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autoCompressPictures="0">
  <p:sldMasterIdLst>
    <p:sldMasterId id="2147483660" r:id="rId1"/>
  </p:sldMasterIdLst>
  <p:notesMasterIdLst>
    <p:notesMasterId r:id="rId13"/>
  </p:notesMasterIdLst>
  <p:handoutMasterIdLst>
    <p:handoutMasterId r:id="rId14"/>
  </p:handoutMasterIdLst>
  <p:sldIdLst>
    <p:sldId id="256" r:id="rId2"/>
    <p:sldId id="325" r:id="rId3"/>
    <p:sldId id="406" r:id="rId4"/>
    <p:sldId id="407" r:id="rId5"/>
    <p:sldId id="408" r:id="rId6"/>
    <p:sldId id="412" r:id="rId7"/>
    <p:sldId id="409" r:id="rId8"/>
    <p:sldId id="410" r:id="rId9"/>
    <p:sldId id="383" r:id="rId10"/>
    <p:sldId id="411" r:id="rId11"/>
    <p:sldId id="413" r:id="rId12"/>
  </p:sldIdLst>
  <p:sldSz cx="9144000" cy="6858000" type="screen4x3"/>
  <p:notesSz cx="6797675" cy="9874250"/>
  <p:custDataLst>
    <p:tags r:id="rId15"/>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162">
          <p15:clr>
            <a:srgbClr val="A4A3A4"/>
          </p15:clr>
        </p15:guide>
        <p15:guide id="2" pos="385">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Ekaterina Inozemtseva" initials="EI"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58D8FF"/>
    <a:srgbClr val="FF0000"/>
    <a:srgbClr val="EBF1DE"/>
    <a:srgbClr val="CCFFCC"/>
    <a:srgbClr val="2992BE"/>
    <a:srgbClr val="CC0000"/>
    <a:srgbClr val="990000"/>
    <a:srgbClr val="EFFBFF"/>
    <a:srgbClr val="CDF2FF"/>
    <a:srgbClr val="FFE7E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3296810-A885-4BE3-A3E7-6D5BEEA58F35}" styleName="Средний стиль 2 - акцент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9D7B26C5-4107-4FEC-AEDC-1716B250A1EF}" styleName="Светлый стиль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7DF18680-E054-41AD-8BC1-D1AEF772440D}" styleName="Средний стиль 2 - акцент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620"/>
    <p:restoredTop sz="94786" autoAdjust="0"/>
  </p:normalViewPr>
  <p:slideViewPr>
    <p:cSldViewPr>
      <p:cViewPr varScale="1">
        <p:scale>
          <a:sx n="88" d="100"/>
          <a:sy n="88" d="100"/>
        </p:scale>
        <p:origin x="102" y="1320"/>
      </p:cViewPr>
      <p:guideLst>
        <p:guide orient="horz" pos="1162"/>
        <p:guide pos="385"/>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3713"/>
          </a:xfrm>
          <a:prstGeom prst="rect">
            <a:avLst/>
          </a:prstGeom>
        </p:spPr>
        <p:txBody>
          <a:bodyPr vert="horz" lIns="91440" tIns="45720" rIns="91440" bIns="45720" rtlCol="0"/>
          <a:lstStyle>
            <a:lvl1pPr algn="l">
              <a:defRPr sz="1200"/>
            </a:lvl1pPr>
          </a:lstStyle>
          <a:p>
            <a:endParaRPr lang="ru-RU"/>
          </a:p>
        </p:txBody>
      </p:sp>
      <p:sp>
        <p:nvSpPr>
          <p:cNvPr id="3" name="Date Placeholder 2"/>
          <p:cNvSpPr>
            <a:spLocks noGrp="1"/>
          </p:cNvSpPr>
          <p:nvPr>
            <p:ph type="dt" sz="quarter" idx="1"/>
          </p:nvPr>
        </p:nvSpPr>
        <p:spPr>
          <a:xfrm>
            <a:off x="3849688" y="0"/>
            <a:ext cx="2946400" cy="493713"/>
          </a:xfrm>
          <a:prstGeom prst="rect">
            <a:avLst/>
          </a:prstGeom>
        </p:spPr>
        <p:txBody>
          <a:bodyPr vert="horz" lIns="91440" tIns="45720" rIns="91440" bIns="45720" rtlCol="0"/>
          <a:lstStyle>
            <a:lvl1pPr algn="r">
              <a:defRPr sz="1200"/>
            </a:lvl1pPr>
          </a:lstStyle>
          <a:p>
            <a:fld id="{9C79D069-F7DC-4F12-AD4A-F50FC7BCBE4E}" type="datetimeFigureOut">
              <a:rPr lang="ru-RU" smtClean="0"/>
              <a:t>16.01.2014</a:t>
            </a:fld>
            <a:endParaRPr lang="ru-RU"/>
          </a:p>
        </p:txBody>
      </p:sp>
      <p:sp>
        <p:nvSpPr>
          <p:cNvPr id="4" name="Footer Placeholder 3"/>
          <p:cNvSpPr>
            <a:spLocks noGrp="1"/>
          </p:cNvSpPr>
          <p:nvPr>
            <p:ph type="ftr" sz="quarter" idx="2"/>
          </p:nvPr>
        </p:nvSpPr>
        <p:spPr>
          <a:xfrm>
            <a:off x="0" y="9378950"/>
            <a:ext cx="2946400" cy="493713"/>
          </a:xfrm>
          <a:prstGeom prst="rect">
            <a:avLst/>
          </a:prstGeom>
        </p:spPr>
        <p:txBody>
          <a:bodyPr vert="horz" lIns="91440" tIns="45720" rIns="91440" bIns="45720" rtlCol="0" anchor="b"/>
          <a:lstStyle>
            <a:lvl1pPr algn="l">
              <a:defRPr sz="1200"/>
            </a:lvl1pPr>
          </a:lstStyle>
          <a:p>
            <a:endParaRPr lang="ru-RU"/>
          </a:p>
        </p:txBody>
      </p:sp>
      <p:sp>
        <p:nvSpPr>
          <p:cNvPr id="5" name="Slide Number Placeholder 4"/>
          <p:cNvSpPr>
            <a:spLocks noGrp="1"/>
          </p:cNvSpPr>
          <p:nvPr>
            <p:ph type="sldNum" sz="quarter" idx="3"/>
          </p:nvPr>
        </p:nvSpPr>
        <p:spPr>
          <a:xfrm>
            <a:off x="3849688" y="9378950"/>
            <a:ext cx="2946400" cy="493713"/>
          </a:xfrm>
          <a:prstGeom prst="rect">
            <a:avLst/>
          </a:prstGeom>
        </p:spPr>
        <p:txBody>
          <a:bodyPr vert="horz" lIns="91440" tIns="45720" rIns="91440" bIns="45720" rtlCol="0" anchor="b"/>
          <a:lstStyle>
            <a:lvl1pPr algn="r">
              <a:defRPr sz="1200"/>
            </a:lvl1pPr>
          </a:lstStyle>
          <a:p>
            <a:fld id="{4051F7B9-24B2-4865-9F23-3DA645A20DCA}" type="slidenum">
              <a:rPr lang="ru-RU" smtClean="0"/>
              <a:t>‹#›</a:t>
            </a:fld>
            <a:endParaRPr lang="ru-RU"/>
          </a:p>
        </p:txBody>
      </p:sp>
    </p:spTree>
    <p:extLst>
      <p:ext uri="{BB962C8B-B14F-4D97-AF65-F5344CB8AC3E}">
        <p14:creationId xmlns:p14="http://schemas.microsoft.com/office/powerpoint/2010/main" val="132043429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3713"/>
          </a:xfrm>
          <a:prstGeom prst="rect">
            <a:avLst/>
          </a:prstGeom>
        </p:spPr>
        <p:txBody>
          <a:bodyPr vert="horz" lIns="91440" tIns="45720" rIns="91440" bIns="45720" rtlCol="0"/>
          <a:lstStyle>
            <a:lvl1pPr algn="l">
              <a:defRPr sz="1200"/>
            </a:lvl1pPr>
          </a:lstStyle>
          <a:p>
            <a:endParaRPr lang="ru-RU"/>
          </a:p>
        </p:txBody>
      </p:sp>
      <p:sp>
        <p:nvSpPr>
          <p:cNvPr id="3" name="Date Placeholder 2"/>
          <p:cNvSpPr>
            <a:spLocks noGrp="1"/>
          </p:cNvSpPr>
          <p:nvPr>
            <p:ph type="dt" idx="1"/>
          </p:nvPr>
        </p:nvSpPr>
        <p:spPr>
          <a:xfrm>
            <a:off x="3850443" y="0"/>
            <a:ext cx="2945659" cy="493713"/>
          </a:xfrm>
          <a:prstGeom prst="rect">
            <a:avLst/>
          </a:prstGeom>
        </p:spPr>
        <p:txBody>
          <a:bodyPr vert="horz" lIns="91440" tIns="45720" rIns="91440" bIns="45720" rtlCol="0"/>
          <a:lstStyle>
            <a:lvl1pPr algn="r">
              <a:defRPr sz="1200"/>
            </a:lvl1pPr>
          </a:lstStyle>
          <a:p>
            <a:fld id="{283B0C13-1782-40AD-A838-8C9F94060FA9}" type="datetimeFigureOut">
              <a:rPr lang="ru-RU" smtClean="0"/>
              <a:t>16.01.2014</a:t>
            </a:fld>
            <a:endParaRPr lang="ru-RU"/>
          </a:p>
        </p:txBody>
      </p:sp>
      <p:sp>
        <p:nvSpPr>
          <p:cNvPr id="4" name="Slide Image Placeholder 3"/>
          <p:cNvSpPr>
            <a:spLocks noGrp="1" noRot="1" noChangeAspect="1"/>
          </p:cNvSpPr>
          <p:nvPr>
            <p:ph type="sldImg" idx="2"/>
          </p:nvPr>
        </p:nvSpPr>
        <p:spPr>
          <a:xfrm>
            <a:off x="931863" y="741363"/>
            <a:ext cx="4933950" cy="3702050"/>
          </a:xfrm>
          <a:prstGeom prst="rect">
            <a:avLst/>
          </a:prstGeom>
          <a:noFill/>
          <a:ln w="12700">
            <a:solidFill>
              <a:prstClr val="black"/>
            </a:solidFill>
          </a:ln>
        </p:spPr>
        <p:txBody>
          <a:bodyPr vert="horz" lIns="91440" tIns="45720" rIns="91440" bIns="45720" rtlCol="0" anchor="ctr"/>
          <a:lstStyle/>
          <a:p>
            <a:endParaRPr lang="ru-RU"/>
          </a:p>
        </p:txBody>
      </p:sp>
      <p:sp>
        <p:nvSpPr>
          <p:cNvPr id="5" name="Notes Placeholder 4"/>
          <p:cNvSpPr>
            <a:spLocks noGrp="1"/>
          </p:cNvSpPr>
          <p:nvPr>
            <p:ph type="body" sz="quarter" idx="3"/>
          </p:nvPr>
        </p:nvSpPr>
        <p:spPr>
          <a:xfrm>
            <a:off x="679768" y="4690269"/>
            <a:ext cx="5438140" cy="4443413"/>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6" name="Footer Placeholder 5"/>
          <p:cNvSpPr>
            <a:spLocks noGrp="1"/>
          </p:cNvSpPr>
          <p:nvPr>
            <p:ph type="ftr" sz="quarter" idx="4"/>
          </p:nvPr>
        </p:nvSpPr>
        <p:spPr>
          <a:xfrm>
            <a:off x="0" y="9378824"/>
            <a:ext cx="2945659" cy="493713"/>
          </a:xfrm>
          <a:prstGeom prst="rect">
            <a:avLst/>
          </a:prstGeom>
        </p:spPr>
        <p:txBody>
          <a:bodyPr vert="horz" lIns="91440" tIns="45720" rIns="91440" bIns="45720" rtlCol="0" anchor="b"/>
          <a:lstStyle>
            <a:lvl1pPr algn="l">
              <a:defRPr sz="1200"/>
            </a:lvl1pPr>
          </a:lstStyle>
          <a:p>
            <a:endParaRPr lang="ru-RU"/>
          </a:p>
        </p:txBody>
      </p:sp>
      <p:sp>
        <p:nvSpPr>
          <p:cNvPr id="7" name="Slide Number Placeholder 6"/>
          <p:cNvSpPr>
            <a:spLocks noGrp="1"/>
          </p:cNvSpPr>
          <p:nvPr>
            <p:ph type="sldNum" sz="quarter" idx="5"/>
          </p:nvPr>
        </p:nvSpPr>
        <p:spPr>
          <a:xfrm>
            <a:off x="3850443" y="9378824"/>
            <a:ext cx="2945659" cy="493713"/>
          </a:xfrm>
          <a:prstGeom prst="rect">
            <a:avLst/>
          </a:prstGeom>
        </p:spPr>
        <p:txBody>
          <a:bodyPr vert="horz" lIns="91440" tIns="45720" rIns="91440" bIns="45720" rtlCol="0" anchor="b"/>
          <a:lstStyle>
            <a:lvl1pPr algn="r">
              <a:defRPr sz="1200"/>
            </a:lvl1pPr>
          </a:lstStyle>
          <a:p>
            <a:fld id="{886E7FB1-CB6E-4AC0-9CE6-E9A8EDB33FBD}" type="slidenum">
              <a:rPr lang="ru-RU" smtClean="0"/>
              <a:t>‹#›</a:t>
            </a:fld>
            <a:endParaRPr lang="ru-RU"/>
          </a:p>
        </p:txBody>
      </p:sp>
    </p:spTree>
    <p:extLst>
      <p:ext uri="{BB962C8B-B14F-4D97-AF65-F5344CB8AC3E}">
        <p14:creationId xmlns:p14="http://schemas.microsoft.com/office/powerpoint/2010/main" val="20801595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8" Type="http://schemas.openxmlformats.org/officeDocument/2006/relationships/slideMaster" Target="../slideMasters/slideMaster1.xml"/><Relationship Id="rId3" Type="http://schemas.openxmlformats.org/officeDocument/2006/relationships/tags" Target="../tags/tag3.xml"/><Relationship Id="rId7" Type="http://schemas.openxmlformats.org/officeDocument/2006/relationships/tags" Target="../tags/tag7.xml"/><Relationship Id="rId2" Type="http://schemas.openxmlformats.org/officeDocument/2006/relationships/tags" Target="../tags/tag2.xml"/><Relationship Id="rId1" Type="http://schemas.openxmlformats.org/officeDocument/2006/relationships/vmlDrawing" Target="../drawings/vmlDrawing1.vml"/><Relationship Id="rId6" Type="http://schemas.openxmlformats.org/officeDocument/2006/relationships/tags" Target="../tags/tag6.xml"/><Relationship Id="rId5" Type="http://schemas.openxmlformats.org/officeDocument/2006/relationships/tags" Target="../tags/tag5.xml"/><Relationship Id="rId10" Type="http://schemas.openxmlformats.org/officeDocument/2006/relationships/image" Target="../media/image4.emf"/><Relationship Id="rId4" Type="http://schemas.openxmlformats.org/officeDocument/2006/relationships/tags" Target="../tags/tag4.xml"/><Relationship Id="rId9" Type="http://schemas.openxmlformats.org/officeDocument/2006/relationships/oleObject" Target="../embeddings/oleObject1.bin"/></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240" y="406786"/>
            <a:ext cx="4644698" cy="4575199"/>
          </a:xfrm>
          <a:prstGeom prst="rect">
            <a:avLst/>
          </a:prstGeom>
        </p:spPr>
      </p:pic>
      <p:sp>
        <p:nvSpPr>
          <p:cNvPr id="2" name="Title 1"/>
          <p:cNvSpPr>
            <a:spLocks noGrp="1"/>
          </p:cNvSpPr>
          <p:nvPr>
            <p:ph type="ctrTitle"/>
          </p:nvPr>
        </p:nvSpPr>
        <p:spPr>
          <a:xfrm>
            <a:off x="4922760" y="1916833"/>
            <a:ext cx="3991429" cy="2098772"/>
          </a:xfrm>
          <a:prstGeom prst="rect">
            <a:avLst/>
          </a:prstGeom>
        </p:spPr>
        <p:txBody>
          <a:bodyPr/>
          <a:lstStyle>
            <a:lvl1pPr algn="r">
              <a:defRPr sz="3200" baseline="0">
                <a:ln>
                  <a:noFill/>
                </a:ln>
                <a:solidFill>
                  <a:schemeClr val="accent6"/>
                </a:solidFill>
              </a:defRPr>
            </a:lvl1pPr>
          </a:lstStyle>
          <a:p>
            <a:endParaRPr lang="en-US" dirty="0"/>
          </a:p>
        </p:txBody>
      </p:sp>
    </p:spTree>
    <p:extLst>
      <p:ext uri="{BB962C8B-B14F-4D97-AF65-F5344CB8AC3E}">
        <p14:creationId xmlns:p14="http://schemas.microsoft.com/office/powerpoint/2010/main" val="21422332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607019" y="108695"/>
            <a:ext cx="6493373" cy="703623"/>
          </a:xfrm>
          <a:prstGeom prst="rect">
            <a:avLst/>
          </a:prstGeom>
        </p:spPr>
        <p:txBody>
          <a:bodyPr anchor="t"/>
          <a:lstStyle>
            <a:lvl1pPr>
              <a:defRPr sz="3200">
                <a:latin typeface="+mn-lt"/>
              </a:defRPr>
            </a:lvl1pPr>
          </a:lstStyle>
          <a:p>
            <a:r>
              <a:rPr lang="en-US" dirty="0" smtClean="0"/>
              <a:t>Click to edit Master title style</a:t>
            </a:r>
            <a:endParaRPr lang="en-US" dirty="0"/>
          </a:p>
        </p:txBody>
      </p:sp>
      <p:sp>
        <p:nvSpPr>
          <p:cNvPr id="3" name="Content Placeholder 2"/>
          <p:cNvSpPr>
            <a:spLocks noGrp="1"/>
          </p:cNvSpPr>
          <p:nvPr>
            <p:ph idx="1"/>
          </p:nvPr>
        </p:nvSpPr>
        <p:spPr>
          <a:xfrm>
            <a:off x="611188" y="1844674"/>
            <a:ext cx="8281292" cy="4680669"/>
          </a:xfrm>
        </p:spPr>
        <p:txBody>
          <a:bodyPr>
            <a:normAutofit/>
          </a:bodyPr>
          <a:lstStyle>
            <a:lvl1pPr>
              <a:defRPr sz="1800">
                <a:latin typeface="+mn-lt"/>
              </a:defRPr>
            </a:lvl1pPr>
            <a:lvl2pPr>
              <a:buSzPct val="100000"/>
              <a:defRPr sz="1800">
                <a:latin typeface="+mn-lt"/>
              </a:defRPr>
            </a:lvl2pPr>
            <a:lvl3pPr>
              <a:buSzPct val="100000"/>
              <a:defRPr sz="1800">
                <a:latin typeface="+mn-lt"/>
              </a:defRPr>
            </a:lvl3pPr>
            <a:lvl4pPr>
              <a:buSzPct val="100000"/>
              <a:defRPr sz="1800">
                <a:latin typeface="+mn-lt"/>
              </a:defRPr>
            </a:lvl4pPr>
            <a:lvl5pPr>
              <a:buSzPct val="100000"/>
              <a:defRPr sz="1800">
                <a:latin typeface="+mn-l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Rectangle 6"/>
          <p:cNvSpPr/>
          <p:nvPr userDrawn="1"/>
        </p:nvSpPr>
        <p:spPr>
          <a:xfrm>
            <a:off x="8293597" y="0"/>
            <a:ext cx="255841" cy="643072"/>
          </a:xfrm>
          <a:prstGeom prst="rect">
            <a:avLst/>
          </a:prstGeom>
          <a:solidFill>
            <a:schemeClr val="tx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Slide Number Placeholder 5"/>
          <p:cNvSpPr txBox="1">
            <a:spLocks/>
          </p:cNvSpPr>
          <p:nvPr userDrawn="1"/>
        </p:nvSpPr>
        <p:spPr>
          <a:xfrm>
            <a:off x="8238774" y="277946"/>
            <a:ext cx="390272" cy="365125"/>
          </a:xfrm>
          <a:prstGeom prst="rect">
            <a:avLst/>
          </a:prstGeom>
        </p:spPr>
        <p:txBody>
          <a:bodyPr vert="horz" lIns="91440" tIns="45720" rIns="91440" bIns="45720" rtlCol="0" anchor="ctr"/>
          <a:lstStyle>
            <a:defPPr>
              <a:defRPr lang="en-US"/>
            </a:defPPr>
            <a:lvl1pPr marL="0" algn="ctr" defTabSz="457200" rtl="0" eaLnBrk="1" latinLnBrk="0" hangingPunct="1">
              <a:defRPr sz="1200" kern="1200">
                <a:solidFill>
                  <a:schemeClr val="accent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FB15DF3F-6BF2-A845-8711-4B79E9497528}" type="slidenum">
              <a:rPr lang="en-US" smtClean="0"/>
              <a:pPr/>
              <a:t>‹#›</a:t>
            </a:fld>
            <a:endParaRPr lang="en-US" dirty="0"/>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11561" y="108696"/>
            <a:ext cx="976984" cy="703623"/>
          </a:xfrm>
          <a:prstGeom prst="rect">
            <a:avLst/>
          </a:prstGeom>
        </p:spPr>
      </p:pic>
      <p:pic>
        <p:nvPicPr>
          <p:cNvPr id="10" name="Picture 9"/>
          <p:cNvPicPr>
            <a:picLocks noChangeAspect="1"/>
          </p:cNvPicPr>
          <p:nvPr userDrawn="1"/>
        </p:nvPicPr>
        <p:blipFill rotWithShape="1">
          <a:blip r:embed="rId3">
            <a:extLst>
              <a:ext uri="{28A0092B-C50C-407E-A947-70E740481C1C}">
                <a14:useLocalDpi xmlns:a14="http://schemas.microsoft.com/office/drawing/2010/main" val="0"/>
              </a:ext>
            </a:extLst>
          </a:blip>
          <a:srcRect r="28154"/>
          <a:stretch/>
        </p:blipFill>
        <p:spPr>
          <a:xfrm>
            <a:off x="0" y="-2782"/>
            <a:ext cx="439175" cy="6876000"/>
          </a:xfrm>
          <a:prstGeom prst="rect">
            <a:avLst/>
          </a:prstGeom>
        </p:spPr>
      </p:pic>
    </p:spTree>
    <p:extLst>
      <p:ext uri="{BB962C8B-B14F-4D97-AF65-F5344CB8AC3E}">
        <p14:creationId xmlns:p14="http://schemas.microsoft.com/office/powerpoint/2010/main" val="27713841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userDrawn="1">
  <p:cSld name="Titel und Inhalt">
    <p:spTree>
      <p:nvGrpSpPr>
        <p:cNvPr id="1" name=""/>
        <p:cNvGrpSpPr/>
        <p:nvPr/>
      </p:nvGrpSpPr>
      <p:grpSpPr>
        <a:xfrm>
          <a:off x="0" y="0"/>
          <a:ext cx="0" cy="0"/>
          <a:chOff x="0" y="0"/>
          <a:chExt cx="0" cy="0"/>
        </a:xfrm>
      </p:grpSpPr>
      <p:graphicFrame>
        <p:nvGraphicFramePr>
          <p:cNvPr id="4" name="Object 1" hidden="1"/>
          <p:cNvGraphicFramePr>
            <a:graphicFrameLocks noChangeAspect="1"/>
          </p:cNvGraphicFramePr>
          <p:nvPr userDrawn="1">
            <p:custDataLst>
              <p:tags r:id="rId2"/>
            </p:custDataLst>
          </p:nvPr>
        </p:nvGraphicFramePr>
        <p:xfrm>
          <a:off x="0" y="0"/>
          <a:ext cx="146538" cy="158750"/>
        </p:xfrm>
        <a:graphic>
          <a:graphicData uri="http://schemas.openxmlformats.org/presentationml/2006/ole">
            <mc:AlternateContent xmlns:mc="http://schemas.openxmlformats.org/markup-compatibility/2006">
              <mc:Choice xmlns:v="urn:schemas-microsoft-com:vml" Requires="v">
                <p:oleObj spid="_x0000_s2690" name="think-cell Slide" r:id="rId9" imgW="270" imgH="270" progId="TCLayout.ActiveDocument.1">
                  <p:embed/>
                </p:oleObj>
              </mc:Choice>
              <mc:Fallback>
                <p:oleObj name="think-cell Slide" r:id="rId9" imgW="270" imgH="270" progId="TCLayout.ActiveDocument.1">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0" y="0"/>
                        <a:ext cx="146538"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7" name="Foliennummernplatzhalter 4"/>
          <p:cNvSpPr txBox="1">
            <a:spLocks noGrp="1"/>
          </p:cNvSpPr>
          <p:nvPr userDrawn="1">
            <p:custDataLst>
              <p:tags r:id="rId3"/>
            </p:custDataLst>
          </p:nvPr>
        </p:nvSpPr>
        <p:spPr bwMode="auto">
          <a:xfrm>
            <a:off x="8373208" y="6572251"/>
            <a:ext cx="495300"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eaLnBrk="0" fontAlgn="base" hangingPunct="0">
              <a:spcBef>
                <a:spcPct val="0"/>
              </a:spcBef>
              <a:spcAft>
                <a:spcPct val="0"/>
              </a:spcAft>
              <a:defRPr sz="1400">
                <a:solidFill>
                  <a:schemeClr val="tx1"/>
                </a:solidFill>
                <a:latin typeface="Arial" charset="0"/>
              </a:defRPr>
            </a:lvl6pPr>
            <a:lvl7pPr marL="2971800" indent="-228600" eaLnBrk="0" fontAlgn="base" hangingPunct="0">
              <a:spcBef>
                <a:spcPct val="0"/>
              </a:spcBef>
              <a:spcAft>
                <a:spcPct val="0"/>
              </a:spcAft>
              <a:defRPr sz="1400">
                <a:solidFill>
                  <a:schemeClr val="tx1"/>
                </a:solidFill>
                <a:latin typeface="Arial" charset="0"/>
              </a:defRPr>
            </a:lvl7pPr>
            <a:lvl8pPr marL="3429000" indent="-228600" eaLnBrk="0" fontAlgn="base" hangingPunct="0">
              <a:spcBef>
                <a:spcPct val="0"/>
              </a:spcBef>
              <a:spcAft>
                <a:spcPct val="0"/>
              </a:spcAft>
              <a:defRPr sz="1400">
                <a:solidFill>
                  <a:schemeClr val="tx1"/>
                </a:solidFill>
                <a:latin typeface="Arial" charset="0"/>
              </a:defRPr>
            </a:lvl8pPr>
            <a:lvl9pPr marL="3886200" indent="-228600" eaLnBrk="0" fontAlgn="base" hangingPunct="0">
              <a:spcBef>
                <a:spcPct val="0"/>
              </a:spcBef>
              <a:spcAft>
                <a:spcPct val="0"/>
              </a:spcAft>
              <a:defRPr sz="1400">
                <a:solidFill>
                  <a:schemeClr val="tx1"/>
                </a:solidFill>
                <a:latin typeface="Arial" charset="0"/>
              </a:defRPr>
            </a:lvl9pPr>
          </a:lstStyle>
          <a:p>
            <a:pPr algn="r">
              <a:defRPr/>
            </a:pPr>
            <a:fld id="{9012202A-0966-4C86-88B9-13F21CEC4770}" type="slidenum">
              <a:rPr lang="en-US" sz="1200" b="0" smtClean="0"/>
              <a:pPr algn="r">
                <a:defRPr/>
              </a:pPr>
              <a:t>‹#›</a:t>
            </a:fld>
            <a:endParaRPr lang="en-US" sz="1200" b="0" smtClean="0"/>
          </a:p>
        </p:txBody>
      </p:sp>
      <p:sp>
        <p:nvSpPr>
          <p:cNvPr id="8" name="Объект 6"/>
          <p:cNvSpPr>
            <a:spLocks noGrp="1"/>
          </p:cNvSpPr>
          <p:nvPr>
            <p:ph sz="quarter" idx="10"/>
          </p:nvPr>
        </p:nvSpPr>
        <p:spPr>
          <a:xfrm>
            <a:off x="106974" y="1124607"/>
            <a:ext cx="8949102" cy="5286703"/>
          </a:xfrm>
          <a:prstGeom prst="rect">
            <a:avLst/>
          </a:prstGeom>
        </p:spPr>
        <p:txBody>
          <a:bodyPr/>
          <a:lstStyle>
            <a:lvl1pPr marL="357188" indent="-357188">
              <a:lnSpc>
                <a:spcPct val="100000"/>
              </a:lnSpc>
              <a:spcBef>
                <a:spcPts val="600"/>
              </a:spcBef>
              <a:spcAft>
                <a:spcPts val="0"/>
              </a:spcAft>
              <a:buClr>
                <a:srgbClr val="7DB935"/>
              </a:buClr>
              <a:buFont typeface="Arial" pitchFamily="34" charset="0"/>
              <a:buChar char="‒"/>
              <a:defRPr sz="1400">
                <a:latin typeface="Calibri" pitchFamily="34" charset="0"/>
                <a:cs typeface="Calibri" pitchFamily="34" charset="0"/>
              </a:defRPr>
            </a:lvl1pPr>
            <a:lvl2pPr marL="714375" indent="-350838">
              <a:lnSpc>
                <a:spcPct val="100000"/>
              </a:lnSpc>
              <a:spcBef>
                <a:spcPts val="600"/>
              </a:spcBef>
              <a:spcAft>
                <a:spcPts val="0"/>
              </a:spcAft>
              <a:buClr>
                <a:srgbClr val="7DB935"/>
              </a:buClr>
              <a:buFont typeface="Arial" pitchFamily="34" charset="0"/>
              <a:buChar char="‒"/>
              <a:defRPr sz="1400">
                <a:latin typeface="Calibri" pitchFamily="34" charset="0"/>
                <a:cs typeface="Calibri" pitchFamily="34" charset="0"/>
              </a:defRPr>
            </a:lvl2pPr>
            <a:lvl3pPr marL="1071563" indent="-369888">
              <a:lnSpc>
                <a:spcPct val="100000"/>
              </a:lnSpc>
              <a:spcBef>
                <a:spcPts val="600"/>
              </a:spcBef>
              <a:spcAft>
                <a:spcPts val="0"/>
              </a:spcAft>
              <a:buClr>
                <a:srgbClr val="7DB935"/>
              </a:buClr>
              <a:buFont typeface="Arial" pitchFamily="34" charset="0"/>
              <a:buChar char="‒"/>
              <a:defRPr sz="1400">
                <a:latin typeface="Calibri" pitchFamily="34" charset="0"/>
                <a:cs typeface="Calibri" pitchFamily="34" charset="0"/>
              </a:defRPr>
            </a:lvl3pPr>
            <a:lvl4pPr marL="1797050" indent="-357188">
              <a:lnSpc>
                <a:spcPct val="100000"/>
              </a:lnSpc>
              <a:spcBef>
                <a:spcPts val="600"/>
              </a:spcBef>
              <a:spcAft>
                <a:spcPts val="0"/>
              </a:spcAft>
              <a:buClr>
                <a:srgbClr val="7DB935"/>
              </a:buClr>
              <a:buFont typeface="Arial" pitchFamily="34" charset="0"/>
              <a:buChar char="‒"/>
              <a:defRPr sz="1400">
                <a:latin typeface="Calibri" pitchFamily="34" charset="0"/>
                <a:cs typeface="Calibri" pitchFamily="34" charset="0"/>
              </a:defRPr>
            </a:lvl4pPr>
            <a:lvl5pPr marL="2154238" indent="-357188">
              <a:lnSpc>
                <a:spcPct val="100000"/>
              </a:lnSpc>
              <a:spcBef>
                <a:spcPts val="600"/>
              </a:spcBef>
              <a:spcAft>
                <a:spcPts val="0"/>
              </a:spcAft>
              <a:buClr>
                <a:srgbClr val="7DB935"/>
              </a:buClr>
              <a:buSzPct val="100000"/>
              <a:buFont typeface="Arial" pitchFamily="34" charset="0"/>
              <a:buChar char="‒"/>
              <a:defRPr sz="1400">
                <a:latin typeface="Calibri" pitchFamily="34" charset="0"/>
                <a:cs typeface="Calibri" pitchFamily="34" charset="0"/>
              </a:defRPr>
            </a:lvl5pPr>
          </a:lstStyle>
          <a:p>
            <a:pPr lvl="0"/>
            <a:r>
              <a:rPr lang="ru-RU" dirty="0" smtClean="0"/>
              <a:t>Образец текста</a:t>
            </a:r>
          </a:p>
          <a:p>
            <a:pPr lvl="1"/>
            <a:r>
              <a:rPr lang="ru-RU" dirty="0" smtClean="0"/>
              <a:t>Второй уровень</a:t>
            </a:r>
          </a:p>
          <a:p>
            <a:pPr lvl="2"/>
            <a:r>
              <a:rPr lang="ru-RU" dirty="0" smtClean="0"/>
              <a:t>Третий уровень</a:t>
            </a:r>
          </a:p>
          <a:p>
            <a:pPr lvl="3"/>
            <a:r>
              <a:rPr lang="ru-RU" dirty="0" smtClean="0"/>
              <a:t>Четвертый уровень</a:t>
            </a:r>
          </a:p>
          <a:p>
            <a:pPr lvl="4"/>
            <a:r>
              <a:rPr lang="ru-RU" dirty="0" smtClean="0"/>
              <a:t>Пятый уровень</a:t>
            </a:r>
            <a:endParaRPr lang="ru-RU" dirty="0"/>
          </a:p>
        </p:txBody>
      </p:sp>
      <p:sp>
        <p:nvSpPr>
          <p:cNvPr id="9" name="Прямоугольник 4"/>
          <p:cNvSpPr/>
          <p:nvPr userDrawn="1">
            <p:custDataLst>
              <p:tags r:id="rId4"/>
            </p:custDataLst>
          </p:nvPr>
        </p:nvSpPr>
        <p:spPr>
          <a:xfrm>
            <a:off x="896815" y="115888"/>
            <a:ext cx="8159262" cy="865187"/>
          </a:xfrm>
          <a:prstGeom prst="rect">
            <a:avLst/>
          </a:prstGeom>
          <a:solidFill>
            <a:srgbClr val="64646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latin typeface="Arial"/>
              <a:cs typeface="Arial"/>
              <a:sym typeface="Helvetica"/>
            </a:endParaRPr>
          </a:p>
        </p:txBody>
      </p:sp>
      <p:sp>
        <p:nvSpPr>
          <p:cNvPr id="10" name="Прямоугольник 5"/>
          <p:cNvSpPr/>
          <p:nvPr userDrawn="1">
            <p:custDataLst>
              <p:tags r:id="rId5"/>
            </p:custDataLst>
          </p:nvPr>
        </p:nvSpPr>
        <p:spPr>
          <a:xfrm>
            <a:off x="372208" y="115888"/>
            <a:ext cx="191966" cy="865187"/>
          </a:xfrm>
          <a:prstGeom prst="rect">
            <a:avLst/>
          </a:prstGeom>
          <a:solidFill>
            <a:srgbClr val="D2FF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latin typeface="Arial"/>
              <a:cs typeface="Arial"/>
              <a:sym typeface="Helvetica"/>
            </a:endParaRPr>
          </a:p>
        </p:txBody>
      </p:sp>
      <p:sp>
        <p:nvSpPr>
          <p:cNvPr id="11" name="Прямоугольник 6"/>
          <p:cNvSpPr/>
          <p:nvPr userDrawn="1">
            <p:custDataLst>
              <p:tags r:id="rId6"/>
            </p:custDataLst>
          </p:nvPr>
        </p:nvSpPr>
        <p:spPr>
          <a:xfrm>
            <a:off x="106974" y="115888"/>
            <a:ext cx="191965" cy="865187"/>
          </a:xfrm>
          <a:prstGeom prst="rect">
            <a:avLst/>
          </a:prstGeom>
          <a:solidFill>
            <a:srgbClr val="D2FF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latin typeface="Arial"/>
              <a:cs typeface="Arial"/>
              <a:sym typeface="Helvetica"/>
            </a:endParaRPr>
          </a:p>
        </p:txBody>
      </p:sp>
      <p:sp>
        <p:nvSpPr>
          <p:cNvPr id="12" name="Прямоугольник 7"/>
          <p:cNvSpPr/>
          <p:nvPr userDrawn="1">
            <p:custDataLst>
              <p:tags r:id="rId7"/>
            </p:custDataLst>
          </p:nvPr>
        </p:nvSpPr>
        <p:spPr>
          <a:xfrm>
            <a:off x="638908" y="115888"/>
            <a:ext cx="191966" cy="865187"/>
          </a:xfrm>
          <a:prstGeom prst="rect">
            <a:avLst/>
          </a:prstGeom>
          <a:solidFill>
            <a:srgbClr val="D2FF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latin typeface="Arial"/>
              <a:cs typeface="Arial"/>
              <a:sym typeface="Helvetica"/>
            </a:endParaRPr>
          </a:p>
        </p:txBody>
      </p:sp>
      <p:sp>
        <p:nvSpPr>
          <p:cNvPr id="13" name="Заголовок 5"/>
          <p:cNvSpPr>
            <a:spLocks noGrp="1"/>
          </p:cNvSpPr>
          <p:nvPr>
            <p:ph type="title"/>
          </p:nvPr>
        </p:nvSpPr>
        <p:spPr>
          <a:xfrm>
            <a:off x="896815" y="115888"/>
            <a:ext cx="8159261" cy="865187"/>
          </a:xfrm>
          <a:prstGeom prst="rect">
            <a:avLst/>
          </a:prstGeom>
        </p:spPr>
        <p:txBody>
          <a:bodyPr anchor="ctr"/>
          <a:lstStyle>
            <a:lvl1pPr>
              <a:defRPr b="0">
                <a:solidFill>
                  <a:schemeClr val="bg1"/>
                </a:solidFill>
                <a:latin typeface="Calibri" pitchFamily="34" charset="0"/>
                <a:cs typeface="Calibri" pitchFamily="34" charset="0"/>
              </a:defRPr>
            </a:lvl1pPr>
          </a:lstStyle>
          <a:p>
            <a:r>
              <a:rPr lang="ru-RU" dirty="0" smtClean="0"/>
              <a:t>Образец заголовка</a:t>
            </a:r>
            <a:endParaRPr lang="ru-RU" dirty="0"/>
          </a:p>
        </p:txBody>
      </p:sp>
    </p:spTree>
    <p:extLst>
      <p:ext uri="{BB962C8B-B14F-4D97-AF65-F5344CB8AC3E}">
        <p14:creationId xmlns:p14="http://schemas.microsoft.com/office/powerpoint/2010/main" val="1791795508"/>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7" name="Rectangle 6"/>
          <p:cNvSpPr/>
          <p:nvPr userDrawn="1"/>
        </p:nvSpPr>
        <p:spPr>
          <a:xfrm>
            <a:off x="8293597" y="0"/>
            <a:ext cx="255841" cy="643072"/>
          </a:xfrm>
          <a:prstGeom prst="rect">
            <a:avLst/>
          </a:prstGeom>
          <a:solidFill>
            <a:schemeClr val="tx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8" name="Slide Number Placeholder 5"/>
          <p:cNvSpPr txBox="1">
            <a:spLocks/>
          </p:cNvSpPr>
          <p:nvPr userDrawn="1"/>
        </p:nvSpPr>
        <p:spPr>
          <a:xfrm>
            <a:off x="8238774" y="277946"/>
            <a:ext cx="390272" cy="365125"/>
          </a:xfrm>
          <a:prstGeom prst="rect">
            <a:avLst/>
          </a:prstGeom>
        </p:spPr>
        <p:txBody>
          <a:bodyPr vert="horz" lIns="91440" tIns="45720" rIns="91440" bIns="45720" rtlCol="0" anchor="ctr"/>
          <a:lstStyle>
            <a:defPPr>
              <a:defRPr lang="en-US"/>
            </a:defPPr>
            <a:lvl1pPr marL="0" algn="ctr" defTabSz="457200" rtl="0" eaLnBrk="1" latinLnBrk="0" hangingPunct="1">
              <a:defRPr sz="1200" kern="1200">
                <a:solidFill>
                  <a:schemeClr val="accent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FB15DF3F-6BF2-A845-8711-4B79E9497528}" type="slidenum">
              <a:rPr lang="en-US" smtClean="0"/>
              <a:pPr/>
              <a:t>‹#›</a:t>
            </a:fld>
            <a:endParaRPr lang="en-US" dirty="0"/>
          </a:p>
        </p:txBody>
      </p:sp>
      <p:pic>
        <p:nvPicPr>
          <p:cNvPr id="6" name="Picture 5"/>
          <p:cNvPicPr>
            <a:picLocks noChangeAspect="1"/>
          </p:cNvPicPr>
          <p:nvPr userDrawn="1"/>
        </p:nvPicPr>
        <p:blipFill>
          <a:blip r:embed="rId2"/>
          <a:stretch>
            <a:fillRect/>
          </a:stretch>
        </p:blipFill>
        <p:spPr>
          <a:xfrm>
            <a:off x="851628" y="349113"/>
            <a:ext cx="1217930" cy="871220"/>
          </a:xfrm>
          <a:prstGeom prst="rect">
            <a:avLst/>
          </a:prstGeom>
        </p:spPr>
      </p:pic>
      <p:sp>
        <p:nvSpPr>
          <p:cNvPr id="10" name="Прямоугольник 9"/>
          <p:cNvSpPr/>
          <p:nvPr userDrawn="1"/>
        </p:nvSpPr>
        <p:spPr>
          <a:xfrm>
            <a:off x="0" y="0"/>
            <a:ext cx="393405" cy="6858000"/>
          </a:xfrm>
          <a:prstGeom prst="rect">
            <a:avLst/>
          </a:prstGeom>
          <a:solidFill>
            <a:schemeClr val="tx1">
              <a:lumMod val="65000"/>
              <a:lumOff val="35000"/>
            </a:schemeClr>
          </a:solidFill>
          <a:ln>
            <a:solidFill>
              <a:schemeClr val="tx1">
                <a:lumMod val="65000"/>
                <a:lumOff val="3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ru-RU" dirty="0"/>
          </a:p>
        </p:txBody>
      </p:sp>
      <p:sp>
        <p:nvSpPr>
          <p:cNvPr id="11" name="TextBox 10"/>
          <p:cNvSpPr txBox="1"/>
          <p:nvPr userDrawn="1"/>
        </p:nvSpPr>
        <p:spPr>
          <a:xfrm rot="16200000">
            <a:off x="-3340001" y="3221897"/>
            <a:ext cx="7073411" cy="400110"/>
          </a:xfrm>
          <a:prstGeom prst="rect">
            <a:avLst/>
          </a:prstGeom>
          <a:noFill/>
        </p:spPr>
        <p:txBody>
          <a:bodyPr wrap="none" rtlCol="0">
            <a:spAutoFit/>
          </a:bodyPr>
          <a:lstStyle/>
          <a:p>
            <a:r>
              <a:rPr lang="ru-RU" sz="2000" b="1" dirty="0" smtClean="0">
                <a:solidFill>
                  <a:schemeClr val="accent1">
                    <a:lumMod val="60000"/>
                    <a:lumOff val="40000"/>
                  </a:schemeClr>
                </a:solidFill>
                <a:latin typeface="Arial" pitchFamily="34" charset="0"/>
                <a:cs typeface="Arial" pitchFamily="34" charset="0"/>
              </a:rPr>
              <a:t>Отчет</a:t>
            </a:r>
            <a:r>
              <a:rPr lang="ru-RU" sz="2000" b="1" baseline="0" dirty="0" smtClean="0">
                <a:solidFill>
                  <a:schemeClr val="accent1">
                    <a:lumMod val="60000"/>
                    <a:lumOff val="40000"/>
                  </a:schemeClr>
                </a:solidFill>
                <a:latin typeface="Arial" pitchFamily="34" charset="0"/>
                <a:cs typeface="Arial" pitchFamily="34" charset="0"/>
              </a:rPr>
              <a:t> о деятельности Фонда «Сколково», август 2012</a:t>
            </a:r>
            <a:endParaRPr lang="ru-RU" sz="2000" b="1" dirty="0">
              <a:solidFill>
                <a:schemeClr val="accent1">
                  <a:lumMod val="60000"/>
                  <a:lumOff val="40000"/>
                </a:schemeClr>
              </a:solidFill>
              <a:latin typeface="Arial" pitchFamily="34" charset="0"/>
              <a:cs typeface="Arial" pitchFamily="34" charset="0"/>
            </a:endParaRPr>
          </a:p>
        </p:txBody>
      </p:sp>
    </p:spTree>
    <p:extLst>
      <p:ext uri="{BB962C8B-B14F-4D97-AF65-F5344CB8AC3E}">
        <p14:creationId xmlns:p14="http://schemas.microsoft.com/office/powerpoint/2010/main" val="477117298"/>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7" name="Rectangle 6"/>
          <p:cNvSpPr/>
          <p:nvPr userDrawn="1"/>
        </p:nvSpPr>
        <p:spPr>
          <a:xfrm>
            <a:off x="8293597" y="0"/>
            <a:ext cx="255841" cy="643072"/>
          </a:xfrm>
          <a:prstGeom prst="rect">
            <a:avLst/>
          </a:prstGeom>
          <a:solidFill>
            <a:schemeClr val="tx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8" name="Slide Number Placeholder 5"/>
          <p:cNvSpPr txBox="1">
            <a:spLocks/>
          </p:cNvSpPr>
          <p:nvPr userDrawn="1"/>
        </p:nvSpPr>
        <p:spPr>
          <a:xfrm>
            <a:off x="8238774" y="277946"/>
            <a:ext cx="390272" cy="365125"/>
          </a:xfrm>
          <a:prstGeom prst="rect">
            <a:avLst/>
          </a:prstGeom>
        </p:spPr>
        <p:txBody>
          <a:bodyPr vert="horz" lIns="91440" tIns="45720" rIns="91440" bIns="45720" rtlCol="0" anchor="ctr"/>
          <a:lstStyle>
            <a:defPPr>
              <a:defRPr lang="en-US"/>
            </a:defPPr>
            <a:lvl1pPr marL="0" algn="ctr" defTabSz="457200" rtl="0" eaLnBrk="1" latinLnBrk="0" hangingPunct="1">
              <a:defRPr sz="1200" kern="1200">
                <a:solidFill>
                  <a:schemeClr val="accent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FB15DF3F-6BF2-A845-8711-4B79E9497528}" type="slidenum">
              <a:rPr lang="en-US" smtClean="0"/>
              <a:pPr/>
              <a:t>‹#›</a:t>
            </a:fld>
            <a:endParaRPr lang="en-US" dirty="0"/>
          </a:p>
        </p:txBody>
      </p:sp>
      <p:pic>
        <p:nvPicPr>
          <p:cNvPr id="6" name="Picture 5"/>
          <p:cNvPicPr>
            <a:picLocks noChangeAspect="1"/>
          </p:cNvPicPr>
          <p:nvPr userDrawn="1"/>
        </p:nvPicPr>
        <p:blipFill>
          <a:blip r:embed="rId2"/>
          <a:stretch>
            <a:fillRect/>
          </a:stretch>
        </p:blipFill>
        <p:spPr>
          <a:xfrm>
            <a:off x="851628" y="349113"/>
            <a:ext cx="1217930" cy="871220"/>
          </a:xfrm>
          <a:prstGeom prst="rect">
            <a:avLst/>
          </a:prstGeom>
        </p:spPr>
      </p:pic>
      <p:sp>
        <p:nvSpPr>
          <p:cNvPr id="10" name="Прямоугольник 9"/>
          <p:cNvSpPr/>
          <p:nvPr userDrawn="1"/>
        </p:nvSpPr>
        <p:spPr>
          <a:xfrm>
            <a:off x="0" y="0"/>
            <a:ext cx="393405" cy="6858000"/>
          </a:xfrm>
          <a:prstGeom prst="rect">
            <a:avLst/>
          </a:prstGeom>
          <a:solidFill>
            <a:schemeClr val="tx1">
              <a:lumMod val="65000"/>
              <a:lumOff val="35000"/>
            </a:schemeClr>
          </a:solidFill>
          <a:ln>
            <a:solidFill>
              <a:schemeClr val="tx1">
                <a:lumMod val="65000"/>
                <a:lumOff val="3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ru-RU" dirty="0"/>
          </a:p>
        </p:txBody>
      </p:sp>
      <p:sp>
        <p:nvSpPr>
          <p:cNvPr id="11" name="TextBox 10"/>
          <p:cNvSpPr txBox="1"/>
          <p:nvPr userDrawn="1"/>
        </p:nvSpPr>
        <p:spPr>
          <a:xfrm rot="16200000">
            <a:off x="-3340001" y="3221897"/>
            <a:ext cx="7073411" cy="400110"/>
          </a:xfrm>
          <a:prstGeom prst="rect">
            <a:avLst/>
          </a:prstGeom>
          <a:noFill/>
        </p:spPr>
        <p:txBody>
          <a:bodyPr wrap="none" rtlCol="0">
            <a:spAutoFit/>
          </a:bodyPr>
          <a:lstStyle/>
          <a:p>
            <a:r>
              <a:rPr lang="ru-RU" sz="2000" b="1" dirty="0" smtClean="0">
                <a:solidFill>
                  <a:schemeClr val="accent1">
                    <a:lumMod val="60000"/>
                    <a:lumOff val="40000"/>
                  </a:schemeClr>
                </a:solidFill>
                <a:latin typeface="Arial" pitchFamily="34" charset="0"/>
                <a:cs typeface="Arial" pitchFamily="34" charset="0"/>
              </a:rPr>
              <a:t>Отчет</a:t>
            </a:r>
            <a:r>
              <a:rPr lang="ru-RU" sz="2000" b="1" baseline="0" dirty="0" smtClean="0">
                <a:solidFill>
                  <a:schemeClr val="accent1">
                    <a:lumMod val="60000"/>
                    <a:lumOff val="40000"/>
                  </a:schemeClr>
                </a:solidFill>
                <a:latin typeface="Arial" pitchFamily="34" charset="0"/>
                <a:cs typeface="Arial" pitchFamily="34" charset="0"/>
              </a:rPr>
              <a:t> о деятельности Фонда «Сколково», август 2012</a:t>
            </a:r>
            <a:endParaRPr lang="ru-RU" sz="2000" b="1" dirty="0">
              <a:solidFill>
                <a:schemeClr val="accent1">
                  <a:lumMod val="60000"/>
                  <a:lumOff val="40000"/>
                </a:schemeClr>
              </a:solidFill>
              <a:latin typeface="Arial" pitchFamily="34" charset="0"/>
              <a:cs typeface="Arial" pitchFamily="34" charset="0"/>
            </a:endParaRPr>
          </a:p>
        </p:txBody>
      </p:sp>
    </p:spTree>
    <p:extLst>
      <p:ext uri="{BB962C8B-B14F-4D97-AF65-F5344CB8AC3E}">
        <p14:creationId xmlns:p14="http://schemas.microsoft.com/office/powerpoint/2010/main" val="477117298"/>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3_Title and Content">
    <p:spTree>
      <p:nvGrpSpPr>
        <p:cNvPr id="1" name=""/>
        <p:cNvGrpSpPr/>
        <p:nvPr/>
      </p:nvGrpSpPr>
      <p:grpSpPr>
        <a:xfrm>
          <a:off x="0" y="0"/>
          <a:ext cx="0" cy="0"/>
          <a:chOff x="0" y="0"/>
          <a:chExt cx="0" cy="0"/>
        </a:xfrm>
      </p:grpSpPr>
      <p:sp>
        <p:nvSpPr>
          <p:cNvPr id="7" name="Rectangle 6"/>
          <p:cNvSpPr/>
          <p:nvPr userDrawn="1"/>
        </p:nvSpPr>
        <p:spPr>
          <a:xfrm>
            <a:off x="8293597" y="0"/>
            <a:ext cx="255841" cy="643072"/>
          </a:xfrm>
          <a:prstGeom prst="rect">
            <a:avLst/>
          </a:prstGeom>
          <a:solidFill>
            <a:schemeClr val="tx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8" name="Slide Number Placeholder 5"/>
          <p:cNvSpPr txBox="1">
            <a:spLocks/>
          </p:cNvSpPr>
          <p:nvPr userDrawn="1"/>
        </p:nvSpPr>
        <p:spPr>
          <a:xfrm>
            <a:off x="8238774" y="277946"/>
            <a:ext cx="390272" cy="365125"/>
          </a:xfrm>
          <a:prstGeom prst="rect">
            <a:avLst/>
          </a:prstGeom>
        </p:spPr>
        <p:txBody>
          <a:bodyPr vert="horz" lIns="91440" tIns="45720" rIns="91440" bIns="45720" rtlCol="0" anchor="ctr"/>
          <a:lstStyle>
            <a:defPPr>
              <a:defRPr lang="en-US"/>
            </a:defPPr>
            <a:lvl1pPr marL="0" algn="ctr" defTabSz="457200" rtl="0" eaLnBrk="1" latinLnBrk="0" hangingPunct="1">
              <a:defRPr sz="1200" kern="1200">
                <a:solidFill>
                  <a:schemeClr val="accent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FB15DF3F-6BF2-A845-8711-4B79E9497528}" type="slidenum">
              <a:rPr lang="en-US" smtClean="0"/>
              <a:pPr/>
              <a:t>‹#›</a:t>
            </a:fld>
            <a:endParaRPr lang="en-US" dirty="0"/>
          </a:p>
        </p:txBody>
      </p:sp>
      <p:pic>
        <p:nvPicPr>
          <p:cNvPr id="6" name="Picture 5"/>
          <p:cNvPicPr>
            <a:picLocks noChangeAspect="1"/>
          </p:cNvPicPr>
          <p:nvPr userDrawn="1"/>
        </p:nvPicPr>
        <p:blipFill>
          <a:blip r:embed="rId2"/>
          <a:stretch>
            <a:fillRect/>
          </a:stretch>
        </p:blipFill>
        <p:spPr>
          <a:xfrm>
            <a:off x="851628" y="349113"/>
            <a:ext cx="1217930" cy="871220"/>
          </a:xfrm>
          <a:prstGeom prst="rect">
            <a:avLst/>
          </a:prstGeom>
        </p:spPr>
      </p:pic>
      <p:sp>
        <p:nvSpPr>
          <p:cNvPr id="10" name="Прямоугольник 9"/>
          <p:cNvSpPr/>
          <p:nvPr userDrawn="1"/>
        </p:nvSpPr>
        <p:spPr>
          <a:xfrm>
            <a:off x="0" y="0"/>
            <a:ext cx="393405" cy="6858000"/>
          </a:xfrm>
          <a:prstGeom prst="rect">
            <a:avLst/>
          </a:prstGeom>
          <a:solidFill>
            <a:schemeClr val="tx1">
              <a:lumMod val="65000"/>
              <a:lumOff val="35000"/>
            </a:schemeClr>
          </a:solidFill>
          <a:ln>
            <a:solidFill>
              <a:schemeClr val="tx1">
                <a:lumMod val="65000"/>
                <a:lumOff val="3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ru-RU" dirty="0"/>
          </a:p>
        </p:txBody>
      </p:sp>
      <p:sp>
        <p:nvSpPr>
          <p:cNvPr id="11" name="TextBox 10"/>
          <p:cNvSpPr txBox="1"/>
          <p:nvPr userDrawn="1"/>
        </p:nvSpPr>
        <p:spPr>
          <a:xfrm rot="16200000">
            <a:off x="-3340001" y="3221897"/>
            <a:ext cx="7073411" cy="400110"/>
          </a:xfrm>
          <a:prstGeom prst="rect">
            <a:avLst/>
          </a:prstGeom>
          <a:noFill/>
        </p:spPr>
        <p:txBody>
          <a:bodyPr wrap="none" rtlCol="0">
            <a:spAutoFit/>
          </a:bodyPr>
          <a:lstStyle/>
          <a:p>
            <a:r>
              <a:rPr lang="ru-RU" sz="2000" b="1" dirty="0" smtClean="0">
                <a:solidFill>
                  <a:schemeClr val="accent1">
                    <a:lumMod val="60000"/>
                    <a:lumOff val="40000"/>
                  </a:schemeClr>
                </a:solidFill>
                <a:latin typeface="Arial" pitchFamily="34" charset="0"/>
                <a:cs typeface="Arial" pitchFamily="34" charset="0"/>
              </a:rPr>
              <a:t>Отчет</a:t>
            </a:r>
            <a:r>
              <a:rPr lang="ru-RU" sz="2000" b="1" baseline="0" dirty="0" smtClean="0">
                <a:solidFill>
                  <a:schemeClr val="accent1">
                    <a:lumMod val="60000"/>
                    <a:lumOff val="40000"/>
                  </a:schemeClr>
                </a:solidFill>
                <a:latin typeface="Arial" pitchFamily="34" charset="0"/>
                <a:cs typeface="Arial" pitchFamily="34" charset="0"/>
              </a:rPr>
              <a:t> о деятельности Фонда «Сколково», август 2012</a:t>
            </a:r>
            <a:endParaRPr lang="ru-RU" sz="2000" b="1" dirty="0">
              <a:solidFill>
                <a:schemeClr val="accent1">
                  <a:lumMod val="60000"/>
                  <a:lumOff val="40000"/>
                </a:schemeClr>
              </a:solidFill>
              <a:latin typeface="Arial" pitchFamily="34" charset="0"/>
              <a:cs typeface="Arial" pitchFamily="34" charset="0"/>
            </a:endParaRPr>
          </a:p>
        </p:txBody>
      </p:sp>
    </p:spTree>
    <p:extLst>
      <p:ext uri="{BB962C8B-B14F-4D97-AF65-F5344CB8AC3E}">
        <p14:creationId xmlns:p14="http://schemas.microsoft.com/office/powerpoint/2010/main" val="477117298"/>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4_Title and Content">
    <p:spTree>
      <p:nvGrpSpPr>
        <p:cNvPr id="1" name=""/>
        <p:cNvGrpSpPr/>
        <p:nvPr/>
      </p:nvGrpSpPr>
      <p:grpSpPr>
        <a:xfrm>
          <a:off x="0" y="0"/>
          <a:ext cx="0" cy="0"/>
          <a:chOff x="0" y="0"/>
          <a:chExt cx="0" cy="0"/>
        </a:xfrm>
      </p:grpSpPr>
      <p:sp>
        <p:nvSpPr>
          <p:cNvPr id="7" name="Rectangle 6"/>
          <p:cNvSpPr/>
          <p:nvPr userDrawn="1"/>
        </p:nvSpPr>
        <p:spPr>
          <a:xfrm>
            <a:off x="8293597" y="0"/>
            <a:ext cx="255841" cy="643072"/>
          </a:xfrm>
          <a:prstGeom prst="rect">
            <a:avLst/>
          </a:prstGeom>
          <a:solidFill>
            <a:schemeClr val="tx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8" name="Slide Number Placeholder 5"/>
          <p:cNvSpPr txBox="1">
            <a:spLocks/>
          </p:cNvSpPr>
          <p:nvPr userDrawn="1"/>
        </p:nvSpPr>
        <p:spPr>
          <a:xfrm>
            <a:off x="8238774" y="277946"/>
            <a:ext cx="390272" cy="365125"/>
          </a:xfrm>
          <a:prstGeom prst="rect">
            <a:avLst/>
          </a:prstGeom>
        </p:spPr>
        <p:txBody>
          <a:bodyPr vert="horz" lIns="91440" tIns="45720" rIns="91440" bIns="45720" rtlCol="0" anchor="ctr"/>
          <a:lstStyle>
            <a:defPPr>
              <a:defRPr lang="en-US"/>
            </a:defPPr>
            <a:lvl1pPr marL="0" algn="ctr" defTabSz="457200" rtl="0" eaLnBrk="1" latinLnBrk="0" hangingPunct="1">
              <a:defRPr sz="1200" kern="1200">
                <a:solidFill>
                  <a:schemeClr val="accent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FB15DF3F-6BF2-A845-8711-4B79E9497528}" type="slidenum">
              <a:rPr lang="en-US" smtClean="0"/>
              <a:pPr/>
              <a:t>‹#›</a:t>
            </a:fld>
            <a:endParaRPr lang="en-US" dirty="0"/>
          </a:p>
        </p:txBody>
      </p:sp>
      <p:pic>
        <p:nvPicPr>
          <p:cNvPr id="6" name="Picture 5"/>
          <p:cNvPicPr>
            <a:picLocks noChangeAspect="1"/>
          </p:cNvPicPr>
          <p:nvPr userDrawn="1"/>
        </p:nvPicPr>
        <p:blipFill>
          <a:blip r:embed="rId2"/>
          <a:stretch>
            <a:fillRect/>
          </a:stretch>
        </p:blipFill>
        <p:spPr>
          <a:xfrm>
            <a:off x="851628" y="349113"/>
            <a:ext cx="1217930" cy="871220"/>
          </a:xfrm>
          <a:prstGeom prst="rect">
            <a:avLst/>
          </a:prstGeom>
        </p:spPr>
      </p:pic>
      <p:sp>
        <p:nvSpPr>
          <p:cNvPr id="10" name="Прямоугольник 9"/>
          <p:cNvSpPr/>
          <p:nvPr userDrawn="1"/>
        </p:nvSpPr>
        <p:spPr>
          <a:xfrm>
            <a:off x="0" y="0"/>
            <a:ext cx="393405" cy="6858000"/>
          </a:xfrm>
          <a:prstGeom prst="rect">
            <a:avLst/>
          </a:prstGeom>
          <a:solidFill>
            <a:schemeClr val="tx1">
              <a:lumMod val="65000"/>
              <a:lumOff val="35000"/>
            </a:schemeClr>
          </a:solidFill>
          <a:ln>
            <a:solidFill>
              <a:schemeClr val="tx1">
                <a:lumMod val="65000"/>
                <a:lumOff val="3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ru-RU" dirty="0"/>
          </a:p>
        </p:txBody>
      </p:sp>
      <p:sp>
        <p:nvSpPr>
          <p:cNvPr id="11" name="TextBox 10"/>
          <p:cNvSpPr txBox="1"/>
          <p:nvPr userDrawn="1"/>
        </p:nvSpPr>
        <p:spPr>
          <a:xfrm rot="16200000">
            <a:off x="-3340001" y="3221897"/>
            <a:ext cx="7073411" cy="400110"/>
          </a:xfrm>
          <a:prstGeom prst="rect">
            <a:avLst/>
          </a:prstGeom>
          <a:noFill/>
        </p:spPr>
        <p:txBody>
          <a:bodyPr wrap="none" rtlCol="0">
            <a:spAutoFit/>
          </a:bodyPr>
          <a:lstStyle/>
          <a:p>
            <a:r>
              <a:rPr lang="ru-RU" sz="2000" b="1" dirty="0" smtClean="0">
                <a:solidFill>
                  <a:schemeClr val="accent1">
                    <a:lumMod val="60000"/>
                    <a:lumOff val="40000"/>
                  </a:schemeClr>
                </a:solidFill>
                <a:latin typeface="Arial" pitchFamily="34" charset="0"/>
                <a:cs typeface="Arial" pitchFamily="34" charset="0"/>
              </a:rPr>
              <a:t>Отчет</a:t>
            </a:r>
            <a:r>
              <a:rPr lang="ru-RU" sz="2000" b="1" baseline="0" dirty="0" smtClean="0">
                <a:solidFill>
                  <a:schemeClr val="accent1">
                    <a:lumMod val="60000"/>
                    <a:lumOff val="40000"/>
                  </a:schemeClr>
                </a:solidFill>
                <a:latin typeface="Arial" pitchFamily="34" charset="0"/>
                <a:cs typeface="Arial" pitchFamily="34" charset="0"/>
              </a:rPr>
              <a:t> о деятельности Фонда «Сколково», август 2012</a:t>
            </a:r>
            <a:endParaRPr lang="ru-RU" sz="2000" b="1" dirty="0">
              <a:solidFill>
                <a:schemeClr val="accent1">
                  <a:lumMod val="60000"/>
                  <a:lumOff val="40000"/>
                </a:schemeClr>
              </a:solidFill>
              <a:latin typeface="Arial" pitchFamily="34" charset="0"/>
              <a:cs typeface="Arial" pitchFamily="34" charset="0"/>
            </a:endParaRPr>
          </a:p>
        </p:txBody>
      </p:sp>
    </p:spTree>
    <p:extLst>
      <p:ext uri="{BB962C8B-B14F-4D97-AF65-F5344CB8AC3E}">
        <p14:creationId xmlns:p14="http://schemas.microsoft.com/office/powerpoint/2010/main" val="477117298"/>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032497" y="1888357"/>
            <a:ext cx="757207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333812647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Lst>
  <p:hf hdr="0" ftr="0" dt="0"/>
  <p:txStyles>
    <p:titleStyle>
      <a:lvl1pPr algn="l" defTabSz="457200" rtl="0" eaLnBrk="1" latinLnBrk="0" hangingPunct="1">
        <a:spcBef>
          <a:spcPct val="0"/>
        </a:spcBef>
        <a:buNone/>
        <a:defRPr sz="3600" kern="1200">
          <a:solidFill>
            <a:schemeClr val="tx1"/>
          </a:solidFill>
          <a:latin typeface="HelveticaNeueCyr-Heavy"/>
          <a:ea typeface="+mj-ea"/>
          <a:cs typeface="+mj-cs"/>
        </a:defRPr>
      </a:lvl1pPr>
    </p:titleStyle>
    <p:bodyStyle>
      <a:lvl1pPr marL="342900" indent="-342900" algn="l" defTabSz="457200" rtl="0" eaLnBrk="1" latinLnBrk="0" hangingPunct="1">
        <a:spcBef>
          <a:spcPct val="20000"/>
        </a:spcBef>
        <a:buClr>
          <a:schemeClr val="accent6"/>
        </a:buClr>
        <a:buSzPct val="100000"/>
        <a:buFont typeface="Arial"/>
        <a:buChar char="•"/>
        <a:defRPr sz="1800" kern="1200">
          <a:solidFill>
            <a:schemeClr val="tx1"/>
          </a:solidFill>
          <a:latin typeface="HelveticaNeueCyr-Roman"/>
          <a:ea typeface="+mn-ea"/>
          <a:cs typeface="+mn-cs"/>
        </a:defRPr>
      </a:lvl1pPr>
      <a:lvl2pPr marL="742950" indent="-285750" algn="l" defTabSz="457200" rtl="0" eaLnBrk="1" latinLnBrk="0" hangingPunct="1">
        <a:spcBef>
          <a:spcPct val="20000"/>
        </a:spcBef>
        <a:buClr>
          <a:schemeClr val="accent6"/>
        </a:buClr>
        <a:buSzPct val="100000"/>
        <a:buFont typeface="Arial"/>
        <a:buChar char="–"/>
        <a:defRPr sz="1800" kern="1200">
          <a:solidFill>
            <a:schemeClr val="tx1"/>
          </a:solidFill>
          <a:latin typeface="HelveticaNeueCyr-Roman"/>
          <a:ea typeface="+mn-ea"/>
          <a:cs typeface="+mn-cs"/>
        </a:defRPr>
      </a:lvl2pPr>
      <a:lvl3pPr marL="1143000" indent="-228600" algn="l" defTabSz="457200" rtl="0" eaLnBrk="1" latinLnBrk="0" hangingPunct="1">
        <a:spcBef>
          <a:spcPct val="20000"/>
        </a:spcBef>
        <a:buClr>
          <a:schemeClr val="accent6"/>
        </a:buClr>
        <a:buSzPct val="100000"/>
        <a:buFont typeface="Arial"/>
        <a:buChar char="•"/>
        <a:defRPr sz="1800" kern="1200">
          <a:solidFill>
            <a:schemeClr val="tx1"/>
          </a:solidFill>
          <a:latin typeface="HelveticaNeueCyr-Roman"/>
          <a:ea typeface="+mn-ea"/>
          <a:cs typeface="+mn-cs"/>
        </a:defRPr>
      </a:lvl3pPr>
      <a:lvl4pPr marL="1600200" indent="-228600" algn="l" defTabSz="457200" rtl="0" eaLnBrk="1" latinLnBrk="0" hangingPunct="1">
        <a:spcBef>
          <a:spcPct val="20000"/>
        </a:spcBef>
        <a:buClr>
          <a:schemeClr val="accent6"/>
        </a:buClr>
        <a:buSzPct val="100000"/>
        <a:buFont typeface="Arial"/>
        <a:buChar char="–"/>
        <a:defRPr sz="1800" kern="1200">
          <a:solidFill>
            <a:schemeClr val="tx1"/>
          </a:solidFill>
          <a:latin typeface="HelveticaNeueCyr-Roman"/>
          <a:ea typeface="+mn-ea"/>
          <a:cs typeface="+mn-cs"/>
        </a:defRPr>
      </a:lvl4pPr>
      <a:lvl5pPr marL="2057400" indent="-228600" algn="l" defTabSz="457200" rtl="0" eaLnBrk="1" latinLnBrk="0" hangingPunct="1">
        <a:spcBef>
          <a:spcPct val="20000"/>
        </a:spcBef>
        <a:buClr>
          <a:schemeClr val="accent6"/>
        </a:buClr>
        <a:buSzPct val="100000"/>
        <a:buFont typeface="Arial"/>
        <a:buChar char="»"/>
        <a:defRPr sz="1800" kern="1200">
          <a:solidFill>
            <a:schemeClr val="tx1"/>
          </a:solidFill>
          <a:latin typeface="HelveticaNeueCyr-Roman"/>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slideLayout" Target="../slideLayouts/slideLayout2.xml"/><Relationship Id="rId1" Type="http://schemas.openxmlformats.org/officeDocument/2006/relationships/tags" Target="../tags/tag15.xml"/><Relationship Id="rId4" Type="http://schemas.openxmlformats.org/officeDocument/2006/relationships/image" Target="../media/image11.png"/></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slideLayout" Target="../slideLayouts/slideLayout2.xml"/><Relationship Id="rId1" Type="http://schemas.openxmlformats.org/officeDocument/2006/relationships/tags" Target="../tags/tag16.xml"/><Relationship Id="rId4" Type="http://schemas.openxmlformats.org/officeDocument/2006/relationships/image" Target="../media/image17.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Layout" Target="../slideLayouts/slideLayout2.xml"/><Relationship Id="rId1" Type="http://schemas.openxmlformats.org/officeDocument/2006/relationships/tags" Target="../tags/tag8.xml"/><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Layout" Target="../slideLayouts/slideLayout2.xml"/><Relationship Id="rId1" Type="http://schemas.openxmlformats.org/officeDocument/2006/relationships/tags" Target="../tags/tag9.xml"/><Relationship Id="rId4" Type="http://schemas.openxmlformats.org/officeDocument/2006/relationships/image" Target="../media/image8.png"/></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slideLayout" Target="../slideLayouts/slideLayout2.xml"/><Relationship Id="rId1" Type="http://schemas.openxmlformats.org/officeDocument/2006/relationships/tags" Target="../tags/tag10.xml"/><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slideLayout" Target="../slideLayouts/slideLayout2.xml"/><Relationship Id="rId1" Type="http://schemas.openxmlformats.org/officeDocument/2006/relationships/tags" Target="../tags/tag11.xml"/><Relationship Id="rId4" Type="http://schemas.openxmlformats.org/officeDocument/2006/relationships/image" Target="../media/image11.png"/></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slideLayout" Target="../slideLayouts/slideLayout2.xml"/><Relationship Id="rId1" Type="http://schemas.openxmlformats.org/officeDocument/2006/relationships/tags" Target="../tags/tag12.xml"/><Relationship Id="rId4" Type="http://schemas.openxmlformats.org/officeDocument/2006/relationships/image" Target="../media/image12.png"/></Relationships>
</file>

<file path=ppt/slides/_rels/slide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slideLayout" Target="../slideLayouts/slideLayout2.xml"/><Relationship Id="rId1" Type="http://schemas.openxmlformats.org/officeDocument/2006/relationships/tags" Target="../tags/tag13.xml"/><Relationship Id="rId4" Type="http://schemas.openxmlformats.org/officeDocument/2006/relationships/image" Target="../media/image11.png"/></Relationships>
</file>

<file path=ppt/slides/_rels/slide9.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slideLayout" Target="../slideLayouts/slideLayout2.xml"/><Relationship Id="rId1" Type="http://schemas.openxmlformats.org/officeDocument/2006/relationships/tags" Target="../tags/tag14.xml"/><Relationship Id="rId4" Type="http://schemas.openxmlformats.org/officeDocument/2006/relationships/image" Target="../media/image1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644008" y="1916833"/>
            <a:ext cx="4464496" cy="2098772"/>
          </a:xfrm>
        </p:spPr>
        <p:txBody>
          <a:bodyPr/>
          <a:lstStyle/>
          <a:p>
            <a:r>
              <a:rPr lang="en-GB" sz="3600" dirty="0" smtClean="0">
                <a:solidFill>
                  <a:srgbClr val="00B0F0"/>
                </a:solidFill>
              </a:rPr>
              <a:t>Success stories from companies taking part in the </a:t>
            </a:r>
            <a:r>
              <a:rPr lang="en-GB" sz="3600" dirty="0" err="1" smtClean="0">
                <a:solidFill>
                  <a:srgbClr val="00B0F0"/>
                </a:solidFill>
              </a:rPr>
              <a:t>Skolkovo</a:t>
            </a:r>
            <a:r>
              <a:rPr lang="en-GB" sz="3600" dirty="0" smtClean="0">
                <a:solidFill>
                  <a:srgbClr val="00B0F0"/>
                </a:solidFill>
              </a:rPr>
              <a:t> project - </a:t>
            </a:r>
            <a:br>
              <a:rPr lang="en-GB" sz="3600" dirty="0" smtClean="0">
                <a:solidFill>
                  <a:srgbClr val="00B0F0"/>
                </a:solidFill>
              </a:rPr>
            </a:br>
            <a:r>
              <a:rPr lang="en-GB" sz="3600" dirty="0" smtClean="0">
                <a:solidFill>
                  <a:srgbClr val="00B0F0"/>
                </a:solidFill>
              </a:rPr>
              <a:t>December</a:t>
            </a:r>
            <a:r>
              <a:rPr lang="ru-RU" sz="3600" dirty="0" smtClean="0">
                <a:solidFill>
                  <a:srgbClr val="00B0F0"/>
                </a:solidFill>
              </a:rPr>
              <a:t> 2013</a:t>
            </a:r>
            <a:endParaRPr lang="ru-RU" sz="3600" dirty="0">
              <a:solidFill>
                <a:srgbClr val="00B0F0"/>
              </a:solidFill>
            </a:endParaRPr>
          </a:p>
        </p:txBody>
      </p:sp>
    </p:spTree>
    <p:extLst>
      <p:ext uri="{BB962C8B-B14F-4D97-AF65-F5344CB8AC3E}">
        <p14:creationId xmlns:p14="http://schemas.microsoft.com/office/powerpoint/2010/main" val="89822276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en-GB" sz="2400" dirty="0" smtClean="0"/>
              <a:t>International centre for quantum optics and quantum technologies</a:t>
            </a:r>
            <a:r>
              <a:rPr lang="ru-RU" sz="2400" dirty="0" smtClean="0"/>
              <a:t> </a:t>
            </a:r>
            <a:endParaRPr lang="ru-RU" sz="2400" dirty="0"/>
          </a:p>
        </p:txBody>
      </p:sp>
      <p:pic>
        <p:nvPicPr>
          <p:cNvPr id="32"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6804248" y="1244822"/>
            <a:ext cx="1852938" cy="1176066"/>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a:extLst/>
        </p:spPr>
      </p:pic>
      <p:sp>
        <p:nvSpPr>
          <p:cNvPr id="35" name="Прямоугольник 34"/>
          <p:cNvSpPr/>
          <p:nvPr/>
        </p:nvSpPr>
        <p:spPr>
          <a:xfrm>
            <a:off x="827584" y="1179909"/>
            <a:ext cx="6048672" cy="1384995"/>
          </a:xfrm>
          <a:prstGeom prst="rect">
            <a:avLst/>
          </a:prstGeom>
        </p:spPr>
        <p:txBody>
          <a:bodyPr wrap="square">
            <a:spAutoFit/>
          </a:bodyPr>
          <a:lstStyle/>
          <a:p>
            <a:r>
              <a:rPr lang="en-GB" sz="1400" b="1" dirty="0" smtClean="0"/>
              <a:t>RQC</a:t>
            </a:r>
            <a:r>
              <a:rPr lang="ru-RU" sz="1400" b="1" dirty="0" smtClean="0"/>
              <a:t> </a:t>
            </a:r>
            <a:r>
              <a:rPr lang="en-GB" sz="1400" b="1" dirty="0" smtClean="0"/>
              <a:t>has opened three new labs for quantum research</a:t>
            </a:r>
            <a:endParaRPr lang="en-US" sz="1400" b="1" dirty="0" smtClean="0"/>
          </a:p>
          <a:p>
            <a:endParaRPr lang="en-US" sz="1400" b="1" dirty="0" smtClean="0"/>
          </a:p>
          <a:p>
            <a:r>
              <a:rPr lang="en-GB" sz="1400" dirty="0" smtClean="0"/>
              <a:t>Three new laboratories have been officially opened at the Russian Quantum Centre</a:t>
            </a:r>
            <a:r>
              <a:rPr lang="ru-RU" sz="1400" dirty="0" smtClean="0"/>
              <a:t> (</a:t>
            </a:r>
            <a:r>
              <a:rPr lang="en-GB" sz="1400" dirty="0" smtClean="0"/>
              <a:t>RQC</a:t>
            </a:r>
            <a:r>
              <a:rPr lang="ru-RU" sz="1400" dirty="0" smtClean="0"/>
              <a:t>), </a:t>
            </a:r>
            <a:r>
              <a:rPr lang="en-GB" sz="1400" dirty="0" smtClean="0"/>
              <a:t>located inside the </a:t>
            </a:r>
            <a:r>
              <a:rPr lang="en-GB" sz="1400" dirty="0" err="1" smtClean="0"/>
              <a:t>Skolkovo</a:t>
            </a:r>
            <a:r>
              <a:rPr lang="en-GB" sz="1400" dirty="0" smtClean="0"/>
              <a:t> Technology Park. The labs are fitted with hi-tech equipment for use in research</a:t>
            </a:r>
            <a:r>
              <a:rPr lang="ru-RU" sz="1400" dirty="0" smtClean="0"/>
              <a:t> </a:t>
            </a:r>
            <a:r>
              <a:rPr lang="en-GB" sz="1400" dirty="0" smtClean="0"/>
              <a:t>in the field of quantum physics and quantum technologies</a:t>
            </a:r>
            <a:r>
              <a:rPr lang="ru-RU" sz="1400" dirty="0" smtClean="0"/>
              <a:t>.</a:t>
            </a:r>
          </a:p>
        </p:txBody>
      </p:sp>
      <p:pic>
        <p:nvPicPr>
          <p:cNvPr id="36" name="Picture 4"/>
          <p:cNvPicPr>
            <a:picLocks noChangeAspect="1"/>
          </p:cNvPicPr>
          <p:nvPr>
            <p:custDataLst>
              <p:tags r:id="rId1"/>
            </p:custDataLst>
          </p:nvPr>
        </p:nvPicPr>
        <p:blipFill>
          <a:blip r:embed="rId4"/>
          <a:srcRect/>
          <a:stretch>
            <a:fillRect/>
          </a:stretch>
        </p:blipFill>
        <p:spPr bwMode="auto">
          <a:xfrm>
            <a:off x="7622449" y="44624"/>
            <a:ext cx="621959" cy="432048"/>
          </a:xfrm>
          <a:prstGeom prst="rect">
            <a:avLst/>
          </a:prstGeom>
          <a:noFill/>
          <a:ln w="9525">
            <a:noFill/>
            <a:miter lim="800000"/>
            <a:headEnd/>
            <a:tailEnd/>
          </a:ln>
        </p:spPr>
      </p:pic>
      <p:sp>
        <p:nvSpPr>
          <p:cNvPr id="12" name="Rectangle 10"/>
          <p:cNvSpPr/>
          <p:nvPr/>
        </p:nvSpPr>
        <p:spPr>
          <a:xfrm>
            <a:off x="838199" y="3484746"/>
            <a:ext cx="7855214" cy="523220"/>
          </a:xfrm>
          <a:prstGeom prst="rect">
            <a:avLst/>
          </a:prstGeom>
          <a:solidFill>
            <a:schemeClr val="bg1">
              <a:lumMod val="50000"/>
            </a:schemeClr>
          </a:solidFill>
          <a:ln>
            <a:solidFill>
              <a:schemeClr val="bg2">
                <a:lumMod val="95000"/>
              </a:schemeClr>
            </a:solidFill>
          </a:ln>
        </p:spPr>
        <p:txBody>
          <a:bodyPr wrap="square">
            <a:spAutoFit/>
          </a:bodyPr>
          <a:lstStyle/>
          <a:p>
            <a:r>
              <a:rPr lang="en-GB" sz="1400" dirty="0" smtClean="0">
                <a:solidFill>
                  <a:schemeClr val="bg2"/>
                </a:solidFill>
              </a:rPr>
              <a:t>The International quantum centre is working on scientific breakthroughs which could lead to the emergence of radically new technologies in the future</a:t>
            </a:r>
            <a:r>
              <a:rPr lang="ru-RU" sz="1400" dirty="0" smtClean="0">
                <a:solidFill>
                  <a:schemeClr val="bg2"/>
                </a:solidFill>
              </a:rPr>
              <a:t>.</a:t>
            </a:r>
            <a:endParaRPr lang="ru-RU" sz="1400" dirty="0">
              <a:solidFill>
                <a:schemeClr val="bg2"/>
              </a:solidFill>
              <a:latin typeface="Arial"/>
              <a:cs typeface="Arial"/>
            </a:endParaRPr>
          </a:p>
        </p:txBody>
      </p:sp>
      <p:sp>
        <p:nvSpPr>
          <p:cNvPr id="13" name="TextBox 12"/>
          <p:cNvSpPr txBox="1"/>
          <p:nvPr/>
        </p:nvSpPr>
        <p:spPr>
          <a:xfrm>
            <a:off x="838198" y="3124706"/>
            <a:ext cx="7855215" cy="369332"/>
          </a:xfrm>
          <a:prstGeom prst="rect">
            <a:avLst/>
          </a:prstGeom>
          <a:solidFill>
            <a:schemeClr val="accent2"/>
          </a:solidFill>
          <a:ln>
            <a:noFill/>
          </a:ln>
        </p:spPr>
        <p:txBody>
          <a:bodyPr wrap="square" rtlCol="0">
            <a:spAutoFit/>
          </a:bodyPr>
          <a:lstStyle/>
          <a:p>
            <a:r>
              <a:rPr lang="en-GB" dirty="0" smtClean="0">
                <a:solidFill>
                  <a:schemeClr val="bg2"/>
                </a:solidFill>
                <a:latin typeface="Arial" pitchFamily="34" charset="0"/>
                <a:cs typeface="Arial" pitchFamily="34" charset="0"/>
              </a:rPr>
              <a:t>The company in brief</a:t>
            </a:r>
            <a:endParaRPr lang="ru-RU" dirty="0">
              <a:solidFill>
                <a:schemeClr val="bg2"/>
              </a:solidFill>
              <a:latin typeface="Arial" pitchFamily="34" charset="0"/>
              <a:cs typeface="Arial" pitchFamily="34" charset="0"/>
            </a:endParaRPr>
          </a:p>
        </p:txBody>
      </p:sp>
      <p:sp>
        <p:nvSpPr>
          <p:cNvPr id="14" name="TextBox 13"/>
          <p:cNvSpPr txBox="1"/>
          <p:nvPr/>
        </p:nvSpPr>
        <p:spPr>
          <a:xfrm>
            <a:off x="827584" y="4420850"/>
            <a:ext cx="7890169" cy="369332"/>
          </a:xfrm>
          <a:prstGeom prst="rect">
            <a:avLst/>
          </a:prstGeom>
          <a:solidFill>
            <a:schemeClr val="accent2"/>
          </a:solidFill>
          <a:ln>
            <a:noFill/>
          </a:ln>
        </p:spPr>
        <p:txBody>
          <a:bodyPr wrap="square" rtlCol="0">
            <a:spAutoFit/>
          </a:bodyPr>
          <a:lstStyle/>
          <a:p>
            <a:r>
              <a:rPr lang="en-GB" dirty="0" smtClean="0">
                <a:solidFill>
                  <a:schemeClr val="bg2"/>
                </a:solidFill>
                <a:latin typeface="Arial" pitchFamily="34" charset="0"/>
                <a:cs typeface="Arial" pitchFamily="34" charset="0"/>
              </a:rPr>
              <a:t>Essence of the innovation</a:t>
            </a:r>
            <a:endParaRPr lang="ru-RU" dirty="0">
              <a:solidFill>
                <a:schemeClr val="bg2"/>
              </a:solidFill>
              <a:latin typeface="Arial" pitchFamily="34" charset="0"/>
              <a:cs typeface="Arial" pitchFamily="34" charset="0"/>
            </a:endParaRPr>
          </a:p>
        </p:txBody>
      </p:sp>
      <p:sp>
        <p:nvSpPr>
          <p:cNvPr id="15" name="Rectangle 10"/>
          <p:cNvSpPr/>
          <p:nvPr/>
        </p:nvSpPr>
        <p:spPr>
          <a:xfrm>
            <a:off x="838205" y="4780890"/>
            <a:ext cx="7890164" cy="1384995"/>
          </a:xfrm>
          <a:prstGeom prst="rect">
            <a:avLst/>
          </a:prstGeom>
          <a:solidFill>
            <a:schemeClr val="bg1">
              <a:lumMod val="50000"/>
            </a:schemeClr>
          </a:solidFill>
          <a:ln>
            <a:solidFill>
              <a:schemeClr val="bg2">
                <a:lumMod val="95000"/>
              </a:schemeClr>
            </a:solidFill>
          </a:ln>
        </p:spPr>
        <p:txBody>
          <a:bodyPr wrap="square">
            <a:spAutoFit/>
          </a:bodyPr>
          <a:lstStyle/>
          <a:p>
            <a:r>
              <a:rPr lang="en-GB" sz="1400" dirty="0" smtClean="0">
                <a:solidFill>
                  <a:schemeClr val="accent1"/>
                </a:solidFill>
              </a:rPr>
              <a:t>This scientific activity could result in safe data transmission networks</a:t>
            </a:r>
            <a:r>
              <a:rPr lang="ru-RU" sz="1400" dirty="0" smtClean="0">
                <a:solidFill>
                  <a:schemeClr val="accent1"/>
                </a:solidFill>
              </a:rPr>
              <a:t>, </a:t>
            </a:r>
            <a:r>
              <a:rPr lang="en-GB" sz="1400" dirty="0" smtClean="0">
                <a:solidFill>
                  <a:schemeClr val="accent1"/>
                </a:solidFill>
              </a:rPr>
              <a:t>research into and creation of new materials</a:t>
            </a:r>
            <a:r>
              <a:rPr lang="ru-RU" sz="1400" dirty="0" smtClean="0">
                <a:solidFill>
                  <a:schemeClr val="accent1"/>
                </a:solidFill>
              </a:rPr>
              <a:t>, </a:t>
            </a:r>
            <a:r>
              <a:rPr lang="en-GB" sz="1400" dirty="0" smtClean="0">
                <a:solidFill>
                  <a:schemeClr val="accent1"/>
                </a:solidFill>
              </a:rPr>
              <a:t>sub-micron optical transmitters</a:t>
            </a:r>
            <a:r>
              <a:rPr lang="ru-RU" sz="1400" dirty="0" smtClean="0">
                <a:solidFill>
                  <a:schemeClr val="accent1"/>
                </a:solidFill>
              </a:rPr>
              <a:t> </a:t>
            </a:r>
            <a:r>
              <a:rPr lang="en-GB" sz="1400" dirty="0" smtClean="0">
                <a:solidFill>
                  <a:schemeClr val="accent1"/>
                </a:solidFill>
              </a:rPr>
              <a:t>and high-frequency optic electronics</a:t>
            </a:r>
            <a:r>
              <a:rPr lang="ru-RU" sz="1400" dirty="0" smtClean="0">
                <a:solidFill>
                  <a:schemeClr val="accent1"/>
                </a:solidFill>
              </a:rPr>
              <a:t>, </a:t>
            </a:r>
            <a:r>
              <a:rPr lang="en-GB" sz="1400" dirty="0" smtClean="0">
                <a:solidFill>
                  <a:schemeClr val="accent1"/>
                </a:solidFill>
              </a:rPr>
              <a:t>new systems for super-sensitive brain scans</a:t>
            </a:r>
            <a:r>
              <a:rPr lang="ru-RU" sz="1400" dirty="0" smtClean="0">
                <a:solidFill>
                  <a:schemeClr val="accent1"/>
                </a:solidFill>
              </a:rPr>
              <a:t>, </a:t>
            </a:r>
            <a:r>
              <a:rPr lang="en-GB" sz="1400" dirty="0" smtClean="0">
                <a:solidFill>
                  <a:schemeClr val="accent1"/>
                </a:solidFill>
              </a:rPr>
              <a:t>and compact, precision watches for use in navigation</a:t>
            </a:r>
            <a:r>
              <a:rPr lang="ru-RU" sz="1400" dirty="0" smtClean="0">
                <a:solidFill>
                  <a:schemeClr val="accent1"/>
                </a:solidFill>
              </a:rPr>
              <a:t>.</a:t>
            </a:r>
            <a:endParaRPr lang="en-US" sz="1400" dirty="0" smtClean="0">
              <a:solidFill>
                <a:schemeClr val="accent1"/>
              </a:solidFill>
            </a:endParaRPr>
          </a:p>
          <a:p>
            <a:endParaRPr lang="ru-RU" sz="1400" dirty="0">
              <a:solidFill>
                <a:schemeClr val="accent1"/>
              </a:solidFill>
            </a:endParaRPr>
          </a:p>
          <a:p>
            <a:r>
              <a:rPr lang="en-GB" sz="1400" dirty="0" smtClean="0">
                <a:solidFill>
                  <a:schemeClr val="accent1"/>
                </a:solidFill>
              </a:rPr>
              <a:t>The centre incorporates over ten groups, consisting of</a:t>
            </a:r>
            <a:r>
              <a:rPr lang="ru-RU" sz="1400" dirty="0" smtClean="0">
                <a:solidFill>
                  <a:schemeClr val="accent1"/>
                </a:solidFill>
              </a:rPr>
              <a:t> </a:t>
            </a:r>
            <a:r>
              <a:rPr lang="en-GB" sz="1400" dirty="0" smtClean="0">
                <a:solidFill>
                  <a:schemeClr val="accent1"/>
                </a:solidFill>
              </a:rPr>
              <a:t>both Russian</a:t>
            </a:r>
            <a:r>
              <a:rPr lang="ru-RU" sz="1400" dirty="0" smtClean="0">
                <a:solidFill>
                  <a:schemeClr val="accent1"/>
                </a:solidFill>
              </a:rPr>
              <a:t> </a:t>
            </a:r>
            <a:r>
              <a:rPr lang="en-GB" sz="1400" dirty="0" smtClean="0">
                <a:solidFill>
                  <a:schemeClr val="accent1"/>
                </a:solidFill>
              </a:rPr>
              <a:t>and</a:t>
            </a:r>
            <a:r>
              <a:rPr lang="ru-RU" sz="1400" dirty="0" smtClean="0">
                <a:solidFill>
                  <a:schemeClr val="accent1"/>
                </a:solidFill>
              </a:rPr>
              <a:t> </a:t>
            </a:r>
            <a:r>
              <a:rPr lang="en-GB" sz="1400" dirty="0" smtClean="0">
                <a:solidFill>
                  <a:schemeClr val="accent1"/>
                </a:solidFill>
              </a:rPr>
              <a:t>international academics,</a:t>
            </a:r>
            <a:r>
              <a:rPr lang="ru-RU" sz="1400" dirty="0" smtClean="0">
                <a:solidFill>
                  <a:schemeClr val="accent1"/>
                </a:solidFill>
              </a:rPr>
              <a:t> </a:t>
            </a:r>
            <a:r>
              <a:rPr lang="en-GB" sz="1400" dirty="0" smtClean="0">
                <a:solidFill>
                  <a:schemeClr val="accent1"/>
                </a:solidFill>
              </a:rPr>
              <a:t>with a total headcount of around</a:t>
            </a:r>
            <a:r>
              <a:rPr lang="ru-RU" sz="1400" dirty="0" smtClean="0">
                <a:solidFill>
                  <a:schemeClr val="accent1"/>
                </a:solidFill>
              </a:rPr>
              <a:t> </a:t>
            </a:r>
            <a:r>
              <a:rPr lang="en-GB" sz="1400" dirty="0" smtClean="0">
                <a:solidFill>
                  <a:schemeClr val="accent1"/>
                </a:solidFill>
              </a:rPr>
              <a:t>one hundred scientists</a:t>
            </a:r>
            <a:r>
              <a:rPr lang="ru-RU" sz="1400" dirty="0" smtClean="0">
                <a:solidFill>
                  <a:schemeClr val="accent1"/>
                </a:solidFill>
              </a:rPr>
              <a:t>.</a:t>
            </a:r>
            <a:endParaRPr lang="ru-RU" sz="1400" dirty="0">
              <a:solidFill>
                <a:schemeClr val="accent1"/>
              </a:solidFill>
              <a:latin typeface="Arial"/>
              <a:cs typeface="Arial"/>
            </a:endParaRPr>
          </a:p>
        </p:txBody>
      </p:sp>
    </p:spTree>
    <p:extLst>
      <p:ext uri="{BB962C8B-B14F-4D97-AF65-F5344CB8AC3E}">
        <p14:creationId xmlns:p14="http://schemas.microsoft.com/office/powerpoint/2010/main" val="6270820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ru-RU" sz="2000" dirty="0" smtClean="0"/>
              <a:t>Т8</a:t>
            </a:r>
            <a:r>
              <a:rPr lang="en-GB" sz="2000" dirty="0" smtClean="0"/>
              <a:t> </a:t>
            </a:r>
            <a:r>
              <a:rPr lang="en-GB" sz="2000" dirty="0" smtClean="0"/>
              <a:t>Science and Technical Centre</a:t>
            </a:r>
            <a:r>
              <a:rPr lang="ru-RU" sz="2000" dirty="0" smtClean="0"/>
              <a:t> </a:t>
            </a:r>
            <a:r>
              <a:rPr lang="en-GB" sz="2000" dirty="0"/>
              <a:t>LLC</a:t>
            </a:r>
            <a:r>
              <a:rPr lang="ru-RU" sz="2000" dirty="0"/>
              <a:t> </a:t>
            </a:r>
            <a:r>
              <a:rPr lang="ru-RU" sz="2000" dirty="0" smtClean="0"/>
              <a:t>(</a:t>
            </a:r>
            <a:r>
              <a:rPr lang="ru-RU" sz="2000" dirty="0" smtClean="0"/>
              <a:t>Т8 </a:t>
            </a:r>
            <a:r>
              <a:rPr lang="en-GB" sz="2000" dirty="0"/>
              <a:t>STC </a:t>
            </a:r>
            <a:r>
              <a:rPr lang="en-GB" sz="2000" dirty="0" smtClean="0"/>
              <a:t>LLC</a:t>
            </a:r>
            <a:r>
              <a:rPr lang="ru-RU" sz="2000" dirty="0" smtClean="0"/>
              <a:t>)</a:t>
            </a:r>
            <a:endParaRPr lang="ru-RU" sz="2000" b="1" dirty="0"/>
          </a:p>
        </p:txBody>
      </p:sp>
      <p:sp>
        <p:nvSpPr>
          <p:cNvPr id="4" name="Rectangle 9"/>
          <p:cNvSpPr/>
          <p:nvPr/>
        </p:nvSpPr>
        <p:spPr>
          <a:xfrm>
            <a:off x="827584" y="908720"/>
            <a:ext cx="5760640" cy="1169551"/>
          </a:xfrm>
          <a:prstGeom prst="rect">
            <a:avLst/>
          </a:prstGeom>
        </p:spPr>
        <p:txBody>
          <a:bodyPr wrap="square">
            <a:spAutoFit/>
          </a:bodyPr>
          <a:lstStyle/>
          <a:p>
            <a:r>
              <a:rPr lang="ru-RU" sz="1400" b="1" dirty="0" smtClean="0"/>
              <a:t>Т8</a:t>
            </a:r>
            <a:r>
              <a:rPr lang="en-GB" sz="1400" b="1" dirty="0" smtClean="0"/>
              <a:t>’s ‘Volga’ and ‘Irtysh’</a:t>
            </a:r>
            <a:r>
              <a:rPr lang="ru-RU" sz="1400" b="1" dirty="0" smtClean="0"/>
              <a:t> </a:t>
            </a:r>
            <a:r>
              <a:rPr lang="en-GB" sz="1400" b="1" dirty="0" smtClean="0"/>
              <a:t>have confirmed their Russian origin</a:t>
            </a:r>
            <a:endParaRPr lang="en-US" sz="1400" b="1" dirty="0" smtClean="0"/>
          </a:p>
          <a:p>
            <a:r>
              <a:rPr lang="en-GB" sz="1400" dirty="0" smtClean="0"/>
              <a:t>On the basis of the conclusions reached by the Inter-ministerial expert </a:t>
            </a:r>
            <a:r>
              <a:rPr lang="en-GB" sz="1400" dirty="0" smtClean="0"/>
              <a:t>council, </a:t>
            </a:r>
            <a:r>
              <a:rPr lang="en-GB" sz="1400" dirty="0" smtClean="0"/>
              <a:t>the</a:t>
            </a:r>
            <a:r>
              <a:rPr lang="ru-RU" sz="1400" dirty="0" smtClean="0"/>
              <a:t> </a:t>
            </a:r>
            <a:r>
              <a:rPr lang="en-GB" sz="1400" dirty="0" smtClean="0"/>
              <a:t>Ministry of Trade and Industry Commission has given the ‘Volga’ and ‘Irtysh’ telecommunications systems</a:t>
            </a:r>
            <a:r>
              <a:rPr lang="ru-RU" sz="1400" dirty="0" smtClean="0"/>
              <a:t> </a:t>
            </a:r>
            <a:r>
              <a:rPr lang="en-GB" sz="1400" dirty="0" smtClean="0"/>
              <a:t>the status of equipment of Russian origin</a:t>
            </a:r>
            <a:r>
              <a:rPr lang="ru-RU" sz="1400" dirty="0" smtClean="0"/>
              <a:t>.</a:t>
            </a:r>
          </a:p>
        </p:txBody>
      </p:sp>
      <p:sp>
        <p:nvSpPr>
          <p:cNvPr id="5" name="Rectangle 10"/>
          <p:cNvSpPr/>
          <p:nvPr/>
        </p:nvSpPr>
        <p:spPr>
          <a:xfrm>
            <a:off x="827584" y="2762344"/>
            <a:ext cx="7920880" cy="523220"/>
          </a:xfrm>
          <a:prstGeom prst="rect">
            <a:avLst/>
          </a:prstGeom>
          <a:solidFill>
            <a:schemeClr val="bg1">
              <a:lumMod val="50000"/>
            </a:schemeClr>
          </a:solidFill>
          <a:ln>
            <a:solidFill>
              <a:schemeClr val="bg2">
                <a:lumMod val="95000"/>
              </a:schemeClr>
            </a:solidFill>
          </a:ln>
        </p:spPr>
        <p:txBody>
          <a:bodyPr wrap="square">
            <a:spAutoFit/>
          </a:bodyPr>
          <a:lstStyle/>
          <a:p>
            <a:r>
              <a:rPr lang="en-GB" sz="1400" dirty="0" smtClean="0">
                <a:solidFill>
                  <a:schemeClr val="bg2"/>
                </a:solidFill>
              </a:rPr>
              <a:t>Development and mass production</a:t>
            </a:r>
            <a:r>
              <a:rPr lang="ru-RU" sz="1400" dirty="0" smtClean="0">
                <a:solidFill>
                  <a:schemeClr val="bg2"/>
                </a:solidFill>
              </a:rPr>
              <a:t> </a:t>
            </a:r>
            <a:r>
              <a:rPr lang="en-GB" sz="1400" dirty="0" smtClean="0">
                <a:solidFill>
                  <a:schemeClr val="bg2"/>
                </a:solidFill>
              </a:rPr>
              <a:t>of next-generation fibre-optic cable networks</a:t>
            </a:r>
            <a:r>
              <a:rPr lang="ru-RU" sz="1400" dirty="0" smtClean="0">
                <a:solidFill>
                  <a:schemeClr val="bg2"/>
                </a:solidFill>
              </a:rPr>
              <a:t> </a:t>
            </a:r>
            <a:r>
              <a:rPr lang="en-GB" sz="1400" dirty="0" smtClean="0">
                <a:solidFill>
                  <a:schemeClr val="bg2"/>
                </a:solidFill>
              </a:rPr>
              <a:t>featuring wavelength division multiplying</a:t>
            </a:r>
            <a:r>
              <a:rPr lang="ru-RU" sz="1400" dirty="0" smtClean="0">
                <a:solidFill>
                  <a:schemeClr val="bg2"/>
                </a:solidFill>
              </a:rPr>
              <a:t> </a:t>
            </a:r>
            <a:r>
              <a:rPr lang="ru-RU" sz="1400" dirty="0">
                <a:solidFill>
                  <a:schemeClr val="bg2"/>
                </a:solidFill>
              </a:rPr>
              <a:t>(DWDM </a:t>
            </a:r>
            <a:r>
              <a:rPr lang="en-GB" sz="1400" dirty="0" smtClean="0">
                <a:solidFill>
                  <a:schemeClr val="bg2"/>
                </a:solidFill>
              </a:rPr>
              <a:t>systems</a:t>
            </a:r>
            <a:r>
              <a:rPr lang="ru-RU" sz="1400" dirty="0" smtClean="0">
                <a:solidFill>
                  <a:schemeClr val="bg2"/>
                </a:solidFill>
              </a:rPr>
              <a:t>) – </a:t>
            </a:r>
            <a:r>
              <a:rPr lang="en-GB" sz="1400" dirty="0" smtClean="0">
                <a:solidFill>
                  <a:schemeClr val="bg2"/>
                </a:solidFill>
              </a:rPr>
              <a:t>for coherent data transmission at speeds of up to</a:t>
            </a:r>
            <a:r>
              <a:rPr lang="ru-RU" sz="1400" dirty="0" smtClean="0">
                <a:solidFill>
                  <a:schemeClr val="bg2"/>
                </a:solidFill>
              </a:rPr>
              <a:t> 25</a:t>
            </a:r>
            <a:r>
              <a:rPr lang="en-GB" sz="1400" dirty="0" smtClean="0">
                <a:solidFill>
                  <a:schemeClr val="bg2"/>
                </a:solidFill>
              </a:rPr>
              <a:t>Tb</a:t>
            </a:r>
            <a:r>
              <a:rPr lang="ru-RU" sz="1400" dirty="0" smtClean="0">
                <a:solidFill>
                  <a:schemeClr val="bg2"/>
                </a:solidFill>
              </a:rPr>
              <a:t>/</a:t>
            </a:r>
            <a:r>
              <a:rPr lang="en-GB" sz="1400" dirty="0" smtClean="0">
                <a:solidFill>
                  <a:schemeClr val="bg2"/>
                </a:solidFill>
              </a:rPr>
              <a:t>s</a:t>
            </a:r>
            <a:r>
              <a:rPr lang="ru-RU" sz="1400" dirty="0" smtClean="0">
                <a:solidFill>
                  <a:schemeClr val="bg2"/>
                </a:solidFill>
              </a:rPr>
              <a:t>.</a:t>
            </a:r>
            <a:endParaRPr lang="ru-RU" sz="1400" dirty="0">
              <a:solidFill>
                <a:schemeClr val="bg2"/>
              </a:solidFill>
            </a:endParaRPr>
          </a:p>
        </p:txBody>
      </p:sp>
      <p:sp>
        <p:nvSpPr>
          <p:cNvPr id="6" name="TextBox 5"/>
          <p:cNvSpPr txBox="1"/>
          <p:nvPr/>
        </p:nvSpPr>
        <p:spPr>
          <a:xfrm>
            <a:off x="827584" y="2411596"/>
            <a:ext cx="7920880" cy="369332"/>
          </a:xfrm>
          <a:prstGeom prst="rect">
            <a:avLst/>
          </a:prstGeom>
          <a:solidFill>
            <a:srgbClr val="FF6600"/>
          </a:solidFill>
          <a:ln>
            <a:noFill/>
          </a:ln>
        </p:spPr>
        <p:txBody>
          <a:bodyPr wrap="square" rtlCol="0">
            <a:spAutoFit/>
          </a:bodyPr>
          <a:lstStyle/>
          <a:p>
            <a:r>
              <a:rPr lang="en-GB" b="1" dirty="0" smtClean="0">
                <a:solidFill>
                  <a:schemeClr val="bg2"/>
                </a:solidFill>
                <a:cs typeface="Arial" pitchFamily="34" charset="0"/>
              </a:rPr>
              <a:t>Essence of the innovation</a:t>
            </a:r>
            <a:endParaRPr lang="ru-RU" b="1" dirty="0">
              <a:solidFill>
                <a:schemeClr val="bg2"/>
              </a:solidFill>
              <a:cs typeface="Arial" pitchFamily="34" charset="0"/>
            </a:endParaRPr>
          </a:p>
        </p:txBody>
      </p:sp>
      <p:sp>
        <p:nvSpPr>
          <p:cNvPr id="7" name="TextBox 6"/>
          <p:cNvSpPr txBox="1"/>
          <p:nvPr/>
        </p:nvSpPr>
        <p:spPr>
          <a:xfrm>
            <a:off x="827584" y="3635732"/>
            <a:ext cx="7890169" cy="369332"/>
          </a:xfrm>
          <a:prstGeom prst="rect">
            <a:avLst/>
          </a:prstGeom>
          <a:solidFill>
            <a:srgbClr val="FF6600"/>
          </a:solidFill>
          <a:ln>
            <a:noFill/>
          </a:ln>
        </p:spPr>
        <p:txBody>
          <a:bodyPr wrap="square" rtlCol="0">
            <a:spAutoFit/>
          </a:bodyPr>
          <a:lstStyle/>
          <a:p>
            <a:r>
              <a:rPr lang="en-GB" b="1" dirty="0" smtClean="0">
                <a:solidFill>
                  <a:schemeClr val="bg2"/>
                </a:solidFill>
                <a:cs typeface="Arial" pitchFamily="34" charset="0"/>
              </a:rPr>
              <a:t>Key strengths</a:t>
            </a:r>
            <a:endParaRPr lang="ru-RU" b="1" dirty="0">
              <a:solidFill>
                <a:schemeClr val="bg2"/>
              </a:solidFill>
              <a:cs typeface="Arial" pitchFamily="34" charset="0"/>
            </a:endParaRPr>
          </a:p>
        </p:txBody>
      </p:sp>
      <p:sp>
        <p:nvSpPr>
          <p:cNvPr id="8" name="Rectangle 10"/>
          <p:cNvSpPr/>
          <p:nvPr/>
        </p:nvSpPr>
        <p:spPr>
          <a:xfrm>
            <a:off x="827584" y="4005064"/>
            <a:ext cx="7890164" cy="1600438"/>
          </a:xfrm>
          <a:prstGeom prst="rect">
            <a:avLst/>
          </a:prstGeom>
          <a:solidFill>
            <a:schemeClr val="bg1">
              <a:lumMod val="50000"/>
            </a:schemeClr>
          </a:solidFill>
          <a:ln>
            <a:solidFill>
              <a:schemeClr val="bg2">
                <a:lumMod val="95000"/>
              </a:schemeClr>
            </a:solidFill>
          </a:ln>
        </p:spPr>
        <p:txBody>
          <a:bodyPr wrap="square">
            <a:spAutoFit/>
          </a:bodyPr>
          <a:lstStyle/>
          <a:p>
            <a:pPr marL="285750" indent="-285750">
              <a:buFont typeface="Arial"/>
              <a:buChar char="•"/>
            </a:pPr>
            <a:r>
              <a:rPr lang="ru-RU" sz="1400" dirty="0">
                <a:solidFill>
                  <a:schemeClr val="accent1"/>
                </a:solidFill>
              </a:rPr>
              <a:t> </a:t>
            </a:r>
            <a:r>
              <a:rPr lang="en-GB" sz="1400" dirty="0" smtClean="0">
                <a:solidFill>
                  <a:schemeClr val="accent1"/>
                </a:solidFill>
              </a:rPr>
              <a:t>The equipment manufactured by the company is the highest-spec equipment in the world</a:t>
            </a:r>
            <a:r>
              <a:rPr lang="ru-RU" sz="1400" dirty="0" smtClean="0">
                <a:solidFill>
                  <a:schemeClr val="accent1"/>
                </a:solidFill>
              </a:rPr>
              <a:t>.</a:t>
            </a:r>
            <a:endParaRPr lang="ru-RU" sz="1400" dirty="0">
              <a:solidFill>
                <a:schemeClr val="accent1"/>
              </a:solidFill>
            </a:endParaRPr>
          </a:p>
          <a:p>
            <a:pPr marL="285750" indent="-285750">
              <a:buFont typeface="Arial"/>
              <a:buChar char="•"/>
            </a:pPr>
            <a:r>
              <a:rPr lang="ru-RU" sz="1400" dirty="0">
                <a:solidFill>
                  <a:schemeClr val="accent1"/>
                </a:solidFill>
              </a:rPr>
              <a:t> </a:t>
            </a:r>
            <a:r>
              <a:rPr lang="en-GB" sz="1400" dirty="0" smtClean="0">
                <a:solidFill>
                  <a:schemeClr val="accent1"/>
                </a:solidFill>
              </a:rPr>
              <a:t>The equipment is certified by the</a:t>
            </a:r>
            <a:r>
              <a:rPr lang="ru-RU" sz="1400" dirty="0" smtClean="0">
                <a:solidFill>
                  <a:schemeClr val="accent1"/>
                </a:solidFill>
              </a:rPr>
              <a:t> </a:t>
            </a:r>
            <a:r>
              <a:rPr lang="en-GB" sz="1400" dirty="0" smtClean="0">
                <a:solidFill>
                  <a:schemeClr val="accent1"/>
                </a:solidFill>
              </a:rPr>
              <a:t>Ministry of Communications</a:t>
            </a:r>
            <a:r>
              <a:rPr lang="ru-RU" sz="1400" dirty="0" smtClean="0">
                <a:solidFill>
                  <a:schemeClr val="accent1"/>
                </a:solidFill>
              </a:rPr>
              <a:t> </a:t>
            </a:r>
            <a:r>
              <a:rPr lang="en-GB" sz="1400" dirty="0" smtClean="0">
                <a:solidFill>
                  <a:schemeClr val="accent1"/>
                </a:solidFill>
              </a:rPr>
              <a:t>and is of proven quality</a:t>
            </a:r>
            <a:r>
              <a:rPr lang="ru-RU" sz="1400" dirty="0" smtClean="0">
                <a:solidFill>
                  <a:schemeClr val="accent1"/>
                </a:solidFill>
              </a:rPr>
              <a:t>.</a:t>
            </a:r>
            <a:endParaRPr lang="ru-RU" sz="1400" dirty="0">
              <a:solidFill>
                <a:schemeClr val="accent1"/>
              </a:solidFill>
            </a:endParaRPr>
          </a:p>
          <a:p>
            <a:pPr marL="285750" indent="-285750">
              <a:buFont typeface="Arial"/>
              <a:buChar char="•"/>
            </a:pPr>
            <a:r>
              <a:rPr lang="ru-RU" sz="1400" dirty="0">
                <a:solidFill>
                  <a:schemeClr val="accent1"/>
                </a:solidFill>
              </a:rPr>
              <a:t> </a:t>
            </a:r>
            <a:r>
              <a:rPr lang="en-GB" sz="1400" dirty="0" smtClean="0">
                <a:solidFill>
                  <a:schemeClr val="accent1"/>
                </a:solidFill>
              </a:rPr>
              <a:t>A unique </a:t>
            </a:r>
            <a:r>
              <a:rPr lang="en-GB" sz="1400" dirty="0" smtClean="0">
                <a:solidFill>
                  <a:schemeClr val="accent1"/>
                </a:solidFill>
              </a:rPr>
              <a:t>laboratory</a:t>
            </a:r>
            <a:r>
              <a:rPr lang="ru-RU" sz="1400" dirty="0" smtClean="0">
                <a:solidFill>
                  <a:schemeClr val="accent1"/>
                </a:solidFill>
              </a:rPr>
              <a:t> </a:t>
            </a:r>
            <a:r>
              <a:rPr lang="en-GB" sz="1400" dirty="0" smtClean="0">
                <a:solidFill>
                  <a:schemeClr val="accent1"/>
                </a:solidFill>
              </a:rPr>
              <a:t>containing over</a:t>
            </a:r>
            <a:r>
              <a:rPr lang="ru-RU" sz="1400" dirty="0" smtClean="0">
                <a:solidFill>
                  <a:schemeClr val="accent1"/>
                </a:solidFill>
              </a:rPr>
              <a:t> </a:t>
            </a:r>
            <a:r>
              <a:rPr lang="ru-RU" sz="1400" dirty="0">
                <a:solidFill>
                  <a:schemeClr val="accent1"/>
                </a:solidFill>
              </a:rPr>
              <a:t>200 </a:t>
            </a:r>
            <a:r>
              <a:rPr lang="en-GB" sz="1400" dirty="0" smtClean="0">
                <a:solidFill>
                  <a:schemeClr val="accent1"/>
                </a:solidFill>
              </a:rPr>
              <a:t>items of equipment </a:t>
            </a:r>
            <a:r>
              <a:rPr lang="en-GB" sz="1400" dirty="0" smtClean="0">
                <a:solidFill>
                  <a:schemeClr val="accent1"/>
                </a:solidFill>
              </a:rPr>
              <a:t>enables </a:t>
            </a:r>
            <a:r>
              <a:rPr lang="en-GB" sz="1400" dirty="0" smtClean="0">
                <a:solidFill>
                  <a:schemeClr val="accent1"/>
                </a:solidFill>
              </a:rPr>
              <a:t>it to offer the </a:t>
            </a:r>
            <a:r>
              <a:rPr lang="en-GB" sz="1400" dirty="0" smtClean="0">
                <a:solidFill>
                  <a:schemeClr val="accent1"/>
                </a:solidFill>
              </a:rPr>
              <a:t>best service </a:t>
            </a:r>
            <a:r>
              <a:rPr lang="en-GB" sz="1400" dirty="0" smtClean="0">
                <a:solidFill>
                  <a:schemeClr val="accent1"/>
                </a:solidFill>
              </a:rPr>
              <a:t>conditions for</a:t>
            </a:r>
            <a:r>
              <a:rPr lang="ru-RU" sz="1400" dirty="0" smtClean="0">
                <a:solidFill>
                  <a:schemeClr val="accent1"/>
                </a:solidFill>
              </a:rPr>
              <a:t> </a:t>
            </a:r>
            <a:r>
              <a:rPr lang="en-GB" sz="1400" dirty="0" smtClean="0">
                <a:solidFill>
                  <a:schemeClr val="accent1"/>
                </a:solidFill>
              </a:rPr>
              <a:t>fibre-optic data cables</a:t>
            </a:r>
            <a:r>
              <a:rPr lang="ru-RU" sz="1400" dirty="0" smtClean="0">
                <a:solidFill>
                  <a:schemeClr val="accent1"/>
                </a:solidFill>
              </a:rPr>
              <a:t> </a:t>
            </a:r>
            <a:r>
              <a:rPr lang="en-GB" sz="1400" dirty="0" smtClean="0">
                <a:solidFill>
                  <a:schemeClr val="accent1"/>
                </a:solidFill>
              </a:rPr>
              <a:t>available in Russia</a:t>
            </a:r>
            <a:r>
              <a:rPr lang="ru-RU" sz="1400" dirty="0" smtClean="0">
                <a:solidFill>
                  <a:schemeClr val="accent1"/>
                </a:solidFill>
              </a:rPr>
              <a:t>.</a:t>
            </a:r>
            <a:endParaRPr lang="ru-RU" sz="1400" dirty="0">
              <a:solidFill>
                <a:schemeClr val="accent1"/>
              </a:solidFill>
            </a:endParaRPr>
          </a:p>
          <a:p>
            <a:pPr marL="285750" indent="-285750">
              <a:buFont typeface="Arial"/>
              <a:buChar char="•"/>
            </a:pPr>
            <a:r>
              <a:rPr lang="en-GB" sz="1400" dirty="0" smtClean="0">
                <a:solidFill>
                  <a:schemeClr val="accent1"/>
                </a:solidFill>
              </a:rPr>
              <a:t>The company has successfully introduced</a:t>
            </a:r>
            <a:r>
              <a:rPr lang="ru-RU" sz="1400" dirty="0" smtClean="0">
                <a:solidFill>
                  <a:schemeClr val="accent1"/>
                </a:solidFill>
              </a:rPr>
              <a:t> </a:t>
            </a:r>
            <a:r>
              <a:rPr lang="ru-RU" sz="1400" dirty="0">
                <a:solidFill>
                  <a:schemeClr val="accent1"/>
                </a:solidFill>
              </a:rPr>
              <a:t>DWDM </a:t>
            </a:r>
            <a:r>
              <a:rPr lang="en-GB" sz="1400" dirty="0" smtClean="0">
                <a:solidFill>
                  <a:schemeClr val="accent1"/>
                </a:solidFill>
              </a:rPr>
              <a:t>in the past, from </a:t>
            </a:r>
            <a:r>
              <a:rPr lang="en-GB" sz="1400" dirty="0" err="1" smtClean="0">
                <a:solidFill>
                  <a:schemeClr val="accent1"/>
                </a:solidFill>
              </a:rPr>
              <a:t>Turkmenia</a:t>
            </a:r>
            <a:r>
              <a:rPr lang="en-GB" sz="1400" dirty="0" smtClean="0">
                <a:solidFill>
                  <a:schemeClr val="accent1"/>
                </a:solidFill>
              </a:rPr>
              <a:t> to the Arctic Circle</a:t>
            </a:r>
            <a:r>
              <a:rPr lang="ru-RU" sz="1400" dirty="0" smtClean="0">
                <a:solidFill>
                  <a:schemeClr val="accent1"/>
                </a:solidFill>
              </a:rPr>
              <a:t>.</a:t>
            </a:r>
          </a:p>
          <a:p>
            <a:r>
              <a:rPr lang="en-GB" sz="1400" dirty="0" smtClean="0">
                <a:solidFill>
                  <a:schemeClr val="accent1"/>
                </a:solidFill>
              </a:rPr>
              <a:t>In</a:t>
            </a:r>
            <a:r>
              <a:rPr lang="ru-RU" sz="1400" dirty="0" smtClean="0">
                <a:solidFill>
                  <a:schemeClr val="accent1"/>
                </a:solidFill>
              </a:rPr>
              <a:t> </a:t>
            </a:r>
            <a:r>
              <a:rPr lang="ru-RU" sz="1400" dirty="0">
                <a:solidFill>
                  <a:schemeClr val="accent1"/>
                </a:solidFill>
              </a:rPr>
              <a:t>2012 </a:t>
            </a:r>
            <a:r>
              <a:rPr lang="en-GB" sz="1400" dirty="0" smtClean="0">
                <a:solidFill>
                  <a:schemeClr val="accent1"/>
                </a:solidFill>
              </a:rPr>
              <a:t>a new world record was set</a:t>
            </a:r>
            <a:r>
              <a:rPr lang="ru-RU" sz="1400" dirty="0" smtClean="0">
                <a:solidFill>
                  <a:schemeClr val="accent1"/>
                </a:solidFill>
              </a:rPr>
              <a:t>: 100</a:t>
            </a:r>
            <a:r>
              <a:rPr lang="en-GB" sz="1400" dirty="0" smtClean="0">
                <a:solidFill>
                  <a:schemeClr val="accent1"/>
                </a:solidFill>
              </a:rPr>
              <a:t>Gb</a:t>
            </a:r>
            <a:r>
              <a:rPr lang="ru-RU" sz="1400" dirty="0" smtClean="0">
                <a:solidFill>
                  <a:schemeClr val="accent1"/>
                </a:solidFill>
              </a:rPr>
              <a:t>/</a:t>
            </a:r>
            <a:r>
              <a:rPr lang="en-GB" sz="1400" dirty="0" smtClean="0">
                <a:solidFill>
                  <a:schemeClr val="accent1"/>
                </a:solidFill>
              </a:rPr>
              <a:t>s</a:t>
            </a:r>
            <a:r>
              <a:rPr lang="ru-RU" sz="1400" dirty="0" smtClean="0">
                <a:solidFill>
                  <a:schemeClr val="accent1"/>
                </a:solidFill>
              </a:rPr>
              <a:t> </a:t>
            </a:r>
            <a:r>
              <a:rPr lang="en-GB" sz="1400" dirty="0" smtClean="0">
                <a:solidFill>
                  <a:schemeClr val="accent1"/>
                </a:solidFill>
              </a:rPr>
              <a:t>of data was</a:t>
            </a:r>
            <a:r>
              <a:rPr lang="ru-RU" sz="1400" dirty="0" smtClean="0">
                <a:solidFill>
                  <a:schemeClr val="accent1"/>
                </a:solidFill>
              </a:rPr>
              <a:t> </a:t>
            </a:r>
            <a:r>
              <a:rPr lang="en-GB" sz="1400" dirty="0" smtClean="0">
                <a:solidFill>
                  <a:schemeClr val="accent1"/>
                </a:solidFill>
              </a:rPr>
              <a:t>transmitted across a distance of </a:t>
            </a:r>
            <a:r>
              <a:rPr lang="ru-RU" sz="1400" dirty="0" smtClean="0">
                <a:solidFill>
                  <a:schemeClr val="accent1"/>
                </a:solidFill>
              </a:rPr>
              <a:t>4000 </a:t>
            </a:r>
            <a:r>
              <a:rPr lang="en-GB" sz="1400" dirty="0" smtClean="0">
                <a:solidFill>
                  <a:schemeClr val="accent1"/>
                </a:solidFill>
              </a:rPr>
              <a:t>km</a:t>
            </a:r>
            <a:r>
              <a:rPr lang="ru-RU" sz="1400" dirty="0" smtClean="0">
                <a:solidFill>
                  <a:schemeClr val="accent1"/>
                </a:solidFill>
              </a:rPr>
              <a:t> </a:t>
            </a:r>
            <a:r>
              <a:rPr lang="en-GB" sz="1400" dirty="0" smtClean="0">
                <a:solidFill>
                  <a:schemeClr val="accent1"/>
                </a:solidFill>
              </a:rPr>
              <a:t>without dispersion compensators</a:t>
            </a:r>
            <a:r>
              <a:rPr lang="ru-RU" sz="1400" dirty="0" smtClean="0">
                <a:solidFill>
                  <a:schemeClr val="accent1"/>
                </a:solidFill>
              </a:rPr>
              <a:t> </a:t>
            </a:r>
            <a:r>
              <a:rPr lang="en-GB" sz="1400" dirty="0" smtClean="0">
                <a:solidFill>
                  <a:schemeClr val="accent1"/>
                </a:solidFill>
              </a:rPr>
              <a:t>in an</a:t>
            </a:r>
            <a:r>
              <a:rPr lang="ru-RU" sz="1400" dirty="0" smtClean="0">
                <a:solidFill>
                  <a:schemeClr val="accent1"/>
                </a:solidFill>
              </a:rPr>
              <a:t> 88-</a:t>
            </a:r>
            <a:r>
              <a:rPr lang="en-GB" sz="1400" dirty="0" smtClean="0">
                <a:solidFill>
                  <a:schemeClr val="accent1"/>
                </a:solidFill>
              </a:rPr>
              <a:t>channel</a:t>
            </a:r>
            <a:r>
              <a:rPr lang="ru-RU" sz="1400" dirty="0" smtClean="0">
                <a:solidFill>
                  <a:schemeClr val="accent1"/>
                </a:solidFill>
              </a:rPr>
              <a:t> </a:t>
            </a:r>
            <a:r>
              <a:rPr lang="ru-RU" sz="1400" dirty="0">
                <a:solidFill>
                  <a:schemeClr val="accent1"/>
                </a:solidFill>
              </a:rPr>
              <a:t>DWDM </a:t>
            </a:r>
            <a:r>
              <a:rPr lang="en-GB" sz="1400" dirty="0" smtClean="0">
                <a:solidFill>
                  <a:schemeClr val="accent1"/>
                </a:solidFill>
              </a:rPr>
              <a:t>system</a:t>
            </a:r>
            <a:r>
              <a:rPr lang="ru-RU" sz="1400" dirty="0" smtClean="0">
                <a:solidFill>
                  <a:schemeClr val="accent1"/>
                </a:solidFill>
              </a:rPr>
              <a:t>.</a:t>
            </a:r>
          </a:p>
        </p:txBody>
      </p:sp>
      <p:sp>
        <p:nvSpPr>
          <p:cNvPr id="10" name="Прямоугольник 9"/>
          <p:cNvSpPr/>
          <p:nvPr/>
        </p:nvSpPr>
        <p:spPr>
          <a:xfrm>
            <a:off x="827584" y="6146140"/>
            <a:ext cx="7910259" cy="523220"/>
          </a:xfrm>
          <a:prstGeom prst="rect">
            <a:avLst/>
          </a:prstGeom>
          <a:solidFill>
            <a:schemeClr val="bg1">
              <a:lumMod val="50000"/>
            </a:schemeClr>
          </a:solidFill>
        </p:spPr>
        <p:txBody>
          <a:bodyPr wrap="square">
            <a:spAutoFit/>
          </a:bodyPr>
          <a:lstStyle/>
          <a:p>
            <a:r>
              <a:rPr lang="en-GB" sz="1400" dirty="0" smtClean="0">
                <a:solidFill>
                  <a:schemeClr val="bg2"/>
                </a:solidFill>
              </a:rPr>
              <a:t>The total volume of traffic in Russia doubles each year</a:t>
            </a:r>
            <a:r>
              <a:rPr lang="ru-RU" sz="1400" dirty="0" smtClean="0">
                <a:solidFill>
                  <a:schemeClr val="bg2"/>
                </a:solidFill>
              </a:rPr>
              <a:t>. </a:t>
            </a:r>
            <a:r>
              <a:rPr lang="en-GB" sz="1400" dirty="0" smtClean="0">
                <a:solidFill>
                  <a:schemeClr val="bg2"/>
                </a:solidFill>
              </a:rPr>
              <a:t>Russia’s</a:t>
            </a:r>
            <a:r>
              <a:rPr lang="ru-RU" sz="1400" dirty="0" smtClean="0">
                <a:solidFill>
                  <a:schemeClr val="bg2"/>
                </a:solidFill>
              </a:rPr>
              <a:t> DWDM</a:t>
            </a:r>
            <a:r>
              <a:rPr lang="en-GB" sz="1400" dirty="0" smtClean="0">
                <a:solidFill>
                  <a:schemeClr val="bg2"/>
                </a:solidFill>
              </a:rPr>
              <a:t> was worth 500 </a:t>
            </a:r>
            <a:r>
              <a:rPr lang="en-GB" sz="1400" dirty="0" err="1" smtClean="0">
                <a:solidFill>
                  <a:schemeClr val="bg2"/>
                </a:solidFill>
              </a:rPr>
              <a:t>mln</a:t>
            </a:r>
            <a:r>
              <a:rPr lang="en-GB" sz="1400" dirty="0" smtClean="0">
                <a:solidFill>
                  <a:schemeClr val="bg2"/>
                </a:solidFill>
              </a:rPr>
              <a:t> dollars in </a:t>
            </a:r>
            <a:r>
              <a:rPr lang="ru-RU" sz="1400" dirty="0" smtClean="0">
                <a:solidFill>
                  <a:schemeClr val="bg2"/>
                </a:solidFill>
              </a:rPr>
              <a:t>2012. </a:t>
            </a:r>
            <a:r>
              <a:rPr lang="en-GB" sz="1400" dirty="0" smtClean="0">
                <a:solidFill>
                  <a:schemeClr val="bg2"/>
                </a:solidFill>
              </a:rPr>
              <a:t>The key clients </a:t>
            </a:r>
            <a:r>
              <a:rPr lang="en-GB" sz="1400" dirty="0" smtClean="0">
                <a:solidFill>
                  <a:schemeClr val="bg2"/>
                </a:solidFill>
              </a:rPr>
              <a:t>are</a:t>
            </a:r>
            <a:r>
              <a:rPr lang="ru-RU" sz="1400" dirty="0" smtClean="0">
                <a:solidFill>
                  <a:schemeClr val="bg2"/>
                </a:solidFill>
              </a:rPr>
              <a:t> </a:t>
            </a:r>
            <a:r>
              <a:rPr lang="en-GB" sz="1400" dirty="0" err="1" smtClean="0">
                <a:solidFill>
                  <a:schemeClr val="bg2"/>
                </a:solidFill>
              </a:rPr>
              <a:t>Rostelecom</a:t>
            </a:r>
            <a:r>
              <a:rPr lang="ru-RU" sz="1400" dirty="0" smtClean="0">
                <a:solidFill>
                  <a:schemeClr val="bg2"/>
                </a:solidFill>
              </a:rPr>
              <a:t> </a:t>
            </a:r>
            <a:r>
              <a:rPr lang="en-GB" sz="1400" dirty="0" smtClean="0">
                <a:solidFill>
                  <a:schemeClr val="bg2"/>
                </a:solidFill>
              </a:rPr>
              <a:t>and mobile and institutional network operators</a:t>
            </a:r>
            <a:r>
              <a:rPr lang="ru-RU" sz="1400" dirty="0" smtClean="0">
                <a:solidFill>
                  <a:schemeClr val="bg2"/>
                </a:solidFill>
              </a:rPr>
              <a:t>.</a:t>
            </a:r>
            <a:endParaRPr lang="ru-RU" sz="1400" dirty="0">
              <a:solidFill>
                <a:schemeClr val="bg2"/>
              </a:solidFill>
              <a:latin typeface="Arial"/>
              <a:cs typeface="Arial"/>
            </a:endParaRPr>
          </a:p>
        </p:txBody>
      </p:sp>
      <p:sp>
        <p:nvSpPr>
          <p:cNvPr id="11" name="TextBox 10"/>
          <p:cNvSpPr txBox="1"/>
          <p:nvPr/>
        </p:nvSpPr>
        <p:spPr>
          <a:xfrm>
            <a:off x="838199" y="5795972"/>
            <a:ext cx="7910265" cy="369332"/>
          </a:xfrm>
          <a:prstGeom prst="rect">
            <a:avLst/>
          </a:prstGeom>
          <a:solidFill>
            <a:srgbClr val="FF6600"/>
          </a:solidFill>
          <a:ln>
            <a:noFill/>
          </a:ln>
        </p:spPr>
        <p:txBody>
          <a:bodyPr wrap="square" rtlCol="0">
            <a:spAutoFit/>
          </a:bodyPr>
          <a:lstStyle/>
          <a:p>
            <a:r>
              <a:rPr lang="en-GB" b="1" dirty="0" smtClean="0">
                <a:solidFill>
                  <a:srgbClr val="FFFFFF"/>
                </a:solidFill>
                <a:cs typeface="Arial" pitchFamily="34" charset="0"/>
              </a:rPr>
              <a:t>Market</a:t>
            </a:r>
            <a:endParaRPr lang="ru-RU" b="1" dirty="0">
              <a:solidFill>
                <a:srgbClr val="FFFFFF"/>
              </a:solidFill>
              <a:cs typeface="Arial" pitchFamily="34" charset="0"/>
            </a:endParaRPr>
          </a:p>
        </p:txBody>
      </p:sp>
      <p:pic>
        <p:nvPicPr>
          <p:cNvPr id="13" name="Picture 4"/>
          <p:cNvPicPr>
            <a:picLocks noChangeAspect="1"/>
          </p:cNvPicPr>
          <p:nvPr>
            <p:custDataLst>
              <p:tags r:id="rId1"/>
            </p:custDataLst>
          </p:nvPr>
        </p:nvPicPr>
        <p:blipFill>
          <a:blip r:embed="rId3"/>
          <a:srcRect/>
          <a:stretch>
            <a:fillRect/>
          </a:stretch>
        </p:blipFill>
        <p:spPr bwMode="auto">
          <a:xfrm>
            <a:off x="7622449" y="44624"/>
            <a:ext cx="621959" cy="432048"/>
          </a:xfrm>
          <a:prstGeom prst="rect">
            <a:avLst/>
          </a:prstGeom>
          <a:noFill/>
          <a:ln w="9525">
            <a:noFill/>
            <a:miter lim="800000"/>
            <a:headEnd/>
            <a:tailEnd/>
          </a:ln>
        </p:spPr>
      </p:pic>
      <p:pic>
        <p:nvPicPr>
          <p:cNvPr id="16" name="Picture 2"/>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6588224" y="980728"/>
            <a:ext cx="2107933" cy="858434"/>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a:extLst/>
        </p:spPr>
      </p:pic>
    </p:spTree>
    <p:extLst>
      <p:ext uri="{BB962C8B-B14F-4D97-AF65-F5344CB8AC3E}">
        <p14:creationId xmlns:p14="http://schemas.microsoft.com/office/powerpoint/2010/main" val="37421258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en-GB" dirty="0" smtClean="0"/>
              <a:t>Contents</a:t>
            </a:r>
            <a:endParaRPr lang="ru-RU" dirty="0"/>
          </a:p>
        </p:txBody>
      </p:sp>
      <p:sp>
        <p:nvSpPr>
          <p:cNvPr id="5" name="Прямоугольник 4"/>
          <p:cNvSpPr/>
          <p:nvPr/>
        </p:nvSpPr>
        <p:spPr>
          <a:xfrm>
            <a:off x="755576" y="1403479"/>
            <a:ext cx="8280920" cy="3970318"/>
          </a:xfrm>
          <a:prstGeom prst="rect">
            <a:avLst/>
          </a:prstGeom>
        </p:spPr>
        <p:txBody>
          <a:bodyPr wrap="square">
            <a:spAutoFit/>
          </a:bodyPr>
          <a:lstStyle/>
          <a:p>
            <a:pPr marL="285750" indent="-285750">
              <a:buFont typeface="Arial"/>
              <a:buChar char="•"/>
            </a:pPr>
            <a:r>
              <a:rPr lang="en-GB" sz="1400" dirty="0" err="1" smtClean="0">
                <a:latin typeface="Arial"/>
                <a:cs typeface="Arial"/>
              </a:rPr>
              <a:t>Dauria</a:t>
            </a:r>
            <a:r>
              <a:rPr lang="en-GB" sz="1400" dirty="0" smtClean="0">
                <a:latin typeface="Arial"/>
                <a:cs typeface="Arial"/>
              </a:rPr>
              <a:t> Aerospace</a:t>
            </a:r>
            <a:r>
              <a:rPr lang="ru-RU" sz="1400" dirty="0" smtClean="0">
                <a:latin typeface="Arial"/>
                <a:cs typeface="Arial"/>
              </a:rPr>
              <a:t> </a:t>
            </a:r>
            <a:r>
              <a:rPr lang="en-GB" sz="1400" dirty="0" smtClean="0">
                <a:latin typeface="Arial"/>
                <a:cs typeface="Arial"/>
              </a:rPr>
              <a:t>signs an </a:t>
            </a:r>
            <a:r>
              <a:rPr lang="en-GB" sz="1400" dirty="0" smtClean="0">
                <a:latin typeface="Arial"/>
                <a:cs typeface="Arial"/>
              </a:rPr>
              <a:t>agreement on cooperation with</a:t>
            </a:r>
            <a:r>
              <a:rPr lang="ru-RU" sz="1400" dirty="0" smtClean="0">
                <a:latin typeface="Arial"/>
                <a:cs typeface="Arial"/>
              </a:rPr>
              <a:t> </a:t>
            </a:r>
            <a:r>
              <a:rPr lang="en-GB" sz="1400" dirty="0" smtClean="0">
                <a:latin typeface="Arial"/>
                <a:cs typeface="Arial"/>
              </a:rPr>
              <a:t>FSUE</a:t>
            </a:r>
            <a:r>
              <a:rPr lang="ru-RU" sz="1400" dirty="0" smtClean="0">
                <a:latin typeface="Arial"/>
                <a:cs typeface="Arial"/>
              </a:rPr>
              <a:t> </a:t>
            </a:r>
            <a:r>
              <a:rPr lang="en-GB" sz="1400" dirty="0" err="1" smtClean="0">
                <a:latin typeface="Arial"/>
                <a:cs typeface="Arial"/>
              </a:rPr>
              <a:t>Morsvyazsputnik</a:t>
            </a:r>
            <a:r>
              <a:rPr lang="ru-RU" sz="1400" dirty="0" smtClean="0">
                <a:latin typeface="Arial"/>
                <a:cs typeface="Arial"/>
              </a:rPr>
              <a:t> </a:t>
            </a:r>
            <a:r>
              <a:rPr lang="en-GB" sz="1400" dirty="0" smtClean="0">
                <a:latin typeface="Arial"/>
                <a:cs typeface="Arial"/>
              </a:rPr>
              <a:t>regarding the monitoring of the marine and river-based fleet from space</a:t>
            </a:r>
            <a:endParaRPr lang="en-US" sz="1400" dirty="0" smtClean="0">
              <a:latin typeface="Arial"/>
              <a:cs typeface="Arial"/>
            </a:endParaRPr>
          </a:p>
          <a:p>
            <a:endParaRPr lang="en-US" sz="1400" dirty="0" smtClean="0">
              <a:latin typeface="Arial"/>
              <a:cs typeface="Arial"/>
            </a:endParaRPr>
          </a:p>
          <a:p>
            <a:pPr marL="285750" indent="-285750">
              <a:buFont typeface="Arial"/>
              <a:buChar char="•"/>
            </a:pPr>
            <a:r>
              <a:rPr lang="ru-RU" sz="1400" dirty="0" err="1" smtClean="0">
                <a:latin typeface="Arial"/>
                <a:cs typeface="Arial"/>
              </a:rPr>
              <a:t>RoboCV</a:t>
            </a:r>
            <a:r>
              <a:rPr lang="ru-RU" sz="1400" dirty="0" smtClean="0">
                <a:latin typeface="Arial"/>
                <a:cs typeface="Arial"/>
              </a:rPr>
              <a:t> </a:t>
            </a:r>
            <a:r>
              <a:rPr lang="en-GB" sz="1400" dirty="0" smtClean="0">
                <a:latin typeface="Arial"/>
                <a:cs typeface="Arial"/>
              </a:rPr>
              <a:t>is automating the electric warehouse machinery at Samsung’s </a:t>
            </a:r>
            <a:r>
              <a:rPr lang="en-GB" sz="1400" dirty="0" smtClean="0">
                <a:latin typeface="Arial"/>
                <a:cs typeface="Arial"/>
              </a:rPr>
              <a:t>plant in Russia</a:t>
            </a:r>
            <a:endParaRPr lang="en-US" sz="1400" dirty="0" smtClean="0">
              <a:latin typeface="Arial"/>
              <a:cs typeface="Arial"/>
            </a:endParaRPr>
          </a:p>
          <a:p>
            <a:endParaRPr lang="en-US" sz="1400" dirty="0" smtClean="0">
              <a:latin typeface="Arial"/>
              <a:cs typeface="Arial"/>
            </a:endParaRPr>
          </a:p>
          <a:p>
            <a:pPr marL="285750" indent="-285750">
              <a:buFont typeface="Arial"/>
              <a:buChar char="•"/>
            </a:pPr>
            <a:r>
              <a:rPr lang="ru-RU" sz="1400" dirty="0" smtClean="0">
                <a:latin typeface="Arial"/>
                <a:cs typeface="Arial"/>
              </a:rPr>
              <a:t>SPIRIT </a:t>
            </a:r>
            <a:r>
              <a:rPr lang="ru-RU" sz="1400" dirty="0" err="1">
                <a:latin typeface="Arial"/>
                <a:cs typeface="Arial"/>
              </a:rPr>
              <a:t>Navigation</a:t>
            </a:r>
            <a:r>
              <a:rPr lang="ru-RU" sz="1400" dirty="0">
                <a:latin typeface="Arial"/>
                <a:cs typeface="Arial"/>
              </a:rPr>
              <a:t> </a:t>
            </a:r>
            <a:r>
              <a:rPr lang="en-GB" sz="1400" dirty="0" smtClean="0">
                <a:latin typeface="Arial"/>
                <a:cs typeface="Arial"/>
              </a:rPr>
              <a:t>successfully tests a new technology</a:t>
            </a:r>
            <a:r>
              <a:rPr lang="ru-RU" sz="1400" dirty="0" smtClean="0">
                <a:latin typeface="Arial"/>
                <a:cs typeface="Arial"/>
              </a:rPr>
              <a:t> </a:t>
            </a:r>
            <a:r>
              <a:rPr lang="en-GB" sz="1400" dirty="0" smtClean="0">
                <a:latin typeface="Arial"/>
                <a:cs typeface="Arial"/>
              </a:rPr>
              <a:t>providing navigation inside buildings</a:t>
            </a:r>
            <a:endParaRPr lang="ru-RU" sz="1400" dirty="0">
              <a:latin typeface="Arial"/>
              <a:cs typeface="Arial"/>
            </a:endParaRPr>
          </a:p>
          <a:p>
            <a:pPr marL="285750" indent="-285750">
              <a:buFont typeface="Arial"/>
              <a:buChar char="•"/>
            </a:pPr>
            <a:endParaRPr lang="en-US" sz="1400" dirty="0" smtClean="0">
              <a:latin typeface="Arial"/>
              <a:cs typeface="Arial"/>
            </a:endParaRPr>
          </a:p>
          <a:p>
            <a:pPr marL="285750" indent="-285750">
              <a:buFont typeface="Arial"/>
              <a:buChar char="•"/>
            </a:pPr>
            <a:r>
              <a:rPr lang="en-GB" sz="1400" dirty="0" smtClean="0">
                <a:latin typeface="Arial"/>
                <a:cs typeface="Arial"/>
              </a:rPr>
              <a:t>The</a:t>
            </a:r>
            <a:r>
              <a:rPr lang="ru-RU" sz="1400" dirty="0" smtClean="0">
                <a:latin typeface="Arial"/>
                <a:cs typeface="Arial"/>
              </a:rPr>
              <a:t> </a:t>
            </a:r>
            <a:r>
              <a:rPr lang="en-GB" sz="1400" dirty="0" smtClean="0">
                <a:latin typeface="Arial"/>
                <a:cs typeface="Arial"/>
              </a:rPr>
              <a:t>VEB-Innovations Foundation</a:t>
            </a:r>
            <a:r>
              <a:rPr lang="ru-RU" sz="1400" dirty="0" smtClean="0">
                <a:latin typeface="Arial"/>
                <a:cs typeface="Arial"/>
              </a:rPr>
              <a:t> </a:t>
            </a:r>
            <a:r>
              <a:rPr lang="en-GB" sz="1400" dirty="0" smtClean="0">
                <a:latin typeface="Arial"/>
                <a:cs typeface="Arial"/>
              </a:rPr>
              <a:t>invests</a:t>
            </a:r>
            <a:r>
              <a:rPr lang="ru-RU" sz="1400" dirty="0">
                <a:latin typeface="Arial"/>
                <a:cs typeface="Arial"/>
              </a:rPr>
              <a:t> $5 </a:t>
            </a:r>
            <a:r>
              <a:rPr lang="en-GB" sz="1400" dirty="0" smtClean="0">
                <a:latin typeface="Arial"/>
                <a:cs typeface="Arial"/>
              </a:rPr>
              <a:t>million in </a:t>
            </a:r>
            <a:r>
              <a:rPr lang="ru-RU" sz="1400" dirty="0" err="1" smtClean="0">
                <a:latin typeface="Arial"/>
                <a:cs typeface="Arial"/>
              </a:rPr>
              <a:t>Oktogo</a:t>
            </a:r>
            <a:endParaRPr lang="en-US" sz="1400" dirty="0" smtClean="0">
              <a:latin typeface="Arial"/>
              <a:cs typeface="Arial"/>
            </a:endParaRPr>
          </a:p>
          <a:p>
            <a:r>
              <a:rPr lang="en-US" sz="1400" dirty="0">
                <a:latin typeface="Arial"/>
                <a:cs typeface="Arial"/>
              </a:rPr>
              <a:t> </a:t>
            </a:r>
            <a:endParaRPr lang="en-US" sz="1400" dirty="0" smtClean="0">
              <a:latin typeface="Arial"/>
              <a:cs typeface="Arial"/>
            </a:endParaRPr>
          </a:p>
          <a:p>
            <a:pPr marL="285750" indent="-285750">
              <a:buFont typeface="Arial"/>
              <a:buChar char="•"/>
            </a:pPr>
            <a:r>
              <a:rPr lang="ru-RU" sz="1400" dirty="0" err="1" smtClean="0">
                <a:latin typeface="Arial"/>
                <a:cs typeface="Arial"/>
              </a:rPr>
              <a:t>Anturis</a:t>
            </a:r>
            <a:r>
              <a:rPr lang="ru-RU" sz="1400" dirty="0" smtClean="0">
                <a:latin typeface="Arial"/>
                <a:cs typeface="Arial"/>
              </a:rPr>
              <a:t> </a:t>
            </a:r>
            <a:r>
              <a:rPr lang="en-GB" sz="1400" dirty="0" smtClean="0">
                <a:latin typeface="Arial"/>
                <a:cs typeface="Arial"/>
              </a:rPr>
              <a:t>attracts</a:t>
            </a:r>
            <a:r>
              <a:rPr lang="ru-RU" sz="1400" dirty="0" smtClean="0">
                <a:latin typeface="Arial"/>
                <a:cs typeface="Arial"/>
              </a:rPr>
              <a:t> </a:t>
            </a:r>
            <a:r>
              <a:rPr lang="ru-RU" sz="1400" dirty="0">
                <a:latin typeface="Arial"/>
                <a:cs typeface="Arial"/>
              </a:rPr>
              <a:t>$2 </a:t>
            </a:r>
            <a:r>
              <a:rPr lang="en-GB" sz="1400" dirty="0" err="1" smtClean="0">
                <a:latin typeface="Arial"/>
                <a:cs typeface="Arial"/>
              </a:rPr>
              <a:t>mln</a:t>
            </a:r>
            <a:r>
              <a:rPr lang="ru-RU" sz="1400" dirty="0" smtClean="0">
                <a:latin typeface="Arial"/>
                <a:cs typeface="Arial"/>
              </a:rPr>
              <a:t> </a:t>
            </a:r>
            <a:r>
              <a:rPr lang="en-GB" sz="1400" dirty="0" smtClean="0">
                <a:latin typeface="Arial"/>
                <a:cs typeface="Arial"/>
              </a:rPr>
              <a:t>from</a:t>
            </a:r>
            <a:r>
              <a:rPr lang="ru-RU" sz="1400" dirty="0" smtClean="0">
                <a:latin typeface="Arial"/>
                <a:cs typeface="Arial"/>
              </a:rPr>
              <a:t> </a:t>
            </a:r>
            <a:r>
              <a:rPr lang="ru-RU" sz="1400" dirty="0" err="1">
                <a:latin typeface="Arial"/>
                <a:cs typeface="Arial"/>
              </a:rPr>
              <a:t>Runa</a:t>
            </a:r>
            <a:r>
              <a:rPr lang="ru-RU" sz="1400" dirty="0">
                <a:latin typeface="Arial"/>
                <a:cs typeface="Arial"/>
              </a:rPr>
              <a:t> </a:t>
            </a:r>
            <a:r>
              <a:rPr lang="ru-RU" sz="1400" dirty="0" err="1">
                <a:latin typeface="Arial"/>
                <a:cs typeface="Arial"/>
              </a:rPr>
              <a:t>Capital</a:t>
            </a:r>
            <a:r>
              <a:rPr lang="ru-RU" sz="1400" dirty="0">
                <a:latin typeface="Arial"/>
                <a:cs typeface="Arial"/>
              </a:rPr>
              <a:t> </a:t>
            </a:r>
            <a:r>
              <a:rPr lang="en-GB" sz="1400" dirty="0" smtClean="0">
                <a:latin typeface="Arial"/>
                <a:cs typeface="Arial"/>
              </a:rPr>
              <a:t>and</a:t>
            </a:r>
            <a:r>
              <a:rPr lang="ru-RU" sz="1400" dirty="0" smtClean="0">
                <a:latin typeface="Arial"/>
                <a:cs typeface="Arial"/>
              </a:rPr>
              <a:t> </a:t>
            </a:r>
            <a:r>
              <a:rPr lang="en-GB" sz="1400" dirty="0" smtClean="0">
                <a:latin typeface="Arial"/>
                <a:cs typeface="Arial"/>
              </a:rPr>
              <a:t>VEB-Innovations</a:t>
            </a:r>
            <a:endParaRPr lang="en-US" sz="1400" dirty="0" smtClean="0">
              <a:latin typeface="Arial"/>
              <a:cs typeface="Arial"/>
            </a:endParaRPr>
          </a:p>
          <a:p>
            <a:endParaRPr lang="en-US" sz="1400" dirty="0" smtClean="0">
              <a:latin typeface="Arial"/>
              <a:cs typeface="Arial"/>
            </a:endParaRPr>
          </a:p>
          <a:p>
            <a:pPr marL="285750" indent="-285750">
              <a:buFont typeface="Arial"/>
              <a:buChar char="•"/>
            </a:pPr>
            <a:r>
              <a:rPr lang="ru-RU" sz="1400" dirty="0" err="1" smtClean="0">
                <a:latin typeface="Arial"/>
                <a:cs typeface="Arial"/>
              </a:rPr>
              <a:t>Rock</a:t>
            </a:r>
            <a:r>
              <a:rPr lang="ru-RU" sz="1400" dirty="0" smtClean="0">
                <a:latin typeface="Arial"/>
                <a:cs typeface="Arial"/>
              </a:rPr>
              <a:t> </a:t>
            </a:r>
            <a:r>
              <a:rPr lang="ru-RU" sz="1400" dirty="0" err="1">
                <a:latin typeface="Arial"/>
                <a:cs typeface="Arial"/>
              </a:rPr>
              <a:t>Flow</a:t>
            </a:r>
            <a:r>
              <a:rPr lang="ru-RU" sz="1400" dirty="0">
                <a:latin typeface="Arial"/>
                <a:cs typeface="Arial"/>
              </a:rPr>
              <a:t> </a:t>
            </a:r>
            <a:r>
              <a:rPr lang="ru-RU" sz="1400" dirty="0" err="1">
                <a:latin typeface="Arial"/>
                <a:cs typeface="Arial"/>
              </a:rPr>
              <a:t>Dynamics</a:t>
            </a:r>
            <a:r>
              <a:rPr lang="ru-RU" sz="1400" dirty="0">
                <a:latin typeface="Arial"/>
                <a:cs typeface="Arial"/>
              </a:rPr>
              <a:t> </a:t>
            </a:r>
            <a:r>
              <a:rPr lang="en-GB" sz="1400" dirty="0" smtClean="0">
                <a:latin typeface="Arial"/>
                <a:cs typeface="Arial"/>
              </a:rPr>
              <a:t>wins a major contract from</a:t>
            </a:r>
            <a:r>
              <a:rPr lang="ru-RU" sz="1400" dirty="0" smtClean="0">
                <a:latin typeface="Arial"/>
                <a:cs typeface="Arial"/>
              </a:rPr>
              <a:t> </a:t>
            </a:r>
            <a:r>
              <a:rPr lang="ru-RU" sz="1400" dirty="0">
                <a:latin typeface="Arial"/>
                <a:cs typeface="Arial"/>
              </a:rPr>
              <a:t>BG </a:t>
            </a:r>
            <a:r>
              <a:rPr lang="ru-RU" sz="1400" dirty="0" err="1" smtClean="0">
                <a:latin typeface="Arial"/>
                <a:cs typeface="Arial"/>
              </a:rPr>
              <a:t>Group</a:t>
            </a:r>
            <a:endParaRPr lang="en-US" sz="1400" dirty="0">
              <a:latin typeface="Arial"/>
              <a:cs typeface="Arial"/>
            </a:endParaRPr>
          </a:p>
          <a:p>
            <a:r>
              <a:rPr lang="en-US" sz="1400" dirty="0" smtClean="0">
                <a:latin typeface="Arial"/>
                <a:cs typeface="Arial"/>
              </a:rPr>
              <a:t> </a:t>
            </a:r>
          </a:p>
          <a:p>
            <a:pPr marL="285750" indent="-285750">
              <a:buFont typeface="Arial"/>
              <a:buChar char="•"/>
            </a:pPr>
            <a:r>
              <a:rPr lang="en-GB" sz="1400" dirty="0" err="1" smtClean="0">
                <a:latin typeface="Arial"/>
                <a:cs typeface="Arial"/>
              </a:rPr>
              <a:t>Novas</a:t>
            </a:r>
            <a:r>
              <a:rPr lang="en-GB" sz="1400" dirty="0" smtClean="0">
                <a:latin typeface="Arial"/>
                <a:cs typeface="Arial"/>
              </a:rPr>
              <a:t> </a:t>
            </a:r>
            <a:r>
              <a:rPr lang="en-GB" sz="1400" dirty="0" err="1" smtClean="0">
                <a:latin typeface="Arial"/>
                <a:cs typeface="Arial"/>
              </a:rPr>
              <a:t>Sk</a:t>
            </a:r>
            <a:r>
              <a:rPr lang="ru-RU" sz="1400" dirty="0" smtClean="0">
                <a:latin typeface="Arial"/>
                <a:cs typeface="Arial"/>
              </a:rPr>
              <a:t> </a:t>
            </a:r>
            <a:r>
              <a:rPr lang="en-GB" sz="1400" dirty="0" smtClean="0">
                <a:latin typeface="Arial"/>
                <a:cs typeface="Arial"/>
              </a:rPr>
              <a:t>to conduct industrial testing operations in China</a:t>
            </a:r>
            <a:endParaRPr lang="en-US" sz="1400" dirty="0" smtClean="0">
              <a:latin typeface="Arial"/>
              <a:cs typeface="Arial"/>
            </a:endParaRPr>
          </a:p>
          <a:p>
            <a:endParaRPr lang="en-US" sz="1400" dirty="0" smtClean="0">
              <a:latin typeface="Arial"/>
              <a:cs typeface="Arial"/>
            </a:endParaRPr>
          </a:p>
          <a:p>
            <a:pPr marL="285750" indent="-285750">
              <a:buFont typeface="Arial"/>
              <a:buChar char="•"/>
            </a:pPr>
            <a:r>
              <a:rPr lang="en-GB" sz="1400" dirty="0" smtClean="0">
                <a:latin typeface="Arial"/>
                <a:cs typeface="Arial"/>
              </a:rPr>
              <a:t>RQC</a:t>
            </a:r>
            <a:r>
              <a:rPr lang="ru-RU" sz="1400" dirty="0" smtClean="0">
                <a:latin typeface="Arial"/>
                <a:cs typeface="Arial"/>
              </a:rPr>
              <a:t> </a:t>
            </a:r>
            <a:r>
              <a:rPr lang="en-GB" sz="1400" dirty="0" smtClean="0">
                <a:latin typeface="Arial"/>
                <a:cs typeface="Arial"/>
              </a:rPr>
              <a:t>opens three new labs</a:t>
            </a:r>
            <a:r>
              <a:rPr lang="ru-RU" sz="1400" dirty="0" smtClean="0">
                <a:latin typeface="Arial"/>
                <a:cs typeface="Arial"/>
              </a:rPr>
              <a:t> </a:t>
            </a:r>
            <a:r>
              <a:rPr lang="en-GB" sz="1400" dirty="0" smtClean="0">
                <a:latin typeface="Arial"/>
                <a:cs typeface="Arial"/>
              </a:rPr>
              <a:t>for quantum research</a:t>
            </a:r>
            <a:endParaRPr lang="en-US" sz="1400" dirty="0" smtClean="0">
              <a:latin typeface="Arial"/>
              <a:cs typeface="Arial"/>
            </a:endParaRPr>
          </a:p>
          <a:p>
            <a:endParaRPr lang="en-US" sz="1400" dirty="0" smtClean="0">
              <a:latin typeface="Arial"/>
              <a:cs typeface="Arial"/>
            </a:endParaRPr>
          </a:p>
          <a:p>
            <a:pPr marL="285750" indent="-285750">
              <a:buFont typeface="Arial"/>
              <a:buChar char="•"/>
            </a:pPr>
            <a:r>
              <a:rPr lang="en-GB" sz="1400" dirty="0" smtClean="0">
                <a:latin typeface="Arial"/>
                <a:cs typeface="Arial"/>
              </a:rPr>
              <a:t>T8’s ‘Volga’ and ‘Irtysh’</a:t>
            </a:r>
            <a:r>
              <a:rPr lang="ru-RU" sz="1400" dirty="0" smtClean="0">
                <a:latin typeface="Arial"/>
                <a:cs typeface="Arial"/>
              </a:rPr>
              <a:t> </a:t>
            </a:r>
            <a:r>
              <a:rPr lang="en-GB" sz="1400" dirty="0" smtClean="0">
                <a:latin typeface="Arial"/>
                <a:cs typeface="Arial"/>
              </a:rPr>
              <a:t>have their ‘Russian origin’ status confirmed</a:t>
            </a:r>
            <a:endParaRPr lang="en-US" sz="1400" dirty="0" smtClean="0">
              <a:latin typeface="Arial"/>
              <a:cs typeface="Arial"/>
            </a:endParaRPr>
          </a:p>
        </p:txBody>
      </p:sp>
    </p:spTree>
    <p:extLst>
      <p:ext uri="{BB962C8B-B14F-4D97-AF65-F5344CB8AC3E}">
        <p14:creationId xmlns:p14="http://schemas.microsoft.com/office/powerpoint/2010/main" val="5685291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en-GB" sz="2800" dirty="0" err="1" smtClean="0"/>
              <a:t>Dauria</a:t>
            </a:r>
            <a:r>
              <a:rPr lang="ru-RU" sz="2800" dirty="0" smtClean="0"/>
              <a:t> – </a:t>
            </a:r>
            <a:r>
              <a:rPr lang="en-GB" sz="2800" dirty="0" smtClean="0"/>
              <a:t>satellite technologies</a:t>
            </a:r>
            <a:endParaRPr lang="ru-RU" sz="2800" dirty="0"/>
          </a:p>
        </p:txBody>
      </p:sp>
      <p:sp>
        <p:nvSpPr>
          <p:cNvPr id="4" name="Rectangle 9"/>
          <p:cNvSpPr/>
          <p:nvPr/>
        </p:nvSpPr>
        <p:spPr>
          <a:xfrm>
            <a:off x="827583" y="963885"/>
            <a:ext cx="5112569" cy="1384995"/>
          </a:xfrm>
          <a:prstGeom prst="rect">
            <a:avLst/>
          </a:prstGeom>
        </p:spPr>
        <p:txBody>
          <a:bodyPr wrap="square">
            <a:spAutoFit/>
          </a:bodyPr>
          <a:lstStyle/>
          <a:p>
            <a:r>
              <a:rPr lang="en-GB" sz="1400" b="1" dirty="0" err="1" smtClean="0">
                <a:cs typeface="Arial"/>
              </a:rPr>
              <a:t>Dauria</a:t>
            </a:r>
            <a:r>
              <a:rPr lang="en-GB" sz="1400" b="1" dirty="0" smtClean="0">
                <a:cs typeface="Arial"/>
              </a:rPr>
              <a:t> </a:t>
            </a:r>
            <a:r>
              <a:rPr lang="en-GB" sz="1400" b="1" dirty="0">
                <a:cs typeface="Arial"/>
              </a:rPr>
              <a:t>Aerospace</a:t>
            </a:r>
            <a:r>
              <a:rPr lang="ru-RU" sz="1400" b="1" dirty="0">
                <a:cs typeface="Arial"/>
              </a:rPr>
              <a:t> </a:t>
            </a:r>
            <a:r>
              <a:rPr lang="en-GB" sz="1400" b="1" dirty="0" smtClean="0">
                <a:cs typeface="Arial"/>
              </a:rPr>
              <a:t>has signed </a:t>
            </a:r>
            <a:r>
              <a:rPr lang="en-GB" sz="1400" b="1" dirty="0">
                <a:cs typeface="Arial"/>
              </a:rPr>
              <a:t>an agreement on cooperation with</a:t>
            </a:r>
            <a:r>
              <a:rPr lang="ru-RU" sz="1400" b="1" dirty="0">
                <a:cs typeface="Arial"/>
              </a:rPr>
              <a:t> </a:t>
            </a:r>
            <a:r>
              <a:rPr lang="en-GB" sz="1400" b="1" dirty="0">
                <a:cs typeface="Arial"/>
              </a:rPr>
              <a:t>FSUE</a:t>
            </a:r>
            <a:r>
              <a:rPr lang="ru-RU" sz="1400" b="1" dirty="0">
                <a:cs typeface="Arial"/>
              </a:rPr>
              <a:t> </a:t>
            </a:r>
            <a:r>
              <a:rPr lang="en-GB" sz="1400" b="1" dirty="0" err="1">
                <a:cs typeface="Arial"/>
              </a:rPr>
              <a:t>Morsvyazsputnik</a:t>
            </a:r>
            <a:r>
              <a:rPr lang="ru-RU" sz="1400" b="1" dirty="0">
                <a:cs typeface="Arial"/>
              </a:rPr>
              <a:t> </a:t>
            </a:r>
            <a:r>
              <a:rPr lang="en-GB" sz="1400" b="1" dirty="0">
                <a:cs typeface="Arial"/>
              </a:rPr>
              <a:t>regarding the monitoring of the marine and river-based fleet from </a:t>
            </a:r>
            <a:r>
              <a:rPr lang="en-GB" sz="1400" b="1" dirty="0" smtClean="0">
                <a:cs typeface="Arial"/>
              </a:rPr>
              <a:t>space</a:t>
            </a:r>
            <a:endParaRPr lang="ru-RU" sz="1400" b="1" dirty="0" smtClean="0"/>
          </a:p>
          <a:p>
            <a:endParaRPr lang="ru-RU" sz="1400" b="1" dirty="0" smtClean="0"/>
          </a:p>
          <a:p>
            <a:r>
              <a:rPr lang="en-GB" sz="1400" dirty="0" smtClean="0"/>
              <a:t>The system was created in order to prevent collisions between ships</a:t>
            </a:r>
            <a:r>
              <a:rPr lang="ru-RU" sz="1400" dirty="0" smtClean="0"/>
              <a:t>.</a:t>
            </a:r>
            <a:endParaRPr lang="ru-RU" sz="1400" b="1" dirty="0" smtClean="0">
              <a:latin typeface="Arial"/>
              <a:cs typeface="Arial"/>
            </a:endParaRPr>
          </a:p>
        </p:txBody>
      </p:sp>
      <p:pic>
        <p:nvPicPr>
          <p:cNvPr id="13" name="Picture 4"/>
          <p:cNvPicPr>
            <a:picLocks noChangeAspect="1"/>
          </p:cNvPicPr>
          <p:nvPr>
            <p:custDataLst>
              <p:tags r:id="rId1"/>
            </p:custDataLst>
          </p:nvPr>
        </p:nvPicPr>
        <p:blipFill>
          <a:blip r:embed="rId3">
            <a:extLst>
              <a:ext uri="{28A0092B-C50C-407E-A947-70E740481C1C}">
                <a14:useLocalDpi xmlns:a14="http://schemas.microsoft.com/office/drawing/2010/main" val="0"/>
              </a:ext>
            </a:extLst>
          </a:blip>
          <a:stretch>
            <a:fillRect/>
          </a:stretch>
        </p:blipFill>
        <p:spPr bwMode="auto">
          <a:xfrm>
            <a:off x="7632304" y="44624"/>
            <a:ext cx="602248" cy="432048"/>
          </a:xfrm>
          <a:prstGeom prst="rect">
            <a:avLst/>
          </a:prstGeom>
          <a:noFill/>
          <a:ln w="9525">
            <a:noFill/>
            <a:miter lim="800000"/>
            <a:headEnd/>
            <a:tailEnd/>
          </a:ln>
        </p:spPr>
      </p:pic>
      <p:sp>
        <p:nvSpPr>
          <p:cNvPr id="14" name="Rectangle 10"/>
          <p:cNvSpPr/>
          <p:nvPr/>
        </p:nvSpPr>
        <p:spPr>
          <a:xfrm>
            <a:off x="818374" y="2708920"/>
            <a:ext cx="7858082" cy="2462213"/>
          </a:xfrm>
          <a:prstGeom prst="rect">
            <a:avLst/>
          </a:prstGeom>
          <a:solidFill>
            <a:schemeClr val="bg1">
              <a:lumMod val="50000"/>
            </a:schemeClr>
          </a:solidFill>
          <a:ln>
            <a:solidFill>
              <a:schemeClr val="bg2">
                <a:lumMod val="95000"/>
              </a:schemeClr>
            </a:solidFill>
          </a:ln>
        </p:spPr>
        <p:txBody>
          <a:bodyPr wrap="square">
            <a:spAutoFit/>
          </a:bodyPr>
          <a:lstStyle/>
          <a:p>
            <a:r>
              <a:rPr lang="ru-RU" sz="1400" dirty="0" err="1">
                <a:solidFill>
                  <a:srgbClr val="FFFFFF"/>
                </a:solidFill>
                <a:latin typeface="+mj-lt"/>
              </a:rPr>
              <a:t>Dauria</a:t>
            </a:r>
            <a:r>
              <a:rPr lang="ru-RU" sz="1400" dirty="0">
                <a:solidFill>
                  <a:srgbClr val="FFFFFF"/>
                </a:solidFill>
                <a:latin typeface="+mj-lt"/>
              </a:rPr>
              <a:t> </a:t>
            </a:r>
            <a:r>
              <a:rPr lang="ru-RU" sz="1400" dirty="0" err="1">
                <a:solidFill>
                  <a:srgbClr val="FFFFFF"/>
                </a:solidFill>
                <a:latin typeface="+mj-lt"/>
              </a:rPr>
              <a:t>Aerospace</a:t>
            </a:r>
            <a:r>
              <a:rPr lang="ru-RU" sz="1400" dirty="0">
                <a:solidFill>
                  <a:srgbClr val="FFFFFF"/>
                </a:solidFill>
                <a:latin typeface="+mj-lt"/>
              </a:rPr>
              <a:t> </a:t>
            </a:r>
            <a:r>
              <a:rPr lang="en-GB" sz="1400" dirty="0" smtClean="0">
                <a:solidFill>
                  <a:srgbClr val="FFFFFF"/>
                </a:solidFill>
                <a:latin typeface="+mj-lt"/>
              </a:rPr>
              <a:t>is the first private company in Russia that develops and manufactures low-cost satellites</a:t>
            </a:r>
            <a:r>
              <a:rPr lang="ru-RU" sz="1400" dirty="0" smtClean="0">
                <a:solidFill>
                  <a:srgbClr val="FFFFFF"/>
                </a:solidFill>
                <a:latin typeface="+mj-lt"/>
              </a:rPr>
              <a:t>.</a:t>
            </a:r>
          </a:p>
          <a:p>
            <a:endParaRPr lang="ru-RU" sz="1400" dirty="0">
              <a:solidFill>
                <a:srgbClr val="FFFFFF"/>
              </a:solidFill>
              <a:latin typeface="+mj-lt"/>
            </a:endParaRPr>
          </a:p>
          <a:p>
            <a:r>
              <a:rPr lang="en-GB" sz="1400" dirty="0" smtClean="0">
                <a:solidFill>
                  <a:srgbClr val="FFFFFF"/>
                </a:solidFill>
                <a:latin typeface="+mj-lt"/>
              </a:rPr>
              <a:t>The company is currently working on a standardized, universal satellite platform for rapid creation of new, low-cost satellites, and a system for regular launches of small satellites, in clusters.</a:t>
            </a:r>
            <a:endParaRPr lang="ru-RU" sz="1400" dirty="0">
              <a:solidFill>
                <a:srgbClr val="FFFFFF"/>
              </a:solidFill>
              <a:latin typeface="+mj-lt"/>
            </a:endParaRPr>
          </a:p>
          <a:p>
            <a:r>
              <a:rPr lang="en-GB" sz="1400" dirty="0" smtClean="0">
                <a:solidFill>
                  <a:srgbClr val="FFFFFF"/>
                </a:solidFill>
                <a:latin typeface="+mj-lt"/>
              </a:rPr>
              <a:t>The company signed the first private-partnership agreement in Russia with </a:t>
            </a:r>
            <a:r>
              <a:rPr lang="en-GB" sz="1400" dirty="0" err="1" smtClean="0">
                <a:solidFill>
                  <a:srgbClr val="FFFFFF"/>
                </a:solidFill>
                <a:latin typeface="+mj-lt"/>
              </a:rPr>
              <a:t>Roskosmos</a:t>
            </a:r>
            <a:r>
              <a:rPr lang="en-GB" sz="1400" dirty="0" smtClean="0">
                <a:solidFill>
                  <a:srgbClr val="FFFFFF"/>
                </a:solidFill>
                <a:latin typeface="+mj-lt"/>
              </a:rPr>
              <a:t> and the S.A. </a:t>
            </a:r>
            <a:r>
              <a:rPr lang="en-GB" sz="1400" dirty="0" err="1" smtClean="0">
                <a:solidFill>
                  <a:srgbClr val="FFFFFF"/>
                </a:solidFill>
                <a:latin typeface="+mj-lt"/>
              </a:rPr>
              <a:t>Lavochkin</a:t>
            </a:r>
            <a:r>
              <a:rPr lang="en-GB" sz="1400" dirty="0" smtClean="0">
                <a:solidFill>
                  <a:srgbClr val="FFFFFF"/>
                </a:solidFill>
                <a:latin typeface="+mj-lt"/>
              </a:rPr>
              <a:t> NGO.</a:t>
            </a:r>
            <a:endParaRPr lang="ru-RU" sz="1400" dirty="0" smtClean="0">
              <a:solidFill>
                <a:srgbClr val="FFFFFF"/>
              </a:solidFill>
              <a:latin typeface="+mj-lt"/>
            </a:endParaRPr>
          </a:p>
          <a:p>
            <a:endParaRPr lang="ru-RU" sz="1400" dirty="0" smtClean="0">
              <a:solidFill>
                <a:srgbClr val="FFFFFF"/>
              </a:solidFill>
              <a:latin typeface="+mj-lt"/>
            </a:endParaRPr>
          </a:p>
          <a:p>
            <a:r>
              <a:rPr lang="en-GB" sz="1400" dirty="0" smtClean="0">
                <a:solidFill>
                  <a:schemeClr val="accent1"/>
                </a:solidFill>
                <a:latin typeface="+mj-lt"/>
                <a:cs typeface="Arial"/>
              </a:rPr>
              <a:t>On October 15,</a:t>
            </a:r>
            <a:r>
              <a:rPr lang="ru-RU" sz="1400" dirty="0" smtClean="0">
                <a:solidFill>
                  <a:schemeClr val="accent1"/>
                </a:solidFill>
                <a:latin typeface="+mj-lt"/>
                <a:cs typeface="Arial"/>
              </a:rPr>
              <a:t> 2013</a:t>
            </a:r>
            <a:r>
              <a:rPr lang="en-GB" sz="1400" dirty="0" smtClean="0">
                <a:solidFill>
                  <a:schemeClr val="accent1"/>
                </a:solidFill>
                <a:latin typeface="+mj-lt"/>
                <a:cs typeface="Arial"/>
              </a:rPr>
              <a:t>,</a:t>
            </a:r>
            <a:r>
              <a:rPr lang="ru-RU" sz="1400" dirty="0" smtClean="0">
                <a:solidFill>
                  <a:schemeClr val="accent1"/>
                </a:solidFill>
                <a:latin typeface="+mj-lt"/>
                <a:cs typeface="Arial"/>
              </a:rPr>
              <a:t> </a:t>
            </a:r>
            <a:r>
              <a:rPr lang="en-GB" sz="1400" dirty="0" err="1" smtClean="0">
                <a:solidFill>
                  <a:schemeClr val="accent1"/>
                </a:solidFill>
                <a:latin typeface="+mj-lt"/>
                <a:cs typeface="Arial"/>
              </a:rPr>
              <a:t>Dauria</a:t>
            </a:r>
            <a:r>
              <a:rPr lang="en-GB" sz="1400" dirty="0" smtClean="0">
                <a:solidFill>
                  <a:schemeClr val="accent1"/>
                </a:solidFill>
                <a:latin typeface="+mj-lt"/>
                <a:cs typeface="Arial"/>
              </a:rPr>
              <a:t> Aerospace and</a:t>
            </a:r>
            <a:r>
              <a:rPr lang="ru-RU" sz="1400" dirty="0" smtClean="0">
                <a:solidFill>
                  <a:schemeClr val="accent1"/>
                </a:solidFill>
                <a:latin typeface="+mj-lt"/>
                <a:cs typeface="Arial"/>
              </a:rPr>
              <a:t> </a:t>
            </a:r>
            <a:r>
              <a:rPr lang="ru-RU" sz="1400" dirty="0" err="1">
                <a:solidFill>
                  <a:schemeClr val="accent1"/>
                </a:solidFill>
                <a:latin typeface="+mj-lt"/>
                <a:cs typeface="Arial"/>
              </a:rPr>
              <a:t>Samsung</a:t>
            </a:r>
            <a:r>
              <a:rPr lang="ru-RU" sz="1400" dirty="0">
                <a:solidFill>
                  <a:schemeClr val="accent1"/>
                </a:solidFill>
                <a:latin typeface="+mj-lt"/>
                <a:cs typeface="Arial"/>
              </a:rPr>
              <a:t> </a:t>
            </a:r>
            <a:r>
              <a:rPr lang="ru-RU" sz="1400" dirty="0" err="1">
                <a:solidFill>
                  <a:schemeClr val="accent1"/>
                </a:solidFill>
                <a:latin typeface="+mj-lt"/>
                <a:cs typeface="Arial"/>
              </a:rPr>
              <a:t>Electronics</a:t>
            </a:r>
            <a:r>
              <a:rPr lang="ru-RU" sz="1400" dirty="0">
                <a:solidFill>
                  <a:schemeClr val="accent1"/>
                </a:solidFill>
                <a:latin typeface="+mj-lt"/>
                <a:cs typeface="Arial"/>
              </a:rPr>
              <a:t> </a:t>
            </a:r>
            <a:r>
              <a:rPr lang="ru-RU" sz="1400" dirty="0" err="1">
                <a:solidFill>
                  <a:schemeClr val="accent1"/>
                </a:solidFill>
                <a:latin typeface="+mj-lt"/>
                <a:cs typeface="Arial"/>
              </a:rPr>
              <a:t>Rus</a:t>
            </a:r>
            <a:r>
              <a:rPr lang="ru-RU" sz="1400" dirty="0">
                <a:solidFill>
                  <a:schemeClr val="accent1"/>
                </a:solidFill>
                <a:latin typeface="+mj-lt"/>
                <a:cs typeface="Arial"/>
              </a:rPr>
              <a:t> </a:t>
            </a:r>
            <a:r>
              <a:rPr lang="ru-RU" sz="1400" dirty="0" err="1">
                <a:solidFill>
                  <a:schemeClr val="accent1"/>
                </a:solidFill>
                <a:latin typeface="+mj-lt"/>
                <a:cs typeface="Arial"/>
              </a:rPr>
              <a:t>Company</a:t>
            </a:r>
            <a:r>
              <a:rPr lang="ru-RU" sz="1400" dirty="0">
                <a:solidFill>
                  <a:schemeClr val="accent1"/>
                </a:solidFill>
                <a:latin typeface="+mj-lt"/>
                <a:cs typeface="Arial"/>
              </a:rPr>
              <a:t> </a:t>
            </a:r>
            <a:r>
              <a:rPr lang="en-GB" sz="1400" dirty="0" smtClean="0">
                <a:solidFill>
                  <a:schemeClr val="accent1"/>
                </a:solidFill>
                <a:latin typeface="+mj-lt"/>
                <a:cs typeface="Arial"/>
              </a:rPr>
              <a:t>have announced the details of a plan to launch the satellite</a:t>
            </a:r>
            <a:r>
              <a:rPr lang="ru-RU" sz="1400" dirty="0" smtClean="0">
                <a:solidFill>
                  <a:schemeClr val="accent1"/>
                </a:solidFill>
                <a:latin typeface="+mj-lt"/>
                <a:cs typeface="Arial"/>
              </a:rPr>
              <a:t> </a:t>
            </a:r>
            <a:r>
              <a:rPr lang="ru-RU" sz="1400" dirty="0" err="1">
                <a:solidFill>
                  <a:schemeClr val="accent1"/>
                </a:solidFill>
                <a:latin typeface="+mj-lt"/>
                <a:cs typeface="Arial"/>
              </a:rPr>
              <a:t>Dauria</a:t>
            </a:r>
            <a:r>
              <a:rPr lang="ru-RU" sz="1400" dirty="0">
                <a:solidFill>
                  <a:schemeClr val="accent1"/>
                </a:solidFill>
                <a:latin typeface="+mj-lt"/>
                <a:cs typeface="Arial"/>
              </a:rPr>
              <a:t> Experimental-1 (DX1)</a:t>
            </a:r>
            <a:r>
              <a:rPr lang="ru-RU" sz="1400" dirty="0" smtClean="0">
                <a:solidFill>
                  <a:schemeClr val="accent1"/>
                </a:solidFill>
                <a:latin typeface="+mj-lt"/>
                <a:cs typeface="Arial"/>
              </a:rPr>
              <a:t>. </a:t>
            </a:r>
            <a:r>
              <a:rPr lang="en-GB" sz="1400" dirty="0" smtClean="0">
                <a:solidFill>
                  <a:schemeClr val="accent1"/>
                </a:solidFill>
                <a:latin typeface="+mj-lt"/>
                <a:cs typeface="Arial"/>
              </a:rPr>
              <a:t>The launch will take place in February</a:t>
            </a:r>
            <a:r>
              <a:rPr lang="ru-RU" sz="1400" dirty="0" smtClean="0">
                <a:solidFill>
                  <a:schemeClr val="accent1"/>
                </a:solidFill>
                <a:latin typeface="+mj-lt"/>
                <a:cs typeface="Arial"/>
              </a:rPr>
              <a:t> 2014.</a:t>
            </a:r>
          </a:p>
        </p:txBody>
      </p:sp>
      <p:sp>
        <p:nvSpPr>
          <p:cNvPr id="15" name="TextBox 14"/>
          <p:cNvSpPr txBox="1"/>
          <p:nvPr/>
        </p:nvSpPr>
        <p:spPr>
          <a:xfrm>
            <a:off x="827584" y="2348880"/>
            <a:ext cx="7848872" cy="369332"/>
          </a:xfrm>
          <a:prstGeom prst="rect">
            <a:avLst/>
          </a:prstGeom>
          <a:solidFill>
            <a:srgbClr val="FF6600"/>
          </a:solidFill>
          <a:ln>
            <a:noFill/>
          </a:ln>
        </p:spPr>
        <p:txBody>
          <a:bodyPr wrap="square" rtlCol="0">
            <a:spAutoFit/>
          </a:bodyPr>
          <a:lstStyle/>
          <a:p>
            <a:r>
              <a:rPr lang="en-GB" b="1" dirty="0" smtClean="0">
                <a:solidFill>
                  <a:srgbClr val="FFFFFF"/>
                </a:solidFill>
                <a:latin typeface="Arial" pitchFamily="34" charset="0"/>
                <a:cs typeface="Arial" pitchFamily="34" charset="0"/>
              </a:rPr>
              <a:t>The company in brief</a:t>
            </a:r>
            <a:endParaRPr lang="ru-RU" b="1" dirty="0">
              <a:solidFill>
                <a:srgbClr val="FFFFFF"/>
              </a:solidFill>
              <a:latin typeface="Arial" pitchFamily="34" charset="0"/>
              <a:cs typeface="Arial" pitchFamily="34" charset="0"/>
            </a:endParaRPr>
          </a:p>
        </p:txBody>
      </p:sp>
      <p:sp>
        <p:nvSpPr>
          <p:cNvPr id="18" name="Прямоугольник 17"/>
          <p:cNvSpPr/>
          <p:nvPr/>
        </p:nvSpPr>
        <p:spPr>
          <a:xfrm>
            <a:off x="838205" y="5786680"/>
            <a:ext cx="7838251" cy="738664"/>
          </a:xfrm>
          <a:prstGeom prst="rect">
            <a:avLst/>
          </a:prstGeom>
          <a:solidFill>
            <a:schemeClr val="bg1">
              <a:lumMod val="50000"/>
            </a:schemeClr>
          </a:solidFill>
        </p:spPr>
        <p:txBody>
          <a:bodyPr wrap="square">
            <a:spAutoFit/>
          </a:bodyPr>
          <a:lstStyle/>
          <a:p>
            <a:r>
              <a:rPr lang="ru-RU" sz="1400" dirty="0" smtClean="0">
                <a:solidFill>
                  <a:srgbClr val="FFFFFF"/>
                </a:solidFill>
              </a:rPr>
              <a:t>·</a:t>
            </a:r>
            <a:r>
              <a:rPr lang="en-GB" sz="1400" dirty="0" smtClean="0">
                <a:solidFill>
                  <a:srgbClr val="FFFFFF"/>
                </a:solidFill>
              </a:rPr>
              <a:t>Satellites and satellite platforms</a:t>
            </a:r>
            <a:r>
              <a:rPr lang="ru-RU" sz="1400" dirty="0" smtClean="0">
                <a:solidFill>
                  <a:srgbClr val="FFFFFF"/>
                </a:solidFill>
              </a:rPr>
              <a:t>.</a:t>
            </a:r>
            <a:endParaRPr lang="ru-RU" sz="1400" dirty="0">
              <a:solidFill>
                <a:srgbClr val="FFFFFF"/>
              </a:solidFill>
            </a:endParaRPr>
          </a:p>
          <a:p>
            <a:r>
              <a:rPr lang="ru-RU" sz="1400" dirty="0" smtClean="0">
                <a:solidFill>
                  <a:srgbClr val="FFFFFF"/>
                </a:solidFill>
              </a:rPr>
              <a:t>·</a:t>
            </a:r>
            <a:r>
              <a:rPr lang="en-GB" sz="1400" dirty="0" smtClean="0">
                <a:solidFill>
                  <a:srgbClr val="FFFFFF"/>
                </a:solidFill>
              </a:rPr>
              <a:t>Aerospace services</a:t>
            </a:r>
            <a:r>
              <a:rPr lang="ru-RU" sz="1400" dirty="0" smtClean="0">
                <a:solidFill>
                  <a:srgbClr val="FFFFFF"/>
                </a:solidFill>
              </a:rPr>
              <a:t>, </a:t>
            </a:r>
            <a:r>
              <a:rPr lang="en-GB" sz="1400" dirty="0" smtClean="0">
                <a:solidFill>
                  <a:srgbClr val="FFFFFF"/>
                </a:solidFill>
              </a:rPr>
              <a:t>most of which involve the use of data obtained using satellites developed as part of this project</a:t>
            </a:r>
            <a:r>
              <a:rPr lang="ru-RU" sz="1400" dirty="0" smtClean="0">
                <a:solidFill>
                  <a:srgbClr val="FFFFFF"/>
                </a:solidFill>
              </a:rPr>
              <a:t>.</a:t>
            </a:r>
            <a:endParaRPr lang="ru-RU" sz="1400" dirty="0">
              <a:solidFill>
                <a:srgbClr val="FFFFFF"/>
              </a:solidFill>
              <a:latin typeface="Arial"/>
              <a:cs typeface="Arial"/>
            </a:endParaRPr>
          </a:p>
        </p:txBody>
      </p:sp>
      <p:sp>
        <p:nvSpPr>
          <p:cNvPr id="19" name="TextBox 18"/>
          <p:cNvSpPr txBox="1"/>
          <p:nvPr/>
        </p:nvSpPr>
        <p:spPr>
          <a:xfrm>
            <a:off x="827585" y="5435932"/>
            <a:ext cx="7848872" cy="369332"/>
          </a:xfrm>
          <a:prstGeom prst="rect">
            <a:avLst/>
          </a:prstGeom>
          <a:solidFill>
            <a:srgbClr val="FF6600"/>
          </a:solidFill>
          <a:ln>
            <a:noFill/>
          </a:ln>
        </p:spPr>
        <p:txBody>
          <a:bodyPr wrap="square" rtlCol="0">
            <a:spAutoFit/>
          </a:bodyPr>
          <a:lstStyle/>
          <a:p>
            <a:r>
              <a:rPr lang="en-GB" b="1" dirty="0" smtClean="0">
                <a:solidFill>
                  <a:srgbClr val="FFFFFF"/>
                </a:solidFill>
                <a:latin typeface="Arial" pitchFamily="34" charset="0"/>
                <a:cs typeface="Arial" pitchFamily="34" charset="0"/>
              </a:rPr>
              <a:t>The market</a:t>
            </a:r>
            <a:endParaRPr lang="ru-RU" b="1" dirty="0">
              <a:solidFill>
                <a:srgbClr val="FFFFFF"/>
              </a:solidFill>
              <a:latin typeface="Arial" pitchFamily="34" charset="0"/>
              <a:cs typeface="Arial" pitchFamily="34" charset="0"/>
            </a:endParaRPr>
          </a:p>
        </p:txBody>
      </p:sp>
      <p:pic>
        <p:nvPicPr>
          <p:cNvPr id="12" name="Picture 2"/>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6500669" y="950923"/>
            <a:ext cx="2103779" cy="1109925"/>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a:extLst/>
        </p:spPr>
      </p:pic>
    </p:spTree>
    <p:extLst>
      <p:ext uri="{BB962C8B-B14F-4D97-AF65-F5344CB8AC3E}">
        <p14:creationId xmlns:p14="http://schemas.microsoft.com/office/powerpoint/2010/main" val="28005885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en-GB" sz="2800" dirty="0" smtClean="0"/>
              <a:t>LLC</a:t>
            </a:r>
            <a:r>
              <a:rPr lang="ru-RU" sz="2800" dirty="0" smtClean="0"/>
              <a:t> </a:t>
            </a:r>
            <a:r>
              <a:rPr lang="en-GB" sz="2800" dirty="0" err="1" smtClean="0"/>
              <a:t>RoboCV</a:t>
            </a:r>
            <a:r>
              <a:rPr lang="ru-RU" sz="2800" dirty="0" smtClean="0"/>
              <a:t> </a:t>
            </a:r>
            <a:endParaRPr lang="ru-RU" sz="2800" dirty="0"/>
          </a:p>
        </p:txBody>
      </p:sp>
      <p:sp>
        <p:nvSpPr>
          <p:cNvPr id="4" name="Rectangle 9"/>
          <p:cNvSpPr/>
          <p:nvPr/>
        </p:nvSpPr>
        <p:spPr>
          <a:xfrm>
            <a:off x="827583" y="963885"/>
            <a:ext cx="5976665" cy="1169551"/>
          </a:xfrm>
          <a:prstGeom prst="rect">
            <a:avLst/>
          </a:prstGeom>
        </p:spPr>
        <p:txBody>
          <a:bodyPr wrap="square">
            <a:spAutoFit/>
          </a:bodyPr>
          <a:lstStyle/>
          <a:p>
            <a:r>
              <a:rPr lang="ru-RU" sz="1400" b="1" dirty="0" err="1" smtClean="0"/>
              <a:t>RoboCV</a:t>
            </a:r>
            <a:r>
              <a:rPr lang="ru-RU" sz="1400" b="1" dirty="0" smtClean="0"/>
              <a:t> </a:t>
            </a:r>
            <a:r>
              <a:rPr lang="en-GB" sz="1400" b="1" dirty="0" smtClean="0"/>
              <a:t>is automating the electric warehouse machinery at</a:t>
            </a:r>
            <a:r>
              <a:rPr lang="ru-RU" sz="1400" b="1" dirty="0" smtClean="0"/>
              <a:t> </a:t>
            </a:r>
            <a:r>
              <a:rPr lang="ru-RU" sz="1400" b="1" dirty="0" err="1" smtClean="0"/>
              <a:t>Samsung</a:t>
            </a:r>
            <a:r>
              <a:rPr lang="en-GB" sz="1400" b="1" dirty="0" smtClean="0"/>
              <a:t>’s </a:t>
            </a:r>
            <a:r>
              <a:rPr lang="en-GB" sz="1400" b="1" dirty="0" smtClean="0"/>
              <a:t>plant in Russia</a:t>
            </a:r>
            <a:endParaRPr lang="ru-RU" sz="1400" b="1" dirty="0" smtClean="0"/>
          </a:p>
          <a:p>
            <a:endParaRPr lang="ru-RU" sz="1400" b="1" dirty="0" smtClean="0"/>
          </a:p>
          <a:p>
            <a:r>
              <a:rPr lang="ru-RU" sz="1400" dirty="0" err="1" smtClean="0"/>
              <a:t>RoboCV</a:t>
            </a:r>
            <a:r>
              <a:rPr lang="ru-RU" sz="1400" dirty="0" smtClean="0"/>
              <a:t> </a:t>
            </a:r>
            <a:r>
              <a:rPr lang="en-GB" sz="1400" dirty="0" smtClean="0"/>
              <a:t>has completed automation work on</a:t>
            </a:r>
            <a:r>
              <a:rPr lang="ru-RU" sz="1400" dirty="0" smtClean="0"/>
              <a:t> </a:t>
            </a:r>
            <a:r>
              <a:rPr lang="ru-RU" sz="1400" dirty="0"/>
              <a:t>6 </a:t>
            </a:r>
            <a:r>
              <a:rPr lang="en-GB" sz="1400" dirty="0" smtClean="0"/>
              <a:t>items of electric warehouse machinery at</a:t>
            </a:r>
            <a:r>
              <a:rPr lang="ru-RU" sz="1400" dirty="0" smtClean="0"/>
              <a:t> </a:t>
            </a:r>
            <a:r>
              <a:rPr lang="en-GB" sz="1400" dirty="0" smtClean="0"/>
              <a:t>a plant owned by </a:t>
            </a:r>
            <a:r>
              <a:rPr lang="ru-RU" sz="1400" dirty="0" err="1" smtClean="0"/>
              <a:t>Samsung</a:t>
            </a:r>
            <a:r>
              <a:rPr lang="ru-RU" sz="1400" dirty="0" smtClean="0"/>
              <a:t> </a:t>
            </a:r>
            <a:r>
              <a:rPr lang="ru-RU" sz="1400" dirty="0"/>
              <a:t>(SERK) </a:t>
            </a:r>
            <a:r>
              <a:rPr lang="en-GB" sz="1400" dirty="0" smtClean="0"/>
              <a:t>in the Kaluga Region</a:t>
            </a:r>
            <a:r>
              <a:rPr lang="ru-RU" sz="1400" dirty="0" smtClean="0"/>
              <a:t>.</a:t>
            </a:r>
            <a:endParaRPr lang="en-US" sz="1400" dirty="0" smtClean="0"/>
          </a:p>
        </p:txBody>
      </p:sp>
      <p:pic>
        <p:nvPicPr>
          <p:cNvPr id="13" name="Picture 4"/>
          <p:cNvPicPr>
            <a:picLocks noChangeAspect="1"/>
          </p:cNvPicPr>
          <p:nvPr>
            <p:custDataLst>
              <p:tags r:id="rId1"/>
            </p:custDataLst>
          </p:nvPr>
        </p:nvPicPr>
        <p:blipFill>
          <a:blip r:embed="rId3">
            <a:extLst>
              <a:ext uri="{28A0092B-C50C-407E-A947-70E740481C1C}">
                <a14:useLocalDpi xmlns:a14="http://schemas.microsoft.com/office/drawing/2010/main" val="0"/>
              </a:ext>
            </a:extLst>
          </a:blip>
          <a:stretch>
            <a:fillRect/>
          </a:stretch>
        </p:blipFill>
        <p:spPr bwMode="auto">
          <a:xfrm>
            <a:off x="7632304" y="44624"/>
            <a:ext cx="602248" cy="432048"/>
          </a:xfrm>
          <a:prstGeom prst="rect">
            <a:avLst/>
          </a:prstGeom>
          <a:noFill/>
          <a:ln w="9525">
            <a:noFill/>
            <a:miter lim="800000"/>
            <a:headEnd/>
            <a:tailEnd/>
          </a:ln>
        </p:spPr>
      </p:pic>
      <p:pic>
        <p:nvPicPr>
          <p:cNvPr id="16" name="Picture 2"/>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6916262" y="908720"/>
            <a:ext cx="1760194" cy="1404411"/>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a:extLst/>
        </p:spPr>
      </p:pic>
      <p:sp>
        <p:nvSpPr>
          <p:cNvPr id="14" name="Rectangle 10"/>
          <p:cNvSpPr/>
          <p:nvPr/>
        </p:nvSpPr>
        <p:spPr>
          <a:xfrm>
            <a:off x="818374" y="2924944"/>
            <a:ext cx="7858082" cy="1384995"/>
          </a:xfrm>
          <a:prstGeom prst="rect">
            <a:avLst/>
          </a:prstGeom>
          <a:solidFill>
            <a:schemeClr val="bg1">
              <a:lumMod val="50000"/>
            </a:schemeClr>
          </a:solidFill>
          <a:ln>
            <a:solidFill>
              <a:schemeClr val="bg2">
                <a:lumMod val="95000"/>
              </a:schemeClr>
            </a:solidFill>
          </a:ln>
        </p:spPr>
        <p:txBody>
          <a:bodyPr wrap="square">
            <a:spAutoFit/>
          </a:bodyPr>
          <a:lstStyle/>
          <a:p>
            <a:r>
              <a:rPr lang="en-GB" sz="1400" dirty="0" smtClean="0">
                <a:solidFill>
                  <a:schemeClr val="bg2"/>
                </a:solidFill>
              </a:rPr>
              <a:t>The project involves the creation of a universal navigation kit</a:t>
            </a:r>
            <a:r>
              <a:rPr lang="ru-RU" sz="1400" dirty="0" smtClean="0">
                <a:solidFill>
                  <a:schemeClr val="bg2"/>
                </a:solidFill>
              </a:rPr>
              <a:t> – </a:t>
            </a:r>
            <a:r>
              <a:rPr lang="en-GB" sz="1400" dirty="0" smtClean="0">
                <a:solidFill>
                  <a:schemeClr val="bg2"/>
                </a:solidFill>
              </a:rPr>
              <a:t>an ‘autopilot’ for transport robots</a:t>
            </a:r>
            <a:r>
              <a:rPr lang="ru-RU" sz="1400" dirty="0" smtClean="0">
                <a:solidFill>
                  <a:schemeClr val="bg2"/>
                </a:solidFill>
              </a:rPr>
              <a:t>, </a:t>
            </a:r>
            <a:r>
              <a:rPr lang="en-GB" sz="1400" dirty="0" smtClean="0">
                <a:solidFill>
                  <a:schemeClr val="bg2"/>
                </a:solidFill>
              </a:rPr>
              <a:t>which can be used on both land-based transport vehicles</a:t>
            </a:r>
            <a:r>
              <a:rPr lang="ru-RU" sz="1400" dirty="0" smtClean="0">
                <a:solidFill>
                  <a:schemeClr val="bg2"/>
                </a:solidFill>
              </a:rPr>
              <a:t> </a:t>
            </a:r>
            <a:r>
              <a:rPr lang="en-GB" sz="1400" dirty="0" smtClean="0">
                <a:solidFill>
                  <a:schemeClr val="bg2"/>
                </a:solidFill>
              </a:rPr>
              <a:t>and water-based robots</a:t>
            </a:r>
            <a:r>
              <a:rPr lang="ru-RU" sz="1400" dirty="0" smtClean="0">
                <a:solidFill>
                  <a:schemeClr val="bg2"/>
                </a:solidFill>
              </a:rPr>
              <a:t>, </a:t>
            </a:r>
            <a:r>
              <a:rPr lang="en-US" sz="1400" dirty="0" smtClean="0">
                <a:solidFill>
                  <a:schemeClr val="bg2"/>
                </a:solidFill>
              </a:rPr>
              <a:t>UMAV</a:t>
            </a:r>
            <a:r>
              <a:rPr lang="ru-RU" sz="1400" dirty="0" smtClean="0">
                <a:solidFill>
                  <a:schemeClr val="bg2"/>
                </a:solidFill>
              </a:rPr>
              <a:t>, </a:t>
            </a:r>
            <a:r>
              <a:rPr lang="en-GB" sz="1400" dirty="0" smtClean="0">
                <a:solidFill>
                  <a:schemeClr val="bg2"/>
                </a:solidFill>
              </a:rPr>
              <a:t>and as part of amphibious robots</a:t>
            </a:r>
            <a:r>
              <a:rPr lang="ru-RU" sz="1400" dirty="0" smtClean="0">
                <a:solidFill>
                  <a:schemeClr val="bg2"/>
                </a:solidFill>
              </a:rPr>
              <a:t>. </a:t>
            </a:r>
            <a:r>
              <a:rPr lang="en-GB" sz="1400" dirty="0" smtClean="0">
                <a:solidFill>
                  <a:schemeClr val="bg2"/>
                </a:solidFill>
              </a:rPr>
              <a:t>The set is designed using the technologies applied in artificial vision</a:t>
            </a:r>
            <a:r>
              <a:rPr lang="ru-RU" sz="1400" dirty="0" smtClean="0">
                <a:solidFill>
                  <a:schemeClr val="bg2"/>
                </a:solidFill>
              </a:rPr>
              <a:t>, </a:t>
            </a:r>
            <a:r>
              <a:rPr lang="en-US" sz="1400" dirty="0" smtClean="0">
                <a:solidFill>
                  <a:schemeClr val="bg2"/>
                </a:solidFill>
              </a:rPr>
              <a:t>SINS (</a:t>
            </a:r>
            <a:r>
              <a:rPr lang="en-US" sz="1400" dirty="0" err="1" smtClean="0">
                <a:solidFill>
                  <a:schemeClr val="bg2"/>
                </a:solidFill>
              </a:rPr>
              <a:t>strapdown</a:t>
            </a:r>
            <a:r>
              <a:rPr lang="en-US" sz="1400" dirty="0" smtClean="0">
                <a:solidFill>
                  <a:schemeClr val="bg2"/>
                </a:solidFill>
              </a:rPr>
              <a:t> inertial navigation system) </a:t>
            </a:r>
            <a:r>
              <a:rPr lang="en-GB" sz="1400" dirty="0" smtClean="0">
                <a:solidFill>
                  <a:schemeClr val="bg2"/>
                </a:solidFill>
              </a:rPr>
              <a:t>and</a:t>
            </a:r>
            <a:r>
              <a:rPr lang="ru-RU" sz="1400" dirty="0" smtClean="0">
                <a:solidFill>
                  <a:schemeClr val="bg2"/>
                </a:solidFill>
              </a:rPr>
              <a:t> </a:t>
            </a:r>
            <a:r>
              <a:rPr lang="en-US" sz="1400" dirty="0" smtClean="0">
                <a:solidFill>
                  <a:schemeClr val="bg2"/>
                </a:solidFill>
              </a:rPr>
              <a:t>GLONASS</a:t>
            </a:r>
            <a:r>
              <a:rPr lang="ru-RU" sz="1400" dirty="0" smtClean="0">
                <a:solidFill>
                  <a:schemeClr val="bg2"/>
                </a:solidFill>
              </a:rPr>
              <a:t>/GPS</a:t>
            </a:r>
            <a:r>
              <a:rPr lang="ru-RU" sz="1400" dirty="0">
                <a:solidFill>
                  <a:schemeClr val="bg2"/>
                </a:solidFill>
              </a:rPr>
              <a:t>. </a:t>
            </a:r>
            <a:r>
              <a:rPr lang="en-GB" sz="1400" dirty="0" smtClean="0">
                <a:solidFill>
                  <a:schemeClr val="bg2"/>
                </a:solidFill>
              </a:rPr>
              <a:t>‘Autopilot’</a:t>
            </a:r>
            <a:r>
              <a:rPr lang="ru-RU" sz="1400" dirty="0" smtClean="0">
                <a:solidFill>
                  <a:schemeClr val="bg2"/>
                </a:solidFill>
              </a:rPr>
              <a:t> </a:t>
            </a:r>
            <a:r>
              <a:rPr lang="en-GB" sz="1400" dirty="0" smtClean="0">
                <a:solidFill>
                  <a:schemeClr val="bg2"/>
                </a:solidFill>
              </a:rPr>
              <a:t>will enable mobile robots</a:t>
            </a:r>
            <a:r>
              <a:rPr lang="ru-RU" sz="1400" dirty="0" smtClean="0">
                <a:solidFill>
                  <a:schemeClr val="bg2"/>
                </a:solidFill>
              </a:rPr>
              <a:t> </a:t>
            </a:r>
            <a:r>
              <a:rPr lang="en-GB" sz="1400" dirty="0" smtClean="0">
                <a:solidFill>
                  <a:schemeClr val="bg2"/>
                </a:solidFill>
              </a:rPr>
              <a:t>to be aware of their location and surrounding environment at all times</a:t>
            </a:r>
            <a:r>
              <a:rPr lang="ru-RU" sz="1400" dirty="0" smtClean="0">
                <a:solidFill>
                  <a:schemeClr val="bg2"/>
                </a:solidFill>
              </a:rPr>
              <a:t>, </a:t>
            </a:r>
            <a:r>
              <a:rPr lang="en-GB" sz="1400" dirty="0" smtClean="0">
                <a:solidFill>
                  <a:schemeClr val="bg2"/>
                </a:solidFill>
              </a:rPr>
              <a:t>and to calculate its route to a given destination</a:t>
            </a:r>
            <a:r>
              <a:rPr lang="ru-RU" sz="1400" dirty="0" smtClean="0">
                <a:solidFill>
                  <a:schemeClr val="bg2"/>
                </a:solidFill>
              </a:rPr>
              <a:t> </a:t>
            </a:r>
            <a:r>
              <a:rPr lang="en-GB" sz="1400" dirty="0" smtClean="0">
                <a:solidFill>
                  <a:schemeClr val="bg2"/>
                </a:solidFill>
              </a:rPr>
              <a:t>taking account of still obstacles and moving obstacles</a:t>
            </a:r>
            <a:r>
              <a:rPr lang="ru-RU" sz="1400" dirty="0" smtClean="0">
                <a:solidFill>
                  <a:schemeClr val="bg2"/>
                </a:solidFill>
              </a:rPr>
              <a:t>. </a:t>
            </a:r>
            <a:endParaRPr lang="ru-RU" sz="1400" dirty="0">
              <a:solidFill>
                <a:schemeClr val="bg2"/>
              </a:solidFill>
              <a:latin typeface="Arial"/>
              <a:cs typeface="Arial"/>
            </a:endParaRPr>
          </a:p>
        </p:txBody>
      </p:sp>
      <p:sp>
        <p:nvSpPr>
          <p:cNvPr id="15" name="TextBox 14"/>
          <p:cNvSpPr txBox="1"/>
          <p:nvPr/>
        </p:nvSpPr>
        <p:spPr>
          <a:xfrm>
            <a:off x="827584" y="2564904"/>
            <a:ext cx="7848872" cy="369332"/>
          </a:xfrm>
          <a:prstGeom prst="rect">
            <a:avLst/>
          </a:prstGeom>
          <a:solidFill>
            <a:srgbClr val="FF6600"/>
          </a:solidFill>
          <a:ln>
            <a:noFill/>
          </a:ln>
        </p:spPr>
        <p:txBody>
          <a:bodyPr wrap="square" rtlCol="0">
            <a:spAutoFit/>
          </a:bodyPr>
          <a:lstStyle/>
          <a:p>
            <a:r>
              <a:rPr lang="en-GB" b="1" dirty="0" smtClean="0">
                <a:solidFill>
                  <a:srgbClr val="FFFFFF"/>
                </a:solidFill>
                <a:latin typeface="Arial" pitchFamily="34" charset="0"/>
                <a:cs typeface="Arial" pitchFamily="34" charset="0"/>
              </a:rPr>
              <a:t>Essence of the innovation</a:t>
            </a:r>
            <a:endParaRPr lang="ru-RU" b="1" dirty="0">
              <a:solidFill>
                <a:srgbClr val="FFFFFF"/>
              </a:solidFill>
              <a:latin typeface="Arial" pitchFamily="34" charset="0"/>
              <a:cs typeface="Arial" pitchFamily="34" charset="0"/>
            </a:endParaRPr>
          </a:p>
        </p:txBody>
      </p:sp>
      <p:sp>
        <p:nvSpPr>
          <p:cNvPr id="17" name="Rectangle 10"/>
          <p:cNvSpPr/>
          <p:nvPr/>
        </p:nvSpPr>
        <p:spPr>
          <a:xfrm>
            <a:off x="838205" y="4941168"/>
            <a:ext cx="7838251" cy="523220"/>
          </a:xfrm>
          <a:prstGeom prst="rect">
            <a:avLst/>
          </a:prstGeom>
          <a:solidFill>
            <a:schemeClr val="bg1">
              <a:lumMod val="50000"/>
            </a:schemeClr>
          </a:solidFill>
          <a:ln>
            <a:solidFill>
              <a:schemeClr val="bg2">
                <a:lumMod val="95000"/>
              </a:schemeClr>
            </a:solidFill>
          </a:ln>
        </p:spPr>
        <p:txBody>
          <a:bodyPr wrap="square">
            <a:spAutoFit/>
          </a:bodyPr>
          <a:lstStyle/>
          <a:p>
            <a:r>
              <a:rPr lang="en-GB" sz="1400" dirty="0" smtClean="0">
                <a:solidFill>
                  <a:schemeClr val="accent1"/>
                </a:solidFill>
              </a:rPr>
              <a:t>The project makes use of inventions discovered by its founders in the field of</a:t>
            </a:r>
            <a:r>
              <a:rPr lang="ru-RU" sz="1400" dirty="0" smtClean="0">
                <a:solidFill>
                  <a:schemeClr val="accent1"/>
                </a:solidFill>
              </a:rPr>
              <a:t> </a:t>
            </a:r>
            <a:r>
              <a:rPr lang="en-GB" sz="1400" dirty="0" smtClean="0">
                <a:solidFill>
                  <a:schemeClr val="accent1"/>
                </a:solidFill>
              </a:rPr>
              <a:t>artificial vision and image recognition</a:t>
            </a:r>
            <a:r>
              <a:rPr lang="ru-RU" sz="1400" dirty="0" smtClean="0">
                <a:solidFill>
                  <a:schemeClr val="accent1"/>
                </a:solidFill>
              </a:rPr>
              <a:t>, </a:t>
            </a:r>
            <a:r>
              <a:rPr lang="en-GB" sz="1400" dirty="0" smtClean="0">
                <a:solidFill>
                  <a:schemeClr val="accent1"/>
                </a:solidFill>
              </a:rPr>
              <a:t>and the construction of telemetric</a:t>
            </a:r>
            <a:r>
              <a:rPr lang="ru-RU" sz="1400" dirty="0" smtClean="0">
                <a:solidFill>
                  <a:schemeClr val="accent1"/>
                </a:solidFill>
              </a:rPr>
              <a:t> </a:t>
            </a:r>
            <a:r>
              <a:rPr lang="en-GB" sz="1400" dirty="0" smtClean="0">
                <a:solidFill>
                  <a:schemeClr val="accent1"/>
                </a:solidFill>
              </a:rPr>
              <a:t>and autonomous computing systems</a:t>
            </a:r>
            <a:r>
              <a:rPr lang="ru-RU" sz="1400" dirty="0" smtClean="0">
                <a:solidFill>
                  <a:schemeClr val="accent1"/>
                </a:solidFill>
              </a:rPr>
              <a:t>.</a:t>
            </a:r>
            <a:endParaRPr lang="ru-RU" sz="1400" dirty="0">
              <a:solidFill>
                <a:schemeClr val="accent1"/>
              </a:solidFill>
              <a:latin typeface="Arial"/>
              <a:cs typeface="Arial"/>
            </a:endParaRPr>
          </a:p>
        </p:txBody>
      </p:sp>
      <p:sp>
        <p:nvSpPr>
          <p:cNvPr id="18" name="Прямоугольник 17"/>
          <p:cNvSpPr/>
          <p:nvPr/>
        </p:nvSpPr>
        <p:spPr>
          <a:xfrm>
            <a:off x="838205" y="6074132"/>
            <a:ext cx="7838251" cy="523220"/>
          </a:xfrm>
          <a:prstGeom prst="rect">
            <a:avLst/>
          </a:prstGeom>
          <a:solidFill>
            <a:schemeClr val="bg1">
              <a:lumMod val="50000"/>
            </a:schemeClr>
          </a:solidFill>
        </p:spPr>
        <p:txBody>
          <a:bodyPr wrap="square">
            <a:spAutoFit/>
          </a:bodyPr>
          <a:lstStyle/>
          <a:p>
            <a:r>
              <a:rPr lang="en-GB" sz="1400" dirty="0" smtClean="0">
                <a:solidFill>
                  <a:srgbClr val="FFFFFF"/>
                </a:solidFill>
              </a:rPr>
              <a:t>The robotics market is growing steadily outside Russia</a:t>
            </a:r>
            <a:r>
              <a:rPr lang="ru-RU" sz="1400" dirty="0" smtClean="0">
                <a:solidFill>
                  <a:srgbClr val="FFFFFF"/>
                </a:solidFill>
              </a:rPr>
              <a:t>. </a:t>
            </a:r>
            <a:r>
              <a:rPr lang="en-GB" sz="1400" dirty="0" smtClean="0">
                <a:solidFill>
                  <a:srgbClr val="FFFFFF"/>
                </a:solidFill>
              </a:rPr>
              <a:t>According to a forecast made by the Japanese Association of Robotics</a:t>
            </a:r>
            <a:r>
              <a:rPr lang="ru-RU" sz="1400" dirty="0" smtClean="0">
                <a:solidFill>
                  <a:srgbClr val="FFFFFF"/>
                </a:solidFill>
              </a:rPr>
              <a:t>, </a:t>
            </a:r>
            <a:r>
              <a:rPr lang="en-GB" sz="1400" dirty="0" smtClean="0">
                <a:solidFill>
                  <a:srgbClr val="FFFFFF"/>
                </a:solidFill>
              </a:rPr>
              <a:t>the global robotics market will be worth 66.4 billion dollars by</a:t>
            </a:r>
            <a:r>
              <a:rPr lang="ru-RU" sz="1400" dirty="0" smtClean="0">
                <a:solidFill>
                  <a:srgbClr val="FFFFFF"/>
                </a:solidFill>
              </a:rPr>
              <a:t> </a:t>
            </a:r>
            <a:r>
              <a:rPr lang="ru-RU" sz="1400" dirty="0" smtClean="0">
                <a:solidFill>
                  <a:srgbClr val="FFFFFF"/>
                </a:solidFill>
              </a:rPr>
              <a:t>2025</a:t>
            </a:r>
            <a:r>
              <a:rPr lang="en-US" sz="1400" dirty="0" smtClean="0">
                <a:solidFill>
                  <a:srgbClr val="FFFFFF"/>
                </a:solidFill>
              </a:rPr>
              <a:t>.</a:t>
            </a:r>
            <a:endParaRPr lang="ru-RU" sz="1400" dirty="0">
              <a:solidFill>
                <a:srgbClr val="FFFFFF"/>
              </a:solidFill>
            </a:endParaRPr>
          </a:p>
        </p:txBody>
      </p:sp>
      <p:sp>
        <p:nvSpPr>
          <p:cNvPr id="19" name="TextBox 18"/>
          <p:cNvSpPr txBox="1"/>
          <p:nvPr/>
        </p:nvSpPr>
        <p:spPr>
          <a:xfrm>
            <a:off x="827585" y="5723964"/>
            <a:ext cx="7848872" cy="369332"/>
          </a:xfrm>
          <a:prstGeom prst="rect">
            <a:avLst/>
          </a:prstGeom>
          <a:solidFill>
            <a:srgbClr val="FF6600"/>
          </a:solidFill>
          <a:ln>
            <a:noFill/>
          </a:ln>
        </p:spPr>
        <p:txBody>
          <a:bodyPr wrap="square" rtlCol="0">
            <a:spAutoFit/>
          </a:bodyPr>
          <a:lstStyle/>
          <a:p>
            <a:r>
              <a:rPr lang="en-GB" b="1" dirty="0" smtClean="0">
                <a:solidFill>
                  <a:srgbClr val="FFFFFF"/>
                </a:solidFill>
                <a:latin typeface="Arial" pitchFamily="34" charset="0"/>
                <a:cs typeface="Arial" pitchFamily="34" charset="0"/>
              </a:rPr>
              <a:t>Market</a:t>
            </a:r>
            <a:r>
              <a:rPr lang="ru-RU" b="1" dirty="0" smtClean="0">
                <a:solidFill>
                  <a:srgbClr val="FFFFFF"/>
                </a:solidFill>
                <a:latin typeface="Arial" pitchFamily="34" charset="0"/>
                <a:cs typeface="Arial" pitchFamily="34" charset="0"/>
              </a:rPr>
              <a:t>, </a:t>
            </a:r>
            <a:r>
              <a:rPr lang="en-GB" b="1" dirty="0" smtClean="0">
                <a:solidFill>
                  <a:srgbClr val="FFFFFF"/>
                </a:solidFill>
                <a:latin typeface="Arial" pitchFamily="34" charset="0"/>
                <a:cs typeface="Arial" pitchFamily="34" charset="0"/>
              </a:rPr>
              <a:t>application</a:t>
            </a:r>
            <a:endParaRPr lang="ru-RU" b="1" dirty="0">
              <a:solidFill>
                <a:srgbClr val="FFFFFF"/>
              </a:solidFill>
              <a:latin typeface="Arial" pitchFamily="34" charset="0"/>
              <a:cs typeface="Arial" pitchFamily="34" charset="0"/>
            </a:endParaRPr>
          </a:p>
        </p:txBody>
      </p:sp>
      <p:sp>
        <p:nvSpPr>
          <p:cNvPr id="20" name="TextBox 19"/>
          <p:cNvSpPr txBox="1"/>
          <p:nvPr/>
        </p:nvSpPr>
        <p:spPr>
          <a:xfrm>
            <a:off x="838205" y="4581128"/>
            <a:ext cx="7838251" cy="369332"/>
          </a:xfrm>
          <a:prstGeom prst="rect">
            <a:avLst/>
          </a:prstGeom>
          <a:solidFill>
            <a:srgbClr val="FF6600"/>
          </a:solidFill>
          <a:ln>
            <a:noFill/>
          </a:ln>
        </p:spPr>
        <p:txBody>
          <a:bodyPr wrap="square" rtlCol="0">
            <a:spAutoFit/>
          </a:bodyPr>
          <a:lstStyle/>
          <a:p>
            <a:r>
              <a:rPr lang="en-GB" b="1" dirty="0" smtClean="0">
                <a:solidFill>
                  <a:srgbClr val="FFFFFF"/>
                </a:solidFill>
                <a:latin typeface="Arial" pitchFamily="34" charset="0"/>
                <a:cs typeface="Arial" pitchFamily="34" charset="0"/>
              </a:rPr>
              <a:t>Key strengths</a:t>
            </a:r>
            <a:endParaRPr lang="ru-RU" b="1" dirty="0">
              <a:solidFill>
                <a:srgbClr val="FFFFFF"/>
              </a:solidFill>
              <a:latin typeface="Arial" pitchFamily="34" charset="0"/>
              <a:cs typeface="Arial" pitchFamily="34" charset="0"/>
            </a:endParaRPr>
          </a:p>
        </p:txBody>
      </p:sp>
    </p:spTree>
    <p:extLst>
      <p:ext uri="{BB962C8B-B14F-4D97-AF65-F5344CB8AC3E}">
        <p14:creationId xmlns:p14="http://schemas.microsoft.com/office/powerpoint/2010/main" val="5332486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en-GB" sz="2800" b="1" dirty="0" smtClean="0"/>
              <a:t>SPIRIT Navigation</a:t>
            </a:r>
            <a:endParaRPr lang="ru-RU" sz="2800" dirty="0"/>
          </a:p>
        </p:txBody>
      </p:sp>
      <p:sp>
        <p:nvSpPr>
          <p:cNvPr id="4" name="Rectangle 9"/>
          <p:cNvSpPr/>
          <p:nvPr/>
        </p:nvSpPr>
        <p:spPr>
          <a:xfrm>
            <a:off x="827584" y="1035893"/>
            <a:ext cx="4608512" cy="1600438"/>
          </a:xfrm>
          <a:prstGeom prst="rect">
            <a:avLst/>
          </a:prstGeom>
        </p:spPr>
        <p:txBody>
          <a:bodyPr wrap="square">
            <a:spAutoFit/>
          </a:bodyPr>
          <a:lstStyle/>
          <a:p>
            <a:r>
              <a:rPr lang="ru-RU" sz="1400" b="1" dirty="0"/>
              <a:t>SPIRIT </a:t>
            </a:r>
            <a:r>
              <a:rPr lang="ru-RU" sz="1400" b="1" dirty="0" err="1"/>
              <a:t>Navigation</a:t>
            </a:r>
            <a:r>
              <a:rPr lang="ru-RU" sz="1400" b="1" dirty="0"/>
              <a:t> </a:t>
            </a:r>
            <a:r>
              <a:rPr lang="en-GB" sz="1400" b="1" dirty="0" smtClean="0"/>
              <a:t>has successfully tested a new technology providing navigation inside buildings</a:t>
            </a:r>
            <a:endParaRPr lang="ru-RU" sz="1400" b="1" dirty="0" smtClean="0"/>
          </a:p>
          <a:p>
            <a:r>
              <a:rPr lang="ru-RU" sz="1400" b="1" dirty="0"/>
              <a:t> </a:t>
            </a:r>
            <a:endParaRPr lang="ru-RU" sz="1400" b="1" dirty="0" smtClean="0"/>
          </a:p>
          <a:p>
            <a:r>
              <a:rPr lang="en-GB" sz="1400" dirty="0" smtClean="0"/>
              <a:t>Taking part in the testing were representatives of the</a:t>
            </a:r>
            <a:r>
              <a:rPr lang="ru-RU" sz="1400" dirty="0" smtClean="0"/>
              <a:t> EADS </a:t>
            </a:r>
            <a:r>
              <a:rPr lang="en-GB" sz="1400" dirty="0" smtClean="0"/>
              <a:t>technical board in Moscow</a:t>
            </a:r>
            <a:r>
              <a:rPr lang="ru-RU" sz="1400" dirty="0" smtClean="0"/>
              <a:t>, </a:t>
            </a:r>
            <a:r>
              <a:rPr lang="en-GB" sz="1400" dirty="0" smtClean="0"/>
              <a:t>who spoke highly of the</a:t>
            </a:r>
            <a:r>
              <a:rPr lang="ru-RU" sz="1400" dirty="0" smtClean="0"/>
              <a:t> </a:t>
            </a:r>
            <a:r>
              <a:rPr lang="en-GB" sz="1400" dirty="0" smtClean="0"/>
              <a:t>quality and value of this new technology</a:t>
            </a:r>
            <a:r>
              <a:rPr lang="ru-RU" sz="1400" dirty="0" smtClean="0"/>
              <a:t>.</a:t>
            </a:r>
            <a:endParaRPr lang="ru-RU" sz="1400" b="1" dirty="0" smtClean="0"/>
          </a:p>
          <a:p>
            <a:r>
              <a:rPr lang="ru-RU" sz="1400" b="1" dirty="0"/>
              <a:t> </a:t>
            </a:r>
            <a:endParaRPr lang="ru-RU" sz="1400" b="1" dirty="0" smtClean="0"/>
          </a:p>
        </p:txBody>
      </p:sp>
      <p:sp>
        <p:nvSpPr>
          <p:cNvPr id="5" name="Rectangle 10"/>
          <p:cNvSpPr/>
          <p:nvPr/>
        </p:nvSpPr>
        <p:spPr>
          <a:xfrm>
            <a:off x="827584" y="2978949"/>
            <a:ext cx="7920880" cy="523220"/>
          </a:xfrm>
          <a:prstGeom prst="rect">
            <a:avLst/>
          </a:prstGeom>
          <a:solidFill>
            <a:schemeClr val="bg1">
              <a:lumMod val="50000"/>
            </a:schemeClr>
          </a:solidFill>
          <a:ln>
            <a:solidFill>
              <a:schemeClr val="bg2">
                <a:lumMod val="95000"/>
              </a:schemeClr>
            </a:solidFill>
          </a:ln>
        </p:spPr>
        <p:txBody>
          <a:bodyPr wrap="square">
            <a:spAutoFit/>
          </a:bodyPr>
          <a:lstStyle/>
          <a:p>
            <a:r>
              <a:rPr lang="en-GB" sz="1400" dirty="0" smtClean="0">
                <a:solidFill>
                  <a:schemeClr val="bg2"/>
                </a:solidFill>
              </a:rPr>
              <a:t>A hybrid navigational</a:t>
            </a:r>
            <a:r>
              <a:rPr lang="ru-RU" sz="1400" dirty="0" smtClean="0">
                <a:solidFill>
                  <a:schemeClr val="bg2"/>
                </a:solidFill>
              </a:rPr>
              <a:t> </a:t>
            </a:r>
            <a:r>
              <a:rPr lang="en-GB" sz="1400" dirty="0" smtClean="0">
                <a:solidFill>
                  <a:schemeClr val="bg2"/>
                </a:solidFill>
              </a:rPr>
              <a:t>receptor for seamless positioning</a:t>
            </a:r>
            <a:r>
              <a:rPr lang="ru-RU" sz="1400" dirty="0" smtClean="0">
                <a:solidFill>
                  <a:schemeClr val="bg2"/>
                </a:solidFill>
              </a:rPr>
              <a:t> </a:t>
            </a:r>
            <a:r>
              <a:rPr lang="en-GB" sz="1400" dirty="0" smtClean="0">
                <a:solidFill>
                  <a:schemeClr val="bg2"/>
                </a:solidFill>
              </a:rPr>
              <a:t>when using geo-information services</a:t>
            </a:r>
            <a:r>
              <a:rPr lang="ru-RU" sz="1400" dirty="0" smtClean="0">
                <a:solidFill>
                  <a:schemeClr val="bg2"/>
                </a:solidFill>
              </a:rPr>
              <a:t> </a:t>
            </a:r>
            <a:r>
              <a:rPr lang="en-GB" sz="1400" dirty="0" smtClean="0">
                <a:solidFill>
                  <a:schemeClr val="bg2"/>
                </a:solidFill>
              </a:rPr>
              <a:t>both inside buildings and outdoors</a:t>
            </a:r>
            <a:endParaRPr lang="ru-RU" sz="1400" dirty="0">
              <a:solidFill>
                <a:schemeClr val="bg2"/>
              </a:solidFill>
            </a:endParaRPr>
          </a:p>
        </p:txBody>
      </p:sp>
      <p:sp>
        <p:nvSpPr>
          <p:cNvPr id="6" name="TextBox 5"/>
          <p:cNvSpPr txBox="1"/>
          <p:nvPr/>
        </p:nvSpPr>
        <p:spPr>
          <a:xfrm>
            <a:off x="827584" y="2627620"/>
            <a:ext cx="7920880" cy="369332"/>
          </a:xfrm>
          <a:prstGeom prst="rect">
            <a:avLst/>
          </a:prstGeom>
          <a:solidFill>
            <a:srgbClr val="FF6600"/>
          </a:solidFill>
          <a:ln>
            <a:noFill/>
          </a:ln>
        </p:spPr>
        <p:txBody>
          <a:bodyPr wrap="square" rtlCol="0">
            <a:spAutoFit/>
          </a:bodyPr>
          <a:lstStyle/>
          <a:p>
            <a:r>
              <a:rPr lang="en-GB" b="1" dirty="0" smtClean="0">
                <a:solidFill>
                  <a:schemeClr val="bg2"/>
                </a:solidFill>
                <a:cs typeface="Arial" pitchFamily="34" charset="0"/>
              </a:rPr>
              <a:t>Essence of the innovation</a:t>
            </a:r>
            <a:endParaRPr lang="ru-RU" b="1" dirty="0">
              <a:solidFill>
                <a:schemeClr val="bg2"/>
              </a:solidFill>
              <a:cs typeface="Arial" pitchFamily="34" charset="0"/>
            </a:endParaRPr>
          </a:p>
        </p:txBody>
      </p:sp>
      <p:sp>
        <p:nvSpPr>
          <p:cNvPr id="7" name="TextBox 6"/>
          <p:cNvSpPr txBox="1"/>
          <p:nvPr/>
        </p:nvSpPr>
        <p:spPr>
          <a:xfrm>
            <a:off x="786287" y="3707740"/>
            <a:ext cx="7890169" cy="369332"/>
          </a:xfrm>
          <a:prstGeom prst="rect">
            <a:avLst/>
          </a:prstGeom>
          <a:solidFill>
            <a:srgbClr val="FF6600"/>
          </a:solidFill>
          <a:ln>
            <a:noFill/>
          </a:ln>
        </p:spPr>
        <p:txBody>
          <a:bodyPr wrap="square" rtlCol="0">
            <a:spAutoFit/>
          </a:bodyPr>
          <a:lstStyle/>
          <a:p>
            <a:r>
              <a:rPr lang="en-GB" b="1" dirty="0" smtClean="0">
                <a:solidFill>
                  <a:schemeClr val="bg2"/>
                </a:solidFill>
                <a:cs typeface="Arial" pitchFamily="34" charset="0"/>
              </a:rPr>
              <a:t>Key strengths</a:t>
            </a:r>
            <a:endParaRPr lang="ru-RU" b="1" dirty="0">
              <a:solidFill>
                <a:schemeClr val="bg2"/>
              </a:solidFill>
              <a:cs typeface="Arial" pitchFamily="34" charset="0"/>
            </a:endParaRPr>
          </a:p>
        </p:txBody>
      </p:sp>
      <p:sp>
        <p:nvSpPr>
          <p:cNvPr id="8" name="Rectangle 10"/>
          <p:cNvSpPr/>
          <p:nvPr/>
        </p:nvSpPr>
        <p:spPr>
          <a:xfrm>
            <a:off x="786292" y="4077072"/>
            <a:ext cx="7890164" cy="1169551"/>
          </a:xfrm>
          <a:prstGeom prst="rect">
            <a:avLst/>
          </a:prstGeom>
          <a:solidFill>
            <a:schemeClr val="bg1">
              <a:lumMod val="50000"/>
            </a:schemeClr>
          </a:solidFill>
          <a:ln>
            <a:solidFill>
              <a:schemeClr val="bg2">
                <a:lumMod val="95000"/>
              </a:schemeClr>
            </a:solidFill>
          </a:ln>
        </p:spPr>
        <p:txBody>
          <a:bodyPr wrap="square">
            <a:spAutoFit/>
          </a:bodyPr>
          <a:lstStyle/>
          <a:p>
            <a:r>
              <a:rPr lang="en-GB" sz="1400" dirty="0" smtClean="0">
                <a:solidFill>
                  <a:schemeClr val="accent1"/>
                </a:solidFill>
              </a:rPr>
              <a:t>The navigating solutions</a:t>
            </a:r>
            <a:r>
              <a:rPr lang="ru-RU" sz="1400" dirty="0" smtClean="0">
                <a:solidFill>
                  <a:schemeClr val="accent1"/>
                </a:solidFill>
              </a:rPr>
              <a:t> </a:t>
            </a:r>
            <a:r>
              <a:rPr lang="en-GB" sz="1400" dirty="0" smtClean="0">
                <a:solidFill>
                  <a:schemeClr val="accent1"/>
                </a:solidFill>
              </a:rPr>
              <a:t>made by SPIRIT Navigation </a:t>
            </a:r>
            <a:r>
              <a:rPr lang="en-GB" sz="1400" dirty="0" smtClean="0">
                <a:solidFill>
                  <a:srgbClr val="FFFF00"/>
                </a:solidFill>
              </a:rPr>
              <a:t>make </a:t>
            </a:r>
            <a:r>
              <a:rPr lang="en-GB" sz="1400" dirty="0">
                <a:solidFill>
                  <a:srgbClr val="FFFF00"/>
                </a:solidFill>
              </a:rPr>
              <a:t>it possible to determine geographical coordinates with high precision, as well as the speed with which objects are moving. The SPIRIT Navigation solution is unique in that it does not require any additional masts, and boasts a high degree of accuracy. It uses data from multiple smartphone censors, as well as a special map of the building in order to provide navigation accurate to within one metre.</a:t>
            </a:r>
            <a:endParaRPr lang="ru-RU" sz="1400" dirty="0">
              <a:solidFill>
                <a:srgbClr val="FFFF00"/>
              </a:solidFill>
            </a:endParaRPr>
          </a:p>
        </p:txBody>
      </p:sp>
      <p:sp>
        <p:nvSpPr>
          <p:cNvPr id="10" name="Прямоугольник 9"/>
          <p:cNvSpPr/>
          <p:nvPr/>
        </p:nvSpPr>
        <p:spPr>
          <a:xfrm>
            <a:off x="838205" y="5877272"/>
            <a:ext cx="7910259" cy="738664"/>
          </a:xfrm>
          <a:prstGeom prst="rect">
            <a:avLst/>
          </a:prstGeom>
          <a:solidFill>
            <a:schemeClr val="bg1">
              <a:lumMod val="50000"/>
            </a:schemeClr>
          </a:solidFill>
        </p:spPr>
        <p:txBody>
          <a:bodyPr wrap="square">
            <a:spAutoFit/>
          </a:bodyPr>
          <a:lstStyle/>
          <a:p>
            <a:r>
              <a:rPr lang="en-GB" sz="1400" dirty="0" smtClean="0">
                <a:solidFill>
                  <a:schemeClr val="bg2"/>
                </a:solidFill>
              </a:rPr>
              <a:t>The market for hybrid navigating solutions</a:t>
            </a:r>
            <a:r>
              <a:rPr lang="ru-RU" sz="1400" dirty="0" smtClean="0">
                <a:solidFill>
                  <a:schemeClr val="bg2"/>
                </a:solidFill>
              </a:rPr>
              <a:t> </a:t>
            </a:r>
            <a:r>
              <a:rPr lang="en-GB" sz="1400" dirty="0" smtClean="0">
                <a:solidFill>
                  <a:schemeClr val="bg2"/>
                </a:solidFill>
              </a:rPr>
              <a:t>is similar in size to the market for mobile devices</a:t>
            </a:r>
            <a:r>
              <a:rPr lang="ru-RU" sz="1400" dirty="0" smtClean="0">
                <a:solidFill>
                  <a:schemeClr val="bg2"/>
                </a:solidFill>
              </a:rPr>
              <a:t>. </a:t>
            </a:r>
            <a:r>
              <a:rPr lang="en-GB" sz="1400" dirty="0" smtClean="0">
                <a:solidFill>
                  <a:schemeClr val="bg2"/>
                </a:solidFill>
              </a:rPr>
              <a:t>According to forecasts by</a:t>
            </a:r>
            <a:r>
              <a:rPr lang="ru-RU" sz="1400" dirty="0" smtClean="0">
                <a:solidFill>
                  <a:schemeClr val="bg2"/>
                </a:solidFill>
              </a:rPr>
              <a:t> IE </a:t>
            </a:r>
            <a:r>
              <a:rPr lang="ru-RU" sz="1400" dirty="0" err="1">
                <a:solidFill>
                  <a:schemeClr val="bg2"/>
                </a:solidFill>
              </a:rPr>
              <a:t>Market</a:t>
            </a:r>
            <a:r>
              <a:rPr lang="ru-RU" sz="1400" dirty="0">
                <a:solidFill>
                  <a:schemeClr val="bg2"/>
                </a:solidFill>
              </a:rPr>
              <a:t> </a:t>
            </a:r>
            <a:r>
              <a:rPr lang="ru-RU" sz="1400" dirty="0" err="1">
                <a:solidFill>
                  <a:schemeClr val="bg2"/>
                </a:solidFill>
              </a:rPr>
              <a:t>Research</a:t>
            </a:r>
            <a:r>
              <a:rPr lang="ru-RU" sz="1400" dirty="0">
                <a:solidFill>
                  <a:schemeClr val="bg2"/>
                </a:solidFill>
              </a:rPr>
              <a:t> </a:t>
            </a:r>
            <a:r>
              <a:rPr lang="ru-RU" sz="1400" dirty="0" err="1">
                <a:solidFill>
                  <a:schemeClr val="bg2"/>
                </a:solidFill>
              </a:rPr>
              <a:t>Corporation</a:t>
            </a:r>
            <a:r>
              <a:rPr lang="ru-RU" sz="1400" dirty="0">
                <a:solidFill>
                  <a:schemeClr val="bg2"/>
                </a:solidFill>
              </a:rPr>
              <a:t>, </a:t>
            </a:r>
            <a:r>
              <a:rPr lang="ru-RU" sz="1400" dirty="0" smtClean="0">
                <a:solidFill>
                  <a:schemeClr val="bg2"/>
                </a:solidFill>
              </a:rPr>
              <a:t>GISA</a:t>
            </a:r>
            <a:r>
              <a:rPr lang="en-GB" sz="1400" dirty="0" smtClean="0">
                <a:solidFill>
                  <a:schemeClr val="bg2"/>
                </a:solidFill>
              </a:rPr>
              <a:t> and</a:t>
            </a:r>
            <a:r>
              <a:rPr lang="ru-RU" sz="1400" dirty="0" smtClean="0">
                <a:solidFill>
                  <a:schemeClr val="bg2"/>
                </a:solidFill>
              </a:rPr>
              <a:t> </a:t>
            </a:r>
            <a:r>
              <a:rPr lang="ru-RU" sz="1400" dirty="0" err="1">
                <a:solidFill>
                  <a:schemeClr val="bg2"/>
                </a:solidFill>
              </a:rPr>
              <a:t>Berg</a:t>
            </a:r>
            <a:r>
              <a:rPr lang="ru-RU" sz="1400" dirty="0">
                <a:solidFill>
                  <a:schemeClr val="bg2"/>
                </a:solidFill>
              </a:rPr>
              <a:t> </a:t>
            </a:r>
            <a:r>
              <a:rPr lang="ru-RU" sz="1400" dirty="0" err="1" smtClean="0">
                <a:solidFill>
                  <a:schemeClr val="bg2"/>
                </a:solidFill>
              </a:rPr>
              <a:t>Insight</a:t>
            </a:r>
            <a:r>
              <a:rPr lang="en-GB" sz="1400" dirty="0" smtClean="0">
                <a:solidFill>
                  <a:schemeClr val="bg2"/>
                </a:solidFill>
              </a:rPr>
              <a:t>,</a:t>
            </a:r>
            <a:r>
              <a:rPr lang="ru-RU" sz="1400" dirty="0" smtClean="0">
                <a:solidFill>
                  <a:schemeClr val="bg2"/>
                </a:solidFill>
              </a:rPr>
              <a:t> </a:t>
            </a:r>
            <a:r>
              <a:rPr lang="en-GB" sz="1400" dirty="0" smtClean="0">
                <a:solidFill>
                  <a:schemeClr val="bg2"/>
                </a:solidFill>
              </a:rPr>
              <a:t>by</a:t>
            </a:r>
            <a:r>
              <a:rPr lang="ru-RU" sz="1400" dirty="0" smtClean="0">
                <a:solidFill>
                  <a:schemeClr val="bg2"/>
                </a:solidFill>
              </a:rPr>
              <a:t> </a:t>
            </a:r>
            <a:r>
              <a:rPr lang="ru-RU" sz="1400" dirty="0">
                <a:solidFill>
                  <a:schemeClr val="bg2"/>
                </a:solidFill>
              </a:rPr>
              <a:t>2015 </a:t>
            </a:r>
            <a:r>
              <a:rPr lang="en-GB" sz="1400" dirty="0" smtClean="0">
                <a:solidFill>
                  <a:schemeClr val="bg2"/>
                </a:solidFill>
              </a:rPr>
              <a:t>over</a:t>
            </a:r>
            <a:r>
              <a:rPr lang="ru-RU" sz="1400" dirty="0" smtClean="0">
                <a:solidFill>
                  <a:schemeClr val="bg2"/>
                </a:solidFill>
              </a:rPr>
              <a:t> </a:t>
            </a:r>
            <a:r>
              <a:rPr lang="ru-RU" sz="1400" dirty="0">
                <a:solidFill>
                  <a:schemeClr val="bg2"/>
                </a:solidFill>
              </a:rPr>
              <a:t>1 </a:t>
            </a:r>
            <a:r>
              <a:rPr lang="en-GB" sz="1400" dirty="0" err="1" smtClean="0">
                <a:solidFill>
                  <a:schemeClr val="bg2"/>
                </a:solidFill>
              </a:rPr>
              <a:t>bln</a:t>
            </a:r>
            <a:r>
              <a:rPr lang="ru-RU" sz="1400" dirty="0" smtClean="0">
                <a:solidFill>
                  <a:schemeClr val="bg2"/>
                </a:solidFill>
              </a:rPr>
              <a:t>. </a:t>
            </a:r>
            <a:r>
              <a:rPr lang="en-GB" sz="1400" dirty="0" smtClean="0">
                <a:solidFill>
                  <a:schemeClr val="bg2"/>
                </a:solidFill>
              </a:rPr>
              <a:t>devices with a navigating function will be sold each year</a:t>
            </a:r>
            <a:r>
              <a:rPr lang="ru-RU" sz="1400" dirty="0" smtClean="0">
                <a:solidFill>
                  <a:schemeClr val="bg2"/>
                </a:solidFill>
              </a:rPr>
              <a:t>. </a:t>
            </a:r>
            <a:r>
              <a:rPr lang="en-GB" sz="1400" dirty="0" smtClean="0">
                <a:solidFill>
                  <a:schemeClr val="bg2"/>
                </a:solidFill>
              </a:rPr>
              <a:t>By</a:t>
            </a:r>
            <a:r>
              <a:rPr lang="ru-RU" sz="1400" dirty="0" smtClean="0">
                <a:solidFill>
                  <a:schemeClr val="bg2"/>
                </a:solidFill>
              </a:rPr>
              <a:t> </a:t>
            </a:r>
            <a:r>
              <a:rPr lang="ru-RU" sz="1400" dirty="0">
                <a:solidFill>
                  <a:schemeClr val="bg2"/>
                </a:solidFill>
              </a:rPr>
              <a:t>2020 </a:t>
            </a:r>
            <a:r>
              <a:rPr lang="en-GB" sz="1400" dirty="0" smtClean="0">
                <a:solidFill>
                  <a:schemeClr val="bg2"/>
                </a:solidFill>
              </a:rPr>
              <a:t>the market will be worth</a:t>
            </a:r>
            <a:r>
              <a:rPr lang="ru-RU" sz="1400" dirty="0" smtClean="0">
                <a:solidFill>
                  <a:schemeClr val="bg2"/>
                </a:solidFill>
              </a:rPr>
              <a:t> </a:t>
            </a:r>
            <a:r>
              <a:rPr lang="ru-RU" sz="1400" dirty="0">
                <a:solidFill>
                  <a:schemeClr val="bg2"/>
                </a:solidFill>
              </a:rPr>
              <a:t>220 </a:t>
            </a:r>
            <a:r>
              <a:rPr lang="en-GB" sz="1400" dirty="0" err="1" smtClean="0">
                <a:solidFill>
                  <a:schemeClr val="bg2"/>
                </a:solidFill>
              </a:rPr>
              <a:t>bln</a:t>
            </a:r>
            <a:r>
              <a:rPr lang="ru-RU" sz="1400" dirty="0" smtClean="0">
                <a:solidFill>
                  <a:schemeClr val="bg2"/>
                </a:solidFill>
              </a:rPr>
              <a:t>. </a:t>
            </a:r>
            <a:r>
              <a:rPr lang="en-GB" sz="1400" dirty="0" smtClean="0">
                <a:solidFill>
                  <a:schemeClr val="bg2"/>
                </a:solidFill>
              </a:rPr>
              <a:t>euros</a:t>
            </a:r>
            <a:r>
              <a:rPr lang="ru-RU" sz="1400" dirty="0" smtClean="0">
                <a:solidFill>
                  <a:schemeClr val="bg2"/>
                </a:solidFill>
              </a:rPr>
              <a:t>.</a:t>
            </a:r>
            <a:endParaRPr lang="ru-RU" sz="1400" dirty="0">
              <a:solidFill>
                <a:schemeClr val="bg2"/>
              </a:solidFill>
              <a:latin typeface="Arial"/>
              <a:cs typeface="Arial"/>
            </a:endParaRPr>
          </a:p>
        </p:txBody>
      </p:sp>
      <p:sp>
        <p:nvSpPr>
          <p:cNvPr id="11" name="TextBox 10"/>
          <p:cNvSpPr txBox="1"/>
          <p:nvPr/>
        </p:nvSpPr>
        <p:spPr>
          <a:xfrm>
            <a:off x="838199" y="5517232"/>
            <a:ext cx="7910265" cy="369332"/>
          </a:xfrm>
          <a:prstGeom prst="rect">
            <a:avLst/>
          </a:prstGeom>
          <a:solidFill>
            <a:srgbClr val="FF6600"/>
          </a:solidFill>
          <a:ln>
            <a:noFill/>
          </a:ln>
        </p:spPr>
        <p:txBody>
          <a:bodyPr wrap="square" rtlCol="0">
            <a:spAutoFit/>
          </a:bodyPr>
          <a:lstStyle/>
          <a:p>
            <a:r>
              <a:rPr lang="en-GB" b="1" dirty="0" smtClean="0">
                <a:solidFill>
                  <a:srgbClr val="FFFFFF"/>
                </a:solidFill>
                <a:cs typeface="Arial" pitchFamily="34" charset="0"/>
              </a:rPr>
              <a:t>Market</a:t>
            </a:r>
            <a:r>
              <a:rPr lang="ru-RU" b="1" dirty="0" smtClean="0">
                <a:solidFill>
                  <a:srgbClr val="FFFFFF"/>
                </a:solidFill>
                <a:cs typeface="Arial" pitchFamily="34" charset="0"/>
              </a:rPr>
              <a:t>, </a:t>
            </a:r>
            <a:r>
              <a:rPr lang="en-GB" b="1" dirty="0" smtClean="0">
                <a:solidFill>
                  <a:srgbClr val="FFFFFF"/>
                </a:solidFill>
                <a:cs typeface="Arial" pitchFamily="34" charset="0"/>
              </a:rPr>
              <a:t>prospects</a:t>
            </a:r>
            <a:endParaRPr lang="ru-RU" b="1" dirty="0">
              <a:solidFill>
                <a:srgbClr val="FFFFFF"/>
              </a:solidFill>
              <a:cs typeface="Arial" pitchFamily="34" charset="0"/>
            </a:endParaRPr>
          </a:p>
        </p:txBody>
      </p:sp>
      <p:pic>
        <p:nvPicPr>
          <p:cNvPr id="16"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5364087" y="1124744"/>
            <a:ext cx="3312369" cy="702161"/>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a:extLst/>
        </p:spPr>
      </p:pic>
      <p:pic>
        <p:nvPicPr>
          <p:cNvPr id="14" name="Picture 4"/>
          <p:cNvPicPr>
            <a:picLocks noChangeAspect="1"/>
          </p:cNvPicPr>
          <p:nvPr>
            <p:custDataLst>
              <p:tags r:id="rId1"/>
            </p:custDataLst>
          </p:nvPr>
        </p:nvPicPr>
        <p:blipFill>
          <a:blip r:embed="rId4">
            <a:extLst>
              <a:ext uri="{28A0092B-C50C-407E-A947-70E740481C1C}">
                <a14:useLocalDpi xmlns:a14="http://schemas.microsoft.com/office/drawing/2010/main" val="0"/>
              </a:ext>
            </a:extLst>
          </a:blip>
          <a:stretch>
            <a:fillRect/>
          </a:stretch>
        </p:blipFill>
        <p:spPr bwMode="auto">
          <a:xfrm>
            <a:off x="7632304" y="44624"/>
            <a:ext cx="602248" cy="432048"/>
          </a:xfrm>
          <a:prstGeom prst="rect">
            <a:avLst/>
          </a:prstGeom>
          <a:noFill/>
          <a:ln w="9525">
            <a:noFill/>
            <a:miter lim="800000"/>
            <a:headEnd/>
            <a:tailEnd/>
          </a:ln>
        </p:spPr>
      </p:pic>
    </p:spTree>
    <p:extLst>
      <p:ext uri="{BB962C8B-B14F-4D97-AF65-F5344CB8AC3E}">
        <p14:creationId xmlns:p14="http://schemas.microsoft.com/office/powerpoint/2010/main" val="17396032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en-GB" sz="2400" dirty="0" err="1" smtClean="0"/>
              <a:t>Oktogo</a:t>
            </a:r>
            <a:endParaRPr lang="ru-RU" sz="2400" dirty="0"/>
          </a:p>
        </p:txBody>
      </p:sp>
      <p:pic>
        <p:nvPicPr>
          <p:cNvPr id="32"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6300192" y="1059677"/>
            <a:ext cx="2403510" cy="787114"/>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a:extLst/>
        </p:spPr>
      </p:pic>
      <p:sp>
        <p:nvSpPr>
          <p:cNvPr id="35" name="Прямоугольник 34"/>
          <p:cNvSpPr/>
          <p:nvPr/>
        </p:nvSpPr>
        <p:spPr>
          <a:xfrm>
            <a:off x="827584" y="1035893"/>
            <a:ext cx="5472608" cy="1169551"/>
          </a:xfrm>
          <a:prstGeom prst="rect">
            <a:avLst/>
          </a:prstGeom>
        </p:spPr>
        <p:txBody>
          <a:bodyPr wrap="square">
            <a:spAutoFit/>
          </a:bodyPr>
          <a:lstStyle/>
          <a:p>
            <a:r>
              <a:rPr lang="en-GB" sz="1400" b="1" dirty="0" smtClean="0"/>
              <a:t>The</a:t>
            </a:r>
            <a:r>
              <a:rPr lang="ru-RU" sz="1400" b="1" dirty="0" smtClean="0"/>
              <a:t> </a:t>
            </a:r>
            <a:r>
              <a:rPr lang="en-GB" sz="1400" b="1" dirty="0" smtClean="0"/>
              <a:t>VEB Innovations</a:t>
            </a:r>
            <a:r>
              <a:rPr lang="ru-RU" sz="1400" b="1" dirty="0" smtClean="0"/>
              <a:t> </a:t>
            </a:r>
            <a:r>
              <a:rPr lang="en-GB" sz="1400" b="1" dirty="0" smtClean="0"/>
              <a:t>Foundation has invested</a:t>
            </a:r>
            <a:r>
              <a:rPr lang="ru-RU" sz="1400" b="1" dirty="0"/>
              <a:t> $5 </a:t>
            </a:r>
            <a:r>
              <a:rPr lang="en-GB" sz="1400" b="1" dirty="0" err="1" smtClean="0"/>
              <a:t>mln</a:t>
            </a:r>
            <a:r>
              <a:rPr lang="en-GB" sz="1400" b="1" dirty="0" smtClean="0"/>
              <a:t> in </a:t>
            </a:r>
            <a:r>
              <a:rPr lang="ru-RU" sz="1400" b="1" dirty="0" err="1" smtClean="0"/>
              <a:t>Oktogo</a:t>
            </a:r>
            <a:endParaRPr lang="ru-RU" sz="1400" b="1" dirty="0"/>
          </a:p>
          <a:p>
            <a:endParaRPr lang="en-US" sz="1400" b="1" dirty="0" smtClean="0"/>
          </a:p>
          <a:p>
            <a:r>
              <a:rPr lang="en-GB" sz="1400" dirty="0" smtClean="0"/>
              <a:t>The</a:t>
            </a:r>
            <a:r>
              <a:rPr lang="ru-RU" sz="1400" dirty="0" smtClean="0"/>
              <a:t> </a:t>
            </a:r>
            <a:r>
              <a:rPr lang="en-GB" sz="1400" dirty="0" smtClean="0"/>
              <a:t>VEB Innovations Foundation</a:t>
            </a:r>
            <a:r>
              <a:rPr lang="ru-RU" sz="1400" dirty="0" smtClean="0"/>
              <a:t>, </a:t>
            </a:r>
            <a:r>
              <a:rPr lang="en-GB" sz="1400" dirty="0" smtClean="0"/>
              <a:t>which supports </a:t>
            </a:r>
            <a:r>
              <a:rPr lang="en-GB" sz="1400" dirty="0" err="1" smtClean="0"/>
              <a:t>Skolkovo</a:t>
            </a:r>
            <a:r>
              <a:rPr lang="en-GB" sz="1400" dirty="0" smtClean="0"/>
              <a:t> projects</a:t>
            </a:r>
            <a:r>
              <a:rPr lang="ru-RU" sz="1400" dirty="0" smtClean="0"/>
              <a:t>, </a:t>
            </a:r>
            <a:r>
              <a:rPr lang="en-GB" sz="1400" dirty="0" smtClean="0"/>
              <a:t>has invested</a:t>
            </a:r>
            <a:r>
              <a:rPr lang="ru-RU" sz="1400" dirty="0" smtClean="0"/>
              <a:t> </a:t>
            </a:r>
            <a:r>
              <a:rPr lang="ru-RU" sz="1400" dirty="0"/>
              <a:t>5 </a:t>
            </a:r>
            <a:r>
              <a:rPr lang="en-GB" sz="1400" dirty="0" err="1" smtClean="0"/>
              <a:t>mln</a:t>
            </a:r>
            <a:r>
              <a:rPr lang="en-GB" sz="1400" dirty="0" smtClean="0"/>
              <a:t> dollars in the company</a:t>
            </a:r>
            <a:r>
              <a:rPr lang="ru-RU" sz="1400" dirty="0" smtClean="0"/>
              <a:t>. </a:t>
            </a:r>
            <a:r>
              <a:rPr lang="en-GB" sz="1400" dirty="0" smtClean="0"/>
              <a:t>The money invested will go towards expanding the </a:t>
            </a:r>
            <a:r>
              <a:rPr lang="ru-RU" sz="1400" dirty="0" smtClean="0"/>
              <a:t>Travel.ru </a:t>
            </a:r>
            <a:r>
              <a:rPr lang="en-GB" sz="1400" dirty="0" smtClean="0"/>
              <a:t>project in Russia</a:t>
            </a:r>
            <a:endParaRPr lang="ru-RU" sz="1400" dirty="0" smtClean="0"/>
          </a:p>
        </p:txBody>
      </p:sp>
      <p:pic>
        <p:nvPicPr>
          <p:cNvPr id="36" name="Picture 4"/>
          <p:cNvPicPr>
            <a:picLocks noChangeAspect="1"/>
          </p:cNvPicPr>
          <p:nvPr>
            <p:custDataLst>
              <p:tags r:id="rId1"/>
            </p:custDataLst>
          </p:nvPr>
        </p:nvPicPr>
        <p:blipFill>
          <a:blip r:embed="rId4"/>
          <a:srcRect/>
          <a:stretch>
            <a:fillRect/>
          </a:stretch>
        </p:blipFill>
        <p:spPr bwMode="auto">
          <a:xfrm>
            <a:off x="7622449" y="44624"/>
            <a:ext cx="621959" cy="432048"/>
          </a:xfrm>
          <a:prstGeom prst="rect">
            <a:avLst/>
          </a:prstGeom>
          <a:noFill/>
          <a:ln w="9525">
            <a:noFill/>
            <a:miter lim="800000"/>
            <a:headEnd/>
            <a:tailEnd/>
          </a:ln>
        </p:spPr>
      </p:pic>
      <p:sp>
        <p:nvSpPr>
          <p:cNvPr id="16" name="Rectangle 10"/>
          <p:cNvSpPr/>
          <p:nvPr/>
        </p:nvSpPr>
        <p:spPr>
          <a:xfrm>
            <a:off x="827584" y="2996952"/>
            <a:ext cx="7920880" cy="523220"/>
          </a:xfrm>
          <a:prstGeom prst="rect">
            <a:avLst/>
          </a:prstGeom>
          <a:solidFill>
            <a:schemeClr val="bg1">
              <a:lumMod val="50000"/>
            </a:schemeClr>
          </a:solidFill>
          <a:ln>
            <a:solidFill>
              <a:schemeClr val="bg2">
                <a:lumMod val="95000"/>
              </a:schemeClr>
            </a:solidFill>
          </a:ln>
        </p:spPr>
        <p:txBody>
          <a:bodyPr wrap="square">
            <a:spAutoFit/>
          </a:bodyPr>
          <a:lstStyle/>
          <a:p>
            <a:r>
              <a:rPr lang="ru-RU" sz="1400" dirty="0">
                <a:solidFill>
                  <a:schemeClr val="bg2"/>
                </a:solidFill>
              </a:rPr>
              <a:t>Oktogo.ru </a:t>
            </a:r>
            <a:r>
              <a:rPr lang="en-GB" sz="1400" dirty="0" smtClean="0">
                <a:solidFill>
                  <a:schemeClr val="bg2"/>
                </a:solidFill>
              </a:rPr>
              <a:t>is one of the leaders in the online hotel reservations market in Russia</a:t>
            </a:r>
            <a:r>
              <a:rPr lang="ru-RU" sz="1400" dirty="0" smtClean="0">
                <a:solidFill>
                  <a:schemeClr val="bg2"/>
                </a:solidFill>
              </a:rPr>
              <a:t>. </a:t>
            </a:r>
            <a:r>
              <a:rPr lang="en-GB" sz="1400" dirty="0" smtClean="0">
                <a:solidFill>
                  <a:schemeClr val="bg2"/>
                </a:solidFill>
              </a:rPr>
              <a:t>The company is active in the independent travel sector, which is an alternative to traditional</a:t>
            </a:r>
            <a:r>
              <a:rPr lang="ru-RU" sz="1400" dirty="0" smtClean="0">
                <a:solidFill>
                  <a:schemeClr val="bg2"/>
                </a:solidFill>
              </a:rPr>
              <a:t> “</a:t>
            </a:r>
            <a:r>
              <a:rPr lang="en-GB" sz="1400" dirty="0" smtClean="0">
                <a:solidFill>
                  <a:schemeClr val="bg2"/>
                </a:solidFill>
              </a:rPr>
              <a:t>package holiday</a:t>
            </a:r>
            <a:r>
              <a:rPr lang="ru-RU" sz="1400" dirty="0" smtClean="0">
                <a:solidFill>
                  <a:schemeClr val="bg2"/>
                </a:solidFill>
              </a:rPr>
              <a:t>" </a:t>
            </a:r>
            <a:r>
              <a:rPr lang="en-GB" sz="1400" dirty="0" smtClean="0">
                <a:solidFill>
                  <a:schemeClr val="bg2"/>
                </a:solidFill>
              </a:rPr>
              <a:t>tourism</a:t>
            </a:r>
            <a:r>
              <a:rPr lang="ru-RU" sz="1400" dirty="0" smtClean="0">
                <a:solidFill>
                  <a:schemeClr val="bg2"/>
                </a:solidFill>
              </a:rPr>
              <a:t>.</a:t>
            </a:r>
            <a:endParaRPr lang="ru-RU" sz="1400" dirty="0">
              <a:solidFill>
                <a:schemeClr val="bg2"/>
              </a:solidFill>
              <a:cs typeface="Arial"/>
            </a:endParaRPr>
          </a:p>
        </p:txBody>
      </p:sp>
      <p:sp>
        <p:nvSpPr>
          <p:cNvPr id="17" name="TextBox 16"/>
          <p:cNvSpPr txBox="1"/>
          <p:nvPr/>
        </p:nvSpPr>
        <p:spPr>
          <a:xfrm>
            <a:off x="827584" y="2627620"/>
            <a:ext cx="7920880" cy="369332"/>
          </a:xfrm>
          <a:prstGeom prst="rect">
            <a:avLst/>
          </a:prstGeom>
          <a:solidFill>
            <a:srgbClr val="FF6600"/>
          </a:solidFill>
          <a:ln>
            <a:noFill/>
          </a:ln>
        </p:spPr>
        <p:txBody>
          <a:bodyPr wrap="square" rtlCol="0">
            <a:spAutoFit/>
          </a:bodyPr>
          <a:lstStyle/>
          <a:p>
            <a:r>
              <a:rPr lang="en-GB" b="1" dirty="0" smtClean="0">
                <a:solidFill>
                  <a:schemeClr val="bg2"/>
                </a:solidFill>
                <a:cs typeface="Arial" pitchFamily="34" charset="0"/>
              </a:rPr>
              <a:t>The company in brief</a:t>
            </a:r>
            <a:endParaRPr lang="ru-RU" b="1" dirty="0">
              <a:solidFill>
                <a:schemeClr val="bg2"/>
              </a:solidFill>
              <a:cs typeface="Arial" pitchFamily="34" charset="0"/>
            </a:endParaRPr>
          </a:p>
        </p:txBody>
      </p:sp>
      <p:sp>
        <p:nvSpPr>
          <p:cNvPr id="18" name="TextBox 17"/>
          <p:cNvSpPr txBox="1"/>
          <p:nvPr/>
        </p:nvSpPr>
        <p:spPr>
          <a:xfrm>
            <a:off x="827584" y="3933056"/>
            <a:ext cx="7890169" cy="369332"/>
          </a:xfrm>
          <a:prstGeom prst="rect">
            <a:avLst/>
          </a:prstGeom>
          <a:solidFill>
            <a:srgbClr val="FF6600"/>
          </a:solidFill>
          <a:ln>
            <a:noFill/>
          </a:ln>
        </p:spPr>
        <p:txBody>
          <a:bodyPr wrap="square" rtlCol="0">
            <a:spAutoFit/>
          </a:bodyPr>
          <a:lstStyle/>
          <a:p>
            <a:r>
              <a:rPr lang="en-GB" b="1" dirty="0" smtClean="0">
                <a:solidFill>
                  <a:schemeClr val="bg2"/>
                </a:solidFill>
                <a:cs typeface="Arial" pitchFamily="34" charset="0"/>
              </a:rPr>
              <a:t>Key strengths</a:t>
            </a:r>
            <a:endParaRPr lang="ru-RU" b="1" dirty="0">
              <a:solidFill>
                <a:schemeClr val="bg2"/>
              </a:solidFill>
              <a:cs typeface="Arial" pitchFamily="34" charset="0"/>
            </a:endParaRPr>
          </a:p>
        </p:txBody>
      </p:sp>
      <p:sp>
        <p:nvSpPr>
          <p:cNvPr id="19" name="Rectangle 10"/>
          <p:cNvSpPr/>
          <p:nvPr/>
        </p:nvSpPr>
        <p:spPr>
          <a:xfrm>
            <a:off x="827584" y="4293096"/>
            <a:ext cx="7890164" cy="1169551"/>
          </a:xfrm>
          <a:prstGeom prst="rect">
            <a:avLst/>
          </a:prstGeom>
          <a:solidFill>
            <a:schemeClr val="bg1">
              <a:lumMod val="50000"/>
            </a:schemeClr>
          </a:solidFill>
          <a:ln>
            <a:solidFill>
              <a:schemeClr val="bg2">
                <a:lumMod val="95000"/>
              </a:schemeClr>
            </a:solidFill>
          </a:ln>
        </p:spPr>
        <p:txBody>
          <a:bodyPr wrap="square">
            <a:spAutoFit/>
          </a:bodyPr>
          <a:lstStyle/>
          <a:p>
            <a:r>
              <a:rPr lang="en-GB" sz="1400" dirty="0" smtClean="0">
                <a:solidFill>
                  <a:schemeClr val="accent1"/>
                </a:solidFill>
              </a:rPr>
              <a:t>The company has a stockpile of</a:t>
            </a:r>
            <a:r>
              <a:rPr lang="ru-RU" sz="1400" dirty="0" smtClean="0">
                <a:solidFill>
                  <a:schemeClr val="accent1"/>
                </a:solidFill>
              </a:rPr>
              <a:t> </a:t>
            </a:r>
            <a:r>
              <a:rPr lang="ru-RU" sz="1400" dirty="0">
                <a:solidFill>
                  <a:schemeClr val="accent1"/>
                </a:solidFill>
              </a:rPr>
              <a:t>5000 </a:t>
            </a:r>
            <a:r>
              <a:rPr lang="en-GB" sz="1400" dirty="0" smtClean="0">
                <a:solidFill>
                  <a:schemeClr val="accent1"/>
                </a:solidFill>
              </a:rPr>
              <a:t>hotels, boutique hotels and apartments in Russia;</a:t>
            </a:r>
            <a:r>
              <a:rPr lang="ru-RU" sz="1400" dirty="0" smtClean="0">
                <a:solidFill>
                  <a:schemeClr val="accent1"/>
                </a:solidFill>
              </a:rPr>
              <a:t> </a:t>
            </a:r>
            <a:r>
              <a:rPr lang="en-GB" sz="1400" dirty="0" smtClean="0">
                <a:solidFill>
                  <a:schemeClr val="accent1"/>
                </a:solidFill>
              </a:rPr>
              <a:t>what’s more, </a:t>
            </a:r>
            <a:r>
              <a:rPr lang="ru-RU" sz="1400" dirty="0" smtClean="0">
                <a:solidFill>
                  <a:schemeClr val="accent1"/>
                </a:solidFill>
              </a:rPr>
              <a:t>Oktogo.ru </a:t>
            </a:r>
            <a:r>
              <a:rPr lang="en-GB" sz="1400" dirty="0" smtClean="0">
                <a:solidFill>
                  <a:schemeClr val="accent1"/>
                </a:solidFill>
              </a:rPr>
              <a:t>has direct contractual relations with the majority of them</a:t>
            </a:r>
            <a:r>
              <a:rPr lang="ru-RU" sz="1400" dirty="0" smtClean="0">
                <a:solidFill>
                  <a:schemeClr val="accent1"/>
                </a:solidFill>
              </a:rPr>
              <a:t>. </a:t>
            </a:r>
            <a:r>
              <a:rPr lang="en-GB" sz="1400" dirty="0" smtClean="0">
                <a:solidFill>
                  <a:schemeClr val="accent1"/>
                </a:solidFill>
              </a:rPr>
              <a:t>In August</a:t>
            </a:r>
            <a:r>
              <a:rPr lang="ru-RU" sz="1400" dirty="0" smtClean="0">
                <a:solidFill>
                  <a:schemeClr val="accent1"/>
                </a:solidFill>
              </a:rPr>
              <a:t> 2013</a:t>
            </a:r>
            <a:r>
              <a:rPr lang="en-GB" sz="1400" dirty="0" smtClean="0">
                <a:solidFill>
                  <a:schemeClr val="accent1"/>
                </a:solidFill>
              </a:rPr>
              <a:t>,</a:t>
            </a:r>
            <a:r>
              <a:rPr lang="ru-RU" sz="1400" dirty="0" smtClean="0">
                <a:solidFill>
                  <a:schemeClr val="accent1"/>
                </a:solidFill>
              </a:rPr>
              <a:t> Oktogo.ru </a:t>
            </a:r>
            <a:r>
              <a:rPr lang="en-GB" sz="1400" dirty="0" smtClean="0">
                <a:solidFill>
                  <a:schemeClr val="accent1"/>
                </a:solidFill>
              </a:rPr>
              <a:t>acquired Russia’s leading travel portal,</a:t>
            </a:r>
            <a:r>
              <a:rPr lang="ru-RU" sz="1400" dirty="0" smtClean="0">
                <a:solidFill>
                  <a:schemeClr val="accent1"/>
                </a:solidFill>
              </a:rPr>
              <a:t> Travel.ru. </a:t>
            </a:r>
            <a:r>
              <a:rPr lang="en-GB" sz="1400" dirty="0" smtClean="0">
                <a:solidFill>
                  <a:schemeClr val="accent1"/>
                </a:solidFill>
              </a:rPr>
              <a:t>The combined audience of</a:t>
            </a:r>
            <a:r>
              <a:rPr lang="ru-RU" sz="1400" dirty="0" smtClean="0">
                <a:solidFill>
                  <a:schemeClr val="accent1"/>
                </a:solidFill>
              </a:rPr>
              <a:t> </a:t>
            </a:r>
            <a:r>
              <a:rPr lang="ru-RU" sz="1400" dirty="0">
                <a:solidFill>
                  <a:schemeClr val="accent1"/>
                </a:solidFill>
              </a:rPr>
              <a:t>Oktogo.ru </a:t>
            </a:r>
            <a:r>
              <a:rPr lang="en-GB" sz="1400" dirty="0" smtClean="0">
                <a:solidFill>
                  <a:schemeClr val="accent1"/>
                </a:solidFill>
              </a:rPr>
              <a:t>and</a:t>
            </a:r>
            <a:r>
              <a:rPr lang="ru-RU" sz="1400" dirty="0" smtClean="0">
                <a:solidFill>
                  <a:schemeClr val="accent1"/>
                </a:solidFill>
              </a:rPr>
              <a:t> </a:t>
            </a:r>
            <a:r>
              <a:rPr lang="ru-RU" sz="1400" dirty="0">
                <a:solidFill>
                  <a:schemeClr val="accent1"/>
                </a:solidFill>
              </a:rPr>
              <a:t>Travel.ru </a:t>
            </a:r>
            <a:r>
              <a:rPr lang="en-GB" sz="1400" dirty="0" smtClean="0">
                <a:solidFill>
                  <a:schemeClr val="accent1"/>
                </a:solidFill>
              </a:rPr>
              <a:t>is</a:t>
            </a:r>
            <a:r>
              <a:rPr lang="ru-RU" sz="1400" dirty="0" smtClean="0">
                <a:solidFill>
                  <a:schemeClr val="accent1"/>
                </a:solidFill>
              </a:rPr>
              <a:t> </a:t>
            </a:r>
            <a:r>
              <a:rPr lang="ru-RU" sz="1400" dirty="0">
                <a:solidFill>
                  <a:schemeClr val="accent1"/>
                </a:solidFill>
              </a:rPr>
              <a:t>3 </a:t>
            </a:r>
            <a:r>
              <a:rPr lang="en-GB" sz="1400" dirty="0" err="1" smtClean="0">
                <a:solidFill>
                  <a:schemeClr val="accent1"/>
                </a:solidFill>
              </a:rPr>
              <a:t>mln</a:t>
            </a:r>
            <a:r>
              <a:rPr lang="ru-RU" sz="1400" dirty="0" smtClean="0">
                <a:solidFill>
                  <a:schemeClr val="accent1"/>
                </a:solidFill>
              </a:rPr>
              <a:t> </a:t>
            </a:r>
            <a:r>
              <a:rPr lang="en-GB" sz="1400" dirty="0" smtClean="0">
                <a:solidFill>
                  <a:schemeClr val="accent1"/>
                </a:solidFill>
              </a:rPr>
              <a:t>people a month</a:t>
            </a:r>
            <a:r>
              <a:rPr lang="ru-RU" sz="1400" dirty="0" smtClean="0">
                <a:solidFill>
                  <a:schemeClr val="accent1"/>
                </a:solidFill>
              </a:rPr>
              <a:t>.</a:t>
            </a:r>
            <a:endParaRPr lang="ru-RU" sz="1400" dirty="0">
              <a:solidFill>
                <a:schemeClr val="accent1"/>
              </a:solidFill>
            </a:endParaRPr>
          </a:p>
          <a:p>
            <a:r>
              <a:rPr lang="en-GB" sz="1400" dirty="0" smtClean="0">
                <a:solidFill>
                  <a:schemeClr val="accent1"/>
                </a:solidFill>
              </a:rPr>
              <a:t>The service’s database includes</a:t>
            </a:r>
            <a:r>
              <a:rPr lang="ru-RU" sz="1400" dirty="0" smtClean="0">
                <a:solidFill>
                  <a:schemeClr val="accent1"/>
                </a:solidFill>
              </a:rPr>
              <a:t> 350</a:t>
            </a:r>
            <a:r>
              <a:rPr lang="en-GB" sz="1400" dirty="0" smtClean="0">
                <a:solidFill>
                  <a:schemeClr val="accent1"/>
                </a:solidFill>
              </a:rPr>
              <a:t>,000 hotels all over the world</a:t>
            </a:r>
            <a:r>
              <a:rPr lang="ru-RU" sz="1400" dirty="0" smtClean="0">
                <a:solidFill>
                  <a:schemeClr val="accent1"/>
                </a:solidFill>
              </a:rPr>
              <a:t>.</a:t>
            </a:r>
            <a:endParaRPr lang="ru-RU" sz="1400" dirty="0">
              <a:solidFill>
                <a:schemeClr val="accent1"/>
              </a:solidFill>
              <a:cs typeface="Arial"/>
            </a:endParaRPr>
          </a:p>
        </p:txBody>
      </p:sp>
      <p:sp>
        <p:nvSpPr>
          <p:cNvPr id="20" name="Прямоугольник 19"/>
          <p:cNvSpPr/>
          <p:nvPr/>
        </p:nvSpPr>
        <p:spPr>
          <a:xfrm>
            <a:off x="838205" y="5805264"/>
            <a:ext cx="7910259" cy="954107"/>
          </a:xfrm>
          <a:prstGeom prst="rect">
            <a:avLst/>
          </a:prstGeom>
          <a:solidFill>
            <a:schemeClr val="bg1">
              <a:lumMod val="50000"/>
            </a:schemeClr>
          </a:solidFill>
        </p:spPr>
        <p:txBody>
          <a:bodyPr wrap="square">
            <a:spAutoFit/>
          </a:bodyPr>
          <a:lstStyle/>
          <a:p>
            <a:r>
              <a:rPr lang="en-GB" sz="1400" dirty="0" smtClean="0">
                <a:solidFill>
                  <a:schemeClr val="bg2"/>
                </a:solidFill>
              </a:rPr>
              <a:t>According to an evaluation made by the research agency </a:t>
            </a:r>
            <a:r>
              <a:rPr lang="ru-RU" sz="1400" dirty="0" err="1" smtClean="0">
                <a:solidFill>
                  <a:schemeClr val="bg2"/>
                </a:solidFill>
              </a:rPr>
              <a:t>PhoCusWright</a:t>
            </a:r>
            <a:r>
              <a:rPr lang="ru-RU" sz="1400" dirty="0">
                <a:solidFill>
                  <a:schemeClr val="bg2"/>
                </a:solidFill>
              </a:rPr>
              <a:t>, </a:t>
            </a:r>
            <a:r>
              <a:rPr lang="en-GB" sz="1400" dirty="0" smtClean="0">
                <a:solidFill>
                  <a:schemeClr val="bg2"/>
                </a:solidFill>
              </a:rPr>
              <a:t>Russia’s online travel market is growing by</a:t>
            </a:r>
            <a:r>
              <a:rPr lang="ru-RU" sz="1400" dirty="0" smtClean="0">
                <a:solidFill>
                  <a:schemeClr val="bg2"/>
                </a:solidFill>
              </a:rPr>
              <a:t> </a:t>
            </a:r>
            <a:r>
              <a:rPr lang="ru-RU" sz="1400" dirty="0">
                <a:solidFill>
                  <a:schemeClr val="bg2"/>
                </a:solidFill>
              </a:rPr>
              <a:t>50% </a:t>
            </a:r>
            <a:r>
              <a:rPr lang="en-GB" sz="1400" dirty="0" smtClean="0">
                <a:solidFill>
                  <a:schemeClr val="bg2"/>
                </a:solidFill>
              </a:rPr>
              <a:t>a year</a:t>
            </a:r>
            <a:r>
              <a:rPr lang="ru-RU" sz="1400" dirty="0" smtClean="0">
                <a:solidFill>
                  <a:schemeClr val="bg2"/>
                </a:solidFill>
              </a:rPr>
              <a:t>, </a:t>
            </a:r>
            <a:r>
              <a:rPr lang="en-GB" sz="1400" dirty="0" smtClean="0">
                <a:solidFill>
                  <a:schemeClr val="bg2"/>
                </a:solidFill>
              </a:rPr>
              <a:t>and will hit the</a:t>
            </a:r>
            <a:r>
              <a:rPr lang="ru-RU" sz="1400" dirty="0" smtClean="0">
                <a:solidFill>
                  <a:schemeClr val="bg2"/>
                </a:solidFill>
              </a:rPr>
              <a:t> </a:t>
            </a:r>
            <a:r>
              <a:rPr lang="ru-RU" sz="1400" dirty="0">
                <a:solidFill>
                  <a:schemeClr val="bg2"/>
                </a:solidFill>
              </a:rPr>
              <a:t>10 </a:t>
            </a:r>
            <a:r>
              <a:rPr lang="en-GB" sz="1400" dirty="0" err="1" smtClean="0">
                <a:solidFill>
                  <a:schemeClr val="bg2"/>
                </a:solidFill>
              </a:rPr>
              <a:t>bln</a:t>
            </a:r>
            <a:r>
              <a:rPr lang="en-GB" sz="1400" dirty="0" smtClean="0">
                <a:solidFill>
                  <a:schemeClr val="bg2"/>
                </a:solidFill>
              </a:rPr>
              <a:t> dollar mark this year</a:t>
            </a:r>
            <a:r>
              <a:rPr lang="ru-RU" sz="1400" dirty="0" smtClean="0">
                <a:solidFill>
                  <a:schemeClr val="bg2"/>
                </a:solidFill>
              </a:rPr>
              <a:t>. </a:t>
            </a:r>
            <a:r>
              <a:rPr lang="en-GB" sz="1400" dirty="0" smtClean="0">
                <a:solidFill>
                  <a:schemeClr val="bg2"/>
                </a:solidFill>
              </a:rPr>
              <a:t>According to evaluations made earlier by</a:t>
            </a:r>
            <a:r>
              <a:rPr lang="ru-RU" sz="1400" dirty="0" smtClean="0">
                <a:solidFill>
                  <a:schemeClr val="bg2"/>
                </a:solidFill>
              </a:rPr>
              <a:t> </a:t>
            </a:r>
            <a:r>
              <a:rPr lang="ru-RU" sz="1400" dirty="0" err="1">
                <a:solidFill>
                  <a:schemeClr val="bg2"/>
                </a:solidFill>
              </a:rPr>
              <a:t>Oktogo</a:t>
            </a:r>
            <a:r>
              <a:rPr lang="ru-RU" sz="1400" dirty="0">
                <a:solidFill>
                  <a:schemeClr val="bg2"/>
                </a:solidFill>
              </a:rPr>
              <a:t>, </a:t>
            </a:r>
            <a:r>
              <a:rPr lang="en-GB" sz="1400" dirty="0" smtClean="0">
                <a:solidFill>
                  <a:schemeClr val="bg2"/>
                </a:solidFill>
              </a:rPr>
              <a:t>turnover in one of the segments of this market</a:t>
            </a:r>
            <a:r>
              <a:rPr lang="ru-RU" sz="1400" dirty="0" smtClean="0">
                <a:solidFill>
                  <a:schemeClr val="bg2"/>
                </a:solidFill>
              </a:rPr>
              <a:t> </a:t>
            </a:r>
            <a:r>
              <a:rPr lang="ru-RU" sz="1400" dirty="0">
                <a:solidFill>
                  <a:schemeClr val="bg2"/>
                </a:solidFill>
              </a:rPr>
              <a:t>— </a:t>
            </a:r>
            <a:r>
              <a:rPr lang="en-GB" sz="1400" dirty="0" smtClean="0">
                <a:solidFill>
                  <a:schemeClr val="bg2"/>
                </a:solidFill>
              </a:rPr>
              <a:t>online hotel reservations</a:t>
            </a:r>
            <a:r>
              <a:rPr lang="ru-RU" sz="1400" dirty="0" smtClean="0">
                <a:solidFill>
                  <a:schemeClr val="bg2"/>
                </a:solidFill>
              </a:rPr>
              <a:t> </a:t>
            </a:r>
            <a:r>
              <a:rPr lang="ru-RU" sz="1400" dirty="0">
                <a:solidFill>
                  <a:schemeClr val="bg2"/>
                </a:solidFill>
              </a:rPr>
              <a:t>— </a:t>
            </a:r>
            <a:r>
              <a:rPr lang="en-GB" sz="1400" dirty="0" smtClean="0">
                <a:solidFill>
                  <a:schemeClr val="bg2"/>
                </a:solidFill>
              </a:rPr>
              <a:t>will be worth over</a:t>
            </a:r>
            <a:r>
              <a:rPr lang="ru-RU" sz="1400" dirty="0" smtClean="0">
                <a:solidFill>
                  <a:schemeClr val="bg2"/>
                </a:solidFill>
              </a:rPr>
              <a:t> </a:t>
            </a:r>
            <a:r>
              <a:rPr lang="ru-RU" sz="1400" dirty="0">
                <a:solidFill>
                  <a:schemeClr val="bg2"/>
                </a:solidFill>
              </a:rPr>
              <a:t>3 </a:t>
            </a:r>
            <a:r>
              <a:rPr lang="en-GB" sz="1400" dirty="0" smtClean="0">
                <a:solidFill>
                  <a:schemeClr val="bg2"/>
                </a:solidFill>
              </a:rPr>
              <a:t>billion dollars by 2025</a:t>
            </a:r>
            <a:r>
              <a:rPr lang="ru-RU" sz="1400" dirty="0" smtClean="0">
                <a:solidFill>
                  <a:schemeClr val="bg2"/>
                </a:solidFill>
              </a:rPr>
              <a:t>.</a:t>
            </a:r>
            <a:endParaRPr lang="ru-RU" sz="1400" dirty="0">
              <a:solidFill>
                <a:schemeClr val="bg2"/>
              </a:solidFill>
              <a:cs typeface="Arial"/>
            </a:endParaRPr>
          </a:p>
        </p:txBody>
      </p:sp>
      <p:sp>
        <p:nvSpPr>
          <p:cNvPr id="21" name="TextBox 20"/>
          <p:cNvSpPr txBox="1"/>
          <p:nvPr/>
        </p:nvSpPr>
        <p:spPr>
          <a:xfrm>
            <a:off x="838199" y="5445224"/>
            <a:ext cx="7910265" cy="369332"/>
          </a:xfrm>
          <a:prstGeom prst="rect">
            <a:avLst/>
          </a:prstGeom>
          <a:solidFill>
            <a:srgbClr val="FF6600"/>
          </a:solidFill>
          <a:ln>
            <a:noFill/>
          </a:ln>
        </p:spPr>
        <p:txBody>
          <a:bodyPr wrap="square" rtlCol="0">
            <a:spAutoFit/>
          </a:bodyPr>
          <a:lstStyle/>
          <a:p>
            <a:r>
              <a:rPr lang="en-GB" b="1" dirty="0" smtClean="0">
                <a:solidFill>
                  <a:srgbClr val="FFFFFF"/>
                </a:solidFill>
                <a:cs typeface="Arial" pitchFamily="34" charset="0"/>
              </a:rPr>
              <a:t>Market</a:t>
            </a:r>
            <a:endParaRPr lang="ru-RU" b="1" dirty="0">
              <a:solidFill>
                <a:srgbClr val="FFFFFF"/>
              </a:solidFill>
              <a:cs typeface="Arial" pitchFamily="34" charset="0"/>
            </a:endParaRPr>
          </a:p>
        </p:txBody>
      </p:sp>
    </p:spTree>
    <p:extLst>
      <p:ext uri="{BB962C8B-B14F-4D97-AF65-F5344CB8AC3E}">
        <p14:creationId xmlns:p14="http://schemas.microsoft.com/office/powerpoint/2010/main" val="2551992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en-GB" sz="2000" b="1" dirty="0" err="1" smtClean="0"/>
              <a:t>Anturis</a:t>
            </a:r>
            <a:r>
              <a:rPr lang="ru-RU" sz="2000" b="1" dirty="0" smtClean="0"/>
              <a:t>-2</a:t>
            </a:r>
            <a:endParaRPr lang="ru-RU" sz="2000" b="1" dirty="0"/>
          </a:p>
        </p:txBody>
      </p:sp>
      <p:sp>
        <p:nvSpPr>
          <p:cNvPr id="4" name="Rectangle 9"/>
          <p:cNvSpPr/>
          <p:nvPr/>
        </p:nvSpPr>
        <p:spPr>
          <a:xfrm>
            <a:off x="755576" y="980728"/>
            <a:ext cx="8064896" cy="1384995"/>
          </a:xfrm>
          <a:prstGeom prst="rect">
            <a:avLst/>
          </a:prstGeom>
        </p:spPr>
        <p:txBody>
          <a:bodyPr wrap="square">
            <a:spAutoFit/>
          </a:bodyPr>
          <a:lstStyle/>
          <a:p>
            <a:r>
              <a:rPr lang="ru-RU" sz="1400" b="1" dirty="0" err="1" smtClean="0"/>
              <a:t>Anturis</a:t>
            </a:r>
            <a:r>
              <a:rPr lang="ru-RU" sz="1400" b="1" dirty="0" smtClean="0"/>
              <a:t> </a:t>
            </a:r>
            <a:r>
              <a:rPr lang="en-GB" sz="1400" b="1" dirty="0" smtClean="0"/>
              <a:t>has attracted</a:t>
            </a:r>
            <a:r>
              <a:rPr lang="ru-RU" sz="1400" b="1" dirty="0" smtClean="0"/>
              <a:t> </a:t>
            </a:r>
            <a:r>
              <a:rPr lang="ru-RU" sz="1400" b="1" dirty="0"/>
              <a:t>$</a:t>
            </a:r>
            <a:r>
              <a:rPr lang="ru-RU" sz="1400" b="1" dirty="0" smtClean="0"/>
              <a:t>2</a:t>
            </a:r>
            <a:r>
              <a:rPr lang="en-GB" sz="1400" b="1" dirty="0" err="1" smtClean="0"/>
              <a:t>mln</a:t>
            </a:r>
            <a:r>
              <a:rPr lang="en-GB" sz="1400" b="1" dirty="0" smtClean="0"/>
              <a:t> from</a:t>
            </a:r>
            <a:r>
              <a:rPr lang="ru-RU" sz="1400" b="1" dirty="0" smtClean="0"/>
              <a:t> </a:t>
            </a:r>
            <a:r>
              <a:rPr lang="ru-RU" sz="1400" b="1" dirty="0" err="1"/>
              <a:t>Runa</a:t>
            </a:r>
            <a:r>
              <a:rPr lang="ru-RU" sz="1400" b="1" dirty="0"/>
              <a:t> </a:t>
            </a:r>
            <a:r>
              <a:rPr lang="ru-RU" sz="1400" b="1" dirty="0" err="1"/>
              <a:t>Capital</a:t>
            </a:r>
            <a:r>
              <a:rPr lang="ru-RU" sz="1400" b="1" dirty="0"/>
              <a:t> </a:t>
            </a:r>
            <a:r>
              <a:rPr lang="en-GB" sz="1400" b="1" dirty="0" smtClean="0"/>
              <a:t>and</a:t>
            </a:r>
            <a:r>
              <a:rPr lang="ru-RU" sz="1400" b="1" dirty="0" smtClean="0"/>
              <a:t> </a:t>
            </a:r>
          </a:p>
          <a:p>
            <a:r>
              <a:rPr lang="en-GB" sz="1400" b="1" dirty="0" smtClean="0"/>
              <a:t>VEB-Innovations</a:t>
            </a:r>
            <a:endParaRPr lang="ru-RU" sz="1400" b="1" dirty="0" smtClean="0"/>
          </a:p>
          <a:p>
            <a:endParaRPr lang="ru-RU" sz="1400" b="1" dirty="0"/>
          </a:p>
          <a:p>
            <a:r>
              <a:rPr lang="en-GB" sz="1400" dirty="0" smtClean="0"/>
              <a:t>The company, which develops advanced</a:t>
            </a:r>
            <a:r>
              <a:rPr lang="ru-RU" sz="1400" dirty="0" smtClean="0"/>
              <a:t> </a:t>
            </a:r>
            <a:r>
              <a:rPr lang="en-GB" sz="1400" dirty="0" smtClean="0"/>
              <a:t>IT solutions,</a:t>
            </a:r>
            <a:r>
              <a:rPr lang="ru-RU" sz="1400" dirty="0" smtClean="0"/>
              <a:t> </a:t>
            </a:r>
            <a:r>
              <a:rPr lang="en-GB" sz="1400" dirty="0" smtClean="0"/>
              <a:t>announced </a:t>
            </a:r>
            <a:br>
              <a:rPr lang="en-GB" sz="1400" dirty="0" smtClean="0"/>
            </a:br>
            <a:r>
              <a:rPr lang="en-GB" sz="1400" dirty="0" smtClean="0"/>
              <a:t>that it had attracted </a:t>
            </a:r>
            <a:r>
              <a:rPr lang="ru-RU" sz="1400" dirty="0" smtClean="0"/>
              <a:t> </a:t>
            </a:r>
            <a:r>
              <a:rPr lang="ru-RU" sz="1400" dirty="0"/>
              <a:t>$2 </a:t>
            </a:r>
            <a:r>
              <a:rPr lang="en-GB" sz="1400" dirty="0" err="1" smtClean="0"/>
              <a:t>mln</a:t>
            </a:r>
            <a:r>
              <a:rPr lang="ru-RU" sz="1400" dirty="0" smtClean="0"/>
              <a:t> </a:t>
            </a:r>
            <a:r>
              <a:rPr lang="en-GB" sz="1400" dirty="0" smtClean="0"/>
              <a:t>in the first round of financing</a:t>
            </a:r>
            <a:r>
              <a:rPr lang="ru-RU" sz="1400" dirty="0" smtClean="0"/>
              <a:t> </a:t>
            </a:r>
          </a:p>
          <a:p>
            <a:r>
              <a:rPr lang="en-GB" sz="1400" dirty="0" smtClean="0"/>
              <a:t>held by the foundations</a:t>
            </a:r>
            <a:r>
              <a:rPr lang="ru-RU" sz="1400" dirty="0" smtClean="0"/>
              <a:t> </a:t>
            </a:r>
            <a:r>
              <a:rPr lang="ru-RU" sz="1400" dirty="0" err="1"/>
              <a:t>Runa</a:t>
            </a:r>
            <a:r>
              <a:rPr lang="ru-RU" sz="1400" dirty="0"/>
              <a:t> </a:t>
            </a:r>
            <a:r>
              <a:rPr lang="ru-RU" sz="1400" dirty="0" err="1"/>
              <a:t>Capital</a:t>
            </a:r>
            <a:r>
              <a:rPr lang="ru-RU" sz="1400" dirty="0"/>
              <a:t> </a:t>
            </a:r>
            <a:r>
              <a:rPr lang="en-GB" sz="1400" dirty="0" smtClean="0"/>
              <a:t>and</a:t>
            </a:r>
            <a:r>
              <a:rPr lang="ru-RU" sz="1400" dirty="0" smtClean="0"/>
              <a:t> </a:t>
            </a:r>
            <a:r>
              <a:rPr lang="en-GB" sz="1400" dirty="0" smtClean="0"/>
              <a:t>VEB-Innovations</a:t>
            </a:r>
            <a:r>
              <a:rPr lang="ru-RU" sz="1400" dirty="0" smtClean="0"/>
              <a:t> (</a:t>
            </a:r>
            <a:r>
              <a:rPr lang="en-GB" sz="1400" dirty="0" err="1" smtClean="0"/>
              <a:t>Vnesheconombank</a:t>
            </a:r>
            <a:r>
              <a:rPr lang="en-GB" sz="1400" dirty="0" smtClean="0"/>
              <a:t> Group</a:t>
            </a:r>
            <a:r>
              <a:rPr lang="ru-RU" sz="1400" dirty="0" smtClean="0"/>
              <a:t>).</a:t>
            </a:r>
            <a:endParaRPr lang="ru-RU" sz="1400" b="1" dirty="0" smtClean="0"/>
          </a:p>
        </p:txBody>
      </p:sp>
      <p:sp>
        <p:nvSpPr>
          <p:cNvPr id="5" name="Rectangle 10"/>
          <p:cNvSpPr/>
          <p:nvPr/>
        </p:nvSpPr>
        <p:spPr>
          <a:xfrm>
            <a:off x="827584" y="2907521"/>
            <a:ext cx="7920880" cy="523220"/>
          </a:xfrm>
          <a:prstGeom prst="rect">
            <a:avLst/>
          </a:prstGeom>
          <a:solidFill>
            <a:schemeClr val="bg1">
              <a:lumMod val="50000"/>
            </a:schemeClr>
          </a:solidFill>
          <a:ln>
            <a:solidFill>
              <a:schemeClr val="bg2">
                <a:lumMod val="95000"/>
              </a:schemeClr>
            </a:solidFill>
          </a:ln>
        </p:spPr>
        <p:txBody>
          <a:bodyPr wrap="square">
            <a:spAutoFit/>
          </a:bodyPr>
          <a:lstStyle/>
          <a:p>
            <a:r>
              <a:rPr lang="ru-RU" sz="1400" dirty="0" err="1" smtClean="0">
                <a:solidFill>
                  <a:schemeClr val="bg2"/>
                </a:solidFill>
              </a:rPr>
              <a:t>Anturis</a:t>
            </a:r>
            <a:r>
              <a:rPr lang="ru-RU" sz="1400" dirty="0" smtClean="0">
                <a:solidFill>
                  <a:schemeClr val="bg2"/>
                </a:solidFill>
              </a:rPr>
              <a:t> </a:t>
            </a:r>
            <a:r>
              <a:rPr lang="en-GB" sz="1400" dirty="0" smtClean="0">
                <a:solidFill>
                  <a:schemeClr val="bg2"/>
                </a:solidFill>
              </a:rPr>
              <a:t>is a software development company</a:t>
            </a:r>
            <a:r>
              <a:rPr lang="ru-RU" sz="1400" dirty="0" smtClean="0">
                <a:solidFill>
                  <a:schemeClr val="bg2"/>
                </a:solidFill>
              </a:rPr>
              <a:t> </a:t>
            </a:r>
            <a:r>
              <a:rPr lang="en-GB" sz="1400" dirty="0" smtClean="0">
                <a:solidFill>
                  <a:schemeClr val="bg2"/>
                </a:solidFill>
              </a:rPr>
              <a:t>which specializes in solutions designed to provide monitoring and troubleshooting in IT infrastructure</a:t>
            </a:r>
            <a:r>
              <a:rPr lang="ru-RU" sz="1400" dirty="0" smtClean="0">
                <a:solidFill>
                  <a:schemeClr val="bg2"/>
                </a:solidFill>
              </a:rPr>
              <a:t> </a:t>
            </a:r>
            <a:r>
              <a:rPr lang="en-GB" sz="1400" dirty="0" smtClean="0">
                <a:solidFill>
                  <a:schemeClr val="bg2"/>
                </a:solidFill>
              </a:rPr>
              <a:t>for small and medium-sized businesses</a:t>
            </a:r>
            <a:endParaRPr lang="ru-RU" sz="1400" dirty="0">
              <a:solidFill>
                <a:schemeClr val="bg2"/>
              </a:solidFill>
            </a:endParaRPr>
          </a:p>
        </p:txBody>
      </p:sp>
      <p:sp>
        <p:nvSpPr>
          <p:cNvPr id="6" name="TextBox 5"/>
          <p:cNvSpPr txBox="1"/>
          <p:nvPr/>
        </p:nvSpPr>
        <p:spPr>
          <a:xfrm>
            <a:off x="827584" y="2555612"/>
            <a:ext cx="7920880" cy="369332"/>
          </a:xfrm>
          <a:prstGeom prst="rect">
            <a:avLst/>
          </a:prstGeom>
          <a:solidFill>
            <a:srgbClr val="FF6600"/>
          </a:solidFill>
          <a:ln>
            <a:noFill/>
          </a:ln>
        </p:spPr>
        <p:txBody>
          <a:bodyPr wrap="square" rtlCol="0">
            <a:spAutoFit/>
          </a:bodyPr>
          <a:lstStyle/>
          <a:p>
            <a:r>
              <a:rPr lang="en-GB" b="1" dirty="0" smtClean="0">
                <a:solidFill>
                  <a:schemeClr val="bg2"/>
                </a:solidFill>
                <a:cs typeface="Arial" pitchFamily="34" charset="0"/>
              </a:rPr>
              <a:t>The company in brief</a:t>
            </a:r>
            <a:endParaRPr lang="ru-RU" b="1" dirty="0">
              <a:solidFill>
                <a:schemeClr val="bg2"/>
              </a:solidFill>
              <a:cs typeface="Arial" pitchFamily="34" charset="0"/>
            </a:endParaRPr>
          </a:p>
        </p:txBody>
      </p:sp>
      <p:sp>
        <p:nvSpPr>
          <p:cNvPr id="7" name="TextBox 6"/>
          <p:cNvSpPr txBox="1"/>
          <p:nvPr/>
        </p:nvSpPr>
        <p:spPr>
          <a:xfrm>
            <a:off x="827584" y="3717032"/>
            <a:ext cx="7890169" cy="369332"/>
          </a:xfrm>
          <a:prstGeom prst="rect">
            <a:avLst/>
          </a:prstGeom>
          <a:solidFill>
            <a:srgbClr val="FF6600"/>
          </a:solidFill>
          <a:ln>
            <a:noFill/>
          </a:ln>
        </p:spPr>
        <p:txBody>
          <a:bodyPr wrap="square" rtlCol="0">
            <a:spAutoFit/>
          </a:bodyPr>
          <a:lstStyle/>
          <a:p>
            <a:r>
              <a:rPr lang="en-GB" b="1" dirty="0" smtClean="0">
                <a:solidFill>
                  <a:schemeClr val="bg2"/>
                </a:solidFill>
                <a:cs typeface="Arial" pitchFamily="34" charset="0"/>
              </a:rPr>
              <a:t>Key strengths</a:t>
            </a:r>
            <a:endParaRPr lang="ru-RU" b="1" dirty="0">
              <a:solidFill>
                <a:schemeClr val="bg2"/>
              </a:solidFill>
              <a:cs typeface="Arial" pitchFamily="34" charset="0"/>
            </a:endParaRPr>
          </a:p>
        </p:txBody>
      </p:sp>
      <p:sp>
        <p:nvSpPr>
          <p:cNvPr id="8" name="Rectangle 10"/>
          <p:cNvSpPr/>
          <p:nvPr/>
        </p:nvSpPr>
        <p:spPr>
          <a:xfrm>
            <a:off x="827584" y="4077072"/>
            <a:ext cx="7890164" cy="2462213"/>
          </a:xfrm>
          <a:prstGeom prst="rect">
            <a:avLst/>
          </a:prstGeom>
          <a:solidFill>
            <a:schemeClr val="bg1">
              <a:lumMod val="50000"/>
            </a:schemeClr>
          </a:solidFill>
          <a:ln>
            <a:solidFill>
              <a:schemeClr val="bg2">
                <a:lumMod val="95000"/>
              </a:schemeClr>
            </a:solidFill>
          </a:ln>
        </p:spPr>
        <p:txBody>
          <a:bodyPr wrap="square">
            <a:spAutoFit/>
          </a:bodyPr>
          <a:lstStyle/>
          <a:p>
            <a:r>
              <a:rPr lang="en-GB" sz="1400" dirty="0" err="1" smtClean="0">
                <a:solidFill>
                  <a:schemeClr val="accent1"/>
                </a:solidFill>
              </a:rPr>
              <a:t>Anturis’s</a:t>
            </a:r>
            <a:r>
              <a:rPr lang="en-GB" sz="1400" dirty="0" smtClean="0">
                <a:solidFill>
                  <a:schemeClr val="accent1"/>
                </a:solidFill>
              </a:rPr>
              <a:t> IT monitoring service provides the following capabilities</a:t>
            </a:r>
            <a:r>
              <a:rPr lang="ru-RU" sz="1400" dirty="0" smtClean="0">
                <a:solidFill>
                  <a:schemeClr val="accent1"/>
                </a:solidFill>
              </a:rPr>
              <a:t>:</a:t>
            </a:r>
            <a:endParaRPr lang="ru-RU" sz="1400" dirty="0">
              <a:solidFill>
                <a:schemeClr val="accent1"/>
              </a:solidFill>
            </a:endParaRPr>
          </a:p>
          <a:p>
            <a:pPr marL="285750" indent="-285750">
              <a:buFont typeface="Arial"/>
              <a:buChar char="•"/>
            </a:pPr>
            <a:r>
              <a:rPr lang="en-GB" sz="1400" dirty="0" smtClean="0">
                <a:solidFill>
                  <a:schemeClr val="accent1"/>
                </a:solidFill>
              </a:rPr>
              <a:t>External monitoring of web-services</a:t>
            </a:r>
            <a:r>
              <a:rPr lang="ru-RU" sz="1400" dirty="0" smtClean="0">
                <a:solidFill>
                  <a:schemeClr val="accent1"/>
                </a:solidFill>
              </a:rPr>
              <a:t> </a:t>
            </a:r>
            <a:r>
              <a:rPr lang="en-GB" sz="1400" dirty="0" smtClean="0">
                <a:solidFill>
                  <a:schemeClr val="accent1"/>
                </a:solidFill>
              </a:rPr>
              <a:t>and troubleshooting</a:t>
            </a:r>
            <a:r>
              <a:rPr lang="ru-RU" sz="1400" dirty="0" smtClean="0">
                <a:solidFill>
                  <a:schemeClr val="accent1"/>
                </a:solidFill>
              </a:rPr>
              <a:t>;</a:t>
            </a:r>
            <a:endParaRPr lang="ru-RU" sz="1400" dirty="0">
              <a:solidFill>
                <a:schemeClr val="accent1"/>
              </a:solidFill>
            </a:endParaRPr>
          </a:p>
          <a:p>
            <a:pPr marL="285750" indent="-285750">
              <a:buFont typeface="Arial"/>
              <a:buChar char="•"/>
            </a:pPr>
            <a:r>
              <a:rPr lang="en-GB" sz="1400" dirty="0" smtClean="0">
                <a:solidFill>
                  <a:schemeClr val="accent1"/>
                </a:solidFill>
              </a:rPr>
              <a:t>Internal monitoring of servers and applications</a:t>
            </a:r>
            <a:r>
              <a:rPr lang="ru-RU" sz="1400" dirty="0" smtClean="0">
                <a:solidFill>
                  <a:schemeClr val="accent1"/>
                </a:solidFill>
              </a:rPr>
              <a:t>;</a:t>
            </a:r>
            <a:endParaRPr lang="ru-RU" sz="1400" dirty="0">
              <a:solidFill>
                <a:schemeClr val="accent1"/>
              </a:solidFill>
            </a:endParaRPr>
          </a:p>
          <a:p>
            <a:pPr marL="285750" indent="-285750">
              <a:buFont typeface="Arial"/>
              <a:buChar char="•"/>
            </a:pPr>
            <a:r>
              <a:rPr lang="en-GB" sz="1400" dirty="0" smtClean="0">
                <a:solidFill>
                  <a:schemeClr val="accent1"/>
                </a:solidFill>
              </a:rPr>
              <a:t>Instant, reliable messages</a:t>
            </a:r>
            <a:r>
              <a:rPr lang="ru-RU" sz="1400" dirty="0" smtClean="0">
                <a:solidFill>
                  <a:schemeClr val="accent1"/>
                </a:solidFill>
              </a:rPr>
              <a:t> </a:t>
            </a:r>
            <a:r>
              <a:rPr lang="en-GB" sz="1400" dirty="0" smtClean="0">
                <a:solidFill>
                  <a:schemeClr val="accent1"/>
                </a:solidFill>
              </a:rPr>
              <a:t>giving practical recommendations</a:t>
            </a:r>
            <a:r>
              <a:rPr lang="ru-RU" sz="1400" dirty="0" smtClean="0">
                <a:solidFill>
                  <a:schemeClr val="accent1"/>
                </a:solidFill>
              </a:rPr>
              <a:t>;</a:t>
            </a:r>
            <a:endParaRPr lang="ru-RU" sz="1400" dirty="0">
              <a:solidFill>
                <a:schemeClr val="accent1"/>
              </a:solidFill>
            </a:endParaRPr>
          </a:p>
          <a:p>
            <a:pPr marL="285750" indent="-285750">
              <a:buFont typeface="Arial"/>
              <a:buChar char="•"/>
            </a:pPr>
            <a:r>
              <a:rPr lang="en-GB" sz="1400" dirty="0" smtClean="0">
                <a:solidFill>
                  <a:schemeClr val="accent1"/>
                </a:solidFill>
              </a:rPr>
              <a:t>Reports</a:t>
            </a:r>
            <a:r>
              <a:rPr lang="ru-RU" sz="1400" dirty="0" smtClean="0">
                <a:solidFill>
                  <a:schemeClr val="accent1"/>
                </a:solidFill>
              </a:rPr>
              <a:t>, </a:t>
            </a:r>
            <a:r>
              <a:rPr lang="en-GB" sz="1400" dirty="0" smtClean="0">
                <a:solidFill>
                  <a:schemeClr val="accent1"/>
                </a:solidFill>
              </a:rPr>
              <a:t>graphics</a:t>
            </a:r>
            <a:r>
              <a:rPr lang="ru-RU" sz="1400" dirty="0" smtClean="0">
                <a:solidFill>
                  <a:schemeClr val="accent1"/>
                </a:solidFill>
              </a:rPr>
              <a:t> </a:t>
            </a:r>
            <a:r>
              <a:rPr lang="en-GB" sz="1400" dirty="0" smtClean="0">
                <a:solidFill>
                  <a:schemeClr val="accent1"/>
                </a:solidFill>
              </a:rPr>
              <a:t>and a user-friendly panel for infrastructure management</a:t>
            </a:r>
            <a:r>
              <a:rPr lang="ru-RU" sz="1400" dirty="0" smtClean="0">
                <a:solidFill>
                  <a:schemeClr val="accent1"/>
                </a:solidFill>
              </a:rPr>
              <a:t>;</a:t>
            </a:r>
            <a:endParaRPr lang="ru-RU" sz="1400" dirty="0">
              <a:solidFill>
                <a:schemeClr val="accent1"/>
              </a:solidFill>
            </a:endParaRPr>
          </a:p>
          <a:p>
            <a:pPr marL="285750" indent="-285750">
              <a:buFont typeface="Arial"/>
              <a:buChar char="•"/>
            </a:pPr>
            <a:r>
              <a:rPr lang="en-GB" sz="1400" dirty="0" smtClean="0">
                <a:solidFill>
                  <a:schemeClr val="accent1"/>
                </a:solidFill>
              </a:rPr>
              <a:t>Tools for in-depth analysis</a:t>
            </a:r>
            <a:r>
              <a:rPr lang="ru-RU" sz="1400" dirty="0" smtClean="0">
                <a:solidFill>
                  <a:schemeClr val="accent1"/>
                </a:solidFill>
              </a:rPr>
              <a:t>, </a:t>
            </a:r>
            <a:r>
              <a:rPr lang="en-GB" sz="1400" dirty="0" smtClean="0">
                <a:solidFill>
                  <a:schemeClr val="accent1"/>
                </a:solidFill>
              </a:rPr>
              <a:t>making it possible to detect the reasons for malfunctions rapidly, and deal with them</a:t>
            </a:r>
            <a:r>
              <a:rPr lang="ru-RU" sz="1400" dirty="0" smtClean="0">
                <a:solidFill>
                  <a:schemeClr val="accent1"/>
                </a:solidFill>
              </a:rPr>
              <a:t>;</a:t>
            </a:r>
            <a:endParaRPr lang="ru-RU" sz="1400" dirty="0">
              <a:solidFill>
                <a:schemeClr val="accent1"/>
              </a:solidFill>
            </a:endParaRPr>
          </a:p>
          <a:p>
            <a:pPr marL="285750" indent="-285750">
              <a:buFont typeface="Arial"/>
              <a:buChar char="•"/>
            </a:pPr>
            <a:r>
              <a:rPr lang="en-GB" sz="1400" dirty="0" smtClean="0">
                <a:solidFill>
                  <a:schemeClr val="accent1"/>
                </a:solidFill>
              </a:rPr>
              <a:t>Plug-ins for integration with</a:t>
            </a:r>
            <a:r>
              <a:rPr lang="ru-RU" sz="1400" dirty="0" smtClean="0">
                <a:solidFill>
                  <a:schemeClr val="accent1"/>
                </a:solidFill>
              </a:rPr>
              <a:t> </a:t>
            </a:r>
            <a:r>
              <a:rPr lang="ru-RU" sz="1400" dirty="0" err="1" smtClean="0">
                <a:solidFill>
                  <a:schemeClr val="accent1"/>
                </a:solidFill>
              </a:rPr>
              <a:t>cPanel</a:t>
            </a:r>
            <a:r>
              <a:rPr lang="ru-RU" sz="1400" dirty="0" smtClean="0">
                <a:solidFill>
                  <a:schemeClr val="accent1"/>
                </a:solidFill>
              </a:rPr>
              <a:t> </a:t>
            </a:r>
            <a:r>
              <a:rPr lang="en-GB" sz="1400" dirty="0" smtClean="0">
                <a:solidFill>
                  <a:schemeClr val="accent1"/>
                </a:solidFill>
              </a:rPr>
              <a:t>and</a:t>
            </a:r>
            <a:r>
              <a:rPr lang="ru-RU" sz="1400" dirty="0" smtClean="0">
                <a:solidFill>
                  <a:schemeClr val="accent1"/>
                </a:solidFill>
              </a:rPr>
              <a:t> WHM</a:t>
            </a:r>
          </a:p>
          <a:p>
            <a:pPr marL="285750" indent="-285750">
              <a:buFont typeface="Arial"/>
              <a:buChar char="•"/>
            </a:pPr>
            <a:endParaRPr lang="ru-RU" sz="1400" dirty="0" smtClean="0">
              <a:solidFill>
                <a:schemeClr val="accent1"/>
              </a:solidFill>
            </a:endParaRPr>
          </a:p>
          <a:p>
            <a:r>
              <a:rPr lang="ru-RU" sz="1400" dirty="0" err="1" smtClean="0">
                <a:solidFill>
                  <a:schemeClr val="accent1"/>
                </a:solidFill>
              </a:rPr>
              <a:t>Anturis</a:t>
            </a:r>
            <a:r>
              <a:rPr lang="ru-RU" sz="1400" dirty="0" smtClean="0">
                <a:solidFill>
                  <a:schemeClr val="accent1"/>
                </a:solidFill>
              </a:rPr>
              <a:t> </a:t>
            </a:r>
            <a:r>
              <a:rPr lang="en-GB" sz="1400" dirty="0" smtClean="0">
                <a:solidFill>
                  <a:schemeClr val="accent1"/>
                </a:solidFill>
              </a:rPr>
              <a:t>does not require any additional </a:t>
            </a:r>
            <a:r>
              <a:rPr lang="en-GB" sz="1400" dirty="0" smtClean="0">
                <a:solidFill>
                  <a:schemeClr val="accent1"/>
                </a:solidFill>
              </a:rPr>
              <a:t>hardware</a:t>
            </a:r>
            <a:r>
              <a:rPr lang="ru-RU" sz="1400" dirty="0" smtClean="0">
                <a:solidFill>
                  <a:schemeClr val="accent1"/>
                </a:solidFill>
              </a:rPr>
              <a:t>. </a:t>
            </a:r>
            <a:r>
              <a:rPr lang="en-GB" sz="1400" dirty="0" smtClean="0">
                <a:solidFill>
                  <a:schemeClr val="accent1"/>
                </a:solidFill>
              </a:rPr>
              <a:t>There is no need to install and support complex software,</a:t>
            </a:r>
            <a:r>
              <a:rPr lang="ru-RU" sz="1400" dirty="0" smtClean="0">
                <a:solidFill>
                  <a:schemeClr val="accent1"/>
                </a:solidFill>
              </a:rPr>
              <a:t> </a:t>
            </a:r>
            <a:r>
              <a:rPr lang="en-GB" sz="1400" dirty="0" smtClean="0">
                <a:solidFill>
                  <a:schemeClr val="accent1"/>
                </a:solidFill>
              </a:rPr>
              <a:t>or waste time setting up laborious configurations</a:t>
            </a:r>
            <a:r>
              <a:rPr lang="ru-RU" sz="1400" dirty="0" smtClean="0">
                <a:solidFill>
                  <a:schemeClr val="accent1"/>
                </a:solidFill>
              </a:rPr>
              <a:t>.</a:t>
            </a:r>
            <a:endParaRPr lang="ru-RU" sz="1400" dirty="0">
              <a:solidFill>
                <a:schemeClr val="accent1"/>
              </a:solidFill>
            </a:endParaRPr>
          </a:p>
        </p:txBody>
      </p:sp>
      <p:pic>
        <p:nvPicPr>
          <p:cNvPr id="13" name="Picture 4"/>
          <p:cNvPicPr>
            <a:picLocks noChangeAspect="1"/>
          </p:cNvPicPr>
          <p:nvPr>
            <p:custDataLst>
              <p:tags r:id="rId1"/>
            </p:custDataLst>
          </p:nvPr>
        </p:nvPicPr>
        <p:blipFill>
          <a:blip r:embed="rId3"/>
          <a:srcRect/>
          <a:stretch>
            <a:fillRect/>
          </a:stretch>
        </p:blipFill>
        <p:spPr bwMode="auto">
          <a:xfrm>
            <a:off x="7622449" y="44624"/>
            <a:ext cx="621959" cy="432048"/>
          </a:xfrm>
          <a:prstGeom prst="rect">
            <a:avLst/>
          </a:prstGeom>
          <a:noFill/>
          <a:ln w="9525">
            <a:noFill/>
            <a:miter lim="800000"/>
            <a:headEnd/>
            <a:tailEnd/>
          </a:ln>
        </p:spPr>
      </p:pic>
      <p:pic>
        <p:nvPicPr>
          <p:cNvPr id="16" name="Picture 2"/>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5796136" y="980728"/>
            <a:ext cx="2928670" cy="936104"/>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a:extLst/>
        </p:spPr>
      </p:pic>
    </p:spTree>
    <p:extLst>
      <p:ext uri="{BB962C8B-B14F-4D97-AF65-F5344CB8AC3E}">
        <p14:creationId xmlns:p14="http://schemas.microsoft.com/office/powerpoint/2010/main" val="1621575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en-GB" sz="2400" dirty="0" smtClean="0"/>
              <a:t>LLC</a:t>
            </a:r>
            <a:r>
              <a:rPr lang="ru-RU" sz="2400" dirty="0" smtClean="0"/>
              <a:t> </a:t>
            </a:r>
            <a:r>
              <a:rPr lang="en-GB" sz="2400" dirty="0" smtClean="0"/>
              <a:t>Rock</a:t>
            </a:r>
            <a:r>
              <a:rPr lang="ru-RU" sz="2400" dirty="0" smtClean="0"/>
              <a:t> </a:t>
            </a:r>
            <a:r>
              <a:rPr lang="en-GB" sz="2400" dirty="0" smtClean="0"/>
              <a:t>Flow</a:t>
            </a:r>
            <a:r>
              <a:rPr lang="ru-RU" sz="2400" dirty="0" smtClean="0"/>
              <a:t> </a:t>
            </a:r>
            <a:r>
              <a:rPr lang="en-GB" sz="2400" dirty="0" smtClean="0"/>
              <a:t>Dynamics</a:t>
            </a:r>
            <a:r>
              <a:rPr lang="ru-RU" sz="2400" dirty="0" smtClean="0"/>
              <a:t> </a:t>
            </a:r>
            <a:endParaRPr lang="ru-RU" sz="2400" dirty="0"/>
          </a:p>
        </p:txBody>
      </p:sp>
      <p:pic>
        <p:nvPicPr>
          <p:cNvPr id="32"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6372200" y="1028798"/>
            <a:ext cx="2331502" cy="816026"/>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a:extLst/>
        </p:spPr>
      </p:pic>
      <p:sp>
        <p:nvSpPr>
          <p:cNvPr id="35" name="Прямоугольник 34"/>
          <p:cNvSpPr/>
          <p:nvPr/>
        </p:nvSpPr>
        <p:spPr>
          <a:xfrm>
            <a:off x="827584" y="1035893"/>
            <a:ext cx="5400600" cy="1384995"/>
          </a:xfrm>
          <a:prstGeom prst="rect">
            <a:avLst/>
          </a:prstGeom>
        </p:spPr>
        <p:txBody>
          <a:bodyPr wrap="square">
            <a:spAutoFit/>
          </a:bodyPr>
          <a:lstStyle/>
          <a:p>
            <a:r>
              <a:rPr lang="ru-RU" sz="1400" b="1" dirty="0" err="1"/>
              <a:t>Rock</a:t>
            </a:r>
            <a:r>
              <a:rPr lang="ru-RU" sz="1400" b="1" dirty="0"/>
              <a:t> </a:t>
            </a:r>
            <a:r>
              <a:rPr lang="ru-RU" sz="1400" b="1" dirty="0" err="1"/>
              <a:t>Flow</a:t>
            </a:r>
            <a:r>
              <a:rPr lang="ru-RU" sz="1400" b="1" dirty="0"/>
              <a:t> </a:t>
            </a:r>
            <a:r>
              <a:rPr lang="ru-RU" sz="1400" b="1" dirty="0" err="1"/>
              <a:t>Dynamics</a:t>
            </a:r>
            <a:r>
              <a:rPr lang="ru-RU" sz="1400" b="1" dirty="0"/>
              <a:t> </a:t>
            </a:r>
            <a:r>
              <a:rPr lang="en-GB" sz="1400" b="1" dirty="0" smtClean="0"/>
              <a:t>has landed a major contract from</a:t>
            </a:r>
            <a:r>
              <a:rPr lang="ru-RU" sz="1400" b="1" dirty="0" smtClean="0"/>
              <a:t> </a:t>
            </a:r>
            <a:r>
              <a:rPr lang="ru-RU" sz="1400" b="1" dirty="0"/>
              <a:t>BG </a:t>
            </a:r>
            <a:r>
              <a:rPr lang="ru-RU" sz="1400" b="1" dirty="0" err="1" smtClean="0"/>
              <a:t>Group</a:t>
            </a:r>
            <a:endParaRPr lang="en-US" sz="1400" b="1" dirty="0" smtClean="0"/>
          </a:p>
          <a:p>
            <a:endParaRPr lang="ru-RU" sz="1400" dirty="0" smtClean="0"/>
          </a:p>
          <a:p>
            <a:r>
              <a:rPr lang="ru-RU" sz="1400" dirty="0" err="1" smtClean="0"/>
              <a:t>Rock</a:t>
            </a:r>
            <a:r>
              <a:rPr lang="ru-RU" sz="1400" dirty="0" smtClean="0"/>
              <a:t> </a:t>
            </a:r>
            <a:r>
              <a:rPr lang="ru-RU" sz="1400" dirty="0" err="1"/>
              <a:t>Flow</a:t>
            </a:r>
            <a:r>
              <a:rPr lang="ru-RU" sz="1400" dirty="0"/>
              <a:t> </a:t>
            </a:r>
            <a:r>
              <a:rPr lang="ru-RU" sz="1400" dirty="0" err="1"/>
              <a:t>Dynamics</a:t>
            </a:r>
            <a:r>
              <a:rPr lang="ru-RU" sz="1400" dirty="0"/>
              <a:t> </a:t>
            </a:r>
            <a:r>
              <a:rPr lang="en-GB" sz="1400" dirty="0" smtClean="0"/>
              <a:t>has entered into an agreement with the British oil and gas corporation BG Group regarding the use of its product</a:t>
            </a:r>
            <a:r>
              <a:rPr lang="ru-RU" sz="1400" dirty="0" smtClean="0"/>
              <a:t> </a:t>
            </a:r>
            <a:r>
              <a:rPr lang="ru-RU" sz="1400" dirty="0" err="1" smtClean="0"/>
              <a:t>tNavigator</a:t>
            </a:r>
            <a:r>
              <a:rPr lang="ru-RU" sz="1400" dirty="0" smtClean="0"/>
              <a:t>. </a:t>
            </a:r>
            <a:r>
              <a:rPr lang="en-GB" sz="1400" dirty="0" smtClean="0"/>
              <a:t>According to representatives of</a:t>
            </a:r>
            <a:r>
              <a:rPr lang="ru-RU" sz="1400" dirty="0" smtClean="0"/>
              <a:t> </a:t>
            </a:r>
            <a:r>
              <a:rPr lang="ru-RU" sz="1400" dirty="0" err="1"/>
              <a:t>Rock</a:t>
            </a:r>
            <a:r>
              <a:rPr lang="ru-RU" sz="1400" dirty="0"/>
              <a:t> </a:t>
            </a:r>
            <a:r>
              <a:rPr lang="ru-RU" sz="1400" dirty="0" err="1"/>
              <a:t>Flow</a:t>
            </a:r>
            <a:r>
              <a:rPr lang="ru-RU" sz="1400" dirty="0"/>
              <a:t> </a:t>
            </a:r>
            <a:r>
              <a:rPr lang="ru-RU" sz="1400" dirty="0" err="1"/>
              <a:t>Dynamics</a:t>
            </a:r>
            <a:r>
              <a:rPr lang="ru-RU" sz="1400" dirty="0"/>
              <a:t>, </a:t>
            </a:r>
            <a:endParaRPr lang="ru-RU" sz="1400" dirty="0" smtClean="0"/>
          </a:p>
          <a:p>
            <a:r>
              <a:rPr lang="en-GB" sz="1400" dirty="0" smtClean="0"/>
              <a:t>the deal is one of the biggest in the two companies’ history</a:t>
            </a:r>
            <a:r>
              <a:rPr lang="ru-RU" sz="1400" dirty="0" smtClean="0"/>
              <a:t>.</a:t>
            </a:r>
            <a:endParaRPr lang="ru-RU" sz="1400" dirty="0"/>
          </a:p>
        </p:txBody>
      </p:sp>
      <p:pic>
        <p:nvPicPr>
          <p:cNvPr id="36" name="Picture 4"/>
          <p:cNvPicPr>
            <a:picLocks noChangeAspect="1"/>
          </p:cNvPicPr>
          <p:nvPr>
            <p:custDataLst>
              <p:tags r:id="rId1"/>
            </p:custDataLst>
          </p:nvPr>
        </p:nvPicPr>
        <p:blipFill>
          <a:blip r:embed="rId4"/>
          <a:srcRect/>
          <a:stretch>
            <a:fillRect/>
          </a:stretch>
        </p:blipFill>
        <p:spPr bwMode="auto">
          <a:xfrm>
            <a:off x="7622449" y="44624"/>
            <a:ext cx="621959" cy="432048"/>
          </a:xfrm>
          <a:prstGeom prst="rect">
            <a:avLst/>
          </a:prstGeom>
          <a:noFill/>
          <a:ln w="9525">
            <a:noFill/>
            <a:miter lim="800000"/>
            <a:headEnd/>
            <a:tailEnd/>
          </a:ln>
        </p:spPr>
      </p:pic>
      <p:sp>
        <p:nvSpPr>
          <p:cNvPr id="16" name="Rectangle 10"/>
          <p:cNvSpPr/>
          <p:nvPr/>
        </p:nvSpPr>
        <p:spPr>
          <a:xfrm>
            <a:off x="827584" y="2996952"/>
            <a:ext cx="7920880" cy="954107"/>
          </a:xfrm>
          <a:prstGeom prst="rect">
            <a:avLst/>
          </a:prstGeom>
          <a:solidFill>
            <a:schemeClr val="bg1">
              <a:lumMod val="50000"/>
            </a:schemeClr>
          </a:solidFill>
          <a:ln>
            <a:solidFill>
              <a:schemeClr val="bg2">
                <a:lumMod val="95000"/>
              </a:schemeClr>
            </a:solidFill>
          </a:ln>
        </p:spPr>
        <p:txBody>
          <a:bodyPr wrap="square">
            <a:spAutoFit/>
          </a:bodyPr>
          <a:lstStyle/>
          <a:p>
            <a:r>
              <a:rPr lang="ru-RU" sz="1400" dirty="0" err="1">
                <a:solidFill>
                  <a:srgbClr val="FFFFFF"/>
                </a:solidFill>
              </a:rPr>
              <a:t>tNavigator</a:t>
            </a:r>
            <a:r>
              <a:rPr lang="ru-RU" sz="1400" dirty="0">
                <a:solidFill>
                  <a:srgbClr val="FFFFFF"/>
                </a:solidFill>
              </a:rPr>
              <a:t>® </a:t>
            </a:r>
            <a:r>
              <a:rPr lang="en-GB" sz="1400" dirty="0" smtClean="0">
                <a:solidFill>
                  <a:srgbClr val="FFFFFF"/>
                </a:solidFill>
              </a:rPr>
              <a:t>is a </a:t>
            </a:r>
            <a:r>
              <a:rPr lang="en-GB" sz="1400" dirty="0" smtClean="0">
                <a:solidFill>
                  <a:srgbClr val="FFFFFF"/>
                </a:solidFill>
              </a:rPr>
              <a:t>tool for interactive</a:t>
            </a:r>
            <a:r>
              <a:rPr lang="ru-RU" sz="1400" dirty="0" smtClean="0">
                <a:solidFill>
                  <a:srgbClr val="FFFFFF"/>
                </a:solidFill>
              </a:rPr>
              <a:t> </a:t>
            </a:r>
            <a:r>
              <a:rPr lang="en-GB" sz="1400" dirty="0" smtClean="0">
                <a:solidFill>
                  <a:srgbClr val="FFFFFF"/>
                </a:solidFill>
              </a:rPr>
              <a:t>hydrodynamic parallel </a:t>
            </a:r>
            <a:r>
              <a:rPr lang="en-GB" sz="1400" dirty="0" smtClean="0">
                <a:solidFill>
                  <a:srgbClr val="FFFFFF"/>
                </a:solidFill>
              </a:rPr>
              <a:t>modelling of sources of oil and gas</a:t>
            </a:r>
            <a:r>
              <a:rPr lang="ru-RU" sz="1400" dirty="0" smtClean="0">
                <a:solidFill>
                  <a:srgbClr val="FFFFFF"/>
                </a:solidFill>
              </a:rPr>
              <a:t> </a:t>
            </a:r>
            <a:r>
              <a:rPr lang="en-GB" sz="1400" dirty="0" smtClean="0">
                <a:solidFill>
                  <a:srgbClr val="FFFFFF"/>
                </a:solidFill>
              </a:rPr>
              <a:t>using supercomputer systems</a:t>
            </a:r>
            <a:r>
              <a:rPr lang="en-US" sz="1400" dirty="0" smtClean="0">
                <a:solidFill>
                  <a:srgbClr val="FFFFFF"/>
                </a:solidFill>
              </a:rPr>
              <a:t> with </a:t>
            </a:r>
            <a:r>
              <a:rPr lang="en-GB" sz="1400" dirty="0" smtClean="0">
                <a:solidFill>
                  <a:srgbClr val="FFFFFF"/>
                </a:solidFill>
              </a:rPr>
              <a:t>next-generation </a:t>
            </a:r>
            <a:r>
              <a:rPr lang="en-GB" sz="1400" dirty="0" smtClean="0">
                <a:solidFill>
                  <a:srgbClr val="FFFFFF"/>
                </a:solidFill>
              </a:rPr>
              <a:t>multi-core processors</a:t>
            </a:r>
            <a:r>
              <a:rPr lang="ru-RU" sz="1400" dirty="0" smtClean="0">
                <a:solidFill>
                  <a:srgbClr val="FFFFFF"/>
                </a:solidFill>
              </a:rPr>
              <a:t>, </a:t>
            </a:r>
            <a:r>
              <a:rPr lang="en-GB" sz="1400" dirty="0" smtClean="0">
                <a:solidFill>
                  <a:srgbClr val="FFFFFF"/>
                </a:solidFill>
              </a:rPr>
              <a:t>multi-core graphics card</a:t>
            </a:r>
            <a:r>
              <a:rPr lang="en-GB" sz="1400" dirty="0">
                <a:solidFill>
                  <a:srgbClr val="FFFFFF"/>
                </a:solidFill>
              </a:rPr>
              <a:t>s</a:t>
            </a:r>
            <a:r>
              <a:rPr lang="ru-RU" sz="1400" dirty="0" smtClean="0">
                <a:solidFill>
                  <a:srgbClr val="FFFFFF"/>
                </a:solidFill>
              </a:rPr>
              <a:t>, </a:t>
            </a:r>
            <a:r>
              <a:rPr lang="en-GB" sz="1400" dirty="0" smtClean="0">
                <a:solidFill>
                  <a:srgbClr val="FFFFFF"/>
                </a:solidFill>
              </a:rPr>
              <a:t>network communication systems</a:t>
            </a:r>
            <a:r>
              <a:rPr lang="ru-RU" sz="1400" dirty="0" smtClean="0">
                <a:solidFill>
                  <a:srgbClr val="FFFFFF"/>
                </a:solidFill>
              </a:rPr>
              <a:t> </a:t>
            </a:r>
            <a:r>
              <a:rPr lang="en-GB" sz="1400" dirty="0" smtClean="0">
                <a:solidFill>
                  <a:srgbClr val="FFFFFF"/>
                </a:solidFill>
              </a:rPr>
              <a:t>and rapid operating memory systems</a:t>
            </a:r>
            <a:r>
              <a:rPr lang="ru-RU" sz="1400" dirty="0" smtClean="0">
                <a:solidFill>
                  <a:srgbClr val="FFFFFF"/>
                </a:solidFill>
              </a:rPr>
              <a:t>. </a:t>
            </a:r>
            <a:r>
              <a:rPr lang="en-GB" sz="1400" dirty="0" smtClean="0">
                <a:solidFill>
                  <a:srgbClr val="FFFFFF"/>
                </a:solidFill>
              </a:rPr>
              <a:t>Supports modelling for all types of </a:t>
            </a:r>
            <a:r>
              <a:rPr lang="en-GB" sz="1400" dirty="0" smtClean="0">
                <a:solidFill>
                  <a:srgbClr val="FFFFFF"/>
                </a:solidFill>
              </a:rPr>
              <a:t>formations</a:t>
            </a:r>
            <a:r>
              <a:rPr lang="ru-RU" sz="1400" dirty="0" smtClean="0">
                <a:solidFill>
                  <a:srgbClr val="FFFFFF"/>
                </a:solidFill>
              </a:rPr>
              <a:t>, </a:t>
            </a:r>
            <a:r>
              <a:rPr lang="en-GB" sz="1400" dirty="0" smtClean="0">
                <a:solidFill>
                  <a:srgbClr val="FFFFFF"/>
                </a:solidFill>
              </a:rPr>
              <a:t>types of oil and methods of extraction</a:t>
            </a:r>
            <a:r>
              <a:rPr lang="ru-RU" sz="1400" dirty="0" smtClean="0">
                <a:solidFill>
                  <a:srgbClr val="FFFFFF"/>
                </a:solidFill>
              </a:rPr>
              <a:t>.</a:t>
            </a:r>
            <a:endParaRPr lang="ru-RU" sz="1400" dirty="0">
              <a:solidFill>
                <a:srgbClr val="FFFFFF"/>
              </a:solidFill>
              <a:cs typeface="Arial"/>
            </a:endParaRPr>
          </a:p>
        </p:txBody>
      </p:sp>
      <p:sp>
        <p:nvSpPr>
          <p:cNvPr id="17" name="TextBox 16"/>
          <p:cNvSpPr txBox="1"/>
          <p:nvPr/>
        </p:nvSpPr>
        <p:spPr>
          <a:xfrm>
            <a:off x="827584" y="2627620"/>
            <a:ext cx="7920880" cy="369332"/>
          </a:xfrm>
          <a:prstGeom prst="rect">
            <a:avLst/>
          </a:prstGeom>
          <a:solidFill>
            <a:srgbClr val="FF6600"/>
          </a:solidFill>
          <a:ln>
            <a:noFill/>
          </a:ln>
        </p:spPr>
        <p:txBody>
          <a:bodyPr wrap="square" rtlCol="0">
            <a:spAutoFit/>
          </a:bodyPr>
          <a:lstStyle/>
          <a:p>
            <a:r>
              <a:rPr lang="en-GB" b="1" dirty="0" smtClean="0">
                <a:solidFill>
                  <a:schemeClr val="bg2"/>
                </a:solidFill>
                <a:cs typeface="Arial" pitchFamily="34" charset="0"/>
              </a:rPr>
              <a:t>Essence of the innovation</a:t>
            </a:r>
            <a:endParaRPr lang="ru-RU" b="1" dirty="0">
              <a:solidFill>
                <a:schemeClr val="bg2"/>
              </a:solidFill>
              <a:cs typeface="Arial" pitchFamily="34" charset="0"/>
            </a:endParaRPr>
          </a:p>
        </p:txBody>
      </p:sp>
      <p:sp>
        <p:nvSpPr>
          <p:cNvPr id="18" name="TextBox 17"/>
          <p:cNvSpPr txBox="1"/>
          <p:nvPr/>
        </p:nvSpPr>
        <p:spPr>
          <a:xfrm>
            <a:off x="827584" y="4365104"/>
            <a:ext cx="7890169" cy="369332"/>
          </a:xfrm>
          <a:prstGeom prst="rect">
            <a:avLst/>
          </a:prstGeom>
          <a:solidFill>
            <a:srgbClr val="FF6600"/>
          </a:solidFill>
          <a:ln>
            <a:noFill/>
          </a:ln>
        </p:spPr>
        <p:txBody>
          <a:bodyPr wrap="square" rtlCol="0">
            <a:spAutoFit/>
          </a:bodyPr>
          <a:lstStyle/>
          <a:p>
            <a:r>
              <a:rPr lang="en-GB" b="1" dirty="0" smtClean="0">
                <a:solidFill>
                  <a:schemeClr val="bg2"/>
                </a:solidFill>
                <a:cs typeface="Arial" pitchFamily="34" charset="0"/>
              </a:rPr>
              <a:t>Key strengths</a:t>
            </a:r>
            <a:endParaRPr lang="ru-RU" b="1" dirty="0">
              <a:solidFill>
                <a:schemeClr val="bg2"/>
              </a:solidFill>
              <a:cs typeface="Arial" pitchFamily="34" charset="0"/>
            </a:endParaRPr>
          </a:p>
        </p:txBody>
      </p:sp>
      <p:sp>
        <p:nvSpPr>
          <p:cNvPr id="19" name="Rectangle 10"/>
          <p:cNvSpPr/>
          <p:nvPr/>
        </p:nvSpPr>
        <p:spPr>
          <a:xfrm>
            <a:off x="827584" y="4725144"/>
            <a:ext cx="7890164" cy="523220"/>
          </a:xfrm>
          <a:prstGeom prst="rect">
            <a:avLst/>
          </a:prstGeom>
          <a:solidFill>
            <a:schemeClr val="bg1">
              <a:lumMod val="50000"/>
            </a:schemeClr>
          </a:solidFill>
          <a:ln>
            <a:solidFill>
              <a:schemeClr val="bg2">
                <a:lumMod val="95000"/>
              </a:schemeClr>
            </a:solidFill>
          </a:ln>
        </p:spPr>
        <p:txBody>
          <a:bodyPr wrap="square">
            <a:spAutoFit/>
          </a:bodyPr>
          <a:lstStyle/>
          <a:p>
            <a:r>
              <a:rPr lang="en-GB" sz="1400" dirty="0" smtClean="0">
                <a:solidFill>
                  <a:schemeClr val="accent1"/>
                </a:solidFill>
              </a:rPr>
              <a:t>This unique software</a:t>
            </a:r>
            <a:r>
              <a:rPr lang="ru-RU" sz="1400" dirty="0" smtClean="0">
                <a:solidFill>
                  <a:schemeClr val="accent1"/>
                </a:solidFill>
              </a:rPr>
              <a:t>, </a:t>
            </a:r>
            <a:r>
              <a:rPr lang="en-GB" sz="1400" dirty="0" smtClean="0">
                <a:solidFill>
                  <a:schemeClr val="accent1"/>
                </a:solidFill>
              </a:rPr>
              <a:t>which is unprecedented, makes it possible to carry out operations using a real-time model of the </a:t>
            </a:r>
            <a:r>
              <a:rPr lang="en-GB" sz="1400" dirty="0" smtClean="0">
                <a:solidFill>
                  <a:schemeClr val="accent1"/>
                </a:solidFill>
              </a:rPr>
              <a:t>source</a:t>
            </a:r>
            <a:r>
              <a:rPr lang="en-US" sz="1400" dirty="0" smtClean="0">
                <a:solidFill>
                  <a:schemeClr val="accent1"/>
                </a:solidFill>
              </a:rPr>
              <a:t> in </a:t>
            </a:r>
            <a:r>
              <a:rPr lang="en-GB" sz="1400" dirty="0" smtClean="0">
                <a:solidFill>
                  <a:schemeClr val="accent1"/>
                </a:solidFill>
              </a:rPr>
              <a:t>a </a:t>
            </a:r>
            <a:r>
              <a:rPr lang="en-GB" sz="1400" dirty="0" smtClean="0">
                <a:solidFill>
                  <a:schemeClr val="accent1"/>
                </a:solidFill>
              </a:rPr>
              <a:t>fully-interactive simulator</a:t>
            </a:r>
            <a:r>
              <a:rPr lang="ru-RU" sz="1400" dirty="0" smtClean="0">
                <a:solidFill>
                  <a:schemeClr val="accent1"/>
                </a:solidFill>
              </a:rPr>
              <a:t>.</a:t>
            </a:r>
            <a:endParaRPr lang="ru-RU" sz="1400" dirty="0">
              <a:solidFill>
                <a:schemeClr val="accent1"/>
              </a:solidFill>
              <a:cs typeface="Arial"/>
            </a:endParaRPr>
          </a:p>
        </p:txBody>
      </p:sp>
      <p:sp>
        <p:nvSpPr>
          <p:cNvPr id="20" name="Прямоугольник 19"/>
          <p:cNvSpPr/>
          <p:nvPr/>
        </p:nvSpPr>
        <p:spPr>
          <a:xfrm>
            <a:off x="838205" y="5805264"/>
            <a:ext cx="7910259" cy="738664"/>
          </a:xfrm>
          <a:prstGeom prst="rect">
            <a:avLst/>
          </a:prstGeom>
          <a:solidFill>
            <a:schemeClr val="bg1">
              <a:lumMod val="50000"/>
            </a:schemeClr>
          </a:solidFill>
        </p:spPr>
        <p:txBody>
          <a:bodyPr wrap="square">
            <a:spAutoFit/>
          </a:bodyPr>
          <a:lstStyle/>
          <a:p>
            <a:r>
              <a:rPr lang="ru-RU" sz="1400" dirty="0" smtClean="0">
                <a:solidFill>
                  <a:schemeClr val="bg2"/>
                </a:solidFill>
              </a:rPr>
              <a:t> </a:t>
            </a:r>
            <a:r>
              <a:rPr lang="en-GB" sz="1400" dirty="0" smtClean="0">
                <a:solidFill>
                  <a:schemeClr val="bg2"/>
                </a:solidFill>
              </a:rPr>
              <a:t>Key regions for the extraction of hydrocarbons around the world</a:t>
            </a:r>
            <a:r>
              <a:rPr lang="ru-RU" sz="1400" dirty="0" smtClean="0">
                <a:solidFill>
                  <a:schemeClr val="bg2"/>
                </a:solidFill>
              </a:rPr>
              <a:t>: </a:t>
            </a:r>
            <a:endParaRPr lang="ru-RU" sz="1400" dirty="0">
              <a:solidFill>
                <a:schemeClr val="bg2"/>
              </a:solidFill>
            </a:endParaRPr>
          </a:p>
          <a:p>
            <a:r>
              <a:rPr lang="ru-RU" sz="1400" dirty="0">
                <a:solidFill>
                  <a:schemeClr val="bg2"/>
                </a:solidFill>
              </a:rPr>
              <a:t>• </a:t>
            </a:r>
            <a:r>
              <a:rPr lang="en-GB" sz="1400" dirty="0" smtClean="0">
                <a:solidFill>
                  <a:schemeClr val="bg2"/>
                </a:solidFill>
              </a:rPr>
              <a:t>Russia</a:t>
            </a:r>
            <a:r>
              <a:rPr lang="ru-RU" sz="1400" dirty="0" smtClean="0">
                <a:solidFill>
                  <a:schemeClr val="bg2"/>
                </a:solidFill>
              </a:rPr>
              <a:t> </a:t>
            </a:r>
            <a:r>
              <a:rPr lang="ru-RU" sz="1400" dirty="0">
                <a:solidFill>
                  <a:schemeClr val="bg2"/>
                </a:solidFill>
              </a:rPr>
              <a:t>– $150 </a:t>
            </a:r>
            <a:r>
              <a:rPr lang="en-GB" sz="1400" dirty="0" err="1" smtClean="0">
                <a:solidFill>
                  <a:schemeClr val="bg2"/>
                </a:solidFill>
              </a:rPr>
              <a:t>mln</a:t>
            </a:r>
            <a:r>
              <a:rPr lang="ru-RU" sz="1400" dirty="0" smtClean="0">
                <a:solidFill>
                  <a:schemeClr val="bg2"/>
                </a:solidFill>
              </a:rPr>
              <a:t>.</a:t>
            </a:r>
            <a:endParaRPr lang="ru-RU" sz="1400" dirty="0">
              <a:solidFill>
                <a:schemeClr val="bg2"/>
              </a:solidFill>
            </a:endParaRPr>
          </a:p>
          <a:p>
            <a:r>
              <a:rPr lang="ru-RU" sz="1400" dirty="0">
                <a:solidFill>
                  <a:schemeClr val="bg2"/>
                </a:solidFill>
              </a:rPr>
              <a:t>• </a:t>
            </a:r>
            <a:r>
              <a:rPr lang="en-GB" sz="1400" dirty="0" smtClean="0">
                <a:solidFill>
                  <a:schemeClr val="bg2"/>
                </a:solidFill>
              </a:rPr>
              <a:t>Global market</a:t>
            </a:r>
            <a:r>
              <a:rPr lang="ru-RU" sz="1400" dirty="0" smtClean="0">
                <a:solidFill>
                  <a:schemeClr val="bg2"/>
                </a:solidFill>
              </a:rPr>
              <a:t> </a:t>
            </a:r>
            <a:r>
              <a:rPr lang="ru-RU" sz="1400" dirty="0">
                <a:solidFill>
                  <a:schemeClr val="bg2"/>
                </a:solidFill>
              </a:rPr>
              <a:t>– </a:t>
            </a:r>
            <a:r>
              <a:rPr lang="en-GB" sz="1400" dirty="0" smtClean="0">
                <a:solidFill>
                  <a:schemeClr val="bg2"/>
                </a:solidFill>
              </a:rPr>
              <a:t>over</a:t>
            </a:r>
            <a:r>
              <a:rPr lang="ru-RU" sz="1400" dirty="0">
                <a:solidFill>
                  <a:schemeClr val="bg2"/>
                </a:solidFill>
              </a:rPr>
              <a:t> $2 </a:t>
            </a:r>
            <a:r>
              <a:rPr lang="en-GB" sz="1400" dirty="0" err="1" smtClean="0">
                <a:solidFill>
                  <a:schemeClr val="bg2"/>
                </a:solidFill>
              </a:rPr>
              <a:t>bln</a:t>
            </a:r>
            <a:r>
              <a:rPr lang="ru-RU" sz="1400" dirty="0" smtClean="0">
                <a:solidFill>
                  <a:schemeClr val="bg2"/>
                </a:solidFill>
              </a:rPr>
              <a:t>.</a:t>
            </a:r>
            <a:endParaRPr lang="ru-RU" sz="1400" dirty="0">
              <a:solidFill>
                <a:schemeClr val="bg2"/>
              </a:solidFill>
              <a:cs typeface="Arial"/>
            </a:endParaRPr>
          </a:p>
        </p:txBody>
      </p:sp>
      <p:sp>
        <p:nvSpPr>
          <p:cNvPr id="21" name="TextBox 20"/>
          <p:cNvSpPr txBox="1"/>
          <p:nvPr/>
        </p:nvSpPr>
        <p:spPr>
          <a:xfrm>
            <a:off x="838199" y="5445224"/>
            <a:ext cx="7910265" cy="369332"/>
          </a:xfrm>
          <a:prstGeom prst="rect">
            <a:avLst/>
          </a:prstGeom>
          <a:solidFill>
            <a:srgbClr val="FF6600"/>
          </a:solidFill>
          <a:ln>
            <a:noFill/>
          </a:ln>
        </p:spPr>
        <p:txBody>
          <a:bodyPr wrap="square" rtlCol="0">
            <a:spAutoFit/>
          </a:bodyPr>
          <a:lstStyle/>
          <a:p>
            <a:r>
              <a:rPr lang="en-GB" b="1" dirty="0" smtClean="0">
                <a:solidFill>
                  <a:srgbClr val="FFFFFF"/>
                </a:solidFill>
                <a:cs typeface="Arial" pitchFamily="34" charset="0"/>
              </a:rPr>
              <a:t>Market</a:t>
            </a:r>
            <a:endParaRPr lang="ru-RU" b="1" dirty="0">
              <a:solidFill>
                <a:srgbClr val="FFFFFF"/>
              </a:solidFill>
              <a:cs typeface="Arial" pitchFamily="34" charset="0"/>
            </a:endParaRPr>
          </a:p>
        </p:txBody>
      </p:sp>
    </p:spTree>
    <p:extLst>
      <p:ext uri="{BB962C8B-B14F-4D97-AF65-F5344CB8AC3E}">
        <p14:creationId xmlns:p14="http://schemas.microsoft.com/office/powerpoint/2010/main" val="8260284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en-GB" sz="2800" dirty="0" smtClean="0"/>
              <a:t>NOVAS </a:t>
            </a:r>
            <a:r>
              <a:rPr lang="en-GB" sz="2800" dirty="0" err="1" smtClean="0"/>
              <a:t>Sk</a:t>
            </a:r>
            <a:endParaRPr lang="ru-RU" sz="2800" dirty="0"/>
          </a:p>
        </p:txBody>
      </p:sp>
      <p:pic>
        <p:nvPicPr>
          <p:cNvPr id="11" name="Picture 3"/>
          <p:cNvPicPr>
            <a:picLocks noChangeAspect="1"/>
          </p:cNvPicPr>
          <p:nvPr>
            <p:custDataLst>
              <p:tags r:id="rId1"/>
            </p:custDataLst>
          </p:nvPr>
        </p:nvPicPr>
        <p:blipFill>
          <a:blip r:embed="rId3"/>
          <a:srcRect/>
          <a:stretch>
            <a:fillRect/>
          </a:stretch>
        </p:blipFill>
        <p:spPr bwMode="auto">
          <a:xfrm>
            <a:off x="7597969" y="43947"/>
            <a:ext cx="624334" cy="432048"/>
          </a:xfrm>
          <a:prstGeom prst="rect">
            <a:avLst/>
          </a:prstGeom>
          <a:noFill/>
          <a:ln w="9525">
            <a:noFill/>
            <a:miter lim="800000"/>
            <a:headEnd/>
            <a:tailEnd/>
          </a:ln>
        </p:spPr>
      </p:pic>
      <p:sp>
        <p:nvSpPr>
          <p:cNvPr id="12" name="Rectangle 9"/>
          <p:cNvSpPr/>
          <p:nvPr/>
        </p:nvSpPr>
        <p:spPr>
          <a:xfrm>
            <a:off x="755576" y="963885"/>
            <a:ext cx="7896295" cy="1384995"/>
          </a:xfrm>
          <a:prstGeom prst="rect">
            <a:avLst/>
          </a:prstGeom>
        </p:spPr>
        <p:txBody>
          <a:bodyPr wrap="square">
            <a:spAutoFit/>
          </a:bodyPr>
          <a:lstStyle/>
          <a:p>
            <a:r>
              <a:rPr lang="en-GB" sz="1400" b="1" dirty="0" err="1" smtClean="0"/>
              <a:t>Novas</a:t>
            </a:r>
            <a:r>
              <a:rPr lang="en-GB" sz="1400" b="1" dirty="0" smtClean="0"/>
              <a:t> </a:t>
            </a:r>
            <a:r>
              <a:rPr lang="en-GB" sz="1400" b="1" dirty="0" err="1" smtClean="0"/>
              <a:t>Sk</a:t>
            </a:r>
            <a:r>
              <a:rPr lang="ru-RU" sz="1400" b="1" dirty="0" smtClean="0"/>
              <a:t> </a:t>
            </a:r>
            <a:r>
              <a:rPr lang="en-GB" sz="1400" b="1" dirty="0" smtClean="0"/>
              <a:t>to carry out industrial testing in China</a:t>
            </a:r>
            <a:endParaRPr lang="ru-RU" sz="1400" b="1" dirty="0" smtClean="0"/>
          </a:p>
          <a:p>
            <a:r>
              <a:rPr lang="ru-RU" sz="1400" b="1" dirty="0"/>
              <a:t> </a:t>
            </a:r>
            <a:endParaRPr lang="ru-RU" sz="1400" b="1" dirty="0" smtClean="0"/>
          </a:p>
          <a:p>
            <a:endParaRPr lang="ru-RU" sz="1400" b="1" dirty="0" smtClean="0"/>
          </a:p>
          <a:p>
            <a:r>
              <a:rPr lang="en-GB" sz="1400" dirty="0" err="1" smtClean="0"/>
              <a:t>Novas</a:t>
            </a:r>
            <a:r>
              <a:rPr lang="en-GB" sz="1400" dirty="0" smtClean="0"/>
              <a:t> </a:t>
            </a:r>
            <a:r>
              <a:rPr lang="en-GB" sz="1400" dirty="0" err="1" smtClean="0"/>
              <a:t>Sk</a:t>
            </a:r>
            <a:r>
              <a:rPr lang="en-GB" sz="1400" dirty="0" smtClean="0"/>
              <a:t> has</a:t>
            </a:r>
            <a:r>
              <a:rPr lang="ru-RU" sz="1400" dirty="0" smtClean="0"/>
              <a:t> </a:t>
            </a:r>
            <a:r>
              <a:rPr lang="en-GB" sz="1400" dirty="0" smtClean="0"/>
              <a:t>entered into an agreement with</a:t>
            </a:r>
            <a:r>
              <a:rPr lang="ru-RU" sz="1400" dirty="0" smtClean="0"/>
              <a:t> </a:t>
            </a:r>
            <a:r>
              <a:rPr lang="en-GB" sz="1400" dirty="0" smtClean="0"/>
              <a:t>the director of </a:t>
            </a:r>
            <a:r>
              <a:rPr lang="ru-RU" sz="1400" dirty="0" err="1" smtClean="0"/>
              <a:t>China</a:t>
            </a:r>
            <a:r>
              <a:rPr lang="ru-RU" sz="1400" dirty="0" smtClean="0"/>
              <a:t> </a:t>
            </a:r>
          </a:p>
          <a:p>
            <a:r>
              <a:rPr lang="ru-RU" sz="1400" dirty="0" err="1" smtClean="0"/>
              <a:t>United</a:t>
            </a:r>
            <a:r>
              <a:rPr lang="ru-RU" sz="1400" dirty="0" smtClean="0"/>
              <a:t> </a:t>
            </a:r>
            <a:r>
              <a:rPr lang="ru-RU" sz="1400" dirty="0" err="1"/>
              <a:t>Coalbed</a:t>
            </a:r>
            <a:r>
              <a:rPr lang="ru-RU" sz="1400" dirty="0"/>
              <a:t> </a:t>
            </a:r>
            <a:r>
              <a:rPr lang="ru-RU" sz="1400" dirty="0" err="1"/>
              <a:t>Methane</a:t>
            </a:r>
            <a:r>
              <a:rPr lang="ru-RU" sz="1400" dirty="0"/>
              <a:t> </a:t>
            </a:r>
            <a:r>
              <a:rPr lang="ru-RU" sz="1400" dirty="0" err="1"/>
              <a:t>Corporation</a:t>
            </a:r>
            <a:r>
              <a:rPr lang="ru-RU" sz="1400" dirty="0"/>
              <a:t> </a:t>
            </a:r>
            <a:r>
              <a:rPr lang="en-GB" sz="1400" dirty="0" smtClean="0"/>
              <a:t>to conduct industrial testing in China</a:t>
            </a:r>
            <a:r>
              <a:rPr lang="ru-RU" sz="1400" dirty="0" smtClean="0"/>
              <a:t>.</a:t>
            </a:r>
          </a:p>
          <a:p>
            <a:endParaRPr lang="ru-RU" sz="1400" b="1" dirty="0"/>
          </a:p>
        </p:txBody>
      </p:sp>
      <p:sp>
        <p:nvSpPr>
          <p:cNvPr id="13" name="Rectangle 10"/>
          <p:cNvSpPr/>
          <p:nvPr/>
        </p:nvSpPr>
        <p:spPr>
          <a:xfrm>
            <a:off x="838199" y="2708920"/>
            <a:ext cx="7855214" cy="523220"/>
          </a:xfrm>
          <a:prstGeom prst="rect">
            <a:avLst/>
          </a:prstGeom>
          <a:solidFill>
            <a:schemeClr val="bg1">
              <a:lumMod val="50000"/>
            </a:schemeClr>
          </a:solidFill>
          <a:ln>
            <a:solidFill>
              <a:schemeClr val="bg2">
                <a:lumMod val="95000"/>
              </a:schemeClr>
            </a:solidFill>
          </a:ln>
        </p:spPr>
        <p:txBody>
          <a:bodyPr wrap="square">
            <a:spAutoFit/>
          </a:bodyPr>
          <a:lstStyle/>
          <a:p>
            <a:r>
              <a:rPr lang="en-GB" sz="1400" dirty="0" smtClean="0">
                <a:solidFill>
                  <a:schemeClr val="bg2"/>
                </a:solidFill>
              </a:rPr>
              <a:t>Creating an environmentally friendly</a:t>
            </a:r>
            <a:r>
              <a:rPr lang="ru-RU" sz="1400" dirty="0" smtClean="0">
                <a:solidFill>
                  <a:schemeClr val="bg2"/>
                </a:solidFill>
              </a:rPr>
              <a:t> </a:t>
            </a:r>
            <a:r>
              <a:rPr lang="en-GB" sz="1400" dirty="0" smtClean="0">
                <a:solidFill>
                  <a:schemeClr val="bg2"/>
                </a:solidFill>
              </a:rPr>
              <a:t> technology for increasing</a:t>
            </a:r>
            <a:r>
              <a:rPr lang="ru-RU" sz="1400" dirty="0" smtClean="0">
                <a:solidFill>
                  <a:schemeClr val="bg2"/>
                </a:solidFill>
              </a:rPr>
              <a:t> </a:t>
            </a:r>
            <a:r>
              <a:rPr lang="en-GB" sz="1400" dirty="0" smtClean="0">
                <a:solidFill>
                  <a:schemeClr val="bg2"/>
                </a:solidFill>
              </a:rPr>
              <a:t>the amount of oil and gas extracted </a:t>
            </a:r>
            <a:r>
              <a:rPr lang="en-GB" sz="1400" dirty="0" smtClean="0">
                <a:solidFill>
                  <a:schemeClr val="bg2"/>
                </a:solidFill>
              </a:rPr>
              <a:t>using horizontal </a:t>
            </a:r>
            <a:r>
              <a:rPr lang="en-GB" sz="1400" dirty="0" smtClean="0">
                <a:solidFill>
                  <a:schemeClr val="bg2"/>
                </a:solidFill>
              </a:rPr>
              <a:t>oil and gas</a:t>
            </a:r>
            <a:r>
              <a:rPr lang="ru-RU" sz="1400" dirty="0" smtClean="0">
                <a:solidFill>
                  <a:schemeClr val="bg2"/>
                </a:solidFill>
              </a:rPr>
              <a:t> (</a:t>
            </a:r>
            <a:r>
              <a:rPr lang="en-GB" sz="1400" dirty="0" smtClean="0">
                <a:solidFill>
                  <a:schemeClr val="bg2"/>
                </a:solidFill>
              </a:rPr>
              <a:t>shale</a:t>
            </a:r>
            <a:r>
              <a:rPr lang="ru-RU" sz="1400" dirty="0" smtClean="0">
                <a:solidFill>
                  <a:schemeClr val="bg2"/>
                </a:solidFill>
              </a:rPr>
              <a:t>) </a:t>
            </a:r>
            <a:r>
              <a:rPr lang="en-GB" sz="1400" dirty="0" smtClean="0">
                <a:solidFill>
                  <a:schemeClr val="bg2"/>
                </a:solidFill>
              </a:rPr>
              <a:t>wells</a:t>
            </a:r>
            <a:r>
              <a:rPr lang="en-US" sz="1400" dirty="0" smtClean="0">
                <a:solidFill>
                  <a:schemeClr val="bg2"/>
                </a:solidFill>
              </a:rPr>
              <a:t> by </a:t>
            </a:r>
            <a:r>
              <a:rPr lang="en-GB" sz="1400" dirty="0" smtClean="0">
                <a:solidFill>
                  <a:schemeClr val="bg2"/>
                </a:solidFill>
              </a:rPr>
              <a:t>plasma </a:t>
            </a:r>
            <a:r>
              <a:rPr lang="en-GB" sz="1400" dirty="0" smtClean="0">
                <a:solidFill>
                  <a:schemeClr val="bg2"/>
                </a:solidFill>
              </a:rPr>
              <a:t>impulse excitation</a:t>
            </a:r>
            <a:r>
              <a:rPr lang="ru-RU" sz="1400" dirty="0" smtClean="0">
                <a:solidFill>
                  <a:schemeClr val="bg2"/>
                </a:solidFill>
              </a:rPr>
              <a:t>.</a:t>
            </a:r>
            <a:r>
              <a:rPr lang="ru-RU" sz="1400" dirty="0">
                <a:solidFill>
                  <a:schemeClr val="bg2"/>
                </a:solidFill>
              </a:rPr>
              <a:t> </a:t>
            </a:r>
            <a:endParaRPr lang="ru-RU" sz="1400" dirty="0">
              <a:solidFill>
                <a:schemeClr val="bg2"/>
              </a:solidFill>
              <a:latin typeface="Arial"/>
              <a:cs typeface="Arial"/>
            </a:endParaRPr>
          </a:p>
        </p:txBody>
      </p:sp>
      <p:sp>
        <p:nvSpPr>
          <p:cNvPr id="14" name="TextBox 13"/>
          <p:cNvSpPr txBox="1"/>
          <p:nvPr/>
        </p:nvSpPr>
        <p:spPr>
          <a:xfrm>
            <a:off x="838198" y="2348880"/>
            <a:ext cx="7855215" cy="369332"/>
          </a:xfrm>
          <a:prstGeom prst="rect">
            <a:avLst/>
          </a:prstGeom>
          <a:solidFill>
            <a:schemeClr val="accent2"/>
          </a:solidFill>
          <a:ln>
            <a:noFill/>
          </a:ln>
        </p:spPr>
        <p:txBody>
          <a:bodyPr wrap="square" rtlCol="0">
            <a:spAutoFit/>
          </a:bodyPr>
          <a:lstStyle/>
          <a:p>
            <a:r>
              <a:rPr lang="en-GB" dirty="0" smtClean="0">
                <a:solidFill>
                  <a:schemeClr val="bg2"/>
                </a:solidFill>
                <a:latin typeface="Arial" pitchFamily="34" charset="0"/>
                <a:cs typeface="Arial" pitchFamily="34" charset="0"/>
              </a:rPr>
              <a:t>The company in brief</a:t>
            </a:r>
            <a:endParaRPr lang="ru-RU" dirty="0">
              <a:solidFill>
                <a:schemeClr val="bg2"/>
              </a:solidFill>
              <a:latin typeface="Arial" pitchFamily="34" charset="0"/>
              <a:cs typeface="Arial" pitchFamily="34" charset="0"/>
            </a:endParaRPr>
          </a:p>
        </p:txBody>
      </p:sp>
      <p:sp>
        <p:nvSpPr>
          <p:cNvPr id="15" name="TextBox 14"/>
          <p:cNvSpPr txBox="1"/>
          <p:nvPr/>
        </p:nvSpPr>
        <p:spPr>
          <a:xfrm>
            <a:off x="827584" y="3429000"/>
            <a:ext cx="7890169" cy="369332"/>
          </a:xfrm>
          <a:prstGeom prst="rect">
            <a:avLst/>
          </a:prstGeom>
          <a:solidFill>
            <a:schemeClr val="accent2"/>
          </a:solidFill>
          <a:ln>
            <a:noFill/>
          </a:ln>
        </p:spPr>
        <p:txBody>
          <a:bodyPr wrap="square" rtlCol="0">
            <a:spAutoFit/>
          </a:bodyPr>
          <a:lstStyle/>
          <a:p>
            <a:r>
              <a:rPr lang="en-GB" dirty="0" smtClean="0">
                <a:solidFill>
                  <a:schemeClr val="bg2"/>
                </a:solidFill>
                <a:latin typeface="Arial" pitchFamily="34" charset="0"/>
                <a:cs typeface="Arial" pitchFamily="34" charset="0"/>
              </a:rPr>
              <a:t>Essence of the innovation</a:t>
            </a:r>
            <a:endParaRPr lang="ru-RU" dirty="0">
              <a:solidFill>
                <a:schemeClr val="bg2"/>
              </a:solidFill>
              <a:latin typeface="Arial" pitchFamily="34" charset="0"/>
              <a:cs typeface="Arial" pitchFamily="34" charset="0"/>
            </a:endParaRPr>
          </a:p>
        </p:txBody>
      </p:sp>
      <p:sp>
        <p:nvSpPr>
          <p:cNvPr id="16" name="Rectangle 10"/>
          <p:cNvSpPr/>
          <p:nvPr/>
        </p:nvSpPr>
        <p:spPr>
          <a:xfrm>
            <a:off x="838205" y="3789040"/>
            <a:ext cx="7890164" cy="1384995"/>
          </a:xfrm>
          <a:prstGeom prst="rect">
            <a:avLst/>
          </a:prstGeom>
          <a:solidFill>
            <a:schemeClr val="bg1">
              <a:lumMod val="50000"/>
            </a:schemeClr>
          </a:solidFill>
          <a:ln>
            <a:solidFill>
              <a:schemeClr val="bg2">
                <a:lumMod val="95000"/>
              </a:schemeClr>
            </a:solidFill>
          </a:ln>
        </p:spPr>
        <p:txBody>
          <a:bodyPr wrap="square">
            <a:spAutoFit/>
          </a:bodyPr>
          <a:lstStyle/>
          <a:p>
            <a:r>
              <a:rPr lang="en-GB" sz="1400" dirty="0" smtClean="0">
                <a:solidFill>
                  <a:schemeClr val="accent1"/>
                </a:solidFill>
              </a:rPr>
              <a:t>The technology of plasma impulse excitation</a:t>
            </a:r>
            <a:r>
              <a:rPr lang="ru-RU" sz="1400" dirty="0" smtClean="0">
                <a:solidFill>
                  <a:schemeClr val="accent1"/>
                </a:solidFill>
              </a:rPr>
              <a:t> </a:t>
            </a:r>
            <a:r>
              <a:rPr lang="en-GB" sz="1400" dirty="0" smtClean="0">
                <a:solidFill>
                  <a:schemeClr val="accent1"/>
                </a:solidFill>
              </a:rPr>
              <a:t>is environmentally friendly</a:t>
            </a:r>
            <a:r>
              <a:rPr lang="en-GB" sz="1400" dirty="0">
                <a:solidFill>
                  <a:schemeClr val="accent1"/>
                </a:solidFill>
              </a:rPr>
              <a:t> </a:t>
            </a:r>
            <a:r>
              <a:rPr lang="en-GB" sz="1400" dirty="0" smtClean="0">
                <a:solidFill>
                  <a:schemeClr val="accent1"/>
                </a:solidFill>
              </a:rPr>
              <a:t>and</a:t>
            </a:r>
            <a:r>
              <a:rPr lang="ru-RU" sz="1400" dirty="0" smtClean="0">
                <a:solidFill>
                  <a:schemeClr val="accent1"/>
                </a:solidFill>
              </a:rPr>
              <a:t> </a:t>
            </a:r>
            <a:r>
              <a:rPr lang="en-GB" sz="1400" dirty="0" smtClean="0">
                <a:solidFill>
                  <a:schemeClr val="accent1"/>
                </a:solidFill>
              </a:rPr>
              <a:t>safe</a:t>
            </a:r>
            <a:r>
              <a:rPr lang="ru-RU" sz="1400" dirty="0" smtClean="0">
                <a:solidFill>
                  <a:schemeClr val="accent1"/>
                </a:solidFill>
              </a:rPr>
              <a:t>, </a:t>
            </a:r>
            <a:r>
              <a:rPr lang="en-GB" sz="1400" dirty="0" smtClean="0">
                <a:solidFill>
                  <a:schemeClr val="accent1"/>
                </a:solidFill>
              </a:rPr>
              <a:t>and causes no damage to the soil-cement</a:t>
            </a:r>
            <a:r>
              <a:rPr lang="ru-RU" sz="1400" dirty="0" smtClean="0">
                <a:solidFill>
                  <a:schemeClr val="accent1"/>
                </a:solidFill>
              </a:rPr>
              <a:t> </a:t>
            </a:r>
            <a:r>
              <a:rPr lang="en-GB" sz="1400" dirty="0" smtClean="0">
                <a:solidFill>
                  <a:schemeClr val="accent1"/>
                </a:solidFill>
              </a:rPr>
              <a:t>column or the underground equipment</a:t>
            </a:r>
            <a:r>
              <a:rPr lang="ru-RU" sz="1400" dirty="0" smtClean="0">
                <a:solidFill>
                  <a:schemeClr val="accent1"/>
                </a:solidFill>
              </a:rPr>
              <a:t>. </a:t>
            </a:r>
            <a:r>
              <a:rPr lang="en-GB" sz="1400" dirty="0" smtClean="0">
                <a:solidFill>
                  <a:schemeClr val="accent1"/>
                </a:solidFill>
              </a:rPr>
              <a:t>When the generator is in operation</a:t>
            </a:r>
            <a:r>
              <a:rPr lang="ru-RU" sz="1400" dirty="0" smtClean="0">
                <a:solidFill>
                  <a:schemeClr val="accent1"/>
                </a:solidFill>
              </a:rPr>
              <a:t>, </a:t>
            </a:r>
            <a:r>
              <a:rPr lang="en-GB" sz="1400" dirty="0" smtClean="0">
                <a:solidFill>
                  <a:schemeClr val="accent1"/>
                </a:solidFill>
              </a:rPr>
              <a:t>and has been inserted into the borehole</a:t>
            </a:r>
            <a:r>
              <a:rPr lang="ru-RU" sz="1400" dirty="0" smtClean="0">
                <a:solidFill>
                  <a:schemeClr val="accent1"/>
                </a:solidFill>
              </a:rPr>
              <a:t>, </a:t>
            </a:r>
            <a:r>
              <a:rPr lang="en-GB" sz="1400" dirty="0" smtClean="0">
                <a:solidFill>
                  <a:schemeClr val="accent1"/>
                </a:solidFill>
              </a:rPr>
              <a:t>dense </a:t>
            </a:r>
            <a:r>
              <a:rPr lang="en-GB" sz="1400" dirty="0" smtClean="0">
                <a:solidFill>
                  <a:schemeClr val="accent1"/>
                </a:solidFill>
              </a:rPr>
              <a:t>plasma is created</a:t>
            </a:r>
            <a:r>
              <a:rPr lang="ru-RU" sz="1400" dirty="0" smtClean="0">
                <a:solidFill>
                  <a:schemeClr val="accent1"/>
                </a:solidFill>
              </a:rPr>
              <a:t>. </a:t>
            </a:r>
            <a:r>
              <a:rPr lang="en-GB" sz="1400" dirty="0" smtClean="0">
                <a:solidFill>
                  <a:schemeClr val="accent1"/>
                </a:solidFill>
              </a:rPr>
              <a:t>The pressure impulses open up existing micro-cracks</a:t>
            </a:r>
            <a:r>
              <a:rPr lang="ru-RU" sz="1400" dirty="0" smtClean="0">
                <a:solidFill>
                  <a:schemeClr val="accent1"/>
                </a:solidFill>
              </a:rPr>
              <a:t> </a:t>
            </a:r>
            <a:r>
              <a:rPr lang="en-GB" sz="1400" dirty="0" smtClean="0">
                <a:solidFill>
                  <a:schemeClr val="accent1"/>
                </a:solidFill>
              </a:rPr>
              <a:t>and create new ones</a:t>
            </a:r>
            <a:r>
              <a:rPr lang="ru-RU" sz="1400" dirty="0" smtClean="0">
                <a:solidFill>
                  <a:schemeClr val="accent1"/>
                </a:solidFill>
              </a:rPr>
              <a:t>, </a:t>
            </a:r>
            <a:r>
              <a:rPr lang="en-GB" sz="1400" dirty="0" smtClean="0">
                <a:solidFill>
                  <a:schemeClr val="accent1"/>
                </a:solidFill>
              </a:rPr>
              <a:t>making the collector more permeable</a:t>
            </a:r>
            <a:r>
              <a:rPr lang="ru-RU" sz="1400" dirty="0" smtClean="0">
                <a:solidFill>
                  <a:schemeClr val="accent1"/>
                </a:solidFill>
              </a:rPr>
              <a:t>. </a:t>
            </a:r>
            <a:r>
              <a:rPr lang="en-GB" sz="1400" dirty="0" smtClean="0">
                <a:solidFill>
                  <a:schemeClr val="accent1"/>
                </a:solidFill>
              </a:rPr>
              <a:t>As a result, the </a:t>
            </a:r>
            <a:r>
              <a:rPr lang="en-GB" sz="1400" dirty="0" smtClean="0">
                <a:solidFill>
                  <a:schemeClr val="accent1"/>
                </a:solidFill>
              </a:rPr>
              <a:t>formation becomes </a:t>
            </a:r>
            <a:r>
              <a:rPr lang="en-GB" sz="1400" dirty="0" smtClean="0">
                <a:solidFill>
                  <a:schemeClr val="accent1"/>
                </a:solidFill>
              </a:rPr>
              <a:t>more permeable</a:t>
            </a:r>
            <a:r>
              <a:rPr lang="ru-RU" sz="1400" dirty="0" smtClean="0">
                <a:solidFill>
                  <a:schemeClr val="accent1"/>
                </a:solidFill>
              </a:rPr>
              <a:t>, </a:t>
            </a:r>
            <a:r>
              <a:rPr lang="en-GB" sz="1400" dirty="0" smtClean="0">
                <a:solidFill>
                  <a:schemeClr val="accent1"/>
                </a:solidFill>
              </a:rPr>
              <a:t>leading to increased output of oil and gas</a:t>
            </a:r>
            <a:r>
              <a:rPr lang="ru-RU" sz="1400" dirty="0" smtClean="0">
                <a:solidFill>
                  <a:schemeClr val="accent1"/>
                </a:solidFill>
              </a:rPr>
              <a:t>. </a:t>
            </a:r>
            <a:r>
              <a:rPr lang="en-GB" sz="1400" dirty="0" smtClean="0">
                <a:solidFill>
                  <a:schemeClr val="accent1"/>
                </a:solidFill>
              </a:rPr>
              <a:t>The key to this technology</a:t>
            </a:r>
            <a:r>
              <a:rPr lang="ru-RU" sz="1400" dirty="0" smtClean="0">
                <a:solidFill>
                  <a:schemeClr val="accent1"/>
                </a:solidFill>
              </a:rPr>
              <a:t> </a:t>
            </a:r>
            <a:r>
              <a:rPr lang="en-GB" sz="1400" dirty="0" smtClean="0">
                <a:solidFill>
                  <a:schemeClr val="accent1"/>
                </a:solidFill>
              </a:rPr>
              <a:t>is that it uses the  energy of plasma</a:t>
            </a:r>
            <a:r>
              <a:rPr lang="ru-RU" sz="1400" dirty="0" smtClean="0">
                <a:solidFill>
                  <a:schemeClr val="accent1"/>
                </a:solidFill>
              </a:rPr>
              <a:t> </a:t>
            </a:r>
            <a:r>
              <a:rPr lang="en-GB" sz="1400" dirty="0" smtClean="0">
                <a:solidFill>
                  <a:schemeClr val="accent1"/>
                </a:solidFill>
              </a:rPr>
              <a:t>in order to make an impact on the </a:t>
            </a:r>
            <a:r>
              <a:rPr lang="en-GB" sz="1400" dirty="0" smtClean="0">
                <a:solidFill>
                  <a:schemeClr val="accent1"/>
                </a:solidFill>
              </a:rPr>
              <a:t>productive formations</a:t>
            </a:r>
            <a:r>
              <a:rPr lang="ru-RU" sz="1400" dirty="0" smtClean="0">
                <a:solidFill>
                  <a:schemeClr val="accent1"/>
                </a:solidFill>
              </a:rPr>
              <a:t>.</a:t>
            </a:r>
            <a:endParaRPr lang="ru-RU" sz="1400" dirty="0">
              <a:solidFill>
                <a:schemeClr val="accent1"/>
              </a:solidFill>
              <a:latin typeface="Arial"/>
              <a:cs typeface="Arial"/>
            </a:endParaRPr>
          </a:p>
        </p:txBody>
      </p:sp>
      <p:pic>
        <p:nvPicPr>
          <p:cNvPr id="17" name="Picture 2"/>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5868144" y="908720"/>
            <a:ext cx="2736304" cy="80702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a:extLst/>
        </p:spPr>
      </p:pic>
      <p:sp>
        <p:nvSpPr>
          <p:cNvPr id="18" name="TextBox 17"/>
          <p:cNvSpPr txBox="1"/>
          <p:nvPr/>
        </p:nvSpPr>
        <p:spPr>
          <a:xfrm>
            <a:off x="838199" y="5589240"/>
            <a:ext cx="7890169" cy="369332"/>
          </a:xfrm>
          <a:prstGeom prst="rect">
            <a:avLst/>
          </a:prstGeom>
          <a:solidFill>
            <a:schemeClr val="accent2"/>
          </a:solidFill>
          <a:ln>
            <a:noFill/>
          </a:ln>
        </p:spPr>
        <p:txBody>
          <a:bodyPr wrap="square" rtlCol="0">
            <a:spAutoFit/>
          </a:bodyPr>
          <a:lstStyle/>
          <a:p>
            <a:r>
              <a:rPr lang="en-GB" dirty="0" smtClean="0">
                <a:solidFill>
                  <a:schemeClr val="bg2"/>
                </a:solidFill>
                <a:latin typeface="Arial" pitchFamily="34" charset="0"/>
                <a:cs typeface="Arial" pitchFamily="34" charset="0"/>
              </a:rPr>
              <a:t>Market</a:t>
            </a:r>
            <a:endParaRPr lang="ru-RU" dirty="0">
              <a:solidFill>
                <a:schemeClr val="bg2"/>
              </a:solidFill>
              <a:latin typeface="Arial" pitchFamily="34" charset="0"/>
              <a:cs typeface="Arial" pitchFamily="34" charset="0"/>
            </a:endParaRPr>
          </a:p>
        </p:txBody>
      </p:sp>
      <p:sp>
        <p:nvSpPr>
          <p:cNvPr id="19" name="Rectangle 10"/>
          <p:cNvSpPr/>
          <p:nvPr/>
        </p:nvSpPr>
        <p:spPr>
          <a:xfrm>
            <a:off x="838198" y="5949280"/>
            <a:ext cx="7890164" cy="738664"/>
          </a:xfrm>
          <a:prstGeom prst="rect">
            <a:avLst/>
          </a:prstGeom>
          <a:solidFill>
            <a:schemeClr val="bg1">
              <a:lumMod val="50000"/>
            </a:schemeClr>
          </a:solidFill>
          <a:ln>
            <a:solidFill>
              <a:schemeClr val="bg2">
                <a:lumMod val="95000"/>
              </a:schemeClr>
            </a:solidFill>
          </a:ln>
        </p:spPr>
        <p:txBody>
          <a:bodyPr wrap="square">
            <a:spAutoFit/>
          </a:bodyPr>
          <a:lstStyle/>
          <a:p>
            <a:r>
              <a:rPr lang="en-GB" sz="1400" dirty="0" smtClean="0">
                <a:solidFill>
                  <a:schemeClr val="bg2"/>
                </a:solidFill>
              </a:rPr>
              <a:t>There are currently about</a:t>
            </a:r>
            <a:r>
              <a:rPr lang="ru-RU" sz="1400" dirty="0" smtClean="0">
                <a:solidFill>
                  <a:schemeClr val="bg2"/>
                </a:solidFill>
              </a:rPr>
              <a:t> 110</a:t>
            </a:r>
            <a:r>
              <a:rPr lang="en-GB" sz="1400" dirty="0" smtClean="0">
                <a:solidFill>
                  <a:schemeClr val="bg2"/>
                </a:solidFill>
              </a:rPr>
              <a:t>,000</a:t>
            </a:r>
            <a:r>
              <a:rPr lang="ru-RU" sz="1400" dirty="0" smtClean="0">
                <a:solidFill>
                  <a:schemeClr val="bg2"/>
                </a:solidFill>
              </a:rPr>
              <a:t> </a:t>
            </a:r>
            <a:r>
              <a:rPr lang="en-GB" sz="1400" dirty="0" smtClean="0">
                <a:solidFill>
                  <a:schemeClr val="bg2"/>
                </a:solidFill>
              </a:rPr>
              <a:t>horizontal </a:t>
            </a:r>
            <a:r>
              <a:rPr lang="en-GB" sz="1400" dirty="0" smtClean="0">
                <a:solidFill>
                  <a:schemeClr val="bg2"/>
                </a:solidFill>
              </a:rPr>
              <a:t>wells in </a:t>
            </a:r>
            <a:r>
              <a:rPr lang="en-GB" sz="1400" dirty="0" smtClean="0">
                <a:solidFill>
                  <a:schemeClr val="bg2"/>
                </a:solidFill>
              </a:rPr>
              <a:t>the world</a:t>
            </a:r>
            <a:r>
              <a:rPr lang="ru-RU" sz="1400" dirty="0" smtClean="0">
                <a:solidFill>
                  <a:schemeClr val="bg2"/>
                </a:solidFill>
              </a:rPr>
              <a:t>, </a:t>
            </a:r>
            <a:r>
              <a:rPr lang="en-GB" sz="1400" dirty="0" smtClean="0">
                <a:solidFill>
                  <a:schemeClr val="bg2"/>
                </a:solidFill>
              </a:rPr>
              <a:t>of which</a:t>
            </a:r>
            <a:r>
              <a:rPr lang="ru-RU" sz="1400" dirty="0" smtClean="0">
                <a:solidFill>
                  <a:schemeClr val="bg2"/>
                </a:solidFill>
              </a:rPr>
              <a:t> </a:t>
            </a:r>
            <a:r>
              <a:rPr lang="ru-RU" sz="1400" dirty="0">
                <a:solidFill>
                  <a:schemeClr val="bg2"/>
                </a:solidFill>
              </a:rPr>
              <a:t>6 </a:t>
            </a:r>
            <a:r>
              <a:rPr lang="en-GB" sz="1400" dirty="0" smtClean="0">
                <a:solidFill>
                  <a:schemeClr val="bg2"/>
                </a:solidFill>
              </a:rPr>
              <a:t>thousand are in Russia</a:t>
            </a:r>
            <a:r>
              <a:rPr lang="en-GB" sz="1400" dirty="0">
                <a:solidFill>
                  <a:schemeClr val="bg2"/>
                </a:solidFill>
              </a:rPr>
              <a:t> </a:t>
            </a:r>
            <a:r>
              <a:rPr lang="en-GB" sz="1400" dirty="0" smtClean="0">
                <a:solidFill>
                  <a:schemeClr val="bg2"/>
                </a:solidFill>
              </a:rPr>
              <a:t>and</a:t>
            </a:r>
            <a:r>
              <a:rPr lang="ru-RU" sz="1400" dirty="0" smtClean="0">
                <a:solidFill>
                  <a:schemeClr val="bg2"/>
                </a:solidFill>
              </a:rPr>
              <a:t> </a:t>
            </a:r>
            <a:r>
              <a:rPr lang="en-GB" sz="1400" dirty="0" smtClean="0">
                <a:solidFill>
                  <a:schemeClr val="bg2"/>
                </a:solidFill>
              </a:rPr>
              <a:t>over </a:t>
            </a:r>
            <a:r>
              <a:rPr lang="ru-RU" sz="1400" dirty="0" smtClean="0">
                <a:solidFill>
                  <a:schemeClr val="bg2"/>
                </a:solidFill>
              </a:rPr>
              <a:t>70 </a:t>
            </a:r>
            <a:r>
              <a:rPr lang="en-GB" sz="1400" dirty="0" smtClean="0">
                <a:solidFill>
                  <a:schemeClr val="bg2"/>
                </a:solidFill>
              </a:rPr>
              <a:t>thousand are in the USA</a:t>
            </a:r>
            <a:r>
              <a:rPr lang="ru-RU" sz="1400" dirty="0" smtClean="0">
                <a:solidFill>
                  <a:schemeClr val="bg2"/>
                </a:solidFill>
              </a:rPr>
              <a:t>. </a:t>
            </a:r>
            <a:r>
              <a:rPr lang="en-GB" sz="1400" dirty="0" smtClean="0">
                <a:solidFill>
                  <a:schemeClr val="bg2"/>
                </a:solidFill>
              </a:rPr>
              <a:t>Based on preliminary forecasts,</a:t>
            </a:r>
            <a:r>
              <a:rPr lang="ru-RU" sz="1400" dirty="0" smtClean="0">
                <a:solidFill>
                  <a:schemeClr val="bg2"/>
                </a:solidFill>
              </a:rPr>
              <a:t> </a:t>
            </a:r>
            <a:r>
              <a:rPr lang="en-GB" sz="1400" dirty="0" smtClean="0">
                <a:solidFill>
                  <a:schemeClr val="bg2"/>
                </a:solidFill>
              </a:rPr>
              <a:t>the market for the technology used in plasma impulse excitation will be worth $950,000,000 by </a:t>
            </a:r>
            <a:r>
              <a:rPr lang="ru-RU" sz="1400" dirty="0" smtClean="0">
                <a:solidFill>
                  <a:schemeClr val="bg2"/>
                </a:solidFill>
              </a:rPr>
              <a:t>2015</a:t>
            </a:r>
            <a:r>
              <a:rPr lang="en-GB" sz="1400" dirty="0" smtClean="0">
                <a:solidFill>
                  <a:schemeClr val="bg2"/>
                </a:solidFill>
              </a:rPr>
              <a:t>.</a:t>
            </a:r>
            <a:endParaRPr lang="ru-RU" sz="1400" dirty="0">
              <a:solidFill>
                <a:schemeClr val="bg2"/>
              </a:solidFill>
              <a:latin typeface="Arial"/>
              <a:cs typeface="Arial"/>
            </a:endParaRPr>
          </a:p>
        </p:txBody>
      </p:sp>
    </p:spTree>
    <p:extLst>
      <p:ext uri="{BB962C8B-B14F-4D97-AF65-F5344CB8AC3E}">
        <p14:creationId xmlns:p14="http://schemas.microsoft.com/office/powerpoint/2010/main" val="280426470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25"/>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pn66SNBCWmUeoK89VhJ8xew"/>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pn66SNBCWmUeoK89VhJ8xew"/>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pn66SNBCWmUeoK89VhJ8xew"/>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pn66SNBCWmUeoK89VhJ8xew"/>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p4YG0dgD.WU6IflVpAtCxlQ"/>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pn66SNBCWmUeoK89VhJ8xew"/>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pn66SNBCWmUeoK89VhJ8xew"/>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pDd09.ZH5zEOLYwRCO4yunA"/>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p1onZi0Ox0kSGbDiK5pRH6g"/>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p3J5UXjJBDE2mD4uYzWj6ag"/>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pyiSceMuB5ka0fK4C08VHiw"/>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p5ihHuXS3Q0yKcIij85NW1g"/>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pn66SNBCWmUeoK89VhJ8xew"/>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pn66SNBCWmUeoK89VhJ8xew"/>
</p:tagLst>
</file>

<file path=ppt/theme/theme1.xml><?xml version="1.0" encoding="utf-8"?>
<a:theme xmlns:a="http://schemas.openxmlformats.org/drawingml/2006/main" name="Bazovaya Presentacia Skolkovo">
  <a:themeElements>
    <a:clrScheme name="Skolkovo">
      <a:dk1>
        <a:sysClr val="windowText" lastClr="000000"/>
      </a:dk1>
      <a:lt1>
        <a:srgbClr val="EFEFEF"/>
      </a:lt1>
      <a:dk2>
        <a:srgbClr val="666666"/>
      </a:dk2>
      <a:lt2>
        <a:srgbClr val="FFFFFF"/>
      </a:lt2>
      <a:accent1>
        <a:srgbClr val="D4FF01"/>
      </a:accent1>
      <a:accent2>
        <a:srgbClr val="EC5D01"/>
      </a:accent2>
      <a:accent3>
        <a:srgbClr val="C2074E"/>
      </a:accent3>
      <a:accent4>
        <a:srgbClr val="B607BD"/>
      </a:accent4>
      <a:accent5>
        <a:srgbClr val="5800CD"/>
      </a:accent5>
      <a:accent6>
        <a:srgbClr val="2992BE"/>
      </a:accent6>
      <a:hlink>
        <a:srgbClr val="38BD93"/>
      </a:hlink>
      <a:folHlink>
        <a:srgbClr val="5ECB1B"/>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Ареал.thmx</Template>
  <TotalTime>21995</TotalTime>
  <Words>1799</Words>
  <Application>Microsoft Office PowerPoint</Application>
  <PresentationFormat>Экран (4:3)</PresentationFormat>
  <Paragraphs>131</Paragraphs>
  <Slides>11</Slides>
  <Notes>0</Notes>
  <HiddenSlides>0</HiddenSlides>
  <MMClips>0</MMClips>
  <ScaleCrop>false</ScaleCrop>
  <HeadingPairs>
    <vt:vector size="8" baseType="variant">
      <vt:variant>
        <vt:lpstr>Использованные шрифты</vt:lpstr>
      </vt:variant>
      <vt:variant>
        <vt:i4>5</vt:i4>
      </vt:variant>
      <vt:variant>
        <vt:lpstr>Тема</vt:lpstr>
      </vt:variant>
      <vt:variant>
        <vt:i4>1</vt:i4>
      </vt:variant>
      <vt:variant>
        <vt:lpstr>Внедренные серверы OLE</vt:lpstr>
      </vt:variant>
      <vt:variant>
        <vt:i4>1</vt:i4>
      </vt:variant>
      <vt:variant>
        <vt:lpstr>Заголовки слайдов</vt:lpstr>
      </vt:variant>
      <vt:variant>
        <vt:i4>11</vt:i4>
      </vt:variant>
    </vt:vector>
  </HeadingPairs>
  <TitlesOfParts>
    <vt:vector size="18" baseType="lpstr">
      <vt:lpstr>Arial</vt:lpstr>
      <vt:lpstr>Calibri</vt:lpstr>
      <vt:lpstr>Helvetica</vt:lpstr>
      <vt:lpstr>HelveticaNeueCyr-Heavy</vt:lpstr>
      <vt:lpstr>HelveticaNeueCyr-Roman</vt:lpstr>
      <vt:lpstr>Bazovaya Presentacia Skolkovo</vt:lpstr>
      <vt:lpstr>think-cell Slide</vt:lpstr>
      <vt:lpstr>Success stories from companies taking part in the Skolkovo project -  December 2013</vt:lpstr>
      <vt:lpstr>Contents</vt:lpstr>
      <vt:lpstr>Dauria – satellite technologies</vt:lpstr>
      <vt:lpstr>LLC RoboCV </vt:lpstr>
      <vt:lpstr>SPIRIT Navigation</vt:lpstr>
      <vt:lpstr>Oktogo</vt:lpstr>
      <vt:lpstr>Anturis-2</vt:lpstr>
      <vt:lpstr>LLC Rock Flow Dynamics </vt:lpstr>
      <vt:lpstr>NOVAS Sk</vt:lpstr>
      <vt:lpstr>International centre for quantum optics and quantum technologies </vt:lpstr>
      <vt:lpstr>Т8 Science and Technical Centre LLC (Т8 STC LLC)</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Анализ риска невыполнения бюджета Фонда на 2012г.</dc:title>
  <dc:creator>Windows User</dc:creator>
  <cp:lastModifiedBy>Go Hayato</cp:lastModifiedBy>
  <cp:revision>728</cp:revision>
  <cp:lastPrinted>2012-10-10T09:57:27Z</cp:lastPrinted>
  <dcterms:created xsi:type="dcterms:W3CDTF">2012-07-02T14:14:40Z</dcterms:created>
  <dcterms:modified xsi:type="dcterms:W3CDTF">2014-01-16T13:00:06Z</dcterms:modified>
</cp:coreProperties>
</file>