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5"/>
  </p:notesMasterIdLst>
  <p:handoutMasterIdLst>
    <p:handoutMasterId r:id="rId16"/>
  </p:handoutMasterIdLst>
  <p:sldIdLst>
    <p:sldId id="256" r:id="rId2"/>
    <p:sldId id="325" r:id="rId3"/>
    <p:sldId id="383" r:id="rId4"/>
    <p:sldId id="405" r:id="rId5"/>
    <p:sldId id="402" r:id="rId6"/>
    <p:sldId id="395" r:id="rId7"/>
    <p:sldId id="404" r:id="rId8"/>
    <p:sldId id="403" r:id="rId9"/>
    <p:sldId id="406" r:id="rId10"/>
    <p:sldId id="407" r:id="rId11"/>
    <p:sldId id="408" r:id="rId12"/>
    <p:sldId id="409" r:id="rId13"/>
    <p:sldId id="354" r:id="rId14"/>
  </p:sldIdLst>
  <p:sldSz cx="9144000" cy="6858000" type="screen4x3"/>
  <p:notesSz cx="6797675" cy="9874250"/>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katerina Inozemtseva" initials="EI"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D8FF"/>
    <a:srgbClr val="FF0000"/>
    <a:srgbClr val="EBF1DE"/>
    <a:srgbClr val="CCFFCC"/>
    <a:srgbClr val="2992BE"/>
    <a:srgbClr val="CC0000"/>
    <a:srgbClr val="990000"/>
    <a:srgbClr val="EFFBFF"/>
    <a:srgbClr val="CDF2FF"/>
    <a:srgbClr val="FF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28" autoAdjust="0"/>
    <p:restoredTop sz="94786" autoAdjust="0"/>
  </p:normalViewPr>
  <p:slideViewPr>
    <p:cSldViewPr>
      <p:cViewPr>
        <p:scale>
          <a:sx n="85" d="100"/>
          <a:sy n="85" d="100"/>
        </p:scale>
        <p:origin x="198" y="-612"/>
      </p:cViewPr>
      <p:guideLst>
        <p:guide orient="horz" pos="1162"/>
        <p:guide pos="38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9C79D069-F7DC-4F12-AD4A-F50FC7BCBE4E}" type="datetimeFigureOut">
              <a:rPr lang="ru-RU" smtClean="0"/>
              <a:t>13.12.2013</a:t>
            </a:fld>
            <a:endParaRPr lang="ru-RU"/>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4051F7B9-24B2-4865-9F23-3DA645A20DCA}" type="slidenum">
              <a:rPr lang="ru-RU" smtClean="0"/>
              <a:t>‹#›</a:t>
            </a:fld>
            <a:endParaRPr lang="ru-RU"/>
          </a:p>
        </p:txBody>
      </p:sp>
    </p:spTree>
    <p:extLst>
      <p:ext uri="{BB962C8B-B14F-4D97-AF65-F5344CB8AC3E}">
        <p14:creationId xmlns:p14="http://schemas.microsoft.com/office/powerpoint/2010/main" val="1320434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283B0C13-1782-40AD-A838-8C9F94060FA9}" type="datetimeFigureOut">
              <a:rPr lang="ru-RU" smtClean="0"/>
              <a:t>13.12.2013</a:t>
            </a:fld>
            <a:endParaRPr lang="ru-RU"/>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886E7FB1-CB6E-4AC0-9CE6-E9A8EDB33FBD}" type="slidenum">
              <a:rPr lang="ru-RU" smtClean="0"/>
              <a:t>‹#›</a:t>
            </a:fld>
            <a:endParaRPr lang="ru-RU"/>
          </a:p>
        </p:txBody>
      </p:sp>
    </p:spTree>
    <p:extLst>
      <p:ext uri="{BB962C8B-B14F-4D97-AF65-F5344CB8AC3E}">
        <p14:creationId xmlns:p14="http://schemas.microsoft.com/office/powerpoint/2010/main" val="2080159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4.emf"/><Relationship Id="rId4" Type="http://schemas.openxmlformats.org/officeDocument/2006/relationships/tags" Target="../tags/tag4.xml"/><Relationship Id="rId9" Type="http://schemas.openxmlformats.org/officeDocument/2006/relationships/oleObject" Target="../embeddings/oleObject1.bin"/></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40" y="406786"/>
            <a:ext cx="4644698" cy="4575199"/>
          </a:xfrm>
          <a:prstGeom prst="rect">
            <a:avLst/>
          </a:prstGeom>
        </p:spPr>
      </p:pic>
      <p:sp>
        <p:nvSpPr>
          <p:cNvPr id="2" name="Title 1"/>
          <p:cNvSpPr>
            <a:spLocks noGrp="1"/>
          </p:cNvSpPr>
          <p:nvPr>
            <p:ph type="ctrTitle"/>
          </p:nvPr>
        </p:nvSpPr>
        <p:spPr>
          <a:xfrm>
            <a:off x="4922760" y="1916833"/>
            <a:ext cx="3991429" cy="2098772"/>
          </a:xfrm>
          <a:prstGeom prst="rect">
            <a:avLst/>
          </a:prstGeom>
        </p:spPr>
        <p:txBody>
          <a:bodyPr/>
          <a:lstStyle>
            <a:lvl1pPr algn="r">
              <a:defRPr sz="3200" baseline="0">
                <a:ln>
                  <a:noFill/>
                </a:ln>
                <a:solidFill>
                  <a:schemeClr val="accent6"/>
                </a:solidFill>
              </a:defRPr>
            </a:lvl1pPr>
          </a:lstStyle>
          <a:p>
            <a:endParaRPr lang="en-US" dirty="0"/>
          </a:p>
        </p:txBody>
      </p:sp>
    </p:spTree>
    <p:extLst>
      <p:ext uri="{BB962C8B-B14F-4D97-AF65-F5344CB8AC3E}">
        <p14:creationId xmlns:p14="http://schemas.microsoft.com/office/powerpoint/2010/main" val="2142233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7019" y="108695"/>
            <a:ext cx="6493373" cy="703623"/>
          </a:xfrm>
          <a:prstGeom prst="rect">
            <a:avLst/>
          </a:prstGeom>
        </p:spPr>
        <p:txBody>
          <a:bodyPr anchor="t"/>
          <a:lstStyle>
            <a:lvl1pPr>
              <a:defRPr sz="3200">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11188" y="1844674"/>
            <a:ext cx="8281292" cy="4680669"/>
          </a:xfrm>
        </p:spPr>
        <p:txBody>
          <a:bodyPr>
            <a:normAutofit/>
          </a:bodyPr>
          <a:lstStyle>
            <a:lvl1pPr>
              <a:defRPr sz="1800">
                <a:latin typeface="+mn-lt"/>
              </a:defRPr>
            </a:lvl1pPr>
            <a:lvl2pPr>
              <a:buSzPct val="100000"/>
              <a:defRPr sz="1800">
                <a:latin typeface="+mn-lt"/>
              </a:defRPr>
            </a:lvl2pPr>
            <a:lvl3pPr>
              <a:buSzPct val="100000"/>
              <a:defRPr sz="1800">
                <a:latin typeface="+mn-lt"/>
              </a:defRPr>
            </a:lvl3pPr>
            <a:lvl4pPr>
              <a:buSzPct val="100000"/>
              <a:defRPr sz="1800">
                <a:latin typeface="+mn-lt"/>
              </a:defRPr>
            </a:lvl4pPr>
            <a:lvl5pPr>
              <a:buSzPct val="100000"/>
              <a:defRPr sz="1800">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1561" y="108696"/>
            <a:ext cx="976984" cy="703623"/>
          </a:xfrm>
          <a:prstGeom prst="rect">
            <a:avLst/>
          </a:prstGeom>
        </p:spPr>
      </p:pic>
      <p:pic>
        <p:nvPicPr>
          <p:cNvPr id="10" name="Picture 9"/>
          <p:cNvPicPr>
            <a:picLocks noChangeAspect="1"/>
          </p:cNvPicPr>
          <p:nvPr userDrawn="1"/>
        </p:nvPicPr>
        <p:blipFill rotWithShape="1">
          <a:blip r:embed="rId3">
            <a:extLst>
              <a:ext uri="{28A0092B-C50C-407E-A947-70E740481C1C}">
                <a14:useLocalDpi xmlns:a14="http://schemas.microsoft.com/office/drawing/2010/main" val="0"/>
              </a:ext>
            </a:extLst>
          </a:blip>
          <a:srcRect r="28154"/>
          <a:stretch/>
        </p:blipFill>
        <p:spPr>
          <a:xfrm>
            <a:off x="0" y="-2782"/>
            <a:ext cx="439175" cy="6876000"/>
          </a:xfrm>
          <a:prstGeom prst="rect">
            <a:avLst/>
          </a:prstGeom>
        </p:spPr>
      </p:pic>
    </p:spTree>
    <p:extLst>
      <p:ext uri="{BB962C8B-B14F-4D97-AF65-F5344CB8AC3E}">
        <p14:creationId xmlns:p14="http://schemas.microsoft.com/office/powerpoint/2010/main" val="277138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Titel und Inhalt">
    <p:spTree>
      <p:nvGrpSpPr>
        <p:cNvPr id="1" name=""/>
        <p:cNvGrpSpPr/>
        <p:nvPr/>
      </p:nvGrpSpPr>
      <p:grpSpPr>
        <a:xfrm>
          <a:off x="0" y="0"/>
          <a:ext cx="0" cy="0"/>
          <a:chOff x="0" y="0"/>
          <a:chExt cx="0" cy="0"/>
        </a:xfrm>
      </p:grpSpPr>
      <p:graphicFrame>
        <p:nvGraphicFramePr>
          <p:cNvPr id="4" name="Object 1" hidden="1"/>
          <p:cNvGraphicFramePr>
            <a:graphicFrameLocks noChangeAspect="1"/>
          </p:cNvGraphicFramePr>
          <p:nvPr userDrawn="1">
            <p:custDataLst>
              <p:tags r:id="rId2"/>
            </p:custDataLst>
          </p:nvPr>
        </p:nvGraphicFramePr>
        <p:xfrm>
          <a:off x="0" y="0"/>
          <a:ext cx="146538" cy="158750"/>
        </p:xfrm>
        <a:graphic>
          <a:graphicData uri="http://schemas.openxmlformats.org/presentationml/2006/ole">
            <mc:AlternateContent xmlns:mc="http://schemas.openxmlformats.org/markup-compatibility/2006">
              <mc:Choice xmlns:v="urn:schemas-microsoft-com:vml" Requires="v">
                <p:oleObj spid="_x0000_s2663" name="think-cell Slide" r:id="rId9" imgW="270" imgH="270" progId="TCLayout.ActiveDocument.1">
                  <p:embed/>
                </p:oleObj>
              </mc:Choice>
              <mc:Fallback>
                <p:oleObj name="think-cell Slide" r:id="rId9" imgW="270" imgH="270" progId="TCLayout.ActiveDocument.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146538"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Foliennummernplatzhalter 4"/>
          <p:cNvSpPr txBox="1">
            <a:spLocks noGrp="1"/>
          </p:cNvSpPr>
          <p:nvPr userDrawn="1">
            <p:custDataLst>
              <p:tags r:id="rId3"/>
            </p:custDataLst>
          </p:nvPr>
        </p:nvSpPr>
        <p:spPr bwMode="auto">
          <a:xfrm>
            <a:off x="8373208" y="6572251"/>
            <a:ext cx="4953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r">
              <a:defRPr/>
            </a:pPr>
            <a:fld id="{9012202A-0966-4C86-88B9-13F21CEC4770}" type="slidenum">
              <a:rPr lang="en-US" sz="1200" b="0" smtClean="0"/>
              <a:pPr algn="r">
                <a:defRPr/>
              </a:pPr>
              <a:t>‹#›</a:t>
            </a:fld>
            <a:endParaRPr lang="en-US" sz="1200" b="0" smtClean="0"/>
          </a:p>
        </p:txBody>
      </p:sp>
      <p:sp>
        <p:nvSpPr>
          <p:cNvPr id="8" name="Объект 6"/>
          <p:cNvSpPr>
            <a:spLocks noGrp="1"/>
          </p:cNvSpPr>
          <p:nvPr>
            <p:ph sz="quarter" idx="10"/>
          </p:nvPr>
        </p:nvSpPr>
        <p:spPr>
          <a:xfrm>
            <a:off x="106974" y="1124607"/>
            <a:ext cx="8949102" cy="5286703"/>
          </a:xfrm>
          <a:prstGeom prst="rect">
            <a:avLst/>
          </a:prstGeom>
        </p:spPr>
        <p:txBody>
          <a:bodyPr/>
          <a:lstStyle>
            <a:lvl1pPr marL="357188"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1pPr>
            <a:lvl2pPr marL="714375" indent="-35083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2pPr>
            <a:lvl3pPr marL="1071563" indent="-3698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3pPr>
            <a:lvl4pPr marL="1797050"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4pPr>
            <a:lvl5pPr marL="2154238" indent="-357188">
              <a:lnSpc>
                <a:spcPct val="100000"/>
              </a:lnSpc>
              <a:spcBef>
                <a:spcPts val="600"/>
              </a:spcBef>
              <a:spcAft>
                <a:spcPts val="0"/>
              </a:spcAft>
              <a:buClr>
                <a:srgbClr val="7DB935"/>
              </a:buClr>
              <a:buSzPct val="100000"/>
              <a:buFont typeface="Arial" pitchFamily="34" charset="0"/>
              <a:buChar char="‒"/>
              <a:defRPr sz="1400">
                <a:latin typeface="Calibri" pitchFamily="34" charset="0"/>
                <a:cs typeface="Calibri"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9" name="Прямоугольник 4"/>
          <p:cNvSpPr/>
          <p:nvPr userDrawn="1">
            <p:custDataLst>
              <p:tags r:id="rId4"/>
            </p:custDataLst>
          </p:nvPr>
        </p:nvSpPr>
        <p:spPr>
          <a:xfrm>
            <a:off x="896815" y="115888"/>
            <a:ext cx="8159262" cy="865187"/>
          </a:xfrm>
          <a:prstGeom prst="rect">
            <a:avLst/>
          </a:prstGeom>
          <a:solidFill>
            <a:srgbClr val="6464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0" name="Прямоугольник 5"/>
          <p:cNvSpPr/>
          <p:nvPr userDrawn="1">
            <p:custDataLst>
              <p:tags r:id="rId5"/>
            </p:custDataLst>
          </p:nvPr>
        </p:nvSpPr>
        <p:spPr>
          <a:xfrm>
            <a:off x="3722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1" name="Прямоугольник 6"/>
          <p:cNvSpPr/>
          <p:nvPr userDrawn="1">
            <p:custDataLst>
              <p:tags r:id="rId6"/>
            </p:custDataLst>
          </p:nvPr>
        </p:nvSpPr>
        <p:spPr>
          <a:xfrm>
            <a:off x="106974" y="115888"/>
            <a:ext cx="191965"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2" name="Прямоугольник 7"/>
          <p:cNvSpPr/>
          <p:nvPr userDrawn="1">
            <p:custDataLst>
              <p:tags r:id="rId7"/>
            </p:custDataLst>
          </p:nvPr>
        </p:nvSpPr>
        <p:spPr>
          <a:xfrm>
            <a:off x="6389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3" name="Заголовок 5"/>
          <p:cNvSpPr>
            <a:spLocks noGrp="1"/>
          </p:cNvSpPr>
          <p:nvPr>
            <p:ph type="title"/>
          </p:nvPr>
        </p:nvSpPr>
        <p:spPr>
          <a:xfrm>
            <a:off x="896815" y="115888"/>
            <a:ext cx="8159261" cy="865187"/>
          </a:xfrm>
          <a:prstGeom prst="rect">
            <a:avLst/>
          </a:prstGeom>
        </p:spPr>
        <p:txBody>
          <a:bodyPr anchor="ctr"/>
          <a:lstStyle>
            <a:lvl1pPr>
              <a:defRPr b="0">
                <a:solidFill>
                  <a:schemeClr val="bg1"/>
                </a:solidFill>
                <a:latin typeface="Calibri" pitchFamily="34" charset="0"/>
                <a:cs typeface="Calibri" pitchFamily="34" charset="0"/>
              </a:defRPr>
            </a:lvl1pPr>
          </a:lstStyle>
          <a:p>
            <a:r>
              <a:rPr lang="ru-RU" dirty="0" smtClean="0"/>
              <a:t>Образец заголовка</a:t>
            </a:r>
            <a:endParaRPr lang="ru-RU" dirty="0"/>
          </a:p>
        </p:txBody>
      </p:sp>
    </p:spTree>
    <p:extLst>
      <p:ext uri="{BB962C8B-B14F-4D97-AF65-F5344CB8AC3E}">
        <p14:creationId xmlns:p14="http://schemas.microsoft.com/office/powerpoint/2010/main" val="179179550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32497" y="1888357"/>
            <a:ext cx="757207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8126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457200" rtl="0" eaLnBrk="1" latinLnBrk="0" hangingPunct="1">
        <a:spcBef>
          <a:spcPct val="0"/>
        </a:spcBef>
        <a:buNone/>
        <a:defRPr sz="3600" kern="1200">
          <a:solidFill>
            <a:schemeClr val="tx1"/>
          </a:solidFill>
          <a:latin typeface="HelveticaNeueCyr-Heavy"/>
          <a:ea typeface="+mj-ea"/>
          <a:cs typeface="+mj-cs"/>
        </a:defRPr>
      </a:lvl1pPr>
    </p:titleStyle>
    <p:bodyStyle>
      <a:lvl1pPr marL="342900" indent="-3429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1pPr>
      <a:lvl2pPr marL="742950" indent="-28575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2pPr>
      <a:lvl3pPr marL="11430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3pPr>
      <a:lvl4pPr marL="16002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4pPr>
      <a:lvl5pPr marL="20574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4008" y="1916833"/>
            <a:ext cx="4464496" cy="2098772"/>
          </a:xfrm>
        </p:spPr>
        <p:txBody>
          <a:bodyPr/>
          <a:lstStyle/>
          <a:p>
            <a:r>
              <a:rPr lang="en-AU" sz="3600" dirty="0" smtClean="0">
                <a:solidFill>
                  <a:srgbClr val="00B0F0"/>
                </a:solidFill>
              </a:rPr>
              <a:t>Success Stories of </a:t>
            </a:r>
            <a:r>
              <a:rPr lang="en-AU" sz="3600" dirty="0" err="1" smtClean="0">
                <a:solidFill>
                  <a:srgbClr val="00B0F0"/>
                </a:solidFill>
              </a:rPr>
              <a:t>Skolkovo</a:t>
            </a:r>
            <a:r>
              <a:rPr lang="en-AU" sz="3600" dirty="0" smtClean="0">
                <a:solidFill>
                  <a:srgbClr val="00B0F0"/>
                </a:solidFill>
              </a:rPr>
              <a:t> Participants</a:t>
            </a:r>
            <a:br>
              <a:rPr lang="en-AU" sz="3600" dirty="0" smtClean="0">
                <a:solidFill>
                  <a:srgbClr val="00B0F0"/>
                </a:solidFill>
              </a:rPr>
            </a:br>
            <a:r>
              <a:rPr lang="en-AU" sz="3600" dirty="0" smtClean="0">
                <a:solidFill>
                  <a:srgbClr val="00B0F0"/>
                </a:solidFill>
              </a:rPr>
              <a:t>November 2013</a:t>
            </a:r>
            <a:endParaRPr lang="ru-RU" sz="3600" dirty="0">
              <a:solidFill>
                <a:srgbClr val="00B0F0"/>
              </a:solidFill>
            </a:endParaRPr>
          </a:p>
        </p:txBody>
      </p:sp>
    </p:spTree>
    <p:extLst>
      <p:ext uri="{BB962C8B-B14F-4D97-AF65-F5344CB8AC3E}">
        <p14:creationId xmlns:p14="http://schemas.microsoft.com/office/powerpoint/2010/main" val="898222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dirty="0" err="1" smtClean="0"/>
              <a:t>CDNvideo</a:t>
            </a:r>
            <a:endParaRPr lang="ru-RU" dirty="0"/>
          </a:p>
        </p:txBody>
      </p:sp>
      <p:sp>
        <p:nvSpPr>
          <p:cNvPr id="4" name="Rectangle 9"/>
          <p:cNvSpPr/>
          <p:nvPr/>
        </p:nvSpPr>
        <p:spPr>
          <a:xfrm>
            <a:off x="755576" y="980728"/>
            <a:ext cx="6480720" cy="1169551"/>
          </a:xfrm>
          <a:prstGeom prst="rect">
            <a:avLst/>
          </a:prstGeom>
        </p:spPr>
        <p:txBody>
          <a:bodyPr wrap="square">
            <a:spAutoFit/>
          </a:bodyPr>
          <a:lstStyle/>
          <a:p>
            <a:r>
              <a:rPr lang="ru-RU" sz="1400" b="1" dirty="0"/>
              <a:t>CDNvideo </a:t>
            </a:r>
            <a:r>
              <a:rPr lang="en-AU" sz="1400" b="1" dirty="0" smtClean="0"/>
              <a:t>rolls out an industrial </a:t>
            </a:r>
            <a:r>
              <a:rPr lang="en-AU" sz="1400" b="1" dirty="0" err="1" smtClean="0"/>
              <a:t>TVLight</a:t>
            </a:r>
            <a:r>
              <a:rPr lang="en-AU" sz="1400" b="1" dirty="0" smtClean="0"/>
              <a:t>, a system for guaranteed delivery of video content to viewers of TV channels through the Internet</a:t>
            </a:r>
            <a:endParaRPr lang="ru-RU" sz="1400" b="1" dirty="0" smtClean="0"/>
          </a:p>
          <a:p>
            <a:endParaRPr lang="ru-RU" sz="1400" b="1" dirty="0">
              <a:latin typeface="Arial"/>
              <a:cs typeface="Arial"/>
            </a:endParaRPr>
          </a:p>
          <a:p>
            <a:r>
              <a:rPr lang="en-US" sz="1400" dirty="0" smtClean="0"/>
              <a:t>The </a:t>
            </a:r>
            <a:r>
              <a:rPr lang="en-US" sz="1400" dirty="0" err="1" smtClean="0"/>
              <a:t>TVLight</a:t>
            </a:r>
            <a:r>
              <a:rPr lang="en-US" sz="1400" dirty="0" smtClean="0"/>
              <a:t> solution can be used by TV channels of any size, including niche and small TV channels.</a:t>
            </a:r>
            <a:endParaRPr lang="ru-RU" sz="1400" b="1" dirty="0" smtClean="0">
              <a:latin typeface="Arial"/>
              <a:cs typeface="Arial"/>
            </a:endParaRPr>
          </a:p>
        </p:txBody>
      </p:sp>
      <p:sp>
        <p:nvSpPr>
          <p:cNvPr id="5" name="Rectangle 10"/>
          <p:cNvSpPr/>
          <p:nvPr/>
        </p:nvSpPr>
        <p:spPr>
          <a:xfrm>
            <a:off x="827584" y="2708920"/>
            <a:ext cx="7920880" cy="954107"/>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smtClean="0">
                <a:solidFill>
                  <a:srgbClr val="FFFFFF"/>
                </a:solidFill>
              </a:rPr>
              <a:t>CDNvideo </a:t>
            </a:r>
            <a:r>
              <a:rPr lang="en-AU" sz="1400" dirty="0" smtClean="0">
                <a:solidFill>
                  <a:srgbClr val="FFFFFF"/>
                </a:solidFill>
              </a:rPr>
              <a:t>is a leading content delivery network operator in Russia and the CIS. The company’s solution makes it possible to distribute content through a geographically distributed network, thereby ensuring reliable delivery of Internet-video. As a result of research </a:t>
            </a:r>
            <a:r>
              <a:rPr lang="en-AU" sz="1400" dirty="0" err="1" smtClean="0">
                <a:solidFill>
                  <a:srgbClr val="FFFFFF"/>
                </a:solidFill>
              </a:rPr>
              <a:t>CNDvideo</a:t>
            </a:r>
            <a:r>
              <a:rPr lang="en-AU" sz="1400" dirty="0" smtClean="0">
                <a:solidFill>
                  <a:srgbClr val="FFFFFF"/>
                </a:solidFill>
              </a:rPr>
              <a:t> found an algorithm for allocating traffic to distributed servers to ensure delivery of internet video to end users in the best possible quality.</a:t>
            </a:r>
            <a:endParaRPr lang="ru-RU" sz="1400" dirty="0">
              <a:solidFill>
                <a:srgbClr val="FFFFFF"/>
              </a:solidFill>
            </a:endParaRPr>
          </a:p>
        </p:txBody>
      </p:sp>
      <p:sp>
        <p:nvSpPr>
          <p:cNvPr id="6" name="TextBox 5"/>
          <p:cNvSpPr txBox="1"/>
          <p:nvPr/>
        </p:nvSpPr>
        <p:spPr>
          <a:xfrm>
            <a:off x="827584" y="2348880"/>
            <a:ext cx="7920880"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Company profile</a:t>
            </a:r>
            <a:endParaRPr lang="ru-RU" b="1" dirty="0">
              <a:solidFill>
                <a:schemeClr val="bg2"/>
              </a:solidFill>
              <a:cs typeface="Arial" pitchFamily="34" charset="0"/>
            </a:endParaRPr>
          </a:p>
        </p:txBody>
      </p:sp>
      <p:sp>
        <p:nvSpPr>
          <p:cNvPr id="7" name="TextBox 6"/>
          <p:cNvSpPr txBox="1"/>
          <p:nvPr/>
        </p:nvSpPr>
        <p:spPr>
          <a:xfrm>
            <a:off x="827584" y="4283804"/>
            <a:ext cx="7890169" cy="646331"/>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The essence of the innovation</a:t>
            </a:r>
            <a:endParaRPr lang="ru-RU" b="1" dirty="0">
              <a:solidFill>
                <a:schemeClr val="bg2"/>
              </a:solidFill>
              <a:cs typeface="Arial" pitchFamily="34" charset="0"/>
            </a:endParaRPr>
          </a:p>
          <a:p>
            <a:endParaRPr lang="ru-RU" b="1" dirty="0">
              <a:solidFill>
                <a:schemeClr val="bg2"/>
              </a:solidFill>
              <a:cs typeface="Arial" pitchFamily="34" charset="0"/>
            </a:endParaRPr>
          </a:p>
        </p:txBody>
      </p:sp>
      <p:sp>
        <p:nvSpPr>
          <p:cNvPr id="8" name="Rectangle 10"/>
          <p:cNvSpPr/>
          <p:nvPr/>
        </p:nvSpPr>
        <p:spPr>
          <a:xfrm>
            <a:off x="827584" y="4635133"/>
            <a:ext cx="7890164" cy="523220"/>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smtClean="0">
                <a:solidFill>
                  <a:schemeClr val="accent1"/>
                </a:solidFill>
              </a:rPr>
              <a:t>TVLight</a:t>
            </a:r>
            <a:r>
              <a:rPr lang="en-US" sz="1400" dirty="0" smtClean="0">
                <a:solidFill>
                  <a:schemeClr val="accent1"/>
                </a:solidFill>
              </a:rPr>
              <a:t> is a platform for guaranteed delivery of video content from the video archives of the content provider to a variety of mobile devices, laptops, PCs, TV receivers and Smart TVs</a:t>
            </a:r>
          </a:p>
        </p:txBody>
      </p:sp>
      <p:sp>
        <p:nvSpPr>
          <p:cNvPr id="10" name="Прямоугольник 9"/>
          <p:cNvSpPr/>
          <p:nvPr/>
        </p:nvSpPr>
        <p:spPr>
          <a:xfrm>
            <a:off x="838205" y="5949280"/>
            <a:ext cx="7910259" cy="523220"/>
          </a:xfrm>
          <a:prstGeom prst="rect">
            <a:avLst/>
          </a:prstGeom>
          <a:solidFill>
            <a:schemeClr val="bg1">
              <a:lumMod val="50000"/>
            </a:schemeClr>
          </a:solidFill>
        </p:spPr>
        <p:txBody>
          <a:bodyPr wrap="square">
            <a:spAutoFit/>
          </a:bodyPr>
          <a:lstStyle/>
          <a:p>
            <a:r>
              <a:rPr lang="en-AU" sz="1400" dirty="0" smtClean="0">
                <a:solidFill>
                  <a:schemeClr val="bg2"/>
                </a:solidFill>
              </a:rPr>
              <a:t>Currently CND is the only company in the market that can offer video content publishers a reliable solution for content delivery at a reasonable price. The potential market volume is estimated at USD 2 billion</a:t>
            </a:r>
            <a:r>
              <a:rPr lang="ru-RU" sz="1400" dirty="0" smtClean="0">
                <a:solidFill>
                  <a:schemeClr val="bg2"/>
                </a:solidFill>
              </a:rPr>
              <a:t>. </a:t>
            </a:r>
            <a:endParaRPr lang="ru-RU" sz="1400" dirty="0">
              <a:solidFill>
                <a:schemeClr val="bg2"/>
              </a:solidFill>
            </a:endParaRPr>
          </a:p>
        </p:txBody>
      </p:sp>
      <p:sp>
        <p:nvSpPr>
          <p:cNvPr id="11" name="TextBox 10"/>
          <p:cNvSpPr txBox="1"/>
          <p:nvPr/>
        </p:nvSpPr>
        <p:spPr>
          <a:xfrm>
            <a:off x="838199" y="5589240"/>
            <a:ext cx="7910265" cy="369332"/>
          </a:xfrm>
          <a:prstGeom prst="rect">
            <a:avLst/>
          </a:prstGeom>
          <a:solidFill>
            <a:srgbClr val="FF6600"/>
          </a:solidFill>
          <a:ln>
            <a:noFill/>
          </a:ln>
        </p:spPr>
        <p:txBody>
          <a:bodyPr wrap="square" rtlCol="0">
            <a:spAutoFit/>
          </a:bodyPr>
          <a:lstStyle/>
          <a:p>
            <a:r>
              <a:rPr lang="en-AU"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362962" y="901457"/>
            <a:ext cx="1313494" cy="1231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534030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sz="2400" b="1" dirty="0" smtClean="0"/>
              <a:t>Carbon Valley</a:t>
            </a:r>
            <a:endParaRPr lang="ru-RU" sz="2400" dirty="0"/>
          </a:p>
        </p:txBody>
      </p:sp>
      <p:sp>
        <p:nvSpPr>
          <p:cNvPr id="4" name="Rectangle 9"/>
          <p:cNvSpPr/>
          <p:nvPr/>
        </p:nvSpPr>
        <p:spPr>
          <a:xfrm>
            <a:off x="827584" y="1037054"/>
            <a:ext cx="6264696" cy="954107"/>
          </a:xfrm>
          <a:prstGeom prst="rect">
            <a:avLst/>
          </a:prstGeom>
        </p:spPr>
        <p:txBody>
          <a:bodyPr wrap="square">
            <a:spAutoFit/>
          </a:bodyPr>
          <a:lstStyle/>
          <a:p>
            <a:r>
              <a:rPr lang="en-AU" sz="1400" b="1" dirty="0" smtClean="0"/>
              <a:t>Carbon Valley announces beta testing of Cloud Bank</a:t>
            </a:r>
            <a:endParaRPr lang="en-US" sz="1400" b="1" dirty="0" smtClean="0"/>
          </a:p>
          <a:p>
            <a:r>
              <a:rPr lang="en-AU" sz="1400" dirty="0" smtClean="0"/>
              <a:t>The beta version of Cloud Bank went online on Nov 12, 2013 and was made available to the public. The system is part of the Federal </a:t>
            </a:r>
            <a:r>
              <a:rPr lang="en-AU" sz="1400" dirty="0" err="1" smtClean="0"/>
              <a:t>Biobank</a:t>
            </a:r>
            <a:r>
              <a:rPr lang="en-AU" sz="1400" dirty="0" smtClean="0"/>
              <a:t> project 2020 being developed by Carbon Valley </a:t>
            </a:r>
          </a:p>
        </p:txBody>
      </p:sp>
      <p:sp>
        <p:nvSpPr>
          <p:cNvPr id="5" name="Rectangle 10"/>
          <p:cNvSpPr/>
          <p:nvPr/>
        </p:nvSpPr>
        <p:spPr>
          <a:xfrm>
            <a:off x="827584" y="2836093"/>
            <a:ext cx="7920880" cy="1384995"/>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bg2"/>
                </a:solidFill>
              </a:rPr>
              <a:t>Carbon Valley  specialises in developing purpose-built medical IT systems and online services. The company helps solve real problems in healthcare, biotech and pharmaceutical industries by providing solutions in such areas as </a:t>
            </a:r>
            <a:r>
              <a:rPr lang="ru-RU" sz="1400" dirty="0" smtClean="0">
                <a:solidFill>
                  <a:schemeClr val="bg2"/>
                </a:solidFill>
              </a:rPr>
              <a:t>:</a:t>
            </a:r>
            <a:endParaRPr lang="ru-RU" sz="1400" dirty="0">
              <a:solidFill>
                <a:schemeClr val="bg2"/>
              </a:solidFill>
            </a:endParaRPr>
          </a:p>
          <a:p>
            <a:pPr marL="285750" indent="-285750">
              <a:buFont typeface="Arial"/>
              <a:buChar char="•"/>
            </a:pPr>
            <a:r>
              <a:rPr lang="en-AU" sz="1400" dirty="0" smtClean="0">
                <a:solidFill>
                  <a:schemeClr val="bg2"/>
                </a:solidFill>
              </a:rPr>
              <a:t>Electronic patient records</a:t>
            </a:r>
            <a:endParaRPr lang="ru-RU" sz="1400" dirty="0">
              <a:solidFill>
                <a:schemeClr val="bg2"/>
              </a:solidFill>
            </a:endParaRPr>
          </a:p>
          <a:p>
            <a:pPr marL="285750" indent="-285750">
              <a:buFont typeface="Arial"/>
              <a:buChar char="•"/>
            </a:pPr>
            <a:r>
              <a:rPr lang="en-AU" sz="1400" dirty="0" smtClean="0">
                <a:solidFill>
                  <a:schemeClr val="bg2"/>
                </a:solidFill>
              </a:rPr>
              <a:t>Biomedical infrastructure</a:t>
            </a:r>
            <a:endParaRPr lang="ru-RU" sz="1400" dirty="0">
              <a:solidFill>
                <a:schemeClr val="bg2"/>
              </a:solidFill>
            </a:endParaRPr>
          </a:p>
          <a:p>
            <a:pPr marL="285750" indent="-285750">
              <a:buFont typeface="Arial"/>
              <a:buChar char="•"/>
            </a:pPr>
            <a:r>
              <a:rPr lang="en-AU" sz="1400" dirty="0" smtClean="0">
                <a:solidFill>
                  <a:schemeClr val="bg2"/>
                </a:solidFill>
              </a:rPr>
              <a:t>Data bases for bio-pharmaceutical research</a:t>
            </a:r>
            <a:endParaRPr lang="ru-RU" sz="1400" dirty="0">
              <a:solidFill>
                <a:schemeClr val="bg2"/>
              </a:solidFill>
            </a:endParaRPr>
          </a:p>
        </p:txBody>
      </p:sp>
      <p:sp>
        <p:nvSpPr>
          <p:cNvPr id="6" name="TextBox 5"/>
          <p:cNvSpPr txBox="1"/>
          <p:nvPr/>
        </p:nvSpPr>
        <p:spPr>
          <a:xfrm>
            <a:off x="827584" y="2483604"/>
            <a:ext cx="7920880"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Company profile</a:t>
            </a:r>
            <a:endParaRPr lang="ru-RU" b="1" dirty="0">
              <a:solidFill>
                <a:schemeClr val="bg2"/>
              </a:solidFill>
              <a:cs typeface="Arial" pitchFamily="34" charset="0"/>
            </a:endParaRPr>
          </a:p>
        </p:txBody>
      </p:sp>
      <p:sp>
        <p:nvSpPr>
          <p:cNvPr id="7" name="TextBox 6"/>
          <p:cNvSpPr txBox="1"/>
          <p:nvPr/>
        </p:nvSpPr>
        <p:spPr>
          <a:xfrm>
            <a:off x="827584" y="4438853"/>
            <a:ext cx="7890169" cy="646331"/>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The essence of the innovation</a:t>
            </a:r>
            <a:endParaRPr lang="ru-RU" b="1" dirty="0">
              <a:solidFill>
                <a:schemeClr val="bg2"/>
              </a:solidFill>
              <a:cs typeface="Arial" pitchFamily="34" charset="0"/>
            </a:endParaRPr>
          </a:p>
          <a:p>
            <a:endParaRPr lang="ru-RU" b="1" dirty="0">
              <a:solidFill>
                <a:schemeClr val="bg2"/>
              </a:solidFill>
              <a:cs typeface="Arial" pitchFamily="34" charset="0"/>
            </a:endParaRPr>
          </a:p>
        </p:txBody>
      </p:sp>
      <p:sp>
        <p:nvSpPr>
          <p:cNvPr id="8" name="Rectangle 10"/>
          <p:cNvSpPr/>
          <p:nvPr/>
        </p:nvSpPr>
        <p:spPr>
          <a:xfrm>
            <a:off x="827584" y="4850576"/>
            <a:ext cx="7890164" cy="738664"/>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accent1"/>
                </a:solidFill>
              </a:rPr>
              <a:t>The goal of Project 2020 is to create a bio-information system to collect and analyse large amounts of a variety of healthcare information to facilitate the development of new medications and improve the quality of life for the general population.</a:t>
            </a:r>
            <a:endParaRPr lang="ru-RU" sz="1400" dirty="0">
              <a:solidFill>
                <a:schemeClr val="accent1"/>
              </a:solidFill>
            </a:endParaRPr>
          </a:p>
        </p:txBody>
      </p:sp>
      <p:sp>
        <p:nvSpPr>
          <p:cNvPr id="10" name="Прямоугольник 9"/>
          <p:cNvSpPr/>
          <p:nvPr/>
        </p:nvSpPr>
        <p:spPr>
          <a:xfrm>
            <a:off x="838205" y="6146140"/>
            <a:ext cx="7910259" cy="523220"/>
          </a:xfrm>
          <a:prstGeom prst="rect">
            <a:avLst/>
          </a:prstGeom>
          <a:solidFill>
            <a:schemeClr val="bg1">
              <a:lumMod val="50000"/>
            </a:schemeClr>
          </a:solidFill>
        </p:spPr>
        <p:txBody>
          <a:bodyPr wrap="square">
            <a:spAutoFit/>
          </a:bodyPr>
          <a:lstStyle/>
          <a:p>
            <a:r>
              <a:rPr lang="en-AU" sz="1400" dirty="0" smtClean="0">
                <a:solidFill>
                  <a:schemeClr val="bg2"/>
                </a:solidFill>
              </a:rPr>
              <a:t>The global market for IT in healthcare is projected to exceed USD 24 billion by 2015 growing at an average annual rate of 11%.</a:t>
            </a:r>
            <a:endParaRPr lang="ru-RU" sz="1400" dirty="0">
              <a:solidFill>
                <a:schemeClr val="bg2"/>
              </a:solidFill>
            </a:endParaRPr>
          </a:p>
        </p:txBody>
      </p:sp>
      <p:sp>
        <p:nvSpPr>
          <p:cNvPr id="11" name="TextBox 10"/>
          <p:cNvSpPr txBox="1"/>
          <p:nvPr/>
        </p:nvSpPr>
        <p:spPr>
          <a:xfrm>
            <a:off x="838199" y="5795972"/>
            <a:ext cx="7910265" cy="369332"/>
          </a:xfrm>
          <a:prstGeom prst="rect">
            <a:avLst/>
          </a:prstGeom>
          <a:solidFill>
            <a:srgbClr val="FF6600"/>
          </a:solidFill>
          <a:ln>
            <a:noFill/>
          </a:ln>
        </p:spPr>
        <p:txBody>
          <a:bodyPr wrap="square" rtlCol="0">
            <a:spAutoFit/>
          </a:bodyPr>
          <a:lstStyle/>
          <a:p>
            <a:r>
              <a:rPr lang="en-AU"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236296" y="836712"/>
            <a:ext cx="1440160" cy="144016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740565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sz="2400" b="1" dirty="0" smtClean="0"/>
              <a:t>Vision Labs</a:t>
            </a:r>
            <a:endParaRPr lang="ru-RU" sz="2400" dirty="0"/>
          </a:p>
        </p:txBody>
      </p:sp>
      <p:sp>
        <p:nvSpPr>
          <p:cNvPr id="4" name="Rectangle 9"/>
          <p:cNvSpPr/>
          <p:nvPr/>
        </p:nvSpPr>
        <p:spPr>
          <a:xfrm>
            <a:off x="827584" y="1037054"/>
            <a:ext cx="6264696" cy="1169551"/>
          </a:xfrm>
          <a:prstGeom prst="rect">
            <a:avLst/>
          </a:prstGeom>
        </p:spPr>
        <p:txBody>
          <a:bodyPr wrap="square">
            <a:spAutoFit/>
          </a:bodyPr>
          <a:lstStyle/>
          <a:p>
            <a:r>
              <a:rPr lang="ru-RU" sz="1400" b="1" dirty="0"/>
              <a:t>VisionLabs </a:t>
            </a:r>
            <a:r>
              <a:rPr lang="en-AU" sz="1400" b="1" dirty="0" smtClean="0"/>
              <a:t>wins in the SAP Labs start-ups competition</a:t>
            </a:r>
          </a:p>
          <a:p>
            <a:endParaRPr lang="en-US" sz="1400" b="1" dirty="0"/>
          </a:p>
          <a:p>
            <a:r>
              <a:rPr lang="en-AU" sz="1400" dirty="0" smtClean="0"/>
              <a:t>The jury of the contest were very much impressed by Vision Labs’ presentation of its new technology for processing images and quickly analysing large amounts of video content, together with the plans of the project team</a:t>
            </a:r>
            <a:r>
              <a:rPr lang="ru-RU" sz="1400" dirty="0" smtClean="0"/>
              <a:t>.</a:t>
            </a:r>
            <a:endParaRPr lang="en-US" sz="1400" dirty="0">
              <a:latin typeface="Arial"/>
              <a:cs typeface="Arial"/>
            </a:endParaRPr>
          </a:p>
        </p:txBody>
      </p:sp>
      <p:sp>
        <p:nvSpPr>
          <p:cNvPr id="5" name="Rectangle 10"/>
          <p:cNvSpPr/>
          <p:nvPr/>
        </p:nvSpPr>
        <p:spPr>
          <a:xfrm>
            <a:off x="827584" y="2780928"/>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bg2"/>
                </a:solidFill>
              </a:rPr>
              <a:t>Vision labs does R&amp;D in image processing, data analysis and robotics. As part of its Skolkovo project the company is developing AI-based hardware and software complexes for recognising and </a:t>
            </a:r>
            <a:r>
              <a:rPr lang="en-AU" sz="1400" dirty="0" err="1" smtClean="0">
                <a:solidFill>
                  <a:schemeClr val="bg2"/>
                </a:solidFill>
              </a:rPr>
              <a:t>analyzing</a:t>
            </a:r>
            <a:r>
              <a:rPr lang="en-AU" sz="1400" dirty="0" smtClean="0">
                <a:solidFill>
                  <a:schemeClr val="bg2"/>
                </a:solidFill>
              </a:rPr>
              <a:t> video information</a:t>
            </a:r>
            <a:r>
              <a:rPr lang="ru-RU" sz="1400" dirty="0" smtClean="0">
                <a:solidFill>
                  <a:schemeClr val="bg2"/>
                </a:solidFill>
              </a:rPr>
              <a:t>.</a:t>
            </a:r>
            <a:endParaRPr lang="ru-RU" sz="1400" dirty="0">
              <a:solidFill>
                <a:schemeClr val="bg2"/>
              </a:solidFill>
            </a:endParaRPr>
          </a:p>
        </p:txBody>
      </p:sp>
      <p:sp>
        <p:nvSpPr>
          <p:cNvPr id="6" name="TextBox 5"/>
          <p:cNvSpPr txBox="1"/>
          <p:nvPr/>
        </p:nvSpPr>
        <p:spPr>
          <a:xfrm>
            <a:off x="827584" y="2420888"/>
            <a:ext cx="7920880"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Company profile</a:t>
            </a:r>
            <a:endParaRPr lang="ru-RU" b="1" dirty="0">
              <a:solidFill>
                <a:schemeClr val="bg2"/>
              </a:solidFill>
              <a:cs typeface="Arial" pitchFamily="34" charset="0"/>
            </a:endParaRPr>
          </a:p>
        </p:txBody>
      </p:sp>
      <p:sp>
        <p:nvSpPr>
          <p:cNvPr id="7" name="TextBox 6"/>
          <p:cNvSpPr txBox="1"/>
          <p:nvPr/>
        </p:nvSpPr>
        <p:spPr>
          <a:xfrm>
            <a:off x="827584" y="3779748"/>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The essence of the innovation</a:t>
            </a:r>
            <a:endParaRPr lang="ru-RU" b="1" dirty="0">
              <a:solidFill>
                <a:schemeClr val="bg2"/>
              </a:solidFill>
              <a:cs typeface="Arial" pitchFamily="34" charset="0"/>
            </a:endParaRPr>
          </a:p>
        </p:txBody>
      </p:sp>
      <p:sp>
        <p:nvSpPr>
          <p:cNvPr id="8" name="Rectangle 10"/>
          <p:cNvSpPr/>
          <p:nvPr/>
        </p:nvSpPr>
        <p:spPr>
          <a:xfrm>
            <a:off x="827584" y="4149080"/>
            <a:ext cx="7920880" cy="1169551"/>
          </a:xfrm>
          <a:prstGeom prst="rect">
            <a:avLst/>
          </a:prstGeom>
          <a:solidFill>
            <a:schemeClr val="bg1">
              <a:lumMod val="50000"/>
            </a:schemeClr>
          </a:solidFill>
          <a:ln>
            <a:solidFill>
              <a:schemeClr val="bg2">
                <a:lumMod val="95000"/>
              </a:schemeClr>
            </a:solidFill>
          </a:ln>
        </p:spPr>
        <p:txBody>
          <a:bodyPr wrap="square">
            <a:spAutoFit/>
          </a:bodyPr>
          <a:lstStyle/>
          <a:p>
            <a:r>
              <a:rPr lang="en-AU" sz="1400" b="1" dirty="0" smtClean="0">
                <a:solidFill>
                  <a:schemeClr val="accent1"/>
                </a:solidFill>
              </a:rPr>
              <a:t>The product </a:t>
            </a:r>
            <a:r>
              <a:rPr lang="en-AU" sz="1400" dirty="0" smtClean="0">
                <a:solidFill>
                  <a:schemeClr val="accent1"/>
                </a:solidFill>
              </a:rPr>
              <a:t>is an AI-based camera, a compact versatile device with unique image processing algorithms that allow it to be used in a broad range of business scenarios </a:t>
            </a:r>
            <a:r>
              <a:rPr lang="ru-RU" sz="1400" dirty="0" smtClean="0">
                <a:solidFill>
                  <a:schemeClr val="accent1"/>
                </a:solidFill>
              </a:rPr>
              <a:t>. </a:t>
            </a:r>
            <a:r>
              <a:rPr lang="en-AU" sz="1400" dirty="0" smtClean="0">
                <a:solidFill>
                  <a:schemeClr val="accent1"/>
                </a:solidFill>
              </a:rPr>
              <a:t>The device can also be used as a platform for the development of highly efficient video analysis systems for security, robotics, driverless vehicle and image processing applications. The highly adaptive algorithms are unmatched in the market and </a:t>
            </a:r>
            <a:r>
              <a:rPr lang="en-AU" sz="1400" dirty="0" smtClean="0">
                <a:solidFill>
                  <a:schemeClr val="accent1"/>
                </a:solidFill>
              </a:rPr>
              <a:t>do not </a:t>
            </a:r>
            <a:r>
              <a:rPr lang="en-AU" sz="1400" dirty="0" smtClean="0">
                <a:solidFill>
                  <a:schemeClr val="accent1"/>
                </a:solidFill>
              </a:rPr>
              <a:t>require complicated set-up</a:t>
            </a:r>
            <a:r>
              <a:rPr lang="ru-RU" sz="1400" dirty="0" smtClean="0">
                <a:solidFill>
                  <a:schemeClr val="accent1"/>
                </a:solidFill>
              </a:rPr>
              <a:t>. </a:t>
            </a:r>
            <a:endParaRPr lang="ru-RU" sz="1400" dirty="0">
              <a:solidFill>
                <a:schemeClr val="accent1"/>
              </a:solidFill>
            </a:endParaRPr>
          </a:p>
        </p:txBody>
      </p:sp>
      <p:sp>
        <p:nvSpPr>
          <p:cNvPr id="10" name="Прямоугольник 9"/>
          <p:cNvSpPr/>
          <p:nvPr/>
        </p:nvSpPr>
        <p:spPr>
          <a:xfrm>
            <a:off x="838205" y="5949280"/>
            <a:ext cx="7910259" cy="523220"/>
          </a:xfrm>
          <a:prstGeom prst="rect">
            <a:avLst/>
          </a:prstGeom>
          <a:solidFill>
            <a:schemeClr val="bg1">
              <a:lumMod val="50000"/>
            </a:schemeClr>
          </a:solidFill>
        </p:spPr>
        <p:txBody>
          <a:bodyPr wrap="square">
            <a:spAutoFit/>
          </a:bodyPr>
          <a:lstStyle/>
          <a:p>
            <a:r>
              <a:rPr lang="en-AU" sz="1400" dirty="0" smtClean="0">
                <a:solidFill>
                  <a:srgbClr val="FFFFFF"/>
                </a:solidFill>
              </a:rPr>
              <a:t>The camera can be used by small and medium businesses, banks, retail chains, transport hubs. The video analysis market is growing at a rate of more than 35% a year</a:t>
            </a:r>
            <a:r>
              <a:rPr lang="ru-RU" sz="1400" dirty="0" smtClean="0">
                <a:solidFill>
                  <a:srgbClr val="FFFFFF"/>
                </a:solidFill>
              </a:rPr>
              <a:t>.</a:t>
            </a:r>
            <a:endParaRPr lang="ru-RU" sz="1400" dirty="0">
              <a:solidFill>
                <a:srgbClr val="FFFFFF"/>
              </a:solidFill>
            </a:endParaRPr>
          </a:p>
        </p:txBody>
      </p:sp>
      <p:sp>
        <p:nvSpPr>
          <p:cNvPr id="11" name="TextBox 10"/>
          <p:cNvSpPr txBox="1"/>
          <p:nvPr/>
        </p:nvSpPr>
        <p:spPr>
          <a:xfrm>
            <a:off x="838199" y="5579948"/>
            <a:ext cx="7910265" cy="369332"/>
          </a:xfrm>
          <a:prstGeom prst="rect">
            <a:avLst/>
          </a:prstGeom>
          <a:solidFill>
            <a:srgbClr val="FF6600"/>
          </a:solidFill>
          <a:ln>
            <a:noFill/>
          </a:ln>
        </p:spPr>
        <p:txBody>
          <a:bodyPr wrap="square" rtlCol="0">
            <a:spAutoFit/>
          </a:bodyPr>
          <a:lstStyle/>
          <a:p>
            <a:r>
              <a:rPr lang="en-AU"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163837" y="908720"/>
            <a:ext cx="1512618" cy="132250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202646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sz="2400" b="1" dirty="0" err="1" smtClean="0"/>
              <a:t>Appercode</a:t>
            </a:r>
            <a:endParaRPr lang="ru-RU" sz="2400" dirty="0"/>
          </a:p>
        </p:txBody>
      </p:sp>
      <p:sp>
        <p:nvSpPr>
          <p:cNvPr id="4" name="Rectangle 9"/>
          <p:cNvSpPr/>
          <p:nvPr/>
        </p:nvSpPr>
        <p:spPr>
          <a:xfrm>
            <a:off x="755576" y="980728"/>
            <a:ext cx="4824536" cy="1384995"/>
          </a:xfrm>
          <a:prstGeom prst="rect">
            <a:avLst/>
          </a:prstGeom>
        </p:spPr>
        <p:txBody>
          <a:bodyPr wrap="square">
            <a:spAutoFit/>
          </a:bodyPr>
          <a:lstStyle/>
          <a:p>
            <a:r>
              <a:rPr lang="ru-RU" sz="1400" b="1" dirty="0"/>
              <a:t>Appercode </a:t>
            </a:r>
            <a:r>
              <a:rPr lang="en-AU" sz="1400" b="1" dirty="0" smtClean="0"/>
              <a:t>gets RUR 2.5 million</a:t>
            </a:r>
            <a:endParaRPr lang="ru-RU" sz="1400" b="1" dirty="0" smtClean="0"/>
          </a:p>
          <a:p>
            <a:r>
              <a:rPr lang="en-AU" sz="1400" dirty="0" smtClean="0"/>
              <a:t>The </a:t>
            </a:r>
            <a:r>
              <a:rPr lang="ru-RU" sz="1400" dirty="0" smtClean="0"/>
              <a:t>Appercode </a:t>
            </a:r>
            <a:r>
              <a:rPr lang="en-AU" sz="1400" dirty="0" smtClean="0"/>
              <a:t>has won in the federal contest ‘Innovative Technologies Business.’ The authors of the project were awarded a monetary prize and named the best Russian start-up according to the contest organizers.</a:t>
            </a:r>
            <a:endParaRPr lang="en-US" sz="1400" b="1" dirty="0">
              <a:latin typeface="Arial"/>
              <a:cs typeface="Arial"/>
            </a:endParaRPr>
          </a:p>
          <a:p>
            <a:endParaRPr lang="ru-RU" sz="1400" b="1" dirty="0" smtClean="0">
              <a:latin typeface="Arial"/>
              <a:cs typeface="Arial"/>
            </a:endParaRPr>
          </a:p>
        </p:txBody>
      </p:sp>
      <p:sp>
        <p:nvSpPr>
          <p:cNvPr id="5" name="Rectangle 10"/>
          <p:cNvSpPr/>
          <p:nvPr/>
        </p:nvSpPr>
        <p:spPr>
          <a:xfrm>
            <a:off x="827584" y="2924944"/>
            <a:ext cx="7920880" cy="954107"/>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a:solidFill>
                  <a:schemeClr val="bg2"/>
                </a:solidFill>
              </a:rPr>
              <a:t>Appercode </a:t>
            </a:r>
            <a:r>
              <a:rPr lang="en-AU" sz="1400" dirty="0" smtClean="0">
                <a:solidFill>
                  <a:schemeClr val="bg2"/>
                </a:solidFill>
              </a:rPr>
              <a:t>is a platform for developing mobile apps that cuts the time and cost of development by a factor of 3-5. Unlike other app designers </a:t>
            </a:r>
            <a:r>
              <a:rPr lang="en-AU" sz="1400" dirty="0" err="1" smtClean="0">
                <a:solidFill>
                  <a:schemeClr val="bg2"/>
                </a:solidFill>
              </a:rPr>
              <a:t>Appercode</a:t>
            </a:r>
            <a:r>
              <a:rPr lang="en-AU" sz="1400" dirty="0" smtClean="0">
                <a:solidFill>
                  <a:schemeClr val="bg2"/>
                </a:solidFill>
              </a:rPr>
              <a:t> targets professional developers and system integrators, allowing them to  more easily develop mobile apps for the </a:t>
            </a:r>
            <a:r>
              <a:rPr lang="ru-RU" sz="1400" dirty="0" smtClean="0">
                <a:solidFill>
                  <a:schemeClr val="bg2"/>
                </a:solidFill>
              </a:rPr>
              <a:t>iPhone</a:t>
            </a:r>
            <a:r>
              <a:rPr lang="ru-RU" sz="1400" dirty="0">
                <a:solidFill>
                  <a:schemeClr val="bg2"/>
                </a:solidFill>
              </a:rPr>
              <a:t>, iPad, </a:t>
            </a:r>
            <a:r>
              <a:rPr lang="ru-RU" sz="1400" dirty="0" smtClean="0">
                <a:solidFill>
                  <a:schemeClr val="bg2"/>
                </a:solidFill>
              </a:rPr>
              <a:t>Android</a:t>
            </a:r>
            <a:r>
              <a:rPr lang="en-AU" sz="1400" dirty="0" smtClean="0">
                <a:solidFill>
                  <a:schemeClr val="bg2"/>
                </a:solidFill>
              </a:rPr>
              <a:t> devices</a:t>
            </a:r>
            <a:r>
              <a:rPr lang="ru-RU" sz="1400" dirty="0" smtClean="0">
                <a:solidFill>
                  <a:schemeClr val="bg2"/>
                </a:solidFill>
              </a:rPr>
              <a:t>, </a:t>
            </a:r>
            <a:r>
              <a:rPr lang="ru-RU" sz="1400" dirty="0">
                <a:solidFill>
                  <a:schemeClr val="bg2"/>
                </a:solidFill>
              </a:rPr>
              <a:t>Windows </a:t>
            </a:r>
            <a:r>
              <a:rPr lang="ru-RU" sz="1400" dirty="0" smtClean="0">
                <a:solidFill>
                  <a:schemeClr val="bg2"/>
                </a:solidFill>
              </a:rPr>
              <a:t>Phone</a:t>
            </a:r>
            <a:r>
              <a:rPr lang="en-AU" sz="1400" dirty="0" smtClean="0">
                <a:solidFill>
                  <a:schemeClr val="bg2"/>
                </a:solidFill>
              </a:rPr>
              <a:t>s</a:t>
            </a:r>
            <a:r>
              <a:rPr lang="ru-RU" sz="1400" dirty="0" smtClean="0">
                <a:solidFill>
                  <a:schemeClr val="bg2"/>
                </a:solidFill>
              </a:rPr>
              <a:t>, </a:t>
            </a:r>
            <a:r>
              <a:rPr lang="ru-RU" sz="1400" dirty="0">
                <a:solidFill>
                  <a:schemeClr val="bg2"/>
                </a:solidFill>
              </a:rPr>
              <a:t>Windows </a:t>
            </a:r>
            <a:r>
              <a:rPr lang="ru-RU" sz="1400" dirty="0" smtClean="0">
                <a:solidFill>
                  <a:schemeClr val="bg2"/>
                </a:solidFill>
              </a:rPr>
              <a:t>8</a:t>
            </a:r>
            <a:r>
              <a:rPr lang="en-AU" sz="1400" dirty="0" smtClean="0">
                <a:solidFill>
                  <a:schemeClr val="bg2"/>
                </a:solidFill>
              </a:rPr>
              <a:t> devices</a:t>
            </a:r>
            <a:r>
              <a:rPr lang="ru-RU" sz="1400" dirty="0" smtClean="0">
                <a:solidFill>
                  <a:schemeClr val="bg2"/>
                </a:solidFill>
              </a:rPr>
              <a:t>.</a:t>
            </a:r>
            <a:endParaRPr lang="ru-RU" sz="1400" dirty="0">
              <a:solidFill>
                <a:schemeClr val="bg2"/>
              </a:solidFill>
            </a:endParaRPr>
          </a:p>
        </p:txBody>
      </p:sp>
      <p:sp>
        <p:nvSpPr>
          <p:cNvPr id="6" name="TextBox 5"/>
          <p:cNvSpPr txBox="1"/>
          <p:nvPr/>
        </p:nvSpPr>
        <p:spPr>
          <a:xfrm>
            <a:off x="827584" y="2555612"/>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The essence of the innovation</a:t>
            </a:r>
            <a:endParaRPr lang="ru-RU" b="1" dirty="0">
              <a:solidFill>
                <a:schemeClr val="bg2"/>
              </a:solidFill>
              <a:cs typeface="Arial" pitchFamily="34" charset="0"/>
            </a:endParaRPr>
          </a:p>
        </p:txBody>
      </p:sp>
      <p:sp>
        <p:nvSpPr>
          <p:cNvPr id="7" name="TextBox 6"/>
          <p:cNvSpPr txBox="1"/>
          <p:nvPr/>
        </p:nvSpPr>
        <p:spPr>
          <a:xfrm>
            <a:off x="827584" y="4150821"/>
            <a:ext cx="7890169" cy="646331"/>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Key advantages</a:t>
            </a:r>
            <a:endParaRPr lang="ru-RU" b="1" dirty="0">
              <a:solidFill>
                <a:schemeClr val="bg2"/>
              </a:solidFill>
              <a:cs typeface="Arial" pitchFamily="34" charset="0"/>
            </a:endParaRPr>
          </a:p>
          <a:p>
            <a:endParaRPr lang="ru-RU" b="1" dirty="0">
              <a:solidFill>
                <a:schemeClr val="bg2"/>
              </a:solidFill>
              <a:cs typeface="Arial" pitchFamily="34" charset="0"/>
            </a:endParaRPr>
          </a:p>
        </p:txBody>
      </p:sp>
      <p:sp>
        <p:nvSpPr>
          <p:cNvPr id="8" name="Rectangle 10"/>
          <p:cNvSpPr/>
          <p:nvPr/>
        </p:nvSpPr>
        <p:spPr>
          <a:xfrm>
            <a:off x="827584" y="4581128"/>
            <a:ext cx="7890164" cy="1600438"/>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accent1"/>
                </a:solidFill>
              </a:rPr>
              <a:t>The system is designed in such a way as to allow developers familiar with .NET/C# and Windows Phone to easily develop interfaces for the other supported platforms. The framework includes both basic interface elements such as buttons, pictures, text boxes as well as more advanced elements such as pull-down menus, tabbed views and others. New elements are added as the project progresses. </a:t>
            </a:r>
          </a:p>
          <a:p>
            <a:endParaRPr lang="en-US" sz="1400" dirty="0" smtClean="0">
              <a:solidFill>
                <a:schemeClr val="accent1"/>
              </a:solidFill>
            </a:endParaRPr>
          </a:p>
          <a:p>
            <a:r>
              <a:rPr lang="en-US" sz="1400" dirty="0" smtClean="0">
                <a:solidFill>
                  <a:schemeClr val="accent1"/>
                </a:solidFill>
              </a:rPr>
              <a:t>All key Windows Phone controls can be ported to </a:t>
            </a:r>
            <a:r>
              <a:rPr lang="en-US" sz="1400" dirty="0" err="1" smtClean="0">
                <a:solidFill>
                  <a:schemeClr val="accent1"/>
                </a:solidFill>
              </a:rPr>
              <a:t>Appercode</a:t>
            </a:r>
            <a:r>
              <a:rPr lang="en-US" sz="1400" dirty="0" smtClean="0">
                <a:solidFill>
                  <a:schemeClr val="accent1"/>
                </a:solidFill>
              </a:rPr>
              <a:t>, thus the functionality of apps developed with </a:t>
            </a:r>
            <a:r>
              <a:rPr lang="en-US" sz="1400" dirty="0" err="1" smtClean="0">
                <a:solidFill>
                  <a:schemeClr val="accent1"/>
                </a:solidFill>
              </a:rPr>
              <a:t>Appercode</a:t>
            </a:r>
            <a:r>
              <a:rPr lang="en-US" sz="1400" dirty="0" smtClean="0">
                <a:solidFill>
                  <a:schemeClr val="accent1"/>
                </a:solidFill>
              </a:rPr>
              <a:t> is not compromised in any way. </a:t>
            </a: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724128" y="1124744"/>
            <a:ext cx="2952328" cy="94521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66819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dirty="0" smtClean="0"/>
              <a:t>Contents</a:t>
            </a:r>
            <a:endParaRPr lang="ru-RU" dirty="0"/>
          </a:p>
        </p:txBody>
      </p:sp>
      <p:sp>
        <p:nvSpPr>
          <p:cNvPr id="5" name="Прямоугольник 4"/>
          <p:cNvSpPr/>
          <p:nvPr/>
        </p:nvSpPr>
        <p:spPr>
          <a:xfrm>
            <a:off x="755576" y="1189777"/>
            <a:ext cx="8280920" cy="5047536"/>
          </a:xfrm>
          <a:prstGeom prst="rect">
            <a:avLst/>
          </a:prstGeom>
        </p:spPr>
        <p:txBody>
          <a:bodyPr wrap="square">
            <a:spAutoFit/>
          </a:bodyPr>
          <a:lstStyle/>
          <a:p>
            <a:pPr marL="285750" indent="-285750">
              <a:buFont typeface="Arial"/>
              <a:buChar char="•"/>
            </a:pPr>
            <a:r>
              <a:rPr lang="en-AU" sz="1400" dirty="0" err="1" smtClean="0">
                <a:latin typeface="Arial"/>
                <a:cs typeface="Arial"/>
              </a:rPr>
              <a:t>Novas</a:t>
            </a:r>
            <a:r>
              <a:rPr lang="en-AU" sz="1400" dirty="0" smtClean="0">
                <a:latin typeface="Arial"/>
                <a:cs typeface="Arial"/>
              </a:rPr>
              <a:t> </a:t>
            </a:r>
            <a:r>
              <a:rPr lang="en-AU" sz="1400" dirty="0" err="1" smtClean="0">
                <a:latin typeface="Arial"/>
                <a:cs typeface="Arial"/>
              </a:rPr>
              <a:t>Sk</a:t>
            </a:r>
            <a:r>
              <a:rPr lang="en-AU" sz="1400" dirty="0" smtClean="0">
                <a:latin typeface="Arial"/>
                <a:cs typeface="Arial"/>
              </a:rPr>
              <a:t> raises USD 6 million from Canadian venture company </a:t>
            </a:r>
            <a:r>
              <a:rPr lang="en-US" sz="1400" dirty="0" err="1" smtClean="0">
                <a:latin typeface="Arial"/>
                <a:cs typeface="Arial"/>
              </a:rPr>
              <a:t>TechnoVita</a:t>
            </a:r>
            <a:r>
              <a:rPr lang="en-US" sz="1400" dirty="0" smtClean="0">
                <a:latin typeface="Arial"/>
                <a:cs typeface="Arial"/>
              </a:rPr>
              <a:t> Technologies Corp</a:t>
            </a:r>
          </a:p>
          <a:p>
            <a:r>
              <a:rPr lang="en-US" sz="1400" dirty="0">
                <a:latin typeface="Arial"/>
                <a:cs typeface="Arial"/>
              </a:rPr>
              <a:t> </a:t>
            </a:r>
            <a:endParaRPr lang="en-US" sz="1400" dirty="0" smtClean="0">
              <a:latin typeface="Arial"/>
              <a:cs typeface="Arial"/>
            </a:endParaRPr>
          </a:p>
          <a:p>
            <a:pPr marL="285750" indent="-285750">
              <a:buFont typeface="Arial"/>
              <a:buChar char="•"/>
            </a:pPr>
            <a:r>
              <a:rPr lang="en-AU" sz="1400" dirty="0" err="1" smtClean="0">
                <a:latin typeface="Arial"/>
                <a:cs typeface="Arial"/>
              </a:rPr>
              <a:t>VEB</a:t>
            </a:r>
            <a:r>
              <a:rPr lang="en-AU" sz="1400" dirty="0" smtClean="0">
                <a:latin typeface="Arial"/>
                <a:cs typeface="Arial"/>
              </a:rPr>
              <a:t>-Innovations to invest RUR 5 million in </a:t>
            </a:r>
            <a:r>
              <a:rPr lang="en-AU" sz="1400" dirty="0" err="1" smtClean="0">
                <a:latin typeface="Arial"/>
                <a:cs typeface="Arial"/>
              </a:rPr>
              <a:t>Spectralaser’s</a:t>
            </a:r>
            <a:r>
              <a:rPr lang="en-AU" sz="1400" dirty="0" smtClean="0">
                <a:latin typeface="Arial"/>
                <a:cs typeface="Arial"/>
              </a:rPr>
              <a:t> project</a:t>
            </a:r>
          </a:p>
          <a:p>
            <a:pPr marL="285750" indent="-285750">
              <a:buFont typeface="Arial"/>
              <a:buChar char="•"/>
            </a:pPr>
            <a:endParaRPr lang="en-AU" sz="1400" dirty="0">
              <a:latin typeface="Arial"/>
              <a:cs typeface="Arial"/>
            </a:endParaRPr>
          </a:p>
          <a:p>
            <a:pPr marL="285750" indent="-285750">
              <a:buFont typeface="Arial"/>
              <a:buChar char="•"/>
            </a:pPr>
            <a:r>
              <a:rPr lang="en-US" sz="1400" dirty="0" err="1" smtClean="0">
                <a:latin typeface="Arial"/>
                <a:cs typeface="Arial"/>
              </a:rPr>
              <a:t>OncoMax’s</a:t>
            </a:r>
            <a:r>
              <a:rPr lang="en-US" sz="1400" dirty="0" smtClean="0">
                <a:latin typeface="Arial"/>
                <a:cs typeface="Arial"/>
              </a:rPr>
              <a:t> study gets a special First Prize at EMUC-2013</a:t>
            </a:r>
          </a:p>
          <a:p>
            <a:pPr marL="285750" indent="-285750">
              <a:buFont typeface="Arial"/>
              <a:buChar char="•"/>
            </a:pPr>
            <a:endParaRPr lang="en-US" sz="1400" dirty="0">
              <a:latin typeface="Arial"/>
              <a:cs typeface="Arial"/>
            </a:endParaRPr>
          </a:p>
          <a:p>
            <a:pPr marL="285750" indent="-285750">
              <a:buFont typeface="Arial"/>
              <a:buChar char="•"/>
            </a:pPr>
            <a:r>
              <a:rPr lang="en-US" sz="1400" dirty="0" err="1" smtClean="0">
                <a:latin typeface="Arial"/>
                <a:cs typeface="Arial"/>
              </a:rPr>
              <a:t>Runa</a:t>
            </a:r>
            <a:r>
              <a:rPr lang="en-US" sz="1400" dirty="0" smtClean="0">
                <a:latin typeface="Arial"/>
                <a:cs typeface="Arial"/>
              </a:rPr>
              <a:t> Capital and </a:t>
            </a:r>
            <a:r>
              <a:rPr lang="en-US" sz="1400" dirty="0" err="1" smtClean="0">
                <a:latin typeface="Arial"/>
                <a:cs typeface="Arial"/>
              </a:rPr>
              <a:t>Almaz</a:t>
            </a:r>
            <a:r>
              <a:rPr lang="en-US" sz="1400" dirty="0" smtClean="0">
                <a:latin typeface="Arial"/>
                <a:cs typeface="Arial"/>
              </a:rPr>
              <a:t> Capital invest USD 10 million in </a:t>
            </a:r>
            <a:r>
              <a:rPr lang="en-US" sz="1400" dirty="0" err="1" smtClean="0">
                <a:latin typeface="Arial"/>
                <a:cs typeface="Arial"/>
              </a:rPr>
              <a:t>Acumatica</a:t>
            </a:r>
            <a:endParaRPr lang="en-US" sz="1400" dirty="0" smtClean="0">
              <a:latin typeface="Arial"/>
              <a:cs typeface="Arial"/>
            </a:endParaRPr>
          </a:p>
          <a:p>
            <a:pPr marL="285750" indent="-285750">
              <a:buFont typeface="Arial"/>
              <a:buChar char="•"/>
            </a:pPr>
            <a:endParaRPr lang="en-US" sz="1400" dirty="0" smtClean="0">
              <a:latin typeface="Arial"/>
              <a:cs typeface="Arial"/>
            </a:endParaRPr>
          </a:p>
          <a:p>
            <a:pPr marL="285750" indent="-285750">
              <a:buFont typeface="Arial"/>
              <a:buChar char="•"/>
            </a:pPr>
            <a:r>
              <a:rPr lang="en-US" sz="1400" dirty="0" err="1" smtClean="0">
                <a:latin typeface="Arial"/>
                <a:cs typeface="Arial"/>
              </a:rPr>
              <a:t>iBuildApp</a:t>
            </a:r>
            <a:r>
              <a:rPr lang="en-US" sz="1400" dirty="0" smtClean="0">
                <a:latin typeface="Arial"/>
                <a:cs typeface="Arial"/>
              </a:rPr>
              <a:t> announces release of a set of turn-key business solutions </a:t>
            </a:r>
          </a:p>
          <a:p>
            <a:r>
              <a:rPr lang="en-US" sz="1400" dirty="0">
                <a:latin typeface="Arial"/>
                <a:cs typeface="Arial"/>
              </a:rPr>
              <a:t> </a:t>
            </a:r>
            <a:endParaRPr lang="en-US" sz="1400" dirty="0" smtClean="0">
              <a:latin typeface="Arial"/>
              <a:cs typeface="Arial"/>
            </a:endParaRPr>
          </a:p>
          <a:p>
            <a:pPr marL="285750" indent="-285750">
              <a:buFont typeface="Arial"/>
              <a:buChar char="•"/>
            </a:pPr>
            <a:r>
              <a:rPr lang="en-US" sz="1400" dirty="0" smtClean="0">
                <a:latin typeface="Arial"/>
                <a:cs typeface="Arial"/>
              </a:rPr>
              <a:t>T8 is Russia’s best high tech company according to </a:t>
            </a:r>
            <a:r>
              <a:rPr lang="en-US" sz="1400" dirty="0" err="1" smtClean="0">
                <a:latin typeface="Arial"/>
                <a:cs typeface="Arial"/>
              </a:rPr>
              <a:t>Cnews</a:t>
            </a:r>
            <a:endParaRPr lang="en-US" sz="1400" dirty="0" smtClean="0">
              <a:latin typeface="Arial"/>
              <a:cs typeface="Arial"/>
            </a:endParaRPr>
          </a:p>
          <a:p>
            <a:pPr marL="285750" indent="-285750">
              <a:buFont typeface="Arial"/>
              <a:buChar char="•"/>
            </a:pPr>
            <a:endParaRPr lang="en-US" sz="1400" dirty="0">
              <a:latin typeface="Arial"/>
              <a:cs typeface="Arial"/>
            </a:endParaRPr>
          </a:p>
          <a:p>
            <a:pPr marL="285750" indent="-285750">
              <a:buFont typeface="Arial"/>
              <a:buChar char="•"/>
            </a:pPr>
            <a:r>
              <a:rPr lang="en-US" sz="1400" dirty="0" smtClean="0">
                <a:latin typeface="Arial"/>
                <a:cs typeface="Arial"/>
              </a:rPr>
              <a:t>Spectators of Silicon Valley Meets Russia vote for </a:t>
            </a:r>
            <a:r>
              <a:rPr lang="en-US" sz="1400" dirty="0" err="1" smtClean="0">
                <a:latin typeface="Arial"/>
                <a:cs typeface="Arial"/>
              </a:rPr>
              <a:t>Penxy</a:t>
            </a:r>
            <a:r>
              <a:rPr lang="en-US" sz="1400" dirty="0" smtClean="0">
                <a:latin typeface="Arial"/>
                <a:cs typeface="Arial"/>
              </a:rPr>
              <a:t> </a:t>
            </a:r>
            <a:endParaRPr lang="en-US" sz="1400" dirty="0">
              <a:latin typeface="Arial"/>
              <a:cs typeface="Arial"/>
            </a:endParaRPr>
          </a:p>
          <a:p>
            <a:pPr marL="285750" indent="-285750">
              <a:buFont typeface="Arial"/>
              <a:buChar char="•"/>
            </a:pPr>
            <a:endParaRPr lang="en-AU" sz="1400" dirty="0">
              <a:latin typeface="Arial"/>
              <a:cs typeface="Arial"/>
            </a:endParaRPr>
          </a:p>
          <a:p>
            <a:pPr marL="285750" indent="-285750">
              <a:buFont typeface="Arial"/>
              <a:buChar char="•"/>
            </a:pPr>
            <a:r>
              <a:rPr lang="en-AU" sz="1400" dirty="0" err="1" smtClean="0">
                <a:latin typeface="Arial"/>
                <a:cs typeface="Arial"/>
              </a:rPr>
              <a:t>CDNvideo</a:t>
            </a:r>
            <a:r>
              <a:rPr lang="en-AU" sz="1400" dirty="0" smtClean="0">
                <a:latin typeface="Arial"/>
                <a:cs typeface="Arial"/>
              </a:rPr>
              <a:t> rolls out </a:t>
            </a:r>
            <a:r>
              <a:rPr lang="en-AU" sz="1400" dirty="0" err="1" smtClean="0">
                <a:latin typeface="Arial"/>
                <a:cs typeface="Arial"/>
              </a:rPr>
              <a:t>TVLight</a:t>
            </a:r>
            <a:r>
              <a:rPr lang="en-AU" sz="1400" dirty="0" smtClean="0">
                <a:latin typeface="Arial"/>
                <a:cs typeface="Arial"/>
              </a:rPr>
              <a:t>, an industrial system for guaranteed delivery of video content to viewers of TV channels through the Internet. </a:t>
            </a:r>
            <a:endParaRPr lang="it-IT" sz="1400" dirty="0">
              <a:latin typeface="Arial"/>
              <a:cs typeface="Arial"/>
            </a:endParaRPr>
          </a:p>
          <a:p>
            <a:pPr marL="285750" indent="-285750">
              <a:buFont typeface="Arial"/>
              <a:buChar char="•"/>
            </a:pPr>
            <a:endParaRPr lang="en-US" sz="1400" dirty="0" smtClean="0">
              <a:latin typeface="Arial"/>
              <a:cs typeface="Arial"/>
            </a:endParaRPr>
          </a:p>
          <a:p>
            <a:pPr marL="285750" indent="-285750">
              <a:buFont typeface="Arial"/>
              <a:buChar char="•"/>
            </a:pPr>
            <a:r>
              <a:rPr lang="en-US" sz="1400" dirty="0" smtClean="0">
                <a:latin typeface="Arial"/>
                <a:cs typeface="Arial"/>
              </a:rPr>
              <a:t>Carbon Valley announces beta testing of Cloud Bank</a:t>
            </a:r>
          </a:p>
          <a:p>
            <a:pPr marL="285750" indent="-285750">
              <a:buFont typeface="Arial"/>
              <a:buChar char="•"/>
            </a:pPr>
            <a:endParaRPr lang="en-US" sz="1400" dirty="0">
              <a:latin typeface="Arial"/>
              <a:cs typeface="Arial"/>
            </a:endParaRPr>
          </a:p>
          <a:p>
            <a:pPr marL="285750" indent="-285750">
              <a:buFont typeface="Arial"/>
              <a:buChar char="•"/>
            </a:pPr>
            <a:r>
              <a:rPr lang="en-US" sz="1400" dirty="0" smtClean="0">
                <a:latin typeface="Arial"/>
                <a:cs typeface="Arial"/>
              </a:rPr>
              <a:t>Vision Labs comes in first in the SAP Labs’ competition for start-ups </a:t>
            </a:r>
            <a:endParaRPr lang="en-US" sz="1400" dirty="0">
              <a:latin typeface="Arial"/>
              <a:cs typeface="Arial"/>
            </a:endParaRPr>
          </a:p>
          <a:p>
            <a:pPr marL="285750" indent="-285750">
              <a:buFont typeface="Arial"/>
              <a:buChar char="•"/>
            </a:pPr>
            <a:endParaRPr lang="en-AU" sz="1400" dirty="0">
              <a:latin typeface="Arial"/>
              <a:cs typeface="Arial"/>
            </a:endParaRPr>
          </a:p>
          <a:p>
            <a:pPr marL="285750" indent="-285750">
              <a:buFont typeface="Arial"/>
              <a:buChar char="•"/>
            </a:pPr>
            <a:r>
              <a:rPr lang="en-AU" sz="1400" dirty="0" err="1" smtClean="0">
                <a:latin typeface="Arial"/>
                <a:cs typeface="Arial"/>
              </a:rPr>
              <a:t>Appercode</a:t>
            </a:r>
            <a:r>
              <a:rPr lang="en-AU" sz="1400" dirty="0" smtClean="0">
                <a:latin typeface="Arial"/>
                <a:cs typeface="Arial"/>
              </a:rPr>
              <a:t> gets RUR 2.5 million from the organisers of the Innovative Technologies Business contest </a:t>
            </a:r>
            <a:endParaRPr lang="en-US" sz="1400" dirty="0">
              <a:latin typeface="Arial"/>
              <a:cs typeface="Arial"/>
            </a:endParaRPr>
          </a:p>
        </p:txBody>
      </p:sp>
    </p:spTree>
    <p:extLst>
      <p:ext uri="{BB962C8B-B14F-4D97-AF65-F5344CB8AC3E}">
        <p14:creationId xmlns:p14="http://schemas.microsoft.com/office/powerpoint/2010/main" val="568529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sz="2800" dirty="0" err="1" smtClean="0"/>
              <a:t>Novas</a:t>
            </a:r>
            <a:r>
              <a:rPr lang="en-AU" sz="2800" dirty="0" smtClean="0"/>
              <a:t> </a:t>
            </a:r>
            <a:r>
              <a:rPr lang="en-AU" sz="2800" dirty="0" err="1" smtClean="0"/>
              <a:t>Sk</a:t>
            </a:r>
            <a:endParaRPr lang="ru-RU" sz="2800" dirty="0"/>
          </a:p>
        </p:txBody>
      </p:sp>
      <p:pic>
        <p:nvPicPr>
          <p:cNvPr id="11" name="Picture 3"/>
          <p:cNvPicPr>
            <a:picLocks noChangeAspect="1"/>
          </p:cNvPicPr>
          <p:nvPr>
            <p:custDataLst>
              <p:tags r:id="rId1"/>
            </p:custDataLst>
          </p:nvPr>
        </p:nvPicPr>
        <p:blipFill>
          <a:blip r:embed="rId3"/>
          <a:srcRect/>
          <a:stretch>
            <a:fillRect/>
          </a:stretch>
        </p:blipFill>
        <p:spPr bwMode="auto">
          <a:xfrm>
            <a:off x="7597969" y="43947"/>
            <a:ext cx="624334" cy="432048"/>
          </a:xfrm>
          <a:prstGeom prst="rect">
            <a:avLst/>
          </a:prstGeom>
          <a:noFill/>
          <a:ln w="9525">
            <a:noFill/>
            <a:miter lim="800000"/>
            <a:headEnd/>
            <a:tailEnd/>
          </a:ln>
        </p:spPr>
      </p:pic>
      <p:sp>
        <p:nvSpPr>
          <p:cNvPr id="12" name="Rectangle 9"/>
          <p:cNvSpPr/>
          <p:nvPr/>
        </p:nvSpPr>
        <p:spPr>
          <a:xfrm>
            <a:off x="780161" y="1035893"/>
            <a:ext cx="7896295" cy="1169551"/>
          </a:xfrm>
          <a:prstGeom prst="rect">
            <a:avLst/>
          </a:prstGeom>
        </p:spPr>
        <p:txBody>
          <a:bodyPr wrap="square">
            <a:spAutoFit/>
          </a:bodyPr>
          <a:lstStyle/>
          <a:p>
            <a:r>
              <a:rPr lang="en-AU" sz="1400" b="1" dirty="0" err="1" smtClean="0"/>
              <a:t>Novas</a:t>
            </a:r>
            <a:r>
              <a:rPr lang="en-AU" sz="1400" b="1" dirty="0" smtClean="0"/>
              <a:t> </a:t>
            </a:r>
            <a:r>
              <a:rPr lang="en-AU" sz="1400" b="1" dirty="0" err="1" smtClean="0"/>
              <a:t>Sk</a:t>
            </a:r>
            <a:r>
              <a:rPr lang="en-AU" sz="1400" b="1" dirty="0" smtClean="0"/>
              <a:t> gets Canadian co-investors</a:t>
            </a:r>
            <a:endParaRPr lang="ru-RU" sz="1400" b="1" dirty="0" smtClean="0"/>
          </a:p>
          <a:p>
            <a:endParaRPr lang="ru-RU" sz="1400" b="1" dirty="0"/>
          </a:p>
          <a:p>
            <a:r>
              <a:rPr lang="en-US" sz="1400" dirty="0" err="1" smtClean="0"/>
              <a:t>Novas</a:t>
            </a:r>
            <a:r>
              <a:rPr lang="en-US" sz="1400" dirty="0" smtClean="0"/>
              <a:t> </a:t>
            </a:r>
            <a:r>
              <a:rPr lang="en-US" sz="1400" dirty="0" err="1" smtClean="0"/>
              <a:t>Sk</a:t>
            </a:r>
            <a:r>
              <a:rPr lang="en-US" sz="1400" dirty="0" smtClean="0"/>
              <a:t> has signed an investment contract with Canadian </a:t>
            </a:r>
          </a:p>
          <a:p>
            <a:r>
              <a:rPr lang="en-US" sz="1400" dirty="0" smtClean="0"/>
              <a:t>venture capitalist company </a:t>
            </a:r>
            <a:r>
              <a:rPr lang="en-US" sz="1400" dirty="0" err="1" smtClean="0"/>
              <a:t>TechnoVita</a:t>
            </a:r>
            <a:r>
              <a:rPr lang="en-US" sz="1400" dirty="0" smtClean="0"/>
              <a:t> Technologies Corp </a:t>
            </a:r>
          </a:p>
          <a:p>
            <a:r>
              <a:rPr lang="en-US" sz="1400" dirty="0" smtClean="0"/>
              <a:t>under which the latter is to invest USD 6 million in the former’s project</a:t>
            </a:r>
            <a:endParaRPr lang="ru-RU" sz="1400" b="1" dirty="0"/>
          </a:p>
        </p:txBody>
      </p:sp>
      <p:sp>
        <p:nvSpPr>
          <p:cNvPr id="13" name="Rectangle 10"/>
          <p:cNvSpPr/>
          <p:nvPr/>
        </p:nvSpPr>
        <p:spPr>
          <a:xfrm>
            <a:off x="838199" y="2708920"/>
            <a:ext cx="7855214" cy="523220"/>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bg2"/>
                </a:solidFill>
              </a:rPr>
              <a:t>The company seeks to develop </a:t>
            </a:r>
            <a:r>
              <a:rPr lang="en-AU" sz="1400" dirty="0" smtClean="0">
                <a:solidFill>
                  <a:schemeClr val="bg2"/>
                </a:solidFill>
              </a:rPr>
              <a:t>an environmentally </a:t>
            </a:r>
            <a:r>
              <a:rPr lang="en-AU" sz="1400" dirty="0" smtClean="0">
                <a:solidFill>
                  <a:schemeClr val="bg2"/>
                </a:solidFill>
              </a:rPr>
              <a:t>friendly technology to improve the </a:t>
            </a:r>
            <a:r>
              <a:rPr lang="en-AU" sz="1400" dirty="0" smtClean="0">
                <a:solidFill>
                  <a:schemeClr val="bg2"/>
                </a:solidFill>
              </a:rPr>
              <a:t>natural gas and </a:t>
            </a:r>
            <a:r>
              <a:rPr lang="en-AU" sz="1400" dirty="0" smtClean="0">
                <a:solidFill>
                  <a:schemeClr val="bg2"/>
                </a:solidFill>
              </a:rPr>
              <a:t>oil yield of horizontal oil and shale gas wells by utilising plasma impulses</a:t>
            </a:r>
            <a:r>
              <a:rPr lang="ru-RU" sz="1400" dirty="0" smtClean="0">
                <a:solidFill>
                  <a:schemeClr val="bg2"/>
                </a:solidFill>
              </a:rPr>
              <a:t>.</a:t>
            </a:r>
            <a:r>
              <a:rPr lang="ru-RU" sz="1400" dirty="0">
                <a:solidFill>
                  <a:schemeClr val="bg2"/>
                </a:solidFill>
              </a:rPr>
              <a:t> </a:t>
            </a:r>
            <a:endParaRPr lang="ru-RU" sz="1400" dirty="0">
              <a:solidFill>
                <a:schemeClr val="bg2"/>
              </a:solidFill>
              <a:latin typeface="Arial"/>
              <a:cs typeface="Arial"/>
            </a:endParaRPr>
          </a:p>
        </p:txBody>
      </p:sp>
      <p:sp>
        <p:nvSpPr>
          <p:cNvPr id="14" name="TextBox 13"/>
          <p:cNvSpPr txBox="1"/>
          <p:nvPr/>
        </p:nvSpPr>
        <p:spPr>
          <a:xfrm>
            <a:off x="838198" y="2348880"/>
            <a:ext cx="7855215" cy="369332"/>
          </a:xfrm>
          <a:prstGeom prst="rect">
            <a:avLst/>
          </a:prstGeom>
          <a:solidFill>
            <a:schemeClr val="accent2"/>
          </a:solidFill>
          <a:ln>
            <a:noFill/>
          </a:ln>
        </p:spPr>
        <p:txBody>
          <a:bodyPr wrap="square" rtlCol="0">
            <a:spAutoFit/>
          </a:bodyPr>
          <a:lstStyle/>
          <a:p>
            <a:r>
              <a:rPr lang="en-AU" dirty="0" smtClean="0">
                <a:solidFill>
                  <a:schemeClr val="bg2"/>
                </a:solidFill>
                <a:latin typeface="Arial" pitchFamily="34" charset="0"/>
                <a:cs typeface="Arial" pitchFamily="34" charset="0"/>
              </a:rPr>
              <a:t>Company profile</a:t>
            </a:r>
            <a:endParaRPr lang="ru-RU" dirty="0">
              <a:solidFill>
                <a:schemeClr val="bg2"/>
              </a:solidFill>
              <a:latin typeface="Arial" pitchFamily="34" charset="0"/>
              <a:cs typeface="Arial" pitchFamily="34" charset="0"/>
            </a:endParaRPr>
          </a:p>
        </p:txBody>
      </p:sp>
      <p:sp>
        <p:nvSpPr>
          <p:cNvPr id="15" name="TextBox 14"/>
          <p:cNvSpPr txBox="1"/>
          <p:nvPr/>
        </p:nvSpPr>
        <p:spPr>
          <a:xfrm>
            <a:off x="827584" y="3429000"/>
            <a:ext cx="7890169" cy="369332"/>
          </a:xfrm>
          <a:prstGeom prst="rect">
            <a:avLst/>
          </a:prstGeom>
          <a:solidFill>
            <a:schemeClr val="accent2"/>
          </a:solidFill>
          <a:ln>
            <a:noFill/>
          </a:ln>
        </p:spPr>
        <p:txBody>
          <a:bodyPr wrap="square" rtlCol="0">
            <a:spAutoFit/>
          </a:bodyPr>
          <a:lstStyle/>
          <a:p>
            <a:r>
              <a:rPr lang="en-US" dirty="0" smtClean="0">
                <a:solidFill>
                  <a:schemeClr val="bg2"/>
                </a:solidFill>
                <a:latin typeface="Arial" pitchFamily="34" charset="0"/>
                <a:cs typeface="Arial" pitchFamily="34" charset="0"/>
              </a:rPr>
              <a:t>The essence of the innovation</a:t>
            </a:r>
            <a:endParaRPr lang="ru-RU" dirty="0">
              <a:solidFill>
                <a:schemeClr val="bg2"/>
              </a:solidFill>
              <a:latin typeface="Arial" pitchFamily="34" charset="0"/>
              <a:cs typeface="Arial" pitchFamily="34" charset="0"/>
            </a:endParaRPr>
          </a:p>
        </p:txBody>
      </p:sp>
      <p:sp>
        <p:nvSpPr>
          <p:cNvPr id="16" name="Rectangle 10"/>
          <p:cNvSpPr/>
          <p:nvPr/>
        </p:nvSpPr>
        <p:spPr>
          <a:xfrm>
            <a:off x="838205" y="3789040"/>
            <a:ext cx="7890164" cy="1384995"/>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accent1"/>
                </a:solidFill>
              </a:rPr>
              <a:t>The plasma impulse technology is the most environmentally friendly and the </a:t>
            </a:r>
            <a:r>
              <a:rPr lang="en-AU" sz="1400" dirty="0" smtClean="0">
                <a:solidFill>
                  <a:schemeClr val="accent1"/>
                </a:solidFill>
              </a:rPr>
              <a:t>safest </a:t>
            </a:r>
            <a:r>
              <a:rPr lang="en-AU" sz="1400" dirty="0" smtClean="0">
                <a:solidFill>
                  <a:schemeClr val="accent1"/>
                </a:solidFill>
              </a:rPr>
              <a:t>method </a:t>
            </a:r>
            <a:r>
              <a:rPr lang="en-AU" sz="1400" dirty="0" smtClean="0">
                <a:solidFill>
                  <a:schemeClr val="accent1"/>
                </a:solidFill>
              </a:rPr>
              <a:t>of increasing well yields. It does not harm either the cement column or the underground equipment. Dense plasma is created by a generator sunk into the well.  Pressure impulses are generated to open up existing micro-cracks and create new ones, which boosts the permeability of the reservoir. As a result the filtration properties of the horizon are greatly improved, boosting the NG and oil yield of the well.  The know-how is in the use of plasma energy to impact on the yield of the oil/NG bearing horizons.</a:t>
            </a:r>
          </a:p>
        </p:txBody>
      </p:sp>
      <p:pic>
        <p:nvPicPr>
          <p:cNvPr id="1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868144" y="908720"/>
            <a:ext cx="2736304" cy="8070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8" name="TextBox 17"/>
          <p:cNvSpPr txBox="1"/>
          <p:nvPr/>
        </p:nvSpPr>
        <p:spPr>
          <a:xfrm>
            <a:off x="838199" y="5589240"/>
            <a:ext cx="7890169" cy="369332"/>
          </a:xfrm>
          <a:prstGeom prst="rect">
            <a:avLst/>
          </a:prstGeom>
          <a:solidFill>
            <a:schemeClr val="accent2"/>
          </a:solidFill>
          <a:ln>
            <a:noFill/>
          </a:ln>
        </p:spPr>
        <p:txBody>
          <a:bodyPr wrap="square" rtlCol="0">
            <a:spAutoFit/>
          </a:bodyPr>
          <a:lstStyle/>
          <a:p>
            <a:r>
              <a:rPr lang="en-AU" dirty="0" smtClean="0">
                <a:solidFill>
                  <a:schemeClr val="bg2"/>
                </a:solidFill>
                <a:latin typeface="Arial" pitchFamily="34" charset="0"/>
                <a:cs typeface="Arial" pitchFamily="34" charset="0"/>
              </a:rPr>
              <a:t>Market</a:t>
            </a:r>
            <a:endParaRPr lang="ru-RU" dirty="0">
              <a:solidFill>
                <a:schemeClr val="bg2"/>
              </a:solidFill>
              <a:latin typeface="Arial" pitchFamily="34" charset="0"/>
              <a:cs typeface="Arial" pitchFamily="34" charset="0"/>
            </a:endParaRPr>
          </a:p>
        </p:txBody>
      </p:sp>
      <p:sp>
        <p:nvSpPr>
          <p:cNvPr id="19" name="Rectangle 10"/>
          <p:cNvSpPr/>
          <p:nvPr/>
        </p:nvSpPr>
        <p:spPr>
          <a:xfrm>
            <a:off x="838198" y="5949280"/>
            <a:ext cx="7890164" cy="523220"/>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bg2"/>
                </a:solidFill>
              </a:rPr>
              <a:t>There are about 110,000 horizontal wells in the world today, </a:t>
            </a:r>
            <a:r>
              <a:rPr lang="en-AU" sz="1400" dirty="0" smtClean="0">
                <a:solidFill>
                  <a:schemeClr val="bg2"/>
                </a:solidFill>
              </a:rPr>
              <a:t>including 6,000 </a:t>
            </a:r>
            <a:r>
              <a:rPr lang="en-AU" sz="1400" dirty="0" smtClean="0">
                <a:solidFill>
                  <a:schemeClr val="bg2"/>
                </a:solidFill>
              </a:rPr>
              <a:t>in Russia and over 70,000 in the US. Preliminary estimates put the market volume for this technology in 2015 at USD 960,000,000</a:t>
            </a:r>
            <a:r>
              <a:rPr lang="ru-RU" sz="1400" dirty="0" smtClean="0">
                <a:solidFill>
                  <a:schemeClr val="bg2"/>
                </a:solidFill>
              </a:rPr>
              <a:t>. </a:t>
            </a:r>
            <a:endParaRPr lang="ru-RU" sz="1400" dirty="0">
              <a:solidFill>
                <a:schemeClr val="bg2"/>
              </a:solidFill>
              <a:latin typeface="Arial"/>
              <a:cs typeface="Arial"/>
            </a:endParaRPr>
          </a:p>
        </p:txBody>
      </p:sp>
    </p:spTree>
    <p:extLst>
      <p:ext uri="{BB962C8B-B14F-4D97-AF65-F5344CB8AC3E}">
        <p14:creationId xmlns:p14="http://schemas.microsoft.com/office/powerpoint/2010/main" val="2804264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sz="2400" dirty="0" err="1" smtClean="0"/>
              <a:t>Spectralaser</a:t>
            </a:r>
            <a:endParaRPr lang="ru-RU" sz="2400" dirty="0"/>
          </a:p>
        </p:txBody>
      </p:sp>
      <p:sp>
        <p:nvSpPr>
          <p:cNvPr id="4" name="Rectangle 9"/>
          <p:cNvSpPr/>
          <p:nvPr/>
        </p:nvSpPr>
        <p:spPr>
          <a:xfrm>
            <a:off x="827583" y="963885"/>
            <a:ext cx="7848873" cy="1384995"/>
          </a:xfrm>
          <a:prstGeom prst="rect">
            <a:avLst/>
          </a:prstGeom>
        </p:spPr>
        <p:txBody>
          <a:bodyPr wrap="square">
            <a:spAutoFit/>
          </a:bodyPr>
          <a:lstStyle/>
          <a:p>
            <a:r>
              <a:rPr lang="en-AU" sz="1400" b="1" dirty="0" smtClean="0"/>
              <a:t>VEB-Innovations to invest RUR 5 million in </a:t>
            </a:r>
            <a:r>
              <a:rPr lang="en-AU" sz="1400" b="1" dirty="0" err="1" smtClean="0"/>
              <a:t>Spectralaser’s</a:t>
            </a:r>
            <a:r>
              <a:rPr lang="en-AU" sz="1400" b="1" dirty="0" smtClean="0"/>
              <a:t> project </a:t>
            </a:r>
            <a:endParaRPr lang="ru-RU" sz="1400" b="1" dirty="0" smtClean="0"/>
          </a:p>
          <a:p>
            <a:endParaRPr lang="ru-RU" sz="1400" dirty="0" smtClean="0"/>
          </a:p>
          <a:p>
            <a:r>
              <a:rPr lang="en-AU" sz="1400" dirty="0" err="1"/>
              <a:t>VEB</a:t>
            </a:r>
            <a:r>
              <a:rPr lang="en-AU" sz="1400" dirty="0"/>
              <a:t>-Innovations have become a co-investor of the second stage of </a:t>
            </a:r>
          </a:p>
          <a:p>
            <a:r>
              <a:rPr lang="en-AU" sz="1400" dirty="0"/>
              <a:t>a project aimed at carrying out a series of tests of laser modules in mock-up and real combustion chambers of rocket engines , as well as preparation of the laser modules for test runs on rocket engines made by </a:t>
            </a:r>
            <a:r>
              <a:rPr lang="en-AU" sz="1400" dirty="0" smtClean="0"/>
              <a:t>industry</a:t>
            </a:r>
            <a:r>
              <a:rPr lang="ru-RU" sz="1400" dirty="0" smtClean="0"/>
              <a:t>.</a:t>
            </a:r>
            <a:endParaRPr lang="ru-RU" sz="1400" dirty="0">
              <a:latin typeface="Arial"/>
              <a:cs typeface="Arial"/>
            </a:endParaRPr>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012160" y="836712"/>
            <a:ext cx="2664296" cy="89978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4" name="Rectangle 10"/>
          <p:cNvSpPr/>
          <p:nvPr/>
        </p:nvSpPr>
        <p:spPr>
          <a:xfrm>
            <a:off x="818374" y="2852936"/>
            <a:ext cx="7858082" cy="523220"/>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rgbClr val="FFFFFF"/>
                </a:solidFill>
              </a:rPr>
              <a:t>The project aims to develop and bring to international market a set of laser systems and ignition modules for various engines. The first stage of the project focused on liquid fuel rocket engines</a:t>
            </a:r>
            <a:endParaRPr lang="ru-RU" sz="1400" dirty="0">
              <a:solidFill>
                <a:srgbClr val="FFFFFF"/>
              </a:solidFill>
              <a:latin typeface="Arial"/>
              <a:cs typeface="Arial"/>
            </a:endParaRPr>
          </a:p>
        </p:txBody>
      </p:sp>
      <p:sp>
        <p:nvSpPr>
          <p:cNvPr id="15" name="TextBox 14"/>
          <p:cNvSpPr txBox="1"/>
          <p:nvPr/>
        </p:nvSpPr>
        <p:spPr>
          <a:xfrm>
            <a:off x="827584" y="2483604"/>
            <a:ext cx="7848872"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The essence of the innovation</a:t>
            </a:r>
            <a:endParaRPr lang="ru-RU" b="1" dirty="0">
              <a:solidFill>
                <a:srgbClr val="FFFFFF"/>
              </a:solidFill>
              <a:latin typeface="Arial" pitchFamily="34" charset="0"/>
              <a:cs typeface="Arial" pitchFamily="34" charset="0"/>
            </a:endParaRPr>
          </a:p>
        </p:txBody>
      </p:sp>
      <p:sp>
        <p:nvSpPr>
          <p:cNvPr id="17" name="Rectangle 10"/>
          <p:cNvSpPr/>
          <p:nvPr/>
        </p:nvSpPr>
        <p:spPr>
          <a:xfrm>
            <a:off x="838205" y="4204245"/>
            <a:ext cx="7838251" cy="1384995"/>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accent1"/>
                </a:solidFill>
                <a:latin typeface="Arial"/>
                <a:cs typeface="Arial"/>
              </a:rPr>
              <a:t>Laser ignition modules boost the efficiency of rocket and automobile engines. They are lighter, they </a:t>
            </a:r>
            <a:r>
              <a:rPr lang="en-AU" sz="1400" dirty="0" smtClean="0">
                <a:solidFill>
                  <a:schemeClr val="accent1"/>
                </a:solidFill>
                <a:latin typeface="Arial"/>
                <a:cs typeface="Arial"/>
              </a:rPr>
              <a:t>do not </a:t>
            </a:r>
            <a:r>
              <a:rPr lang="en-AU" sz="1400" dirty="0" smtClean="0">
                <a:solidFill>
                  <a:schemeClr val="accent1"/>
                </a:solidFill>
                <a:latin typeface="Arial"/>
                <a:cs typeface="Arial"/>
              </a:rPr>
              <a:t>generate electromagnetic interference, they ensure precision ignition and can easily operate in low temperatures. and to top it all off, they also have a longer service life</a:t>
            </a:r>
            <a:endParaRPr lang="ru-RU" sz="1400" dirty="0">
              <a:solidFill>
                <a:schemeClr val="accent1"/>
              </a:solidFill>
              <a:latin typeface="Arial"/>
              <a:cs typeface="Arial"/>
            </a:endParaRPr>
          </a:p>
          <a:p>
            <a:endParaRPr lang="ru-RU" sz="1400" dirty="0">
              <a:solidFill>
                <a:schemeClr val="accent1"/>
              </a:solidFill>
              <a:latin typeface="Arial"/>
              <a:cs typeface="Arial"/>
            </a:endParaRPr>
          </a:p>
          <a:p>
            <a:pPr marL="285750" indent="-285750">
              <a:buFont typeface="Arial"/>
              <a:buChar char="•"/>
            </a:pPr>
            <a:r>
              <a:rPr lang="en-AU" sz="1400" dirty="0" smtClean="0">
                <a:solidFill>
                  <a:schemeClr val="accent1"/>
                </a:solidFill>
                <a:latin typeface="Arial"/>
                <a:cs typeface="Arial"/>
              </a:rPr>
              <a:t>Unique laser diodes made from photon crystals</a:t>
            </a:r>
            <a:endParaRPr lang="ru-RU" sz="1400" dirty="0">
              <a:solidFill>
                <a:schemeClr val="accent1"/>
              </a:solidFill>
              <a:latin typeface="Arial"/>
              <a:cs typeface="Arial"/>
            </a:endParaRPr>
          </a:p>
          <a:p>
            <a:pPr marL="285750" indent="-285750">
              <a:buFont typeface="Arial"/>
              <a:buChar char="•"/>
            </a:pPr>
            <a:r>
              <a:rPr lang="ru-RU" sz="1400" dirty="0">
                <a:solidFill>
                  <a:schemeClr val="accent1"/>
                </a:solidFill>
                <a:latin typeface="Arial"/>
                <a:cs typeface="Arial"/>
              </a:rPr>
              <a:t>2 </a:t>
            </a:r>
            <a:r>
              <a:rPr lang="en-AU" sz="1400" dirty="0" smtClean="0">
                <a:solidFill>
                  <a:schemeClr val="accent1"/>
                </a:solidFill>
                <a:latin typeface="Arial"/>
                <a:cs typeface="Arial"/>
              </a:rPr>
              <a:t>patent applications, MOUs with leading Russian rocket design shops</a:t>
            </a:r>
            <a:endParaRPr lang="ru-RU" sz="1400" dirty="0" smtClean="0">
              <a:solidFill>
                <a:schemeClr val="accent1"/>
              </a:solidFill>
              <a:latin typeface="Arial"/>
              <a:cs typeface="Arial"/>
            </a:endParaRPr>
          </a:p>
        </p:txBody>
      </p:sp>
      <p:sp>
        <p:nvSpPr>
          <p:cNvPr id="18" name="Прямоугольник 17"/>
          <p:cNvSpPr/>
          <p:nvPr/>
        </p:nvSpPr>
        <p:spPr>
          <a:xfrm>
            <a:off x="838205" y="6146140"/>
            <a:ext cx="7838251" cy="523220"/>
          </a:xfrm>
          <a:prstGeom prst="rect">
            <a:avLst/>
          </a:prstGeom>
          <a:solidFill>
            <a:schemeClr val="bg1">
              <a:lumMod val="50000"/>
            </a:schemeClr>
          </a:solidFill>
        </p:spPr>
        <p:txBody>
          <a:bodyPr wrap="square">
            <a:spAutoFit/>
          </a:bodyPr>
          <a:lstStyle/>
          <a:p>
            <a:r>
              <a:rPr lang="en-AU" sz="1400" dirty="0" smtClean="0">
                <a:solidFill>
                  <a:srgbClr val="FFFFFF"/>
                </a:solidFill>
              </a:rPr>
              <a:t>Projected sales in 2018: RUR 116.9 million</a:t>
            </a:r>
          </a:p>
          <a:p>
            <a:r>
              <a:rPr lang="en-AU" sz="1400" dirty="0" smtClean="0">
                <a:solidFill>
                  <a:srgbClr val="FFFFFF"/>
                </a:solidFill>
              </a:rPr>
              <a:t>The projected market value for laser ignition systems in 2010: over USD 1 billion </a:t>
            </a:r>
            <a:endParaRPr lang="ru-RU" sz="1400" dirty="0">
              <a:solidFill>
                <a:srgbClr val="FFFFFF"/>
              </a:solidFill>
            </a:endParaRPr>
          </a:p>
        </p:txBody>
      </p:sp>
      <p:sp>
        <p:nvSpPr>
          <p:cNvPr id="19" name="TextBox 18"/>
          <p:cNvSpPr txBox="1"/>
          <p:nvPr/>
        </p:nvSpPr>
        <p:spPr>
          <a:xfrm>
            <a:off x="827585" y="5795972"/>
            <a:ext cx="7848872" cy="369332"/>
          </a:xfrm>
          <a:prstGeom prst="rect">
            <a:avLst/>
          </a:prstGeom>
          <a:solidFill>
            <a:srgbClr val="FF6600"/>
          </a:solidFill>
          <a:ln>
            <a:noFill/>
          </a:ln>
        </p:spPr>
        <p:txBody>
          <a:bodyPr wrap="square" rtlCol="0">
            <a:spAutoFit/>
          </a:bodyPr>
          <a:lstStyle/>
          <a:p>
            <a:r>
              <a:rPr lang="en-AU" b="1" dirty="0" smtClean="0">
                <a:solidFill>
                  <a:srgbClr val="FFFFFF"/>
                </a:solidFill>
                <a:latin typeface="Arial" pitchFamily="34" charset="0"/>
                <a:cs typeface="Arial" pitchFamily="34" charset="0"/>
              </a:rPr>
              <a:t>Market</a:t>
            </a:r>
            <a:r>
              <a:rPr lang="ru-RU" b="1" dirty="0" smtClean="0">
                <a:solidFill>
                  <a:srgbClr val="FFFFFF"/>
                </a:solidFill>
                <a:latin typeface="Arial" pitchFamily="34" charset="0"/>
                <a:cs typeface="Arial" pitchFamily="34" charset="0"/>
              </a:rPr>
              <a:t>, </a:t>
            </a:r>
            <a:r>
              <a:rPr lang="en-AU" b="1" dirty="0" smtClean="0">
                <a:solidFill>
                  <a:srgbClr val="FFFFFF"/>
                </a:solidFill>
                <a:latin typeface="Arial" pitchFamily="34" charset="0"/>
                <a:cs typeface="Arial" pitchFamily="34" charset="0"/>
              </a:rPr>
              <a:t>uses</a:t>
            </a:r>
            <a:endParaRPr lang="ru-RU" b="1" dirty="0">
              <a:solidFill>
                <a:srgbClr val="FFFFFF"/>
              </a:solidFill>
              <a:latin typeface="Arial" pitchFamily="34" charset="0"/>
              <a:cs typeface="Arial" pitchFamily="34" charset="0"/>
            </a:endParaRPr>
          </a:p>
        </p:txBody>
      </p:sp>
      <p:sp>
        <p:nvSpPr>
          <p:cNvPr id="20" name="TextBox 19"/>
          <p:cNvSpPr txBox="1"/>
          <p:nvPr/>
        </p:nvSpPr>
        <p:spPr>
          <a:xfrm>
            <a:off x="838205" y="3851756"/>
            <a:ext cx="7838251" cy="369332"/>
          </a:xfrm>
          <a:prstGeom prst="rect">
            <a:avLst/>
          </a:prstGeom>
          <a:solidFill>
            <a:srgbClr val="FF6600"/>
          </a:solidFill>
          <a:ln>
            <a:noFill/>
          </a:ln>
        </p:spPr>
        <p:txBody>
          <a:bodyPr wrap="square" rtlCol="0">
            <a:spAutoFit/>
          </a:bodyPr>
          <a:lstStyle/>
          <a:p>
            <a:r>
              <a:rPr lang="en-AU" b="1" dirty="0" smtClean="0">
                <a:solidFill>
                  <a:srgbClr val="FFFFFF"/>
                </a:solidFill>
                <a:latin typeface="Arial" pitchFamily="34" charset="0"/>
                <a:cs typeface="Arial" pitchFamily="34" charset="0"/>
              </a:rPr>
              <a:t>Key advantages</a:t>
            </a:r>
            <a:endParaRPr lang="ru-RU" b="1" dirty="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3744450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dirty="0" err="1" smtClean="0"/>
              <a:t>OncoMAx</a:t>
            </a:r>
            <a:endParaRPr lang="ru-RU" dirty="0"/>
          </a:p>
        </p:txBody>
      </p:sp>
      <p:pic>
        <p:nvPicPr>
          <p:cNvPr id="13" name="Picture 5"/>
          <p:cNvPicPr>
            <a:picLocks noChangeAspect="1"/>
          </p:cNvPicPr>
          <p:nvPr>
            <p:custDataLst>
              <p:tags r:id="rId1"/>
            </p:custDataLst>
          </p:nvPr>
        </p:nvPicPr>
        <p:blipFill>
          <a:blip r:embed="rId3"/>
          <a:srcRect/>
          <a:stretch>
            <a:fillRect/>
          </a:stretch>
        </p:blipFill>
        <p:spPr bwMode="auto">
          <a:xfrm>
            <a:off x="7622449" y="44624"/>
            <a:ext cx="624332" cy="432048"/>
          </a:xfrm>
          <a:prstGeom prst="rect">
            <a:avLst/>
          </a:prstGeom>
          <a:noFill/>
          <a:ln w="9525">
            <a:noFill/>
            <a:miter lim="800000"/>
            <a:headEnd/>
            <a:tailEnd/>
          </a:ln>
        </p:spPr>
      </p:pic>
      <p:sp>
        <p:nvSpPr>
          <p:cNvPr id="15" name="Rectangle 9"/>
          <p:cNvSpPr/>
          <p:nvPr/>
        </p:nvSpPr>
        <p:spPr>
          <a:xfrm>
            <a:off x="744616" y="908720"/>
            <a:ext cx="8003848" cy="738664"/>
          </a:xfrm>
          <a:prstGeom prst="rect">
            <a:avLst/>
          </a:prstGeom>
        </p:spPr>
        <p:txBody>
          <a:bodyPr wrap="square">
            <a:spAutoFit/>
          </a:bodyPr>
          <a:lstStyle/>
          <a:p>
            <a:r>
              <a:rPr lang="en-AU" sz="1400" b="1" dirty="0" err="1" smtClean="0"/>
              <a:t>OncoMax’s</a:t>
            </a:r>
            <a:r>
              <a:rPr lang="en-AU" sz="1400" b="1" dirty="0" smtClean="0"/>
              <a:t> study gets first prize at </a:t>
            </a:r>
            <a:r>
              <a:rPr lang="ru-RU" sz="1400" b="1" dirty="0" smtClean="0"/>
              <a:t>EMUC-2013</a:t>
            </a:r>
          </a:p>
          <a:p>
            <a:r>
              <a:rPr lang="en-AU" sz="1400" dirty="0" err="1" smtClean="0">
                <a:solidFill>
                  <a:schemeClr val="bg1">
                    <a:lumMod val="25000"/>
                  </a:schemeClr>
                </a:solidFill>
                <a:latin typeface="Arial"/>
                <a:cs typeface="Arial"/>
              </a:rPr>
              <a:t>OncoMax</a:t>
            </a:r>
            <a:r>
              <a:rPr lang="en-AU" sz="1400" dirty="0" smtClean="0">
                <a:solidFill>
                  <a:schemeClr val="bg1">
                    <a:lumMod val="25000"/>
                  </a:schemeClr>
                </a:solidFill>
                <a:latin typeface="Arial"/>
                <a:cs typeface="Arial"/>
              </a:rPr>
              <a:t> got First Prize for the FGF and VEGF study it</a:t>
            </a:r>
          </a:p>
          <a:p>
            <a:r>
              <a:rPr lang="en-AU" sz="1400" dirty="0" smtClean="0">
                <a:solidFill>
                  <a:schemeClr val="bg1">
                    <a:lumMod val="25000"/>
                  </a:schemeClr>
                </a:solidFill>
                <a:latin typeface="Arial"/>
                <a:cs typeface="Arial"/>
              </a:rPr>
              <a:t>presented at EMUC-2013.</a:t>
            </a:r>
            <a:endParaRPr lang="ru-RU" sz="1400" dirty="0">
              <a:solidFill>
                <a:schemeClr val="bg1">
                  <a:lumMod val="25000"/>
                </a:schemeClr>
              </a:solidFill>
              <a:latin typeface="Arial"/>
              <a:cs typeface="Arial"/>
            </a:endParaRPr>
          </a:p>
        </p:txBody>
      </p:sp>
      <p:sp>
        <p:nvSpPr>
          <p:cNvPr id="16" name="Rectangle 10"/>
          <p:cNvSpPr/>
          <p:nvPr/>
        </p:nvSpPr>
        <p:spPr>
          <a:xfrm>
            <a:off x="818374" y="2564904"/>
            <a:ext cx="7883962" cy="954107"/>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err="1" smtClean="0">
                <a:solidFill>
                  <a:schemeClr val="bg2"/>
                </a:solidFill>
              </a:rPr>
              <a:t>OncoMax</a:t>
            </a:r>
            <a:r>
              <a:rPr lang="en-AU" sz="1400" dirty="0" smtClean="0">
                <a:solidFill>
                  <a:schemeClr val="bg2"/>
                </a:solidFill>
              </a:rPr>
              <a:t> specialises in the development and bringing to the Russian market of innovative bio-pharmaceuticals intended for diagnosing and treating oncological conditions. The company’s first medication OM-RCA-01 is designed for the targeted treatment of kidney cancer and has received a number of Russian and international awards.</a:t>
            </a:r>
          </a:p>
        </p:txBody>
      </p:sp>
      <p:sp>
        <p:nvSpPr>
          <p:cNvPr id="17" name="TextBox 16"/>
          <p:cNvSpPr txBox="1"/>
          <p:nvPr/>
        </p:nvSpPr>
        <p:spPr>
          <a:xfrm>
            <a:off x="827584" y="2204864"/>
            <a:ext cx="7882550" cy="369332"/>
          </a:xfrm>
          <a:prstGeom prst="rect">
            <a:avLst/>
          </a:prstGeom>
          <a:solidFill>
            <a:srgbClr val="FF6600"/>
          </a:solidFill>
          <a:ln>
            <a:noFill/>
          </a:ln>
        </p:spPr>
        <p:txBody>
          <a:bodyPr wrap="square" rtlCol="0">
            <a:spAutoFit/>
          </a:bodyPr>
          <a:lstStyle/>
          <a:p>
            <a:r>
              <a:rPr lang="en-AU" b="1" dirty="0" smtClean="0">
                <a:solidFill>
                  <a:srgbClr val="FFFFFF"/>
                </a:solidFill>
                <a:latin typeface="Arial" pitchFamily="34" charset="0"/>
                <a:cs typeface="Arial" pitchFamily="34" charset="0"/>
              </a:rPr>
              <a:t>Company profile</a:t>
            </a:r>
            <a:endParaRPr lang="ru-RU" b="1" dirty="0">
              <a:solidFill>
                <a:srgbClr val="FFFFFF"/>
              </a:solidFill>
              <a:latin typeface="Arial" pitchFamily="34" charset="0"/>
              <a:cs typeface="Arial" pitchFamily="34" charset="0"/>
            </a:endParaRPr>
          </a:p>
        </p:txBody>
      </p:sp>
      <p:sp>
        <p:nvSpPr>
          <p:cNvPr id="18" name="Rectangle 10"/>
          <p:cNvSpPr/>
          <p:nvPr/>
        </p:nvSpPr>
        <p:spPr>
          <a:xfrm>
            <a:off x="838205" y="4132237"/>
            <a:ext cx="7838251" cy="1169551"/>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accent1"/>
                </a:solidFill>
              </a:rPr>
              <a:t>The existing medications used for the treatment of renal cell carcinoma have not been sufficiently effective. In addition, they are administered in a very uncomfortable manner, cost a lot of money and have to be used in combination with other medications to boost effectiveness which increases the toxicity of the treatment. All leading experts in renal cell carcinoma agree that the most promising approach to treating this condition is the use of targeted medications such as OM-RCA-01.</a:t>
            </a:r>
          </a:p>
        </p:txBody>
      </p:sp>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084168" y="980728"/>
            <a:ext cx="2642420" cy="9361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0" name="Прямоугольник 19"/>
          <p:cNvSpPr/>
          <p:nvPr/>
        </p:nvSpPr>
        <p:spPr>
          <a:xfrm>
            <a:off x="838205" y="6074132"/>
            <a:ext cx="7910259" cy="523220"/>
          </a:xfrm>
          <a:prstGeom prst="rect">
            <a:avLst/>
          </a:prstGeom>
          <a:solidFill>
            <a:schemeClr val="bg1">
              <a:lumMod val="50000"/>
            </a:schemeClr>
          </a:solidFill>
        </p:spPr>
        <p:txBody>
          <a:bodyPr wrap="square">
            <a:spAutoFit/>
          </a:bodyPr>
          <a:lstStyle/>
          <a:p>
            <a:r>
              <a:rPr lang="en-AU" sz="1400" dirty="0" smtClean="0">
                <a:solidFill>
                  <a:srgbClr val="FFFFFF"/>
                </a:solidFill>
              </a:rPr>
              <a:t>The total global market for renal cell carcinoma treatments (including such major markets as US, Japan and EU) is about USD 950 million. The market volume in Russia is about RUR 5 billion</a:t>
            </a:r>
            <a:r>
              <a:rPr lang="ru-RU" sz="1400" dirty="0" smtClean="0">
                <a:solidFill>
                  <a:srgbClr val="FFFFFF"/>
                </a:solidFill>
              </a:rPr>
              <a:t>. </a:t>
            </a:r>
            <a:endParaRPr lang="ru-RU" sz="1400" dirty="0">
              <a:solidFill>
                <a:srgbClr val="FFFFFF"/>
              </a:solidFill>
              <a:latin typeface="Arial"/>
              <a:cs typeface="Arial"/>
            </a:endParaRPr>
          </a:p>
        </p:txBody>
      </p:sp>
      <p:sp>
        <p:nvSpPr>
          <p:cNvPr id="21" name="TextBox 20"/>
          <p:cNvSpPr txBox="1"/>
          <p:nvPr/>
        </p:nvSpPr>
        <p:spPr>
          <a:xfrm>
            <a:off x="838199" y="5723964"/>
            <a:ext cx="7890169" cy="369332"/>
          </a:xfrm>
          <a:prstGeom prst="rect">
            <a:avLst/>
          </a:prstGeom>
          <a:solidFill>
            <a:srgbClr val="FF6600"/>
          </a:solidFill>
          <a:ln>
            <a:noFill/>
          </a:ln>
        </p:spPr>
        <p:txBody>
          <a:bodyPr wrap="square" rtlCol="0">
            <a:spAutoFit/>
          </a:bodyPr>
          <a:lstStyle/>
          <a:p>
            <a:r>
              <a:rPr lang="en-AU" b="1" dirty="0" smtClean="0">
                <a:solidFill>
                  <a:srgbClr val="FFFFFF"/>
                </a:solidFill>
                <a:latin typeface="Arial" pitchFamily="34" charset="0"/>
                <a:cs typeface="Arial" pitchFamily="34" charset="0"/>
              </a:rPr>
              <a:t>Market</a:t>
            </a:r>
            <a:endParaRPr lang="ru-RU" b="1" dirty="0">
              <a:solidFill>
                <a:srgbClr val="FFFFFF"/>
              </a:solidFill>
              <a:latin typeface="Arial" pitchFamily="34" charset="0"/>
              <a:cs typeface="Arial" pitchFamily="34" charset="0"/>
            </a:endParaRPr>
          </a:p>
        </p:txBody>
      </p:sp>
      <p:sp>
        <p:nvSpPr>
          <p:cNvPr id="22" name="TextBox 21"/>
          <p:cNvSpPr txBox="1"/>
          <p:nvPr/>
        </p:nvSpPr>
        <p:spPr>
          <a:xfrm>
            <a:off x="838205" y="3779748"/>
            <a:ext cx="7838251" cy="369332"/>
          </a:xfrm>
          <a:prstGeom prst="rect">
            <a:avLst/>
          </a:prstGeom>
          <a:solidFill>
            <a:srgbClr val="FF6600"/>
          </a:solidFill>
          <a:ln>
            <a:noFill/>
          </a:ln>
        </p:spPr>
        <p:txBody>
          <a:bodyPr wrap="square" rtlCol="0">
            <a:spAutoFit/>
          </a:bodyPr>
          <a:lstStyle/>
          <a:p>
            <a:r>
              <a:rPr lang="en-AU" b="1" dirty="0" smtClean="0">
                <a:solidFill>
                  <a:srgbClr val="FFFFFF"/>
                </a:solidFill>
                <a:latin typeface="Arial" pitchFamily="34" charset="0"/>
                <a:cs typeface="Arial" pitchFamily="34" charset="0"/>
              </a:rPr>
              <a:t>Key advantages</a:t>
            </a:r>
            <a:endParaRPr lang="ru-RU" b="1" dirty="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959137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dirty="0" err="1" smtClean="0"/>
              <a:t>Acumatica</a:t>
            </a:r>
            <a:endParaRPr lang="ru-RU" dirty="0"/>
          </a:p>
        </p:txBody>
      </p:sp>
      <p:sp>
        <p:nvSpPr>
          <p:cNvPr id="4" name="Rectangle 9"/>
          <p:cNvSpPr/>
          <p:nvPr/>
        </p:nvSpPr>
        <p:spPr>
          <a:xfrm>
            <a:off x="755576" y="963885"/>
            <a:ext cx="5472608" cy="1384995"/>
          </a:xfrm>
          <a:prstGeom prst="rect">
            <a:avLst/>
          </a:prstGeom>
        </p:spPr>
        <p:txBody>
          <a:bodyPr wrap="square">
            <a:spAutoFit/>
          </a:bodyPr>
          <a:lstStyle/>
          <a:p>
            <a:r>
              <a:rPr lang="ru-RU" sz="1400" b="1" dirty="0" smtClean="0"/>
              <a:t>Runa </a:t>
            </a:r>
            <a:r>
              <a:rPr lang="ru-RU" sz="1400" b="1" dirty="0"/>
              <a:t>Capital </a:t>
            </a:r>
            <a:r>
              <a:rPr lang="en-AU" sz="1400" b="1" dirty="0" smtClean="0"/>
              <a:t>and</a:t>
            </a:r>
            <a:r>
              <a:rPr lang="ru-RU" sz="1400" b="1" dirty="0" smtClean="0"/>
              <a:t>Almaz </a:t>
            </a:r>
            <a:r>
              <a:rPr lang="ru-RU" sz="1400" b="1" dirty="0"/>
              <a:t>Capital </a:t>
            </a:r>
            <a:r>
              <a:rPr lang="en-AU" sz="1400" b="1" dirty="0" smtClean="0"/>
              <a:t>invest  USD 10 million in </a:t>
            </a:r>
            <a:r>
              <a:rPr lang="en-AU" sz="1400" b="1" dirty="0" err="1" smtClean="0"/>
              <a:t>Acumatica</a:t>
            </a:r>
            <a:r>
              <a:rPr lang="en-AU" sz="1400" b="1" dirty="0" smtClean="0"/>
              <a:t>, a supplier of cloud ERP solutions</a:t>
            </a:r>
            <a:r>
              <a:rPr lang="ru-RU" sz="1400" b="1" dirty="0" smtClean="0"/>
              <a:t>.</a:t>
            </a:r>
          </a:p>
          <a:p>
            <a:endParaRPr lang="ru-RU" sz="1400" dirty="0"/>
          </a:p>
          <a:p>
            <a:r>
              <a:rPr lang="en-AU" sz="1400" dirty="0" smtClean="0"/>
              <a:t>Demand for these services from small and medium businesses is constantly rising and in 2012 the global market volume reached US </a:t>
            </a:r>
            <a:r>
              <a:rPr lang="ru-RU" sz="1400" dirty="0" smtClean="0"/>
              <a:t>24</a:t>
            </a:r>
            <a:r>
              <a:rPr lang="en-AU" sz="1400" dirty="0" smtClean="0"/>
              <a:t>.</a:t>
            </a:r>
            <a:r>
              <a:rPr lang="ru-RU" sz="1400" dirty="0" smtClean="0"/>
              <a:t>5</a:t>
            </a:r>
            <a:r>
              <a:rPr lang="ru-RU" sz="1400" dirty="0"/>
              <a:t> </a:t>
            </a:r>
            <a:r>
              <a:rPr lang="en-AU" sz="1400" dirty="0" smtClean="0"/>
              <a:t>billion</a:t>
            </a:r>
            <a:r>
              <a:rPr lang="ru-RU" sz="1400" dirty="0" smtClean="0"/>
              <a:t>.</a:t>
            </a:r>
            <a:endParaRPr lang="en-US" sz="1400" b="1" dirty="0" smtClean="0"/>
          </a:p>
        </p:txBody>
      </p:sp>
      <p:sp>
        <p:nvSpPr>
          <p:cNvPr id="5" name="Rectangle 10"/>
          <p:cNvSpPr/>
          <p:nvPr/>
        </p:nvSpPr>
        <p:spPr>
          <a:xfrm>
            <a:off x="827584" y="2924944"/>
            <a:ext cx="7920880" cy="1384995"/>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a:solidFill>
                  <a:schemeClr val="accent1"/>
                </a:solidFill>
              </a:rPr>
              <a:t>Acumatica </a:t>
            </a:r>
            <a:r>
              <a:rPr lang="en-AU" sz="1400" dirty="0" smtClean="0">
                <a:solidFill>
                  <a:schemeClr val="accent1"/>
                </a:solidFill>
              </a:rPr>
              <a:t>has been developing cloud ERP solutions since 2007. The company offers financial management, sales management and customer relations management solutions. The company’s services are sold through resellers in the US, Canada, UK, Africa, India, Middle East and South East Asia. In the Netherlands and Scandinavia </a:t>
            </a:r>
            <a:r>
              <a:rPr lang="en-AU" sz="1400" dirty="0" err="1" smtClean="0">
                <a:solidFill>
                  <a:schemeClr val="accent1"/>
                </a:solidFill>
              </a:rPr>
              <a:t>Acumatica’s</a:t>
            </a:r>
            <a:r>
              <a:rPr lang="en-AU" sz="1400" dirty="0" smtClean="0">
                <a:solidFill>
                  <a:schemeClr val="accent1"/>
                </a:solidFill>
              </a:rPr>
              <a:t> solutions are sold as part of visma.net. In Australia and New Zealand they are offered under the MYOB brand. The company’s current financial performance is a closely guarded secret. The projected revenue in 2014 is expected to exceed USD 20 million.</a:t>
            </a:r>
            <a:endParaRPr lang="ru-RU" sz="1400" dirty="0">
              <a:solidFill>
                <a:schemeClr val="accent1"/>
              </a:solidFill>
            </a:endParaRPr>
          </a:p>
        </p:txBody>
      </p:sp>
      <p:sp>
        <p:nvSpPr>
          <p:cNvPr id="6" name="TextBox 5"/>
          <p:cNvSpPr txBox="1"/>
          <p:nvPr/>
        </p:nvSpPr>
        <p:spPr>
          <a:xfrm>
            <a:off x="827584" y="2555612"/>
            <a:ext cx="7920880"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Company profile</a:t>
            </a:r>
            <a:endParaRPr lang="ru-RU" b="1" dirty="0">
              <a:solidFill>
                <a:schemeClr val="bg2"/>
              </a:solidFill>
              <a:cs typeface="Arial" pitchFamily="34" charset="0"/>
            </a:endParaRPr>
          </a:p>
        </p:txBody>
      </p:sp>
      <p:sp>
        <p:nvSpPr>
          <p:cNvPr id="10" name="Прямоугольник 9"/>
          <p:cNvSpPr/>
          <p:nvPr/>
        </p:nvSpPr>
        <p:spPr>
          <a:xfrm>
            <a:off x="844509" y="4860324"/>
            <a:ext cx="7910259" cy="1384995"/>
          </a:xfrm>
          <a:prstGeom prst="rect">
            <a:avLst/>
          </a:prstGeom>
          <a:solidFill>
            <a:schemeClr val="bg1">
              <a:lumMod val="50000"/>
            </a:schemeClr>
          </a:solidFill>
        </p:spPr>
        <p:txBody>
          <a:bodyPr wrap="square">
            <a:spAutoFit/>
          </a:bodyPr>
          <a:lstStyle/>
          <a:p>
            <a:r>
              <a:rPr lang="en-AU" sz="1400" dirty="0" smtClean="0">
                <a:solidFill>
                  <a:schemeClr val="bg2"/>
                </a:solidFill>
              </a:rPr>
              <a:t>According to </a:t>
            </a:r>
            <a:r>
              <a:rPr lang="ru-RU" sz="1400" dirty="0" smtClean="0">
                <a:solidFill>
                  <a:schemeClr val="bg2"/>
                </a:solidFill>
              </a:rPr>
              <a:t>Gartner</a:t>
            </a:r>
            <a:r>
              <a:rPr lang="ru-RU" sz="1400" dirty="0">
                <a:solidFill>
                  <a:schemeClr val="bg2"/>
                </a:solidFill>
              </a:rPr>
              <a:t>, </a:t>
            </a:r>
            <a:r>
              <a:rPr lang="en-AU" sz="1400" dirty="0" smtClean="0">
                <a:solidFill>
                  <a:schemeClr val="bg2"/>
                </a:solidFill>
              </a:rPr>
              <a:t>the global market for ERP systems in 2012 was USD 24.5 billion. At the same time the share of ERP systems offered using the software as a service model is increasing. In 2013 their share is expected to reach 12% and by 2017 it is projected to have reached 17%. The great growth potential in this market is also confirmed by a recent survey of global companies conducted by Gartner where most respondents stated that the introduction of ERP and CRM systems would be given top priority in their 2013 IT budgets</a:t>
            </a:r>
            <a:r>
              <a:rPr lang="ru-RU" sz="1400" dirty="0" smtClean="0">
                <a:solidFill>
                  <a:schemeClr val="bg2"/>
                </a:solidFill>
              </a:rPr>
              <a:t>.</a:t>
            </a:r>
            <a:endParaRPr lang="ru-RU" sz="1400" dirty="0">
              <a:solidFill>
                <a:schemeClr val="bg2"/>
              </a:solidFill>
              <a:latin typeface="Arial"/>
              <a:cs typeface="Arial"/>
            </a:endParaRPr>
          </a:p>
        </p:txBody>
      </p:sp>
      <p:sp>
        <p:nvSpPr>
          <p:cNvPr id="11" name="TextBox 10"/>
          <p:cNvSpPr txBox="1"/>
          <p:nvPr/>
        </p:nvSpPr>
        <p:spPr>
          <a:xfrm>
            <a:off x="844503" y="4480563"/>
            <a:ext cx="7910265" cy="369332"/>
          </a:xfrm>
          <a:prstGeom prst="rect">
            <a:avLst/>
          </a:prstGeom>
          <a:solidFill>
            <a:srgbClr val="FF6600"/>
          </a:solidFill>
          <a:ln>
            <a:noFill/>
          </a:ln>
        </p:spPr>
        <p:txBody>
          <a:bodyPr wrap="square" rtlCol="0">
            <a:spAutoFit/>
          </a:bodyPr>
          <a:lstStyle/>
          <a:p>
            <a:r>
              <a:rPr lang="en-AU" b="1" dirty="0" smtClean="0">
                <a:solidFill>
                  <a:srgbClr val="FFFFFF"/>
                </a:solidFill>
                <a:cs typeface="Arial" pitchFamily="34" charset="0"/>
              </a:rPr>
              <a:t>Market</a:t>
            </a:r>
            <a:r>
              <a:rPr lang="ru-RU" b="1" dirty="0" smtClean="0">
                <a:solidFill>
                  <a:srgbClr val="FFFFFF"/>
                </a:solidFill>
                <a:cs typeface="Arial" pitchFamily="34" charset="0"/>
              </a:rPr>
              <a:t>, </a:t>
            </a:r>
            <a:r>
              <a:rPr lang="en-AU" b="1" dirty="0" smtClean="0">
                <a:solidFill>
                  <a:srgbClr val="FFFFFF"/>
                </a:solidFill>
                <a:cs typeface="Arial" pitchFamily="34" charset="0"/>
              </a:rPr>
              <a:t>prospects</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211317" y="836712"/>
            <a:ext cx="2445353" cy="151216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742983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sz="2000" b="1" dirty="0" err="1" smtClean="0"/>
              <a:t>iBuildApp</a:t>
            </a:r>
            <a:endParaRPr lang="ru-RU" sz="2000" b="1" dirty="0"/>
          </a:p>
        </p:txBody>
      </p:sp>
      <p:sp>
        <p:nvSpPr>
          <p:cNvPr id="4" name="Rectangle 9"/>
          <p:cNvSpPr/>
          <p:nvPr/>
        </p:nvSpPr>
        <p:spPr>
          <a:xfrm>
            <a:off x="755576" y="980728"/>
            <a:ext cx="6336704" cy="1384995"/>
          </a:xfrm>
          <a:prstGeom prst="rect">
            <a:avLst/>
          </a:prstGeom>
        </p:spPr>
        <p:txBody>
          <a:bodyPr wrap="square">
            <a:spAutoFit/>
          </a:bodyPr>
          <a:lstStyle/>
          <a:p>
            <a:r>
              <a:rPr lang="ru-RU" sz="1400" b="1" dirty="0" smtClean="0"/>
              <a:t>iBuildApp </a:t>
            </a:r>
            <a:r>
              <a:rPr lang="en-AU" sz="1400" b="1" dirty="0" smtClean="0"/>
              <a:t>announces rollout of turn-key business solutions</a:t>
            </a:r>
            <a:r>
              <a:rPr lang="ru-RU" sz="1400" b="1" dirty="0" smtClean="0"/>
              <a:t>.</a:t>
            </a:r>
          </a:p>
          <a:p>
            <a:r>
              <a:rPr lang="ru-RU" sz="1400" b="1" dirty="0"/>
              <a:t> </a:t>
            </a:r>
            <a:endParaRPr lang="ru-RU" sz="1400" b="1" dirty="0" smtClean="0"/>
          </a:p>
          <a:p>
            <a:r>
              <a:rPr lang="en-AU" sz="1400" dirty="0" smtClean="0"/>
              <a:t>The solutions are turn-key mobile apps for iOS and Android. All that a company needs to do is add their logos and letterheads, specify the name of the company and its contact details</a:t>
            </a:r>
            <a:r>
              <a:rPr lang="ru-RU" sz="1400" dirty="0" smtClean="0"/>
              <a:t>. </a:t>
            </a:r>
            <a:endParaRPr lang="ru-RU" sz="1400" b="1" dirty="0"/>
          </a:p>
          <a:p>
            <a:endParaRPr lang="ru-RU" sz="1400" dirty="0" smtClean="0"/>
          </a:p>
        </p:txBody>
      </p:sp>
      <p:sp>
        <p:nvSpPr>
          <p:cNvPr id="5" name="Rectangle 10"/>
          <p:cNvSpPr/>
          <p:nvPr/>
        </p:nvSpPr>
        <p:spPr>
          <a:xfrm>
            <a:off x="827584" y="2907521"/>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smtClean="0">
                <a:solidFill>
                  <a:schemeClr val="bg2"/>
                </a:solidFill>
              </a:rPr>
              <a:t>iBuildApp</a:t>
            </a:r>
            <a:r>
              <a:rPr lang="en-AU" sz="1400" dirty="0" smtClean="0">
                <a:solidFill>
                  <a:schemeClr val="bg2"/>
                </a:solidFill>
              </a:rPr>
              <a:t> </a:t>
            </a:r>
            <a:r>
              <a:rPr lang="ru-RU" sz="1400" dirty="0" smtClean="0">
                <a:solidFill>
                  <a:schemeClr val="bg2"/>
                </a:solidFill>
              </a:rPr>
              <a:t>Inc</a:t>
            </a:r>
            <a:r>
              <a:rPr lang="en-AU" sz="1400" dirty="0" smtClean="0">
                <a:solidFill>
                  <a:schemeClr val="bg2"/>
                </a:solidFill>
              </a:rPr>
              <a:t> is a leading developer of mobile applications, also offering software as a service solutions that allow private individuals, publishing companies and other businesses from around the world to create, customise and manage their own mobile applications for the Android and iOS platforms</a:t>
            </a:r>
            <a:r>
              <a:rPr lang="ru-RU" sz="1400" dirty="0" smtClean="0">
                <a:solidFill>
                  <a:schemeClr val="bg2"/>
                </a:solidFill>
              </a:rPr>
              <a:t>.</a:t>
            </a:r>
            <a:endParaRPr lang="ru-RU" sz="1400" dirty="0">
              <a:solidFill>
                <a:schemeClr val="bg2"/>
              </a:solidFill>
            </a:endParaRPr>
          </a:p>
        </p:txBody>
      </p:sp>
      <p:sp>
        <p:nvSpPr>
          <p:cNvPr id="6" name="TextBox 5"/>
          <p:cNvSpPr txBox="1"/>
          <p:nvPr/>
        </p:nvSpPr>
        <p:spPr>
          <a:xfrm>
            <a:off x="827584" y="2555612"/>
            <a:ext cx="7920880"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Company profile</a:t>
            </a:r>
            <a:endParaRPr lang="ru-RU" b="1" dirty="0">
              <a:solidFill>
                <a:schemeClr val="bg2"/>
              </a:solidFill>
              <a:cs typeface="Arial" pitchFamily="34" charset="0"/>
            </a:endParaRPr>
          </a:p>
        </p:txBody>
      </p:sp>
      <p:sp>
        <p:nvSpPr>
          <p:cNvPr id="7" name="TextBox 6"/>
          <p:cNvSpPr txBox="1"/>
          <p:nvPr/>
        </p:nvSpPr>
        <p:spPr>
          <a:xfrm>
            <a:off x="827584" y="4077072"/>
            <a:ext cx="7890169"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8" name="Rectangle 10"/>
          <p:cNvSpPr/>
          <p:nvPr/>
        </p:nvSpPr>
        <p:spPr>
          <a:xfrm>
            <a:off x="827584" y="4437112"/>
            <a:ext cx="7890164" cy="1169551"/>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accent1"/>
                </a:solidFill>
              </a:rPr>
              <a:t>The </a:t>
            </a:r>
            <a:r>
              <a:rPr lang="ru-RU" sz="1400" dirty="0" smtClean="0">
                <a:solidFill>
                  <a:schemeClr val="accent1"/>
                </a:solidFill>
              </a:rPr>
              <a:t>iBuildApp </a:t>
            </a:r>
            <a:r>
              <a:rPr lang="en-AU" sz="1400" dirty="0" smtClean="0">
                <a:solidFill>
                  <a:schemeClr val="accent1"/>
                </a:solidFill>
              </a:rPr>
              <a:t>application designer allows users to quickly develop apps for their smart phones and tablets on their own. In addition, users are offered a broad range of turn-key solutions and widgets from third party developers</a:t>
            </a:r>
            <a:r>
              <a:rPr lang="ru-RU" sz="1400" dirty="0" smtClean="0">
                <a:solidFill>
                  <a:schemeClr val="accent1"/>
                </a:solidFill>
              </a:rPr>
              <a:t>.</a:t>
            </a:r>
            <a:endParaRPr lang="en-AU" sz="1400" dirty="0" smtClean="0">
              <a:solidFill>
                <a:schemeClr val="accent1"/>
              </a:solidFill>
            </a:endParaRPr>
          </a:p>
          <a:p>
            <a:r>
              <a:rPr lang="en-AU" sz="1400" dirty="0" err="1" smtClean="0">
                <a:solidFill>
                  <a:schemeClr val="accent1"/>
                </a:solidFill>
              </a:rPr>
              <a:t>iBuildApp’s</a:t>
            </a:r>
            <a:r>
              <a:rPr lang="en-AU" sz="1400" dirty="0" smtClean="0">
                <a:solidFill>
                  <a:schemeClr val="accent1"/>
                </a:solidFill>
              </a:rPr>
              <a:t> 400 thousand customers from all around the world have already built 100 thousand cross-platform apps for iPhones, </a:t>
            </a:r>
            <a:r>
              <a:rPr lang="en-AU" sz="1400" dirty="0" err="1" smtClean="0">
                <a:solidFill>
                  <a:schemeClr val="accent1"/>
                </a:solidFill>
              </a:rPr>
              <a:t>iPads</a:t>
            </a:r>
            <a:r>
              <a:rPr lang="en-AU" sz="1400" dirty="0" smtClean="0">
                <a:solidFill>
                  <a:schemeClr val="accent1"/>
                </a:solidFill>
              </a:rPr>
              <a:t> and Android devices</a:t>
            </a:r>
            <a:endParaRPr lang="ru-RU" sz="1400" dirty="0" smtClean="0">
              <a:solidFill>
                <a:schemeClr val="accent1"/>
              </a:solidFill>
            </a:endParaRPr>
          </a:p>
        </p:txBody>
      </p:sp>
      <p:sp>
        <p:nvSpPr>
          <p:cNvPr id="10" name="Прямоугольник 9"/>
          <p:cNvSpPr/>
          <p:nvPr/>
        </p:nvSpPr>
        <p:spPr>
          <a:xfrm>
            <a:off x="838205" y="6146140"/>
            <a:ext cx="7910259" cy="523220"/>
          </a:xfrm>
          <a:prstGeom prst="rect">
            <a:avLst/>
          </a:prstGeom>
          <a:solidFill>
            <a:schemeClr val="bg1">
              <a:lumMod val="50000"/>
            </a:schemeClr>
          </a:solidFill>
        </p:spPr>
        <p:txBody>
          <a:bodyPr wrap="square">
            <a:spAutoFit/>
          </a:bodyPr>
          <a:lstStyle/>
          <a:p>
            <a:r>
              <a:rPr lang="en-AU" sz="1400" dirty="0" smtClean="0">
                <a:solidFill>
                  <a:srgbClr val="FFFFFF"/>
                </a:solidFill>
              </a:rPr>
              <a:t>The market for multimedia publications for tablet PC was projected to increase by 300% in 2011 (USD 15.4 billion) and by 1000% by 2014 (USD 58 billion), according to </a:t>
            </a:r>
            <a:r>
              <a:rPr lang="ru-RU" sz="1400" dirty="0" smtClean="0">
                <a:solidFill>
                  <a:srgbClr val="FFFFFF"/>
                </a:solidFill>
              </a:rPr>
              <a:t>Gartner </a:t>
            </a:r>
            <a:r>
              <a:rPr lang="en-AU" sz="1400" dirty="0" smtClean="0">
                <a:solidFill>
                  <a:srgbClr val="FFFFFF"/>
                </a:solidFill>
              </a:rPr>
              <a:t>and </a:t>
            </a:r>
            <a:r>
              <a:rPr lang="ru-RU" sz="1400" dirty="0" smtClean="0">
                <a:solidFill>
                  <a:srgbClr val="FFFFFF"/>
                </a:solidFill>
              </a:rPr>
              <a:t>Nielsen </a:t>
            </a:r>
            <a:r>
              <a:rPr lang="ru-RU" sz="1400" dirty="0">
                <a:solidFill>
                  <a:srgbClr val="FFFFFF"/>
                </a:solidFill>
              </a:rPr>
              <a:t>Media.</a:t>
            </a:r>
          </a:p>
        </p:txBody>
      </p:sp>
      <p:sp>
        <p:nvSpPr>
          <p:cNvPr id="11" name="TextBox 10"/>
          <p:cNvSpPr txBox="1"/>
          <p:nvPr/>
        </p:nvSpPr>
        <p:spPr>
          <a:xfrm>
            <a:off x="838199" y="5795972"/>
            <a:ext cx="7910265" cy="369332"/>
          </a:xfrm>
          <a:prstGeom prst="rect">
            <a:avLst/>
          </a:prstGeom>
          <a:solidFill>
            <a:srgbClr val="FF6600"/>
          </a:solidFill>
          <a:ln>
            <a:noFill/>
          </a:ln>
        </p:spPr>
        <p:txBody>
          <a:bodyPr wrap="square" rtlCol="0">
            <a:spAutoFit/>
          </a:bodyPr>
          <a:lstStyle/>
          <a:p>
            <a:r>
              <a:rPr lang="en-AU"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236296" y="908720"/>
            <a:ext cx="1368152" cy="136815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097592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sz="2000" dirty="0" smtClean="0"/>
              <a:t>T8 R&amp;D Centre  (T8)</a:t>
            </a:r>
            <a:endParaRPr lang="ru-RU" sz="2000" b="1" dirty="0"/>
          </a:p>
        </p:txBody>
      </p:sp>
      <p:sp>
        <p:nvSpPr>
          <p:cNvPr id="4" name="Rectangle 9"/>
          <p:cNvSpPr/>
          <p:nvPr/>
        </p:nvSpPr>
        <p:spPr>
          <a:xfrm>
            <a:off x="827584" y="908720"/>
            <a:ext cx="5688632" cy="1384995"/>
          </a:xfrm>
          <a:prstGeom prst="rect">
            <a:avLst/>
          </a:prstGeom>
        </p:spPr>
        <p:txBody>
          <a:bodyPr wrap="square">
            <a:spAutoFit/>
          </a:bodyPr>
          <a:lstStyle/>
          <a:p>
            <a:r>
              <a:rPr lang="en-AU" sz="1400" b="1" dirty="0" smtClean="0"/>
              <a:t>T8 has been named the best high tech company in Russia according to </a:t>
            </a:r>
            <a:r>
              <a:rPr lang="en-AU" sz="1400" b="1" dirty="0" err="1" smtClean="0"/>
              <a:t>Cnews</a:t>
            </a:r>
            <a:endParaRPr lang="en-AU" sz="1400" b="1" dirty="0" smtClean="0"/>
          </a:p>
          <a:p>
            <a:endParaRPr lang="en-AU" sz="1400" b="1" dirty="0"/>
          </a:p>
          <a:p>
            <a:r>
              <a:rPr lang="en-AU" sz="1400" dirty="0" smtClean="0"/>
              <a:t>T8 got the </a:t>
            </a:r>
            <a:r>
              <a:rPr lang="en-AU" sz="1400" dirty="0" err="1" smtClean="0"/>
              <a:t>Cnews</a:t>
            </a:r>
            <a:r>
              <a:rPr lang="en-AU" sz="1400" dirty="0" smtClean="0"/>
              <a:t> Award as Russia’s best high tech company. This was announced </a:t>
            </a:r>
            <a:r>
              <a:rPr lang="ru-RU" sz="1400" b="1" dirty="0" smtClean="0"/>
              <a:t> </a:t>
            </a:r>
            <a:r>
              <a:rPr lang="en-AU" sz="1400" dirty="0" smtClean="0"/>
              <a:t>at the annual </a:t>
            </a:r>
            <a:r>
              <a:rPr lang="en-AU" sz="1400" dirty="0" err="1" smtClean="0"/>
              <a:t>Cnews</a:t>
            </a:r>
            <a:r>
              <a:rPr lang="en-AU" sz="1400" dirty="0" smtClean="0"/>
              <a:t> Forum 2013: Information Technologies of Tomorrow that was held in Moscow this year</a:t>
            </a:r>
            <a:endParaRPr lang="ru-RU" sz="1400" dirty="0"/>
          </a:p>
        </p:txBody>
      </p:sp>
      <p:sp>
        <p:nvSpPr>
          <p:cNvPr id="5" name="Rectangle 10"/>
          <p:cNvSpPr/>
          <p:nvPr/>
        </p:nvSpPr>
        <p:spPr>
          <a:xfrm>
            <a:off x="827584" y="2636912"/>
            <a:ext cx="7920880" cy="523220"/>
          </a:xfrm>
          <a:prstGeom prst="rect">
            <a:avLst/>
          </a:prstGeom>
          <a:solidFill>
            <a:schemeClr val="bg1">
              <a:lumMod val="50000"/>
            </a:schemeClr>
          </a:solidFill>
          <a:ln>
            <a:solidFill>
              <a:schemeClr val="bg2">
                <a:lumMod val="95000"/>
              </a:schemeClr>
            </a:solidFill>
          </a:ln>
        </p:spPr>
        <p:txBody>
          <a:bodyPr wrap="square">
            <a:spAutoFit/>
          </a:bodyPr>
          <a:lstStyle/>
          <a:p>
            <a:r>
              <a:rPr lang="en-AU" sz="1400" dirty="0" smtClean="0">
                <a:solidFill>
                  <a:schemeClr val="bg2"/>
                </a:solidFill>
              </a:rPr>
              <a:t>Development and mass production of a new generation of dense wave length division multiplexing systems for fibre optic communications for coherent data transmission at rates of up to 25 </a:t>
            </a:r>
            <a:r>
              <a:rPr lang="en-AU" sz="1400" dirty="0" err="1" smtClean="0">
                <a:solidFill>
                  <a:schemeClr val="bg2"/>
                </a:solidFill>
              </a:rPr>
              <a:t>Tbps</a:t>
            </a:r>
            <a:endParaRPr lang="ru-RU" sz="1400" dirty="0">
              <a:solidFill>
                <a:schemeClr val="bg2"/>
              </a:solidFill>
            </a:endParaRPr>
          </a:p>
        </p:txBody>
      </p:sp>
      <p:sp>
        <p:nvSpPr>
          <p:cNvPr id="6" name="TextBox 5"/>
          <p:cNvSpPr txBox="1"/>
          <p:nvPr/>
        </p:nvSpPr>
        <p:spPr>
          <a:xfrm>
            <a:off x="827584" y="2276872"/>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The essence of the innovation</a:t>
            </a:r>
            <a:endParaRPr lang="ru-RU" b="1" dirty="0">
              <a:solidFill>
                <a:schemeClr val="bg2"/>
              </a:solidFill>
              <a:cs typeface="Arial" pitchFamily="34" charset="0"/>
            </a:endParaRPr>
          </a:p>
        </p:txBody>
      </p:sp>
      <p:sp>
        <p:nvSpPr>
          <p:cNvPr id="7" name="TextBox 6"/>
          <p:cNvSpPr txBox="1"/>
          <p:nvPr/>
        </p:nvSpPr>
        <p:spPr>
          <a:xfrm>
            <a:off x="804683" y="3222230"/>
            <a:ext cx="7890169"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8" name="Rectangle 10"/>
          <p:cNvSpPr/>
          <p:nvPr/>
        </p:nvSpPr>
        <p:spPr>
          <a:xfrm>
            <a:off x="850836" y="3591562"/>
            <a:ext cx="7890164" cy="1815882"/>
          </a:xfrm>
          <a:prstGeom prst="rect">
            <a:avLst/>
          </a:prstGeom>
          <a:solidFill>
            <a:schemeClr val="bg1">
              <a:lumMod val="50000"/>
            </a:schemeClr>
          </a:solidFill>
          <a:ln>
            <a:solidFill>
              <a:schemeClr val="bg2">
                <a:lumMod val="95000"/>
              </a:schemeClr>
            </a:solidFill>
          </a:ln>
        </p:spPr>
        <p:txBody>
          <a:bodyPr wrap="square">
            <a:spAutoFit/>
          </a:bodyPr>
          <a:lstStyle/>
          <a:p>
            <a:pPr marL="285750" indent="-285750">
              <a:buFont typeface="Arial"/>
              <a:buChar char="•"/>
            </a:pPr>
            <a:r>
              <a:rPr lang="ru-RU" sz="1400" dirty="0">
                <a:solidFill>
                  <a:schemeClr val="accent1"/>
                </a:solidFill>
              </a:rPr>
              <a:t> </a:t>
            </a:r>
            <a:r>
              <a:rPr lang="en-AU" sz="1400" dirty="0" smtClean="0">
                <a:solidFill>
                  <a:schemeClr val="accent1"/>
                </a:solidFill>
              </a:rPr>
              <a:t>The equipment developed by the company boasts the best specs in the world</a:t>
            </a:r>
            <a:r>
              <a:rPr lang="ru-RU" sz="1400" dirty="0" smtClean="0">
                <a:solidFill>
                  <a:schemeClr val="accent1"/>
                </a:solidFill>
              </a:rPr>
              <a:t>.</a:t>
            </a:r>
            <a:endParaRPr lang="en-AU" sz="1400" dirty="0" smtClean="0">
              <a:solidFill>
                <a:schemeClr val="accent1"/>
              </a:solidFill>
            </a:endParaRPr>
          </a:p>
          <a:p>
            <a:pPr marL="285750" indent="-285750">
              <a:buFont typeface="Arial"/>
              <a:buChar char="•"/>
            </a:pPr>
            <a:r>
              <a:rPr lang="en-AU" sz="1400" dirty="0" smtClean="0">
                <a:solidFill>
                  <a:schemeClr val="accent1"/>
                </a:solidFill>
              </a:rPr>
              <a:t>The equipment has been certified by the Ministry for Communications, confirming its top quality.</a:t>
            </a:r>
          </a:p>
          <a:p>
            <a:pPr marL="285750" indent="-285750">
              <a:buFont typeface="Arial"/>
              <a:buChar char="•"/>
            </a:pPr>
            <a:r>
              <a:rPr lang="en-AU" sz="1400" dirty="0" smtClean="0">
                <a:solidFill>
                  <a:schemeClr val="accent1"/>
                </a:solidFill>
              </a:rPr>
              <a:t>The company has a unique laboratory featuring 200 devices, thus offering the best possible fibre optics maintenance in Russia </a:t>
            </a:r>
          </a:p>
          <a:p>
            <a:pPr marL="285750" indent="-285750">
              <a:buFont typeface="Arial"/>
              <a:buChar char="•"/>
            </a:pPr>
            <a:r>
              <a:rPr lang="en-AU" sz="1400" dirty="0" smtClean="0">
                <a:solidFill>
                  <a:schemeClr val="accent1"/>
                </a:solidFill>
              </a:rPr>
              <a:t>The company has experience deploying DWDM solutions in a variety of locales ranging from Turkmenistan to the far north. </a:t>
            </a:r>
            <a:endParaRPr lang="ru-RU" sz="1400" dirty="0">
              <a:solidFill>
                <a:schemeClr val="accent1"/>
              </a:solidFill>
            </a:endParaRPr>
          </a:p>
          <a:p>
            <a:r>
              <a:rPr lang="en-AU" sz="1400" dirty="0" smtClean="0">
                <a:solidFill>
                  <a:schemeClr val="accent1"/>
                </a:solidFill>
              </a:rPr>
              <a:t>in 2012 the company broke a world record, transmitting information at 1,000 </a:t>
            </a:r>
            <a:r>
              <a:rPr lang="en-AU" sz="1400" dirty="0" err="1" smtClean="0">
                <a:solidFill>
                  <a:schemeClr val="accent1"/>
                </a:solidFill>
              </a:rPr>
              <a:t>Gbps</a:t>
            </a:r>
            <a:r>
              <a:rPr lang="en-AU" sz="1400" dirty="0" smtClean="0">
                <a:solidFill>
                  <a:schemeClr val="accent1"/>
                </a:solidFill>
              </a:rPr>
              <a:t> over a distance of 4,000 km without dispersion compensators via an 88-channel DWDM system</a:t>
            </a:r>
            <a:endParaRPr lang="ru-RU" sz="1400" dirty="0" smtClean="0">
              <a:solidFill>
                <a:schemeClr val="accent1"/>
              </a:solidFill>
            </a:endParaRPr>
          </a:p>
        </p:txBody>
      </p:sp>
      <p:sp>
        <p:nvSpPr>
          <p:cNvPr id="10" name="Прямоугольник 9"/>
          <p:cNvSpPr/>
          <p:nvPr/>
        </p:nvSpPr>
        <p:spPr>
          <a:xfrm>
            <a:off x="827584" y="6146140"/>
            <a:ext cx="7910259" cy="523220"/>
          </a:xfrm>
          <a:prstGeom prst="rect">
            <a:avLst/>
          </a:prstGeom>
          <a:solidFill>
            <a:schemeClr val="bg1">
              <a:lumMod val="50000"/>
            </a:schemeClr>
          </a:solidFill>
        </p:spPr>
        <p:txBody>
          <a:bodyPr wrap="square">
            <a:spAutoFit/>
          </a:bodyPr>
          <a:lstStyle/>
          <a:p>
            <a:r>
              <a:rPr lang="en-AU" sz="1400" dirty="0" smtClean="0">
                <a:solidFill>
                  <a:schemeClr val="bg2"/>
                </a:solidFill>
              </a:rPr>
              <a:t>Total information traffic in Russia doubles every year. In 2012 Russia’s DWDM market totalled USD 500 million. Key customers are </a:t>
            </a:r>
            <a:r>
              <a:rPr lang="en-AU" sz="1400" dirty="0" err="1" smtClean="0">
                <a:solidFill>
                  <a:schemeClr val="bg2"/>
                </a:solidFill>
              </a:rPr>
              <a:t>Rostelekom</a:t>
            </a:r>
            <a:r>
              <a:rPr lang="en-AU" sz="1400" dirty="0" smtClean="0">
                <a:solidFill>
                  <a:schemeClr val="bg2"/>
                </a:solidFill>
              </a:rPr>
              <a:t>, mobile operators, corporate communications services.</a:t>
            </a:r>
            <a:endParaRPr lang="ru-RU" sz="1400" dirty="0">
              <a:solidFill>
                <a:schemeClr val="bg2"/>
              </a:solidFill>
              <a:latin typeface="Arial"/>
              <a:cs typeface="Arial"/>
            </a:endParaRPr>
          </a:p>
        </p:txBody>
      </p:sp>
      <p:sp>
        <p:nvSpPr>
          <p:cNvPr id="11" name="TextBox 10"/>
          <p:cNvSpPr txBox="1"/>
          <p:nvPr/>
        </p:nvSpPr>
        <p:spPr>
          <a:xfrm>
            <a:off x="838199" y="5795972"/>
            <a:ext cx="7910265" cy="369332"/>
          </a:xfrm>
          <a:prstGeom prst="rect">
            <a:avLst/>
          </a:prstGeom>
          <a:solidFill>
            <a:srgbClr val="FF6600"/>
          </a:solidFill>
          <a:ln>
            <a:noFill/>
          </a:ln>
        </p:spPr>
        <p:txBody>
          <a:bodyPr wrap="square" rtlCol="0">
            <a:spAutoFit/>
          </a:bodyPr>
          <a:lstStyle/>
          <a:p>
            <a:r>
              <a:rPr lang="en-AU"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88224" y="980728"/>
            <a:ext cx="2107933" cy="85843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023657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AU" dirty="0" smtClean="0"/>
              <a:t>Colour pen Research </a:t>
            </a:r>
            <a:endParaRPr lang="ru-RU" dirty="0"/>
          </a:p>
        </p:txBody>
      </p:sp>
      <p:sp>
        <p:nvSpPr>
          <p:cNvPr id="4" name="Rectangle 9"/>
          <p:cNvSpPr/>
          <p:nvPr/>
        </p:nvSpPr>
        <p:spPr>
          <a:xfrm>
            <a:off x="755576" y="908720"/>
            <a:ext cx="5760640" cy="954107"/>
          </a:xfrm>
          <a:prstGeom prst="rect">
            <a:avLst/>
          </a:prstGeom>
        </p:spPr>
        <p:txBody>
          <a:bodyPr wrap="square">
            <a:spAutoFit/>
          </a:bodyPr>
          <a:lstStyle/>
          <a:p>
            <a:r>
              <a:rPr lang="it-IT" sz="1400" b="1" dirty="0" smtClean="0"/>
              <a:t>Spectators of Silicon </a:t>
            </a:r>
            <a:r>
              <a:rPr lang="it-IT" sz="1400" b="1" dirty="0"/>
              <a:t>Valley Meets Russia </a:t>
            </a:r>
            <a:r>
              <a:rPr lang="it-IT" sz="1400" b="1" dirty="0" smtClean="0"/>
              <a:t>vote for Penxy</a:t>
            </a:r>
            <a:endParaRPr lang="ru-RU" sz="1400" b="1" dirty="0" smtClean="0"/>
          </a:p>
          <a:p>
            <a:endParaRPr lang="ru-RU" sz="1400" b="1" dirty="0">
              <a:solidFill>
                <a:schemeClr val="bg1">
                  <a:lumMod val="25000"/>
                </a:schemeClr>
              </a:solidFill>
              <a:latin typeface="Arial"/>
              <a:cs typeface="Arial"/>
            </a:endParaRPr>
          </a:p>
          <a:p>
            <a:r>
              <a:rPr lang="en-AU" sz="1400" dirty="0" smtClean="0">
                <a:solidFill>
                  <a:schemeClr val="bg1">
                    <a:lumMod val="25000"/>
                  </a:schemeClr>
                </a:solidFill>
                <a:latin typeface="Arial"/>
                <a:cs typeface="Arial"/>
              </a:rPr>
              <a:t>The </a:t>
            </a:r>
            <a:r>
              <a:rPr lang="ru-RU" sz="1400" dirty="0" smtClean="0">
                <a:solidFill>
                  <a:schemeClr val="bg1">
                    <a:lumMod val="25000"/>
                  </a:schemeClr>
                </a:solidFill>
                <a:latin typeface="Arial"/>
                <a:cs typeface="Arial"/>
              </a:rPr>
              <a:t>Penxy</a:t>
            </a:r>
            <a:r>
              <a:rPr lang="en-AU" sz="1400" dirty="0" smtClean="0">
                <a:solidFill>
                  <a:schemeClr val="bg1">
                    <a:lumMod val="25000"/>
                  </a:schemeClr>
                </a:solidFill>
                <a:latin typeface="Arial"/>
                <a:cs typeface="Arial"/>
              </a:rPr>
              <a:t> start-up won in the voting of the International conference Silicon Valley Meets Russia that was held in Digital October on Oct 30</a:t>
            </a:r>
            <a:endParaRPr lang="ru-RU" sz="1400" dirty="0" smtClean="0">
              <a:solidFill>
                <a:schemeClr val="bg1">
                  <a:lumMod val="25000"/>
                </a:schemeClr>
              </a:solidFill>
              <a:latin typeface="Arial"/>
              <a:cs typeface="Arial"/>
            </a:endParaRPr>
          </a:p>
        </p:txBody>
      </p:sp>
      <p:sp>
        <p:nvSpPr>
          <p:cNvPr id="5" name="Rectangle 10"/>
          <p:cNvSpPr/>
          <p:nvPr/>
        </p:nvSpPr>
        <p:spPr>
          <a:xfrm>
            <a:off x="827584" y="2474893"/>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a:solidFill>
                  <a:schemeClr val="bg2"/>
                </a:solidFill>
              </a:rPr>
              <a:t>Penxy </a:t>
            </a:r>
            <a:r>
              <a:rPr lang="en-AU" sz="1400" dirty="0" smtClean="0">
                <a:solidFill>
                  <a:schemeClr val="bg2"/>
                </a:solidFill>
              </a:rPr>
              <a:t>is a content platform filled out by a client mobile app. The mobile app is used by presenters during presentations to switch slides on the projector, broadcast the presentation online and record it as a voice over slides format</a:t>
            </a:r>
            <a:endParaRPr lang="ru-RU" sz="1400" dirty="0">
              <a:solidFill>
                <a:schemeClr val="bg2"/>
              </a:solidFill>
            </a:endParaRPr>
          </a:p>
        </p:txBody>
      </p:sp>
      <p:sp>
        <p:nvSpPr>
          <p:cNvPr id="6" name="TextBox 5"/>
          <p:cNvSpPr txBox="1"/>
          <p:nvPr/>
        </p:nvSpPr>
        <p:spPr>
          <a:xfrm>
            <a:off x="827584" y="2123564"/>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The essence of the innovation</a:t>
            </a:r>
            <a:endParaRPr lang="ru-RU" b="1" dirty="0">
              <a:solidFill>
                <a:schemeClr val="bg2"/>
              </a:solidFill>
              <a:cs typeface="Arial" pitchFamily="34" charset="0"/>
            </a:endParaRPr>
          </a:p>
        </p:txBody>
      </p:sp>
      <p:sp>
        <p:nvSpPr>
          <p:cNvPr id="7" name="TextBox 6"/>
          <p:cNvSpPr txBox="1"/>
          <p:nvPr/>
        </p:nvSpPr>
        <p:spPr>
          <a:xfrm>
            <a:off x="848249" y="3266400"/>
            <a:ext cx="7890169" cy="369332"/>
          </a:xfrm>
          <a:prstGeom prst="rect">
            <a:avLst/>
          </a:prstGeom>
          <a:solidFill>
            <a:srgbClr val="FF6600"/>
          </a:solidFill>
          <a:ln>
            <a:noFill/>
          </a:ln>
        </p:spPr>
        <p:txBody>
          <a:bodyPr wrap="square" rtlCol="0">
            <a:spAutoFit/>
          </a:bodyPr>
          <a:lstStyle/>
          <a:p>
            <a:r>
              <a:rPr lang="en-AU"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8" name="Rectangle 10"/>
          <p:cNvSpPr/>
          <p:nvPr/>
        </p:nvSpPr>
        <p:spPr>
          <a:xfrm>
            <a:off x="858300" y="3635732"/>
            <a:ext cx="7890164" cy="1384995"/>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a:solidFill>
                  <a:schemeClr val="accent1"/>
                </a:solidFill>
              </a:rPr>
              <a:t>Penxy </a:t>
            </a:r>
            <a:r>
              <a:rPr lang="en-AU" sz="1400" dirty="0" smtClean="0">
                <a:solidFill>
                  <a:schemeClr val="accent1"/>
                </a:solidFill>
              </a:rPr>
              <a:t>minimises the effort needed to publish presentations (and other content) synchronised with a voice-over. </a:t>
            </a:r>
            <a:r>
              <a:rPr lang="en-AU" sz="1400" dirty="0" err="1" smtClean="0">
                <a:solidFill>
                  <a:schemeClr val="accent1"/>
                </a:solidFill>
              </a:rPr>
              <a:t>Penxy</a:t>
            </a:r>
            <a:r>
              <a:rPr lang="en-AU" sz="1400" dirty="0" smtClean="0">
                <a:solidFill>
                  <a:schemeClr val="accent1"/>
                </a:solidFill>
              </a:rPr>
              <a:t> allows the presenter to broadcast the presentation live on </a:t>
            </a:r>
            <a:r>
              <a:rPr lang="ru-RU" sz="1400" dirty="0" smtClean="0">
                <a:solidFill>
                  <a:schemeClr val="accent1"/>
                </a:solidFill>
              </a:rPr>
              <a:t>www.penxy.com</a:t>
            </a:r>
            <a:r>
              <a:rPr lang="ru-RU" sz="1400" dirty="0">
                <a:solidFill>
                  <a:schemeClr val="accent1"/>
                </a:solidFill>
              </a:rPr>
              <a:t>. </a:t>
            </a:r>
            <a:r>
              <a:rPr lang="en-AU" sz="1400" dirty="0" smtClean="0">
                <a:solidFill>
                  <a:schemeClr val="accent1"/>
                </a:solidFill>
              </a:rPr>
              <a:t>Both the presentation and its recording can be accessed through a web browser. Making a presentation is much easier with </a:t>
            </a:r>
            <a:r>
              <a:rPr lang="en-AU" sz="1400" dirty="0" err="1" smtClean="0">
                <a:solidFill>
                  <a:schemeClr val="accent1"/>
                </a:solidFill>
              </a:rPr>
              <a:t>Penxy</a:t>
            </a:r>
            <a:r>
              <a:rPr lang="en-AU" sz="1400" dirty="0" smtClean="0">
                <a:solidFill>
                  <a:schemeClr val="accent1"/>
                </a:solidFill>
              </a:rPr>
              <a:t> as it allows you to switch the slides and take questions from the audience. This means you can maintain eye contact and communicated with your audience in a much more direct and orderly fashion</a:t>
            </a:r>
            <a:r>
              <a:rPr lang="ru-RU" sz="1400" dirty="0" smtClean="0">
                <a:solidFill>
                  <a:schemeClr val="accent1"/>
                </a:solidFill>
              </a:rPr>
              <a:t>.</a:t>
            </a:r>
            <a:endParaRPr lang="ru-RU" sz="1400" dirty="0">
              <a:solidFill>
                <a:schemeClr val="accent1"/>
              </a:solidFill>
            </a:endParaRPr>
          </a:p>
        </p:txBody>
      </p:sp>
      <p:sp>
        <p:nvSpPr>
          <p:cNvPr id="10" name="Прямоугольник 9"/>
          <p:cNvSpPr/>
          <p:nvPr/>
        </p:nvSpPr>
        <p:spPr>
          <a:xfrm>
            <a:off x="838205" y="5930696"/>
            <a:ext cx="7910259" cy="738664"/>
          </a:xfrm>
          <a:prstGeom prst="rect">
            <a:avLst/>
          </a:prstGeom>
          <a:solidFill>
            <a:schemeClr val="bg1">
              <a:lumMod val="50000"/>
            </a:schemeClr>
          </a:solidFill>
        </p:spPr>
        <p:txBody>
          <a:bodyPr wrap="square">
            <a:spAutoFit/>
          </a:bodyPr>
          <a:lstStyle/>
          <a:p>
            <a:r>
              <a:rPr lang="en-AU" sz="1400" dirty="0" smtClean="0">
                <a:solidFill>
                  <a:srgbClr val="FFFFFF"/>
                </a:solidFill>
              </a:rPr>
              <a:t>According to </a:t>
            </a:r>
            <a:r>
              <a:rPr lang="ru-RU" sz="1400" dirty="0" smtClean="0">
                <a:solidFill>
                  <a:srgbClr val="FFFFFF"/>
                </a:solidFill>
              </a:rPr>
              <a:t>Ambient </a:t>
            </a:r>
            <a:r>
              <a:rPr lang="ru-RU" sz="1400" dirty="0">
                <a:solidFill>
                  <a:srgbClr val="FFFFFF"/>
                </a:solidFill>
              </a:rPr>
              <a:t>Insight </a:t>
            </a:r>
            <a:r>
              <a:rPr lang="en-AU" sz="1400" dirty="0" smtClean="0">
                <a:solidFill>
                  <a:srgbClr val="FFFFFF"/>
                </a:solidFill>
              </a:rPr>
              <a:t>the global market for electronic content and accompanying services topped out at USD 32.1 billion in 2010. </a:t>
            </a:r>
            <a:r>
              <a:rPr lang="en-AU" sz="1400" dirty="0" err="1" smtClean="0">
                <a:solidFill>
                  <a:srgbClr val="FFFFFF"/>
                </a:solidFill>
              </a:rPr>
              <a:t>Penxy</a:t>
            </a:r>
            <a:r>
              <a:rPr lang="en-AU" sz="1400" dirty="0" smtClean="0">
                <a:solidFill>
                  <a:srgbClr val="FFFFFF"/>
                </a:solidFill>
              </a:rPr>
              <a:t> targets the global market, with a special focus on developed markets like the US and the EU</a:t>
            </a:r>
            <a:r>
              <a:rPr lang="ru-RU" sz="1400" dirty="0" smtClean="0">
                <a:solidFill>
                  <a:srgbClr val="FFFFFF"/>
                </a:solidFill>
              </a:rPr>
              <a:t>.</a:t>
            </a:r>
            <a:endParaRPr lang="ru-RU" sz="1400" dirty="0">
              <a:solidFill>
                <a:srgbClr val="FFFFFF"/>
              </a:solidFill>
            </a:endParaRPr>
          </a:p>
        </p:txBody>
      </p:sp>
      <p:sp>
        <p:nvSpPr>
          <p:cNvPr id="11" name="TextBox 10"/>
          <p:cNvSpPr txBox="1"/>
          <p:nvPr/>
        </p:nvSpPr>
        <p:spPr>
          <a:xfrm>
            <a:off x="838199" y="5579948"/>
            <a:ext cx="7910265" cy="369332"/>
          </a:xfrm>
          <a:prstGeom prst="rect">
            <a:avLst/>
          </a:prstGeom>
          <a:solidFill>
            <a:srgbClr val="FF6600"/>
          </a:solidFill>
          <a:ln>
            <a:noFill/>
          </a:ln>
        </p:spPr>
        <p:txBody>
          <a:bodyPr wrap="square" rtlCol="0">
            <a:spAutoFit/>
          </a:bodyPr>
          <a:lstStyle/>
          <a:p>
            <a:r>
              <a:rPr lang="en-AU"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61076" y="945094"/>
            <a:ext cx="2215380" cy="75571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6086870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25"/>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yLVC57kl.kuRdDLL9wyOG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Dd09.ZH5zEOLYwRCO4yun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1onZi0Ox0kSGbDiK5pRH6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3J5UXjJBDE2mD4uYzWj6a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yiSceMuB5ka0fK4C08VHi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5ihHuXS3Q0yKcIij85NW1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4YG0dgD.WU6IflVpAtCxl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heme/theme1.xml><?xml version="1.0" encoding="utf-8"?>
<a:theme xmlns:a="http://schemas.openxmlformats.org/drawingml/2006/main" name="Bazovaya Presentacia Skolkovo">
  <a:themeElements>
    <a:clrScheme name="Skolkovo">
      <a:dk1>
        <a:sysClr val="windowText" lastClr="000000"/>
      </a:dk1>
      <a:lt1>
        <a:srgbClr val="EFEFEF"/>
      </a:lt1>
      <a:dk2>
        <a:srgbClr val="666666"/>
      </a:dk2>
      <a:lt2>
        <a:srgbClr val="FFFFFF"/>
      </a:lt2>
      <a:accent1>
        <a:srgbClr val="D4FF01"/>
      </a:accent1>
      <a:accent2>
        <a:srgbClr val="EC5D01"/>
      </a:accent2>
      <a:accent3>
        <a:srgbClr val="C2074E"/>
      </a:accent3>
      <a:accent4>
        <a:srgbClr val="B607BD"/>
      </a:accent4>
      <a:accent5>
        <a:srgbClr val="5800CD"/>
      </a:accent5>
      <a:accent6>
        <a:srgbClr val="2992BE"/>
      </a:accent6>
      <a:hlink>
        <a:srgbClr val="38BD93"/>
      </a:hlink>
      <a:folHlink>
        <a:srgbClr val="5ECB1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Ареал.thmx</Template>
  <TotalTime>20842</TotalTime>
  <Words>2295</Words>
  <Application>Microsoft Office PowerPoint</Application>
  <PresentationFormat>Экран (4:3)</PresentationFormat>
  <Paragraphs>144</Paragraphs>
  <Slides>13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15" baseType="lpstr">
      <vt:lpstr>Bazovaya Presentacia Skolkovo</vt:lpstr>
      <vt:lpstr>think-cell Slide</vt:lpstr>
      <vt:lpstr>Success Stories of Skolkovo Participants November 2013</vt:lpstr>
      <vt:lpstr>Contents</vt:lpstr>
      <vt:lpstr>Novas Sk</vt:lpstr>
      <vt:lpstr>Spectralaser</vt:lpstr>
      <vt:lpstr>OncoMAx</vt:lpstr>
      <vt:lpstr>Acumatica</vt:lpstr>
      <vt:lpstr>iBuildApp</vt:lpstr>
      <vt:lpstr>T8 R&amp;D Centre  (T8)</vt:lpstr>
      <vt:lpstr>Colour pen Research </vt:lpstr>
      <vt:lpstr>CDNvideo</vt:lpstr>
      <vt:lpstr>Carbon Valley</vt:lpstr>
      <vt:lpstr>Vision Labs</vt:lpstr>
      <vt:lpstr>Appercode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риска невыполнения бюджета Фонда на 2012г.</dc:title>
  <dc:creator>Windows User</dc:creator>
  <cp:lastModifiedBy>berketov</cp:lastModifiedBy>
  <cp:revision>702</cp:revision>
  <cp:lastPrinted>2012-10-10T09:57:27Z</cp:lastPrinted>
  <dcterms:created xsi:type="dcterms:W3CDTF">2012-07-02T14:14:40Z</dcterms:created>
  <dcterms:modified xsi:type="dcterms:W3CDTF">2013-12-13T13:26:10Z</dcterms:modified>
</cp:coreProperties>
</file>