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5" r:id="rId3"/>
    <p:sldId id="398" r:id="rId4"/>
    <p:sldId id="396" r:id="rId5"/>
    <p:sldId id="383" r:id="rId6"/>
    <p:sldId id="400" r:id="rId7"/>
    <p:sldId id="395" r:id="rId8"/>
    <p:sldId id="393" r:id="rId9"/>
    <p:sldId id="394" r:id="rId10"/>
    <p:sldId id="399" r:id="rId11"/>
    <p:sldId id="354" r:id="rId12"/>
    <p:sldId id="401" r:id="rId13"/>
  </p:sldIdLst>
  <p:sldSz cx="9144000" cy="6858000" type="screen4x3"/>
  <p:notesSz cx="6797675" cy="9874250"/>
  <p:custDataLst>
    <p:tags r:id="rId16"/>
  </p:custDataLst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58D8FF"/>
    <a:srgbClr val="FF0000"/>
    <a:srgbClr val="EBF1DE"/>
    <a:srgbClr val="CCFFCC"/>
    <a:srgbClr val="2992BE"/>
    <a:srgbClr val="CC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3162" autoAdjust="0"/>
    <p:restoredTop sz="87312" autoAdjust="0"/>
  </p:normalViewPr>
  <p:slideViewPr>
    <p:cSldViewPr>
      <p:cViewPr>
        <p:scale>
          <a:sx n="90" d="100"/>
          <a:sy n="90" d="100"/>
        </p:scale>
        <p:origin x="-144" y="-654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216A104-2E23-419B-8CA6-9DDE48075C1A}" type="datetimeFigureOut">
              <a:rPr lang="ru-RU"/>
              <a:pPr>
                <a:defRPr/>
              </a:pPr>
              <a:t>12.11.2013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0B72C44-4D87-4862-9299-76D4FBB902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260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E4583CB-A209-41B2-A6EF-6387027486DB}" type="datetimeFigureOut">
              <a:rPr lang="ru-RU"/>
              <a:pPr>
                <a:defRPr/>
              </a:pPr>
              <a:t>12.11.2013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376322A-5F63-4ACC-99B9-CC95874F3C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55457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10" Type="http://schemas.openxmlformats.org/officeDocument/2006/relationships/image" Target="../media/image4.emf"/><Relationship Id="rId4" Type="http://schemas.openxmlformats.org/officeDocument/2006/relationships/tags" Target="../tags/tag4.xml"/><Relationship Id="rId9" Type="http://schemas.openxmlformats.org/officeDocument/2006/relationships/oleObject" Target="../embeddings/oleObject1.bin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38" y="406400"/>
            <a:ext cx="4645026" cy="457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580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>
          <a:xfrm>
            <a:off x="8293100" y="0"/>
            <a:ext cx="255588" cy="642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 userDrawn="1"/>
        </p:nvSpPr>
        <p:spPr>
          <a:xfrm>
            <a:off x="8239125" y="277813"/>
            <a:ext cx="390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9B9E45D-BD17-4784-9C03-D5B0D21FCA8B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107950"/>
            <a:ext cx="9779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>
            <a:fillRect/>
          </a:stretch>
        </p:blipFill>
        <p:spPr bwMode="auto">
          <a:xfrm>
            <a:off x="0" y="-3175"/>
            <a:ext cx="439738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22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0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6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0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2475" y="6572250"/>
            <a:ext cx="495300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7C7632BB-248E-45CA-AA8F-F1E3B7357CFE}" type="slidenum">
              <a:rPr lang="en-US" sz="1200" smtClean="0"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 smtClean="0">
              <a:cs typeface="+mn-cs"/>
            </a:endParaRPr>
          </a:p>
        </p:txBody>
      </p:sp>
      <p:sp>
        <p:nvSpPr>
          <p:cNvPr id="6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938" y="115888"/>
            <a:ext cx="8159750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7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1475" y="115888"/>
            <a:ext cx="192088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9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363" y="115888"/>
            <a:ext cx="192087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175" y="115888"/>
            <a:ext cx="192088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2085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293100" y="0"/>
            <a:ext cx="255588" cy="642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239125" y="277813"/>
            <a:ext cx="390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5510EC52-5BAB-4099-9F13-4D5DC4CDABC2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349250"/>
            <a:ext cx="12192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6"/>
          <p:cNvSpPr/>
          <p:nvPr userDrawn="1"/>
        </p:nvSpPr>
        <p:spPr>
          <a:xfrm>
            <a:off x="0" y="0"/>
            <a:ext cx="3937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7"/>
          <p:cNvSpPr txBox="1">
            <a:spLocks noChangeArrowheads="1"/>
          </p:cNvSpPr>
          <p:nvPr userDrawn="1"/>
        </p:nvSpPr>
        <p:spPr bwMode="auto">
          <a:xfrm rot="16200000">
            <a:off x="-3339307" y="3221832"/>
            <a:ext cx="7072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en-US" sz="2000" b="1">
                <a:solidFill>
                  <a:srgbClr val="E5FF67"/>
                </a:solidFill>
                <a:latin typeface="Arial" pitchFamily="34" charset="0"/>
              </a:rPr>
              <a:t>Отчет о деятельности Фонда «Сколково», август 2012</a:t>
            </a:r>
          </a:p>
        </p:txBody>
      </p:sp>
    </p:spTree>
    <p:extLst>
      <p:ext uri="{BB962C8B-B14F-4D97-AF65-F5344CB8AC3E}">
        <p14:creationId xmlns:p14="http://schemas.microsoft.com/office/powerpoint/2010/main" val="866540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293100" y="0"/>
            <a:ext cx="255588" cy="642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239125" y="277813"/>
            <a:ext cx="390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FBA40E0-1B38-4562-BD8A-40F9E0E82441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349250"/>
            <a:ext cx="12192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6"/>
          <p:cNvSpPr/>
          <p:nvPr userDrawn="1"/>
        </p:nvSpPr>
        <p:spPr>
          <a:xfrm>
            <a:off x="0" y="0"/>
            <a:ext cx="3937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7"/>
          <p:cNvSpPr txBox="1">
            <a:spLocks noChangeArrowheads="1"/>
          </p:cNvSpPr>
          <p:nvPr userDrawn="1"/>
        </p:nvSpPr>
        <p:spPr bwMode="auto">
          <a:xfrm rot="16200000">
            <a:off x="-3339307" y="3221832"/>
            <a:ext cx="7072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en-US" sz="2000" b="1">
                <a:solidFill>
                  <a:srgbClr val="E5FF67"/>
                </a:solidFill>
                <a:latin typeface="Arial" pitchFamily="34" charset="0"/>
              </a:rPr>
              <a:t>Отчет о деятельности Фонда «Сколково», август 2012</a:t>
            </a:r>
          </a:p>
        </p:txBody>
      </p:sp>
    </p:spTree>
    <p:extLst>
      <p:ext uri="{BB962C8B-B14F-4D97-AF65-F5344CB8AC3E}">
        <p14:creationId xmlns:p14="http://schemas.microsoft.com/office/powerpoint/2010/main" val="183225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293100" y="0"/>
            <a:ext cx="255588" cy="642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239125" y="277813"/>
            <a:ext cx="390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4D770724-FEFC-4591-9D7B-587D8EDBE648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349250"/>
            <a:ext cx="12192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6"/>
          <p:cNvSpPr/>
          <p:nvPr userDrawn="1"/>
        </p:nvSpPr>
        <p:spPr>
          <a:xfrm>
            <a:off x="0" y="0"/>
            <a:ext cx="3937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7"/>
          <p:cNvSpPr txBox="1">
            <a:spLocks noChangeArrowheads="1"/>
          </p:cNvSpPr>
          <p:nvPr userDrawn="1"/>
        </p:nvSpPr>
        <p:spPr bwMode="auto">
          <a:xfrm rot="16200000">
            <a:off x="-3339307" y="3221832"/>
            <a:ext cx="7072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en-US" sz="2000" b="1">
                <a:solidFill>
                  <a:srgbClr val="E5FF67"/>
                </a:solidFill>
                <a:latin typeface="Arial" pitchFamily="34" charset="0"/>
              </a:rPr>
              <a:t>Отчет о деятельности Фонда «Сколково», август 2012</a:t>
            </a:r>
          </a:p>
        </p:txBody>
      </p:sp>
    </p:spTree>
    <p:extLst>
      <p:ext uri="{BB962C8B-B14F-4D97-AF65-F5344CB8AC3E}">
        <p14:creationId xmlns:p14="http://schemas.microsoft.com/office/powerpoint/2010/main" val="1444511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293100" y="0"/>
            <a:ext cx="255588" cy="64293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Slide Number Placeholder 5"/>
          <p:cNvSpPr txBox="1">
            <a:spLocks/>
          </p:cNvSpPr>
          <p:nvPr userDrawn="1"/>
        </p:nvSpPr>
        <p:spPr>
          <a:xfrm>
            <a:off x="8239125" y="277813"/>
            <a:ext cx="390525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D06C4CC-074F-492B-AD24-1DEF162D75E2}" type="slidenum">
              <a:rPr lang="en-US" smtClean="0"/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pic>
        <p:nvPicPr>
          <p:cNvPr id="4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900" y="349250"/>
            <a:ext cx="12192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рямоугольник 6"/>
          <p:cNvSpPr/>
          <p:nvPr userDrawn="1"/>
        </p:nvSpPr>
        <p:spPr>
          <a:xfrm>
            <a:off x="0" y="0"/>
            <a:ext cx="3937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6" name="TextBox 7"/>
          <p:cNvSpPr txBox="1">
            <a:spLocks noChangeArrowheads="1"/>
          </p:cNvSpPr>
          <p:nvPr userDrawn="1"/>
        </p:nvSpPr>
        <p:spPr bwMode="auto">
          <a:xfrm rot="16200000">
            <a:off x="-3339307" y="3221832"/>
            <a:ext cx="70723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altLang="en-US" sz="2000" b="1">
                <a:solidFill>
                  <a:srgbClr val="E5FF67"/>
                </a:solidFill>
                <a:latin typeface="Arial" pitchFamily="34" charset="0"/>
              </a:rPr>
              <a:t>Отчет о деятельности Фонда «Сколково», август 2012</a:t>
            </a:r>
          </a:p>
        </p:txBody>
      </p:sp>
    </p:spTree>
    <p:extLst>
      <p:ext uri="{BB962C8B-B14F-4D97-AF65-F5344CB8AC3E}">
        <p14:creationId xmlns:p14="http://schemas.microsoft.com/office/powerpoint/2010/main" val="1084955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31875" y="1889125"/>
            <a:ext cx="757237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NeueCyr-Heavy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Clr>
          <a:srgbClr val="2992BE"/>
        </a:buClr>
        <a:buSzPct val="100000"/>
        <a:buFont typeface="Arial" pitchFamily="34" charset="0"/>
        <a:buChar char="•"/>
        <a:defRPr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Clr>
          <a:srgbClr val="2992BE"/>
        </a:buClr>
        <a:buSzPct val="100000"/>
        <a:buFont typeface="Arial" pitchFamily="34" charset="0"/>
        <a:buChar char="–"/>
        <a:defRPr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Clr>
          <a:srgbClr val="2992BE"/>
        </a:buClr>
        <a:buSzPct val="100000"/>
        <a:buFont typeface="Arial" pitchFamily="34" charset="0"/>
        <a:buChar char="•"/>
        <a:defRPr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Clr>
          <a:srgbClr val="2992BE"/>
        </a:buClr>
        <a:buSzPct val="100000"/>
        <a:buFont typeface="Arial" pitchFamily="34" charset="0"/>
        <a:buChar char="–"/>
        <a:defRPr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Clr>
          <a:srgbClr val="2992BE"/>
        </a:buClr>
        <a:buSzPct val="100000"/>
        <a:buFont typeface="Arial" pitchFamily="34" charset="0"/>
        <a:buChar char="»"/>
        <a:defRPr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 bwMode="auto">
          <a:xfrm>
            <a:off x="4643438" y="1916113"/>
            <a:ext cx="4465637" cy="21002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 smtClean="0">
                <a:solidFill>
                  <a:srgbClr val="00B0F0"/>
                </a:solidFill>
              </a:rPr>
              <a:t>Success Stories of </a:t>
            </a:r>
            <a:r>
              <a:rPr lang="en-US" altLang="en-US" sz="3600" dirty="0">
                <a:solidFill>
                  <a:srgbClr val="00B0F0"/>
                </a:solidFill>
              </a:rPr>
              <a:t>Skolkovo Project Participants</a:t>
            </a:r>
            <a:r>
              <a:rPr lang="ru-RU" altLang="en-US" sz="3600" dirty="0" smtClean="0">
                <a:solidFill>
                  <a:srgbClr val="00B0F0"/>
                </a:solidFill>
              </a:rPr>
              <a:t/>
            </a:r>
            <a:br>
              <a:rPr lang="ru-RU" altLang="en-US" sz="3600" dirty="0" smtClean="0">
                <a:solidFill>
                  <a:srgbClr val="00B0F0"/>
                </a:solidFill>
              </a:rPr>
            </a:br>
            <a:r>
              <a:rPr lang="en-US" altLang="en-US" sz="3600" dirty="0" smtClean="0">
                <a:solidFill>
                  <a:srgbClr val="00B0F0"/>
                </a:solidFill>
              </a:rPr>
              <a:t>October,</a:t>
            </a:r>
            <a:r>
              <a:rPr lang="ru-RU" altLang="en-US" sz="3600" dirty="0" smtClean="0">
                <a:solidFill>
                  <a:srgbClr val="00B0F0"/>
                </a:solidFill>
              </a:rPr>
              <a:t> 2013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47813" y="2700338"/>
            <a:ext cx="1325562" cy="400050"/>
          </a:xfrm>
          <a:prstGeom prst="rect">
            <a:avLst/>
          </a:prstGeom>
          <a:solidFill>
            <a:srgbClr val="CCFF33"/>
          </a:solidFill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Skolkovo</a:t>
            </a:r>
            <a:endParaRPr lang="ru-RU" sz="2000" b="1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/>
              <a:t>Vocord SoftLab 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27088" y="962025"/>
            <a:ext cx="5257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MegaFon has completed the installation of a new </a:t>
            </a:r>
            <a:r>
              <a:rPr lang="en-US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technological platform </a:t>
            </a:r>
            <a:r>
              <a:rPr lang="en-US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to collect and process information about </a:t>
            </a:r>
            <a:r>
              <a:rPr lang="en-US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suspicious </a:t>
            </a:r>
            <a:r>
              <a:rPr lang="en-US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messages and spam </a:t>
            </a:r>
            <a:r>
              <a:rPr lang="en-US" sz="1400" b="1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– </a:t>
            </a:r>
            <a:r>
              <a:rPr lang="en-US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VOCORD SRS.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latin typeface="+mn-lt"/>
                <a:cs typeface="+mn-cs"/>
              </a:rPr>
              <a:t>The VOCORD </a:t>
            </a:r>
            <a:r>
              <a:rPr lang="en-US" sz="1400" dirty="0">
                <a:latin typeface="+mn-lt"/>
                <a:cs typeface="+mn-cs"/>
              </a:rPr>
              <a:t>SRS </a:t>
            </a:r>
            <a:r>
              <a:rPr lang="en-US" sz="1400" dirty="0"/>
              <a:t>platform </a:t>
            </a:r>
            <a:r>
              <a:rPr lang="en-US" sz="1400" dirty="0" smtClean="0">
                <a:latin typeface="+mn-lt"/>
                <a:cs typeface="+mn-cs"/>
              </a:rPr>
              <a:t>is </a:t>
            </a:r>
            <a:r>
              <a:rPr lang="en-US" sz="1400" dirty="0">
                <a:latin typeface="+mn-lt"/>
                <a:cs typeface="+mn-cs"/>
              </a:rPr>
              <a:t>compatible with different </a:t>
            </a:r>
            <a:r>
              <a:rPr lang="en-US" sz="1400" dirty="0" smtClean="0">
                <a:latin typeface="+mn-lt"/>
                <a:cs typeface="+mn-cs"/>
              </a:rPr>
              <a:t>manufacturers’ </a:t>
            </a:r>
            <a:r>
              <a:rPr lang="en-US" sz="1400" dirty="0">
                <a:latin typeface="+mn-lt"/>
                <a:cs typeface="+mn-cs"/>
              </a:rPr>
              <a:t>mobile </a:t>
            </a:r>
            <a:r>
              <a:rPr lang="en-US" sz="1400" dirty="0" smtClean="0">
                <a:latin typeface="+mn-lt"/>
                <a:cs typeface="+mn-cs"/>
              </a:rPr>
              <a:t>devices, and </a:t>
            </a:r>
            <a:r>
              <a:rPr lang="en-US" sz="1400" dirty="0">
                <a:latin typeface="+mn-lt"/>
                <a:cs typeface="+mn-cs"/>
              </a:rPr>
              <a:t>it does not require the installation of any additional </a:t>
            </a:r>
            <a:r>
              <a:rPr lang="en-US" sz="1400" dirty="0" smtClean="0">
                <a:latin typeface="+mn-lt"/>
                <a:cs typeface="+mn-cs"/>
              </a:rPr>
              <a:t>applications on the part of the users</a:t>
            </a:r>
            <a:r>
              <a:rPr lang="en-US" sz="1400" dirty="0">
                <a:latin typeface="+mn-lt"/>
                <a:cs typeface="+mn-cs"/>
              </a:rPr>
              <a:t>. 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088" y="3122613"/>
            <a:ext cx="7921625" cy="5222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Vocord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develops professional security system with unique technical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characteristics,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on the basis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which complex geographically-distributed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projects are successfully implemented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.</a:t>
            </a:r>
            <a:endParaRPr lang="ru-RU" sz="1400" dirty="0">
              <a:solidFill>
                <a:schemeClr val="bg2"/>
              </a:solidFill>
              <a:latin typeface="Arial" pitchFamily="34" charset="0"/>
              <a:sym typeface="Arial"/>
            </a:endParaRPr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827088" y="2771775"/>
            <a:ext cx="79216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About the </a:t>
            </a:r>
            <a:r>
              <a:rPr lang="en-US" altLang="en-US" b="1" dirty="0" smtClean="0">
                <a:solidFill>
                  <a:schemeClr val="bg2"/>
                </a:solidFill>
              </a:rPr>
              <a:t>company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812800" y="4065588"/>
            <a:ext cx="7889875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Main advantages</a:t>
            </a:r>
            <a:endParaRPr lang="ru-RU" altLang="en-US" b="1">
              <a:solidFill>
                <a:schemeClr val="bg2"/>
              </a:solidFill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088" y="4437063"/>
            <a:ext cx="7889875" cy="11699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VOCORD SRS (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Spam Reporting System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) is a single unified system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in which the operator receives information from the subscribers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about the facts of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SMS spam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. The uniqueness of the system lies in the fact that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it becomes possible for the clients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of </a:t>
            </a:r>
            <a:r>
              <a:rPr lang="en-US" sz="1400" dirty="0" err="1" smtClean="0">
                <a:solidFill>
                  <a:schemeClr val="accent1"/>
                </a:solidFill>
                <a:latin typeface="+mn-lt"/>
                <a:cs typeface="+mn-cs"/>
              </a:rPr>
              <a:t>MegaFon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 to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send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suspicious SMS to a single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claims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number, 1911.  The system records the message and generates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detailed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analytical data on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the sources of the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spam, the volume of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the spam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mailings and many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other things</a:t>
            </a:r>
            <a:r>
              <a:rPr lang="ru-RU" sz="1400" dirty="0" smtClean="0">
                <a:solidFill>
                  <a:schemeClr val="accent1"/>
                </a:solidFill>
                <a:latin typeface="+mn-lt"/>
                <a:cs typeface="+mn-cs"/>
              </a:rPr>
              <a:t>. </a:t>
            </a:r>
            <a:endParaRPr lang="ru-RU" sz="1400" dirty="0">
              <a:solidFill>
                <a:schemeClr val="accent1"/>
              </a:solidFill>
              <a:latin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6146800"/>
            <a:ext cx="7910513" cy="3063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VOCORD systems are used in more than 50 projects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Safe City class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in Russia and abroad.</a:t>
            </a:r>
            <a:endParaRPr lang="ru-RU" sz="1400" dirty="0">
              <a:solidFill>
                <a:schemeClr val="bg2"/>
              </a:solidFill>
              <a:latin typeface="Arial" pitchFamily="34" charset="0"/>
              <a:sym typeface="Arial"/>
            </a:endParaRPr>
          </a:p>
        </p:txBody>
      </p:sp>
      <p:sp>
        <p:nvSpPr>
          <p:cNvPr id="18441" name="TextBox 10"/>
          <p:cNvSpPr txBox="1">
            <a:spLocks noChangeArrowheads="1"/>
          </p:cNvSpPr>
          <p:nvPr/>
        </p:nvSpPr>
        <p:spPr bwMode="auto">
          <a:xfrm>
            <a:off x="838200" y="5795963"/>
            <a:ext cx="7910513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</a:rPr>
              <a:t>Market</a:t>
            </a:r>
            <a:endParaRPr lang="ru-RU" altLang="en-US" b="1">
              <a:solidFill>
                <a:srgbClr val="FFFFFF"/>
              </a:solidFill>
            </a:endParaRPr>
          </a:p>
        </p:txBody>
      </p:sp>
      <p:pic>
        <p:nvPicPr>
          <p:cNvPr id="18442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6" y="1088263"/>
            <a:ext cx="2664298" cy="1044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smtClean="0"/>
              <a:t>ZINGAYA</a:t>
            </a:r>
            <a:endParaRPr lang="ru-RU" sz="2400" dirty="0"/>
          </a:p>
        </p:txBody>
      </p:sp>
      <p:sp>
        <p:nvSpPr>
          <p:cNvPr id="19459" name="Rectangle 9"/>
          <p:cNvSpPr>
            <a:spLocks noChangeArrowheads="1"/>
          </p:cNvSpPr>
          <p:nvPr/>
        </p:nvSpPr>
        <p:spPr bwMode="auto">
          <a:xfrm>
            <a:off x="755650" y="981075"/>
            <a:ext cx="6911975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altLang="en-US" sz="1400" b="1" dirty="0" err="1" smtClean="0">
                <a:latin typeface="Arial" pitchFamily="34" charset="0"/>
              </a:rPr>
              <a:t>Zingaya</a:t>
            </a:r>
            <a:r>
              <a:rPr lang="en-GB" altLang="en-US" sz="1400" b="1" dirty="0" smtClean="0">
                <a:latin typeface="Arial" pitchFamily="34" charset="0"/>
              </a:rPr>
              <a:t> is among the Top-10 best </a:t>
            </a:r>
            <a:r>
              <a:rPr lang="en-GB" altLang="en-US" sz="1400" b="1" dirty="0" err="1" smtClean="0">
                <a:latin typeface="Arial" pitchFamily="34" charset="0"/>
              </a:rPr>
              <a:t>startups</a:t>
            </a:r>
            <a:r>
              <a:rPr lang="en-GB" altLang="en-US" sz="1400" b="1" dirty="0" smtClean="0">
                <a:latin typeface="Arial" pitchFamily="34" charset="0"/>
              </a:rPr>
              <a:t> of Moscow, according to WIRED</a:t>
            </a:r>
            <a:endParaRPr lang="en-US" altLang="en-US" sz="1400" b="1" dirty="0">
              <a:latin typeface="Arial" pitchFamily="34" charset="0"/>
            </a:endParaRPr>
          </a:p>
          <a:p>
            <a:r>
              <a:rPr lang="en-US" altLang="en-US" sz="1400" dirty="0"/>
              <a:t>Zingaya is </a:t>
            </a:r>
            <a:r>
              <a:rPr lang="en-US" altLang="en-US" sz="1400" dirty="0" smtClean="0"/>
              <a:t>a </a:t>
            </a:r>
            <a:r>
              <a:rPr lang="en-US" altLang="en-US" sz="1400" dirty="0"/>
              <a:t>Russian developer of VoIP </a:t>
            </a:r>
            <a:r>
              <a:rPr lang="en-US" altLang="en-US" sz="1400" dirty="0" smtClean="0"/>
              <a:t>solutions for remote</a:t>
            </a:r>
            <a:endParaRPr lang="en-US" altLang="en-US" sz="1400" dirty="0"/>
          </a:p>
          <a:p>
            <a:r>
              <a:rPr lang="en-US" altLang="en-US" sz="1400" dirty="0" smtClean="0"/>
              <a:t>customer </a:t>
            </a:r>
            <a:r>
              <a:rPr lang="en-US" altLang="en-US" sz="1400" dirty="0"/>
              <a:t>service, including </a:t>
            </a:r>
            <a:r>
              <a:rPr lang="en-US" altLang="en-US" sz="1400" dirty="0" smtClean="0"/>
              <a:t>online sales </a:t>
            </a:r>
            <a:r>
              <a:rPr lang="en-US" altLang="en-US" sz="1400" dirty="0"/>
              <a:t>and online support. </a:t>
            </a:r>
          </a:p>
        </p:txBody>
      </p:sp>
      <p:sp>
        <p:nvSpPr>
          <p:cNvPr id="5" name="Rectangle 10"/>
          <p:cNvSpPr/>
          <p:nvPr/>
        </p:nvSpPr>
        <p:spPr>
          <a:xfrm>
            <a:off x="827088" y="2781300"/>
            <a:ext cx="7921625" cy="11684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bg2"/>
                </a:solidFill>
                <a:latin typeface="+mn-lt"/>
                <a:cs typeface="+mn-cs"/>
              </a:rPr>
              <a:t>Zingaya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offers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, on the basis its cloud platform for audio and video communications,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service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of the same name that enables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customers to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call the sales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department or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customer support desk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directly from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that company’s website,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from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web browser without downloading and installing any additional software.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Only a microphone is required.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calls, in this case, can be directed either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to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landline telephone of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company or to the IP-PBX or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call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centre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using SIP protocol.</a:t>
            </a:r>
            <a:endParaRPr lang="ru-RU" sz="1400" dirty="0">
              <a:solidFill>
                <a:schemeClr val="bg2"/>
              </a:solidFill>
              <a:latin typeface="+mn-lt"/>
              <a:cs typeface="+mn-cs"/>
            </a:endParaRP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755650" y="2420938"/>
            <a:ext cx="7920038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About the </a:t>
            </a:r>
            <a:r>
              <a:rPr lang="en-US" altLang="en-US" b="1" dirty="0" smtClean="0">
                <a:solidFill>
                  <a:schemeClr val="bg2"/>
                </a:solidFill>
              </a:rPr>
              <a:t>company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827088" y="4283075"/>
            <a:ext cx="788987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Essence of the innovation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088" y="4635500"/>
            <a:ext cx="7889875" cy="7381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Online-call service: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 low online conversion,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servicing customers living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abroad,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and obtaining feedback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from customers. Online communications platform: the complexity and high cost of developing high-quality, scalable communications services (audio, video, telephony, messaging) in real time.</a:t>
            </a:r>
            <a:endParaRPr lang="ru-RU" sz="140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6146800"/>
            <a:ext cx="7910513" cy="5222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global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market,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with the initial focus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on Russia and the United States. The market size is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60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billion rubles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($2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billion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). The plan is to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take a 3% market share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by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2016.</a:t>
            </a:r>
            <a:endParaRPr lang="ru-RU" sz="14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9465" name="TextBox 10"/>
          <p:cNvSpPr txBox="1">
            <a:spLocks noChangeArrowheads="1"/>
          </p:cNvSpPr>
          <p:nvPr/>
        </p:nvSpPr>
        <p:spPr bwMode="auto">
          <a:xfrm>
            <a:off x="768350" y="5834063"/>
            <a:ext cx="7910513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</a:rPr>
              <a:t>Market</a:t>
            </a:r>
            <a:endParaRPr lang="ru-RU" altLang="en-US" b="1">
              <a:solidFill>
                <a:srgbClr val="FFFFFF"/>
              </a:solidFill>
            </a:endParaRPr>
          </a:p>
        </p:txBody>
      </p:sp>
      <p:pic>
        <p:nvPicPr>
          <p:cNvPr id="19466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8626" y="1402886"/>
            <a:ext cx="2787830" cy="80197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/>
              <a:t>MIRP-Intelligent Systems</a:t>
            </a:r>
            <a:endParaRPr lang="ru-RU" sz="2400" dirty="0"/>
          </a:p>
        </p:txBody>
      </p:sp>
      <p:sp>
        <p:nvSpPr>
          <p:cNvPr id="20483" name="Rectangle 9"/>
          <p:cNvSpPr>
            <a:spLocks noChangeArrowheads="1"/>
          </p:cNvSpPr>
          <p:nvPr/>
        </p:nvSpPr>
        <p:spPr bwMode="auto">
          <a:xfrm>
            <a:off x="755650" y="981075"/>
            <a:ext cx="6911975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b="1" dirty="0" smtClean="0">
                <a:latin typeface="Arial" pitchFamily="34" charset="0"/>
              </a:rPr>
              <a:t>HYPERBOK is awarded the AAA </a:t>
            </a:r>
            <a:r>
              <a:rPr lang="en-US" altLang="en-US" sz="1400" b="1" dirty="0">
                <a:latin typeface="Arial" pitchFamily="34" charset="0"/>
              </a:rPr>
              <a:t>Russian Startup </a:t>
            </a:r>
            <a:r>
              <a:rPr lang="en-US" altLang="en-US" sz="1400" b="1" dirty="0" smtClean="0">
                <a:latin typeface="Arial" pitchFamily="34" charset="0"/>
              </a:rPr>
              <a:t>Rating.</a:t>
            </a:r>
            <a:endParaRPr lang="ru-RU" altLang="en-US" sz="1400" b="1" dirty="0">
              <a:latin typeface="Arial" pitchFamily="34" charset="0"/>
            </a:endParaRPr>
          </a:p>
          <a:p>
            <a:r>
              <a:rPr lang="en-US" altLang="en-US" sz="1400" dirty="0" smtClean="0"/>
              <a:t>HYPERBOK </a:t>
            </a:r>
            <a:r>
              <a:rPr lang="en-US" altLang="en-US" sz="1400" dirty="0"/>
              <a:t>is an electronic toy </a:t>
            </a:r>
            <a:r>
              <a:rPr lang="en-US" altLang="en-US" sz="1400" dirty="0" smtClean="0"/>
              <a:t>which </a:t>
            </a:r>
            <a:r>
              <a:rPr lang="en-US" altLang="en-US" sz="1400" dirty="0"/>
              <a:t>can </a:t>
            </a:r>
            <a:r>
              <a:rPr lang="en-US" altLang="en-US" sz="1400" dirty="0" smtClean="0"/>
              <a:t>perform not only actions that have </a:t>
            </a:r>
          </a:p>
          <a:p>
            <a:r>
              <a:rPr lang="en-US" altLang="en-US" sz="1400" dirty="0" smtClean="0"/>
              <a:t>been programmed. </a:t>
            </a:r>
            <a:r>
              <a:rPr lang="en-US" altLang="en-US" sz="1400" dirty="0"/>
              <a:t>This </a:t>
            </a:r>
            <a:r>
              <a:rPr lang="en-US" altLang="en-US" sz="1400" dirty="0" smtClean="0"/>
              <a:t>robot </a:t>
            </a:r>
            <a:r>
              <a:rPr lang="en-US" altLang="en-US" sz="1400" dirty="0"/>
              <a:t>can be </a:t>
            </a:r>
            <a:r>
              <a:rPr lang="en-US" altLang="en-US" sz="1400" dirty="0" smtClean="0"/>
              <a:t>easily described as </a:t>
            </a:r>
            <a:r>
              <a:rPr lang="en-US" altLang="en-US" sz="1400" dirty="0"/>
              <a:t>the world's </a:t>
            </a:r>
            <a:r>
              <a:rPr lang="en-US" altLang="en-US" sz="1400" dirty="0" smtClean="0"/>
              <a:t>first</a:t>
            </a:r>
          </a:p>
          <a:p>
            <a:r>
              <a:rPr lang="en-US" altLang="en-US" sz="1400" dirty="0" smtClean="0"/>
              <a:t>ROBOT FRIEND thanks to its ability to think.</a:t>
            </a:r>
            <a:endParaRPr lang="en-US" altLang="en-US" sz="1400" dirty="0"/>
          </a:p>
        </p:txBody>
      </p:sp>
      <p:pic>
        <p:nvPicPr>
          <p:cNvPr id="20484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16216" y="1124744"/>
            <a:ext cx="2160240" cy="11050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Rectangle 10"/>
          <p:cNvSpPr/>
          <p:nvPr/>
        </p:nvSpPr>
        <p:spPr>
          <a:xfrm>
            <a:off x="827088" y="2852738"/>
            <a:ext cx="7921625" cy="11699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robot has its own character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and the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ability to develop. Every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day, it learns something new from the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events occurring around it, and it remembers what its owner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likes or doesn’t like.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It remembers when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his owner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wakes up, when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he or she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comes back home, what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time they like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to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play,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and when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they would rather watch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TV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. The owner’s lifestyle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and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psycho-type influence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formation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of the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robot’s character and make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each robot unique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.</a:t>
            </a:r>
            <a:endParaRPr lang="ru-RU" sz="1400" dirty="0">
              <a:solidFill>
                <a:schemeClr val="bg2"/>
              </a:solidFill>
              <a:latin typeface="Arial" pitchFamily="34" charset="0"/>
              <a:sym typeface="Arial"/>
            </a:endParaRPr>
          </a:p>
        </p:txBody>
      </p:sp>
      <p:sp>
        <p:nvSpPr>
          <p:cNvPr id="20487" name="TextBox 13"/>
          <p:cNvSpPr txBox="1">
            <a:spLocks noChangeArrowheads="1"/>
          </p:cNvSpPr>
          <p:nvPr/>
        </p:nvSpPr>
        <p:spPr bwMode="auto">
          <a:xfrm>
            <a:off x="827088" y="2482850"/>
            <a:ext cx="79216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Essence of the innovation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20488" name="TextBox 14"/>
          <p:cNvSpPr txBox="1">
            <a:spLocks noChangeArrowheads="1"/>
          </p:cNvSpPr>
          <p:nvPr/>
        </p:nvSpPr>
        <p:spPr bwMode="auto">
          <a:xfrm>
            <a:off x="827088" y="4292600"/>
            <a:ext cx="788987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Main advantages</a:t>
            </a:r>
            <a:endParaRPr lang="ru-RU" altLang="en-US" b="1">
              <a:solidFill>
                <a:schemeClr val="bg2"/>
              </a:solidFill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27088" y="4752975"/>
            <a:ext cx="7889875" cy="5238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chemeClr val="accent1"/>
                </a:solidFill>
                <a:latin typeface="+mn-lt"/>
                <a:cs typeface="+mn-cs"/>
              </a:rPr>
              <a:t>Hyperbok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is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an autonomous device, so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there is no need to use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remote control or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to program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it. You just need to turn it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on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and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then control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it by voice commands.</a:t>
            </a:r>
            <a:endParaRPr lang="ru-RU" sz="1400" dirty="0">
              <a:solidFill>
                <a:schemeClr val="accent1"/>
              </a:solidFill>
              <a:latin typeface="Arial" pitchFamily="34" charset="0"/>
              <a:sym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0" y="5732463"/>
            <a:ext cx="7910513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smtClean="0">
                <a:solidFill>
                  <a:schemeClr val="bg2"/>
                </a:solidFill>
                <a:latin typeface="+mn-lt"/>
                <a:cs typeface="+mn-cs"/>
              </a:rPr>
              <a:t>According to the Japan Robot Association’s forecast, by 2025, the world’s overall household robotics market will reach 66 billion dollars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. In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7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years’ time,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most families will already have a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household smart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robot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or,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at least, will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be planning to buy one some time soon, according to the predictions of MFR.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20491" name="TextBox 18"/>
          <p:cNvSpPr txBox="1">
            <a:spLocks noChangeArrowheads="1"/>
          </p:cNvSpPr>
          <p:nvPr/>
        </p:nvSpPr>
        <p:spPr bwMode="auto">
          <a:xfrm>
            <a:off x="838200" y="5373688"/>
            <a:ext cx="7910513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</a:rPr>
              <a:t>Market</a:t>
            </a:r>
            <a:endParaRPr lang="ru-RU" altLang="en-US" b="1">
              <a:solidFill>
                <a:srgbClr val="FFFFFF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835150" y="96838"/>
            <a:ext cx="6494463" cy="7032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Contents</a:t>
            </a:r>
            <a:endParaRPr lang="ru-RU" dirty="0"/>
          </a:p>
        </p:txBody>
      </p:sp>
      <p:sp>
        <p:nvSpPr>
          <p:cNvPr id="10243" name="Прямоугольник 4"/>
          <p:cNvSpPr>
            <a:spLocks noChangeArrowheads="1"/>
          </p:cNvSpPr>
          <p:nvPr/>
        </p:nvSpPr>
        <p:spPr bwMode="auto">
          <a:xfrm>
            <a:off x="755650" y="1117600"/>
            <a:ext cx="8280400" cy="4616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</a:t>
            </a:r>
            <a:r>
              <a:rPr lang="en-US" altLang="en-US" sz="1400" dirty="0" smtClean="0">
                <a:latin typeface="Arial" pitchFamily="34" charset="0"/>
              </a:rPr>
              <a:t>Satellite </a:t>
            </a:r>
            <a:r>
              <a:rPr lang="en-US" altLang="en-US" sz="1400" dirty="0">
                <a:latin typeface="Arial" pitchFamily="34" charset="0"/>
              </a:rPr>
              <a:t>manufacturer Dauria Aerospace </a:t>
            </a:r>
            <a:r>
              <a:rPr lang="en-US" altLang="en-US" sz="1400" dirty="0" smtClean="0">
                <a:latin typeface="Arial" pitchFamily="34" charset="0"/>
              </a:rPr>
              <a:t>attracted $20 </a:t>
            </a:r>
            <a:r>
              <a:rPr lang="en-US" altLang="en-US" sz="1400" dirty="0">
                <a:latin typeface="Arial" pitchFamily="34" charset="0"/>
              </a:rPr>
              <a:t>million </a:t>
            </a:r>
            <a:r>
              <a:rPr lang="en-US" altLang="en-US" sz="1400" dirty="0" smtClean="0">
                <a:latin typeface="Arial" pitchFamily="34" charset="0"/>
              </a:rPr>
              <a:t>in venture </a:t>
            </a:r>
            <a:r>
              <a:rPr lang="en-US" altLang="en-US" sz="1400" dirty="0">
                <a:latin typeface="Arial" pitchFamily="34" charset="0"/>
              </a:rPr>
              <a:t>capital </a:t>
            </a:r>
            <a:r>
              <a:rPr lang="en-US" altLang="en-US" sz="1400" dirty="0" smtClean="0">
                <a:latin typeface="Arial" pitchFamily="34" charset="0"/>
              </a:rPr>
              <a:t>investments.</a:t>
            </a:r>
            <a:endParaRPr lang="en-US" altLang="en-US" sz="1400" dirty="0"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Leta Capital </a:t>
            </a:r>
            <a:r>
              <a:rPr lang="en-US" altLang="en-US" sz="1400" dirty="0" smtClean="0">
                <a:latin typeface="Arial" pitchFamily="34" charset="0"/>
              </a:rPr>
              <a:t>is investing $500 thousand in the developer of autopilots </a:t>
            </a:r>
            <a:r>
              <a:rPr lang="en-US" altLang="en-US" sz="1400" dirty="0">
                <a:latin typeface="Arial" pitchFamily="34" charset="0"/>
              </a:rPr>
              <a:t>for </a:t>
            </a:r>
            <a:r>
              <a:rPr lang="en-US" altLang="en-US" sz="1400" dirty="0" smtClean="0">
                <a:latin typeface="Arial" pitchFamily="34" charset="0"/>
              </a:rPr>
              <a:t>vehicles – the </a:t>
            </a:r>
            <a:r>
              <a:rPr lang="en-US" altLang="en-US" sz="1400" dirty="0" err="1" smtClean="0">
                <a:latin typeface="Arial" pitchFamily="34" charset="0"/>
              </a:rPr>
              <a:t>RoboCV</a:t>
            </a:r>
            <a:r>
              <a:rPr lang="en-US" altLang="en-US" sz="1400" dirty="0" smtClean="0">
                <a:latin typeface="Arial" pitchFamily="34" charset="0"/>
              </a:rPr>
              <a:t> company</a:t>
            </a:r>
            <a:r>
              <a:rPr lang="en-US" altLang="en-US" sz="1400" dirty="0">
                <a:latin typeface="Arial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</a:t>
            </a:r>
            <a:r>
              <a:rPr lang="en-US" altLang="en-US" sz="1400" dirty="0" err="1" smtClean="0">
                <a:latin typeface="Arial" pitchFamily="34" charset="0"/>
              </a:rPr>
              <a:t>SmS</a:t>
            </a:r>
            <a:r>
              <a:rPr lang="en-US" altLang="en-US" sz="1400" dirty="0" smtClean="0">
                <a:latin typeface="Arial" pitchFamily="34" charset="0"/>
              </a:rPr>
              <a:t> </a:t>
            </a:r>
            <a:r>
              <a:rPr lang="en-US" altLang="en-US" sz="1400" dirty="0" err="1" smtClean="0">
                <a:latin typeface="Arial" pitchFamily="34" charset="0"/>
              </a:rPr>
              <a:t>tenzotherm</a:t>
            </a:r>
            <a:r>
              <a:rPr lang="en-US" altLang="en-US" sz="1400" dirty="0" smtClean="0">
                <a:latin typeface="Arial" pitchFamily="34" charset="0"/>
              </a:rPr>
              <a:t> </a:t>
            </a:r>
            <a:r>
              <a:rPr lang="en-US" altLang="en-US" sz="1400" dirty="0">
                <a:latin typeface="Arial" pitchFamily="34" charset="0"/>
              </a:rPr>
              <a:t>Rus received a patent for </a:t>
            </a:r>
            <a:r>
              <a:rPr lang="en-US" altLang="en-US" sz="1400" dirty="0" smtClean="0">
                <a:latin typeface="Arial" pitchFamily="34" charset="0"/>
              </a:rPr>
              <a:t>its Cooling Multilayer Structure.</a:t>
            </a:r>
            <a:endParaRPr lang="en-US" altLang="en-US" sz="1400" dirty="0"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</a:t>
            </a:r>
            <a:r>
              <a:rPr lang="en-US" altLang="en-US" sz="1400" dirty="0" smtClean="0">
                <a:latin typeface="Arial" pitchFamily="34" charset="0"/>
              </a:rPr>
              <a:t>The </a:t>
            </a:r>
            <a:r>
              <a:rPr lang="en-US" altLang="en-US" sz="1400" dirty="0" err="1" smtClean="0">
                <a:latin typeface="Arial" pitchFamily="34" charset="0"/>
              </a:rPr>
              <a:t>Kuzbass</a:t>
            </a:r>
            <a:r>
              <a:rPr lang="en-US" altLang="en-US" sz="1400" dirty="0" smtClean="0">
                <a:latin typeface="Arial" pitchFamily="34" charset="0"/>
              </a:rPr>
              <a:t> Sorbent project received the AAA </a:t>
            </a:r>
            <a:r>
              <a:rPr lang="en-US" altLang="en-US" sz="1400" dirty="0">
                <a:latin typeface="Arial" pitchFamily="34" charset="0"/>
              </a:rPr>
              <a:t>Russian Startup Rating.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</a:t>
            </a:r>
            <a:r>
              <a:rPr lang="en-US" altLang="en-US" sz="1400" dirty="0" err="1">
                <a:latin typeface="Arial" pitchFamily="34" charset="0"/>
              </a:rPr>
              <a:t>Asteros</a:t>
            </a:r>
            <a:r>
              <a:rPr lang="en-US" altLang="en-US" sz="1400" dirty="0">
                <a:latin typeface="Arial" pitchFamily="34" charset="0"/>
              </a:rPr>
              <a:t> </a:t>
            </a:r>
            <a:r>
              <a:rPr lang="en-US" altLang="en-US" sz="1400" dirty="0" smtClean="0">
                <a:latin typeface="Arial" pitchFamily="34" charset="0"/>
              </a:rPr>
              <a:t>Contact Avia </a:t>
            </a:r>
            <a:r>
              <a:rPr lang="en-US" altLang="en-US" sz="1400" dirty="0">
                <a:latin typeface="Arial" pitchFamily="34" charset="0"/>
              </a:rPr>
              <a:t>was used as a technology platform </a:t>
            </a:r>
            <a:r>
              <a:rPr lang="en-US" altLang="en-US" sz="1400" dirty="0" smtClean="0">
                <a:latin typeface="Arial" pitchFamily="34" charset="0"/>
              </a:rPr>
              <a:t>for competition </a:t>
            </a:r>
            <a:r>
              <a:rPr lang="en-US" altLang="en-US" sz="1400" dirty="0">
                <a:latin typeface="Arial" pitchFamily="34" charset="0"/>
              </a:rPr>
              <a:t>held </a:t>
            </a:r>
            <a:r>
              <a:rPr lang="en-US" altLang="en-US" sz="1400" dirty="0" smtClean="0">
                <a:latin typeface="Arial" pitchFamily="34" charset="0"/>
              </a:rPr>
              <a:t>among agents registering passenger traffic of the Volga Federal District airlines.</a:t>
            </a:r>
            <a:endParaRPr lang="en-US" altLang="en-US" sz="1400" dirty="0">
              <a:latin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The </a:t>
            </a:r>
            <a:r>
              <a:rPr lang="en-US" altLang="en-US" sz="1400" dirty="0" smtClean="0">
                <a:latin typeface="Arial" pitchFamily="34" charset="0"/>
              </a:rPr>
              <a:t>Gvidi</a:t>
            </a:r>
            <a:r>
              <a:rPr lang="en-US" altLang="en-US" sz="1400" dirty="0">
                <a:latin typeface="Arial" pitchFamily="34" charset="0"/>
              </a:rPr>
              <a:t> project of Vay2Geo won the Bully Award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Moscow </a:t>
            </a:r>
            <a:r>
              <a:rPr lang="en-US" altLang="en-US" sz="1400" dirty="0" smtClean="0">
                <a:latin typeface="Arial" pitchFamily="34" charset="0"/>
              </a:rPr>
              <a:t>authorities are launching </a:t>
            </a:r>
            <a:r>
              <a:rPr lang="en-US" altLang="en-US" sz="1400" dirty="0">
                <a:latin typeface="Arial" pitchFamily="34" charset="0"/>
              </a:rPr>
              <a:t>a pilot project </a:t>
            </a:r>
            <a:r>
              <a:rPr lang="en-US" altLang="en-US" sz="1400" dirty="0" smtClean="0">
                <a:latin typeface="Arial" pitchFamily="34" charset="0"/>
              </a:rPr>
              <a:t>to control speed </a:t>
            </a:r>
            <a:r>
              <a:rPr lang="en-US" altLang="en-US" sz="1400" dirty="0">
                <a:latin typeface="Arial" pitchFamily="34" charset="0"/>
              </a:rPr>
              <a:t>limits </a:t>
            </a:r>
            <a:r>
              <a:rPr lang="en-US" altLang="en-US" sz="1400" dirty="0" smtClean="0">
                <a:latin typeface="Arial" pitchFamily="34" charset="0"/>
              </a:rPr>
              <a:t>on the roads with the help of the Avtodoria </a:t>
            </a:r>
            <a:r>
              <a:rPr lang="en-US" altLang="en-US" sz="1400" dirty="0">
                <a:latin typeface="Arial" pitchFamily="34" charset="0"/>
              </a:rPr>
              <a:t>complex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MegaFon has completed the installation of a new technology platform to collect and process information about suspicious messages and </a:t>
            </a:r>
            <a:r>
              <a:rPr lang="en-US" altLang="en-US" sz="1400" dirty="0" smtClean="0">
                <a:latin typeface="Arial" pitchFamily="34" charset="0"/>
              </a:rPr>
              <a:t>spam – </a:t>
            </a:r>
            <a:r>
              <a:rPr lang="en-US" altLang="en-US" sz="1400" dirty="0">
                <a:latin typeface="Arial" pitchFamily="34" charset="0"/>
              </a:rPr>
              <a:t>VOCORD SRS.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</a:t>
            </a:r>
            <a:r>
              <a:rPr lang="en-US" altLang="en-US" sz="1400" dirty="0" err="1">
                <a:latin typeface="Arial" pitchFamily="34" charset="0"/>
              </a:rPr>
              <a:t>Zingaya</a:t>
            </a:r>
            <a:r>
              <a:rPr lang="en-US" altLang="en-US" sz="1400" dirty="0">
                <a:latin typeface="Arial" pitchFamily="34" charset="0"/>
              </a:rPr>
              <a:t> </a:t>
            </a:r>
            <a:r>
              <a:rPr lang="en-US" altLang="en-US" sz="1400" dirty="0" smtClean="0">
                <a:latin typeface="Arial" pitchFamily="34" charset="0"/>
              </a:rPr>
              <a:t>is among the Top-10 best </a:t>
            </a:r>
            <a:r>
              <a:rPr lang="en-US" altLang="en-US" sz="1400" dirty="0">
                <a:latin typeface="Arial" pitchFamily="34" charset="0"/>
              </a:rPr>
              <a:t>startups </a:t>
            </a:r>
            <a:r>
              <a:rPr lang="en-US" altLang="en-US" sz="1400" dirty="0" smtClean="0">
                <a:latin typeface="Arial" pitchFamily="34" charset="0"/>
              </a:rPr>
              <a:t>of </a:t>
            </a:r>
            <a:r>
              <a:rPr lang="en-US" altLang="en-US" sz="1400" dirty="0">
                <a:latin typeface="Arial" pitchFamily="34" charset="0"/>
              </a:rPr>
              <a:t>Moscow, according to WIRED.</a:t>
            </a:r>
          </a:p>
          <a:p>
            <a:pPr>
              <a:lnSpc>
                <a:spcPct val="150000"/>
              </a:lnSpc>
            </a:pPr>
            <a:r>
              <a:rPr lang="en-US" altLang="en-US" sz="1400" dirty="0">
                <a:latin typeface="Arial" pitchFamily="34" charset="0"/>
              </a:rPr>
              <a:t>•           </a:t>
            </a:r>
            <a:r>
              <a:rPr lang="en-US" altLang="en-US" sz="1400" dirty="0" smtClean="0">
                <a:latin typeface="Arial" pitchFamily="34" charset="0"/>
              </a:rPr>
              <a:t>HYPERBOK is awarded the AAA </a:t>
            </a:r>
            <a:r>
              <a:rPr lang="en-US" altLang="en-US" sz="1400" dirty="0">
                <a:latin typeface="Arial" pitchFamily="34" charset="0"/>
              </a:rPr>
              <a:t>Russian Startup Rating.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/>
              <a:t>Dauria </a:t>
            </a:r>
            <a:r>
              <a:rPr lang="en-US" sz="2800" dirty="0" smtClean="0"/>
              <a:t>– </a:t>
            </a:r>
            <a:r>
              <a:rPr lang="en-US" sz="2800" dirty="0"/>
              <a:t>Satellite Technologies</a:t>
            </a:r>
            <a:endParaRPr lang="ru-RU" sz="2800" dirty="0"/>
          </a:p>
        </p:txBody>
      </p:sp>
      <p:sp>
        <p:nvSpPr>
          <p:cNvPr id="11267" name="Rectangle 9"/>
          <p:cNvSpPr>
            <a:spLocks noChangeArrowheads="1"/>
          </p:cNvSpPr>
          <p:nvPr/>
        </p:nvSpPr>
        <p:spPr bwMode="auto">
          <a:xfrm>
            <a:off x="827088" y="963613"/>
            <a:ext cx="597693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b="1" dirty="0">
                <a:latin typeface="Arial" pitchFamily="34" charset="0"/>
              </a:rPr>
              <a:t>Satellite manufacturer Dauria Aerospace </a:t>
            </a:r>
            <a:r>
              <a:rPr lang="en-US" altLang="en-US" sz="1400" b="1" dirty="0" smtClean="0">
                <a:latin typeface="Arial" pitchFamily="34" charset="0"/>
              </a:rPr>
              <a:t>attracted $20 </a:t>
            </a:r>
            <a:r>
              <a:rPr lang="en-US" altLang="en-US" sz="1400" b="1" dirty="0">
                <a:latin typeface="Arial" pitchFamily="34" charset="0"/>
              </a:rPr>
              <a:t>million </a:t>
            </a:r>
            <a:r>
              <a:rPr lang="en-US" altLang="en-US" sz="1400" b="1" dirty="0" smtClean="0">
                <a:latin typeface="Arial" pitchFamily="34" charset="0"/>
              </a:rPr>
              <a:t>in venture </a:t>
            </a:r>
            <a:r>
              <a:rPr lang="en-US" altLang="en-US" sz="1400" b="1" dirty="0">
                <a:latin typeface="Arial" pitchFamily="34" charset="0"/>
              </a:rPr>
              <a:t>capital </a:t>
            </a:r>
            <a:r>
              <a:rPr lang="en-US" altLang="en-US" sz="1400" b="1" dirty="0" smtClean="0">
                <a:latin typeface="Arial" pitchFamily="34" charset="0"/>
              </a:rPr>
              <a:t>investments.</a:t>
            </a:r>
            <a:endParaRPr lang="ru-RU" altLang="en-US" sz="1400" b="1" dirty="0">
              <a:latin typeface="Arial" pitchFamily="34" charset="0"/>
            </a:endParaRPr>
          </a:p>
          <a:p>
            <a:r>
              <a:rPr lang="en-US" altLang="en-US" sz="1400" dirty="0"/>
              <a:t>Satellite manufacturer Dauria Aerospace received </a:t>
            </a:r>
            <a:r>
              <a:rPr lang="en-US" altLang="en-US" sz="1400" dirty="0" smtClean="0"/>
              <a:t>$20 </a:t>
            </a:r>
            <a:r>
              <a:rPr lang="en-US" altLang="en-US" sz="1400" dirty="0"/>
              <a:t>million from </a:t>
            </a:r>
            <a:r>
              <a:rPr lang="en-US" altLang="en-US" sz="1400" dirty="0" smtClean="0"/>
              <a:t>venture </a:t>
            </a:r>
            <a:r>
              <a:rPr lang="en-US" altLang="en-US" sz="1400" dirty="0"/>
              <a:t>capital fund I2BF Global Ventures. </a:t>
            </a:r>
            <a:endParaRPr lang="ru-RU" altLang="en-US" sz="1400" b="1" dirty="0">
              <a:latin typeface="Arial" pitchFamily="34" charset="0"/>
            </a:endParaRPr>
          </a:p>
        </p:txBody>
      </p:sp>
      <p:pic>
        <p:nvPicPr>
          <p:cNvPr id="11268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700" y="44450"/>
            <a:ext cx="6016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0"/>
          <p:cNvSpPr/>
          <p:nvPr/>
        </p:nvSpPr>
        <p:spPr>
          <a:xfrm>
            <a:off x="819150" y="2678113"/>
            <a:ext cx="7856538" cy="224676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err="1" smtClean="0">
                <a:solidFill>
                  <a:srgbClr val="FFFFFF"/>
                </a:solidFill>
                <a:latin typeface="+mj-lt"/>
                <a:cs typeface="+mn-cs"/>
              </a:rPr>
              <a:t>Dauria</a:t>
            </a:r>
            <a:r>
              <a:rPr lang="en-GB" sz="1400" dirty="0" smtClean="0">
                <a:solidFill>
                  <a:srgbClr val="FFFFFF"/>
                </a:solidFill>
                <a:latin typeface="+mj-lt"/>
                <a:cs typeface="+mn-cs"/>
              </a:rPr>
              <a:t> Aerospace is Russia's first private developer and manufacturer of low cost satellites.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smtClean="0">
                <a:solidFill>
                  <a:srgbClr val="FFFFFF"/>
                </a:solidFill>
                <a:latin typeface="+mj-lt"/>
                <a:cs typeface="+mn-cs"/>
              </a:rPr>
              <a:t>At the moment, the company is developing a universal standardised satellite platform for the rapid creation of new low cost satellites and designing a system of regular cluster launches of small satellites.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smtClean="0">
                <a:solidFill>
                  <a:srgbClr val="FFFFFF"/>
                </a:solidFill>
                <a:latin typeface="+mj-lt"/>
                <a:cs typeface="+mn-cs"/>
              </a:rPr>
              <a:t>The company entered into the agreement, which was the first ever in Russia, on public-private partnership with the Russian Space Agency and NPO </a:t>
            </a:r>
            <a:r>
              <a:rPr lang="en-GB" sz="1400" dirty="0" err="1" smtClean="0">
                <a:solidFill>
                  <a:srgbClr val="FFFFFF"/>
                </a:solidFill>
                <a:latin typeface="+mj-lt"/>
                <a:cs typeface="+mn-cs"/>
              </a:rPr>
              <a:t>Lavochkin</a:t>
            </a:r>
            <a:r>
              <a:rPr lang="en-GB" sz="1400" dirty="0" smtClean="0">
                <a:solidFill>
                  <a:srgbClr val="FFFFFF"/>
                </a:solidFill>
                <a:latin typeface="+mj-lt"/>
                <a:cs typeface="+mn-cs"/>
              </a:rPr>
              <a:t>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 smtClean="0">
              <a:solidFill>
                <a:srgbClr val="FFFF00"/>
              </a:solidFill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dirty="0" smtClean="0">
                <a:solidFill>
                  <a:srgbClr val="FFFF00"/>
                </a:solidFill>
                <a:latin typeface="+mj-lt"/>
                <a:cs typeface="+mn-cs"/>
              </a:rPr>
              <a:t>On October 15, 2013, </a:t>
            </a:r>
            <a:r>
              <a:rPr lang="en-GB" sz="1400" dirty="0" err="1" smtClean="0">
                <a:solidFill>
                  <a:srgbClr val="FFFF00"/>
                </a:solidFill>
                <a:latin typeface="+mj-lt"/>
                <a:cs typeface="+mn-cs"/>
              </a:rPr>
              <a:t>Dauria</a:t>
            </a:r>
            <a:r>
              <a:rPr lang="en-GB" sz="1400" dirty="0" smtClean="0">
                <a:solidFill>
                  <a:srgbClr val="FFFF00"/>
                </a:solidFill>
                <a:latin typeface="+mj-lt"/>
                <a:cs typeface="+mn-cs"/>
              </a:rPr>
              <a:t> Aerospace and Samsung Electronics </a:t>
            </a:r>
            <a:r>
              <a:rPr lang="en-GB" sz="1400" dirty="0" err="1" smtClean="0">
                <a:solidFill>
                  <a:srgbClr val="FFFF00"/>
                </a:solidFill>
                <a:latin typeface="+mj-lt"/>
                <a:cs typeface="+mn-cs"/>
              </a:rPr>
              <a:t>Rus</a:t>
            </a:r>
            <a:r>
              <a:rPr lang="en-GB" sz="1400" dirty="0" smtClean="0">
                <a:solidFill>
                  <a:srgbClr val="FFFF00"/>
                </a:solidFill>
                <a:latin typeface="+mj-lt"/>
                <a:cs typeface="+mn-cs"/>
              </a:rPr>
              <a:t> Company announced the details of the project on the launch of the satellite </a:t>
            </a:r>
            <a:r>
              <a:rPr lang="en-GB" sz="1400" dirty="0" err="1" smtClean="0">
                <a:solidFill>
                  <a:srgbClr val="FFFF00"/>
                </a:solidFill>
                <a:latin typeface="+mj-lt"/>
                <a:cs typeface="+mn-cs"/>
              </a:rPr>
              <a:t>Dauria</a:t>
            </a:r>
            <a:r>
              <a:rPr lang="en-GB" sz="1400" dirty="0" smtClean="0">
                <a:solidFill>
                  <a:srgbClr val="FFFF00"/>
                </a:solidFill>
                <a:latin typeface="+mj-lt"/>
                <a:cs typeface="+mn-cs"/>
              </a:rPr>
              <a:t> Experimental-1 (DX1). The launch will take place in February 2014.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1400" dirty="0">
              <a:solidFill>
                <a:schemeClr val="accent1"/>
              </a:solidFill>
              <a:latin typeface="+mj-lt"/>
              <a:cs typeface="Arial"/>
            </a:endParaRPr>
          </a:p>
        </p:txBody>
      </p:sp>
      <p:sp>
        <p:nvSpPr>
          <p:cNvPr id="11270" name="TextBox 14"/>
          <p:cNvSpPr txBox="1">
            <a:spLocks noChangeArrowheads="1"/>
          </p:cNvSpPr>
          <p:nvPr/>
        </p:nvSpPr>
        <p:spPr bwMode="auto">
          <a:xfrm>
            <a:off x="827088" y="2349500"/>
            <a:ext cx="7848600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  <a:latin typeface="Arial" pitchFamily="34" charset="0"/>
              </a:rPr>
              <a:t>About the company</a:t>
            </a:r>
            <a:endParaRPr lang="ru-RU" altLang="en-US" b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0" y="5786438"/>
            <a:ext cx="7837488" cy="5238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</a:rPr>
              <a:t>•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Spacecraft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and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platforms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for them.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• Space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services,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mainly using 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data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obtained from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apparatuses developed in this project.</a:t>
            </a:r>
            <a:endParaRPr lang="en-US" sz="14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1272" name="TextBox 18"/>
          <p:cNvSpPr txBox="1">
            <a:spLocks noChangeArrowheads="1"/>
          </p:cNvSpPr>
          <p:nvPr/>
        </p:nvSpPr>
        <p:spPr bwMode="auto">
          <a:xfrm>
            <a:off x="827088" y="5435600"/>
            <a:ext cx="7848600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  <a:latin typeface="Arial" pitchFamily="34" charset="0"/>
              </a:rPr>
              <a:t>Market</a:t>
            </a:r>
            <a:endParaRPr lang="ru-RU" altLang="en-US" b="1">
              <a:solidFill>
                <a:srgbClr val="FFFFFF"/>
              </a:solidFill>
              <a:latin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00669" y="950923"/>
            <a:ext cx="2103779" cy="110992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0" name="TextBox 9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RoboCV LLC</a:t>
            </a:r>
            <a:endParaRPr lang="ru-RU" sz="2800" dirty="0"/>
          </a:p>
        </p:txBody>
      </p:sp>
      <p:sp>
        <p:nvSpPr>
          <p:cNvPr id="12291" name="Rectangle 9"/>
          <p:cNvSpPr>
            <a:spLocks noChangeArrowheads="1"/>
          </p:cNvSpPr>
          <p:nvPr/>
        </p:nvSpPr>
        <p:spPr bwMode="auto">
          <a:xfrm>
            <a:off x="827088" y="963613"/>
            <a:ext cx="5976937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b="1" dirty="0">
                <a:latin typeface="Arial" pitchFamily="34" charset="0"/>
              </a:rPr>
              <a:t>Leta Capital </a:t>
            </a:r>
            <a:r>
              <a:rPr lang="en-US" altLang="en-US" sz="1400" b="1" dirty="0" smtClean="0">
                <a:latin typeface="Arial" pitchFamily="34" charset="0"/>
              </a:rPr>
              <a:t>is investing $500 thousand </a:t>
            </a:r>
            <a:r>
              <a:rPr lang="en-US" altLang="en-US" sz="1400" b="1" dirty="0">
                <a:latin typeface="Arial" pitchFamily="34" charset="0"/>
              </a:rPr>
              <a:t>in the </a:t>
            </a:r>
            <a:r>
              <a:rPr lang="en-US" altLang="en-US" sz="1400" b="1" dirty="0" smtClean="0">
                <a:latin typeface="Arial" pitchFamily="34" charset="0"/>
              </a:rPr>
              <a:t>developer of autopilots </a:t>
            </a:r>
            <a:r>
              <a:rPr lang="en-US" altLang="en-US" sz="1400" b="1" dirty="0">
                <a:latin typeface="Arial" pitchFamily="34" charset="0"/>
              </a:rPr>
              <a:t>for </a:t>
            </a:r>
            <a:r>
              <a:rPr lang="en-US" altLang="en-US" sz="1400" b="1" dirty="0" smtClean="0">
                <a:latin typeface="Arial" pitchFamily="34" charset="0"/>
              </a:rPr>
              <a:t>vehicles – </a:t>
            </a:r>
            <a:r>
              <a:rPr lang="en-US" altLang="en-US" sz="1400" b="1" dirty="0">
                <a:latin typeface="Arial" pitchFamily="34" charset="0"/>
              </a:rPr>
              <a:t>the </a:t>
            </a:r>
            <a:r>
              <a:rPr lang="en-US" altLang="en-US" sz="1400" b="1" dirty="0" err="1" smtClean="0">
                <a:latin typeface="Arial" pitchFamily="34" charset="0"/>
              </a:rPr>
              <a:t>RoboCV</a:t>
            </a:r>
            <a:r>
              <a:rPr lang="en-US" altLang="en-US" sz="1400" b="1" dirty="0">
                <a:latin typeface="Arial" pitchFamily="34" charset="0"/>
              </a:rPr>
              <a:t> </a:t>
            </a:r>
            <a:r>
              <a:rPr lang="en-US" altLang="en-US" sz="1400" b="1" dirty="0" smtClean="0">
                <a:latin typeface="Arial" pitchFamily="34" charset="0"/>
              </a:rPr>
              <a:t>company. </a:t>
            </a:r>
            <a:endParaRPr lang="en-US" altLang="en-US" sz="1400" b="1" dirty="0"/>
          </a:p>
          <a:p>
            <a:r>
              <a:rPr lang="en-US" altLang="en-US" sz="1400" dirty="0" smtClean="0"/>
              <a:t>The investment funds will </a:t>
            </a:r>
            <a:r>
              <a:rPr lang="en-US" altLang="en-US" sz="1400" dirty="0"/>
              <a:t>be </a:t>
            </a:r>
            <a:r>
              <a:rPr lang="en-US" altLang="en-US" sz="1400" dirty="0" smtClean="0"/>
              <a:t>directed at </a:t>
            </a:r>
            <a:r>
              <a:rPr lang="en-US" altLang="en-US" sz="1400" dirty="0"/>
              <a:t>the development of </a:t>
            </a:r>
            <a:r>
              <a:rPr lang="en-US" altLang="en-US" sz="1400" dirty="0" smtClean="0"/>
              <a:t>the existing </a:t>
            </a:r>
            <a:r>
              <a:rPr lang="en-US" altLang="en-US" sz="1400" dirty="0"/>
              <a:t>autopilots for warehouse equipment, as well as </a:t>
            </a:r>
            <a:r>
              <a:rPr lang="en-US" altLang="en-US" sz="1400" dirty="0" smtClean="0"/>
              <a:t>at </a:t>
            </a:r>
            <a:r>
              <a:rPr lang="en-US" altLang="en-US" sz="1400" dirty="0"/>
              <a:t>the development of </a:t>
            </a:r>
            <a:r>
              <a:rPr lang="en-US" altLang="en-US" sz="1400" dirty="0" smtClean="0"/>
              <a:t>a pre-production </a:t>
            </a:r>
            <a:r>
              <a:rPr lang="en-US" altLang="en-US" sz="1400" dirty="0"/>
              <a:t>sample for cars, reported Leta Capital.</a:t>
            </a:r>
            <a:endParaRPr lang="en-US" altLang="en-US" sz="1400" b="1" dirty="0"/>
          </a:p>
        </p:txBody>
      </p:sp>
      <p:pic>
        <p:nvPicPr>
          <p:cNvPr id="12292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2700" y="44450"/>
            <a:ext cx="60166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16262" y="908720"/>
            <a:ext cx="1760194" cy="140441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4" name="Rectangle 10"/>
          <p:cNvSpPr/>
          <p:nvPr/>
        </p:nvSpPr>
        <p:spPr>
          <a:xfrm>
            <a:off x="819150" y="2924175"/>
            <a:ext cx="7856538" cy="11699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project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is developing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 universal navigation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complex – an autopilot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for transport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robots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that can work as a part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land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or water transport robots,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unmanned aviation vehicles,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and as part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autonomous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planetary robots. The complex is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being created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based on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machine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vision technology, SINS and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GLONASS/GPS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.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autopilot will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allow the mobile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robot to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always know its location and surroundings, as well as calculate the route to a given point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taking into account the static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and dynamic obstacles. 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2295" name="TextBox 14"/>
          <p:cNvSpPr txBox="1">
            <a:spLocks noChangeArrowheads="1"/>
          </p:cNvSpPr>
          <p:nvPr/>
        </p:nvSpPr>
        <p:spPr bwMode="auto">
          <a:xfrm>
            <a:off x="827088" y="2565400"/>
            <a:ext cx="7848600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FFFFFF"/>
                </a:solidFill>
                <a:latin typeface="Arial" pitchFamily="34" charset="0"/>
              </a:rPr>
              <a:t>Essence </a:t>
            </a:r>
            <a:r>
              <a:rPr lang="en-US" altLang="en-US" b="1" dirty="0">
                <a:solidFill>
                  <a:srgbClr val="FFFFFF"/>
                </a:solidFill>
                <a:latin typeface="Arial" pitchFamily="34" charset="0"/>
              </a:rPr>
              <a:t>of </a:t>
            </a:r>
            <a:r>
              <a:rPr lang="en-US" altLang="en-US" b="1" dirty="0" smtClean="0">
                <a:solidFill>
                  <a:srgbClr val="FFFFFF"/>
                </a:solidFill>
                <a:latin typeface="Arial" pitchFamily="34" charset="0"/>
              </a:rPr>
              <a:t>the innovation</a:t>
            </a:r>
            <a:endParaRPr lang="ru-RU" altLang="en-US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966788" y="4949825"/>
            <a:ext cx="7839075" cy="5238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The project uses the achievements of its founders in the field of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machine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vision and pattern recognition,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as well as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building telemetry and autonomous computing systems.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90588" y="6073775"/>
            <a:ext cx="7839075" cy="523875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foreign robotics market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has been steadily growing. According to 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Japan Robot Association’s </a:t>
            </a:r>
            <a:r>
              <a:rPr lang="en-US" sz="1400" dirty="0" smtClean="0">
                <a:solidFill>
                  <a:srgbClr val="FFFFFF"/>
                </a:solidFill>
              </a:rPr>
              <a:t>forecast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, by 2025,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world’s overall robotics market will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reach 66.4 billion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dollars</a:t>
            </a:r>
            <a:endParaRPr lang="ru-RU" sz="14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2298" name="TextBox 18"/>
          <p:cNvSpPr txBox="1">
            <a:spLocks noChangeArrowheads="1"/>
          </p:cNvSpPr>
          <p:nvPr/>
        </p:nvSpPr>
        <p:spPr bwMode="auto">
          <a:xfrm>
            <a:off x="827088" y="5724525"/>
            <a:ext cx="7848600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FFFFFF"/>
                </a:solidFill>
                <a:latin typeface="Arial" pitchFamily="34" charset="0"/>
              </a:rPr>
              <a:t>Market</a:t>
            </a:r>
            <a:r>
              <a:rPr lang="en-GB" altLang="en-US" b="1" dirty="0" smtClean="0">
                <a:solidFill>
                  <a:srgbClr val="FFFFFF"/>
                </a:solidFill>
                <a:latin typeface="Arial" pitchFamily="34" charset="0"/>
              </a:rPr>
              <a:t> and </a:t>
            </a:r>
            <a:r>
              <a:rPr lang="en-US" altLang="en-US" b="1" dirty="0" smtClean="0">
                <a:solidFill>
                  <a:srgbClr val="FFFFFF"/>
                </a:solidFill>
                <a:latin typeface="Arial" pitchFamily="34" charset="0"/>
              </a:rPr>
              <a:t>application</a:t>
            </a:r>
            <a:endParaRPr lang="ru-RU" altLang="en-US" b="1" dirty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2299" name="TextBox 19"/>
          <p:cNvSpPr txBox="1">
            <a:spLocks noChangeArrowheads="1"/>
          </p:cNvSpPr>
          <p:nvPr/>
        </p:nvSpPr>
        <p:spPr bwMode="auto">
          <a:xfrm>
            <a:off x="838200" y="4581525"/>
            <a:ext cx="7837488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  <a:latin typeface="Arial" pitchFamily="34" charset="0"/>
              </a:rPr>
              <a:t>Main advantages</a:t>
            </a:r>
            <a:endParaRPr lang="ru-RU" altLang="en-US" b="1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400" dirty="0" err="1"/>
              <a:t>SmS</a:t>
            </a:r>
            <a:r>
              <a:rPr lang="en-US" sz="2400" dirty="0"/>
              <a:t> </a:t>
            </a:r>
            <a:r>
              <a:rPr lang="en-US" sz="2400" dirty="0" err="1" smtClean="0"/>
              <a:t>tenzotherm</a:t>
            </a:r>
            <a:r>
              <a:rPr lang="en-US" sz="2400" dirty="0" smtClean="0"/>
              <a:t> </a:t>
            </a:r>
            <a:r>
              <a:rPr lang="en-US" sz="2400" dirty="0"/>
              <a:t>Rus</a:t>
            </a:r>
            <a:endParaRPr lang="ru-RU" sz="2200" dirty="0"/>
          </a:p>
        </p:txBody>
      </p:sp>
      <p:pic>
        <p:nvPicPr>
          <p:cNvPr id="13315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75" y="44450"/>
            <a:ext cx="6238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9"/>
          <p:cNvSpPr/>
          <p:nvPr/>
        </p:nvSpPr>
        <p:spPr>
          <a:xfrm>
            <a:off x="779463" y="1036638"/>
            <a:ext cx="5880100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err="1">
                <a:latin typeface="Arial"/>
                <a:cs typeface="Arial"/>
              </a:rPr>
              <a:t>SmS</a:t>
            </a:r>
            <a:r>
              <a:rPr lang="en-US" sz="1400" b="1" dirty="0">
                <a:latin typeface="Arial"/>
                <a:cs typeface="Arial"/>
              </a:rPr>
              <a:t> </a:t>
            </a:r>
            <a:r>
              <a:rPr lang="en-US" sz="1400" b="1" dirty="0" err="1" smtClean="0">
                <a:latin typeface="Arial"/>
                <a:cs typeface="Arial"/>
              </a:rPr>
              <a:t>tenzotherm</a:t>
            </a:r>
            <a:r>
              <a:rPr lang="en-US" sz="1400" b="1" dirty="0" smtClean="0">
                <a:latin typeface="Arial"/>
                <a:cs typeface="Arial"/>
              </a:rPr>
              <a:t> </a:t>
            </a:r>
            <a:r>
              <a:rPr lang="en-US" sz="1400" b="1" dirty="0" err="1">
                <a:latin typeface="Arial"/>
                <a:cs typeface="Arial"/>
              </a:rPr>
              <a:t>Rus</a:t>
            </a:r>
            <a:r>
              <a:rPr lang="en-US" sz="1400" b="1" dirty="0">
                <a:latin typeface="Arial"/>
                <a:cs typeface="Arial"/>
              </a:rPr>
              <a:t> </a:t>
            </a:r>
            <a:r>
              <a:rPr lang="en-US" sz="1400" b="1" dirty="0" smtClean="0">
                <a:latin typeface="Arial"/>
                <a:cs typeface="Arial"/>
              </a:rPr>
              <a:t>has received </a:t>
            </a:r>
            <a:r>
              <a:rPr lang="en-US" sz="1400" b="1" dirty="0">
                <a:latin typeface="Arial"/>
                <a:cs typeface="Arial"/>
              </a:rPr>
              <a:t>a patent for </a:t>
            </a:r>
            <a:r>
              <a:rPr lang="en-US" sz="1400" b="1" dirty="0" smtClean="0">
                <a:latin typeface="Arial"/>
                <a:cs typeface="Arial"/>
              </a:rPr>
              <a:t>its Cooling Multilayer Structure.</a:t>
            </a:r>
            <a:endParaRPr lang="en-US" sz="1400" b="1" dirty="0">
              <a:latin typeface="Arial"/>
              <a:cs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The priority date of the patent for utility model number 131238 </a:t>
            </a:r>
            <a:r>
              <a:rPr lang="en-US" sz="1400" dirty="0" smtClean="0">
                <a:latin typeface="+mn-lt"/>
                <a:cs typeface="+mn-cs"/>
              </a:rPr>
              <a:t>"Cooling Multilayer Structure" </a:t>
            </a:r>
            <a:r>
              <a:rPr lang="en-US" sz="1400" dirty="0">
                <a:latin typeface="+mn-lt"/>
                <a:cs typeface="+mn-cs"/>
              </a:rPr>
              <a:t>is 31.01.2013.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+mn-lt"/>
              <a:cs typeface="Arial"/>
            </a:endParaRPr>
          </a:p>
        </p:txBody>
      </p:sp>
      <p:sp>
        <p:nvSpPr>
          <p:cNvPr id="13" name="Rectangle 10"/>
          <p:cNvSpPr/>
          <p:nvPr/>
        </p:nvSpPr>
        <p:spPr>
          <a:xfrm>
            <a:off x="838200" y="2708275"/>
            <a:ext cx="7854950" cy="5238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bg2"/>
                </a:solidFill>
                <a:latin typeface="+mn-lt"/>
                <a:cs typeface="+mn-cs"/>
              </a:rPr>
              <a:t>SmS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tenzotherm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Rus is a subsidiary of the German </a:t>
            </a:r>
            <a:r>
              <a:rPr lang="en-US" sz="1400" dirty="0" err="1">
                <a:solidFill>
                  <a:schemeClr val="bg2"/>
                </a:solidFill>
                <a:latin typeface="+mn-lt"/>
                <a:cs typeface="+mn-cs"/>
              </a:rPr>
              <a:t>SmS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tenzotherm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GmbH, which operates in the field of research, development, production and sales of load cells and thermoelectric devices of samarium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sulfide.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3318" name="TextBox 13"/>
          <p:cNvSpPr txBox="1">
            <a:spLocks noChangeArrowheads="1"/>
          </p:cNvSpPr>
          <p:nvPr/>
        </p:nvSpPr>
        <p:spPr bwMode="auto">
          <a:xfrm>
            <a:off x="838200" y="2349500"/>
            <a:ext cx="7854950" cy="368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>
                <a:solidFill>
                  <a:schemeClr val="bg2"/>
                </a:solidFill>
                <a:latin typeface="Arial" pitchFamily="34" charset="0"/>
              </a:rPr>
              <a:t>About the company</a:t>
            </a:r>
            <a:endParaRPr lang="ru-RU" altLang="en-US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3319" name="TextBox 14"/>
          <p:cNvSpPr txBox="1">
            <a:spLocks noChangeArrowheads="1"/>
          </p:cNvSpPr>
          <p:nvPr/>
        </p:nvSpPr>
        <p:spPr bwMode="auto">
          <a:xfrm>
            <a:off x="803275" y="3594100"/>
            <a:ext cx="7889875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 smtClean="0">
                <a:solidFill>
                  <a:schemeClr val="bg2"/>
                </a:solidFill>
                <a:latin typeface="Arial" pitchFamily="34" charset="0"/>
              </a:rPr>
              <a:t>Essence of the innovation</a:t>
            </a:r>
            <a:endParaRPr lang="ru-RU" altLang="en-US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38200" y="3987800"/>
            <a:ext cx="7889875" cy="11699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The main objective of the project is to develop primary semiconductor converters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based on the rare-earth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semiconductor SmS. The main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areas of the activities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1) Creation of a thermoelectric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generator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operating at a uniform heating;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2) Thermoelectric cooler;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3) Strain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gages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surpassing all known solutions in the field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in terms of their performance characteristics. </a:t>
            </a:r>
            <a:endParaRPr lang="en-US" sz="140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04248" y="980729"/>
            <a:ext cx="1800200" cy="10829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3322" name="TextBox 17"/>
          <p:cNvSpPr txBox="1">
            <a:spLocks noChangeArrowheads="1"/>
          </p:cNvSpPr>
          <p:nvPr/>
        </p:nvSpPr>
        <p:spPr bwMode="auto">
          <a:xfrm>
            <a:off x="844550" y="5600700"/>
            <a:ext cx="7889875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>
                <a:solidFill>
                  <a:schemeClr val="bg2"/>
                </a:solidFill>
                <a:latin typeface="Arial" pitchFamily="34" charset="0"/>
              </a:rPr>
              <a:t>Market</a:t>
            </a:r>
            <a:endParaRPr lang="ru-RU" altLang="en-US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9" name="Rectangle 10"/>
          <p:cNvSpPr/>
          <p:nvPr/>
        </p:nvSpPr>
        <p:spPr>
          <a:xfrm>
            <a:off x="838200" y="5949950"/>
            <a:ext cx="7889875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>
                <a:solidFill>
                  <a:schemeClr val="bg2"/>
                </a:solidFill>
                <a:latin typeface="+mn-lt"/>
                <a:cs typeface="+mn-cs"/>
              </a:rPr>
              <a:t>SmS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tenzotherm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GmbH will start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selling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load cells in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mid-2013,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and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it is planning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to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operate at full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capacity by the end of 2014. By this time, it is expected that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company’s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gross profit from the pilot line will have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reached $5M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Kuzbass</a:t>
            </a:r>
            <a:r>
              <a:rPr lang="en-US" dirty="0" smtClean="0"/>
              <a:t> Sorbent</a:t>
            </a:r>
            <a:endParaRPr lang="ru-RU" dirty="0"/>
          </a:p>
        </p:txBody>
      </p:sp>
      <p:sp>
        <p:nvSpPr>
          <p:cNvPr id="4" name="Rectangle 31"/>
          <p:cNvSpPr/>
          <p:nvPr/>
        </p:nvSpPr>
        <p:spPr>
          <a:xfrm>
            <a:off x="711200" y="2481263"/>
            <a:ext cx="4984750" cy="1074737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Rectangle 9"/>
          <p:cNvSpPr/>
          <p:nvPr/>
        </p:nvSpPr>
        <p:spPr>
          <a:xfrm>
            <a:off x="792163" y="1073150"/>
            <a:ext cx="6275387" cy="9540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 smtClean="0">
                <a:latin typeface="Arial"/>
                <a:cs typeface="Arial"/>
              </a:rPr>
              <a:t>The </a:t>
            </a:r>
            <a:r>
              <a:rPr lang="en-US" sz="1400" b="1" dirty="0" err="1" smtClean="0">
                <a:latin typeface="Arial"/>
                <a:cs typeface="Arial"/>
              </a:rPr>
              <a:t>Kuzbass</a:t>
            </a:r>
            <a:r>
              <a:rPr lang="en-US" sz="1400" b="1" dirty="0" smtClean="0">
                <a:latin typeface="Arial"/>
                <a:cs typeface="Arial"/>
              </a:rPr>
              <a:t> Sorbent project received the AAA </a:t>
            </a:r>
            <a:r>
              <a:rPr lang="en-US" sz="1400" b="1" dirty="0">
                <a:latin typeface="Arial"/>
                <a:cs typeface="Arial"/>
              </a:rPr>
              <a:t>Russian Startup Rating.</a:t>
            </a:r>
            <a:endParaRPr lang="ru-RU" sz="1400" b="1" dirty="0">
              <a:latin typeface="+mj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The innovation project </a:t>
            </a:r>
            <a:r>
              <a:rPr lang="en-US" sz="1400" dirty="0" smtClean="0">
                <a:latin typeface="+mn-lt"/>
                <a:cs typeface="+mn-cs"/>
              </a:rPr>
              <a:t>“Development </a:t>
            </a:r>
            <a:r>
              <a:rPr lang="en-US" sz="1400" dirty="0">
                <a:latin typeface="+mn-lt"/>
                <a:cs typeface="+mn-cs"/>
              </a:rPr>
              <a:t>of energy efficient technology and </a:t>
            </a:r>
            <a:r>
              <a:rPr lang="en-US" sz="1400" dirty="0" smtClean="0">
                <a:latin typeface="+mn-lt"/>
                <a:cs typeface="+mn-cs"/>
              </a:rPr>
              <a:t>the </a:t>
            </a:r>
            <a:r>
              <a:rPr lang="en-US" sz="1400" dirty="0" err="1" smtClean="0">
                <a:latin typeface="+mn-lt"/>
                <a:cs typeface="+mn-cs"/>
              </a:rPr>
              <a:t>organisation</a:t>
            </a:r>
            <a:r>
              <a:rPr lang="en-US" sz="1400" dirty="0" smtClean="0">
                <a:latin typeface="+mn-lt"/>
                <a:cs typeface="+mn-cs"/>
              </a:rPr>
              <a:t> </a:t>
            </a:r>
            <a:r>
              <a:rPr lang="en-US" sz="1400" dirty="0">
                <a:latin typeface="+mn-lt"/>
                <a:cs typeface="+mn-cs"/>
              </a:rPr>
              <a:t>of </a:t>
            </a:r>
            <a:r>
              <a:rPr lang="en-US" sz="1400" dirty="0" smtClean="0">
                <a:latin typeface="+mn-lt"/>
                <a:cs typeface="+mn-cs"/>
              </a:rPr>
              <a:t>the production </a:t>
            </a:r>
            <a:r>
              <a:rPr lang="en-US" sz="1400" dirty="0">
                <a:latin typeface="+mn-lt"/>
                <a:cs typeface="+mn-cs"/>
              </a:rPr>
              <a:t>of nanoporous sorbents from </a:t>
            </a:r>
            <a:r>
              <a:rPr lang="en-US" sz="1400" dirty="0" smtClean="0">
                <a:latin typeface="+mn-lt"/>
                <a:cs typeface="+mn-cs"/>
              </a:rPr>
              <a:t>coal” </a:t>
            </a:r>
            <a:r>
              <a:rPr lang="en-US" sz="1400" dirty="0">
                <a:latin typeface="+mn-lt"/>
                <a:cs typeface="+mn-cs"/>
              </a:rPr>
              <a:t>of  the </a:t>
            </a:r>
            <a:r>
              <a:rPr lang="en-US" sz="1400" dirty="0" err="1" smtClean="0">
                <a:latin typeface="+mn-lt"/>
                <a:cs typeface="+mn-cs"/>
              </a:rPr>
              <a:t>Kuzbass</a:t>
            </a:r>
            <a:r>
              <a:rPr lang="en-US" sz="1400" dirty="0" smtClean="0">
                <a:latin typeface="+mn-lt"/>
                <a:cs typeface="+mn-cs"/>
              </a:rPr>
              <a:t> Sorbent </a:t>
            </a:r>
            <a:r>
              <a:rPr lang="en-US" sz="1400" dirty="0" smtClean="0"/>
              <a:t>company</a:t>
            </a:r>
            <a:r>
              <a:rPr lang="en-US" sz="1400" dirty="0" smtClean="0">
                <a:latin typeface="+mn-lt"/>
                <a:cs typeface="+mn-cs"/>
              </a:rPr>
              <a:t>  </a:t>
            </a:r>
            <a:r>
              <a:rPr lang="en-US" sz="1400" dirty="0">
                <a:latin typeface="+mn-lt"/>
                <a:cs typeface="+mn-cs"/>
              </a:rPr>
              <a:t>was  assigned </a:t>
            </a:r>
            <a:r>
              <a:rPr lang="en-US" sz="1400" dirty="0" smtClean="0">
                <a:latin typeface="+mn-lt"/>
                <a:cs typeface="+mn-cs"/>
              </a:rPr>
              <a:t>the AAA </a:t>
            </a:r>
            <a:r>
              <a:rPr lang="en-US" sz="1400" dirty="0">
                <a:latin typeface="+mn-lt"/>
                <a:cs typeface="+mn-cs"/>
              </a:rPr>
              <a:t>rating by Russian Startup Rating.</a:t>
            </a:r>
            <a:endParaRPr lang="ru-RU" sz="1400" b="1" dirty="0">
              <a:latin typeface="+mj-lt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7040" y="980728"/>
            <a:ext cx="1661327" cy="136815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4342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75" y="44450"/>
            <a:ext cx="623888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0"/>
          <p:cNvSpPr/>
          <p:nvPr/>
        </p:nvSpPr>
        <p:spPr>
          <a:xfrm>
            <a:off x="838200" y="2924175"/>
            <a:ext cx="785495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main area of the company’s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activity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is the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scientific, technological and innovative design,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development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and manufacture of high quality carbon materials - nano-structured adsorbents for gas separation.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4344" name="TextBox 12"/>
          <p:cNvSpPr txBox="1">
            <a:spLocks noChangeArrowheads="1"/>
          </p:cNvSpPr>
          <p:nvPr/>
        </p:nvSpPr>
        <p:spPr bwMode="auto">
          <a:xfrm>
            <a:off x="838200" y="2565400"/>
            <a:ext cx="7854950" cy="3683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>
                <a:solidFill>
                  <a:schemeClr val="bg2"/>
                </a:solidFill>
                <a:latin typeface="Arial" pitchFamily="34" charset="0"/>
              </a:rPr>
              <a:t>About the </a:t>
            </a:r>
            <a:r>
              <a:rPr lang="en-US" altLang="en-US" dirty="0" smtClean="0">
                <a:solidFill>
                  <a:schemeClr val="bg2"/>
                </a:solidFill>
                <a:latin typeface="Arial" pitchFamily="34" charset="0"/>
              </a:rPr>
              <a:t>company</a:t>
            </a:r>
            <a:endParaRPr lang="ru-RU" altLang="en-US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4345" name="TextBox 13"/>
          <p:cNvSpPr txBox="1">
            <a:spLocks noChangeArrowheads="1"/>
          </p:cNvSpPr>
          <p:nvPr/>
        </p:nvSpPr>
        <p:spPr bwMode="auto">
          <a:xfrm>
            <a:off x="827088" y="3860800"/>
            <a:ext cx="7889875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 smtClean="0">
                <a:solidFill>
                  <a:schemeClr val="bg2"/>
                </a:solidFill>
                <a:latin typeface="Arial" pitchFamily="34" charset="0"/>
              </a:rPr>
              <a:t>Essence of the innovation</a:t>
            </a:r>
            <a:endParaRPr lang="ru-RU" altLang="en-US" dirty="0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38200" y="4221163"/>
            <a:ext cx="7889875" cy="11699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Using a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carbon molecular sieve,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it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is possible to produce pure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hydrogen, to concentrate methane and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to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recover high purity nitrogen.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The main objectives of the company: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R&amp;D, the development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of technologies to produce nanoporous carbon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adsorbents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for gas separation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from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Kuzbass coal, the production of high quality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products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according to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own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unique technology, expanding the range of products,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and the development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of new carbon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materials.</a:t>
            </a:r>
            <a:endParaRPr lang="ru-RU" sz="140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14347" name="TextBox 15"/>
          <p:cNvSpPr txBox="1">
            <a:spLocks noChangeArrowheads="1"/>
          </p:cNvSpPr>
          <p:nvPr/>
        </p:nvSpPr>
        <p:spPr bwMode="auto">
          <a:xfrm>
            <a:off x="838200" y="5689600"/>
            <a:ext cx="7889875" cy="369888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dirty="0">
                <a:solidFill>
                  <a:schemeClr val="bg2"/>
                </a:solidFill>
                <a:latin typeface="Arial" pitchFamily="34" charset="0"/>
              </a:rPr>
              <a:t>Market</a:t>
            </a:r>
            <a:endParaRPr lang="ru-RU" altLang="en-US">
              <a:solidFill>
                <a:schemeClr val="bg2"/>
              </a:solidFill>
              <a:latin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0" y="6165850"/>
            <a:ext cx="7889875" cy="52228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Russian market of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carbon adsorbents for gas separation and </a:t>
            </a:r>
            <a:r>
              <a:rPr lang="en-US" sz="1400" dirty="0" smtClean="0">
                <a:solidFill>
                  <a:srgbClr val="FFFFFF"/>
                </a:solidFill>
              </a:rPr>
              <a:t>methane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concentration is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more than 10,000 tons per year (more than 1 billion rubles),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with the growth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of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10–20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% per year.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Asteros Labs LLC</a:t>
            </a:r>
            <a:endParaRPr lang="ru-RU" sz="2800" dirty="0"/>
          </a:p>
        </p:txBody>
      </p:sp>
      <p:sp>
        <p:nvSpPr>
          <p:cNvPr id="15363" name="Rectangle 9"/>
          <p:cNvSpPr>
            <a:spLocks noChangeArrowheads="1"/>
          </p:cNvSpPr>
          <p:nvPr/>
        </p:nvSpPr>
        <p:spPr bwMode="auto">
          <a:xfrm>
            <a:off x="755650" y="963613"/>
            <a:ext cx="4537075" cy="1169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sz="1400" b="1" dirty="0" err="1">
                <a:latin typeface="Arial" pitchFamily="34" charset="0"/>
              </a:rPr>
              <a:t>Asteros</a:t>
            </a:r>
            <a:r>
              <a:rPr lang="en-US" altLang="en-US" sz="1400" b="1" dirty="0">
                <a:latin typeface="Arial" pitchFamily="34" charset="0"/>
              </a:rPr>
              <a:t> </a:t>
            </a:r>
            <a:r>
              <a:rPr lang="en-US" altLang="en-US" sz="1400" b="1" dirty="0" smtClean="0">
                <a:latin typeface="Arial" pitchFamily="34" charset="0"/>
              </a:rPr>
              <a:t>Contact </a:t>
            </a:r>
            <a:r>
              <a:rPr lang="en-US" altLang="en-US" sz="1400" b="1" dirty="0" err="1" smtClean="0">
                <a:latin typeface="Arial" pitchFamily="34" charset="0"/>
              </a:rPr>
              <a:t>Avia</a:t>
            </a:r>
            <a:r>
              <a:rPr lang="en-US" altLang="en-US" sz="1400" b="1" dirty="0" smtClean="0">
                <a:latin typeface="Arial" pitchFamily="34" charset="0"/>
              </a:rPr>
              <a:t> has gone </a:t>
            </a:r>
            <a:r>
              <a:rPr lang="en-US" altLang="en-US" sz="1400" b="1" dirty="0">
                <a:latin typeface="Arial" pitchFamily="34" charset="0"/>
              </a:rPr>
              <a:t>through a baptism of fire. </a:t>
            </a:r>
            <a:r>
              <a:rPr lang="ru-RU" altLang="en-US" sz="1400" b="1" dirty="0">
                <a:latin typeface="Arial" pitchFamily="34" charset="0"/>
              </a:rPr>
              <a:t> </a:t>
            </a:r>
            <a:endParaRPr lang="en-US" altLang="en-US" sz="1400" b="1" dirty="0">
              <a:latin typeface="Arial" pitchFamily="34" charset="0"/>
            </a:endParaRPr>
          </a:p>
          <a:p>
            <a:r>
              <a:rPr lang="en-US" altLang="en-US" sz="1400" b="1" dirty="0"/>
              <a:t> </a:t>
            </a:r>
            <a:r>
              <a:rPr lang="en-US" altLang="en-US" sz="1400" dirty="0" err="1"/>
              <a:t>Asteros</a:t>
            </a:r>
            <a:r>
              <a:rPr lang="en-US" altLang="en-US" sz="1400" dirty="0"/>
              <a:t> </a:t>
            </a:r>
            <a:r>
              <a:rPr lang="en-US" altLang="en-US" sz="1400" dirty="0" smtClean="0"/>
              <a:t>Contact Avia </a:t>
            </a:r>
            <a:r>
              <a:rPr lang="en-US" altLang="en-US" sz="1400" dirty="0"/>
              <a:t>was used as a technology platform </a:t>
            </a:r>
            <a:r>
              <a:rPr lang="en-US" altLang="en-US" sz="1400" dirty="0" smtClean="0"/>
              <a:t>for a competition </a:t>
            </a:r>
            <a:r>
              <a:rPr lang="en-US" altLang="en-US" sz="1400" dirty="0"/>
              <a:t>held </a:t>
            </a:r>
            <a:r>
              <a:rPr lang="en-US" altLang="en-US" sz="1400" dirty="0" smtClean="0"/>
              <a:t>among </a:t>
            </a:r>
            <a:r>
              <a:rPr lang="en-GB" altLang="en-US" sz="1400" dirty="0" smtClean="0"/>
              <a:t>agents registering passenger traffic of the Volga Federal District airlines</a:t>
            </a:r>
            <a:r>
              <a:rPr lang="en-US" altLang="en-US" sz="1400" dirty="0" smtClean="0"/>
              <a:t>.</a:t>
            </a:r>
            <a:endParaRPr lang="en-US" altLang="en-US" sz="1400" dirty="0"/>
          </a:p>
        </p:txBody>
      </p:sp>
      <p:sp>
        <p:nvSpPr>
          <p:cNvPr id="5" name="Rectangle 10"/>
          <p:cNvSpPr/>
          <p:nvPr/>
        </p:nvSpPr>
        <p:spPr>
          <a:xfrm>
            <a:off x="796925" y="2924175"/>
            <a:ext cx="7920038" cy="73977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err="1" smtClean="0">
                <a:solidFill>
                  <a:srgbClr val="FFFFFF"/>
                </a:solidFill>
              </a:rPr>
              <a:t>Asteros</a:t>
            </a:r>
            <a:r>
              <a:rPr lang="en-US" sz="1400" dirty="0" smtClean="0">
                <a:solidFill>
                  <a:srgbClr val="FFFFFF"/>
                </a:solidFill>
              </a:rPr>
              <a:t> Contact </a:t>
            </a:r>
            <a:r>
              <a:rPr lang="en-US" sz="1400" dirty="0" err="1" smtClean="0">
                <a:solidFill>
                  <a:srgbClr val="FFFFFF"/>
                </a:solidFill>
              </a:rPr>
              <a:t>Avia’s</a:t>
            </a:r>
            <a:r>
              <a:rPr lang="en-US" sz="1400" dirty="0" smtClean="0">
                <a:solidFill>
                  <a:srgbClr val="FFFFFF"/>
                </a:solidFill>
              </a:rPr>
              <a:t>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universal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interface for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registration of passengers allows airports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to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carry out the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registration of passengers for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rgbClr val="FFFFFF"/>
                </a:solidFill>
              </a:rPr>
              <a:t>flights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of various airlines at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any counter, implementing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a common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check-in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 approach.</a:t>
            </a:r>
            <a:endParaRPr lang="ru-RU" sz="1400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827088" y="2555875"/>
            <a:ext cx="7921625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Essence of the innovation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15366" name="TextBox 6"/>
          <p:cNvSpPr txBox="1">
            <a:spLocks noChangeArrowheads="1"/>
          </p:cNvSpPr>
          <p:nvPr/>
        </p:nvSpPr>
        <p:spPr bwMode="auto">
          <a:xfrm>
            <a:off x="827088" y="3933825"/>
            <a:ext cx="7889875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Main advantages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088" y="4292600"/>
            <a:ext cx="7889875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This innovation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will allow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for decreasing pressure on the registration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area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during peak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times.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It </a:t>
            </a:r>
            <a:r>
              <a:rPr lang="en-US" sz="1400" dirty="0" err="1" smtClean="0">
                <a:solidFill>
                  <a:schemeClr val="accent1"/>
                </a:solidFill>
                <a:latin typeface="+mn-lt"/>
                <a:cs typeface="+mn-cs"/>
              </a:rPr>
              <a:t>optimises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the process of training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personnel, who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will no longer need to study the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registration systems of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airlines. It will be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sufficient for them </a:t>
            </a:r>
            <a:r>
              <a:rPr lang="en-US" sz="1400" dirty="0">
                <a:solidFill>
                  <a:schemeClr val="accent1"/>
                </a:solidFill>
                <a:latin typeface="+mn-lt"/>
                <a:cs typeface="+mn-cs"/>
              </a:rPr>
              <a:t>to know only one </a:t>
            </a:r>
            <a:r>
              <a:rPr lang="en-US" sz="1400" dirty="0" smtClean="0">
                <a:solidFill>
                  <a:schemeClr val="accent1"/>
                </a:solidFill>
                <a:latin typeface="+mn-lt"/>
                <a:cs typeface="+mn-cs"/>
              </a:rPr>
              <a:t>interface.</a:t>
            </a:r>
            <a:endParaRPr lang="en-US" sz="1400" dirty="0">
              <a:solidFill>
                <a:schemeClr val="accent1"/>
              </a:soli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5661025"/>
            <a:ext cx="7910513" cy="9540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During the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exhibition, representatives of airports from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United States, Switzerland, Finland, Latvia, Singapore, Oman and Turkey, as well as almost all of Russia's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air terminals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whose representatives visited the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exhibition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showed interest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in this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project. As a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result, the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Asteros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Contact </a:t>
            </a:r>
            <a:r>
              <a:rPr lang="en-US" sz="1400" dirty="0" err="1" smtClean="0">
                <a:solidFill>
                  <a:schemeClr val="bg2"/>
                </a:solidFill>
                <a:latin typeface="+mn-lt"/>
                <a:cs typeface="+mn-cs"/>
              </a:rPr>
              <a:t>Avia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 </a:t>
            </a:r>
            <a:r>
              <a:rPr lang="en-US" sz="1400" dirty="0" smtClean="0">
                <a:solidFill>
                  <a:schemeClr val="bg2"/>
                </a:solidFill>
              </a:rPr>
              <a:t>pilot projects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are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planned to be introduced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in three Russian airports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5369" name="TextBox 10"/>
          <p:cNvSpPr txBox="1">
            <a:spLocks noChangeArrowheads="1"/>
          </p:cNvSpPr>
          <p:nvPr/>
        </p:nvSpPr>
        <p:spPr bwMode="auto">
          <a:xfrm>
            <a:off x="723900" y="5208588"/>
            <a:ext cx="7910513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FFFFFF"/>
                </a:solidFill>
              </a:rPr>
              <a:t>Market and prospects</a:t>
            </a:r>
            <a:endParaRPr lang="ru-RU" altLang="en-US" b="1" dirty="0">
              <a:solidFill>
                <a:srgbClr val="FFFFFF"/>
              </a:solidFill>
            </a:endParaRPr>
          </a:p>
        </p:txBody>
      </p:sp>
      <p:pic>
        <p:nvPicPr>
          <p:cNvPr id="15370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579780" y="1231316"/>
            <a:ext cx="3168684" cy="7604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Vay2Geo LLC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838200" y="1036638"/>
            <a:ext cx="6048375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b="1" dirty="0" smtClean="0">
                <a:latin typeface="Arial"/>
                <a:cs typeface="Arial"/>
              </a:rPr>
              <a:t>The </a:t>
            </a:r>
            <a:r>
              <a:rPr lang="en-GB" sz="1400" b="1" dirty="0" err="1" smtClean="0">
                <a:latin typeface="Arial"/>
                <a:cs typeface="Arial"/>
              </a:rPr>
              <a:t>Gvidi</a:t>
            </a:r>
            <a:r>
              <a:rPr lang="en-GB" sz="1400" b="1" dirty="0" smtClean="0">
                <a:latin typeface="Arial"/>
                <a:cs typeface="Arial"/>
              </a:rPr>
              <a:t> project of Vay2Geo won the Bully Award</a:t>
            </a:r>
            <a:endParaRPr lang="en-US" sz="1400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The best innovative projects with high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growth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potential are traditionally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presented with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Bully Award,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said Anton Baranchuk,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Director General of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AlterGeo.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088" y="2979738"/>
            <a:ext cx="7921625" cy="73818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The service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provides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 smart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search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for 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public catering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outlets on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basis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people’s individual preferences: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it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analyses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the personal tastes of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customers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through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a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social graph, compares them with its own global database of places and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offers tailored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advice </a:t>
            </a:r>
            <a:r>
              <a:rPr lang="en-US" sz="1400" dirty="0" smtClean="0">
                <a:solidFill>
                  <a:schemeClr val="bg2"/>
                </a:solidFill>
                <a:latin typeface="+mn-lt"/>
                <a:cs typeface="+mn-cs"/>
              </a:rPr>
              <a:t>on where </a:t>
            </a:r>
            <a:r>
              <a:rPr lang="en-US" sz="1400" dirty="0">
                <a:solidFill>
                  <a:schemeClr val="bg2"/>
                </a:solidFill>
                <a:latin typeface="+mn-lt"/>
                <a:cs typeface="+mn-cs"/>
              </a:rPr>
              <a:t>to go.</a:t>
            </a:r>
            <a:endParaRPr lang="ru-RU" sz="1400" dirty="0">
              <a:solidFill>
                <a:schemeClr val="bg2"/>
              </a:solidFill>
              <a:latin typeface="+mn-lt"/>
              <a:cs typeface="+mn-cs"/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827088" y="2627313"/>
            <a:ext cx="7921625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Essence of the innovation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16390" name="TextBox 6"/>
          <p:cNvSpPr txBox="1">
            <a:spLocks noChangeArrowheads="1"/>
          </p:cNvSpPr>
          <p:nvPr/>
        </p:nvSpPr>
        <p:spPr bwMode="auto">
          <a:xfrm>
            <a:off x="827088" y="4211638"/>
            <a:ext cx="7889875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chemeClr val="bg2"/>
                </a:solidFill>
              </a:rPr>
              <a:t>Main advantages</a:t>
            </a:r>
            <a:endParaRPr lang="ru-RU" altLang="en-US" b="1">
              <a:solidFill>
                <a:schemeClr val="bg2"/>
              </a:solidFill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088" y="4564063"/>
            <a:ext cx="7889875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The service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provides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a smart search for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public catering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outlets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on the basis of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people’s individual preferences. Through Gvidi,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it is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now possible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to reserve a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table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almost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in any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non-network </a:t>
            </a:r>
            <a:r>
              <a:rPr lang="en-US" sz="1400" dirty="0" smtClean="0">
                <a:solidFill>
                  <a:srgbClr val="D4FF01"/>
                </a:solidFill>
                <a:latin typeface="+mn-lt"/>
                <a:cs typeface="+mn-cs"/>
              </a:rPr>
              <a:t>catering outlet </a:t>
            </a:r>
            <a:r>
              <a:rPr lang="en-US" sz="1400" dirty="0">
                <a:solidFill>
                  <a:srgbClr val="D4FF01"/>
                </a:solidFill>
                <a:latin typeface="+mn-lt"/>
                <a:cs typeface="+mn-cs"/>
              </a:rPr>
              <a:t>of Moscow.</a:t>
            </a:r>
            <a:endParaRPr lang="ru-RU" sz="1400" dirty="0">
              <a:solidFill>
                <a:srgbClr val="D4FF01"/>
              </a:solidFill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5876925"/>
            <a:ext cx="7910513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In 2011, the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world market of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geo-targeted advertising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was estimated by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Berg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Insight at 192 million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euros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(5% of 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total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mobile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advertising market). According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to the agency,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it increases by an average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of 90.9% per year and will reach 4.9 billion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euros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in 2016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(28.3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% of the total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mobile advertising market).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6393" name="TextBox 10"/>
          <p:cNvSpPr txBox="1">
            <a:spLocks noChangeArrowheads="1"/>
          </p:cNvSpPr>
          <p:nvPr/>
        </p:nvSpPr>
        <p:spPr bwMode="auto">
          <a:xfrm>
            <a:off x="838200" y="5516563"/>
            <a:ext cx="7910513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rgbClr val="FFFFFF"/>
                </a:solidFill>
              </a:rPr>
              <a:t>Market and prospects</a:t>
            </a:r>
            <a:endParaRPr lang="ru-RU" altLang="en-US" b="1" dirty="0">
              <a:solidFill>
                <a:srgbClr val="FFFFFF"/>
              </a:solidFill>
            </a:endParaRPr>
          </a:p>
        </p:txBody>
      </p:sp>
      <p:pic>
        <p:nvPicPr>
          <p:cNvPr id="16394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571" y="902548"/>
            <a:ext cx="1610885" cy="14463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6550" y="107950"/>
            <a:ext cx="6494463" cy="7048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2800" dirty="0" smtClean="0"/>
              <a:t>Avtodoria LLC</a:t>
            </a:r>
            <a:endParaRPr lang="ru-RU" sz="2800" dirty="0"/>
          </a:p>
        </p:txBody>
      </p:sp>
      <p:sp>
        <p:nvSpPr>
          <p:cNvPr id="4" name="Rectangle 9"/>
          <p:cNvSpPr/>
          <p:nvPr/>
        </p:nvSpPr>
        <p:spPr>
          <a:xfrm>
            <a:off x="755650" y="836613"/>
            <a:ext cx="5688013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 dirty="0">
                <a:latin typeface="Arial"/>
                <a:cs typeface="Arial"/>
              </a:rPr>
              <a:t>Moscow authorities </a:t>
            </a:r>
            <a:r>
              <a:rPr lang="en-US" sz="1400" b="1" dirty="0" smtClean="0">
                <a:latin typeface="Arial"/>
                <a:cs typeface="Arial"/>
              </a:rPr>
              <a:t>are launching </a:t>
            </a:r>
            <a:r>
              <a:rPr lang="en-US" sz="1400" b="1" dirty="0">
                <a:latin typeface="Arial"/>
                <a:cs typeface="Arial"/>
              </a:rPr>
              <a:t>a pilot project </a:t>
            </a:r>
            <a:r>
              <a:rPr lang="en-GB" sz="1400" b="1" dirty="0" smtClean="0">
                <a:latin typeface="Arial"/>
                <a:cs typeface="Arial"/>
              </a:rPr>
              <a:t>to control speed limits on the roads with the help of the </a:t>
            </a:r>
            <a:r>
              <a:rPr lang="en-GB" sz="1400" b="1" dirty="0" err="1" smtClean="0">
                <a:latin typeface="Arial"/>
                <a:cs typeface="Arial"/>
              </a:rPr>
              <a:t>Avtodoria</a:t>
            </a:r>
            <a:r>
              <a:rPr lang="en-GB" sz="1400" b="1" dirty="0" smtClean="0">
                <a:latin typeface="Arial"/>
                <a:cs typeface="Arial"/>
              </a:rPr>
              <a:t> complex</a:t>
            </a:r>
            <a:endParaRPr lang="ru-RU" sz="1400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+mn-lt"/>
                <a:cs typeface="+mn-cs"/>
              </a:rPr>
              <a:t>The complex is mounted on a </a:t>
            </a:r>
            <a:r>
              <a:rPr lang="en-US" sz="1400" dirty="0" smtClean="0">
                <a:latin typeface="+mn-lt"/>
                <a:cs typeface="+mn-cs"/>
              </a:rPr>
              <a:t>one-kilometer </a:t>
            </a:r>
            <a:r>
              <a:rPr lang="en-US" sz="1400" dirty="0">
                <a:latin typeface="+mn-lt"/>
                <a:cs typeface="+mn-cs"/>
              </a:rPr>
              <a:t>stretch </a:t>
            </a:r>
            <a:r>
              <a:rPr lang="en-US" sz="1400" dirty="0" smtClean="0">
                <a:latin typeface="+mn-lt"/>
                <a:cs typeface="+mn-cs"/>
              </a:rPr>
              <a:t>of the Volokolamskoye Highway</a:t>
            </a:r>
            <a:r>
              <a:rPr lang="en-US" sz="1400" dirty="0">
                <a:latin typeface="+mn-lt"/>
                <a:cs typeface="+mn-cs"/>
              </a:rPr>
              <a:t>, from </a:t>
            </a:r>
            <a:r>
              <a:rPr lang="en-US" sz="1400" dirty="0" smtClean="0">
                <a:latin typeface="+mn-lt"/>
                <a:cs typeface="+mn-cs"/>
              </a:rPr>
              <a:t>the MKAD </a:t>
            </a:r>
            <a:r>
              <a:rPr lang="en-US" sz="1400" dirty="0">
                <a:latin typeface="+mn-lt"/>
                <a:cs typeface="+mn-cs"/>
              </a:rPr>
              <a:t>in the direction of </a:t>
            </a:r>
            <a:r>
              <a:rPr lang="en-US" sz="1400" dirty="0" err="1" smtClean="0">
                <a:latin typeface="+mn-lt"/>
                <a:cs typeface="+mn-cs"/>
              </a:rPr>
              <a:t>Tushinskaya</a:t>
            </a:r>
            <a:r>
              <a:rPr lang="en-US" sz="1400" dirty="0" smtClean="0">
                <a:latin typeface="+mn-lt"/>
                <a:cs typeface="+mn-cs"/>
              </a:rPr>
              <a:t> metro station.</a:t>
            </a:r>
            <a:endParaRPr lang="ru-RU" sz="1400" b="1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088" y="2420938"/>
            <a:ext cx="7921625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Avtodoria system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is a hardware and software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complex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designed to measure the speed of vehicles by calculating the time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they took to travel between recorders installed along the road. </a:t>
            </a:r>
            <a:endParaRPr lang="en-US" sz="1400" dirty="0">
              <a:solidFill>
                <a:srgbClr val="FFFFFF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The GLONASS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and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EDS technologies are </a:t>
            </a:r>
            <a:r>
              <a:rPr lang="en-US" sz="1400" smtClean="0">
                <a:solidFill>
                  <a:srgbClr val="FFFFFF"/>
                </a:solidFill>
                <a:latin typeface="+mn-lt"/>
                <a:cs typeface="+mn-cs"/>
              </a:rPr>
              <a:t>used </a:t>
            </a:r>
            <a:r>
              <a:rPr lang="en-US" sz="1400" smtClean="0">
                <a:solidFill>
                  <a:srgbClr val="FFFFFF"/>
                </a:solidFill>
                <a:latin typeface="+mn-lt"/>
                <a:cs typeface="+mn-cs"/>
              </a:rPr>
              <a:t>along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with the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optical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recognition of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license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plates</a:t>
            </a:r>
            <a:endParaRPr lang="en-US" sz="1400" dirty="0">
              <a:solidFill>
                <a:srgbClr val="FFFFFF"/>
              </a:solidFill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400" dirty="0">
              <a:solidFill>
                <a:srgbClr val="FFFFFF"/>
              </a:solidFill>
              <a:latin typeface="Arial" pitchFamily="34" charset="0"/>
              <a:sym typeface="Arial"/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827088" y="2051050"/>
            <a:ext cx="7921625" cy="369888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Essence of the innovation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755650" y="3500438"/>
            <a:ext cx="7889875" cy="369887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 smtClean="0">
                <a:solidFill>
                  <a:schemeClr val="bg2"/>
                </a:solidFill>
              </a:rPr>
              <a:t>Main advantages </a:t>
            </a:r>
            <a:endParaRPr lang="ru-RU" altLang="en-US" b="1" dirty="0">
              <a:solidFill>
                <a:schemeClr val="bg2"/>
              </a:solidFill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088" y="3860800"/>
            <a:ext cx="7889875" cy="18161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Observance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of the Road Traffic Regulations on long stretches of the road</a:t>
            </a:r>
            <a:endParaRPr lang="en-US" sz="1400" dirty="0">
              <a:solidFill>
                <a:schemeClr val="accent1"/>
              </a:solidFill>
              <a:latin typeface="Arial" pitchFamily="34" charset="0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Imperceptible by </a:t>
            </a: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radar detectors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Legal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validity </a:t>
            </a: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of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data thanks to </a:t>
            </a: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the use of digital signature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Low cost of implementation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Accurate determination of </a:t>
            </a: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location and time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Continuous control along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the entire </a:t>
            </a: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way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Search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for vehicles</a:t>
            </a:r>
            <a:endParaRPr lang="en-US" sz="1400" dirty="0">
              <a:solidFill>
                <a:schemeClr val="accent1"/>
              </a:solidFill>
              <a:latin typeface="Arial" pitchFamily="34" charset="0"/>
              <a:sym typeface="Arial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chemeClr val="accent1"/>
                </a:solidFill>
                <a:latin typeface="Arial" pitchFamily="34" charset="0"/>
                <a:sym typeface="Arial"/>
              </a:rPr>
              <a:t>•           A unique business </a:t>
            </a:r>
            <a:r>
              <a:rPr lang="en-US" sz="1400" dirty="0" smtClean="0">
                <a:solidFill>
                  <a:schemeClr val="accent1"/>
                </a:solidFill>
                <a:latin typeface="Arial" pitchFamily="34" charset="0"/>
                <a:sym typeface="Arial"/>
              </a:rPr>
              <a:t>proposal</a:t>
            </a:r>
            <a:endParaRPr lang="en-US" sz="1400" dirty="0">
              <a:solidFill>
                <a:schemeClr val="accent1"/>
              </a:solidFill>
              <a:latin typeface="Arial" pitchFamily="34" charset="0"/>
              <a:sym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0" y="6146800"/>
            <a:ext cx="7910513" cy="52228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In Europe and America, the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vehicle control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systems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market has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been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around since the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second half of the 20th </a:t>
            </a:r>
            <a:r>
              <a:rPr lang="en-US" sz="1400" dirty="0" smtClean="0">
                <a:solidFill>
                  <a:srgbClr val="FFFFFF"/>
                </a:solidFill>
                <a:latin typeface="+mn-lt"/>
                <a:cs typeface="+mn-cs"/>
              </a:rPr>
              <a:t>century and keeps growing every </a:t>
            </a:r>
            <a:r>
              <a:rPr lang="en-US" sz="1400" dirty="0">
                <a:solidFill>
                  <a:srgbClr val="FFFFFF"/>
                </a:solidFill>
                <a:latin typeface="+mn-lt"/>
                <a:cs typeface="+mn-cs"/>
              </a:rPr>
              <a:t>year.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7417" name="TextBox 10"/>
          <p:cNvSpPr txBox="1">
            <a:spLocks noChangeArrowheads="1"/>
          </p:cNvSpPr>
          <p:nvPr/>
        </p:nvSpPr>
        <p:spPr bwMode="auto">
          <a:xfrm>
            <a:off x="504825" y="5834063"/>
            <a:ext cx="7910513" cy="368300"/>
          </a:xfrm>
          <a:prstGeom prst="rect">
            <a:avLst/>
          </a:prstGeom>
          <a:solidFill>
            <a:srgbClr val="FF6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dirty="0">
                <a:solidFill>
                  <a:srgbClr val="FFFFFF"/>
                </a:solidFill>
              </a:rPr>
              <a:t>Market</a:t>
            </a:r>
            <a:endParaRPr lang="ru-RU" altLang="en-US" b="1">
              <a:solidFill>
                <a:srgbClr val="FFFFFF"/>
              </a:solidFill>
            </a:endParaRPr>
          </a:p>
        </p:txBody>
      </p:sp>
      <p:pic>
        <p:nvPicPr>
          <p:cNvPr id="17418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3175" y="44450"/>
            <a:ext cx="620713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3663" y="908720"/>
            <a:ext cx="2592833" cy="8681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12" name="TextBox 11"/>
          <p:cNvSpPr txBox="1"/>
          <p:nvPr/>
        </p:nvSpPr>
        <p:spPr>
          <a:xfrm>
            <a:off x="611188" y="549275"/>
            <a:ext cx="865187" cy="230188"/>
          </a:xfrm>
          <a:prstGeom prst="rect">
            <a:avLst/>
          </a:prstGeom>
          <a:solidFill>
            <a:srgbClr val="CCFF33"/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Skolkovo</a:t>
            </a:r>
            <a:endParaRPr lang="ru-RU" sz="900" b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21126</TotalTime>
  <Words>2175</Words>
  <Application>Microsoft Office PowerPoint</Application>
  <PresentationFormat>Экран (4:3)</PresentationFormat>
  <Paragraphs>132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Bazovaya Presentacia Skolkovo</vt:lpstr>
      <vt:lpstr>think-cell Slide</vt:lpstr>
      <vt:lpstr>Success Stories of Skolkovo Project Participants October, 2013</vt:lpstr>
      <vt:lpstr>Contents</vt:lpstr>
      <vt:lpstr>Dauria – Satellite Technologies</vt:lpstr>
      <vt:lpstr>RoboCV LLC</vt:lpstr>
      <vt:lpstr>SmS tenzotherm Rus</vt:lpstr>
      <vt:lpstr>Kuzbass Sorbent</vt:lpstr>
      <vt:lpstr>Asteros Labs LLC</vt:lpstr>
      <vt:lpstr>Vay2Geo LLC</vt:lpstr>
      <vt:lpstr>Avtodoria LLC</vt:lpstr>
      <vt:lpstr>Vocord SoftLab </vt:lpstr>
      <vt:lpstr>ZINGAYA</vt:lpstr>
      <vt:lpstr>MIRP-Intelligent Systems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Olga</dc:creator>
  <cp:lastModifiedBy>Астрецов Петр Александрович</cp:lastModifiedBy>
  <cp:revision>755</cp:revision>
  <cp:lastPrinted>2012-10-10T09:57:27Z</cp:lastPrinted>
  <dcterms:created xsi:type="dcterms:W3CDTF">2012-07-02T14:14:40Z</dcterms:created>
  <dcterms:modified xsi:type="dcterms:W3CDTF">2013-11-12T09:51:49Z</dcterms:modified>
</cp:coreProperties>
</file>