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5" r:id="rId3"/>
    <p:sldId id="379" r:id="rId4"/>
    <p:sldId id="383" r:id="rId5"/>
    <p:sldId id="389" r:id="rId6"/>
    <p:sldId id="354" r:id="rId7"/>
    <p:sldId id="385" r:id="rId8"/>
    <p:sldId id="377" r:id="rId9"/>
    <p:sldId id="391" r:id="rId10"/>
    <p:sldId id="392" r:id="rId11"/>
    <p:sldId id="387" r:id="rId12"/>
    <p:sldId id="388" r:id="rId13"/>
    <p:sldId id="390" r:id="rId14"/>
  </p:sldIdLst>
  <p:sldSz cx="9144000" cy="6858000" type="screen4x3"/>
  <p:notesSz cx="6797675" cy="9874250"/>
  <p:custDataLst>
    <p:tags r:id="rId1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katerina Inozemtseva" initials="EI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D8FF"/>
    <a:srgbClr val="FF0000"/>
    <a:srgbClr val="EBF1DE"/>
    <a:srgbClr val="CCFFCC"/>
    <a:srgbClr val="2992BE"/>
    <a:srgbClr val="CC0000"/>
    <a:srgbClr val="990000"/>
    <a:srgbClr val="EFFBFF"/>
    <a:srgbClr val="CDF2FF"/>
    <a:srgbClr val="FF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643" autoAdjust="0"/>
  </p:normalViewPr>
  <p:slideViewPr>
    <p:cSldViewPr>
      <p:cViewPr>
        <p:scale>
          <a:sx n="100" d="100"/>
          <a:sy n="100" d="100"/>
        </p:scale>
        <p:origin x="-504" y="798"/>
      </p:cViewPr>
      <p:guideLst>
        <p:guide orient="horz" pos="1162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9D069-F7DC-4F12-AD4A-F50FC7BCBE4E}" type="datetimeFigureOut">
              <a:rPr lang="ru-RU" smtClean="0"/>
              <a:t>09.10.2013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1F7B9-24B2-4865-9F23-3DA645A20DC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0434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B0C13-1782-40AD-A838-8C9F94060FA9}" type="datetimeFigureOut">
              <a:rPr lang="ru-RU" smtClean="0"/>
              <a:t>09.10.2013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E7FB1-CB6E-4AC0-9CE6-E9A8EDB33FB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0159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image" Target="../media/image4.emf"/><Relationship Id="rId4" Type="http://schemas.openxmlformats.org/officeDocument/2006/relationships/tags" Target="../tags/tag4.xml"/><Relationship Id="rId9" Type="http://schemas.openxmlformats.org/officeDocument/2006/relationships/oleObject" Target="../embeddings/oleObject1.bin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0" y="406786"/>
            <a:ext cx="4644698" cy="4575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22760" y="1916833"/>
            <a:ext cx="3991429" cy="2098772"/>
          </a:xfrm>
          <a:prstGeom prst="rect">
            <a:avLst/>
          </a:prstGeom>
        </p:spPr>
        <p:txBody>
          <a:bodyPr/>
          <a:lstStyle>
            <a:lvl1pPr algn="r">
              <a:defRPr sz="3200" baseline="0">
                <a:ln>
                  <a:noFill/>
                </a:ln>
                <a:solidFill>
                  <a:schemeClr val="accent6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23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019" y="108695"/>
            <a:ext cx="6493373" cy="703623"/>
          </a:xfrm>
          <a:prstGeom prst="rect">
            <a:avLst/>
          </a:prstGeom>
        </p:spPr>
        <p:txBody>
          <a:bodyPr anchor="t"/>
          <a:lstStyle>
            <a:lvl1pPr>
              <a:defRPr sz="320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844674"/>
            <a:ext cx="8281292" cy="4680669"/>
          </a:xfrm>
        </p:spPr>
        <p:txBody>
          <a:bodyPr>
            <a:normAutofit/>
          </a:bodyPr>
          <a:lstStyle>
            <a:lvl1pPr>
              <a:defRPr sz="1800">
                <a:latin typeface="+mn-lt"/>
              </a:defRPr>
            </a:lvl1pPr>
            <a:lvl2pPr>
              <a:buSzPct val="100000"/>
              <a:defRPr sz="1800">
                <a:latin typeface="+mn-lt"/>
              </a:defRPr>
            </a:lvl2pPr>
            <a:lvl3pPr>
              <a:buSzPct val="100000"/>
              <a:defRPr sz="1800">
                <a:latin typeface="+mn-lt"/>
              </a:defRPr>
            </a:lvl3pPr>
            <a:lvl4pPr>
              <a:buSzPct val="100000"/>
              <a:defRPr sz="1800">
                <a:latin typeface="+mn-lt"/>
              </a:defRPr>
            </a:lvl4pPr>
            <a:lvl5pPr>
              <a:buSzPct val="100000"/>
              <a:defRPr sz="1800"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108696"/>
            <a:ext cx="976984" cy="7036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54"/>
          <a:stretch/>
        </p:blipFill>
        <p:spPr>
          <a:xfrm>
            <a:off x="0" y="-2782"/>
            <a:ext cx="439175" cy="68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384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0" y="0"/>
          <a:ext cx="146538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" name="think-cell Slide" r:id="rId9" imgW="270" imgH="270" progId="TCLayout.ActiveDocument.1">
                  <p:embed/>
                </p:oleObj>
              </mc:Choice>
              <mc:Fallback>
                <p:oleObj name="think-cell Slide" r:id="rId9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liennummernplatzhalter 4"/>
          <p:cNvSpPr txBox="1">
            <a:spLocks noGrp="1"/>
          </p:cNvSpPr>
          <p:nvPr userDrawn="1">
            <p:custDataLst>
              <p:tags r:id="rId3"/>
            </p:custDataLst>
          </p:nvPr>
        </p:nvSpPr>
        <p:spPr bwMode="auto">
          <a:xfrm>
            <a:off x="8373208" y="6572251"/>
            <a:ext cx="495300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defRPr/>
            </a:pPr>
            <a:fld id="{9012202A-0966-4C86-88B9-13F21CEC4770}" type="slidenum">
              <a:rPr lang="en-US" sz="1200" b="0" smtClean="0"/>
              <a:pPr algn="r">
                <a:defRPr/>
              </a:pPr>
              <a:t>‹#›</a:t>
            </a:fld>
            <a:endParaRPr lang="en-US" sz="1200" b="0" dirty="0" smtClean="0"/>
          </a:p>
        </p:txBody>
      </p:sp>
      <p:sp>
        <p:nvSpPr>
          <p:cNvPr id="8" name="Объект 6"/>
          <p:cNvSpPr>
            <a:spLocks noGrp="1"/>
          </p:cNvSpPr>
          <p:nvPr>
            <p:ph sz="quarter" idx="10"/>
          </p:nvPr>
        </p:nvSpPr>
        <p:spPr>
          <a:xfrm>
            <a:off x="106974" y="1124607"/>
            <a:ext cx="8949102" cy="5286703"/>
          </a:xfrm>
          <a:prstGeom prst="rect">
            <a:avLst/>
          </a:prstGeom>
        </p:spPr>
        <p:txBody>
          <a:bodyPr/>
          <a:lstStyle>
            <a:lvl1pPr marL="35718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1pPr>
            <a:lvl2pPr marL="714375" indent="-35083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2pPr>
            <a:lvl3pPr marL="1071563" indent="-3698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3pPr>
            <a:lvl4pPr marL="1797050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4pPr>
            <a:lvl5pPr marL="215423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9" name="Прямоугольник 4"/>
          <p:cNvSpPr/>
          <p:nvPr userDrawn="1">
            <p:custDataLst>
              <p:tags r:id="rId4"/>
            </p:custDataLst>
          </p:nvPr>
        </p:nvSpPr>
        <p:spPr>
          <a:xfrm>
            <a:off x="896815" y="115888"/>
            <a:ext cx="8159262" cy="865187"/>
          </a:xfrm>
          <a:prstGeom prst="rect">
            <a:avLst/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/>
              <a:cs typeface="Arial"/>
              <a:sym typeface="Helvetica"/>
            </a:endParaRPr>
          </a:p>
        </p:txBody>
      </p:sp>
      <p:sp>
        <p:nvSpPr>
          <p:cNvPr id="10" name="Прямоугольник 5"/>
          <p:cNvSpPr/>
          <p:nvPr userDrawn="1">
            <p:custDataLst>
              <p:tags r:id="rId5"/>
            </p:custDataLst>
          </p:nvPr>
        </p:nvSpPr>
        <p:spPr>
          <a:xfrm>
            <a:off x="372208" y="115888"/>
            <a:ext cx="191966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/>
              <a:cs typeface="Arial"/>
              <a:sym typeface="Helvetica"/>
            </a:endParaRPr>
          </a:p>
        </p:txBody>
      </p:sp>
      <p:sp>
        <p:nvSpPr>
          <p:cNvPr id="11" name="Прямоугольник 6"/>
          <p:cNvSpPr/>
          <p:nvPr userDrawn="1">
            <p:custDataLst>
              <p:tags r:id="rId6"/>
            </p:custDataLst>
          </p:nvPr>
        </p:nvSpPr>
        <p:spPr>
          <a:xfrm>
            <a:off x="106974" y="115888"/>
            <a:ext cx="191965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/>
              <a:cs typeface="Arial"/>
              <a:sym typeface="Helvetica"/>
            </a:endParaRPr>
          </a:p>
        </p:txBody>
      </p:sp>
      <p:sp>
        <p:nvSpPr>
          <p:cNvPr id="12" name="Прямоугольник 7"/>
          <p:cNvSpPr/>
          <p:nvPr userDrawn="1">
            <p:custDataLst>
              <p:tags r:id="rId7"/>
            </p:custDataLst>
          </p:nvPr>
        </p:nvSpPr>
        <p:spPr>
          <a:xfrm>
            <a:off x="638908" y="115888"/>
            <a:ext cx="191966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/>
              <a:cs typeface="Arial"/>
              <a:sym typeface="Helvetica"/>
            </a:endParaRPr>
          </a:p>
        </p:txBody>
      </p:sp>
      <p:sp>
        <p:nvSpPr>
          <p:cNvPr id="13" name="Заголовок 5"/>
          <p:cNvSpPr>
            <a:spLocks noGrp="1"/>
          </p:cNvSpPr>
          <p:nvPr>
            <p:ph type="title"/>
          </p:nvPr>
        </p:nvSpPr>
        <p:spPr>
          <a:xfrm>
            <a:off x="896815" y="115888"/>
            <a:ext cx="8159261" cy="865187"/>
          </a:xfrm>
          <a:prstGeom prst="rect">
            <a:avLst/>
          </a:prstGeom>
        </p:spPr>
        <p:txBody>
          <a:bodyPr anchor="ctr"/>
          <a:lstStyle>
            <a:lvl1pPr>
              <a:defRPr b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1795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2497" y="1888357"/>
            <a:ext cx="757207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12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HelveticaNeueCyr-Heavy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»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4008" y="1916833"/>
            <a:ext cx="4464496" cy="2098772"/>
          </a:xfrm>
        </p:spPr>
        <p:txBody>
          <a:bodyPr/>
          <a:lstStyle/>
          <a:p>
            <a:r>
              <a:rPr lang="en-GB" sz="3600" dirty="0" smtClean="0">
                <a:solidFill>
                  <a:srgbClr val="00B0F0"/>
                </a:solidFill>
              </a:rPr>
              <a:t>Success stories from</a:t>
            </a:r>
            <a:r>
              <a:rPr lang="ru-RU" sz="3600" dirty="0" smtClean="0">
                <a:solidFill>
                  <a:srgbClr val="00B0F0"/>
                </a:solidFill>
              </a:rPr>
              <a:t> </a:t>
            </a:r>
            <a:r>
              <a:rPr lang="en-GB" sz="3600" dirty="0" err="1" smtClean="0">
                <a:solidFill>
                  <a:srgbClr val="00B0F0"/>
                </a:solidFill>
              </a:rPr>
              <a:t>Skolkovo</a:t>
            </a:r>
            <a:r>
              <a:rPr lang="ru-RU" sz="3600" dirty="0" smtClean="0">
                <a:solidFill>
                  <a:srgbClr val="00B0F0"/>
                </a:solidFill>
              </a:rPr>
              <a:t> </a:t>
            </a:r>
            <a:r>
              <a:rPr lang="en-GB" sz="3600" dirty="0" smtClean="0">
                <a:solidFill>
                  <a:srgbClr val="00B0F0"/>
                </a:solidFill>
              </a:rPr>
              <a:t>Participants </a:t>
            </a:r>
            <a:r>
              <a:rPr lang="en-GB" sz="3600" dirty="0" smtClean="0">
                <a:solidFill>
                  <a:srgbClr val="00B0F0"/>
                </a:solidFill>
              </a:rPr>
              <a:t>September</a:t>
            </a:r>
            <a:r>
              <a:rPr lang="ru-RU" sz="3600" dirty="0" smtClean="0">
                <a:solidFill>
                  <a:srgbClr val="00B0F0"/>
                </a:solidFill>
              </a:rPr>
              <a:t> </a:t>
            </a:r>
            <a:r>
              <a:rPr lang="ru-RU" sz="3600" dirty="0" smtClean="0">
                <a:solidFill>
                  <a:srgbClr val="00B0F0"/>
                </a:solidFill>
              </a:rPr>
              <a:t>2013</a:t>
            </a:r>
            <a:endParaRPr lang="ru-RU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22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000" b="1" dirty="0" smtClean="0"/>
              <a:t>Hivex</a:t>
            </a:r>
            <a:r>
              <a:rPr lang="ru-RU" sz="2000" b="1" dirty="0" smtClean="0"/>
              <a:t> </a:t>
            </a:r>
            <a:r>
              <a:rPr lang="en-GB" sz="2000" b="1" dirty="0" smtClean="0"/>
              <a:t>Technologies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980728"/>
            <a:ext cx="60486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iBuildApp</a:t>
            </a:r>
            <a:r>
              <a:rPr lang="ru-RU" sz="1400" b="1" dirty="0"/>
              <a:t>, </a:t>
            </a:r>
            <a:r>
              <a:rPr lang="en-GB" sz="1400" b="1" dirty="0" smtClean="0"/>
              <a:t>a Skolkovo resident</a:t>
            </a:r>
            <a:r>
              <a:rPr lang="ru-RU" sz="1400" b="1" dirty="0" smtClean="0"/>
              <a:t>, </a:t>
            </a:r>
            <a:r>
              <a:rPr lang="en-GB" sz="1400" b="1" dirty="0" smtClean="0"/>
              <a:t>announces the unveiling of a full-scale Russian version of its service</a:t>
            </a:r>
            <a:r>
              <a:rPr lang="ru-RU" sz="1400" b="1" dirty="0" smtClean="0"/>
              <a:t>.</a:t>
            </a:r>
          </a:p>
          <a:p>
            <a:r>
              <a:rPr lang="ru-RU" sz="1400" dirty="0"/>
              <a:t> </a:t>
            </a:r>
            <a:endParaRPr lang="ru-RU" sz="1400" dirty="0" smtClean="0"/>
          </a:p>
          <a:p>
            <a:r>
              <a:rPr lang="en-GB" sz="1400" dirty="0" smtClean="0"/>
              <a:t>Ready solutions are now available for such popular business segments as restaurants, hotels and car showrooms</a:t>
            </a:r>
            <a:r>
              <a:rPr lang="ru-RU" sz="1400" dirty="0" smtClean="0"/>
              <a:t>. </a:t>
            </a:r>
          </a:p>
          <a:p>
            <a:endParaRPr lang="ru-RU" sz="1400" dirty="0" smtClean="0"/>
          </a:p>
        </p:txBody>
      </p:sp>
      <p:sp>
        <p:nvSpPr>
          <p:cNvPr id="5" name="Rectangle 10"/>
          <p:cNvSpPr/>
          <p:nvPr/>
        </p:nvSpPr>
        <p:spPr>
          <a:xfrm>
            <a:off x="827584" y="2907521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iBuildApp, Inc  </a:t>
            </a:r>
            <a:r>
              <a:rPr lang="en-GB" sz="1400" dirty="0" smtClean="0">
                <a:solidFill>
                  <a:schemeClr val="bg2"/>
                </a:solidFill>
              </a:rPr>
              <a:t>is one of the leading developers of apps for mobile devices</a:t>
            </a:r>
            <a:r>
              <a:rPr lang="ru-RU" sz="1400" dirty="0" smtClean="0">
                <a:solidFill>
                  <a:schemeClr val="bg2"/>
                </a:solidFill>
              </a:rPr>
              <a:t>. </a:t>
            </a:r>
            <a:r>
              <a:rPr lang="ru-RU" sz="1400" dirty="0">
                <a:solidFill>
                  <a:schemeClr val="bg2"/>
                </a:solidFill>
              </a:rPr>
              <a:t>iBuildApp </a:t>
            </a:r>
            <a:r>
              <a:rPr lang="en-GB" sz="1400" dirty="0" smtClean="0">
                <a:solidFill>
                  <a:schemeClr val="bg2"/>
                </a:solidFill>
              </a:rPr>
              <a:t>is a service that operates using the</a:t>
            </a:r>
            <a:r>
              <a:rPr lang="ru-RU" sz="1400" dirty="0" smtClean="0">
                <a:solidFill>
                  <a:schemeClr val="bg2"/>
                </a:solidFill>
              </a:rPr>
              <a:t>  SaaS</a:t>
            </a:r>
            <a:r>
              <a:rPr lang="en-GB" sz="1400" dirty="0" smtClean="0">
                <a:solidFill>
                  <a:schemeClr val="bg2"/>
                </a:solidFill>
              </a:rPr>
              <a:t> model</a:t>
            </a:r>
            <a:r>
              <a:rPr lang="ru-RU" sz="1400" dirty="0" smtClean="0">
                <a:solidFill>
                  <a:schemeClr val="bg2"/>
                </a:solidFill>
              </a:rPr>
              <a:t>; </a:t>
            </a:r>
            <a:r>
              <a:rPr lang="en-GB" sz="1400" dirty="0" smtClean="0">
                <a:solidFill>
                  <a:schemeClr val="bg2"/>
                </a:solidFill>
              </a:rPr>
              <a:t>it enables individuals</a:t>
            </a:r>
            <a:r>
              <a:rPr lang="ru-RU" sz="1400" dirty="0" smtClean="0">
                <a:solidFill>
                  <a:schemeClr val="bg2"/>
                </a:solidFill>
              </a:rPr>
              <a:t>, </a:t>
            </a:r>
            <a:r>
              <a:rPr lang="en-GB" sz="1400" dirty="0" smtClean="0">
                <a:solidFill>
                  <a:schemeClr val="bg2"/>
                </a:solidFill>
              </a:rPr>
              <a:t>publishers and companies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from all over the world to create</a:t>
            </a:r>
            <a:r>
              <a:rPr lang="ru-RU" sz="1400" dirty="0" smtClean="0">
                <a:solidFill>
                  <a:schemeClr val="bg2"/>
                </a:solidFill>
              </a:rPr>
              <a:t>, </a:t>
            </a:r>
            <a:r>
              <a:rPr lang="en-GB" sz="1400" dirty="0" smtClean="0">
                <a:solidFill>
                  <a:schemeClr val="bg2"/>
                </a:solidFill>
              </a:rPr>
              <a:t>customi</a:t>
            </a:r>
            <a:r>
              <a:rPr lang="ru-RU" sz="1400" dirty="0" smtClean="0">
                <a:solidFill>
                  <a:schemeClr val="bg2"/>
                </a:solidFill>
              </a:rPr>
              <a:t>s</a:t>
            </a:r>
            <a:r>
              <a:rPr lang="en-GB" sz="1400" dirty="0" smtClean="0">
                <a:solidFill>
                  <a:schemeClr val="bg2"/>
                </a:solidFill>
              </a:rPr>
              <a:t>e and control their own mobile apps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for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>
                <a:solidFill>
                  <a:schemeClr val="bg2"/>
                </a:solidFill>
              </a:rPr>
              <a:t>Phone/iPad/Android </a:t>
            </a:r>
            <a:r>
              <a:rPr lang="en-GB" sz="1400" dirty="0" smtClean="0">
                <a:solidFill>
                  <a:schemeClr val="bg2"/>
                </a:solidFill>
              </a:rPr>
              <a:t>platforms</a:t>
            </a:r>
            <a:r>
              <a:rPr lang="ru-RU" sz="1400" dirty="0" smtClean="0">
                <a:solidFill>
                  <a:schemeClr val="bg2"/>
                </a:solidFill>
              </a:rPr>
              <a:t>.</a:t>
            </a: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55561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2"/>
                </a:solidFill>
                <a:cs typeface="Arial" pitchFamily="34" charset="0"/>
              </a:rPr>
              <a:t>The company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077072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2"/>
                </a:solidFill>
                <a:cs typeface="Arial" pitchFamily="34" charset="0"/>
              </a:rPr>
              <a:t>Key strengths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58300" y="4437111"/>
            <a:ext cx="7890164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400" dirty="0" smtClean="0">
                <a:solidFill>
                  <a:schemeClr val="accent1"/>
                </a:solidFill>
              </a:rPr>
              <a:t>The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ru-RU" sz="1400" dirty="0">
                <a:solidFill>
                  <a:schemeClr val="accent1"/>
                </a:solidFill>
              </a:rPr>
              <a:t>iBuildApp </a:t>
            </a:r>
            <a:r>
              <a:rPr lang="en-GB" sz="1400" dirty="0" smtClean="0">
                <a:solidFill>
                  <a:schemeClr val="accent1"/>
                </a:solidFill>
              </a:rPr>
              <a:t>enables people to create their own mobile apps for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en-GB" sz="1400" dirty="0" smtClean="0">
                <a:solidFill>
                  <a:schemeClr val="accent1"/>
                </a:solidFill>
              </a:rPr>
              <a:t>smartphones and tablet devices</a:t>
            </a:r>
            <a:r>
              <a:rPr lang="ru-RU" sz="1400" dirty="0" smtClean="0">
                <a:solidFill>
                  <a:schemeClr val="accent1"/>
                </a:solidFill>
              </a:rPr>
              <a:t>. </a:t>
            </a:r>
            <a:r>
              <a:rPr lang="en-GB" sz="1400" dirty="0" smtClean="0">
                <a:solidFill>
                  <a:schemeClr val="accent1"/>
                </a:solidFill>
              </a:rPr>
              <a:t>Its users are given access to a wide range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en-GB" sz="1400" dirty="0" smtClean="0">
                <a:solidFill>
                  <a:schemeClr val="accent1"/>
                </a:solidFill>
              </a:rPr>
              <a:t>of ready solutions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en-GB" sz="1400" dirty="0" smtClean="0">
                <a:solidFill>
                  <a:schemeClr val="accent1"/>
                </a:solidFill>
              </a:rPr>
              <a:t>and widgets made by other developers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</a:p>
          <a:p>
            <a:r>
              <a:rPr lang="ru-RU" sz="1400" dirty="0" smtClean="0">
                <a:solidFill>
                  <a:schemeClr val="accent1"/>
                </a:solidFill>
              </a:rPr>
              <a:t>iBuildApp</a:t>
            </a:r>
            <a:r>
              <a:rPr lang="en-GB" sz="1400" dirty="0" smtClean="0">
                <a:solidFill>
                  <a:schemeClr val="accent1"/>
                </a:solidFill>
              </a:rPr>
              <a:t>’s</a:t>
            </a:r>
            <a:r>
              <a:rPr lang="ru-RU" sz="1400" dirty="0" smtClean="0">
                <a:solidFill>
                  <a:schemeClr val="accent1"/>
                </a:solidFill>
              </a:rPr>
              <a:t> 400</a:t>
            </a:r>
            <a:r>
              <a:rPr lang="en-GB" sz="1400" dirty="0" smtClean="0">
                <a:solidFill>
                  <a:schemeClr val="accent1"/>
                </a:solidFill>
              </a:rPr>
              <a:t>,000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en-GB" sz="1400" dirty="0" smtClean="0">
                <a:solidFill>
                  <a:schemeClr val="accent1"/>
                </a:solidFill>
              </a:rPr>
              <a:t>customers throughout the world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en-GB" sz="1400" dirty="0" smtClean="0">
                <a:solidFill>
                  <a:schemeClr val="accent1"/>
                </a:solidFill>
              </a:rPr>
              <a:t>have already created over 100,000 cross-platform apps for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ru-RU" sz="1400" dirty="0">
                <a:solidFill>
                  <a:schemeClr val="accent1"/>
                </a:solidFill>
              </a:rPr>
              <a:t>iPhone, iPad </a:t>
            </a:r>
            <a:r>
              <a:rPr lang="en-GB" sz="1400" dirty="0" smtClean="0">
                <a:solidFill>
                  <a:schemeClr val="accent1"/>
                </a:solidFill>
              </a:rPr>
              <a:t>and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ru-RU" sz="1400" dirty="0">
                <a:solidFill>
                  <a:schemeClr val="accent1"/>
                </a:solidFill>
              </a:rPr>
              <a:t>Android.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n-GB" sz="1400" dirty="0" smtClean="0">
                <a:solidFill>
                  <a:srgbClr val="FFFFFF"/>
                </a:solidFill>
              </a:rPr>
              <a:t>The market for multimedia publications for tablet devices in the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en-GB" sz="1400" dirty="0" smtClean="0">
                <a:solidFill>
                  <a:srgbClr val="FFFFFF"/>
                </a:solidFill>
              </a:rPr>
              <a:t>USA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en-GB" sz="1400" dirty="0" smtClean="0">
                <a:solidFill>
                  <a:srgbClr val="FFFFFF"/>
                </a:solidFill>
              </a:rPr>
              <a:t>is going to grow by </a:t>
            </a:r>
            <a:r>
              <a:rPr lang="ru-RU" sz="1400" dirty="0" smtClean="0">
                <a:solidFill>
                  <a:srgbClr val="FFFFFF"/>
                </a:solidFill>
              </a:rPr>
              <a:t>300</a:t>
            </a:r>
            <a:r>
              <a:rPr lang="ru-RU" sz="1400" dirty="0">
                <a:solidFill>
                  <a:srgbClr val="FFFFFF"/>
                </a:solidFill>
              </a:rPr>
              <a:t>% </a:t>
            </a:r>
            <a:r>
              <a:rPr lang="en-GB" sz="1400" dirty="0" smtClean="0">
                <a:solidFill>
                  <a:srgbClr val="FFFFFF"/>
                </a:solidFill>
              </a:rPr>
              <a:t>in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ru-RU" sz="1400" dirty="0">
                <a:solidFill>
                  <a:srgbClr val="FFFFFF"/>
                </a:solidFill>
              </a:rPr>
              <a:t>2011 ($</a:t>
            </a:r>
            <a:r>
              <a:rPr lang="ru-RU" sz="1400" dirty="0" smtClean="0">
                <a:solidFill>
                  <a:srgbClr val="FFFFFF"/>
                </a:solidFill>
              </a:rPr>
              <a:t>15.4 billion</a:t>
            </a:r>
            <a:r>
              <a:rPr lang="ru-RU" sz="1400" dirty="0">
                <a:solidFill>
                  <a:srgbClr val="FFFFFF"/>
                </a:solidFill>
              </a:rPr>
              <a:t>) </a:t>
            </a:r>
            <a:r>
              <a:rPr lang="en-GB" sz="1400" dirty="0" smtClean="0">
                <a:solidFill>
                  <a:srgbClr val="FFFFFF"/>
                </a:solidFill>
              </a:rPr>
              <a:t>and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ru-RU" sz="1400" dirty="0">
                <a:solidFill>
                  <a:srgbClr val="FFFFFF"/>
                </a:solidFill>
              </a:rPr>
              <a:t>1000% </a:t>
            </a:r>
            <a:r>
              <a:rPr lang="en-GB" sz="1400" dirty="0" smtClean="0">
                <a:solidFill>
                  <a:srgbClr val="FFFFFF"/>
                </a:solidFill>
              </a:rPr>
              <a:t>by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ru-RU" sz="1400" dirty="0">
                <a:solidFill>
                  <a:srgbClr val="FFFFFF"/>
                </a:solidFill>
              </a:rPr>
              <a:t>2014 </a:t>
            </a:r>
            <a:r>
              <a:rPr lang="ru-RU" sz="1400" dirty="0" smtClean="0">
                <a:solidFill>
                  <a:srgbClr val="FFFFFF"/>
                </a:solidFill>
              </a:rPr>
              <a:t>($</a:t>
            </a:r>
            <a:r>
              <a:rPr lang="ru-RU" sz="1400" dirty="0">
                <a:solidFill>
                  <a:srgbClr val="FFFFFF"/>
                </a:solidFill>
              </a:rPr>
              <a:t>58 </a:t>
            </a:r>
            <a:r>
              <a:rPr lang="en-GB" sz="1400" dirty="0" smtClean="0">
                <a:solidFill>
                  <a:srgbClr val="FFFFFF"/>
                </a:solidFill>
              </a:rPr>
              <a:t>billion</a:t>
            </a:r>
            <a:r>
              <a:rPr lang="ru-RU" sz="1400" dirty="0" smtClean="0">
                <a:solidFill>
                  <a:srgbClr val="FFFFFF"/>
                </a:solidFill>
              </a:rPr>
              <a:t>) </a:t>
            </a:r>
            <a:r>
              <a:rPr lang="ru-RU" sz="1400" dirty="0">
                <a:solidFill>
                  <a:srgbClr val="FFFFFF"/>
                </a:solidFill>
              </a:rPr>
              <a:t>– Gartner </a:t>
            </a:r>
            <a:r>
              <a:rPr lang="en-GB" sz="1400" dirty="0" smtClean="0">
                <a:solidFill>
                  <a:srgbClr val="FFFFFF"/>
                </a:solidFill>
              </a:rPr>
              <a:t>and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ru-RU" sz="1400" dirty="0">
                <a:solidFill>
                  <a:srgbClr val="FFFFFF"/>
                </a:solidFill>
              </a:rPr>
              <a:t>Nielsen Media.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8199" y="579597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FFFF"/>
                </a:solidFill>
                <a:cs typeface="Arial" pitchFamily="34" charset="0"/>
              </a:rPr>
              <a:t>Market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6296" y="908720"/>
            <a:ext cx="1368152" cy="1368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6243667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/>
              <a:t> </a:t>
            </a:r>
            <a:r>
              <a:rPr lang="en-GB" sz="2000" b="1" dirty="0" smtClean="0"/>
              <a:t>Choister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980728"/>
            <a:ext cx="54726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400" b="1" dirty="0"/>
              <a:t>Choister Education </a:t>
            </a:r>
            <a:r>
              <a:rPr lang="fi-FI" sz="1400" b="1" dirty="0" smtClean="0"/>
              <a:t>triumphs in the </a:t>
            </a:r>
            <a:r>
              <a:rPr lang="fi-FI" sz="1400" b="1" dirty="0"/>
              <a:t>Startup Battle </a:t>
            </a:r>
            <a:r>
              <a:rPr lang="fi-FI" sz="1400" b="1" dirty="0" smtClean="0"/>
              <a:t>in San Francisco</a:t>
            </a:r>
          </a:p>
          <a:p>
            <a:endParaRPr lang="fi-FI" sz="1400" b="1" dirty="0" smtClean="0"/>
          </a:p>
          <a:p>
            <a:r>
              <a:rPr lang="en-GB" sz="1400" dirty="0" smtClean="0"/>
              <a:t>In a contest held in Silicon Valley during </a:t>
            </a:r>
            <a:r>
              <a:rPr lang="ru-RU" sz="1400" dirty="0" smtClean="0"/>
              <a:t>DISRUPT TechCrunch 2013, </a:t>
            </a:r>
            <a:r>
              <a:rPr lang="en-GB" sz="1400" dirty="0" smtClean="0"/>
              <a:t>start-ups from the</a:t>
            </a:r>
            <a:r>
              <a:rPr lang="ru-RU" sz="1400" dirty="0" smtClean="0"/>
              <a:t> Happy Farm </a:t>
            </a:r>
            <a:r>
              <a:rPr lang="en-GB" sz="1400" dirty="0" smtClean="0"/>
              <a:t>business incubator in California were pitted against a team of start-ups from Skolkovo</a:t>
            </a:r>
            <a:r>
              <a:rPr lang="ru-RU" sz="1400" dirty="0" smtClean="0"/>
              <a:t>, </a:t>
            </a:r>
            <a:r>
              <a:rPr lang="en-GB" sz="1400" dirty="0" smtClean="0"/>
              <a:t>which had travelled to the USA to attend</a:t>
            </a:r>
            <a:r>
              <a:rPr lang="ru-RU" sz="1400" dirty="0" smtClean="0"/>
              <a:t> TechCrunch.</a:t>
            </a:r>
          </a:p>
        </p:txBody>
      </p:sp>
      <p:sp>
        <p:nvSpPr>
          <p:cNvPr id="5" name="Rectangle 10"/>
          <p:cNvSpPr/>
          <p:nvPr/>
        </p:nvSpPr>
        <p:spPr>
          <a:xfrm>
            <a:off x="827584" y="2836093"/>
            <a:ext cx="7920880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  <a:latin typeface="Arial"/>
                <a:cs typeface="Arial"/>
              </a:rPr>
              <a:t>Choister </a:t>
            </a:r>
            <a:r>
              <a:rPr lang="en-GB" sz="1400" dirty="0" smtClean="0">
                <a:solidFill>
                  <a:srgbClr val="FFFFFF"/>
                </a:solidFill>
                <a:latin typeface="Arial"/>
                <a:cs typeface="Arial"/>
              </a:rPr>
              <a:t>is a platform designed to aggregate, structure and enrich data with updates in real-time.</a:t>
            </a:r>
            <a:r>
              <a:rPr lang="ru-RU" sz="1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GB" sz="1400" dirty="0" smtClean="0">
                <a:solidFill>
                  <a:srgbClr val="FFFFFF"/>
                </a:solidFill>
                <a:latin typeface="Arial"/>
                <a:cs typeface="Arial"/>
              </a:rPr>
              <a:t>The platform makes it possible to collect various forms of</a:t>
            </a:r>
            <a:r>
              <a:rPr lang="ru-RU" sz="1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GB" sz="1400" dirty="0" smtClean="0">
                <a:solidFill>
                  <a:srgbClr val="FFFFFF"/>
                </a:solidFill>
                <a:latin typeface="Arial"/>
                <a:cs typeface="Arial"/>
              </a:rPr>
              <a:t>data from different sources</a:t>
            </a:r>
            <a:r>
              <a:rPr lang="ru-RU" sz="1400" dirty="0" smtClean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en-GB" sz="1400" dirty="0" smtClean="0">
                <a:solidFill>
                  <a:srgbClr val="FFFFFF"/>
                </a:solidFill>
                <a:latin typeface="Arial"/>
                <a:cs typeface="Arial"/>
              </a:rPr>
              <a:t>conduct a</a:t>
            </a:r>
            <a:r>
              <a:rPr lang="ru-RU" sz="1400" dirty="0" smtClean="0">
                <a:solidFill>
                  <a:srgbClr val="FFFFFF"/>
                </a:solidFill>
                <a:latin typeface="Arial"/>
                <a:cs typeface="Arial"/>
              </a:rPr>
              <a:t> smart-</a:t>
            </a:r>
            <a:r>
              <a:rPr lang="en-GB" sz="1400" dirty="0" smtClean="0">
                <a:solidFill>
                  <a:srgbClr val="FFFFFF"/>
                </a:solidFill>
                <a:latin typeface="Arial"/>
                <a:cs typeface="Arial"/>
              </a:rPr>
              <a:t>search</a:t>
            </a:r>
            <a:r>
              <a:rPr lang="ru-RU" sz="1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GB" sz="1400" dirty="0" smtClean="0">
                <a:solidFill>
                  <a:srgbClr val="FFFFFF"/>
                </a:solidFill>
                <a:latin typeface="Arial"/>
                <a:cs typeface="Arial"/>
              </a:rPr>
              <a:t>of data</a:t>
            </a:r>
            <a:r>
              <a:rPr lang="ru-RU" sz="1400" dirty="0" smtClean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en-GB" sz="1400" dirty="0" smtClean="0">
                <a:solidFill>
                  <a:srgbClr val="FFFFFF"/>
                </a:solidFill>
                <a:latin typeface="Arial"/>
                <a:cs typeface="Arial"/>
              </a:rPr>
              <a:t>create links between parts of the data and graphs</a:t>
            </a:r>
            <a:r>
              <a:rPr lang="ru-RU" sz="1400" dirty="0" smtClean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en-GB" sz="1400" dirty="0" smtClean="0">
                <a:solidFill>
                  <a:srgbClr val="FFFFFF"/>
                </a:solidFill>
                <a:latin typeface="Arial"/>
                <a:cs typeface="Arial"/>
              </a:rPr>
              <a:t>enrich data and improve data quality</a:t>
            </a:r>
            <a:r>
              <a:rPr lang="ru-RU" sz="1400" dirty="0" smtClean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en-GB" sz="1400" dirty="0" smtClean="0">
                <a:solidFill>
                  <a:srgbClr val="FFFFFF"/>
                </a:solidFill>
                <a:latin typeface="Arial"/>
                <a:cs typeface="Arial"/>
              </a:rPr>
              <a:t>depict data in various formats</a:t>
            </a:r>
            <a:r>
              <a:rPr lang="ru-RU" sz="1400" dirty="0" smtClean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en-GB" sz="1400" dirty="0" smtClean="0">
                <a:solidFill>
                  <a:srgbClr val="FFFFFF"/>
                </a:solidFill>
                <a:latin typeface="Arial"/>
                <a:cs typeface="Arial"/>
              </a:rPr>
              <a:t>subscribe to surveys and conduct a search of</a:t>
            </a:r>
            <a:r>
              <a:rPr lang="ru-RU" sz="1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GB" sz="1400" dirty="0" smtClean="0">
                <a:solidFill>
                  <a:srgbClr val="FFFFFF"/>
                </a:solidFill>
                <a:latin typeface="Arial"/>
                <a:cs typeface="Arial"/>
              </a:rPr>
              <a:t>information sources in real-time</a:t>
            </a:r>
            <a:r>
              <a:rPr lang="ru-RU" sz="1400" dirty="0" smtClean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483604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The company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427820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2"/>
                </a:solidFill>
                <a:cs typeface="Arial" pitchFamily="34" charset="0"/>
              </a:rPr>
              <a:t>Key strengths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779149"/>
            <a:ext cx="7890164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400" dirty="0" smtClean="0">
                <a:solidFill>
                  <a:schemeClr val="accent1"/>
                </a:solidFill>
                <a:latin typeface="Arial"/>
                <a:cs typeface="Arial"/>
              </a:rPr>
              <a:t>The main thing that distinguishes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 </a:t>
            </a: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Choister </a:t>
            </a:r>
            <a:r>
              <a:rPr lang="en-GB" sz="1400" dirty="0" smtClean="0">
                <a:solidFill>
                  <a:schemeClr val="accent1"/>
                </a:solidFill>
                <a:latin typeface="Arial"/>
                <a:cs typeface="Arial"/>
              </a:rPr>
              <a:t>from standard search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 servic</a:t>
            </a:r>
            <a:r>
              <a:rPr lang="en-GB" sz="1400" dirty="0" smtClean="0">
                <a:solidFill>
                  <a:schemeClr val="accent1"/>
                </a:solidFill>
                <a:latin typeface="Arial"/>
                <a:cs typeface="Arial"/>
              </a:rPr>
              <a:t>es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 </a:t>
            </a:r>
            <a:r>
              <a:rPr lang="en-GB" sz="1400" dirty="0" smtClean="0">
                <a:solidFill>
                  <a:schemeClr val="accent1"/>
                </a:solidFill>
                <a:latin typeface="Arial"/>
                <a:cs typeface="Arial"/>
              </a:rPr>
              <a:t>is that rather than ending up with a list of links to resources,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 </a:t>
            </a:r>
            <a:r>
              <a:rPr lang="en-GB" sz="1400" dirty="0" smtClean="0">
                <a:solidFill>
                  <a:schemeClr val="accent1"/>
                </a:solidFill>
                <a:latin typeface="Arial"/>
                <a:cs typeface="Arial"/>
              </a:rPr>
              <a:t>which need to be inspected individually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, </a:t>
            </a:r>
            <a:r>
              <a:rPr lang="en-GB" sz="1400" dirty="0" smtClean="0">
                <a:solidFill>
                  <a:schemeClr val="accent1"/>
                </a:solidFill>
                <a:latin typeface="Arial"/>
                <a:cs typeface="Arial"/>
              </a:rPr>
              <a:t>the user receives information in a form that is easy to digest 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(</a:t>
            </a:r>
            <a:r>
              <a:rPr lang="en-GB" sz="1400" dirty="0" smtClean="0">
                <a:solidFill>
                  <a:schemeClr val="accent1"/>
                </a:solidFill>
                <a:latin typeface="Arial"/>
                <a:cs typeface="Arial"/>
              </a:rPr>
              <a:t>tables, maps, charts, diagrams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). </a:t>
            </a:r>
            <a:r>
              <a:rPr lang="en-GB" sz="1400" dirty="0" smtClean="0">
                <a:solidFill>
                  <a:schemeClr val="accent1"/>
                </a:solidFill>
                <a:latin typeface="Arial"/>
                <a:cs typeface="Arial"/>
              </a:rPr>
              <a:t>This enables the user to reduce the time spent searching by up to 90%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.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6289575"/>
            <a:ext cx="7910259" cy="30777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n-GB" sz="1400" dirty="0" smtClean="0">
                <a:solidFill>
                  <a:schemeClr val="bg2"/>
                </a:solidFill>
              </a:rPr>
              <a:t>The market for internet searches and data aggregation</a:t>
            </a:r>
            <a:r>
              <a:rPr lang="ru-RU" sz="1400" dirty="0" smtClean="0">
                <a:solidFill>
                  <a:schemeClr val="bg2"/>
                </a:solidFill>
              </a:rPr>
              <a:t>: </a:t>
            </a:r>
            <a:r>
              <a:rPr lang="en-GB" sz="1400" dirty="0" smtClean="0">
                <a:solidFill>
                  <a:schemeClr val="bg2"/>
                </a:solidFill>
              </a:rPr>
              <a:t>contextual advertising and lead generation.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939988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FFFF"/>
                </a:solidFill>
                <a:cs typeface="Arial" pitchFamily="34" charset="0"/>
              </a:rPr>
              <a:t>Market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35194" y="1124744"/>
            <a:ext cx="2441261" cy="83734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827215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/>
              <a:t> </a:t>
            </a:r>
            <a:r>
              <a:rPr lang="en-GB" sz="2000" b="1" dirty="0" smtClean="0"/>
              <a:t>Datadvance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980728"/>
            <a:ext cx="525658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Airbus </a:t>
            </a:r>
            <a:r>
              <a:rPr lang="en-GB" sz="1400" b="1" dirty="0" smtClean="0"/>
              <a:t>begins making full-scale use of </a:t>
            </a:r>
            <a:r>
              <a:rPr lang="ru-RU" sz="1400" b="1" dirty="0" smtClean="0"/>
              <a:t>Datadvance</a:t>
            </a:r>
            <a:r>
              <a:rPr lang="en-GB" sz="1400" b="1" dirty="0" smtClean="0"/>
              <a:t> software</a:t>
            </a:r>
            <a:endParaRPr lang="ru-RU" sz="1400" b="1" dirty="0" smtClean="0"/>
          </a:p>
          <a:p>
            <a:endParaRPr lang="ru-RU" sz="1400" b="1" dirty="0" smtClean="0"/>
          </a:p>
          <a:p>
            <a:r>
              <a:rPr lang="en-GB" sz="1400" dirty="0" smtClean="0"/>
              <a:t>The European giant of aviation construction is convinced that</a:t>
            </a:r>
            <a:r>
              <a:rPr lang="ru-RU" sz="1400" dirty="0" smtClean="0"/>
              <a:t> </a:t>
            </a:r>
            <a:r>
              <a:rPr lang="en-GB" sz="1400" dirty="0" smtClean="0"/>
              <a:t>the software</a:t>
            </a:r>
            <a:r>
              <a:rPr lang="ru-RU" sz="1400" dirty="0" smtClean="0"/>
              <a:t> </a:t>
            </a:r>
            <a:r>
              <a:rPr lang="en-GB" sz="1400" dirty="0" smtClean="0"/>
              <a:t>developed by Russian programmers will enable</a:t>
            </a:r>
            <a:r>
              <a:rPr lang="ru-RU" sz="1400" dirty="0" smtClean="0"/>
              <a:t> </a:t>
            </a:r>
            <a:r>
              <a:rPr lang="ru-RU" sz="1400" dirty="0"/>
              <a:t>Airbus </a:t>
            </a:r>
            <a:r>
              <a:rPr lang="en-GB" sz="1400" dirty="0" smtClean="0"/>
              <a:t>to make progress as it seeks to solve</a:t>
            </a:r>
            <a:r>
              <a:rPr lang="ru-RU" sz="1400" dirty="0" smtClean="0"/>
              <a:t> </a:t>
            </a:r>
            <a:r>
              <a:rPr lang="en-GB" sz="1400" dirty="0" smtClean="0"/>
              <a:t>complex construction-related tasks</a:t>
            </a:r>
            <a:r>
              <a:rPr lang="ru-RU" sz="1400" dirty="0" smtClean="0"/>
              <a:t>.</a:t>
            </a:r>
            <a:endParaRPr lang="fi-FI" sz="1400" b="1" dirty="0" smtClean="0"/>
          </a:p>
        </p:txBody>
      </p:sp>
      <p:sp>
        <p:nvSpPr>
          <p:cNvPr id="5" name="Rectangle 10"/>
          <p:cNvSpPr/>
          <p:nvPr/>
        </p:nvSpPr>
        <p:spPr>
          <a:xfrm>
            <a:off x="827584" y="2836093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DATADVANCE  </a:t>
            </a:r>
            <a:r>
              <a:rPr lang="en-GB" sz="1400" dirty="0" smtClean="0">
                <a:solidFill>
                  <a:schemeClr val="bg2"/>
                </a:solidFill>
              </a:rPr>
              <a:t>is a joint Russian and French company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and the leading developer of software for forecast modelling and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multi-discipline optimi</a:t>
            </a:r>
            <a:r>
              <a:rPr lang="ru-RU" sz="1400" dirty="0" smtClean="0">
                <a:solidFill>
                  <a:schemeClr val="bg2"/>
                </a:solidFill>
              </a:rPr>
              <a:t>s</a:t>
            </a:r>
            <a:r>
              <a:rPr lang="en-GB" sz="1400" dirty="0" smtClean="0">
                <a:solidFill>
                  <a:schemeClr val="bg2"/>
                </a:solidFill>
              </a:rPr>
              <a:t>ation</a:t>
            </a:r>
            <a:r>
              <a:rPr lang="ru-RU" sz="1400" dirty="0" smtClean="0">
                <a:solidFill>
                  <a:schemeClr val="bg2"/>
                </a:solidFill>
              </a:rPr>
              <a:t>. </a:t>
            </a:r>
            <a:r>
              <a:rPr lang="en-GB" sz="1400" dirty="0" smtClean="0">
                <a:solidFill>
                  <a:schemeClr val="bg2"/>
                </a:solidFill>
              </a:rPr>
              <a:t>The company’s main product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>
                <a:solidFill>
                  <a:schemeClr val="bg2"/>
                </a:solidFill>
              </a:rPr>
              <a:t> — MACROS  — </a:t>
            </a:r>
            <a:r>
              <a:rPr lang="en-GB" sz="1400" dirty="0" smtClean="0">
                <a:solidFill>
                  <a:schemeClr val="bg2"/>
                </a:solidFill>
              </a:rPr>
              <a:t>is a convenient programme platform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for automation of engineering calculations</a:t>
            </a:r>
            <a:r>
              <a:rPr lang="ru-RU" sz="1400" dirty="0" smtClean="0">
                <a:solidFill>
                  <a:schemeClr val="bg2"/>
                </a:solidFill>
              </a:rPr>
              <a:t>, </a:t>
            </a:r>
            <a:r>
              <a:rPr lang="en-GB" sz="1400" dirty="0" smtClean="0">
                <a:solidFill>
                  <a:schemeClr val="bg2"/>
                </a:solidFill>
              </a:rPr>
              <a:t>smart data analysis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and optimi</a:t>
            </a:r>
            <a:r>
              <a:rPr lang="ru-RU" sz="1400" dirty="0" smtClean="0">
                <a:solidFill>
                  <a:schemeClr val="bg2"/>
                </a:solidFill>
              </a:rPr>
              <a:t>s</a:t>
            </a:r>
            <a:r>
              <a:rPr lang="en-GB" sz="1400" dirty="0" smtClean="0">
                <a:solidFill>
                  <a:schemeClr val="bg2"/>
                </a:solidFill>
              </a:rPr>
              <a:t>ation</a:t>
            </a:r>
            <a:r>
              <a:rPr lang="ru-RU" sz="1400" dirty="0" smtClean="0">
                <a:solidFill>
                  <a:schemeClr val="bg2"/>
                </a:solidFill>
              </a:rPr>
              <a:t>. 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483604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The company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005064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2"/>
                </a:solidFill>
                <a:cs typeface="Arial" pitchFamily="34" charset="0"/>
              </a:rPr>
              <a:t>Key strengths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365104"/>
            <a:ext cx="7890164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400" dirty="0" smtClean="0">
                <a:solidFill>
                  <a:schemeClr val="accent1"/>
                </a:solidFill>
              </a:rPr>
              <a:t>The use of a complex </a:t>
            </a:r>
            <a:r>
              <a:rPr lang="ru-RU" sz="1400" dirty="0" smtClean="0">
                <a:solidFill>
                  <a:schemeClr val="accent1"/>
                </a:solidFill>
              </a:rPr>
              <a:t>SaaS </a:t>
            </a:r>
            <a:r>
              <a:rPr lang="en-GB" sz="1400" dirty="0" smtClean="0">
                <a:solidFill>
                  <a:schemeClr val="accent1"/>
                </a:solidFill>
              </a:rPr>
              <a:t>model</a:t>
            </a:r>
            <a:r>
              <a:rPr lang="ru-RU" sz="1400" dirty="0" smtClean="0">
                <a:solidFill>
                  <a:schemeClr val="accent1"/>
                </a:solidFill>
              </a:rPr>
              <a:t>, </a:t>
            </a:r>
            <a:r>
              <a:rPr lang="en-GB" sz="1400" dirty="0" smtClean="0">
                <a:solidFill>
                  <a:schemeClr val="accent1"/>
                </a:solidFill>
              </a:rPr>
              <a:t>based on solutions from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ru-RU" sz="1400" dirty="0">
                <a:solidFill>
                  <a:schemeClr val="accent1"/>
                </a:solidFill>
              </a:rPr>
              <a:t>DATADVANCE, FIDESYS </a:t>
            </a:r>
            <a:r>
              <a:rPr lang="en-GB" sz="1400" dirty="0" smtClean="0">
                <a:solidFill>
                  <a:schemeClr val="accent1"/>
                </a:solidFill>
              </a:rPr>
              <a:t>and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ru-RU" sz="1400" dirty="0">
                <a:solidFill>
                  <a:schemeClr val="accent1"/>
                </a:solidFill>
              </a:rPr>
              <a:t>T-Services, </a:t>
            </a:r>
            <a:r>
              <a:rPr lang="en-GB" sz="1400" dirty="0" smtClean="0">
                <a:solidFill>
                  <a:schemeClr val="accent1"/>
                </a:solidFill>
              </a:rPr>
              <a:t>means that processes can be greatly simplified</a:t>
            </a:r>
            <a:r>
              <a:rPr lang="ru-RU" sz="1400" dirty="0" smtClean="0">
                <a:solidFill>
                  <a:schemeClr val="accent1"/>
                </a:solidFill>
              </a:rPr>
              <a:t>, </a:t>
            </a:r>
            <a:r>
              <a:rPr lang="en-GB" sz="1400" dirty="0" smtClean="0">
                <a:solidFill>
                  <a:schemeClr val="accent1"/>
                </a:solidFill>
              </a:rPr>
              <a:t>and the time-frame and planning cost for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en-GB" sz="1400" dirty="0" smtClean="0">
                <a:solidFill>
                  <a:schemeClr val="accent1"/>
                </a:solidFill>
              </a:rPr>
              <a:t>complex technical devices can be reduced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en-GB" sz="1400" dirty="0" smtClean="0">
                <a:solidFill>
                  <a:schemeClr val="accent1"/>
                </a:solidFill>
              </a:rPr>
              <a:t>as a result of integration on </a:t>
            </a:r>
            <a:r>
              <a:rPr lang="ru-RU" sz="1400" dirty="0" smtClean="0">
                <a:solidFill>
                  <a:schemeClr val="accent1"/>
                </a:solidFill>
              </a:rPr>
              <a:t>PSE</a:t>
            </a:r>
            <a:r>
              <a:rPr lang="en-GB" sz="1400" dirty="0" smtClean="0">
                <a:solidFill>
                  <a:schemeClr val="accent1"/>
                </a:solidFill>
              </a:rPr>
              <a:t> platforms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en-GB" sz="1400" dirty="0" smtClean="0">
                <a:solidFill>
                  <a:schemeClr val="accent1"/>
                </a:solidFill>
              </a:rPr>
              <a:t>that are standard in the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ru-RU" sz="1400" dirty="0">
                <a:solidFill>
                  <a:schemeClr val="accent1"/>
                </a:solidFill>
              </a:rPr>
              <a:t>CAD- </a:t>
            </a:r>
            <a:r>
              <a:rPr lang="en-GB" sz="1400" dirty="0" smtClean="0">
                <a:solidFill>
                  <a:schemeClr val="accent1"/>
                </a:solidFill>
              </a:rPr>
              <a:t>and</a:t>
            </a:r>
            <a:r>
              <a:rPr lang="ru-RU" sz="1400" dirty="0" smtClean="0">
                <a:solidFill>
                  <a:schemeClr val="accent1"/>
                </a:solidFill>
              </a:rPr>
              <a:t> CAE-</a:t>
            </a:r>
            <a:r>
              <a:rPr lang="en-GB" sz="1400" dirty="0" smtClean="0">
                <a:solidFill>
                  <a:schemeClr val="accent1"/>
                </a:solidFill>
              </a:rPr>
              <a:t>package sector</a:t>
            </a:r>
            <a:r>
              <a:rPr lang="ru-RU" sz="1400" dirty="0" smtClean="0">
                <a:solidFill>
                  <a:schemeClr val="accent1"/>
                </a:solidFill>
              </a:rPr>
              <a:t>, </a:t>
            </a:r>
            <a:r>
              <a:rPr lang="en-GB" sz="1400" dirty="0" smtClean="0">
                <a:solidFill>
                  <a:schemeClr val="accent1"/>
                </a:solidFill>
              </a:rPr>
              <a:t>such as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ru-RU" sz="1400" dirty="0">
                <a:solidFill>
                  <a:schemeClr val="accent1"/>
                </a:solidFill>
              </a:rPr>
              <a:t>SolidWorks </a:t>
            </a:r>
            <a:r>
              <a:rPr lang="en-GB" sz="1400" dirty="0" smtClean="0">
                <a:solidFill>
                  <a:schemeClr val="accent1"/>
                </a:solidFill>
              </a:rPr>
              <a:t>and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ru-RU" sz="1400" dirty="0">
                <a:solidFill>
                  <a:schemeClr val="accent1"/>
                </a:solidFill>
              </a:rPr>
              <a:t>OpenFOAM</a:t>
            </a:r>
            <a:r>
              <a:rPr lang="ru-RU" sz="1400" dirty="0" smtClean="0">
                <a:solidFill>
                  <a:schemeClr val="accent1"/>
                </a:solidFill>
              </a:rPr>
              <a:t>,</a:t>
            </a:r>
            <a:r>
              <a:rPr lang="ru-RU" sz="1400" dirty="0">
                <a:solidFill>
                  <a:schemeClr val="accent1"/>
                </a:solidFill>
              </a:rPr>
              <a:t> </a:t>
            </a:r>
            <a:r>
              <a:rPr lang="en-GB" sz="1400" dirty="0" smtClean="0">
                <a:solidFill>
                  <a:schemeClr val="accent1"/>
                </a:solidFill>
              </a:rPr>
              <a:t>bundles of next-generation in-depth analysis </a:t>
            </a:r>
            <a:r>
              <a:rPr lang="ru-RU" sz="1400" dirty="0" smtClean="0">
                <a:solidFill>
                  <a:schemeClr val="accent1"/>
                </a:solidFill>
              </a:rPr>
              <a:t>CAE </a:t>
            </a:r>
            <a:r>
              <a:rPr lang="ru-RU" sz="1400" dirty="0">
                <a:solidFill>
                  <a:schemeClr val="accent1"/>
                </a:solidFill>
              </a:rPr>
              <a:t>FIDESYS, </a:t>
            </a:r>
            <a:r>
              <a:rPr lang="en-GB" sz="1400" dirty="0" smtClean="0">
                <a:solidFill>
                  <a:schemeClr val="accent1"/>
                </a:solidFill>
              </a:rPr>
              <a:t>and the advanced methods of multi-parameter and multi-disciplinary optimi</a:t>
            </a:r>
            <a:r>
              <a:rPr lang="ru-RU" sz="1400" dirty="0" smtClean="0">
                <a:solidFill>
                  <a:schemeClr val="accent1"/>
                </a:solidFill>
              </a:rPr>
              <a:t>s</a:t>
            </a:r>
            <a:r>
              <a:rPr lang="en-GB" sz="1400" dirty="0" smtClean="0">
                <a:solidFill>
                  <a:schemeClr val="accent1"/>
                </a:solidFill>
              </a:rPr>
              <a:t>ation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en-GB" sz="1400" dirty="0" smtClean="0">
                <a:solidFill>
                  <a:schemeClr val="accent1"/>
                </a:solidFill>
              </a:rPr>
              <a:t>carried out by </a:t>
            </a:r>
            <a:r>
              <a:rPr lang="ru-RU" sz="1400" dirty="0" smtClean="0">
                <a:solidFill>
                  <a:schemeClr val="accent1"/>
                </a:solidFill>
              </a:rPr>
              <a:t>MACROS</a:t>
            </a:r>
            <a:r>
              <a:rPr lang="en-GB" sz="1400" dirty="0" smtClean="0">
                <a:solidFill>
                  <a:schemeClr val="accent1"/>
                </a:solidFill>
              </a:rPr>
              <a:t> bundles.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6289575"/>
            <a:ext cx="7910259" cy="30777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n-GB" sz="1400" b="1" dirty="0" smtClean="0">
                <a:solidFill>
                  <a:srgbClr val="FFFFFF"/>
                </a:solidFill>
              </a:rPr>
              <a:t>The international market for solutions</a:t>
            </a:r>
            <a:r>
              <a:rPr lang="ru-RU" sz="1400" b="1" dirty="0" smtClean="0">
                <a:solidFill>
                  <a:srgbClr val="FFFFFF"/>
                </a:solidFill>
              </a:rPr>
              <a:t> </a:t>
            </a:r>
            <a:r>
              <a:rPr lang="en-GB" sz="1400" b="1" dirty="0" smtClean="0">
                <a:solidFill>
                  <a:srgbClr val="FFFFFF"/>
                </a:solidFill>
              </a:rPr>
              <a:t>in automated engineering calculations</a:t>
            </a:r>
            <a:r>
              <a:rPr lang="ru-RU" sz="1400" b="1" dirty="0" smtClean="0">
                <a:solidFill>
                  <a:srgbClr val="FFFFFF"/>
                </a:solidFill>
              </a:rPr>
              <a:t> </a:t>
            </a:r>
            <a:r>
              <a:rPr lang="en-GB" sz="1400" b="1" dirty="0" smtClean="0">
                <a:solidFill>
                  <a:srgbClr val="FFFFFF"/>
                </a:solidFill>
              </a:rPr>
              <a:t>and optimi</a:t>
            </a:r>
            <a:r>
              <a:rPr lang="ru-RU" sz="1400" b="1" dirty="0" smtClean="0">
                <a:solidFill>
                  <a:srgbClr val="FFFFFF"/>
                </a:solidFill>
              </a:rPr>
              <a:t>s</a:t>
            </a:r>
            <a:r>
              <a:rPr lang="en-GB" sz="1400" b="1" dirty="0" smtClean="0">
                <a:solidFill>
                  <a:srgbClr val="FFFFFF"/>
                </a:solidFill>
              </a:rPr>
              <a:t>ation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939988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FFFF"/>
                </a:solidFill>
                <a:cs typeface="Arial" pitchFamily="34" charset="0"/>
              </a:rPr>
              <a:t>Market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84168" y="1158388"/>
            <a:ext cx="2592287" cy="8285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915006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000" b="1" dirty="0" smtClean="0"/>
              <a:t>Avicomp Services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980728"/>
            <a:ext cx="648072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 smtClean="0"/>
              <a:t>Eventos</a:t>
            </a:r>
            <a:r>
              <a:rPr lang="ru-RU" sz="1400" b="1" dirty="0" smtClean="0"/>
              <a:t> </a:t>
            </a:r>
            <a:r>
              <a:rPr lang="en-GB" sz="1400" b="1" dirty="0" smtClean="0"/>
              <a:t>develops a database management system in</a:t>
            </a:r>
            <a:r>
              <a:rPr lang="ru-RU" sz="1400" b="1" dirty="0" smtClean="0"/>
              <a:t> RDF </a:t>
            </a:r>
            <a:r>
              <a:rPr lang="en-GB" sz="1400" b="1" dirty="0" smtClean="0"/>
              <a:t>format </a:t>
            </a:r>
            <a:r>
              <a:rPr lang="ru-RU" sz="1400" b="1" dirty="0" smtClean="0"/>
              <a:t>— </a:t>
            </a:r>
            <a:r>
              <a:rPr lang="ru-RU" sz="1400" b="1" dirty="0"/>
              <a:t>OntoQuad RDF </a:t>
            </a:r>
            <a:r>
              <a:rPr lang="ru-RU" sz="1400" b="1" dirty="0" smtClean="0"/>
              <a:t>Server</a:t>
            </a:r>
          </a:p>
          <a:p>
            <a:endParaRPr lang="ru-RU" sz="1400" b="1" dirty="0" smtClean="0"/>
          </a:p>
          <a:p>
            <a:r>
              <a:rPr lang="en-GB" sz="1400" dirty="0" smtClean="0"/>
              <a:t>The system is designed to store hundreds of millions of </a:t>
            </a:r>
            <a:r>
              <a:rPr lang="ru-RU" sz="1400" dirty="0" smtClean="0"/>
              <a:t>RDF</a:t>
            </a:r>
            <a:r>
              <a:rPr lang="en-GB" sz="1400" dirty="0" smtClean="0"/>
              <a:t> quadruplets</a:t>
            </a:r>
            <a:r>
              <a:rPr lang="ru-RU" sz="1400" dirty="0" smtClean="0"/>
              <a:t>, </a:t>
            </a:r>
            <a:r>
              <a:rPr lang="en-GB" sz="1400" dirty="0" smtClean="0"/>
              <a:t>thereby providing a multi-channel transaction mode for data processing</a:t>
            </a:r>
            <a:r>
              <a:rPr lang="ru-RU" sz="1400" dirty="0" smtClean="0"/>
              <a:t>.</a:t>
            </a:r>
            <a:endParaRPr lang="ru-RU" sz="1400" b="1" dirty="0" smtClean="0"/>
          </a:p>
        </p:txBody>
      </p:sp>
      <p:sp>
        <p:nvSpPr>
          <p:cNvPr id="5" name="Rectangle 10"/>
          <p:cNvSpPr/>
          <p:nvPr/>
        </p:nvSpPr>
        <p:spPr>
          <a:xfrm>
            <a:off x="827584" y="2836093"/>
            <a:ext cx="7920880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400" dirty="0" smtClean="0">
                <a:solidFill>
                  <a:srgbClr val="FFFFFF"/>
                </a:solidFill>
              </a:rPr>
              <a:t>A cloud platform for the creation and provision of semantic services,</a:t>
            </a:r>
            <a:r>
              <a:rPr lang="ru-RU" sz="1400" dirty="0" smtClean="0">
                <a:solidFill>
                  <a:srgbClr val="FFFFFF"/>
                </a:solidFill>
              </a:rPr>
              <a:t> Semantic </a:t>
            </a:r>
            <a:r>
              <a:rPr lang="ru-RU" sz="1400" dirty="0">
                <a:solidFill>
                  <a:srgbClr val="FFFFFF"/>
                </a:solidFill>
              </a:rPr>
              <a:t>PaaS (SPaaS), </a:t>
            </a:r>
            <a:r>
              <a:rPr lang="en-GB" sz="1400" dirty="0" smtClean="0">
                <a:solidFill>
                  <a:srgbClr val="FFFFFF"/>
                </a:solidFill>
              </a:rPr>
              <a:t>making it possible to extract and process information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en-GB" sz="1400" dirty="0" smtClean="0">
                <a:solidFill>
                  <a:srgbClr val="FFFFFF"/>
                </a:solidFill>
              </a:rPr>
              <a:t>from texts in natural language</a:t>
            </a:r>
            <a:endParaRPr lang="ru-RU" sz="1400" dirty="0" smtClean="0">
              <a:solidFill>
                <a:srgbClr val="FFFFFF"/>
              </a:solidFill>
            </a:endParaRPr>
          </a:p>
          <a:p>
            <a:r>
              <a:rPr lang="en-GB" sz="1400" dirty="0" smtClean="0">
                <a:solidFill>
                  <a:srgbClr val="FFFFFF"/>
                </a:solidFill>
              </a:rPr>
              <a:t>The platform that is being developed consists of three core components</a:t>
            </a:r>
            <a:r>
              <a:rPr lang="ru-RU" sz="1400" dirty="0" smtClean="0">
                <a:solidFill>
                  <a:srgbClr val="FFFFFF"/>
                </a:solidFill>
              </a:rPr>
              <a:t>: </a:t>
            </a:r>
            <a:r>
              <a:rPr lang="en-GB" sz="1400" dirty="0" smtClean="0">
                <a:solidFill>
                  <a:srgbClr val="FFFFFF"/>
                </a:solidFill>
              </a:rPr>
              <a:t>a high-quality multilingual language processor</a:t>
            </a:r>
            <a:r>
              <a:rPr lang="ru-RU" sz="1400" dirty="0" smtClean="0">
                <a:solidFill>
                  <a:srgbClr val="FFFFFF"/>
                </a:solidFill>
              </a:rPr>
              <a:t>, </a:t>
            </a:r>
            <a:r>
              <a:rPr lang="en-GB" sz="1400" dirty="0" smtClean="0">
                <a:solidFill>
                  <a:srgbClr val="FFFFFF"/>
                </a:solidFill>
              </a:rPr>
              <a:t>an identification system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ru-RU" sz="1400" dirty="0">
                <a:solidFill>
                  <a:srgbClr val="FFFFFF"/>
                </a:solidFill>
              </a:rPr>
              <a:t>(Identification Knowledge Base), </a:t>
            </a:r>
            <a:r>
              <a:rPr lang="en-GB" sz="1400" dirty="0" smtClean="0">
                <a:solidFill>
                  <a:srgbClr val="FFFFFF"/>
                </a:solidFill>
              </a:rPr>
              <a:t>and a knowledge base with the ability to perform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en-GB" sz="1400" dirty="0" smtClean="0">
                <a:solidFill>
                  <a:srgbClr val="FFFFFF"/>
                </a:solidFill>
              </a:rPr>
              <a:t>various operations on the stored data</a:t>
            </a:r>
            <a:r>
              <a:rPr lang="ru-RU" sz="1400" dirty="0" smtClean="0">
                <a:solidFill>
                  <a:srgbClr val="FFFFFF"/>
                </a:solidFill>
              </a:rPr>
              <a:t>.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483604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2"/>
                </a:solidFill>
                <a:cs typeface="Arial" pitchFamily="34" charset="0"/>
              </a:rPr>
              <a:t>Essence of innovation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571836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2"/>
                </a:solidFill>
                <a:cs typeface="Arial" pitchFamily="34" charset="0"/>
              </a:rPr>
              <a:t>Key strengths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924325"/>
            <a:ext cx="7890164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400" dirty="0" smtClean="0">
                <a:solidFill>
                  <a:srgbClr val="D4FF01"/>
                </a:solidFill>
              </a:rPr>
              <a:t>The combination of an in-depth linguistic analysis,</a:t>
            </a:r>
            <a:r>
              <a:rPr lang="ru-RU" sz="1400" dirty="0" smtClean="0">
                <a:solidFill>
                  <a:srgbClr val="D4FF01"/>
                </a:solidFill>
              </a:rPr>
              <a:t> </a:t>
            </a:r>
            <a:r>
              <a:rPr lang="en-GB" sz="1400" dirty="0" smtClean="0">
                <a:solidFill>
                  <a:srgbClr val="D4FF01"/>
                </a:solidFill>
              </a:rPr>
              <a:t>with its own identification system,</a:t>
            </a:r>
            <a:r>
              <a:rPr lang="ru-RU" sz="1400" dirty="0" smtClean="0">
                <a:solidFill>
                  <a:srgbClr val="D4FF01"/>
                </a:solidFill>
              </a:rPr>
              <a:t> </a:t>
            </a:r>
            <a:r>
              <a:rPr lang="en-GB" sz="1400" dirty="0" smtClean="0">
                <a:solidFill>
                  <a:srgbClr val="D4FF01"/>
                </a:solidFill>
              </a:rPr>
              <a:t>and the</a:t>
            </a:r>
            <a:r>
              <a:rPr lang="ru-RU" sz="1400" dirty="0" smtClean="0">
                <a:solidFill>
                  <a:srgbClr val="D4FF01"/>
                </a:solidFill>
              </a:rPr>
              <a:t> RDF-</a:t>
            </a:r>
            <a:r>
              <a:rPr lang="en-GB" sz="1400" dirty="0" smtClean="0">
                <a:solidFill>
                  <a:srgbClr val="D4FF01"/>
                </a:solidFill>
              </a:rPr>
              <a:t>storage function</a:t>
            </a:r>
            <a:r>
              <a:rPr lang="ru-RU" sz="1400" dirty="0" smtClean="0">
                <a:solidFill>
                  <a:srgbClr val="D4FF01"/>
                </a:solidFill>
              </a:rPr>
              <a:t> </a:t>
            </a:r>
            <a:r>
              <a:rPr lang="en-GB" sz="1400" dirty="0" smtClean="0">
                <a:solidFill>
                  <a:srgbClr val="D4FF01"/>
                </a:solidFill>
              </a:rPr>
              <a:t>makes this technology unique not only in Russia but in the global market</a:t>
            </a:r>
            <a:r>
              <a:rPr lang="ru-RU" sz="1400" dirty="0" smtClean="0">
                <a:solidFill>
                  <a:srgbClr val="D4FF01"/>
                </a:solidFill>
              </a:rPr>
              <a:t>. </a:t>
            </a:r>
            <a:r>
              <a:rPr lang="en-GB" sz="1400" dirty="0" smtClean="0">
                <a:solidFill>
                  <a:srgbClr val="D4FF01"/>
                </a:solidFill>
              </a:rPr>
              <a:t>An innovative Russian technology of semantic data processing is used at the heart of this breakthrough.</a:t>
            </a:r>
            <a:r>
              <a:rPr lang="ru-RU" sz="1400" dirty="0" smtClean="0">
                <a:solidFill>
                  <a:srgbClr val="D4FF01"/>
                </a:solidFill>
              </a:rPr>
              <a:t> </a:t>
            </a:r>
            <a:r>
              <a:rPr lang="en-GB" sz="1400" dirty="0" smtClean="0">
                <a:solidFill>
                  <a:srgbClr val="D4FF01"/>
                </a:solidFill>
              </a:rPr>
              <a:t>Data is manipulated within the system using the</a:t>
            </a:r>
            <a:r>
              <a:rPr lang="ru-RU" sz="1400" dirty="0" smtClean="0">
                <a:solidFill>
                  <a:srgbClr val="D4FF01"/>
                </a:solidFill>
              </a:rPr>
              <a:t> SPARQL</a:t>
            </a:r>
            <a:r>
              <a:rPr lang="en-GB" sz="1400" dirty="0" smtClean="0">
                <a:solidFill>
                  <a:srgbClr val="D4FF01"/>
                </a:solidFill>
              </a:rPr>
              <a:t> language</a:t>
            </a:r>
            <a:r>
              <a:rPr lang="ru-RU" sz="1400" dirty="0" smtClean="0">
                <a:solidFill>
                  <a:srgbClr val="D4FF01"/>
                </a:solidFill>
              </a:rPr>
              <a:t>. </a:t>
            </a:r>
            <a:r>
              <a:rPr lang="en-GB" sz="1400" dirty="0" smtClean="0">
                <a:solidFill>
                  <a:srgbClr val="D4FF01"/>
                </a:solidFill>
              </a:rPr>
              <a:t>Interaction with the platform takes place using the</a:t>
            </a:r>
            <a:r>
              <a:rPr lang="ru-RU" sz="1400" dirty="0" smtClean="0">
                <a:solidFill>
                  <a:srgbClr val="D4FF01"/>
                </a:solidFill>
              </a:rPr>
              <a:t> HTTP</a:t>
            </a:r>
            <a:r>
              <a:rPr lang="en-GB" sz="1400" dirty="0" smtClean="0">
                <a:solidFill>
                  <a:srgbClr val="D4FF01"/>
                </a:solidFill>
              </a:rPr>
              <a:t> protocol</a:t>
            </a:r>
            <a:r>
              <a:rPr lang="ru-RU" sz="1400" dirty="0" smtClean="0">
                <a:solidFill>
                  <a:srgbClr val="D4FF01"/>
                </a:solidFill>
              </a:rPr>
              <a:t> </a:t>
            </a:r>
            <a:r>
              <a:rPr lang="en-GB" sz="1400" dirty="0" smtClean="0">
                <a:solidFill>
                  <a:srgbClr val="D4FF01"/>
                </a:solidFill>
              </a:rPr>
              <a:t>and the programme interface</a:t>
            </a:r>
            <a:r>
              <a:rPr lang="ru-RU" sz="1400" dirty="0" smtClean="0">
                <a:solidFill>
                  <a:srgbClr val="D4FF01"/>
                </a:solidFill>
              </a:rPr>
              <a:t>, </a:t>
            </a:r>
            <a:r>
              <a:rPr lang="en-GB" sz="1400" dirty="0" smtClean="0">
                <a:solidFill>
                  <a:srgbClr val="D4FF01"/>
                </a:solidFill>
              </a:rPr>
              <a:t>which means that the semantic framework</a:t>
            </a:r>
            <a:r>
              <a:rPr lang="ru-RU" sz="1400" dirty="0" smtClean="0">
                <a:solidFill>
                  <a:srgbClr val="D4FF01"/>
                </a:solidFill>
              </a:rPr>
              <a:t> </a:t>
            </a:r>
            <a:r>
              <a:rPr lang="ru-RU" sz="1400" dirty="0">
                <a:solidFill>
                  <a:srgbClr val="D4FF01"/>
                </a:solidFill>
              </a:rPr>
              <a:t>Apache </a:t>
            </a:r>
            <a:r>
              <a:rPr lang="ru-RU" sz="1400" dirty="0" smtClean="0">
                <a:solidFill>
                  <a:srgbClr val="D4FF01"/>
                </a:solidFill>
              </a:rPr>
              <a:t>Jena</a:t>
            </a:r>
            <a:r>
              <a:rPr lang="en-GB" sz="1400" dirty="0" smtClean="0">
                <a:solidFill>
                  <a:srgbClr val="D4FF01"/>
                </a:solidFill>
              </a:rPr>
              <a:t> can be used</a:t>
            </a:r>
            <a:r>
              <a:rPr lang="ru-RU" sz="1400" dirty="0" smtClean="0">
                <a:solidFill>
                  <a:srgbClr val="D4FF01"/>
                </a:solidFill>
              </a:rPr>
              <a:t>.</a:t>
            </a:r>
            <a:endParaRPr lang="ru-RU" sz="1400" dirty="0">
              <a:solidFill>
                <a:srgbClr val="D4FF01"/>
              </a:solidFill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24328" y="908720"/>
            <a:ext cx="1042253" cy="12370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996969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117769"/>
            <a:ext cx="828092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 sz="1400" dirty="0" smtClean="0">
                <a:latin typeface="Arial"/>
                <a:cs typeface="Arial"/>
              </a:rPr>
              <a:t>3D Bioprinting Solutions opens a lab for biotechnological studies</a:t>
            </a:r>
            <a:r>
              <a:rPr lang="ru-RU" sz="1400" dirty="0" smtClean="0">
                <a:latin typeface="Arial"/>
                <a:cs typeface="Arial"/>
              </a:rPr>
              <a:t> </a:t>
            </a: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GB" sz="1400" dirty="0" smtClean="0">
                <a:latin typeface="Arial"/>
                <a:cs typeface="Arial"/>
              </a:rPr>
              <a:t>EnSol begins commercially exploiting a technology involving the use of lithium-ion batteries to power vehicles </a:t>
            </a:r>
            <a:endParaRPr lang="ru-RU" sz="1400" dirty="0" smtClean="0">
              <a:latin typeface="Arial"/>
              <a:cs typeface="Arial"/>
            </a:endParaRP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 smtClean="0">
                <a:latin typeface="Arial"/>
                <a:cs typeface="Arial"/>
              </a:rPr>
              <a:t>MULTICLET </a:t>
            </a:r>
            <a:r>
              <a:rPr lang="ru-RU" sz="1400" dirty="0">
                <a:latin typeface="Arial"/>
                <a:cs typeface="Arial"/>
              </a:rPr>
              <a:t>P1 </a:t>
            </a:r>
            <a:r>
              <a:rPr lang="en-GB" sz="1400" dirty="0" smtClean="0">
                <a:latin typeface="Arial"/>
                <a:cs typeface="Arial"/>
              </a:rPr>
              <a:t>processors are now even faster</a:t>
            </a:r>
            <a:endParaRPr lang="ru-RU" sz="1400" dirty="0" smtClean="0">
              <a:latin typeface="Arial"/>
              <a:cs typeface="Arial"/>
            </a:endParaRPr>
          </a:p>
          <a:p>
            <a:r>
              <a:rPr lang="ru-RU" sz="1400" dirty="0" smtClean="0">
                <a:latin typeface="Arial"/>
                <a:cs typeface="Arial"/>
              </a:rPr>
              <a:t> 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 smtClean="0">
                <a:latin typeface="Arial"/>
                <a:cs typeface="Arial"/>
              </a:rPr>
              <a:t>Jelastic </a:t>
            </a:r>
            <a:r>
              <a:rPr lang="en-GB" sz="1400" dirty="0" smtClean="0">
                <a:latin typeface="Arial"/>
                <a:cs typeface="Arial"/>
              </a:rPr>
              <a:t>announces that it has received investment from the </a:t>
            </a:r>
            <a:r>
              <a:rPr lang="ru-RU" sz="1400" dirty="0" smtClean="0">
                <a:latin typeface="Arial"/>
                <a:cs typeface="Arial"/>
              </a:rPr>
              <a:t>Maxfield </a:t>
            </a:r>
            <a:r>
              <a:rPr lang="ru-RU" sz="1400" dirty="0">
                <a:latin typeface="Arial"/>
                <a:cs typeface="Arial"/>
              </a:rPr>
              <a:t>Capital </a:t>
            </a:r>
            <a:r>
              <a:rPr lang="en-GB" sz="1400" dirty="0" smtClean="0">
                <a:latin typeface="Arial"/>
                <a:cs typeface="Arial"/>
              </a:rPr>
              <a:t>foundation</a:t>
            </a:r>
            <a:endParaRPr lang="ru-RU" sz="1400" dirty="0" smtClean="0">
              <a:latin typeface="Arial"/>
              <a:cs typeface="Arial"/>
            </a:endParaRP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RealSpeaker </a:t>
            </a:r>
            <a:r>
              <a:rPr lang="en-GB" sz="1400" dirty="0" smtClean="0">
                <a:latin typeface="Arial"/>
                <a:cs typeface="Arial"/>
              </a:rPr>
              <a:t>launches a new version of its speech recognition software for</a:t>
            </a:r>
            <a:r>
              <a:rPr lang="ru-RU" sz="1400" dirty="0" smtClean="0">
                <a:latin typeface="Arial"/>
                <a:cs typeface="Arial"/>
              </a:rPr>
              <a:t> Android</a:t>
            </a: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GB" sz="1400" dirty="0" smtClean="0">
                <a:latin typeface="Arial"/>
                <a:cs typeface="Arial"/>
              </a:rPr>
              <a:t>Russian equipment made by T8 sends data </a:t>
            </a:r>
            <a:r>
              <a:rPr lang="ru-RU" sz="1400" dirty="0" smtClean="0">
                <a:latin typeface="Arial"/>
                <a:cs typeface="Arial"/>
              </a:rPr>
              <a:t>500 </a:t>
            </a:r>
            <a:r>
              <a:rPr lang="en-GB" sz="1400" dirty="0" smtClean="0">
                <a:latin typeface="Arial"/>
                <a:cs typeface="Arial"/>
              </a:rPr>
              <a:t>km</a:t>
            </a:r>
            <a:r>
              <a:rPr lang="ru-RU" sz="1400" dirty="0" smtClean="0">
                <a:latin typeface="Arial"/>
                <a:cs typeface="Arial"/>
              </a:rPr>
              <a:t> </a:t>
            </a:r>
            <a:r>
              <a:rPr lang="en-GB" sz="1400" dirty="0" smtClean="0">
                <a:latin typeface="Arial"/>
                <a:cs typeface="Arial"/>
              </a:rPr>
              <a:t>at a speed of</a:t>
            </a:r>
            <a:r>
              <a:rPr lang="ru-RU" sz="1400" dirty="0" smtClean="0">
                <a:latin typeface="Arial"/>
                <a:cs typeface="Arial"/>
              </a:rPr>
              <a:t> </a:t>
            </a:r>
            <a:r>
              <a:rPr lang="ru-RU" sz="1400" dirty="0">
                <a:latin typeface="Arial"/>
                <a:cs typeface="Arial"/>
              </a:rPr>
              <a:t>800 </a:t>
            </a:r>
            <a:r>
              <a:rPr lang="en-GB" sz="1400" dirty="0" smtClean="0">
                <a:latin typeface="Arial"/>
                <a:cs typeface="Arial"/>
              </a:rPr>
              <a:t>Gbit</a:t>
            </a:r>
            <a:r>
              <a:rPr lang="ru-RU" sz="1400" dirty="0" smtClean="0">
                <a:latin typeface="Arial"/>
                <a:cs typeface="Arial"/>
              </a:rPr>
              <a:t>/</a:t>
            </a:r>
            <a:r>
              <a:rPr lang="en-GB" sz="1400" dirty="0" smtClean="0">
                <a:latin typeface="Arial"/>
                <a:cs typeface="Arial"/>
              </a:rPr>
              <a:t>s</a:t>
            </a:r>
            <a:endParaRPr lang="ru-RU" sz="1400" dirty="0" smtClean="0">
              <a:latin typeface="Arial"/>
              <a:cs typeface="Arial"/>
            </a:endParaRP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 smtClean="0">
                <a:latin typeface="Arial"/>
                <a:cs typeface="Arial"/>
              </a:rPr>
              <a:t>3D-tek </a:t>
            </a:r>
            <a:r>
              <a:rPr lang="en-GB" sz="1400" dirty="0" smtClean="0">
                <a:latin typeface="Arial"/>
                <a:cs typeface="Arial"/>
              </a:rPr>
              <a:t>opens an outlet in the heart of Moscow</a:t>
            </a:r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ru-RU" sz="14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 smtClean="0">
                <a:latin typeface="Arial"/>
                <a:cs typeface="Arial"/>
              </a:rPr>
              <a:t>iBuildApp</a:t>
            </a:r>
            <a:r>
              <a:rPr lang="ru-RU" sz="1400" dirty="0">
                <a:latin typeface="Arial"/>
                <a:cs typeface="Arial"/>
              </a:rPr>
              <a:t>, </a:t>
            </a:r>
            <a:r>
              <a:rPr lang="en-GB" sz="1400" dirty="0" smtClean="0">
                <a:latin typeface="Arial"/>
                <a:cs typeface="Arial"/>
              </a:rPr>
              <a:t>a Skolkovo resident</a:t>
            </a:r>
            <a:r>
              <a:rPr lang="ru-RU" sz="1400" dirty="0" smtClean="0">
                <a:latin typeface="Arial"/>
                <a:cs typeface="Arial"/>
              </a:rPr>
              <a:t>, </a:t>
            </a:r>
            <a:r>
              <a:rPr lang="en-GB" sz="1400" dirty="0" smtClean="0">
                <a:latin typeface="Arial"/>
                <a:cs typeface="Arial"/>
              </a:rPr>
              <a:t>announces the unveiling of a full-scale Russian version of its service</a:t>
            </a:r>
            <a:r>
              <a:rPr lang="ru-RU" sz="1400" dirty="0" smtClean="0">
                <a:latin typeface="Arial"/>
                <a:cs typeface="Arial"/>
              </a:rPr>
              <a:t>.</a:t>
            </a: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fi-FI" sz="1400" dirty="0">
                <a:latin typeface="Arial"/>
                <a:cs typeface="Arial"/>
              </a:rPr>
              <a:t>Choister Education </a:t>
            </a:r>
            <a:r>
              <a:rPr lang="fi-FI" sz="1400" dirty="0" smtClean="0">
                <a:latin typeface="Arial"/>
                <a:cs typeface="Arial"/>
              </a:rPr>
              <a:t>triumphs at the </a:t>
            </a:r>
            <a:r>
              <a:rPr lang="fi-FI" sz="1400" dirty="0">
                <a:latin typeface="Arial"/>
                <a:cs typeface="Arial"/>
              </a:rPr>
              <a:t>Startup Battle </a:t>
            </a:r>
            <a:r>
              <a:rPr lang="fi-FI" sz="1400" dirty="0" smtClean="0">
                <a:latin typeface="Arial"/>
                <a:cs typeface="Arial"/>
              </a:rPr>
              <a:t>in San Francisco</a:t>
            </a:r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ru-RU" sz="14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Airbus </a:t>
            </a:r>
            <a:r>
              <a:rPr lang="en-GB" sz="1400" dirty="0" smtClean="0">
                <a:latin typeface="Arial"/>
                <a:cs typeface="Arial"/>
              </a:rPr>
              <a:t>begins making full-scale use of</a:t>
            </a:r>
            <a:r>
              <a:rPr lang="ru-RU" sz="1400" dirty="0" smtClean="0">
                <a:latin typeface="Arial"/>
                <a:cs typeface="Arial"/>
              </a:rPr>
              <a:t> Datadvance</a:t>
            </a:r>
            <a:r>
              <a:rPr lang="en-GB" sz="1400" dirty="0" smtClean="0">
                <a:latin typeface="Arial"/>
                <a:cs typeface="Arial"/>
              </a:rPr>
              <a:t> software</a:t>
            </a:r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ru-RU" sz="14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GB" sz="1400" dirty="0" smtClean="0">
                <a:latin typeface="Arial"/>
                <a:cs typeface="Arial"/>
              </a:rPr>
              <a:t>Eventos develops a Database management system in</a:t>
            </a:r>
            <a:r>
              <a:rPr lang="ru-RU" sz="1400" dirty="0" smtClean="0">
                <a:latin typeface="Arial"/>
                <a:cs typeface="Arial"/>
              </a:rPr>
              <a:t> </a:t>
            </a:r>
            <a:r>
              <a:rPr lang="ru-RU" sz="1400" dirty="0">
                <a:latin typeface="Arial"/>
                <a:cs typeface="Arial"/>
              </a:rPr>
              <a:t>RDF </a:t>
            </a:r>
            <a:r>
              <a:rPr lang="en-GB" sz="1400" dirty="0" smtClean="0">
                <a:latin typeface="Arial"/>
                <a:cs typeface="Arial"/>
              </a:rPr>
              <a:t>format </a:t>
            </a:r>
            <a:r>
              <a:rPr lang="ru-RU" sz="1400" dirty="0" smtClean="0">
                <a:latin typeface="Arial"/>
                <a:cs typeface="Arial"/>
              </a:rPr>
              <a:t>— </a:t>
            </a:r>
            <a:r>
              <a:rPr lang="ru-RU" sz="1400" dirty="0">
                <a:latin typeface="Arial"/>
                <a:cs typeface="Arial"/>
              </a:rPr>
              <a:t>OntoQuad RDF </a:t>
            </a:r>
            <a:r>
              <a:rPr lang="ru-RU" sz="1400" dirty="0" smtClean="0">
                <a:latin typeface="Arial"/>
                <a:cs typeface="Arial"/>
              </a:rPr>
              <a:t>Server</a:t>
            </a:r>
          </a:p>
        </p:txBody>
      </p:sp>
    </p:spTree>
    <p:extLst>
      <p:ext uri="{BB962C8B-B14F-4D97-AF65-F5344CB8AC3E}">
        <p14:creationId xmlns:p14="http://schemas.microsoft.com/office/powerpoint/2010/main" val="568529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/>
              <a:t>3</a:t>
            </a:r>
            <a:r>
              <a:rPr lang="en-GB" sz="2400" b="1" dirty="0" smtClean="0"/>
              <a:t>D Bioprinting Solutions</a:t>
            </a:r>
            <a:endParaRPr lang="ru-RU" sz="2400" dirty="0"/>
          </a:p>
        </p:txBody>
      </p:sp>
      <p:pic>
        <p:nvPicPr>
          <p:cNvPr id="13" name="Pictur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433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9"/>
          <p:cNvSpPr/>
          <p:nvPr/>
        </p:nvSpPr>
        <p:spPr>
          <a:xfrm>
            <a:off x="744616" y="908720"/>
            <a:ext cx="64196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3D </a:t>
            </a:r>
            <a:r>
              <a:rPr lang="en-GB" sz="1400" b="1" dirty="0" smtClean="0"/>
              <a:t>Bioprinting Solutions opens a lab for biotechnological studies</a:t>
            </a:r>
            <a:r>
              <a:rPr lang="ru-RU" sz="1400" b="1" dirty="0" smtClean="0"/>
              <a:t> </a:t>
            </a:r>
          </a:p>
          <a:p>
            <a:endParaRPr lang="ru-RU" sz="1400" dirty="0"/>
          </a:p>
          <a:p>
            <a:r>
              <a:rPr lang="en-GB" sz="1400" dirty="0" smtClean="0"/>
              <a:t>Bioprinting is an area that incorporates numerous disciplines</a:t>
            </a:r>
            <a:r>
              <a:rPr lang="ru-RU" sz="1400" dirty="0" smtClean="0"/>
              <a:t>, </a:t>
            </a:r>
            <a:r>
              <a:rPr lang="en-GB" sz="1400" dirty="0" smtClean="0"/>
              <a:t>and the lab has a team of scientists working in various fields</a:t>
            </a:r>
            <a:r>
              <a:rPr lang="ru-RU" sz="1400" dirty="0" smtClean="0"/>
              <a:t>, </a:t>
            </a:r>
            <a:r>
              <a:rPr lang="en-GB" sz="1400" dirty="0" smtClean="0"/>
              <a:t>including</a:t>
            </a:r>
            <a:r>
              <a:rPr lang="ru-RU" sz="1400" dirty="0" smtClean="0"/>
              <a:t>: </a:t>
            </a:r>
            <a:r>
              <a:rPr lang="en-GB" sz="1400" dirty="0" smtClean="0"/>
              <a:t>reprogramming of cells and work related to cell cultures</a:t>
            </a:r>
            <a:r>
              <a:rPr lang="ru-RU" sz="1400" dirty="0" smtClean="0"/>
              <a:t>, </a:t>
            </a:r>
            <a:r>
              <a:rPr lang="en-GB" sz="1400" dirty="0" smtClean="0"/>
              <a:t>obtaining functional micro-tissues</a:t>
            </a:r>
            <a:r>
              <a:rPr lang="ru-RU" sz="1400" dirty="0" smtClean="0"/>
              <a:t>, </a:t>
            </a:r>
            <a:r>
              <a:rPr lang="en-GB" sz="1400" dirty="0" smtClean="0"/>
              <a:t>and working towards the creation of a Russian</a:t>
            </a:r>
            <a:r>
              <a:rPr lang="ru-RU" sz="1400" dirty="0" smtClean="0"/>
              <a:t> 3</a:t>
            </a:r>
            <a:r>
              <a:rPr lang="en-GB" sz="1400" dirty="0" smtClean="0"/>
              <a:t>D</a:t>
            </a:r>
            <a:r>
              <a:rPr lang="ru-RU" sz="1400" dirty="0" smtClean="0"/>
              <a:t>-</a:t>
            </a:r>
            <a:r>
              <a:rPr lang="en-GB" sz="1400" dirty="0" smtClean="0"/>
              <a:t>bioprinter</a:t>
            </a:r>
            <a:r>
              <a:rPr lang="ru-RU" sz="1400" dirty="0" smtClean="0"/>
              <a:t>.</a:t>
            </a:r>
            <a:endParaRPr lang="ru-RU" sz="1400" b="1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" name="Rectangle 10"/>
          <p:cNvSpPr/>
          <p:nvPr/>
        </p:nvSpPr>
        <p:spPr>
          <a:xfrm>
            <a:off x="818374" y="3121804"/>
            <a:ext cx="7883962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400" dirty="0" smtClean="0">
                <a:solidFill>
                  <a:srgbClr val="FFFFFF"/>
                </a:solidFill>
              </a:rPr>
              <a:t>The mission of the</a:t>
            </a:r>
            <a:r>
              <a:rPr lang="ru-RU" sz="1400" dirty="0" smtClean="0">
                <a:solidFill>
                  <a:srgbClr val="FFFFFF"/>
                </a:solidFill>
              </a:rPr>
              <a:t> 3D </a:t>
            </a:r>
            <a:r>
              <a:rPr lang="ru-RU" sz="1400" dirty="0">
                <a:solidFill>
                  <a:srgbClr val="FFFFFF"/>
                </a:solidFill>
              </a:rPr>
              <a:t>Bioprinting </a:t>
            </a:r>
            <a:r>
              <a:rPr lang="ru-RU" sz="1400" dirty="0" smtClean="0">
                <a:solidFill>
                  <a:srgbClr val="FFFFFF"/>
                </a:solidFill>
              </a:rPr>
              <a:t>Solutions</a:t>
            </a:r>
            <a:r>
              <a:rPr lang="en-GB" sz="1400" dirty="0">
                <a:solidFill>
                  <a:srgbClr val="FFFFFF"/>
                </a:solidFill>
              </a:rPr>
              <a:t> </a:t>
            </a:r>
            <a:r>
              <a:rPr lang="en-GB" sz="1400" dirty="0" smtClean="0">
                <a:solidFill>
                  <a:srgbClr val="FFFFFF"/>
                </a:solidFill>
              </a:rPr>
              <a:t>lab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en-GB" sz="1400" dirty="0" smtClean="0">
                <a:solidFill>
                  <a:srgbClr val="FFFFFF"/>
                </a:solidFill>
              </a:rPr>
              <a:t>is the practical development of </a:t>
            </a:r>
            <a:r>
              <a:rPr lang="ru-RU" sz="1400" dirty="0" smtClean="0">
                <a:solidFill>
                  <a:srgbClr val="FFFFFF"/>
                </a:solidFill>
              </a:rPr>
              <a:t>3D </a:t>
            </a:r>
            <a:r>
              <a:rPr lang="en-GB" sz="1400" dirty="0" smtClean="0">
                <a:solidFill>
                  <a:srgbClr val="FFFFFF"/>
                </a:solidFill>
              </a:rPr>
              <a:t>bioprinting technologies and the introduction of them into regenerative medicine in Russia</a:t>
            </a:r>
            <a:r>
              <a:rPr lang="ru-RU" sz="1400" dirty="0" smtClean="0">
                <a:solidFill>
                  <a:srgbClr val="FFFFFF"/>
                </a:solidFill>
              </a:rPr>
              <a:t>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7584" y="2771636"/>
            <a:ext cx="788255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The company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0"/>
          <p:cNvSpPr/>
          <p:nvPr/>
        </p:nvSpPr>
        <p:spPr>
          <a:xfrm>
            <a:off x="838205" y="4221088"/>
            <a:ext cx="7838251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400" dirty="0" smtClean="0">
                <a:solidFill>
                  <a:schemeClr val="accent1"/>
                </a:solidFill>
              </a:rPr>
              <a:t>3D bioprinting of organs made of autological stem cells taken from the patient could be a solution to the problem of compatibility with the immune system</a:t>
            </a:r>
            <a:r>
              <a:rPr lang="ru-RU" sz="1400" dirty="0" smtClean="0">
                <a:solidFill>
                  <a:schemeClr val="accent1"/>
                </a:solidFill>
              </a:rPr>
              <a:t>, </a:t>
            </a:r>
            <a:r>
              <a:rPr lang="en-GB" sz="1400" dirty="0" smtClean="0">
                <a:solidFill>
                  <a:schemeClr val="accent1"/>
                </a:solidFill>
              </a:rPr>
              <a:t>and as time goes on this technology  will pave the way for the creation of organ prototypes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en-GB" sz="1400" dirty="0" smtClean="0">
                <a:solidFill>
                  <a:schemeClr val="accent1"/>
                </a:solidFill>
              </a:rPr>
              <a:t>and effective methods of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en-GB" sz="1400" dirty="0" smtClean="0">
                <a:solidFill>
                  <a:schemeClr val="accent1"/>
                </a:solidFill>
              </a:rPr>
              <a:t>tissue replacement</a:t>
            </a:r>
            <a:r>
              <a:rPr lang="ru-RU" sz="1400" dirty="0" smtClean="0">
                <a:solidFill>
                  <a:schemeClr val="accent1"/>
                </a:solidFill>
              </a:rPr>
              <a:t>, </a:t>
            </a:r>
            <a:r>
              <a:rPr lang="en-GB" sz="1400" dirty="0" smtClean="0">
                <a:solidFill>
                  <a:schemeClr val="accent1"/>
                </a:solidFill>
              </a:rPr>
              <a:t>enabling the patient to be restored to full health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05701" y="1052736"/>
            <a:ext cx="1343425" cy="1368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0" name="Прямоугольник 19"/>
          <p:cNvSpPr/>
          <p:nvPr/>
        </p:nvSpPr>
        <p:spPr>
          <a:xfrm>
            <a:off x="838205" y="5733256"/>
            <a:ext cx="7910259" cy="95410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- </a:t>
            </a:r>
            <a:r>
              <a:rPr lang="en-GB" sz="1400" dirty="0" smtClean="0">
                <a:solidFill>
                  <a:schemeClr val="bg2"/>
                </a:solidFill>
              </a:rPr>
              <a:t>In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>
                <a:solidFill>
                  <a:schemeClr val="bg2"/>
                </a:solidFill>
              </a:rPr>
              <a:t>2004 </a:t>
            </a:r>
            <a:r>
              <a:rPr lang="en-GB" sz="1400" dirty="0" smtClean="0">
                <a:solidFill>
                  <a:schemeClr val="bg2"/>
                </a:solidFill>
              </a:rPr>
              <a:t>more than</a:t>
            </a:r>
            <a:r>
              <a:rPr lang="ru-RU" sz="1400" dirty="0" smtClean="0">
                <a:solidFill>
                  <a:schemeClr val="bg2"/>
                </a:solidFill>
              </a:rPr>
              <a:t> 87,</a:t>
            </a:r>
            <a:r>
              <a:rPr lang="ru-RU" sz="1400" dirty="0">
                <a:solidFill>
                  <a:schemeClr val="bg2"/>
                </a:solidFill>
              </a:rPr>
              <a:t> 000 </a:t>
            </a:r>
            <a:r>
              <a:rPr lang="en-GB" sz="1400" dirty="0" smtClean="0">
                <a:solidFill>
                  <a:schemeClr val="bg2"/>
                </a:solidFill>
              </a:rPr>
              <a:t>Americans were on the waiting list for organ transplants</a:t>
            </a:r>
            <a:r>
              <a:rPr lang="ru-RU" sz="1400" dirty="0" smtClean="0">
                <a:solidFill>
                  <a:schemeClr val="bg2"/>
                </a:solidFill>
              </a:rPr>
              <a:t>. </a:t>
            </a:r>
            <a:r>
              <a:rPr lang="en-GB" sz="1400" dirty="0" smtClean="0">
                <a:solidFill>
                  <a:schemeClr val="bg2"/>
                </a:solidFill>
              </a:rPr>
              <a:t>Of this number,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approximately </a:t>
            </a:r>
            <a:r>
              <a:rPr lang="ru-RU" sz="1400" dirty="0" smtClean="0">
                <a:solidFill>
                  <a:schemeClr val="bg2"/>
                </a:solidFill>
              </a:rPr>
              <a:t>61,</a:t>
            </a:r>
            <a:r>
              <a:rPr lang="ru-RU" sz="1400" dirty="0">
                <a:solidFill>
                  <a:schemeClr val="bg2"/>
                </a:solidFill>
              </a:rPr>
              <a:t> 000 </a:t>
            </a:r>
            <a:r>
              <a:rPr lang="en-GB" sz="1400" dirty="0" smtClean="0">
                <a:solidFill>
                  <a:schemeClr val="bg2"/>
                </a:solidFill>
              </a:rPr>
              <a:t>needed a donated kidney</a:t>
            </a:r>
            <a:r>
              <a:rPr lang="ru-RU" sz="1400" dirty="0" smtClean="0">
                <a:solidFill>
                  <a:schemeClr val="bg2"/>
                </a:solidFill>
              </a:rPr>
              <a:t>, 17,</a:t>
            </a:r>
            <a:r>
              <a:rPr lang="ru-RU" sz="1400" dirty="0">
                <a:solidFill>
                  <a:schemeClr val="bg2"/>
                </a:solidFill>
              </a:rPr>
              <a:t> </a:t>
            </a:r>
            <a:r>
              <a:rPr lang="ru-RU" sz="1400" dirty="0" smtClean="0">
                <a:solidFill>
                  <a:schemeClr val="bg2"/>
                </a:solidFill>
              </a:rPr>
              <a:t>000</a:t>
            </a:r>
            <a:r>
              <a:rPr lang="en-GB" sz="1400" dirty="0" smtClean="0">
                <a:solidFill>
                  <a:schemeClr val="bg2"/>
                </a:solidFill>
              </a:rPr>
              <a:t> – a liver</a:t>
            </a:r>
            <a:r>
              <a:rPr lang="ru-RU" sz="1400" dirty="0" smtClean="0">
                <a:solidFill>
                  <a:schemeClr val="bg2"/>
                </a:solidFill>
              </a:rPr>
              <a:t>, 1,600 </a:t>
            </a:r>
            <a:r>
              <a:rPr lang="ru-RU" sz="1400" dirty="0">
                <a:solidFill>
                  <a:schemeClr val="bg2"/>
                </a:solidFill>
              </a:rPr>
              <a:t>– </a:t>
            </a:r>
            <a:r>
              <a:rPr lang="en-GB" sz="1400" dirty="0" smtClean="0">
                <a:solidFill>
                  <a:schemeClr val="bg2"/>
                </a:solidFill>
              </a:rPr>
              <a:t>a pancreas</a:t>
            </a:r>
            <a:r>
              <a:rPr lang="ru-RU" sz="1400" dirty="0" smtClean="0">
                <a:solidFill>
                  <a:schemeClr val="bg2"/>
                </a:solidFill>
              </a:rPr>
              <a:t>, 3,300 </a:t>
            </a:r>
            <a:r>
              <a:rPr lang="ru-RU" sz="1400" dirty="0">
                <a:solidFill>
                  <a:schemeClr val="bg2"/>
                </a:solidFill>
              </a:rPr>
              <a:t>– </a:t>
            </a:r>
            <a:r>
              <a:rPr lang="en-GB" sz="1400" dirty="0" smtClean="0">
                <a:solidFill>
                  <a:schemeClr val="bg2"/>
                </a:solidFill>
              </a:rPr>
              <a:t>a heart</a:t>
            </a:r>
            <a:r>
              <a:rPr lang="ru-RU" sz="1400" dirty="0" smtClean="0">
                <a:solidFill>
                  <a:schemeClr val="bg2"/>
                </a:solidFill>
              </a:rPr>
              <a:t>, 4,</a:t>
            </a:r>
            <a:r>
              <a:rPr lang="ru-RU" sz="1400" dirty="0">
                <a:solidFill>
                  <a:schemeClr val="bg2"/>
                </a:solidFill>
              </a:rPr>
              <a:t> 000 – </a:t>
            </a:r>
            <a:r>
              <a:rPr lang="en-GB" sz="1400" dirty="0" smtClean="0">
                <a:solidFill>
                  <a:schemeClr val="bg2"/>
                </a:solidFill>
              </a:rPr>
              <a:t>lungs</a:t>
            </a:r>
            <a:r>
              <a:rPr lang="ru-RU" sz="1400" dirty="0" smtClean="0">
                <a:solidFill>
                  <a:schemeClr val="bg2"/>
                </a:solidFill>
              </a:rPr>
              <a:t>, </a:t>
            </a:r>
            <a:r>
              <a:rPr lang="en-GB" sz="1400" dirty="0" smtClean="0">
                <a:solidFill>
                  <a:schemeClr val="bg2"/>
                </a:solidFill>
              </a:rPr>
              <a:t>and around</a:t>
            </a:r>
            <a:r>
              <a:rPr lang="ru-RU" sz="1400" dirty="0" smtClean="0">
                <a:solidFill>
                  <a:schemeClr val="bg2"/>
                </a:solidFill>
              </a:rPr>
              <a:t> 3,</a:t>
            </a:r>
            <a:r>
              <a:rPr lang="ru-RU" sz="1400" dirty="0">
                <a:solidFill>
                  <a:schemeClr val="bg2"/>
                </a:solidFill>
              </a:rPr>
              <a:t> 000 – </a:t>
            </a:r>
            <a:r>
              <a:rPr lang="en-GB" sz="1400" dirty="0" smtClean="0">
                <a:solidFill>
                  <a:schemeClr val="bg2"/>
                </a:solidFill>
              </a:rPr>
              <a:t>multiple organs</a:t>
            </a:r>
            <a:r>
              <a:rPr lang="ru-RU" sz="1400" dirty="0" smtClean="0">
                <a:solidFill>
                  <a:schemeClr val="bg2"/>
                </a:solidFill>
              </a:rPr>
              <a:t>. </a:t>
            </a:r>
            <a:endParaRPr lang="ru-RU" sz="1400" dirty="0">
              <a:solidFill>
                <a:schemeClr val="bg2"/>
              </a:solidFill>
            </a:endParaRPr>
          </a:p>
          <a:p>
            <a:r>
              <a:rPr lang="ru-RU" sz="1400" dirty="0">
                <a:solidFill>
                  <a:schemeClr val="bg2"/>
                </a:solidFill>
              </a:rPr>
              <a:t>- </a:t>
            </a:r>
            <a:r>
              <a:rPr lang="en-GB" sz="1400" dirty="0" smtClean="0">
                <a:solidFill>
                  <a:schemeClr val="bg2"/>
                </a:solidFill>
              </a:rPr>
              <a:t>Market for kidneys alone is estimated 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to be worth </a:t>
            </a:r>
            <a:r>
              <a:rPr lang="ru-RU" sz="1400" dirty="0">
                <a:solidFill>
                  <a:schemeClr val="bg2"/>
                </a:solidFill>
              </a:rPr>
              <a:t>$</a:t>
            </a:r>
            <a:r>
              <a:rPr lang="ru-RU" sz="1400" dirty="0"/>
              <a:t> </a:t>
            </a:r>
            <a:r>
              <a:rPr lang="ru-RU" sz="1400" dirty="0" smtClean="0">
                <a:solidFill>
                  <a:schemeClr val="bg2"/>
                </a:solidFill>
              </a:rPr>
              <a:t>25 </a:t>
            </a:r>
            <a:r>
              <a:rPr lang="en-GB" sz="1400" dirty="0" smtClean="0">
                <a:solidFill>
                  <a:schemeClr val="bg2"/>
                </a:solidFill>
              </a:rPr>
              <a:t>bln by experts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8199" y="5373216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Market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8205" y="3851756"/>
            <a:ext cx="7838251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The project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317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dirty="0" smtClean="0"/>
              <a:t>EnSol technology</a:t>
            </a:r>
            <a:endParaRPr lang="ru-RU" sz="2200" dirty="0"/>
          </a:p>
        </p:txBody>
      </p:sp>
      <p:sp>
        <p:nvSpPr>
          <p:cNvPr id="4" name="Rectangle 31"/>
          <p:cNvSpPr/>
          <p:nvPr/>
        </p:nvSpPr>
        <p:spPr>
          <a:xfrm>
            <a:off x="711366" y="2481232"/>
            <a:ext cx="4984584" cy="107484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597969" y="43947"/>
            <a:ext cx="62433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9"/>
          <p:cNvSpPr/>
          <p:nvPr/>
        </p:nvSpPr>
        <p:spPr>
          <a:xfrm>
            <a:off x="780161" y="1035893"/>
            <a:ext cx="566404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 smtClean="0"/>
              <a:t>EnSol begins commercially exploiting a technology involving the use of lithium-ion batteries to power vehicles</a:t>
            </a:r>
            <a:endParaRPr lang="ru-RU" sz="1400" b="1" dirty="0" smtClean="0"/>
          </a:p>
          <a:p>
            <a:r>
              <a:rPr lang="ru-RU" sz="1400" b="1" dirty="0" smtClean="0">
                <a:solidFill>
                  <a:schemeClr val="bg1">
                    <a:lumMod val="25000"/>
                  </a:schemeClr>
                </a:solidFill>
                <a:cs typeface="Arial"/>
              </a:rPr>
              <a:t> </a:t>
            </a:r>
          </a:p>
          <a:p>
            <a:r>
              <a:rPr lang="en-GB" sz="1400" dirty="0" smtClean="0">
                <a:solidFill>
                  <a:schemeClr val="bg1">
                    <a:lumMod val="25000"/>
                  </a:schemeClr>
                </a:solidFill>
                <a:cs typeface="Arial"/>
              </a:rPr>
              <a:t>At the huge industrial exhibition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cs typeface="Arial"/>
              </a:rPr>
              <a:t>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cs typeface="Arial"/>
              </a:rPr>
              <a:t>ITFM/CeMAT Russia 2013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cs typeface="Arial"/>
              </a:rPr>
              <a:t>the company  </a:t>
            </a:r>
            <a:r>
              <a:rPr lang="en-GB" sz="1400" dirty="0" smtClean="0">
                <a:solidFill>
                  <a:schemeClr val="bg1">
                    <a:lumMod val="25000"/>
                  </a:schemeClr>
                </a:solidFill>
                <a:cs typeface="Arial"/>
              </a:rPr>
              <a:t>is going to present its technology to a large number of industry experts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cs typeface="Arial"/>
              </a:rPr>
              <a:t>. </a:t>
            </a:r>
            <a:endParaRPr lang="ru-RU" sz="1400" dirty="0">
              <a:solidFill>
                <a:schemeClr val="bg1">
                  <a:lumMod val="25000"/>
                </a:schemeClr>
              </a:solidFill>
              <a:cs typeface="Arial"/>
            </a:endParaRPr>
          </a:p>
          <a:p>
            <a:endParaRPr lang="ru-RU" sz="1400" dirty="0">
              <a:solidFill>
                <a:schemeClr val="bg1">
                  <a:lumMod val="25000"/>
                </a:schemeClr>
              </a:solidFill>
              <a:cs typeface="Arial"/>
            </a:endParaRPr>
          </a:p>
        </p:txBody>
      </p:sp>
      <p:sp>
        <p:nvSpPr>
          <p:cNvPr id="13" name="Rectangle 10"/>
          <p:cNvSpPr/>
          <p:nvPr/>
        </p:nvSpPr>
        <p:spPr>
          <a:xfrm>
            <a:off x="838199" y="2996952"/>
            <a:ext cx="7855214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400" dirty="0" smtClean="0">
                <a:solidFill>
                  <a:schemeClr val="bg2"/>
                </a:solidFill>
              </a:rPr>
              <a:t>EnSol technology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is working on a system for rapid charging and powering using a lithium-ion element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under harsh operating conditions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at industrial production sites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and logistics centres</a:t>
            </a:r>
            <a:r>
              <a:rPr lang="ru-RU" sz="1400" dirty="0" smtClean="0">
                <a:solidFill>
                  <a:schemeClr val="bg2"/>
                </a:solidFill>
              </a:rPr>
              <a:t>. </a:t>
            </a:r>
            <a:r>
              <a:rPr lang="en-GB" sz="1400" dirty="0" smtClean="0">
                <a:solidFill>
                  <a:schemeClr val="bg2"/>
                </a:solidFill>
              </a:rPr>
              <a:t>The company is hoping to achieve breakthroughs both in terms of speed of charge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and by reducing the cost of the energy that is available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by making maximum use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of cell capacity and increasing the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battery lifetime</a:t>
            </a:r>
            <a:r>
              <a:rPr lang="ru-RU" sz="1400" dirty="0" smtClean="0">
                <a:solidFill>
                  <a:schemeClr val="bg2"/>
                </a:solidFill>
              </a:rPr>
              <a:t>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198" y="2636912"/>
            <a:ext cx="7855215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The company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38205" y="4366845"/>
            <a:ext cx="7890169" cy="64633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Essence of innovation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0"/>
          <p:cNvSpPr/>
          <p:nvPr/>
        </p:nvSpPr>
        <p:spPr>
          <a:xfrm>
            <a:off x="838205" y="4778568"/>
            <a:ext cx="7890164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400" dirty="0" smtClean="0">
                <a:solidFill>
                  <a:schemeClr val="accent1"/>
                </a:solidFill>
              </a:rPr>
              <a:t>The key element is going to be the rechargeable battery-operated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en-GB" sz="1400" dirty="0" smtClean="0">
                <a:solidFill>
                  <a:schemeClr val="accent1"/>
                </a:solidFill>
              </a:rPr>
              <a:t>power system </a:t>
            </a:r>
            <a:r>
              <a:rPr lang="ru-RU" sz="1400" dirty="0" smtClean="0">
                <a:solidFill>
                  <a:schemeClr val="accent1"/>
                </a:solidFill>
              </a:rPr>
              <a:t>(</a:t>
            </a:r>
            <a:r>
              <a:rPr lang="en-GB" sz="1400" dirty="0" smtClean="0">
                <a:solidFill>
                  <a:schemeClr val="accent1"/>
                </a:solidFill>
              </a:rPr>
              <a:t>BO PS</a:t>
            </a:r>
            <a:r>
              <a:rPr lang="ru-RU" sz="1400" dirty="0" smtClean="0">
                <a:solidFill>
                  <a:schemeClr val="accent1"/>
                </a:solidFill>
              </a:rPr>
              <a:t>), </a:t>
            </a:r>
            <a:r>
              <a:rPr lang="en-GB" sz="1400" dirty="0" smtClean="0">
                <a:solidFill>
                  <a:schemeClr val="accent1"/>
                </a:solidFill>
              </a:rPr>
              <a:t>which is based on an innovative method of active cell balancing using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en-GB" sz="1400" dirty="0" smtClean="0">
                <a:solidFill>
                  <a:schemeClr val="accent1"/>
                </a:solidFill>
              </a:rPr>
              <a:t>a transformer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  <a:r>
              <a:rPr lang="ru-RU" sz="1400" dirty="0">
                <a:solidFill>
                  <a:schemeClr val="accent1"/>
                </a:solidFill>
              </a:rPr>
              <a:t> 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7561" y="993143"/>
            <a:ext cx="2196887" cy="135573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8" name="TextBox 17"/>
          <p:cNvSpPr txBox="1"/>
          <p:nvPr/>
        </p:nvSpPr>
        <p:spPr>
          <a:xfrm>
            <a:off x="838199" y="5723964"/>
            <a:ext cx="789016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Market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0"/>
          <p:cNvSpPr/>
          <p:nvPr/>
        </p:nvSpPr>
        <p:spPr>
          <a:xfrm>
            <a:off x="838198" y="6074132"/>
            <a:ext cx="7890164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400" dirty="0" smtClean="0">
                <a:solidFill>
                  <a:schemeClr val="bg2"/>
                </a:solidFill>
              </a:rPr>
              <a:t>Market for industrial application of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lithium-ion batteries is growing rapidly</a:t>
            </a:r>
            <a:r>
              <a:rPr lang="ru-RU" sz="1400" dirty="0" smtClean="0">
                <a:solidFill>
                  <a:schemeClr val="bg2"/>
                </a:solidFill>
              </a:rPr>
              <a:t>. </a:t>
            </a:r>
            <a:r>
              <a:rPr lang="en-GB" sz="1400" dirty="0" smtClean="0">
                <a:solidFill>
                  <a:schemeClr val="bg2"/>
                </a:solidFill>
              </a:rPr>
              <a:t>According to the latest forecasts by experts,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the global market is set to grow from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>
                <a:solidFill>
                  <a:schemeClr val="bg2"/>
                </a:solidFill>
              </a:rPr>
              <a:t>$</a:t>
            </a:r>
            <a:r>
              <a:rPr lang="ru-RU" sz="1400" dirty="0" smtClean="0">
                <a:solidFill>
                  <a:schemeClr val="bg2"/>
                </a:solidFill>
              </a:rPr>
              <a:t>1</a:t>
            </a:r>
            <a:r>
              <a:rPr lang="en-GB" sz="1400" dirty="0" smtClean="0">
                <a:solidFill>
                  <a:schemeClr val="bg2"/>
                </a:solidFill>
              </a:rPr>
              <a:t>.</a:t>
            </a:r>
            <a:r>
              <a:rPr lang="ru-RU" sz="1400" dirty="0" smtClean="0">
                <a:solidFill>
                  <a:schemeClr val="bg2"/>
                </a:solidFill>
              </a:rPr>
              <a:t>5 </a:t>
            </a:r>
            <a:r>
              <a:rPr lang="en-US" sz="1400" dirty="0" smtClean="0">
                <a:solidFill>
                  <a:schemeClr val="bg2"/>
                </a:solidFill>
              </a:rPr>
              <a:t>bln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in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>
                <a:solidFill>
                  <a:schemeClr val="bg2"/>
                </a:solidFill>
              </a:rPr>
              <a:t>2012 </a:t>
            </a:r>
            <a:r>
              <a:rPr lang="en-GB" sz="1400" dirty="0" smtClean="0">
                <a:solidFill>
                  <a:schemeClr val="bg2"/>
                </a:solidFill>
              </a:rPr>
              <a:t>to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>
                <a:solidFill>
                  <a:schemeClr val="bg2"/>
                </a:solidFill>
              </a:rPr>
              <a:t>$10 </a:t>
            </a:r>
            <a:r>
              <a:rPr lang="en-US" sz="1400" dirty="0" smtClean="0">
                <a:solidFill>
                  <a:schemeClr val="bg2"/>
                </a:solidFill>
              </a:rPr>
              <a:t>bln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by</a:t>
            </a:r>
            <a:r>
              <a:rPr lang="ru-RU" sz="1400" dirty="0" smtClean="0">
                <a:solidFill>
                  <a:schemeClr val="bg2"/>
                </a:solidFill>
              </a:rPr>
              <a:t> 2015.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4264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1800" b="1" dirty="0" smtClean="0"/>
              <a:t>Multiclet</a:t>
            </a:r>
            <a:endParaRPr lang="ru-RU" sz="1800" dirty="0"/>
          </a:p>
        </p:txBody>
      </p:sp>
      <p:sp>
        <p:nvSpPr>
          <p:cNvPr id="5" name="Rectangle 10"/>
          <p:cNvSpPr/>
          <p:nvPr/>
        </p:nvSpPr>
        <p:spPr>
          <a:xfrm>
            <a:off x="827584" y="2996952"/>
            <a:ext cx="7920880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400" dirty="0" smtClean="0">
                <a:solidFill>
                  <a:srgbClr val="FFFFFF"/>
                </a:solidFill>
              </a:rPr>
              <a:t>Development and launch of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en-GB" sz="1400" dirty="0" smtClean="0">
                <a:solidFill>
                  <a:srgbClr val="FFFFFF"/>
                </a:solidFill>
              </a:rPr>
              <a:t>fail-proof</a:t>
            </a:r>
            <a:r>
              <a:rPr lang="ru-RU" sz="1400" dirty="0" smtClean="0">
                <a:solidFill>
                  <a:srgbClr val="FFFFFF"/>
                </a:solidFill>
              </a:rPr>
              <a:t>, </a:t>
            </a:r>
            <a:r>
              <a:rPr lang="en-GB" sz="1400" dirty="0" smtClean="0">
                <a:solidFill>
                  <a:srgbClr val="FFFFFF"/>
                </a:solidFill>
              </a:rPr>
              <a:t>high-production and energy-efficient processors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en-GB" sz="1400" dirty="0" smtClean="0">
                <a:solidFill>
                  <a:srgbClr val="FFFFFF"/>
                </a:solidFill>
              </a:rPr>
              <a:t>with a ground-breaking multi-cell structure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en-GB" sz="1400" dirty="0" smtClean="0">
                <a:solidFill>
                  <a:srgbClr val="FFFFFF"/>
                </a:solidFill>
              </a:rPr>
              <a:t>for applications in aerospace and telecommunications</a:t>
            </a:r>
            <a:r>
              <a:rPr lang="ru-RU" sz="1400" dirty="0" smtClean="0">
                <a:solidFill>
                  <a:srgbClr val="FFFFFF"/>
                </a:solidFill>
              </a:rPr>
              <a:t>.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62762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2"/>
                </a:solidFill>
                <a:cs typeface="Arial" pitchFamily="34" charset="0"/>
              </a:rPr>
              <a:t>Essence of innovation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4293096"/>
            <a:ext cx="7910259" cy="138499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 sz="1400" dirty="0" smtClean="0">
                <a:solidFill>
                  <a:schemeClr val="accent1"/>
                </a:solidFill>
                <a:latin typeface="Arial"/>
                <a:cs typeface="Arial"/>
              </a:rPr>
              <a:t>Fail-proof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GB" sz="1400" dirty="0" smtClean="0">
                <a:solidFill>
                  <a:schemeClr val="accent1"/>
                </a:solidFill>
                <a:latin typeface="Arial"/>
                <a:cs typeface="Arial"/>
              </a:rPr>
              <a:t>Dynamic reconfiguration</a:t>
            </a:r>
            <a:endParaRPr lang="ru-RU" sz="1400" dirty="0" smtClean="0">
              <a:solidFill>
                <a:schemeClr val="accent1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GB" sz="1400" dirty="0" smtClean="0">
                <a:solidFill>
                  <a:schemeClr val="accent1"/>
                </a:solidFill>
                <a:latin typeface="Arial"/>
                <a:cs typeface="Arial"/>
              </a:rPr>
              <a:t>Defect-resistant production</a:t>
            </a:r>
            <a:endParaRPr lang="ru-RU" sz="1400" dirty="0" smtClean="0">
              <a:solidFill>
                <a:schemeClr val="accent1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GB" sz="1400" dirty="0" smtClean="0">
                <a:solidFill>
                  <a:schemeClr val="accent1"/>
                </a:solidFill>
                <a:latin typeface="Arial"/>
                <a:cs typeface="Arial"/>
              </a:rPr>
              <a:t>Natural immunity to viruses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GB" sz="1400" dirty="0" smtClean="0">
                <a:solidFill>
                  <a:schemeClr val="accent1"/>
                </a:solidFill>
                <a:latin typeface="Arial"/>
                <a:cs typeface="Arial"/>
              </a:rPr>
              <a:t>Possible applications in cryptography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GB" sz="1400" dirty="0" smtClean="0">
                <a:solidFill>
                  <a:schemeClr val="accent1"/>
                </a:solidFill>
                <a:latin typeface="Arial"/>
                <a:cs typeface="Arial"/>
              </a:rPr>
              <a:t>Anti-hacker properties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3933056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Key strengths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2304" y="44624"/>
            <a:ext cx="6022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838205" y="6237312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n-GB" sz="1400" dirty="0" smtClean="0">
                <a:solidFill>
                  <a:srgbClr val="FFFFFF"/>
                </a:solidFill>
              </a:rPr>
              <a:t>A new, highly reliable components base is being created for the device </a:t>
            </a:r>
            <a:r>
              <a:rPr lang="en-GB" sz="1400" dirty="0">
                <a:solidFill>
                  <a:srgbClr val="FFFFFF"/>
                </a:solidFill>
              </a:rPr>
              <a:t>manufacturing industry in aerospace and telecommunications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7584" y="5877272"/>
            <a:ext cx="792087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Market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/>
          <p:nvPr/>
        </p:nvSpPr>
        <p:spPr>
          <a:xfrm>
            <a:off x="827584" y="908720"/>
            <a:ext cx="62646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MULTICLET</a:t>
            </a:r>
            <a:r>
              <a:rPr lang="en-GB" sz="1400" b="1" dirty="0" smtClean="0"/>
              <a:t>’s</a:t>
            </a:r>
            <a:r>
              <a:rPr lang="ru-RU" sz="1400" b="1" dirty="0" smtClean="0"/>
              <a:t> P1 </a:t>
            </a:r>
            <a:r>
              <a:rPr lang="en-GB" sz="1400" b="1" dirty="0" smtClean="0"/>
              <a:t>processors now even faster</a:t>
            </a:r>
            <a:endParaRPr lang="ru-RU" sz="1400" b="1" dirty="0" smtClean="0"/>
          </a:p>
          <a:p>
            <a:endParaRPr lang="ru-RU" sz="1400" b="1" dirty="0" smtClean="0"/>
          </a:p>
          <a:p>
            <a:r>
              <a:rPr lang="en-GB" sz="1400" dirty="0" smtClean="0"/>
              <a:t>Experts from Multiclet</a:t>
            </a:r>
            <a:r>
              <a:rPr lang="ru-RU" sz="1400" dirty="0" smtClean="0"/>
              <a:t> </a:t>
            </a:r>
            <a:r>
              <a:rPr lang="en-GB" sz="1400" dirty="0" smtClean="0"/>
              <a:t>have carried out additional frequency testing on the</a:t>
            </a:r>
            <a:r>
              <a:rPr lang="ru-RU" sz="1400" dirty="0" smtClean="0"/>
              <a:t> </a:t>
            </a:r>
            <a:r>
              <a:rPr lang="ru-RU" sz="1400" dirty="0"/>
              <a:t>MULTICLET P1 </a:t>
            </a:r>
            <a:r>
              <a:rPr lang="en-GB" sz="1400" dirty="0" smtClean="0"/>
              <a:t>processor</a:t>
            </a:r>
            <a:r>
              <a:rPr lang="ru-RU" sz="1400" dirty="0" smtClean="0"/>
              <a:t>. </a:t>
            </a:r>
            <a:r>
              <a:rPr lang="en-GB" sz="1400" dirty="0" smtClean="0"/>
              <a:t>The tests revealed that </a:t>
            </a:r>
            <a:r>
              <a:rPr lang="ru-RU" sz="1400" dirty="0" smtClean="0"/>
              <a:t>MULTICLET </a:t>
            </a:r>
            <a:r>
              <a:rPr lang="ru-RU" sz="1400" dirty="0"/>
              <a:t>P1 </a:t>
            </a:r>
            <a:r>
              <a:rPr lang="en-GB" sz="1400" dirty="0" smtClean="0"/>
              <a:t>processors function at a frequency of</a:t>
            </a:r>
            <a:r>
              <a:rPr lang="ru-RU" sz="1400" dirty="0" smtClean="0"/>
              <a:t> </a:t>
            </a:r>
            <a:r>
              <a:rPr lang="ru-RU" sz="1400" dirty="0"/>
              <a:t>120 </a:t>
            </a:r>
            <a:r>
              <a:rPr lang="en-GB" sz="1400" dirty="0" smtClean="0"/>
              <a:t>MHz</a:t>
            </a:r>
            <a:r>
              <a:rPr lang="ru-RU" sz="1400" dirty="0" smtClean="0"/>
              <a:t>, </a:t>
            </a:r>
            <a:r>
              <a:rPr lang="en-GB" sz="1400" dirty="0" smtClean="0"/>
              <a:t>which increases the upper limit for rapid action to</a:t>
            </a:r>
            <a:r>
              <a:rPr lang="ru-RU" sz="1400" dirty="0" smtClean="0"/>
              <a:t> 2</a:t>
            </a:r>
            <a:r>
              <a:rPr lang="en-GB" sz="1400" dirty="0" smtClean="0"/>
              <a:t>.</a:t>
            </a:r>
            <a:r>
              <a:rPr lang="ru-RU" sz="1400" dirty="0" smtClean="0"/>
              <a:t>88 </a:t>
            </a:r>
            <a:r>
              <a:rPr lang="ru-RU" sz="1400" dirty="0"/>
              <a:t>GFLOPS.</a:t>
            </a:r>
            <a:endParaRPr lang="ru-RU" sz="1400" b="1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6296" y="949224"/>
            <a:ext cx="1440160" cy="13951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895184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000" b="1" dirty="0" smtClean="0"/>
              <a:t>Hivex Technologies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980728"/>
            <a:ext cx="5400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Jelastic </a:t>
            </a:r>
            <a:r>
              <a:rPr lang="en-GB" sz="1400" b="1" dirty="0" smtClean="0"/>
              <a:t>announces that it has received investment from the</a:t>
            </a:r>
            <a:r>
              <a:rPr lang="ru-RU" sz="1400" b="1" dirty="0" smtClean="0"/>
              <a:t> </a:t>
            </a:r>
            <a:r>
              <a:rPr lang="ru-RU" sz="1400" b="1" dirty="0"/>
              <a:t>Maxfield </a:t>
            </a:r>
            <a:r>
              <a:rPr lang="ru-RU" sz="1400" b="1" dirty="0" smtClean="0"/>
              <a:t>Capital fund</a:t>
            </a:r>
          </a:p>
          <a:p>
            <a:endParaRPr lang="ru-RU" sz="1400" b="1" dirty="0" smtClean="0"/>
          </a:p>
          <a:p>
            <a:r>
              <a:rPr lang="en-GB" sz="1400" dirty="0" smtClean="0"/>
              <a:t>Details of the deal have not been disclosed</a:t>
            </a:r>
            <a:r>
              <a:rPr lang="ru-RU" sz="1400" dirty="0" smtClean="0"/>
              <a:t>. </a:t>
            </a:r>
            <a:r>
              <a:rPr lang="en-GB" sz="1400" dirty="0" smtClean="0"/>
              <a:t>The managing partner of the venture firm</a:t>
            </a:r>
            <a:r>
              <a:rPr lang="ru-RU" sz="1400" dirty="0" smtClean="0"/>
              <a:t> </a:t>
            </a:r>
            <a:r>
              <a:rPr lang="ru-RU" sz="1400" dirty="0"/>
              <a:t>AVentures </a:t>
            </a:r>
            <a:r>
              <a:rPr lang="ru-RU" sz="1400" dirty="0" smtClean="0"/>
              <a:t>Capital</a:t>
            </a:r>
            <a:r>
              <a:rPr lang="en-GB" sz="1400" dirty="0" smtClean="0"/>
              <a:t>,</a:t>
            </a:r>
            <a:r>
              <a:rPr lang="ru-RU" sz="1400" dirty="0" smtClean="0"/>
              <a:t> </a:t>
            </a:r>
            <a:r>
              <a:rPr lang="en-GB" sz="1400" dirty="0" smtClean="0"/>
              <a:t>Yevgeny Sysoyev,</a:t>
            </a:r>
            <a:r>
              <a:rPr lang="ru-RU" sz="1400" dirty="0" smtClean="0"/>
              <a:t> </a:t>
            </a:r>
            <a:r>
              <a:rPr lang="en-GB" sz="1400" dirty="0" smtClean="0"/>
              <a:t>estimates the deal to be worth</a:t>
            </a:r>
            <a:r>
              <a:rPr lang="ru-RU" sz="1400" dirty="0" smtClean="0"/>
              <a:t> </a:t>
            </a:r>
            <a:r>
              <a:rPr lang="ru-RU" sz="1400" dirty="0"/>
              <a:t>$2-5 </a:t>
            </a:r>
            <a:r>
              <a:rPr lang="en-GB" sz="1400" dirty="0" smtClean="0"/>
              <a:t>mln</a:t>
            </a:r>
            <a:r>
              <a:rPr lang="ru-RU" sz="1400" dirty="0" smtClean="0"/>
              <a:t>.</a:t>
            </a:r>
          </a:p>
        </p:txBody>
      </p:sp>
      <p:sp>
        <p:nvSpPr>
          <p:cNvPr id="5" name="Rectangle 10"/>
          <p:cNvSpPr/>
          <p:nvPr/>
        </p:nvSpPr>
        <p:spPr>
          <a:xfrm>
            <a:off x="827584" y="2907521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2"/>
                </a:solidFill>
              </a:rPr>
              <a:t>Jelastic </a:t>
            </a:r>
            <a:r>
              <a:rPr lang="en-GB" sz="1400" dirty="0" smtClean="0">
                <a:solidFill>
                  <a:schemeClr val="bg2"/>
                </a:solidFill>
              </a:rPr>
              <a:t>is a next-generation</a:t>
            </a:r>
            <a:r>
              <a:rPr lang="ru-RU" sz="1400" dirty="0" smtClean="0">
                <a:solidFill>
                  <a:schemeClr val="bg2"/>
                </a:solidFill>
              </a:rPr>
              <a:t> Platform-as-a-Service </a:t>
            </a:r>
            <a:r>
              <a:rPr lang="en-GB" sz="1400" dirty="0" smtClean="0">
                <a:solidFill>
                  <a:schemeClr val="bg2"/>
                </a:solidFill>
              </a:rPr>
              <a:t>designed to host new and existing</a:t>
            </a:r>
            <a:r>
              <a:rPr lang="ru-RU" sz="1400" dirty="0" smtClean="0">
                <a:solidFill>
                  <a:schemeClr val="bg2"/>
                </a:solidFill>
              </a:rPr>
              <a:t> Java </a:t>
            </a:r>
            <a:r>
              <a:rPr lang="en-GB" sz="1400" dirty="0" smtClean="0">
                <a:solidFill>
                  <a:schemeClr val="bg2"/>
                </a:solidFill>
              </a:rPr>
              <a:t>and</a:t>
            </a:r>
            <a:r>
              <a:rPr lang="ru-RU" sz="1400" dirty="0" smtClean="0">
                <a:solidFill>
                  <a:schemeClr val="bg2"/>
                </a:solidFill>
              </a:rPr>
              <a:t> PHP </a:t>
            </a:r>
            <a:r>
              <a:rPr lang="en-GB" sz="1400" dirty="0" smtClean="0">
                <a:solidFill>
                  <a:schemeClr val="bg2"/>
                </a:solidFill>
              </a:rPr>
              <a:t>applications</a:t>
            </a:r>
            <a:r>
              <a:rPr lang="ru-RU" sz="1400" dirty="0" smtClean="0">
                <a:solidFill>
                  <a:schemeClr val="bg2"/>
                </a:solidFill>
              </a:rPr>
              <a:t>, </a:t>
            </a:r>
            <a:r>
              <a:rPr lang="en-GB" sz="1400" dirty="0" smtClean="0">
                <a:solidFill>
                  <a:schemeClr val="bg2"/>
                </a:solidFill>
              </a:rPr>
              <a:t>which enables developers to focus on creating apps,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without having to worry about buying a server</a:t>
            </a:r>
            <a:r>
              <a:rPr lang="ru-RU" sz="1400" dirty="0" smtClean="0">
                <a:solidFill>
                  <a:schemeClr val="bg2"/>
                </a:solidFill>
              </a:rPr>
              <a:t>, </a:t>
            </a:r>
            <a:r>
              <a:rPr lang="en-GB" sz="1400" dirty="0" smtClean="0">
                <a:solidFill>
                  <a:schemeClr val="bg2"/>
                </a:solidFill>
              </a:rPr>
              <a:t>creating the right environment and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OS configuration</a:t>
            </a:r>
            <a:r>
              <a:rPr lang="ru-RU" sz="1400" dirty="0" smtClean="0">
                <a:solidFill>
                  <a:schemeClr val="bg2"/>
                </a:solidFill>
              </a:rPr>
              <a:t>, </a:t>
            </a:r>
            <a:r>
              <a:rPr lang="en-GB" sz="1400" dirty="0" smtClean="0">
                <a:solidFill>
                  <a:schemeClr val="bg2"/>
                </a:solidFill>
              </a:rPr>
              <a:t>setting up servers for apps and databases</a:t>
            </a:r>
            <a:r>
              <a:rPr lang="ru-RU" sz="1400" dirty="0" smtClean="0">
                <a:solidFill>
                  <a:schemeClr val="bg2"/>
                </a:solidFill>
              </a:rPr>
              <a:t>, </a:t>
            </a:r>
            <a:r>
              <a:rPr lang="en-GB" sz="1400" dirty="0" smtClean="0">
                <a:solidFill>
                  <a:schemeClr val="bg2"/>
                </a:solidFill>
              </a:rPr>
              <a:t>downloading code or other administrative tasks</a:t>
            </a:r>
            <a:r>
              <a:rPr lang="ru-RU" sz="1400" dirty="0" smtClean="0">
                <a:solidFill>
                  <a:schemeClr val="bg2"/>
                </a:solidFill>
              </a:rPr>
              <a:t>.</a:t>
            </a: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55561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2"/>
                </a:solidFill>
                <a:cs typeface="Arial" pitchFamily="34" charset="0"/>
              </a:rPr>
              <a:t>The company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283804"/>
            <a:ext cx="7890169" cy="646331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2"/>
                </a:solidFill>
                <a:cs typeface="Arial" pitchFamily="34" charset="0"/>
              </a:rPr>
              <a:t>Essence of innovation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  <a:p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635133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400" dirty="0" smtClean="0">
                <a:solidFill>
                  <a:srgbClr val="D4FF01"/>
                </a:solidFill>
              </a:rPr>
              <a:t>With more than</a:t>
            </a:r>
            <a:r>
              <a:rPr lang="ru-RU" sz="1400" dirty="0" smtClean="0">
                <a:solidFill>
                  <a:srgbClr val="D4FF01"/>
                </a:solidFill>
              </a:rPr>
              <a:t> </a:t>
            </a:r>
            <a:r>
              <a:rPr lang="ru-RU" sz="1400" dirty="0">
                <a:solidFill>
                  <a:srgbClr val="D4FF01"/>
                </a:solidFill>
              </a:rPr>
              <a:t>55 000 </a:t>
            </a:r>
            <a:r>
              <a:rPr lang="en-GB" sz="1400" dirty="0" smtClean="0">
                <a:solidFill>
                  <a:srgbClr val="D4FF01"/>
                </a:solidFill>
              </a:rPr>
              <a:t>end users and</a:t>
            </a:r>
            <a:r>
              <a:rPr lang="ru-RU" sz="1400" dirty="0" smtClean="0">
                <a:solidFill>
                  <a:srgbClr val="D4FF01"/>
                </a:solidFill>
              </a:rPr>
              <a:t> </a:t>
            </a:r>
            <a:r>
              <a:rPr lang="ru-RU" sz="1400" dirty="0">
                <a:solidFill>
                  <a:srgbClr val="D4FF01"/>
                </a:solidFill>
              </a:rPr>
              <a:t>12 </a:t>
            </a:r>
            <a:r>
              <a:rPr lang="en-GB" sz="1400" dirty="0" smtClean="0">
                <a:solidFill>
                  <a:srgbClr val="D4FF01"/>
                </a:solidFill>
              </a:rPr>
              <a:t>hosting partners already providing our service commercially</a:t>
            </a:r>
            <a:r>
              <a:rPr lang="ru-RU" sz="1400" dirty="0" smtClean="0">
                <a:solidFill>
                  <a:srgbClr val="D4FF01"/>
                </a:solidFill>
              </a:rPr>
              <a:t>, </a:t>
            </a:r>
            <a:r>
              <a:rPr lang="ru-RU" sz="1400" dirty="0">
                <a:solidFill>
                  <a:srgbClr val="D4FF01"/>
                </a:solidFill>
              </a:rPr>
              <a:t>Jelastic </a:t>
            </a:r>
            <a:r>
              <a:rPr lang="en-GB" sz="1400" dirty="0" smtClean="0">
                <a:solidFill>
                  <a:srgbClr val="D4FF01"/>
                </a:solidFill>
              </a:rPr>
              <a:t>is becoming the world’s number one cloud platform</a:t>
            </a:r>
            <a:r>
              <a:rPr lang="ru-RU" sz="1400" dirty="0" smtClean="0">
                <a:solidFill>
                  <a:srgbClr val="D4FF01"/>
                </a:solidFill>
              </a:rPr>
              <a:t>. </a:t>
            </a:r>
            <a:r>
              <a:rPr lang="ru-RU" sz="1400" dirty="0">
                <a:solidFill>
                  <a:srgbClr val="D4FF01"/>
                </a:solidFill>
              </a:rPr>
              <a:t>Jelastic </a:t>
            </a:r>
            <a:r>
              <a:rPr lang="en-GB" sz="1400" dirty="0" smtClean="0">
                <a:solidFill>
                  <a:srgbClr val="D4FF01"/>
                </a:solidFill>
              </a:rPr>
              <a:t>provides a combination of all the best aspects of separate hosting</a:t>
            </a:r>
            <a:r>
              <a:rPr lang="ru-RU" sz="1400" dirty="0" smtClean="0">
                <a:solidFill>
                  <a:srgbClr val="D4FF01"/>
                </a:solidFill>
              </a:rPr>
              <a:t>, </a:t>
            </a:r>
            <a:r>
              <a:rPr lang="ru-RU" sz="1400" dirty="0">
                <a:solidFill>
                  <a:srgbClr val="D4FF01"/>
                </a:solidFill>
              </a:rPr>
              <a:t>IaaS </a:t>
            </a:r>
            <a:r>
              <a:rPr lang="en-GB" sz="1400" dirty="0" smtClean="0">
                <a:solidFill>
                  <a:srgbClr val="D4FF01"/>
                </a:solidFill>
              </a:rPr>
              <a:t>and fully automated</a:t>
            </a:r>
            <a:r>
              <a:rPr lang="ru-RU" sz="1400" dirty="0" smtClean="0">
                <a:solidFill>
                  <a:srgbClr val="D4FF01"/>
                </a:solidFill>
              </a:rPr>
              <a:t> </a:t>
            </a:r>
            <a:r>
              <a:rPr lang="ru-RU" sz="1400" dirty="0">
                <a:solidFill>
                  <a:srgbClr val="D4FF01"/>
                </a:solidFill>
              </a:rPr>
              <a:t>PaaS.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Jelastic </a:t>
            </a:r>
            <a:r>
              <a:rPr lang="en-GB" sz="1400" dirty="0" smtClean="0">
                <a:solidFill>
                  <a:srgbClr val="FFFFFF"/>
                </a:solidFill>
              </a:rPr>
              <a:t>is a type of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ru-RU" sz="1400" dirty="0">
                <a:solidFill>
                  <a:srgbClr val="FFFFFF"/>
                </a:solidFill>
              </a:rPr>
              <a:t>"Android" </a:t>
            </a:r>
            <a:r>
              <a:rPr lang="en-GB" sz="1400" dirty="0" smtClean="0">
                <a:solidFill>
                  <a:srgbClr val="FFFFFF"/>
                </a:solidFill>
              </a:rPr>
              <a:t>for the</a:t>
            </a:r>
            <a:r>
              <a:rPr lang="ru-RU" sz="1400" dirty="0" smtClean="0">
                <a:solidFill>
                  <a:srgbClr val="FFFFFF"/>
                </a:solidFill>
              </a:rPr>
              <a:t> PaaS</a:t>
            </a:r>
            <a:r>
              <a:rPr lang="en-GB" sz="1400" dirty="0" smtClean="0">
                <a:solidFill>
                  <a:srgbClr val="FFFFFF"/>
                </a:solidFill>
              </a:rPr>
              <a:t> market</a:t>
            </a:r>
            <a:r>
              <a:rPr lang="ru-RU" sz="1400" dirty="0" smtClean="0">
                <a:solidFill>
                  <a:srgbClr val="FFFFFF"/>
                </a:solidFill>
              </a:rPr>
              <a:t>: </a:t>
            </a:r>
            <a:r>
              <a:rPr lang="en-GB" sz="1400" dirty="0" smtClean="0">
                <a:solidFill>
                  <a:srgbClr val="FFFFFF"/>
                </a:solidFill>
              </a:rPr>
              <a:t>hosting companies can roll out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ru-RU" sz="1400" dirty="0">
                <a:solidFill>
                  <a:srgbClr val="FFFFFF"/>
                </a:solidFill>
              </a:rPr>
              <a:t>Jelasticу </a:t>
            </a:r>
            <a:r>
              <a:rPr lang="en-GB" sz="1400" dirty="0" smtClean="0">
                <a:solidFill>
                  <a:srgbClr val="FFFFFF"/>
                </a:solidFill>
              </a:rPr>
              <a:t>for themselves and compete with global heavyweights such as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ru-RU" sz="1400" dirty="0">
                <a:solidFill>
                  <a:srgbClr val="FFFFFF"/>
                </a:solidFill>
              </a:rPr>
              <a:t>Heroku </a:t>
            </a:r>
            <a:r>
              <a:rPr lang="en-GB" sz="1400" dirty="0" smtClean="0">
                <a:solidFill>
                  <a:srgbClr val="FFFFFF"/>
                </a:solidFill>
              </a:rPr>
              <a:t>and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ru-RU" sz="1400" dirty="0">
                <a:solidFill>
                  <a:srgbClr val="FFFFFF"/>
                </a:solidFill>
              </a:rPr>
              <a:t>GoogleAppEngine</a:t>
            </a:r>
            <a:r>
              <a:rPr lang="ru-RU" sz="1400" dirty="0" smtClean="0">
                <a:solidFill>
                  <a:srgbClr val="FFFFFF"/>
                </a:solidFill>
              </a:rPr>
              <a:t>.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79597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FFFF"/>
                </a:solidFill>
                <a:cs typeface="Arial" pitchFamily="34" charset="0"/>
              </a:rPr>
              <a:t>Market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8184" y="1285378"/>
            <a:ext cx="2448272" cy="77547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668191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000" b="1" dirty="0" smtClean="0"/>
              <a:t>RealSpeaker</a:t>
            </a:r>
            <a:r>
              <a:rPr lang="en-GB" sz="2000" b="1" dirty="0"/>
              <a:t> </a:t>
            </a:r>
            <a:r>
              <a:rPr lang="en-GB" sz="2000" b="1" dirty="0" smtClean="0"/>
              <a:t>Lab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1035893"/>
            <a:ext cx="62646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RealSpeaker </a:t>
            </a:r>
            <a:r>
              <a:rPr lang="en-GB" sz="1400" b="1" dirty="0" smtClean="0"/>
              <a:t>launches a new version of its speech recognition app for </a:t>
            </a:r>
            <a:r>
              <a:rPr lang="ru-RU" sz="1400" b="1" dirty="0" smtClean="0"/>
              <a:t>Android</a:t>
            </a:r>
            <a:endParaRPr lang="en-US" sz="1400" b="1" dirty="0" smtClean="0"/>
          </a:p>
          <a:p>
            <a:endParaRPr lang="en-US" sz="1400" b="1" i="1" dirty="0"/>
          </a:p>
          <a:p>
            <a:r>
              <a:rPr lang="en-GB" sz="1400" dirty="0" smtClean="0"/>
              <a:t>The app provides speech recognition in</a:t>
            </a:r>
            <a:r>
              <a:rPr lang="ru-RU" sz="1400" dirty="0" smtClean="0"/>
              <a:t> </a:t>
            </a:r>
            <a:r>
              <a:rPr lang="ru-RU" sz="1400" dirty="0"/>
              <a:t>6 </a:t>
            </a:r>
            <a:r>
              <a:rPr lang="en-GB" sz="1400" dirty="0" smtClean="0"/>
              <a:t>languages</a:t>
            </a:r>
            <a:r>
              <a:rPr lang="ru-RU" sz="1400" dirty="0" smtClean="0"/>
              <a:t>: </a:t>
            </a:r>
            <a:r>
              <a:rPr lang="en-GB" sz="1400" dirty="0" smtClean="0"/>
              <a:t>English</a:t>
            </a:r>
            <a:r>
              <a:rPr lang="ru-RU" sz="1400" dirty="0" smtClean="0"/>
              <a:t>, </a:t>
            </a:r>
            <a:r>
              <a:rPr lang="en-GB" sz="1400" dirty="0" smtClean="0"/>
              <a:t>American</a:t>
            </a:r>
            <a:r>
              <a:rPr lang="ru-RU" sz="1400" dirty="0" smtClean="0"/>
              <a:t>, </a:t>
            </a:r>
            <a:r>
              <a:rPr lang="en-GB" sz="1400" dirty="0" smtClean="0"/>
              <a:t>Russian</a:t>
            </a:r>
            <a:r>
              <a:rPr lang="ru-RU" sz="1400" dirty="0" smtClean="0"/>
              <a:t>, </a:t>
            </a:r>
            <a:r>
              <a:rPr lang="en-GB" sz="1400" dirty="0" smtClean="0"/>
              <a:t>French</a:t>
            </a:r>
            <a:r>
              <a:rPr lang="ru-RU" sz="1400" dirty="0" smtClean="0"/>
              <a:t>, </a:t>
            </a:r>
            <a:r>
              <a:rPr lang="en-GB" sz="1400" dirty="0" smtClean="0"/>
              <a:t>German and Korean</a:t>
            </a:r>
            <a:r>
              <a:rPr lang="ru-RU" sz="1400" dirty="0" smtClean="0"/>
              <a:t>.</a:t>
            </a:r>
            <a:endParaRPr lang="ru-RU" sz="1400" b="1" dirty="0"/>
          </a:p>
        </p:txBody>
      </p:sp>
      <p:sp>
        <p:nvSpPr>
          <p:cNvPr id="5" name="Rectangle 10"/>
          <p:cNvSpPr/>
          <p:nvPr/>
        </p:nvSpPr>
        <p:spPr>
          <a:xfrm>
            <a:off x="827584" y="2708920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RealSpeaker </a:t>
            </a:r>
            <a:r>
              <a:rPr lang="en-GB" sz="1400" dirty="0" smtClean="0">
                <a:solidFill>
                  <a:schemeClr val="bg2"/>
                </a:solidFill>
              </a:rPr>
              <a:t>features a video extension designed to increase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the accuracy of audio speech recognition</a:t>
            </a:r>
            <a:r>
              <a:rPr lang="ru-RU" sz="1400" dirty="0" smtClean="0">
                <a:solidFill>
                  <a:schemeClr val="bg2"/>
                </a:solidFill>
              </a:rPr>
              <a:t>. </a:t>
            </a:r>
            <a:r>
              <a:rPr lang="en-GB" sz="1400" dirty="0" smtClean="0">
                <a:solidFill>
                  <a:schemeClr val="bg2"/>
                </a:solidFill>
              </a:rPr>
              <a:t>The aim is to provide ultra-accurate audio-visual speech recognition, enabling users not only to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convert speech into text format at will</a:t>
            </a:r>
            <a:r>
              <a:rPr lang="ru-RU" sz="1400" dirty="0" smtClean="0">
                <a:solidFill>
                  <a:schemeClr val="bg2"/>
                </a:solidFill>
              </a:rPr>
              <a:t>, </a:t>
            </a:r>
            <a:r>
              <a:rPr lang="en-GB" sz="1400" dirty="0" smtClean="0">
                <a:solidFill>
                  <a:schemeClr val="bg2"/>
                </a:solidFill>
              </a:rPr>
              <a:t>but also to control hardware using their voice</a:t>
            </a:r>
            <a:r>
              <a:rPr lang="ru-RU" sz="1400" dirty="0" smtClean="0">
                <a:solidFill>
                  <a:schemeClr val="bg2"/>
                </a:solidFill>
              </a:rPr>
              <a:t>.</a:t>
            </a:r>
            <a:endParaRPr lang="ru-RU" sz="1400" dirty="0">
              <a:solidFill>
                <a:schemeClr val="bg2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34888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The company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861048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2"/>
                </a:solidFill>
                <a:cs typeface="Arial" pitchFamily="34" charset="0"/>
              </a:rPr>
              <a:t>Key strengths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221088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accent1"/>
                </a:solidFill>
              </a:rPr>
              <a:t>RealSpeaker</a:t>
            </a:r>
            <a:r>
              <a:rPr lang="en-GB" sz="1400" dirty="0" smtClean="0">
                <a:solidFill>
                  <a:schemeClr val="accent1"/>
                </a:solidFill>
              </a:rPr>
              <a:t> is more accurate than similar programmes currently on the market</a:t>
            </a:r>
            <a:r>
              <a:rPr lang="ru-RU" sz="1400" dirty="0" smtClean="0">
                <a:solidFill>
                  <a:schemeClr val="accent1"/>
                </a:solidFill>
              </a:rPr>
              <a:t>. </a:t>
            </a:r>
            <a:r>
              <a:rPr lang="en-GB" sz="1400" dirty="0" smtClean="0">
                <a:solidFill>
                  <a:schemeClr val="accent1"/>
                </a:solidFill>
              </a:rPr>
              <a:t>This degree of accuracy is ensured by means of lip-reading technology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  <a:r>
              <a:rPr lang="en-US" sz="1400" dirty="0" smtClean="0">
                <a:solidFill>
                  <a:schemeClr val="accent1"/>
                </a:solidFill>
              </a:rPr>
              <a:t> </a:t>
            </a:r>
            <a:r>
              <a:rPr lang="en-GB" sz="1400" dirty="0" smtClean="0">
                <a:solidFill>
                  <a:schemeClr val="accent1"/>
                </a:solidFill>
              </a:rPr>
              <a:t>In the near future, hardware that runs on </a:t>
            </a:r>
            <a:r>
              <a:rPr lang="ru-RU" sz="1400" dirty="0" smtClean="0">
                <a:solidFill>
                  <a:schemeClr val="accent1"/>
                </a:solidFill>
              </a:rPr>
              <a:t>RealSpeaker </a:t>
            </a:r>
            <a:r>
              <a:rPr lang="en-GB" sz="1400" dirty="0" smtClean="0">
                <a:solidFill>
                  <a:schemeClr val="accent1"/>
                </a:solidFill>
              </a:rPr>
              <a:t>will be capable of being automatically adapted to suit the needs of the user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  <a:r>
              <a:rPr lang="en-US" sz="1400" dirty="0" smtClean="0">
                <a:solidFill>
                  <a:schemeClr val="accent1"/>
                </a:solidFill>
              </a:rPr>
              <a:t> </a:t>
            </a:r>
            <a:endParaRPr lang="ru-RU" sz="1400" dirty="0">
              <a:solidFill>
                <a:schemeClr val="accent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517232"/>
            <a:ext cx="7910259" cy="116955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n-GB" sz="1400" dirty="0" smtClean="0">
                <a:solidFill>
                  <a:schemeClr val="bg2"/>
                </a:solidFill>
              </a:rPr>
              <a:t>Speech recognition technology is developing in two directions </a:t>
            </a:r>
            <a:r>
              <a:rPr lang="ru-RU" sz="1400" dirty="0" smtClean="0">
                <a:solidFill>
                  <a:schemeClr val="bg2"/>
                </a:solidFill>
              </a:rPr>
              <a:t>(</a:t>
            </a:r>
            <a:r>
              <a:rPr lang="en-GB" sz="1400" dirty="0" smtClean="0">
                <a:solidFill>
                  <a:schemeClr val="bg2"/>
                </a:solidFill>
              </a:rPr>
              <a:t>the overall market is set to grow from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>
                <a:solidFill>
                  <a:schemeClr val="bg2"/>
                </a:solidFill>
              </a:rPr>
              <a:t>$1.09 </a:t>
            </a:r>
            <a:r>
              <a:rPr lang="en-GB" sz="1400" dirty="0" smtClean="0">
                <a:solidFill>
                  <a:schemeClr val="bg2"/>
                </a:solidFill>
              </a:rPr>
              <a:t>to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>
                <a:solidFill>
                  <a:schemeClr val="bg2"/>
                </a:solidFill>
              </a:rPr>
              <a:t>$2.42 </a:t>
            </a:r>
            <a:r>
              <a:rPr lang="en-GB" sz="1400" dirty="0" smtClean="0">
                <a:solidFill>
                  <a:schemeClr val="bg2"/>
                </a:solidFill>
              </a:rPr>
              <a:t>billion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between </a:t>
            </a:r>
            <a:r>
              <a:rPr lang="ru-RU" sz="1400" dirty="0" smtClean="0">
                <a:solidFill>
                  <a:schemeClr val="bg2"/>
                </a:solidFill>
              </a:rPr>
              <a:t>2012 </a:t>
            </a:r>
            <a:r>
              <a:rPr lang="en-GB" sz="1400" dirty="0" smtClean="0">
                <a:solidFill>
                  <a:schemeClr val="bg2"/>
                </a:solidFill>
              </a:rPr>
              <a:t>and</a:t>
            </a:r>
            <a:r>
              <a:rPr lang="ru-RU" sz="1400" dirty="0" smtClean="0">
                <a:solidFill>
                  <a:schemeClr val="bg2"/>
                </a:solidFill>
              </a:rPr>
              <a:t> 2016, </a:t>
            </a:r>
            <a:r>
              <a:rPr lang="en-GB" sz="1400" dirty="0" smtClean="0">
                <a:solidFill>
                  <a:schemeClr val="bg2"/>
                </a:solidFill>
              </a:rPr>
              <a:t>at a growth rate of </a:t>
            </a:r>
            <a:r>
              <a:rPr lang="ru-RU" sz="1400" dirty="0" smtClean="0">
                <a:solidFill>
                  <a:schemeClr val="bg2"/>
                </a:solidFill>
              </a:rPr>
              <a:t>+22.07%</a:t>
            </a:r>
            <a:r>
              <a:rPr lang="en-GB" sz="1400" dirty="0" smtClean="0">
                <a:solidFill>
                  <a:schemeClr val="bg2"/>
                </a:solidFill>
              </a:rPr>
              <a:t>):</a:t>
            </a:r>
            <a:r>
              <a:rPr lang="ru-RU" sz="1400" dirty="0">
                <a:solidFill>
                  <a:schemeClr val="bg2"/>
                </a:solidFill>
              </a:rPr>
              <a:t> </a:t>
            </a:r>
            <a:r>
              <a:rPr lang="en-GB" sz="1400" dirty="0" smtClean="0">
                <a:solidFill>
                  <a:schemeClr val="bg2"/>
                </a:solidFill>
              </a:rPr>
              <a:t>Transformation of speech into text</a:t>
            </a:r>
            <a:r>
              <a:rPr lang="ru-RU" sz="1400" dirty="0" smtClean="0">
                <a:solidFill>
                  <a:schemeClr val="bg2"/>
                </a:solidFill>
              </a:rPr>
              <a:t> (</a:t>
            </a:r>
            <a:r>
              <a:rPr lang="en-GB" sz="1400" dirty="0" smtClean="0">
                <a:solidFill>
                  <a:schemeClr val="bg2"/>
                </a:solidFill>
              </a:rPr>
              <a:t>market growing from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>
                <a:solidFill>
                  <a:schemeClr val="bg2"/>
                </a:solidFill>
              </a:rPr>
              <a:t>$</a:t>
            </a:r>
            <a:r>
              <a:rPr lang="ru-RU" sz="1400" dirty="0" smtClean="0">
                <a:solidFill>
                  <a:schemeClr val="bg2"/>
                </a:solidFill>
              </a:rPr>
              <a:t>860 </a:t>
            </a:r>
            <a:r>
              <a:rPr lang="en-GB" sz="1400" dirty="0" smtClean="0">
                <a:solidFill>
                  <a:schemeClr val="bg2"/>
                </a:solidFill>
              </a:rPr>
              <a:t>mln</a:t>
            </a:r>
            <a:r>
              <a:rPr lang="ru-RU" sz="1400" dirty="0">
                <a:solidFill>
                  <a:schemeClr val="bg2"/>
                </a:solidFill>
              </a:rPr>
              <a:t> </a:t>
            </a:r>
            <a:r>
              <a:rPr lang="ru-RU" sz="1400" dirty="0" smtClean="0">
                <a:solidFill>
                  <a:schemeClr val="bg2"/>
                </a:solidFill>
              </a:rPr>
              <a:t>(2012) </a:t>
            </a:r>
            <a:r>
              <a:rPr lang="en-GB" sz="1400" dirty="0" smtClean="0">
                <a:solidFill>
                  <a:schemeClr val="bg2"/>
                </a:solidFill>
              </a:rPr>
              <a:t>to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>
                <a:solidFill>
                  <a:schemeClr val="bg2"/>
                </a:solidFill>
              </a:rPr>
              <a:t>$</a:t>
            </a:r>
            <a:r>
              <a:rPr lang="ru-RU" sz="1400" dirty="0" smtClean="0">
                <a:solidFill>
                  <a:schemeClr val="bg2"/>
                </a:solidFill>
              </a:rPr>
              <a:t>1,727</a:t>
            </a:r>
            <a:r>
              <a:rPr lang="en-GB" sz="1400" dirty="0" smtClean="0">
                <a:solidFill>
                  <a:schemeClr val="bg2"/>
                </a:solidFill>
              </a:rPr>
              <a:t>mln</a:t>
            </a:r>
            <a:r>
              <a:rPr lang="ru-RU" sz="1400" dirty="0">
                <a:solidFill>
                  <a:schemeClr val="bg2"/>
                </a:solidFill>
              </a:rPr>
              <a:t> </a:t>
            </a:r>
            <a:r>
              <a:rPr lang="ru-RU" sz="1400" dirty="0" smtClean="0">
                <a:solidFill>
                  <a:schemeClr val="bg2"/>
                </a:solidFill>
              </a:rPr>
              <a:t>(2016) – </a:t>
            </a:r>
            <a:r>
              <a:rPr lang="en-GB" sz="1400" dirty="0" smtClean="0">
                <a:solidFill>
                  <a:schemeClr val="bg2"/>
                </a:solidFill>
              </a:rPr>
              <a:t>total share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>
                <a:solidFill>
                  <a:schemeClr val="bg2"/>
                </a:solidFill>
              </a:rPr>
              <a:t>79%-71% </a:t>
            </a:r>
            <a:r>
              <a:rPr lang="en-GB" sz="1400" dirty="0" smtClean="0">
                <a:solidFill>
                  <a:schemeClr val="bg2"/>
                </a:solidFill>
              </a:rPr>
              <a:t>from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>
                <a:solidFill>
                  <a:schemeClr val="bg2"/>
                </a:solidFill>
              </a:rPr>
              <a:t>2012 </a:t>
            </a:r>
            <a:r>
              <a:rPr lang="en-GB" sz="1400" dirty="0" smtClean="0">
                <a:solidFill>
                  <a:schemeClr val="bg2"/>
                </a:solidFill>
              </a:rPr>
              <a:t>to</a:t>
            </a:r>
            <a:r>
              <a:rPr lang="ru-RU" sz="1400" dirty="0" smtClean="0">
                <a:solidFill>
                  <a:schemeClr val="bg2"/>
                </a:solidFill>
              </a:rPr>
              <a:t> 2016),</a:t>
            </a:r>
            <a:r>
              <a:rPr lang="ru-RU" sz="1400" dirty="0">
                <a:solidFill>
                  <a:schemeClr val="bg2"/>
                </a:solidFill>
              </a:rPr>
              <a:t> </a:t>
            </a:r>
            <a:r>
              <a:rPr lang="en-GB" sz="1400" dirty="0" smtClean="0">
                <a:solidFill>
                  <a:schemeClr val="bg2"/>
                </a:solidFill>
              </a:rPr>
              <a:t>Verification and identification of the human voice</a:t>
            </a:r>
            <a:r>
              <a:rPr lang="ru-RU" sz="1400" dirty="0" smtClean="0">
                <a:solidFill>
                  <a:schemeClr val="bg2"/>
                </a:solidFill>
              </a:rPr>
              <a:t> (</a:t>
            </a:r>
            <a:r>
              <a:rPr lang="en-GB" sz="1400" dirty="0" smtClean="0">
                <a:solidFill>
                  <a:schemeClr val="bg2"/>
                </a:solidFill>
              </a:rPr>
              <a:t>market set to grow from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>
                <a:solidFill>
                  <a:schemeClr val="bg2"/>
                </a:solidFill>
              </a:rPr>
              <a:t>$</a:t>
            </a:r>
            <a:r>
              <a:rPr lang="ru-RU" sz="1400" dirty="0" smtClean="0">
                <a:solidFill>
                  <a:schemeClr val="bg2"/>
                </a:solidFill>
              </a:rPr>
              <a:t>229</a:t>
            </a:r>
            <a:r>
              <a:rPr lang="en-GB" sz="1400" dirty="0" smtClean="0">
                <a:solidFill>
                  <a:schemeClr val="bg2"/>
                </a:solidFill>
              </a:rPr>
              <a:t>mln</a:t>
            </a:r>
            <a:r>
              <a:rPr lang="ru-RU" sz="1400" dirty="0">
                <a:solidFill>
                  <a:schemeClr val="bg2"/>
                </a:solidFill>
              </a:rPr>
              <a:t> </a:t>
            </a:r>
            <a:r>
              <a:rPr lang="ru-RU" sz="1400" dirty="0" smtClean="0">
                <a:solidFill>
                  <a:schemeClr val="bg2"/>
                </a:solidFill>
              </a:rPr>
              <a:t>(2012) </a:t>
            </a:r>
            <a:r>
              <a:rPr lang="en-GB" sz="1400" dirty="0" smtClean="0">
                <a:solidFill>
                  <a:schemeClr val="bg2"/>
                </a:solidFill>
              </a:rPr>
              <a:t>to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>
                <a:solidFill>
                  <a:schemeClr val="bg2"/>
                </a:solidFill>
              </a:rPr>
              <a:t>$</a:t>
            </a:r>
            <a:r>
              <a:rPr lang="ru-RU" sz="1400" dirty="0" smtClean="0">
                <a:solidFill>
                  <a:schemeClr val="bg2"/>
                </a:solidFill>
              </a:rPr>
              <a:t>697</a:t>
            </a:r>
            <a:r>
              <a:rPr lang="en-GB" sz="1400" dirty="0" smtClean="0">
                <a:solidFill>
                  <a:schemeClr val="bg2"/>
                </a:solidFill>
              </a:rPr>
              <a:t>mln</a:t>
            </a:r>
            <a:r>
              <a:rPr lang="ru-RU" sz="1400" dirty="0">
                <a:solidFill>
                  <a:schemeClr val="bg2"/>
                </a:solidFill>
              </a:rPr>
              <a:t> </a:t>
            </a:r>
            <a:r>
              <a:rPr lang="ru-RU" sz="1400" dirty="0" smtClean="0">
                <a:solidFill>
                  <a:schemeClr val="bg2"/>
                </a:solidFill>
              </a:rPr>
              <a:t>– </a:t>
            </a:r>
            <a:r>
              <a:rPr lang="en-GB" sz="1400" dirty="0" smtClean="0">
                <a:solidFill>
                  <a:schemeClr val="bg2"/>
                </a:solidFill>
              </a:rPr>
              <a:t>total share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>
                <a:solidFill>
                  <a:schemeClr val="bg2"/>
                </a:solidFill>
              </a:rPr>
              <a:t>21%-</a:t>
            </a:r>
            <a:r>
              <a:rPr lang="ru-RU" sz="1400" dirty="0" smtClean="0">
                <a:solidFill>
                  <a:schemeClr val="bg2"/>
                </a:solidFill>
              </a:rPr>
              <a:t>28</a:t>
            </a:r>
            <a:r>
              <a:rPr lang="en-GB" sz="1400" dirty="0" smtClean="0">
                <a:solidFill>
                  <a:schemeClr val="bg2"/>
                </a:solidFill>
              </a:rPr>
              <a:t>.</a:t>
            </a:r>
            <a:r>
              <a:rPr lang="ru-RU" sz="1400" dirty="0" smtClean="0">
                <a:solidFill>
                  <a:schemeClr val="bg2"/>
                </a:solidFill>
              </a:rPr>
              <a:t>8</a:t>
            </a:r>
            <a:r>
              <a:rPr lang="ru-RU" sz="1400" dirty="0">
                <a:solidFill>
                  <a:schemeClr val="bg2"/>
                </a:solidFill>
              </a:rPr>
              <a:t>% </a:t>
            </a:r>
            <a:r>
              <a:rPr lang="en-GB" sz="1400" dirty="0" smtClean="0">
                <a:solidFill>
                  <a:schemeClr val="bg2"/>
                </a:solidFill>
              </a:rPr>
              <a:t>from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>
                <a:solidFill>
                  <a:schemeClr val="bg2"/>
                </a:solidFill>
              </a:rPr>
              <a:t>2012 </a:t>
            </a:r>
            <a:r>
              <a:rPr lang="en-GB" sz="1400" dirty="0" smtClean="0">
                <a:solidFill>
                  <a:schemeClr val="bg2"/>
                </a:solidFill>
              </a:rPr>
              <a:t>to</a:t>
            </a:r>
            <a:r>
              <a:rPr lang="ru-RU" sz="1400" dirty="0" smtClean="0">
                <a:solidFill>
                  <a:schemeClr val="bg2"/>
                </a:solidFill>
              </a:rPr>
              <a:t> 2016)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15719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FFFF"/>
                </a:solidFill>
                <a:cs typeface="Arial" pitchFamily="34" charset="0"/>
              </a:rPr>
              <a:t>Market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6296" y="764704"/>
            <a:ext cx="1405665" cy="14401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269413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/>
              <a:t>Т8</a:t>
            </a:r>
            <a:r>
              <a:rPr lang="en-GB" sz="2000" dirty="0" smtClean="0"/>
              <a:t> Science and Technical Centre</a:t>
            </a:r>
            <a:r>
              <a:rPr lang="ru-RU" sz="2000" dirty="0" smtClean="0"/>
              <a:t> (Т8 </a:t>
            </a:r>
            <a:r>
              <a:rPr lang="en-GB" sz="2000" dirty="0" smtClean="0"/>
              <a:t>STC</a:t>
            </a:r>
            <a:r>
              <a:rPr lang="ru-RU" sz="2000" dirty="0" smtClean="0"/>
              <a:t>)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827584" y="908720"/>
            <a:ext cx="56886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 smtClean="0"/>
              <a:t>Russian equipment made by T8 sends data </a:t>
            </a:r>
            <a:r>
              <a:rPr lang="ru-RU" sz="1400" b="1" dirty="0" smtClean="0"/>
              <a:t>500 </a:t>
            </a:r>
            <a:r>
              <a:rPr lang="en-GB" sz="1400" b="1" dirty="0" smtClean="0"/>
              <a:t>km at a speed of</a:t>
            </a:r>
            <a:r>
              <a:rPr lang="ru-RU" sz="1400" b="1" dirty="0" smtClean="0"/>
              <a:t> </a:t>
            </a:r>
            <a:r>
              <a:rPr lang="ru-RU" sz="1400" b="1" dirty="0"/>
              <a:t>800 </a:t>
            </a:r>
            <a:r>
              <a:rPr lang="en-GB" sz="1400" b="1" dirty="0" smtClean="0"/>
              <a:t>Gbit</a:t>
            </a:r>
            <a:r>
              <a:rPr lang="ru-RU" sz="1400" b="1" dirty="0" smtClean="0"/>
              <a:t>/</a:t>
            </a:r>
            <a:r>
              <a:rPr lang="en-GB" sz="1400" b="1" dirty="0" smtClean="0"/>
              <a:t>s</a:t>
            </a:r>
            <a:r>
              <a:rPr lang="ru-RU" sz="1400" b="1" dirty="0" smtClean="0"/>
              <a:t> </a:t>
            </a:r>
            <a:endParaRPr lang="ru-RU" sz="1400" dirty="0" smtClean="0"/>
          </a:p>
          <a:p>
            <a:r>
              <a:rPr lang="ru-RU" sz="1400" dirty="0" smtClean="0"/>
              <a:t>T8 </a:t>
            </a:r>
            <a:r>
              <a:rPr lang="en-GB" sz="1400" dirty="0" smtClean="0"/>
              <a:t>has conducted a demonstration in which it successfully transferred eight</a:t>
            </a:r>
            <a:r>
              <a:rPr lang="ru-RU" sz="1400" dirty="0" smtClean="0"/>
              <a:t> DWDM-</a:t>
            </a:r>
            <a:r>
              <a:rPr lang="en-GB" sz="1400" dirty="0" smtClean="0"/>
              <a:t>channels</a:t>
            </a:r>
            <a:r>
              <a:rPr lang="ru-RU" sz="1400" dirty="0" smtClean="0"/>
              <a:t> </a:t>
            </a:r>
            <a:r>
              <a:rPr lang="en-GB" sz="1400" dirty="0" smtClean="0"/>
              <a:t>at a speed of</a:t>
            </a:r>
            <a:r>
              <a:rPr lang="ru-RU" sz="1400" dirty="0" smtClean="0"/>
              <a:t> </a:t>
            </a:r>
            <a:r>
              <a:rPr lang="ru-RU" sz="1400" dirty="0"/>
              <a:t>100 </a:t>
            </a:r>
            <a:r>
              <a:rPr lang="en-GB" sz="1400" dirty="0" smtClean="0"/>
              <a:t>Gbit</a:t>
            </a:r>
            <a:r>
              <a:rPr lang="ru-RU" sz="1400" dirty="0" smtClean="0"/>
              <a:t>/</a:t>
            </a:r>
            <a:r>
              <a:rPr lang="en-GB" sz="1400" dirty="0" smtClean="0"/>
              <a:t>s</a:t>
            </a:r>
            <a:r>
              <a:rPr lang="ru-RU" sz="1400" dirty="0" smtClean="0"/>
              <a:t> </a:t>
            </a:r>
            <a:r>
              <a:rPr lang="en-GB" sz="1400" dirty="0" smtClean="0"/>
              <a:t>along a</a:t>
            </a:r>
            <a:r>
              <a:rPr lang="ru-RU" sz="1400" dirty="0" smtClean="0"/>
              <a:t> </a:t>
            </a:r>
            <a:r>
              <a:rPr lang="ru-RU" sz="1400" dirty="0"/>
              <a:t>500 </a:t>
            </a:r>
            <a:r>
              <a:rPr lang="en-GB" sz="1400" dirty="0" smtClean="0"/>
              <a:t>km one-way line</a:t>
            </a:r>
            <a:r>
              <a:rPr lang="ru-RU" sz="1400" dirty="0" smtClean="0"/>
              <a:t>, </a:t>
            </a:r>
            <a:r>
              <a:rPr lang="en-GB" sz="1400" dirty="0" smtClean="0"/>
              <a:t>using only a Remote Optically Pumped Amplifier</a:t>
            </a:r>
            <a:r>
              <a:rPr lang="ru-RU" sz="1400" dirty="0" smtClean="0"/>
              <a:t> (</a:t>
            </a:r>
            <a:r>
              <a:rPr lang="ru-RU" sz="1400" dirty="0"/>
              <a:t>ROPA). </a:t>
            </a:r>
            <a:r>
              <a:rPr lang="en-GB" sz="1400" dirty="0" smtClean="0"/>
              <a:t>It managed to achieve speeds of </a:t>
            </a:r>
            <a:r>
              <a:rPr lang="ru-RU" sz="1400" dirty="0" smtClean="0"/>
              <a:t>800 </a:t>
            </a:r>
            <a:r>
              <a:rPr lang="en-GB" sz="1400" dirty="0"/>
              <a:t>Gbit</a:t>
            </a:r>
            <a:r>
              <a:rPr lang="ru-RU" sz="1400" dirty="0"/>
              <a:t>/</a:t>
            </a:r>
            <a:r>
              <a:rPr lang="en-GB" sz="1400" dirty="0"/>
              <a:t>s, </a:t>
            </a:r>
            <a:r>
              <a:rPr lang="en-GB" sz="1400" dirty="0" smtClean="0"/>
              <a:t>over a record distance of </a:t>
            </a:r>
            <a:r>
              <a:rPr lang="ru-RU" sz="1400" dirty="0" smtClean="0"/>
              <a:t>500 </a:t>
            </a:r>
            <a:r>
              <a:rPr lang="en-GB" sz="1400" dirty="0" smtClean="0"/>
              <a:t>km</a:t>
            </a:r>
            <a:r>
              <a:rPr lang="ru-RU" sz="1400" dirty="0" smtClean="0"/>
              <a:t>.</a:t>
            </a:r>
            <a:endParaRPr lang="ru-RU" sz="1400" b="1" dirty="0" smtClean="0"/>
          </a:p>
        </p:txBody>
      </p:sp>
      <p:sp>
        <p:nvSpPr>
          <p:cNvPr id="5" name="Rectangle 10"/>
          <p:cNvSpPr/>
          <p:nvPr/>
        </p:nvSpPr>
        <p:spPr>
          <a:xfrm>
            <a:off x="827584" y="2834352"/>
            <a:ext cx="7920880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400" dirty="0" smtClean="0">
                <a:solidFill>
                  <a:schemeClr val="bg2"/>
                </a:solidFill>
              </a:rPr>
              <a:t>Develop</a:t>
            </a:r>
            <a:r>
              <a:rPr lang="ru-RU" sz="1400" dirty="0" smtClean="0">
                <a:solidFill>
                  <a:schemeClr val="bg2"/>
                </a:solidFill>
              </a:rPr>
              <a:t>ment</a:t>
            </a:r>
            <a:r>
              <a:rPr lang="en-GB" sz="1400" dirty="0" smtClean="0">
                <a:solidFill>
                  <a:schemeClr val="bg2"/>
                </a:solidFill>
              </a:rPr>
              <a:t> and </a:t>
            </a:r>
            <a:r>
              <a:rPr lang="ru-RU" sz="1400" dirty="0" smtClean="0">
                <a:solidFill>
                  <a:schemeClr val="bg2"/>
                </a:solidFill>
              </a:rPr>
              <a:t>serial </a:t>
            </a:r>
            <a:r>
              <a:rPr lang="en-GB" sz="1400" dirty="0" smtClean="0">
                <a:solidFill>
                  <a:schemeClr val="bg2"/>
                </a:solidFill>
              </a:rPr>
              <a:t>produci</a:t>
            </a:r>
            <a:r>
              <a:rPr lang="ru-RU" sz="1400" dirty="0" smtClean="0">
                <a:solidFill>
                  <a:schemeClr val="bg2"/>
                </a:solidFill>
              </a:rPr>
              <a:t>tion of </a:t>
            </a:r>
            <a:r>
              <a:rPr lang="en-GB" sz="1400" dirty="0" smtClean="0">
                <a:solidFill>
                  <a:schemeClr val="bg2"/>
                </a:solidFill>
              </a:rPr>
              <a:t>Dense Wavelength Division Multiplexing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(DWDM) fibre optic communication systems, and coherent data transfer at speeds of</a:t>
            </a:r>
            <a:r>
              <a:rPr lang="ru-RU" sz="1400" dirty="0" smtClean="0">
                <a:solidFill>
                  <a:schemeClr val="bg2"/>
                </a:solidFill>
              </a:rPr>
              <a:t> 25</a:t>
            </a:r>
            <a:r>
              <a:rPr lang="en-GB" sz="1400" dirty="0" smtClean="0">
                <a:solidFill>
                  <a:schemeClr val="bg2"/>
                </a:solidFill>
              </a:rPr>
              <a:t>Tbit</a:t>
            </a:r>
            <a:r>
              <a:rPr lang="ru-RU" sz="1400" dirty="0" smtClean="0">
                <a:solidFill>
                  <a:schemeClr val="bg2"/>
                </a:solidFill>
              </a:rPr>
              <a:t>/</a:t>
            </a:r>
            <a:r>
              <a:rPr lang="en-GB" sz="1400" dirty="0" smtClean="0">
                <a:solidFill>
                  <a:schemeClr val="bg2"/>
                </a:solidFill>
              </a:rPr>
              <a:t>s</a:t>
            </a:r>
            <a:r>
              <a:rPr lang="ru-RU" sz="1400" dirty="0" smtClean="0">
                <a:solidFill>
                  <a:schemeClr val="bg2"/>
                </a:solidFill>
              </a:rPr>
              <a:t>.</a:t>
            </a: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483604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2"/>
                </a:solidFill>
                <a:cs typeface="Arial" pitchFamily="34" charset="0"/>
              </a:rPr>
              <a:t>Essence of innovation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707740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2"/>
                </a:solidFill>
                <a:cs typeface="Arial" pitchFamily="34" charset="0"/>
              </a:rPr>
              <a:t>Key strengths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060810"/>
            <a:ext cx="7890164" cy="181588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 </a:t>
            </a:r>
            <a:r>
              <a:rPr lang="en-GB" sz="1400" dirty="0" smtClean="0">
                <a:solidFill>
                  <a:schemeClr val="accent1"/>
                </a:solidFill>
              </a:rPr>
              <a:t>The equipment produced by the company is the best in the world in terms of specifications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  <a:endParaRPr lang="ru-RU" sz="1400" dirty="0">
              <a:solidFill>
                <a:schemeClr val="accent1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 </a:t>
            </a:r>
            <a:r>
              <a:rPr lang="en-GB" sz="1400" dirty="0" smtClean="0">
                <a:solidFill>
                  <a:schemeClr val="accent1"/>
                </a:solidFill>
              </a:rPr>
              <a:t>The equipment has been certified by the Ministry of Telecommunications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en-GB" sz="1400" dirty="0" smtClean="0">
                <a:solidFill>
                  <a:schemeClr val="accent1"/>
                </a:solidFill>
              </a:rPr>
              <a:t>and </a:t>
            </a:r>
            <a:r>
              <a:rPr lang="ru-RU" sz="1400" dirty="0" smtClean="0">
                <a:solidFill>
                  <a:schemeClr val="accent1"/>
                </a:solidFill>
              </a:rPr>
              <a:t>it </a:t>
            </a:r>
            <a:r>
              <a:rPr lang="en-GB" sz="1400" dirty="0" smtClean="0">
                <a:solidFill>
                  <a:schemeClr val="accent1"/>
                </a:solidFill>
              </a:rPr>
              <a:t>has </a:t>
            </a:r>
            <a:r>
              <a:rPr lang="ru-RU" sz="1400" dirty="0" smtClean="0">
                <a:solidFill>
                  <a:schemeClr val="accent1"/>
                </a:solidFill>
              </a:rPr>
              <a:t>proved</a:t>
            </a:r>
            <a:r>
              <a:rPr lang="en-GB" sz="1400" dirty="0" smtClean="0">
                <a:solidFill>
                  <a:schemeClr val="accent1"/>
                </a:solidFill>
              </a:rPr>
              <a:t>to be of high quality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  <a:endParaRPr lang="ru-RU" sz="1400" dirty="0">
              <a:solidFill>
                <a:schemeClr val="accent1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 </a:t>
            </a:r>
            <a:r>
              <a:rPr lang="en-GB" sz="1400" dirty="0" smtClean="0">
                <a:solidFill>
                  <a:schemeClr val="accent1"/>
                </a:solidFill>
              </a:rPr>
              <a:t>A unique laboratory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en-GB" sz="1400" dirty="0" smtClean="0">
                <a:solidFill>
                  <a:schemeClr val="accent1"/>
                </a:solidFill>
              </a:rPr>
              <a:t>containing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en-GB" sz="1400" dirty="0" smtClean="0">
                <a:solidFill>
                  <a:schemeClr val="accent1"/>
                </a:solidFill>
              </a:rPr>
              <a:t>over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ru-RU" sz="1400" dirty="0">
                <a:solidFill>
                  <a:schemeClr val="accent1"/>
                </a:solidFill>
              </a:rPr>
              <a:t>200 </a:t>
            </a:r>
            <a:r>
              <a:rPr lang="en-GB" sz="1400" dirty="0" smtClean="0">
                <a:solidFill>
                  <a:schemeClr val="accent1"/>
                </a:solidFill>
              </a:rPr>
              <a:t>devices</a:t>
            </a:r>
            <a:r>
              <a:rPr lang="ru-RU" sz="1400" dirty="0" smtClean="0">
                <a:solidFill>
                  <a:schemeClr val="accent1"/>
                </a:solidFill>
              </a:rPr>
              <a:t>, </a:t>
            </a:r>
            <a:r>
              <a:rPr lang="en-GB" sz="1400" dirty="0" smtClean="0">
                <a:solidFill>
                  <a:schemeClr val="accent1"/>
                </a:solidFill>
              </a:rPr>
              <a:t>providing the best conditions for maintenance of Fibre-Optic Communication Lines in Russia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  <a:endParaRPr lang="ru-RU" sz="1400" dirty="0">
              <a:solidFill>
                <a:schemeClr val="accent1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GB" sz="1400" dirty="0" smtClean="0">
                <a:solidFill>
                  <a:schemeClr val="accent1"/>
                </a:solidFill>
              </a:rPr>
              <a:t>The company has introduced </a:t>
            </a:r>
            <a:r>
              <a:rPr lang="ru-RU" sz="1400" dirty="0" smtClean="0">
                <a:solidFill>
                  <a:schemeClr val="accent1"/>
                </a:solidFill>
              </a:rPr>
              <a:t>DWDM </a:t>
            </a:r>
            <a:r>
              <a:rPr lang="en-GB" sz="1400" dirty="0" smtClean="0">
                <a:solidFill>
                  <a:schemeClr val="accent1"/>
                </a:solidFill>
              </a:rPr>
              <a:t>in areas from Turkmeni</a:t>
            </a:r>
            <a:r>
              <a:rPr lang="ru-RU" sz="1400" dirty="0" smtClean="0">
                <a:solidFill>
                  <a:schemeClr val="accent1"/>
                </a:solidFill>
              </a:rPr>
              <a:t>stan</a:t>
            </a:r>
            <a:r>
              <a:rPr lang="en-GB" sz="1400" dirty="0" smtClean="0">
                <a:solidFill>
                  <a:schemeClr val="accent1"/>
                </a:solidFill>
              </a:rPr>
              <a:t> to the Arctic Circle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</a:p>
          <a:p>
            <a:r>
              <a:rPr lang="en-GB" sz="1400" dirty="0" smtClean="0">
                <a:solidFill>
                  <a:schemeClr val="accent1"/>
                </a:solidFill>
              </a:rPr>
              <a:t>In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ru-RU" sz="1400" dirty="0">
                <a:solidFill>
                  <a:schemeClr val="accent1"/>
                </a:solidFill>
              </a:rPr>
              <a:t>2012 </a:t>
            </a:r>
            <a:r>
              <a:rPr lang="en-GB" sz="1400" dirty="0" smtClean="0">
                <a:solidFill>
                  <a:schemeClr val="accent1"/>
                </a:solidFill>
              </a:rPr>
              <a:t>a new world record was set</a:t>
            </a:r>
            <a:r>
              <a:rPr lang="ru-RU" sz="1400" dirty="0" smtClean="0">
                <a:solidFill>
                  <a:schemeClr val="accent1"/>
                </a:solidFill>
              </a:rPr>
              <a:t>: </a:t>
            </a:r>
            <a:r>
              <a:rPr lang="en-GB" sz="1400" dirty="0" smtClean="0">
                <a:solidFill>
                  <a:schemeClr val="accent1"/>
                </a:solidFill>
              </a:rPr>
              <a:t>data was transferred at</a:t>
            </a:r>
            <a:r>
              <a:rPr lang="ru-RU" sz="1400" dirty="0" smtClean="0">
                <a:solidFill>
                  <a:schemeClr val="accent1"/>
                </a:solidFill>
              </a:rPr>
              <a:t> 100</a:t>
            </a:r>
            <a:r>
              <a:rPr lang="en-GB" sz="1400" dirty="0" smtClean="0">
                <a:solidFill>
                  <a:schemeClr val="accent1"/>
                </a:solidFill>
              </a:rPr>
              <a:t>Gb</a:t>
            </a:r>
            <a:r>
              <a:rPr lang="ru-RU" sz="1400" dirty="0" smtClean="0">
                <a:solidFill>
                  <a:schemeClr val="accent1"/>
                </a:solidFill>
              </a:rPr>
              <a:t>/</a:t>
            </a:r>
            <a:r>
              <a:rPr lang="en-GB" sz="1400" dirty="0" smtClean="0">
                <a:solidFill>
                  <a:schemeClr val="accent1"/>
                </a:solidFill>
              </a:rPr>
              <a:t>s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en-GB" sz="1400" dirty="0" smtClean="0">
                <a:solidFill>
                  <a:schemeClr val="accent1"/>
                </a:solidFill>
              </a:rPr>
              <a:t>over</a:t>
            </a:r>
            <a:r>
              <a:rPr lang="ru-RU" sz="1400" dirty="0" smtClean="0">
                <a:solidFill>
                  <a:schemeClr val="accent1"/>
                </a:solidFill>
              </a:rPr>
              <a:t> 4,000 </a:t>
            </a:r>
            <a:r>
              <a:rPr lang="en-GB" sz="1400" dirty="0" smtClean="0">
                <a:solidFill>
                  <a:schemeClr val="accent1"/>
                </a:solidFill>
              </a:rPr>
              <a:t>km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en-GB" sz="1400" dirty="0" smtClean="0">
                <a:solidFill>
                  <a:schemeClr val="accent1"/>
                </a:solidFill>
              </a:rPr>
              <a:t>without dispersion compensation in an</a:t>
            </a:r>
            <a:r>
              <a:rPr lang="ru-RU" sz="1400" dirty="0" smtClean="0">
                <a:solidFill>
                  <a:schemeClr val="accent1"/>
                </a:solidFill>
              </a:rPr>
              <a:t> 88-</a:t>
            </a:r>
            <a:r>
              <a:rPr lang="en-GB" sz="1400" dirty="0" smtClean="0">
                <a:solidFill>
                  <a:schemeClr val="accent1"/>
                </a:solidFill>
              </a:rPr>
              <a:t>channel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ru-RU" sz="1400" dirty="0">
                <a:solidFill>
                  <a:schemeClr val="accent1"/>
                </a:solidFill>
              </a:rPr>
              <a:t>DWDM </a:t>
            </a:r>
            <a:r>
              <a:rPr lang="en-GB" sz="1400" dirty="0" smtClean="0">
                <a:solidFill>
                  <a:schemeClr val="accent1"/>
                </a:solidFill>
              </a:rPr>
              <a:t>system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27584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n-GB" sz="1400" dirty="0" smtClean="0">
                <a:solidFill>
                  <a:schemeClr val="bg2"/>
                </a:solidFill>
              </a:rPr>
              <a:t>Total data traffic in Russia is doubling with each passing year</a:t>
            </a:r>
            <a:r>
              <a:rPr lang="ru-RU" sz="1400" dirty="0" smtClean="0">
                <a:solidFill>
                  <a:schemeClr val="bg2"/>
                </a:solidFill>
              </a:rPr>
              <a:t>. </a:t>
            </a:r>
            <a:r>
              <a:rPr lang="en-GB" sz="1400" dirty="0" smtClean="0">
                <a:solidFill>
                  <a:schemeClr val="bg2"/>
                </a:solidFill>
              </a:rPr>
              <a:t>The size of the Russian market for</a:t>
            </a:r>
            <a:r>
              <a:rPr lang="ru-RU" sz="1400" dirty="0" smtClean="0">
                <a:solidFill>
                  <a:schemeClr val="bg2"/>
                </a:solidFill>
              </a:rPr>
              <a:t> DWDM </a:t>
            </a:r>
            <a:r>
              <a:rPr lang="en-GB" sz="1400" dirty="0" smtClean="0">
                <a:solidFill>
                  <a:schemeClr val="bg2"/>
                </a:solidFill>
              </a:rPr>
              <a:t>in </a:t>
            </a:r>
            <a:r>
              <a:rPr lang="ru-RU" sz="1400" dirty="0" smtClean="0">
                <a:solidFill>
                  <a:schemeClr val="bg2"/>
                </a:solidFill>
              </a:rPr>
              <a:t>2012 </a:t>
            </a:r>
            <a:r>
              <a:rPr lang="en-GB" sz="1400" dirty="0" smtClean="0">
                <a:solidFill>
                  <a:schemeClr val="bg2"/>
                </a:solidFill>
              </a:rPr>
              <a:t>was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$</a:t>
            </a:r>
            <a:r>
              <a:rPr lang="ru-RU" sz="1400" dirty="0" smtClean="0">
                <a:solidFill>
                  <a:schemeClr val="bg2"/>
                </a:solidFill>
              </a:rPr>
              <a:t>500 </a:t>
            </a:r>
            <a:r>
              <a:rPr lang="en-GB" sz="1400" dirty="0" smtClean="0">
                <a:solidFill>
                  <a:schemeClr val="bg2"/>
                </a:solidFill>
              </a:rPr>
              <a:t>mln. The main clients were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Rostelecom,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GB" sz="1400" dirty="0" smtClean="0">
                <a:solidFill>
                  <a:schemeClr val="bg2"/>
                </a:solidFill>
              </a:rPr>
              <a:t>mobile operators and ministerial operators</a:t>
            </a:r>
            <a:r>
              <a:rPr lang="ru-RU" sz="1400" dirty="0" smtClean="0">
                <a:solidFill>
                  <a:schemeClr val="bg2"/>
                </a:solidFill>
              </a:rPr>
              <a:t>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79597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FFFF"/>
                </a:solidFill>
                <a:cs typeface="Arial" pitchFamily="34" charset="0"/>
              </a:rPr>
              <a:t>Market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88224" y="980728"/>
            <a:ext cx="2107933" cy="85843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319066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/>
              <a:t>3D-tek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1035893"/>
            <a:ext cx="63367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3D-tek </a:t>
            </a:r>
            <a:r>
              <a:rPr lang="en-GB" sz="1400" b="1" dirty="0" smtClean="0"/>
              <a:t>opens an outlet in the centre of Moscow</a:t>
            </a:r>
            <a:endParaRPr lang="ru-RU" sz="1400" b="1" dirty="0" smtClean="0"/>
          </a:p>
          <a:p>
            <a:endParaRPr lang="ru-RU" sz="1400" b="1" dirty="0" smtClean="0"/>
          </a:p>
          <a:p>
            <a:r>
              <a:rPr lang="en-GB" sz="1400" dirty="0" smtClean="0"/>
              <a:t>The </a:t>
            </a:r>
            <a:r>
              <a:rPr lang="ru-RU" sz="1400" dirty="0" smtClean="0"/>
              <a:t> </a:t>
            </a:r>
            <a:r>
              <a:rPr lang="en-GB" sz="1400" dirty="0" smtClean="0"/>
              <a:t>outlet is a show-room</a:t>
            </a:r>
            <a:r>
              <a:rPr lang="ru-RU" sz="1400" dirty="0" smtClean="0"/>
              <a:t>, </a:t>
            </a:r>
            <a:r>
              <a:rPr lang="en-GB" sz="1400" dirty="0" smtClean="0"/>
              <a:t>headquarters and sales office</a:t>
            </a:r>
            <a:r>
              <a:rPr lang="ru-RU" sz="1400" dirty="0" smtClean="0"/>
              <a:t> </a:t>
            </a:r>
            <a:r>
              <a:rPr lang="en-GB" sz="1400" dirty="0" smtClean="0"/>
              <a:t>for innovative audio-visual equipment</a:t>
            </a:r>
            <a:r>
              <a:rPr lang="ru-RU" sz="1400" dirty="0" smtClean="0"/>
              <a:t>. </a:t>
            </a:r>
            <a:r>
              <a:rPr lang="en-GB" sz="1400" dirty="0" smtClean="0"/>
              <a:t>All the equipment has been adapted so that demonstrations can take place on wide screens, with a wide field of vision of up to </a:t>
            </a:r>
            <a:r>
              <a:rPr lang="ru-RU" sz="1400" dirty="0" smtClean="0"/>
              <a:t>90</a:t>
            </a:r>
            <a:r>
              <a:rPr lang="ru-RU" sz="1400" dirty="0"/>
              <a:t>°, </a:t>
            </a:r>
            <a:r>
              <a:rPr lang="en-GB" sz="1400" dirty="0" smtClean="0"/>
              <a:t>and there is also an interactive 6m-high video wall</a:t>
            </a:r>
            <a:r>
              <a:rPr lang="ru-RU" sz="1400" dirty="0" smtClean="0"/>
              <a:t>.</a:t>
            </a:r>
            <a:endParaRPr lang="en-US" sz="1400" b="1" i="1" dirty="0"/>
          </a:p>
        </p:txBody>
      </p:sp>
      <p:sp>
        <p:nvSpPr>
          <p:cNvPr id="5" name="Rectangle 10"/>
          <p:cNvSpPr/>
          <p:nvPr/>
        </p:nvSpPr>
        <p:spPr>
          <a:xfrm>
            <a:off x="827584" y="2924944"/>
            <a:ext cx="7920880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FFFFFF"/>
                </a:solidFill>
              </a:rPr>
              <a:t>3D-tek</a:t>
            </a:r>
            <a:r>
              <a:rPr lang="en-GB" sz="1400" dirty="0" smtClean="0">
                <a:solidFill>
                  <a:srgbClr val="FFFFFF"/>
                </a:solidFill>
              </a:rPr>
              <a:t>’s primary form of activity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en-GB" sz="1400" dirty="0" smtClean="0">
                <a:solidFill>
                  <a:srgbClr val="FFFFFF"/>
                </a:solidFill>
              </a:rPr>
              <a:t>is in the development of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ru-RU" sz="1400" dirty="0">
                <a:solidFill>
                  <a:srgbClr val="FFFFFF"/>
                </a:solidFill>
              </a:rPr>
              <a:t>2D </a:t>
            </a:r>
            <a:r>
              <a:rPr lang="en-GB" sz="1400" dirty="0" smtClean="0">
                <a:solidFill>
                  <a:srgbClr val="FFFFFF"/>
                </a:solidFill>
              </a:rPr>
              <a:t>and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ru-RU" sz="1400" dirty="0">
                <a:solidFill>
                  <a:srgbClr val="FFFFFF"/>
                </a:solidFill>
              </a:rPr>
              <a:t>3D </a:t>
            </a:r>
            <a:r>
              <a:rPr lang="en-GB" sz="1400" dirty="0" smtClean="0">
                <a:solidFill>
                  <a:srgbClr val="FFFFFF"/>
                </a:solidFill>
              </a:rPr>
              <a:t>imaging using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en-GB" sz="1400" dirty="0" smtClean="0">
                <a:solidFill>
                  <a:srgbClr val="FFFFFF"/>
                </a:solidFill>
              </a:rPr>
              <a:t>Interpolation screens</a:t>
            </a:r>
            <a:r>
              <a:rPr lang="ru-RU" sz="1400" dirty="0" smtClean="0">
                <a:solidFill>
                  <a:srgbClr val="FFFFFF"/>
                </a:solidFill>
              </a:rPr>
              <a:t>, </a:t>
            </a:r>
            <a:r>
              <a:rPr lang="en-GB" sz="1400" dirty="0" smtClean="0">
                <a:solidFill>
                  <a:srgbClr val="FFFFFF"/>
                </a:solidFill>
              </a:rPr>
              <a:t>at the heart of which is a fundamentally new method of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en-GB" sz="1400" dirty="0" smtClean="0">
                <a:solidFill>
                  <a:srgbClr val="FFFFFF"/>
                </a:solidFill>
              </a:rPr>
              <a:t>providing an image on a large area</a:t>
            </a:r>
            <a:r>
              <a:rPr lang="ru-RU" sz="1400" dirty="0" smtClean="0">
                <a:solidFill>
                  <a:srgbClr val="FFFFFF"/>
                </a:solidFill>
              </a:rPr>
              <a:t>.</a:t>
            </a:r>
            <a:r>
              <a:rPr lang="ru-RU" sz="1400" dirty="0">
                <a:solidFill>
                  <a:srgbClr val="FFFFFF"/>
                </a:solidFill>
              </a:rPr>
              <a:t> </a:t>
            </a:r>
            <a:endParaRPr lang="ru-RU" sz="1400" dirty="0">
              <a:solidFill>
                <a:srgbClr val="FFFFFF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55561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The company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861048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2"/>
                </a:solidFill>
                <a:cs typeface="Arial" pitchFamily="34" charset="0"/>
              </a:rPr>
              <a:t>Key strengths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221088"/>
            <a:ext cx="7890164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400" dirty="0" smtClean="0">
                <a:solidFill>
                  <a:schemeClr val="accent1"/>
                </a:solidFill>
              </a:rPr>
              <a:t>Interpolation screens are an exclusive discovery by </a:t>
            </a:r>
            <a:r>
              <a:rPr lang="ru-RU" sz="1400" dirty="0" smtClean="0">
                <a:solidFill>
                  <a:schemeClr val="accent1"/>
                </a:solidFill>
              </a:rPr>
              <a:t>3D-tek</a:t>
            </a:r>
            <a:r>
              <a:rPr lang="ru-RU" sz="1400" dirty="0">
                <a:solidFill>
                  <a:schemeClr val="accent1"/>
                </a:solidFill>
              </a:rPr>
              <a:t>, </a:t>
            </a:r>
            <a:r>
              <a:rPr lang="en-GB" sz="1400" dirty="0" smtClean="0">
                <a:solidFill>
                  <a:schemeClr val="accent1"/>
                </a:solidFill>
              </a:rPr>
              <a:t>the like of which cannot be found anywhere else in the world</a:t>
            </a:r>
            <a:r>
              <a:rPr lang="ru-RU" sz="1400" dirty="0" smtClean="0">
                <a:solidFill>
                  <a:schemeClr val="accent1"/>
                </a:solidFill>
              </a:rPr>
              <a:t>. </a:t>
            </a:r>
            <a:r>
              <a:rPr lang="en-GB" sz="1400" dirty="0" smtClean="0">
                <a:solidFill>
                  <a:schemeClr val="accent1"/>
                </a:solidFill>
              </a:rPr>
              <a:t>At the heart of interpolation screens is a completely new method of imaging</a:t>
            </a:r>
            <a:r>
              <a:rPr lang="ru-RU" sz="1400" dirty="0" smtClean="0">
                <a:solidFill>
                  <a:schemeClr val="accent1"/>
                </a:solidFill>
              </a:rPr>
              <a:t> – </a:t>
            </a:r>
            <a:r>
              <a:rPr lang="en-GB" sz="1400" dirty="0" smtClean="0">
                <a:solidFill>
                  <a:schemeClr val="accent1"/>
                </a:solidFill>
              </a:rPr>
              <a:t>the principle of optic interpolation</a:t>
            </a:r>
            <a:r>
              <a:rPr lang="ru-RU" sz="1400" dirty="0" smtClean="0">
                <a:solidFill>
                  <a:schemeClr val="accent1"/>
                </a:solidFill>
              </a:rPr>
              <a:t>, </a:t>
            </a:r>
            <a:r>
              <a:rPr lang="en-GB" sz="1400" dirty="0" smtClean="0">
                <a:solidFill>
                  <a:schemeClr val="accent1"/>
                </a:solidFill>
              </a:rPr>
              <a:t>as a result of which there is a dramatic improvement in quality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en-GB" sz="1400" dirty="0" smtClean="0">
                <a:solidFill>
                  <a:schemeClr val="accent1"/>
                </a:solidFill>
              </a:rPr>
              <a:t>and in the ergonomics of the viewer’s perception of the image projected onto the screen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  <a:endParaRPr lang="ru-RU" sz="1400" dirty="0">
              <a:solidFill>
                <a:schemeClr val="accent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715253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n-GB" sz="1400" dirty="0" smtClean="0">
                <a:solidFill>
                  <a:srgbClr val="FFFFFF"/>
                </a:solidFill>
              </a:rPr>
              <a:t>In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ru-RU" sz="1400" dirty="0">
                <a:solidFill>
                  <a:srgbClr val="FFFFFF"/>
                </a:solidFill>
              </a:rPr>
              <a:t>2013 </a:t>
            </a:r>
            <a:r>
              <a:rPr lang="ru-RU" sz="1400" dirty="0" smtClean="0">
                <a:solidFill>
                  <a:srgbClr val="FFFFFF"/>
                </a:solidFill>
              </a:rPr>
              <a:t>30</a:t>
            </a:r>
            <a:r>
              <a:rPr lang="ru-RU" sz="1400" dirty="0">
                <a:solidFill>
                  <a:srgbClr val="FFFFFF"/>
                </a:solidFill>
              </a:rPr>
              <a:t>% </a:t>
            </a:r>
            <a:r>
              <a:rPr lang="en-GB" sz="1400" dirty="0" smtClean="0">
                <a:solidFill>
                  <a:srgbClr val="FFFFFF"/>
                </a:solidFill>
              </a:rPr>
              <a:t>of all sales of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ru-RU" sz="1400" dirty="0">
                <a:solidFill>
                  <a:srgbClr val="FFFFFF"/>
                </a:solidFill>
              </a:rPr>
              <a:t>LCD </a:t>
            </a:r>
            <a:r>
              <a:rPr lang="en-GB" sz="1400" dirty="0" smtClean="0">
                <a:solidFill>
                  <a:srgbClr val="FFFFFF"/>
                </a:solidFill>
              </a:rPr>
              <a:t>televisions are going to be</a:t>
            </a:r>
            <a:r>
              <a:rPr lang="ru-RU" sz="1400" dirty="0" smtClean="0">
                <a:solidFill>
                  <a:srgbClr val="FFFFFF"/>
                </a:solidFill>
              </a:rPr>
              <a:t> 3D-</a:t>
            </a:r>
            <a:r>
              <a:rPr lang="en-GB" sz="1400" dirty="0" smtClean="0">
                <a:solidFill>
                  <a:srgbClr val="FFFFFF"/>
                </a:solidFill>
              </a:rPr>
              <a:t>ready</a:t>
            </a:r>
            <a:r>
              <a:rPr lang="ru-RU" sz="1400" dirty="0" smtClean="0">
                <a:solidFill>
                  <a:srgbClr val="FFFFFF"/>
                </a:solidFill>
              </a:rPr>
              <a:t>, </a:t>
            </a:r>
            <a:r>
              <a:rPr lang="en-GB" sz="1400" dirty="0" smtClean="0">
                <a:solidFill>
                  <a:srgbClr val="FFFFFF"/>
                </a:solidFill>
              </a:rPr>
              <a:t>and customers will opt for better-quality 3D images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en-GB" sz="1400" dirty="0" smtClean="0">
                <a:solidFill>
                  <a:srgbClr val="FFFFFF"/>
                </a:solidFill>
              </a:rPr>
              <a:t>and will be prepared to pay over the odds for them</a:t>
            </a:r>
            <a:r>
              <a:rPr lang="ru-RU" sz="1400" dirty="0" smtClean="0">
                <a:solidFill>
                  <a:srgbClr val="FFFFFF"/>
                </a:solidFill>
              </a:rPr>
              <a:t>, </a:t>
            </a:r>
            <a:r>
              <a:rPr lang="en-GB" sz="1400" dirty="0" smtClean="0">
                <a:solidFill>
                  <a:srgbClr val="FFFFFF"/>
                </a:solidFill>
              </a:rPr>
              <a:t>as shown by the success enjoyed by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ru-RU" sz="1400" dirty="0">
                <a:solidFill>
                  <a:srgbClr val="FFFFFF"/>
                </a:solidFill>
              </a:rPr>
              <a:t>3D </a:t>
            </a:r>
            <a:r>
              <a:rPr lang="ru-RU" sz="1400" dirty="0" smtClean="0">
                <a:solidFill>
                  <a:srgbClr val="FFFFFF"/>
                </a:solidFill>
              </a:rPr>
              <a:t>PR</a:t>
            </a:r>
            <a:r>
              <a:rPr lang="en-GB" sz="1400" dirty="0" smtClean="0">
                <a:solidFill>
                  <a:srgbClr val="FFFFFF"/>
                </a:solidFill>
              </a:rPr>
              <a:t> technology</a:t>
            </a:r>
            <a:r>
              <a:rPr lang="ru-RU" sz="1400" dirty="0" smtClean="0">
                <a:solidFill>
                  <a:srgbClr val="FFFFFF"/>
                </a:solidFill>
              </a:rPr>
              <a:t>, </a:t>
            </a:r>
            <a:r>
              <a:rPr lang="en-GB" sz="1400" dirty="0" smtClean="0">
                <a:solidFill>
                  <a:srgbClr val="FFFFFF"/>
                </a:solidFill>
              </a:rPr>
              <a:t>which in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ru-RU" sz="1400" dirty="0">
                <a:solidFill>
                  <a:srgbClr val="FFFFFF"/>
                </a:solidFill>
              </a:rPr>
              <a:t>2013 </a:t>
            </a:r>
            <a:r>
              <a:rPr lang="en-GB" sz="1400" dirty="0" smtClean="0">
                <a:solidFill>
                  <a:srgbClr val="FFFFFF"/>
                </a:solidFill>
              </a:rPr>
              <a:t>will be used in around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ru-RU" sz="1400" dirty="0">
                <a:solidFill>
                  <a:srgbClr val="FFFFFF"/>
                </a:solidFill>
              </a:rPr>
              <a:t>34 </a:t>
            </a:r>
            <a:r>
              <a:rPr lang="en-GB" sz="1400" dirty="0" smtClean="0">
                <a:solidFill>
                  <a:srgbClr val="FFFFFF"/>
                </a:solidFill>
              </a:rPr>
              <a:t>mln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en-GB" sz="1400" dirty="0" smtClean="0">
                <a:solidFill>
                  <a:srgbClr val="FFFFFF"/>
                </a:solidFill>
              </a:rPr>
              <a:t>screens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ru-RU" sz="1400" dirty="0">
                <a:solidFill>
                  <a:srgbClr val="FFFFFF"/>
                </a:solidFill>
              </a:rPr>
              <a:t>(48% </a:t>
            </a:r>
            <a:r>
              <a:rPr lang="en-GB" sz="1400" dirty="0" smtClean="0">
                <a:solidFill>
                  <a:srgbClr val="FFFFFF"/>
                </a:solidFill>
              </a:rPr>
              <a:t>of all</a:t>
            </a:r>
            <a:r>
              <a:rPr lang="ru-RU" sz="1400" dirty="0" smtClean="0">
                <a:solidFill>
                  <a:srgbClr val="FFFFFF"/>
                </a:solidFill>
              </a:rPr>
              <a:t> 3D-</a:t>
            </a:r>
            <a:r>
              <a:rPr lang="en-GB" sz="1400" dirty="0" smtClean="0">
                <a:solidFill>
                  <a:srgbClr val="FFFFFF"/>
                </a:solidFill>
              </a:rPr>
              <a:t>screens</a:t>
            </a:r>
            <a:r>
              <a:rPr lang="ru-RU" sz="1400" dirty="0" smtClean="0">
                <a:solidFill>
                  <a:srgbClr val="FFFFFF"/>
                </a:solidFill>
              </a:rPr>
              <a:t>).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363924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FFFF"/>
                </a:solidFill>
                <a:cs typeface="Arial" pitchFamily="34" charset="0"/>
              </a:rPr>
              <a:t>Market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70296" y="792474"/>
            <a:ext cx="1571665" cy="15564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6022151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2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d09.ZH5zEOLYwRCO4yun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nZi0Ox0kSGbDiK5pRH6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J5UXjJBDE2mD4uYzWj6a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iSceMuB5ka0fK4C08VHi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ihHuXS3Q0yKcIij85NW1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LVC57kl.kuRdDLL9wyOG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YG0dgD.WU6IflVpAtCxlQ"/>
</p:tagLst>
</file>

<file path=ppt/theme/theme1.xml><?xml version="1.0" encoding="utf-8"?>
<a:theme xmlns:a="http://schemas.openxmlformats.org/drawingml/2006/main" name="Bazovaya Presentacia Skolkovo">
  <a:themeElements>
    <a:clrScheme name="Skolkovo">
      <a:dk1>
        <a:sysClr val="windowText" lastClr="000000"/>
      </a:dk1>
      <a:lt1>
        <a:srgbClr val="EFEFEF"/>
      </a:lt1>
      <a:dk2>
        <a:srgbClr val="666666"/>
      </a:dk2>
      <a:lt2>
        <a:srgbClr val="FFFFFF"/>
      </a:lt2>
      <a:accent1>
        <a:srgbClr val="D4FF01"/>
      </a:accent1>
      <a:accent2>
        <a:srgbClr val="EC5D01"/>
      </a:accent2>
      <a:accent3>
        <a:srgbClr val="C2074E"/>
      </a:accent3>
      <a:accent4>
        <a:srgbClr val="B607BD"/>
      </a:accent4>
      <a:accent5>
        <a:srgbClr val="5800CD"/>
      </a:accent5>
      <a:accent6>
        <a:srgbClr val="2992BE"/>
      </a:accent6>
      <a:hlink>
        <a:srgbClr val="38BD93"/>
      </a:hlink>
      <a:folHlink>
        <a:srgbClr val="5ECB1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Ареал.thmx</Template>
  <TotalTime>21021</TotalTime>
  <Words>2101</Words>
  <Application>Microsoft Office PowerPoint</Application>
  <PresentationFormat>Экран (4:3)</PresentationFormat>
  <Paragraphs>142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Bazovaya Presentacia Skolkovo</vt:lpstr>
      <vt:lpstr>think-cell Slide</vt:lpstr>
      <vt:lpstr>Success stories from Skolkovo Participants September 2013</vt:lpstr>
      <vt:lpstr>Contents</vt:lpstr>
      <vt:lpstr>3D Bioprinting Solutions</vt:lpstr>
      <vt:lpstr>EnSol technology</vt:lpstr>
      <vt:lpstr>Multiclet</vt:lpstr>
      <vt:lpstr>Hivex Technologies</vt:lpstr>
      <vt:lpstr>RealSpeaker Lab</vt:lpstr>
      <vt:lpstr>Т8 Science and Technical Centre (Т8 STC)</vt:lpstr>
      <vt:lpstr>3D-tek</vt:lpstr>
      <vt:lpstr>Hivex Technologies</vt:lpstr>
      <vt:lpstr> Choister</vt:lpstr>
      <vt:lpstr> Datadvance</vt:lpstr>
      <vt:lpstr>Avicomp Services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риска невыполнения бюджета Фонда на 2012г.</dc:title>
  <dc:creator>Windows User</dc:creator>
  <cp:lastModifiedBy>Alekseev Valery</cp:lastModifiedBy>
  <cp:revision>662</cp:revision>
  <cp:lastPrinted>2012-10-10T09:57:27Z</cp:lastPrinted>
  <dcterms:created xsi:type="dcterms:W3CDTF">2012-07-02T14:14:40Z</dcterms:created>
  <dcterms:modified xsi:type="dcterms:W3CDTF">2013-10-09T09:45:16Z</dcterms:modified>
</cp:coreProperties>
</file>