
<file path=[Content_Types].xml><?xml version="1.0" encoding="utf-8"?>
<Types xmlns="http://schemas.openxmlformats.org/package/2006/content-types">
  <Override PartName="/ppt/slides/slide6.xml" ContentType="application/vnd.openxmlformats-officedocument.presentationml.slide+xml"/>
  <Override PartName="/ppt/tags/tag6.xml" ContentType="application/vnd.openxmlformats-officedocument.presentationml.tags+xml"/>
  <Override PartName="/ppt/tags/tag8.xml" ContentType="application/vnd.openxmlformats-officedocument.presentationml.tag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ags/tag4.xml" ContentType="application/vnd.openxmlformats-officedocument.presentationml.tags+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Override PartName="/ppt/tags/tag2.xml" ContentType="application/vnd.openxmlformats-officedocument.presentationml.tags+xml"/>
  <Override PartName="/ppt/tags/tag3.xml" ContentType="application/vnd.openxmlformats-officedocument.presentationml.tags+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tags/tag16.xml" ContentType="application/vnd.openxmlformats-officedocument.presentationml.tags+xml"/>
  <Override PartName="/ppt/commentAuthors.xml" ContentType="application/vnd.openxmlformats-officedocument.presentationml.commentAuthors+xml"/>
  <Default Extension="vml" ContentType="application/vnd.openxmlformats-officedocument.vmlDrawing"/>
  <Override PartName="/ppt/comments/comment1.xml" ContentType="application/vnd.openxmlformats-officedocument.presentationml.comments+xml"/>
  <Override PartName="/ppt/tags/tag14.xml" ContentType="application/vnd.openxmlformats-officedocument.presentationml.tags+xml"/>
  <Override PartName="/ppt/tags/tag15.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tags/tag7.xml" ContentType="application/vnd.openxmlformats-officedocument.presentationml.tags+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ags/tag5.xml" ContentType="application/vnd.openxmlformats-officedocument.presentationml.tags+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60" r:id="rId1"/>
  </p:sldMasterIdLst>
  <p:notesMasterIdLst>
    <p:notesMasterId r:id="rId14"/>
  </p:notesMasterIdLst>
  <p:handoutMasterIdLst>
    <p:handoutMasterId r:id="rId15"/>
  </p:handoutMasterIdLst>
  <p:sldIdLst>
    <p:sldId id="256" r:id="rId2"/>
    <p:sldId id="325" r:id="rId3"/>
    <p:sldId id="379" r:id="rId4"/>
    <p:sldId id="384" r:id="rId5"/>
    <p:sldId id="375" r:id="rId6"/>
    <p:sldId id="373" r:id="rId7"/>
    <p:sldId id="374" r:id="rId8"/>
    <p:sldId id="386" r:id="rId9"/>
    <p:sldId id="383" r:id="rId10"/>
    <p:sldId id="385" r:id="rId11"/>
    <p:sldId id="377" r:id="rId12"/>
    <p:sldId id="354" r:id="rId13"/>
  </p:sldIdLst>
  <p:sldSz cx="9144000" cy="6858000" type="screen4x3"/>
  <p:notesSz cx="6797675" cy="9874250"/>
  <p:custDataLst>
    <p:tags r:id="rId16"/>
  </p:custDataLst>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Arial" pitchFamily="34" charset="0"/>
      </a:defRPr>
    </a:lvl1pPr>
    <a:lvl2pPr marL="457200" algn="l" defTabSz="457200" rtl="0" fontAlgn="base">
      <a:spcBef>
        <a:spcPct val="0"/>
      </a:spcBef>
      <a:spcAft>
        <a:spcPct val="0"/>
      </a:spcAft>
      <a:defRPr kern="1200">
        <a:solidFill>
          <a:schemeClr val="tx1"/>
        </a:solidFill>
        <a:latin typeface="Arial" pitchFamily="34" charset="0"/>
        <a:ea typeface="+mn-ea"/>
        <a:cs typeface="Arial" pitchFamily="34" charset="0"/>
      </a:defRPr>
    </a:lvl2pPr>
    <a:lvl3pPr marL="914400" algn="l" defTabSz="457200"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defTabSz="457200"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defTabSz="457200"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abarykinvs" initials="v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58D8FF"/>
    <a:srgbClr val="FF0000"/>
    <a:srgbClr val="EBF1DE"/>
    <a:srgbClr val="CCFFCC"/>
    <a:srgbClr val="2992BE"/>
    <a:srgbClr val="CC0000"/>
    <a:srgbClr val="990000"/>
    <a:srgbClr val="EFFBFF"/>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D7B26C5-4107-4FEC-AEDC-1716B250A1EF}" styleName="Светлый стиль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108" autoAdjust="0"/>
    <p:restoredTop sz="94786" autoAdjust="0"/>
  </p:normalViewPr>
  <p:slideViewPr>
    <p:cSldViewPr>
      <p:cViewPr varScale="1">
        <p:scale>
          <a:sx n="90" d="100"/>
          <a:sy n="90" d="100"/>
        </p:scale>
        <p:origin x="-222" y="-114"/>
      </p:cViewPr>
      <p:guideLst>
        <p:guide orient="horz" pos="1162"/>
        <p:guide pos="385"/>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3-10-01T13:10:32.314" idx="1">
    <p:pos x="1677" y="644"/>
    <p:text/>
  </p:cm>
</p:cmLst>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3713"/>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ru-RU"/>
          </a:p>
        </p:txBody>
      </p:sp>
      <p:sp>
        <p:nvSpPr>
          <p:cNvPr id="3" name="Date Placeholder 2"/>
          <p:cNvSpPr>
            <a:spLocks noGrp="1"/>
          </p:cNvSpPr>
          <p:nvPr>
            <p:ph type="dt" sz="quarter" idx="1"/>
          </p:nvPr>
        </p:nvSpPr>
        <p:spPr>
          <a:xfrm>
            <a:off x="3849688" y="0"/>
            <a:ext cx="2946400" cy="493713"/>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CA1AAB13-31A4-4E5E-88BA-772B6E164B37}" type="datetimeFigureOut">
              <a:rPr lang="ru-RU"/>
              <a:pPr>
                <a:defRPr/>
              </a:pPr>
              <a:t>01.10.2013</a:t>
            </a:fld>
            <a:endParaRPr lang="ru-RU"/>
          </a:p>
        </p:txBody>
      </p:sp>
      <p:sp>
        <p:nvSpPr>
          <p:cNvPr id="4" name="Footer Placeholder 3"/>
          <p:cNvSpPr>
            <a:spLocks noGrp="1"/>
          </p:cNvSpPr>
          <p:nvPr>
            <p:ph type="ftr" sz="quarter" idx="2"/>
          </p:nvPr>
        </p:nvSpPr>
        <p:spPr>
          <a:xfrm>
            <a:off x="0" y="9378950"/>
            <a:ext cx="2946400" cy="493713"/>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ru-RU"/>
          </a:p>
        </p:txBody>
      </p:sp>
      <p:sp>
        <p:nvSpPr>
          <p:cNvPr id="5" name="Slide Number Placeholder 4"/>
          <p:cNvSpPr>
            <a:spLocks noGrp="1"/>
          </p:cNvSpPr>
          <p:nvPr>
            <p:ph type="sldNum" sz="quarter" idx="3"/>
          </p:nvPr>
        </p:nvSpPr>
        <p:spPr>
          <a:xfrm>
            <a:off x="3849688" y="9378950"/>
            <a:ext cx="2946400" cy="493713"/>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927EE222-06D3-4A4B-9F73-1A8DA98DE525}" type="slidenum">
              <a:rPr lang="ru-RU"/>
              <a:pPr>
                <a:defRPr/>
              </a:pPr>
              <a:t>‹#›</a:t>
            </a:fld>
            <a:endParaRPr lang="ru-RU"/>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3713"/>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ru-RU"/>
          </a:p>
        </p:txBody>
      </p:sp>
      <p:sp>
        <p:nvSpPr>
          <p:cNvPr id="3" name="Date Placeholder 2"/>
          <p:cNvSpPr>
            <a:spLocks noGrp="1"/>
          </p:cNvSpPr>
          <p:nvPr>
            <p:ph type="dt" idx="1"/>
          </p:nvPr>
        </p:nvSpPr>
        <p:spPr>
          <a:xfrm>
            <a:off x="3849688" y="0"/>
            <a:ext cx="2946400" cy="493713"/>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C1403A22-FCD0-4EDD-AE28-CC224E5A7582}" type="datetimeFigureOut">
              <a:rPr lang="ru-RU"/>
              <a:pPr>
                <a:defRPr/>
              </a:pPr>
              <a:t>01.10.2013</a:t>
            </a:fld>
            <a:endParaRPr lang="ru-RU"/>
          </a:p>
        </p:txBody>
      </p:sp>
      <p:sp>
        <p:nvSpPr>
          <p:cNvPr id="4" name="Slide Image Placeholder 3"/>
          <p:cNvSpPr>
            <a:spLocks noGrp="1" noRot="1" noChangeAspect="1"/>
          </p:cNvSpPr>
          <p:nvPr>
            <p:ph type="sldImg" idx="2"/>
          </p:nvPr>
        </p:nvSpPr>
        <p:spPr>
          <a:xfrm>
            <a:off x="931863" y="741363"/>
            <a:ext cx="4933950" cy="3702050"/>
          </a:xfrm>
          <a:prstGeom prst="rect">
            <a:avLst/>
          </a:prstGeom>
          <a:noFill/>
          <a:ln w="12700">
            <a:solidFill>
              <a:prstClr val="black"/>
            </a:solidFill>
          </a:ln>
        </p:spPr>
        <p:txBody>
          <a:bodyPr vert="horz" lIns="91440" tIns="45720" rIns="91440" bIns="45720" rtlCol="0" anchor="ctr"/>
          <a:lstStyle/>
          <a:p>
            <a:pPr lvl="0"/>
            <a:endParaRPr lang="ru-RU" noProof="0"/>
          </a:p>
        </p:txBody>
      </p:sp>
      <p:sp>
        <p:nvSpPr>
          <p:cNvPr id="5" name="Notes Placeholder 4"/>
          <p:cNvSpPr>
            <a:spLocks noGrp="1"/>
          </p:cNvSpPr>
          <p:nvPr>
            <p:ph type="body" sz="quarter" idx="3"/>
          </p:nvPr>
        </p:nvSpPr>
        <p:spPr>
          <a:xfrm>
            <a:off x="679450" y="4691063"/>
            <a:ext cx="5438775" cy="4443412"/>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ru-RU" noProof="0"/>
          </a:p>
        </p:txBody>
      </p:sp>
      <p:sp>
        <p:nvSpPr>
          <p:cNvPr id="6" name="Footer Placeholder 5"/>
          <p:cNvSpPr>
            <a:spLocks noGrp="1"/>
          </p:cNvSpPr>
          <p:nvPr>
            <p:ph type="ftr" sz="quarter" idx="4"/>
          </p:nvPr>
        </p:nvSpPr>
        <p:spPr>
          <a:xfrm>
            <a:off x="0" y="9378950"/>
            <a:ext cx="2946400" cy="493713"/>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ru-RU"/>
          </a:p>
        </p:txBody>
      </p:sp>
      <p:sp>
        <p:nvSpPr>
          <p:cNvPr id="7" name="Slide Number Placeholder 6"/>
          <p:cNvSpPr>
            <a:spLocks noGrp="1"/>
          </p:cNvSpPr>
          <p:nvPr>
            <p:ph type="sldNum" sz="quarter" idx="5"/>
          </p:nvPr>
        </p:nvSpPr>
        <p:spPr>
          <a:xfrm>
            <a:off x="3849688" y="9378950"/>
            <a:ext cx="2946400" cy="493713"/>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5AE1F950-9EC5-4158-94A8-82026F49C12E}" type="slidenum">
              <a:rPr lang="ru-RU"/>
              <a:pPr>
                <a:defRPr/>
              </a:pPr>
              <a:t>‹#›</a:t>
            </a:fld>
            <a:endParaRPr lang="ru-RU"/>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8" Type="http://schemas.openxmlformats.org/officeDocument/2006/relationships/oleObject" Target="../embeddings/oleObject1.bin"/><Relationship Id="rId3" Type="http://schemas.openxmlformats.org/officeDocument/2006/relationships/tags" Target="../tags/tag3.xml"/><Relationship Id="rId7" Type="http://schemas.openxmlformats.org/officeDocument/2006/relationships/slideMaster" Target="../slideMasters/slideMaster1.xml"/><Relationship Id="rId2" Type="http://schemas.openxmlformats.org/officeDocument/2006/relationships/tags" Target="../tags/tag2.xml"/><Relationship Id="rId1" Type="http://schemas.openxmlformats.org/officeDocument/2006/relationships/vmlDrawing" Target="../drawings/vmlDrawing1.vml"/><Relationship Id="rId6" Type="http://schemas.openxmlformats.org/officeDocument/2006/relationships/tags" Target="../tags/tag6.xml"/><Relationship Id="rId5" Type="http://schemas.openxmlformats.org/officeDocument/2006/relationships/tags" Target="../tags/tag5.xml"/><Relationship Id="rId4" Type="http://schemas.openxmlformats.org/officeDocument/2006/relationships/tags" Target="../tags/tag4.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Picture 8"/>
          <p:cNvPicPr>
            <a:picLocks noChangeAspect="1"/>
          </p:cNvPicPr>
          <p:nvPr userDrawn="1"/>
        </p:nvPicPr>
        <p:blipFill>
          <a:blip r:embed="rId2"/>
          <a:srcRect/>
          <a:stretch>
            <a:fillRect/>
          </a:stretch>
        </p:blipFill>
        <p:spPr bwMode="auto">
          <a:xfrm>
            <a:off x="-7938" y="406400"/>
            <a:ext cx="4645026" cy="4575175"/>
          </a:xfrm>
          <a:prstGeom prst="rect">
            <a:avLst/>
          </a:prstGeom>
          <a:noFill/>
          <a:ln w="9525">
            <a:noFill/>
            <a:miter lim="800000"/>
            <a:headEnd/>
            <a:tailEnd/>
          </a:ln>
        </p:spPr>
      </p:pic>
      <p:sp>
        <p:nvSpPr>
          <p:cNvPr id="2" name="Title 1"/>
          <p:cNvSpPr>
            <a:spLocks noGrp="1"/>
          </p:cNvSpPr>
          <p:nvPr>
            <p:ph type="ctrTitle"/>
          </p:nvPr>
        </p:nvSpPr>
        <p:spPr>
          <a:xfrm>
            <a:off x="4922760" y="1916833"/>
            <a:ext cx="3991429" cy="2098772"/>
          </a:xfrm>
          <a:prstGeom prst="rect">
            <a:avLst/>
          </a:prstGeom>
        </p:spPr>
        <p:txBody>
          <a:bodyPr/>
          <a:lstStyle>
            <a:lvl1pPr algn="r">
              <a:defRPr sz="3200" baseline="0">
                <a:ln>
                  <a:noFill/>
                </a:ln>
                <a:solidFill>
                  <a:schemeClr val="accent6"/>
                </a:solidFill>
              </a:defRPr>
            </a:lvl1pPr>
          </a:lstStyle>
          <a:p>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6"/>
          <p:cNvSpPr/>
          <p:nvPr userDrawn="1"/>
        </p:nvSpPr>
        <p:spPr>
          <a:xfrm>
            <a:off x="8293100" y="0"/>
            <a:ext cx="255588" cy="642938"/>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Slide Number Placeholder 5"/>
          <p:cNvSpPr txBox="1">
            <a:spLocks/>
          </p:cNvSpPr>
          <p:nvPr userDrawn="1"/>
        </p:nvSpPr>
        <p:spPr>
          <a:xfrm>
            <a:off x="8239125" y="277813"/>
            <a:ext cx="390525" cy="365125"/>
          </a:xfrm>
          <a:prstGeom prst="rect">
            <a:avLst/>
          </a:prstGeom>
        </p:spPr>
        <p:txBody>
          <a:bodyPr anchor="ctr"/>
          <a:lstStyle>
            <a:defPPr>
              <a:defRPr lang="en-US"/>
            </a:defPPr>
            <a:lvl1pPr marL="0" algn="ctr" defTabSz="457200" rtl="0" eaLnBrk="1" latinLnBrk="0" hangingPunct="1">
              <a:defRPr sz="12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fld id="{7B6E4E9E-271B-45E6-A406-C2888D9234E7}" type="slidenum">
              <a:rPr lang="en-US" smtClean="0"/>
              <a:pPr fontAlgn="auto">
                <a:spcBef>
                  <a:spcPts val="0"/>
                </a:spcBef>
                <a:spcAft>
                  <a:spcPts val="0"/>
                </a:spcAft>
                <a:defRPr/>
              </a:pPr>
              <a:t>‹#›</a:t>
            </a:fld>
            <a:endParaRPr lang="en-US" dirty="0"/>
          </a:p>
        </p:txBody>
      </p:sp>
      <p:pic>
        <p:nvPicPr>
          <p:cNvPr id="6" name="Picture 5"/>
          <p:cNvPicPr>
            <a:picLocks noChangeAspect="1"/>
          </p:cNvPicPr>
          <p:nvPr userDrawn="1"/>
        </p:nvPicPr>
        <p:blipFill>
          <a:blip r:embed="rId2"/>
          <a:srcRect/>
          <a:stretch>
            <a:fillRect/>
          </a:stretch>
        </p:blipFill>
        <p:spPr bwMode="auto">
          <a:xfrm>
            <a:off x="611188" y="107950"/>
            <a:ext cx="977900" cy="704850"/>
          </a:xfrm>
          <a:prstGeom prst="rect">
            <a:avLst/>
          </a:prstGeom>
          <a:noFill/>
          <a:ln w="9525">
            <a:noFill/>
            <a:miter lim="800000"/>
            <a:headEnd/>
            <a:tailEnd/>
          </a:ln>
        </p:spPr>
      </p:pic>
      <p:pic>
        <p:nvPicPr>
          <p:cNvPr id="7" name="Picture 9"/>
          <p:cNvPicPr>
            <a:picLocks noChangeAspect="1"/>
          </p:cNvPicPr>
          <p:nvPr userDrawn="1"/>
        </p:nvPicPr>
        <p:blipFill>
          <a:blip r:embed="rId3"/>
          <a:srcRect r="28154"/>
          <a:stretch>
            <a:fillRect/>
          </a:stretch>
        </p:blipFill>
        <p:spPr bwMode="auto">
          <a:xfrm>
            <a:off x="0" y="-3175"/>
            <a:ext cx="439738" cy="6877050"/>
          </a:xfrm>
          <a:prstGeom prst="rect">
            <a:avLst/>
          </a:prstGeom>
          <a:noFill/>
          <a:ln w="9525">
            <a:noFill/>
            <a:miter lim="800000"/>
            <a:headEnd/>
            <a:tailEnd/>
          </a:ln>
        </p:spPr>
      </p:pic>
      <p:sp>
        <p:nvSpPr>
          <p:cNvPr id="2" name="Title 1"/>
          <p:cNvSpPr>
            <a:spLocks noGrp="1"/>
          </p:cNvSpPr>
          <p:nvPr>
            <p:ph type="title"/>
          </p:nvPr>
        </p:nvSpPr>
        <p:spPr>
          <a:xfrm>
            <a:off x="1607019" y="108695"/>
            <a:ext cx="6493373" cy="703623"/>
          </a:xfrm>
          <a:prstGeom prst="rect">
            <a:avLst/>
          </a:prstGeom>
        </p:spPr>
        <p:txBody>
          <a:bodyPr anchor="t"/>
          <a:lstStyle>
            <a:lvl1pPr>
              <a:defRPr sz="3200">
                <a:latin typeface="+mn-lt"/>
              </a:defRPr>
            </a:lvl1pPr>
          </a:lstStyle>
          <a:p>
            <a:r>
              <a:rPr lang="en-US" dirty="0" smtClean="0"/>
              <a:t>Click to edit Master title style</a:t>
            </a:r>
            <a:endParaRPr lang="en-US" dirty="0"/>
          </a:p>
        </p:txBody>
      </p:sp>
      <p:sp>
        <p:nvSpPr>
          <p:cNvPr id="3" name="Content Placeholder 2"/>
          <p:cNvSpPr>
            <a:spLocks noGrp="1"/>
          </p:cNvSpPr>
          <p:nvPr>
            <p:ph idx="1"/>
          </p:nvPr>
        </p:nvSpPr>
        <p:spPr>
          <a:xfrm>
            <a:off x="611188" y="1844674"/>
            <a:ext cx="8281292" cy="4680669"/>
          </a:xfrm>
        </p:spPr>
        <p:txBody>
          <a:bodyPr>
            <a:normAutofit/>
          </a:bodyPr>
          <a:lstStyle>
            <a:lvl1pPr>
              <a:defRPr sz="1800">
                <a:latin typeface="+mn-lt"/>
              </a:defRPr>
            </a:lvl1pPr>
            <a:lvl2pPr>
              <a:buSzPct val="100000"/>
              <a:defRPr sz="1800">
                <a:latin typeface="+mn-lt"/>
              </a:defRPr>
            </a:lvl2pPr>
            <a:lvl3pPr>
              <a:buSzPct val="100000"/>
              <a:defRPr sz="1800">
                <a:latin typeface="+mn-lt"/>
              </a:defRPr>
            </a:lvl3pPr>
            <a:lvl4pPr>
              <a:buSzPct val="100000"/>
              <a:defRPr sz="1800">
                <a:latin typeface="+mn-lt"/>
              </a:defRPr>
            </a:lvl4pPr>
            <a:lvl5pPr>
              <a:buSzPct val="100000"/>
              <a:defRPr sz="1800">
                <a:latin typeface="+mn-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el und Inhalt">
    <p:spTree>
      <p:nvGrpSpPr>
        <p:cNvPr id="1" name=""/>
        <p:cNvGrpSpPr/>
        <p:nvPr/>
      </p:nvGrpSpPr>
      <p:grpSpPr>
        <a:xfrm>
          <a:off x="0" y="0"/>
          <a:ext cx="0" cy="0"/>
          <a:chOff x="0" y="0"/>
          <a:chExt cx="0" cy="0"/>
        </a:xfrm>
      </p:grpSpPr>
      <p:graphicFrame>
        <p:nvGraphicFramePr>
          <p:cNvPr id="4" name="Object 475"/>
          <p:cNvGraphicFramePr>
            <a:graphicFrameLocks noChangeAspect="1"/>
          </p:cNvGraphicFramePr>
          <p:nvPr/>
        </p:nvGraphicFramePr>
        <p:xfrm>
          <a:off x="0" y="0"/>
          <a:ext cx="146050" cy="158750"/>
        </p:xfrm>
        <a:graphic>
          <a:graphicData uri="http://schemas.openxmlformats.org/presentationml/2006/ole">
            <p:oleObj spid="_x0000_s30722" name="think-cell Slide" r:id="rId8" imgW="360" imgH="360" progId="">
              <p:embed/>
            </p:oleObj>
          </a:graphicData>
        </a:graphic>
      </p:graphicFrame>
      <p:sp>
        <p:nvSpPr>
          <p:cNvPr id="5" name="Foliennummernplatzhalter 4"/>
          <p:cNvSpPr txBox="1">
            <a:spLocks noGrp="1"/>
          </p:cNvSpPr>
          <p:nvPr userDrawn="1">
            <p:custDataLst>
              <p:tags r:id="rId2"/>
            </p:custDataLst>
          </p:nvPr>
        </p:nvSpPr>
        <p:spPr bwMode="auto">
          <a:xfrm>
            <a:off x="8372475" y="6572250"/>
            <a:ext cx="495300" cy="184150"/>
          </a:xfrm>
          <a:prstGeom prst="rect">
            <a:avLst/>
          </a:prstGeom>
          <a:noFill/>
          <a:ln>
            <a:noFill/>
          </a:ln>
          <a:effectLst/>
          <a:extLst>
            <a:ext uri="{909E8E84-426E-40dd-AFC4-6F175D3DCCD1}"/>
            <a:ext uri="{91240B29-F687-4f45-9708-019B960494DF}"/>
            <a:ext uri="{AF507438-7753-43e0-B8FC-AC1667EBCBE1}"/>
          </a:extLst>
        </p:spPr>
        <p:txBody>
          <a:bodyPr lIns="0" tIns="0" rIns="0" bIns="0">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algn="r" fontAlgn="auto">
              <a:spcBef>
                <a:spcPts val="0"/>
              </a:spcBef>
              <a:spcAft>
                <a:spcPts val="0"/>
              </a:spcAft>
              <a:defRPr/>
            </a:pPr>
            <a:fld id="{22D05784-33CD-4422-A0E1-74E30F3E81FC}" type="slidenum">
              <a:rPr lang="en-US" sz="1200" smtClean="0">
                <a:cs typeface="+mn-cs"/>
              </a:rPr>
              <a:pPr algn="r" fontAlgn="auto">
                <a:spcBef>
                  <a:spcPts val="0"/>
                </a:spcBef>
                <a:spcAft>
                  <a:spcPts val="0"/>
                </a:spcAft>
                <a:defRPr/>
              </a:pPr>
              <a:t>‹#›</a:t>
            </a:fld>
            <a:endParaRPr lang="en-US" sz="1200" smtClean="0">
              <a:cs typeface="+mn-cs"/>
            </a:endParaRPr>
          </a:p>
        </p:txBody>
      </p:sp>
      <p:sp>
        <p:nvSpPr>
          <p:cNvPr id="6" name="Прямоугольник 4"/>
          <p:cNvSpPr/>
          <p:nvPr userDrawn="1">
            <p:custDataLst>
              <p:tags r:id="rId3"/>
            </p:custDataLst>
          </p:nvPr>
        </p:nvSpPr>
        <p:spPr>
          <a:xfrm>
            <a:off x="896938" y="115888"/>
            <a:ext cx="8159750" cy="865187"/>
          </a:xfrm>
          <a:prstGeom prst="rect">
            <a:avLst/>
          </a:prstGeom>
          <a:solidFill>
            <a:srgbClr val="64646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latin typeface="Arial"/>
              <a:cs typeface="Arial"/>
              <a:sym typeface="Helvetica"/>
            </a:endParaRPr>
          </a:p>
        </p:txBody>
      </p:sp>
      <p:sp>
        <p:nvSpPr>
          <p:cNvPr id="7" name="Прямоугольник 5"/>
          <p:cNvSpPr/>
          <p:nvPr userDrawn="1">
            <p:custDataLst>
              <p:tags r:id="rId4"/>
            </p:custDataLst>
          </p:nvPr>
        </p:nvSpPr>
        <p:spPr>
          <a:xfrm>
            <a:off x="371475" y="115888"/>
            <a:ext cx="192088" cy="865187"/>
          </a:xfrm>
          <a:prstGeom prst="rect">
            <a:avLst/>
          </a:prstGeom>
          <a:solidFill>
            <a:srgbClr val="D2FF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latin typeface="Arial"/>
              <a:cs typeface="Arial"/>
              <a:sym typeface="Helvetica"/>
            </a:endParaRPr>
          </a:p>
        </p:txBody>
      </p:sp>
      <p:sp>
        <p:nvSpPr>
          <p:cNvPr id="9" name="Прямоугольник 6"/>
          <p:cNvSpPr/>
          <p:nvPr userDrawn="1">
            <p:custDataLst>
              <p:tags r:id="rId5"/>
            </p:custDataLst>
          </p:nvPr>
        </p:nvSpPr>
        <p:spPr>
          <a:xfrm>
            <a:off x="106363" y="115888"/>
            <a:ext cx="192087" cy="865187"/>
          </a:xfrm>
          <a:prstGeom prst="rect">
            <a:avLst/>
          </a:prstGeom>
          <a:solidFill>
            <a:srgbClr val="D2FF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latin typeface="Arial"/>
              <a:cs typeface="Arial"/>
              <a:sym typeface="Helvetica"/>
            </a:endParaRPr>
          </a:p>
        </p:txBody>
      </p:sp>
      <p:sp>
        <p:nvSpPr>
          <p:cNvPr id="10" name="Прямоугольник 7"/>
          <p:cNvSpPr/>
          <p:nvPr userDrawn="1">
            <p:custDataLst>
              <p:tags r:id="rId6"/>
            </p:custDataLst>
          </p:nvPr>
        </p:nvSpPr>
        <p:spPr>
          <a:xfrm>
            <a:off x="638175" y="115888"/>
            <a:ext cx="192088" cy="865187"/>
          </a:xfrm>
          <a:prstGeom prst="rect">
            <a:avLst/>
          </a:prstGeom>
          <a:solidFill>
            <a:srgbClr val="D2FF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latin typeface="Arial"/>
              <a:cs typeface="Arial"/>
              <a:sym typeface="Helvetica"/>
            </a:endParaRPr>
          </a:p>
        </p:txBody>
      </p:sp>
      <p:sp>
        <p:nvSpPr>
          <p:cNvPr id="8" name="Объект 6"/>
          <p:cNvSpPr>
            <a:spLocks noGrp="1"/>
          </p:cNvSpPr>
          <p:nvPr>
            <p:ph sz="quarter" idx="10"/>
          </p:nvPr>
        </p:nvSpPr>
        <p:spPr>
          <a:xfrm>
            <a:off x="106974" y="1124607"/>
            <a:ext cx="8949102" cy="5286703"/>
          </a:xfrm>
          <a:prstGeom prst="rect">
            <a:avLst/>
          </a:prstGeom>
        </p:spPr>
        <p:txBody>
          <a:bodyPr/>
          <a:lstStyle>
            <a:lvl1pPr marL="357188" indent="-357188">
              <a:lnSpc>
                <a:spcPct val="100000"/>
              </a:lnSpc>
              <a:spcBef>
                <a:spcPts val="600"/>
              </a:spcBef>
              <a:spcAft>
                <a:spcPts val="0"/>
              </a:spcAft>
              <a:buClr>
                <a:srgbClr val="7DB935"/>
              </a:buClr>
              <a:buFont typeface="Arial" pitchFamily="34" charset="0"/>
              <a:buChar char="‒"/>
              <a:defRPr sz="1400">
                <a:latin typeface="Calibri" pitchFamily="34" charset="0"/>
                <a:cs typeface="Calibri" pitchFamily="34" charset="0"/>
              </a:defRPr>
            </a:lvl1pPr>
            <a:lvl2pPr marL="714375" indent="-350838">
              <a:lnSpc>
                <a:spcPct val="100000"/>
              </a:lnSpc>
              <a:spcBef>
                <a:spcPts val="600"/>
              </a:spcBef>
              <a:spcAft>
                <a:spcPts val="0"/>
              </a:spcAft>
              <a:buClr>
                <a:srgbClr val="7DB935"/>
              </a:buClr>
              <a:buFont typeface="Arial" pitchFamily="34" charset="0"/>
              <a:buChar char="‒"/>
              <a:defRPr sz="1400">
                <a:latin typeface="Calibri" pitchFamily="34" charset="0"/>
                <a:cs typeface="Calibri" pitchFamily="34" charset="0"/>
              </a:defRPr>
            </a:lvl2pPr>
            <a:lvl3pPr marL="1071563" indent="-369888">
              <a:lnSpc>
                <a:spcPct val="100000"/>
              </a:lnSpc>
              <a:spcBef>
                <a:spcPts val="600"/>
              </a:spcBef>
              <a:spcAft>
                <a:spcPts val="0"/>
              </a:spcAft>
              <a:buClr>
                <a:srgbClr val="7DB935"/>
              </a:buClr>
              <a:buFont typeface="Arial" pitchFamily="34" charset="0"/>
              <a:buChar char="‒"/>
              <a:defRPr sz="1400">
                <a:latin typeface="Calibri" pitchFamily="34" charset="0"/>
                <a:cs typeface="Calibri" pitchFamily="34" charset="0"/>
              </a:defRPr>
            </a:lvl3pPr>
            <a:lvl4pPr marL="1797050" indent="-357188">
              <a:lnSpc>
                <a:spcPct val="100000"/>
              </a:lnSpc>
              <a:spcBef>
                <a:spcPts val="600"/>
              </a:spcBef>
              <a:spcAft>
                <a:spcPts val="0"/>
              </a:spcAft>
              <a:buClr>
                <a:srgbClr val="7DB935"/>
              </a:buClr>
              <a:buFont typeface="Arial" pitchFamily="34" charset="0"/>
              <a:buChar char="‒"/>
              <a:defRPr sz="1400">
                <a:latin typeface="Calibri" pitchFamily="34" charset="0"/>
                <a:cs typeface="Calibri" pitchFamily="34" charset="0"/>
              </a:defRPr>
            </a:lvl4pPr>
            <a:lvl5pPr marL="2154238" indent="-357188">
              <a:lnSpc>
                <a:spcPct val="100000"/>
              </a:lnSpc>
              <a:spcBef>
                <a:spcPts val="600"/>
              </a:spcBef>
              <a:spcAft>
                <a:spcPts val="0"/>
              </a:spcAft>
              <a:buClr>
                <a:srgbClr val="7DB935"/>
              </a:buClr>
              <a:buSzPct val="100000"/>
              <a:buFont typeface="Arial" pitchFamily="34" charset="0"/>
              <a:buChar char="‒"/>
              <a:defRPr sz="1400">
                <a:latin typeface="Calibri" pitchFamily="34" charset="0"/>
                <a:cs typeface="Calibri" pitchFamily="34" charset="0"/>
              </a:defRPr>
            </a:lvl5p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13" name="Заголовок 5"/>
          <p:cNvSpPr>
            <a:spLocks noGrp="1"/>
          </p:cNvSpPr>
          <p:nvPr>
            <p:ph type="title"/>
          </p:nvPr>
        </p:nvSpPr>
        <p:spPr>
          <a:xfrm>
            <a:off x="896815" y="115888"/>
            <a:ext cx="8159261" cy="865187"/>
          </a:xfrm>
          <a:prstGeom prst="rect">
            <a:avLst/>
          </a:prstGeom>
        </p:spPr>
        <p:txBody>
          <a:bodyPr anchor="ctr"/>
          <a:lstStyle>
            <a:lvl1pPr>
              <a:defRPr b="0">
                <a:solidFill>
                  <a:schemeClr val="bg1"/>
                </a:solidFill>
                <a:latin typeface="Calibri" pitchFamily="34" charset="0"/>
                <a:cs typeface="Calibri" pitchFamily="34" charset="0"/>
              </a:defRPr>
            </a:lvl1pPr>
          </a:lstStyle>
          <a:p>
            <a:r>
              <a:rPr lang="ru-RU" dirty="0" smtClean="0"/>
              <a:t>Образец заголовка</a:t>
            </a:r>
            <a:endParaRPr lang="ru-R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Rectangle 6"/>
          <p:cNvSpPr/>
          <p:nvPr userDrawn="1"/>
        </p:nvSpPr>
        <p:spPr>
          <a:xfrm>
            <a:off x="8293100" y="0"/>
            <a:ext cx="255588" cy="642938"/>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 name="Slide Number Placeholder 5"/>
          <p:cNvSpPr txBox="1">
            <a:spLocks/>
          </p:cNvSpPr>
          <p:nvPr userDrawn="1"/>
        </p:nvSpPr>
        <p:spPr>
          <a:xfrm>
            <a:off x="8239125" y="277813"/>
            <a:ext cx="390525" cy="365125"/>
          </a:xfrm>
          <a:prstGeom prst="rect">
            <a:avLst/>
          </a:prstGeom>
        </p:spPr>
        <p:txBody>
          <a:bodyPr anchor="ctr"/>
          <a:lstStyle>
            <a:defPPr>
              <a:defRPr lang="en-US"/>
            </a:defPPr>
            <a:lvl1pPr marL="0" algn="ctr" defTabSz="457200" rtl="0" eaLnBrk="1" latinLnBrk="0" hangingPunct="1">
              <a:defRPr sz="12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fld id="{D0CAB174-C459-4DBF-8E10-9E1304D9A3EF}" type="slidenum">
              <a:rPr lang="en-US" smtClean="0"/>
              <a:pPr fontAlgn="auto">
                <a:spcBef>
                  <a:spcPts val="0"/>
                </a:spcBef>
                <a:spcAft>
                  <a:spcPts val="0"/>
                </a:spcAft>
                <a:defRPr/>
              </a:pPr>
              <a:t>‹#›</a:t>
            </a:fld>
            <a:endParaRPr lang="en-US" dirty="0"/>
          </a:p>
        </p:txBody>
      </p:sp>
      <p:pic>
        <p:nvPicPr>
          <p:cNvPr id="4" name="Picture 5"/>
          <p:cNvPicPr>
            <a:picLocks noChangeAspect="1"/>
          </p:cNvPicPr>
          <p:nvPr userDrawn="1"/>
        </p:nvPicPr>
        <p:blipFill>
          <a:blip r:embed="rId2"/>
          <a:srcRect/>
          <a:stretch>
            <a:fillRect/>
          </a:stretch>
        </p:blipFill>
        <p:spPr bwMode="auto">
          <a:xfrm>
            <a:off x="850900" y="349250"/>
            <a:ext cx="1219200" cy="871538"/>
          </a:xfrm>
          <a:prstGeom prst="rect">
            <a:avLst/>
          </a:prstGeom>
          <a:noFill/>
          <a:ln w="9525">
            <a:noFill/>
            <a:miter lim="800000"/>
            <a:headEnd/>
            <a:tailEnd/>
          </a:ln>
        </p:spPr>
      </p:pic>
      <p:sp>
        <p:nvSpPr>
          <p:cNvPr id="5" name="Прямоугольник 4"/>
          <p:cNvSpPr/>
          <p:nvPr userDrawn="1"/>
        </p:nvSpPr>
        <p:spPr>
          <a:xfrm>
            <a:off x="0" y="0"/>
            <a:ext cx="393700" cy="6858000"/>
          </a:xfrm>
          <a:prstGeom prst="rect">
            <a:avLst/>
          </a:prstGeom>
          <a:solidFill>
            <a:schemeClr val="tx1">
              <a:lumMod val="65000"/>
              <a:lumOff val="35000"/>
            </a:schemeClr>
          </a:solidFill>
          <a:ln>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ru-RU" dirty="0"/>
          </a:p>
        </p:txBody>
      </p:sp>
      <p:sp>
        <p:nvSpPr>
          <p:cNvPr id="6" name="TextBox 5"/>
          <p:cNvSpPr txBox="1"/>
          <p:nvPr userDrawn="1"/>
        </p:nvSpPr>
        <p:spPr>
          <a:xfrm rot="16200000">
            <a:off x="-3339307" y="3221832"/>
            <a:ext cx="7072313" cy="400050"/>
          </a:xfrm>
          <a:prstGeom prst="rect">
            <a:avLst/>
          </a:prstGeom>
          <a:noFill/>
        </p:spPr>
        <p:txBody>
          <a:bodyPr wrap="none">
            <a:spAutoFit/>
          </a:bodyPr>
          <a:lstStyle/>
          <a:p>
            <a:pPr fontAlgn="auto">
              <a:spcBef>
                <a:spcPts val="0"/>
              </a:spcBef>
              <a:spcAft>
                <a:spcPts val="0"/>
              </a:spcAft>
              <a:defRPr/>
            </a:pPr>
            <a:r>
              <a:rPr lang="ru-RU" sz="2000" b="1" dirty="0">
                <a:solidFill>
                  <a:schemeClr val="accent1">
                    <a:lumMod val="60000"/>
                    <a:lumOff val="40000"/>
                  </a:schemeClr>
                </a:solidFill>
              </a:rPr>
              <a:t>Отчет о деятельности Фонда «Сколково», август 2012</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2" name="Rectangle 6"/>
          <p:cNvSpPr/>
          <p:nvPr userDrawn="1"/>
        </p:nvSpPr>
        <p:spPr>
          <a:xfrm>
            <a:off x="8293100" y="0"/>
            <a:ext cx="255588" cy="642938"/>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 name="Slide Number Placeholder 5"/>
          <p:cNvSpPr txBox="1">
            <a:spLocks/>
          </p:cNvSpPr>
          <p:nvPr userDrawn="1"/>
        </p:nvSpPr>
        <p:spPr>
          <a:xfrm>
            <a:off x="8239125" y="277813"/>
            <a:ext cx="390525" cy="365125"/>
          </a:xfrm>
          <a:prstGeom prst="rect">
            <a:avLst/>
          </a:prstGeom>
        </p:spPr>
        <p:txBody>
          <a:bodyPr anchor="ctr"/>
          <a:lstStyle>
            <a:defPPr>
              <a:defRPr lang="en-US"/>
            </a:defPPr>
            <a:lvl1pPr marL="0" algn="ctr" defTabSz="457200" rtl="0" eaLnBrk="1" latinLnBrk="0" hangingPunct="1">
              <a:defRPr sz="12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fld id="{CDFBE2AB-C142-4B7C-9734-B224B11F5ADE}" type="slidenum">
              <a:rPr lang="en-US" smtClean="0"/>
              <a:pPr fontAlgn="auto">
                <a:spcBef>
                  <a:spcPts val="0"/>
                </a:spcBef>
                <a:spcAft>
                  <a:spcPts val="0"/>
                </a:spcAft>
                <a:defRPr/>
              </a:pPr>
              <a:t>‹#›</a:t>
            </a:fld>
            <a:endParaRPr lang="en-US" dirty="0"/>
          </a:p>
        </p:txBody>
      </p:sp>
      <p:pic>
        <p:nvPicPr>
          <p:cNvPr id="4" name="Picture 5"/>
          <p:cNvPicPr>
            <a:picLocks noChangeAspect="1"/>
          </p:cNvPicPr>
          <p:nvPr userDrawn="1"/>
        </p:nvPicPr>
        <p:blipFill>
          <a:blip r:embed="rId2"/>
          <a:srcRect/>
          <a:stretch>
            <a:fillRect/>
          </a:stretch>
        </p:blipFill>
        <p:spPr bwMode="auto">
          <a:xfrm>
            <a:off x="850900" y="349250"/>
            <a:ext cx="1219200" cy="871538"/>
          </a:xfrm>
          <a:prstGeom prst="rect">
            <a:avLst/>
          </a:prstGeom>
          <a:noFill/>
          <a:ln w="9525">
            <a:noFill/>
            <a:miter lim="800000"/>
            <a:headEnd/>
            <a:tailEnd/>
          </a:ln>
        </p:spPr>
      </p:pic>
      <p:sp>
        <p:nvSpPr>
          <p:cNvPr id="5" name="Прямоугольник 4"/>
          <p:cNvSpPr/>
          <p:nvPr userDrawn="1"/>
        </p:nvSpPr>
        <p:spPr>
          <a:xfrm>
            <a:off x="0" y="0"/>
            <a:ext cx="393700" cy="6858000"/>
          </a:xfrm>
          <a:prstGeom prst="rect">
            <a:avLst/>
          </a:prstGeom>
          <a:solidFill>
            <a:schemeClr val="tx1">
              <a:lumMod val="65000"/>
              <a:lumOff val="35000"/>
            </a:schemeClr>
          </a:solidFill>
          <a:ln>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ru-RU" dirty="0"/>
          </a:p>
        </p:txBody>
      </p:sp>
      <p:sp>
        <p:nvSpPr>
          <p:cNvPr id="6" name="TextBox 5"/>
          <p:cNvSpPr txBox="1"/>
          <p:nvPr userDrawn="1"/>
        </p:nvSpPr>
        <p:spPr>
          <a:xfrm rot="16200000">
            <a:off x="-3339307" y="3221832"/>
            <a:ext cx="7072313" cy="400050"/>
          </a:xfrm>
          <a:prstGeom prst="rect">
            <a:avLst/>
          </a:prstGeom>
          <a:noFill/>
        </p:spPr>
        <p:txBody>
          <a:bodyPr wrap="none">
            <a:spAutoFit/>
          </a:bodyPr>
          <a:lstStyle/>
          <a:p>
            <a:pPr fontAlgn="auto">
              <a:spcBef>
                <a:spcPts val="0"/>
              </a:spcBef>
              <a:spcAft>
                <a:spcPts val="0"/>
              </a:spcAft>
              <a:defRPr/>
            </a:pPr>
            <a:r>
              <a:rPr lang="ru-RU" sz="2000" b="1" dirty="0">
                <a:solidFill>
                  <a:schemeClr val="accent1">
                    <a:lumMod val="60000"/>
                    <a:lumOff val="40000"/>
                  </a:schemeClr>
                </a:solidFill>
              </a:rPr>
              <a:t>Отчет о деятельности Фонда «Сколково», август 2012</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2" name="Rectangle 6"/>
          <p:cNvSpPr/>
          <p:nvPr userDrawn="1"/>
        </p:nvSpPr>
        <p:spPr>
          <a:xfrm>
            <a:off x="8293100" y="0"/>
            <a:ext cx="255588" cy="642938"/>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 name="Slide Number Placeholder 5"/>
          <p:cNvSpPr txBox="1">
            <a:spLocks/>
          </p:cNvSpPr>
          <p:nvPr userDrawn="1"/>
        </p:nvSpPr>
        <p:spPr>
          <a:xfrm>
            <a:off x="8239125" y="277813"/>
            <a:ext cx="390525" cy="365125"/>
          </a:xfrm>
          <a:prstGeom prst="rect">
            <a:avLst/>
          </a:prstGeom>
        </p:spPr>
        <p:txBody>
          <a:bodyPr anchor="ctr"/>
          <a:lstStyle>
            <a:defPPr>
              <a:defRPr lang="en-US"/>
            </a:defPPr>
            <a:lvl1pPr marL="0" algn="ctr" defTabSz="457200" rtl="0" eaLnBrk="1" latinLnBrk="0" hangingPunct="1">
              <a:defRPr sz="12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fld id="{391BB0A5-1633-4BF0-AA90-F9FC4CE0DD7A}" type="slidenum">
              <a:rPr lang="en-US" smtClean="0"/>
              <a:pPr fontAlgn="auto">
                <a:spcBef>
                  <a:spcPts val="0"/>
                </a:spcBef>
                <a:spcAft>
                  <a:spcPts val="0"/>
                </a:spcAft>
                <a:defRPr/>
              </a:pPr>
              <a:t>‹#›</a:t>
            </a:fld>
            <a:endParaRPr lang="en-US" dirty="0"/>
          </a:p>
        </p:txBody>
      </p:sp>
      <p:pic>
        <p:nvPicPr>
          <p:cNvPr id="4" name="Picture 5"/>
          <p:cNvPicPr>
            <a:picLocks noChangeAspect="1"/>
          </p:cNvPicPr>
          <p:nvPr userDrawn="1"/>
        </p:nvPicPr>
        <p:blipFill>
          <a:blip r:embed="rId2"/>
          <a:srcRect/>
          <a:stretch>
            <a:fillRect/>
          </a:stretch>
        </p:blipFill>
        <p:spPr bwMode="auto">
          <a:xfrm>
            <a:off x="850900" y="349250"/>
            <a:ext cx="1219200" cy="871538"/>
          </a:xfrm>
          <a:prstGeom prst="rect">
            <a:avLst/>
          </a:prstGeom>
          <a:noFill/>
          <a:ln w="9525">
            <a:noFill/>
            <a:miter lim="800000"/>
            <a:headEnd/>
            <a:tailEnd/>
          </a:ln>
        </p:spPr>
      </p:pic>
      <p:sp>
        <p:nvSpPr>
          <p:cNvPr id="5" name="Прямоугольник 4"/>
          <p:cNvSpPr/>
          <p:nvPr userDrawn="1"/>
        </p:nvSpPr>
        <p:spPr>
          <a:xfrm>
            <a:off x="0" y="0"/>
            <a:ext cx="393700" cy="6858000"/>
          </a:xfrm>
          <a:prstGeom prst="rect">
            <a:avLst/>
          </a:prstGeom>
          <a:solidFill>
            <a:schemeClr val="tx1">
              <a:lumMod val="65000"/>
              <a:lumOff val="35000"/>
            </a:schemeClr>
          </a:solidFill>
          <a:ln>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ru-RU" dirty="0"/>
          </a:p>
        </p:txBody>
      </p:sp>
      <p:sp>
        <p:nvSpPr>
          <p:cNvPr id="6" name="TextBox 5"/>
          <p:cNvSpPr txBox="1"/>
          <p:nvPr userDrawn="1"/>
        </p:nvSpPr>
        <p:spPr>
          <a:xfrm rot="16200000">
            <a:off x="-3339307" y="3221832"/>
            <a:ext cx="7072313" cy="400050"/>
          </a:xfrm>
          <a:prstGeom prst="rect">
            <a:avLst/>
          </a:prstGeom>
          <a:noFill/>
        </p:spPr>
        <p:txBody>
          <a:bodyPr wrap="none">
            <a:spAutoFit/>
          </a:bodyPr>
          <a:lstStyle/>
          <a:p>
            <a:pPr fontAlgn="auto">
              <a:spcBef>
                <a:spcPts val="0"/>
              </a:spcBef>
              <a:spcAft>
                <a:spcPts val="0"/>
              </a:spcAft>
              <a:defRPr/>
            </a:pPr>
            <a:r>
              <a:rPr lang="ru-RU" sz="2000" b="1" dirty="0">
                <a:solidFill>
                  <a:schemeClr val="accent1">
                    <a:lumMod val="60000"/>
                    <a:lumOff val="40000"/>
                  </a:schemeClr>
                </a:solidFill>
              </a:rPr>
              <a:t>Отчет о деятельности Фонда «Сколково», август 2012</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2" name="Rectangle 6"/>
          <p:cNvSpPr/>
          <p:nvPr userDrawn="1"/>
        </p:nvSpPr>
        <p:spPr>
          <a:xfrm>
            <a:off x="8293100" y="0"/>
            <a:ext cx="255588" cy="642938"/>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 name="Slide Number Placeholder 5"/>
          <p:cNvSpPr txBox="1">
            <a:spLocks/>
          </p:cNvSpPr>
          <p:nvPr userDrawn="1"/>
        </p:nvSpPr>
        <p:spPr>
          <a:xfrm>
            <a:off x="8239125" y="277813"/>
            <a:ext cx="390525" cy="365125"/>
          </a:xfrm>
          <a:prstGeom prst="rect">
            <a:avLst/>
          </a:prstGeom>
        </p:spPr>
        <p:txBody>
          <a:bodyPr anchor="ctr"/>
          <a:lstStyle>
            <a:defPPr>
              <a:defRPr lang="en-US"/>
            </a:defPPr>
            <a:lvl1pPr marL="0" algn="ctr" defTabSz="457200" rtl="0" eaLnBrk="1" latinLnBrk="0" hangingPunct="1">
              <a:defRPr sz="12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fld id="{E24BABE1-A842-4C0C-84D1-89D62E60A55F}" type="slidenum">
              <a:rPr lang="en-US" smtClean="0"/>
              <a:pPr fontAlgn="auto">
                <a:spcBef>
                  <a:spcPts val="0"/>
                </a:spcBef>
                <a:spcAft>
                  <a:spcPts val="0"/>
                </a:spcAft>
                <a:defRPr/>
              </a:pPr>
              <a:t>‹#›</a:t>
            </a:fld>
            <a:endParaRPr lang="en-US" dirty="0"/>
          </a:p>
        </p:txBody>
      </p:sp>
      <p:pic>
        <p:nvPicPr>
          <p:cNvPr id="4" name="Picture 5"/>
          <p:cNvPicPr>
            <a:picLocks noChangeAspect="1"/>
          </p:cNvPicPr>
          <p:nvPr userDrawn="1"/>
        </p:nvPicPr>
        <p:blipFill>
          <a:blip r:embed="rId2"/>
          <a:srcRect/>
          <a:stretch>
            <a:fillRect/>
          </a:stretch>
        </p:blipFill>
        <p:spPr bwMode="auto">
          <a:xfrm>
            <a:off x="850900" y="349250"/>
            <a:ext cx="1219200" cy="871538"/>
          </a:xfrm>
          <a:prstGeom prst="rect">
            <a:avLst/>
          </a:prstGeom>
          <a:noFill/>
          <a:ln w="9525">
            <a:noFill/>
            <a:miter lim="800000"/>
            <a:headEnd/>
            <a:tailEnd/>
          </a:ln>
        </p:spPr>
      </p:pic>
      <p:sp>
        <p:nvSpPr>
          <p:cNvPr id="5" name="Прямоугольник 4"/>
          <p:cNvSpPr/>
          <p:nvPr userDrawn="1"/>
        </p:nvSpPr>
        <p:spPr>
          <a:xfrm>
            <a:off x="0" y="0"/>
            <a:ext cx="393700" cy="6858000"/>
          </a:xfrm>
          <a:prstGeom prst="rect">
            <a:avLst/>
          </a:prstGeom>
          <a:solidFill>
            <a:schemeClr val="tx1">
              <a:lumMod val="65000"/>
              <a:lumOff val="35000"/>
            </a:schemeClr>
          </a:solidFill>
          <a:ln>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ru-RU" dirty="0"/>
          </a:p>
        </p:txBody>
      </p:sp>
      <p:sp>
        <p:nvSpPr>
          <p:cNvPr id="6" name="TextBox 5"/>
          <p:cNvSpPr txBox="1"/>
          <p:nvPr userDrawn="1"/>
        </p:nvSpPr>
        <p:spPr>
          <a:xfrm rot="16200000">
            <a:off x="-3339307" y="3221832"/>
            <a:ext cx="7072313" cy="400050"/>
          </a:xfrm>
          <a:prstGeom prst="rect">
            <a:avLst/>
          </a:prstGeom>
          <a:noFill/>
        </p:spPr>
        <p:txBody>
          <a:bodyPr wrap="none">
            <a:spAutoFit/>
          </a:bodyPr>
          <a:lstStyle/>
          <a:p>
            <a:pPr fontAlgn="auto">
              <a:spcBef>
                <a:spcPts val="0"/>
              </a:spcBef>
              <a:spcAft>
                <a:spcPts val="0"/>
              </a:spcAft>
              <a:defRPr/>
            </a:pPr>
            <a:r>
              <a:rPr lang="ru-RU" sz="2000" b="1" dirty="0">
                <a:solidFill>
                  <a:schemeClr val="accent1">
                    <a:lumMod val="60000"/>
                    <a:lumOff val="40000"/>
                  </a:schemeClr>
                </a:solidFill>
              </a:rPr>
              <a:t>Отчет о деятельности Фонда «Сколково», август 2012</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074" name="Text Placeholder 2"/>
          <p:cNvSpPr>
            <a:spLocks noGrp="1"/>
          </p:cNvSpPr>
          <p:nvPr>
            <p:ph type="body" idx="1"/>
          </p:nvPr>
        </p:nvSpPr>
        <p:spPr bwMode="auto">
          <a:xfrm>
            <a:off x="1031875" y="1889125"/>
            <a:ext cx="7572375"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Lst>
  <p:hf hdr="0" ftr="0" dt="0"/>
  <p:txStyles>
    <p:titleStyle>
      <a:lvl1pPr algn="l" defTabSz="457200" rtl="0" fontAlgn="base">
        <a:spcBef>
          <a:spcPct val="0"/>
        </a:spcBef>
        <a:spcAft>
          <a:spcPct val="0"/>
        </a:spcAft>
        <a:defRPr sz="3600" kern="1200">
          <a:solidFill>
            <a:schemeClr val="tx1"/>
          </a:solidFill>
          <a:latin typeface="HelveticaNeueCyr-Heavy"/>
          <a:ea typeface="+mj-ea"/>
          <a:cs typeface="+mj-cs"/>
        </a:defRPr>
      </a:lvl1pPr>
      <a:lvl2pPr algn="l" defTabSz="457200" rtl="0" fontAlgn="base">
        <a:spcBef>
          <a:spcPct val="0"/>
        </a:spcBef>
        <a:spcAft>
          <a:spcPct val="0"/>
        </a:spcAft>
        <a:defRPr sz="3600">
          <a:solidFill>
            <a:schemeClr val="tx1"/>
          </a:solidFill>
          <a:latin typeface="HelveticaNeueCyr-Heavy"/>
        </a:defRPr>
      </a:lvl2pPr>
      <a:lvl3pPr algn="l" defTabSz="457200" rtl="0" fontAlgn="base">
        <a:spcBef>
          <a:spcPct val="0"/>
        </a:spcBef>
        <a:spcAft>
          <a:spcPct val="0"/>
        </a:spcAft>
        <a:defRPr sz="3600">
          <a:solidFill>
            <a:schemeClr val="tx1"/>
          </a:solidFill>
          <a:latin typeface="HelveticaNeueCyr-Heavy"/>
        </a:defRPr>
      </a:lvl3pPr>
      <a:lvl4pPr algn="l" defTabSz="457200" rtl="0" fontAlgn="base">
        <a:spcBef>
          <a:spcPct val="0"/>
        </a:spcBef>
        <a:spcAft>
          <a:spcPct val="0"/>
        </a:spcAft>
        <a:defRPr sz="3600">
          <a:solidFill>
            <a:schemeClr val="tx1"/>
          </a:solidFill>
          <a:latin typeface="HelveticaNeueCyr-Heavy"/>
        </a:defRPr>
      </a:lvl4pPr>
      <a:lvl5pPr algn="l" defTabSz="457200" rtl="0" fontAlgn="base">
        <a:spcBef>
          <a:spcPct val="0"/>
        </a:spcBef>
        <a:spcAft>
          <a:spcPct val="0"/>
        </a:spcAft>
        <a:defRPr sz="3600">
          <a:solidFill>
            <a:schemeClr val="tx1"/>
          </a:solidFill>
          <a:latin typeface="HelveticaNeueCyr-Heavy"/>
        </a:defRPr>
      </a:lvl5pPr>
      <a:lvl6pPr marL="457200" algn="l" defTabSz="457200" rtl="0" fontAlgn="base">
        <a:spcBef>
          <a:spcPct val="0"/>
        </a:spcBef>
        <a:spcAft>
          <a:spcPct val="0"/>
        </a:spcAft>
        <a:defRPr sz="3600">
          <a:solidFill>
            <a:schemeClr val="tx1"/>
          </a:solidFill>
          <a:latin typeface="HelveticaNeueCyr-Heavy"/>
        </a:defRPr>
      </a:lvl6pPr>
      <a:lvl7pPr marL="914400" algn="l" defTabSz="457200" rtl="0" fontAlgn="base">
        <a:spcBef>
          <a:spcPct val="0"/>
        </a:spcBef>
        <a:spcAft>
          <a:spcPct val="0"/>
        </a:spcAft>
        <a:defRPr sz="3600">
          <a:solidFill>
            <a:schemeClr val="tx1"/>
          </a:solidFill>
          <a:latin typeface="HelveticaNeueCyr-Heavy"/>
        </a:defRPr>
      </a:lvl7pPr>
      <a:lvl8pPr marL="1371600" algn="l" defTabSz="457200" rtl="0" fontAlgn="base">
        <a:spcBef>
          <a:spcPct val="0"/>
        </a:spcBef>
        <a:spcAft>
          <a:spcPct val="0"/>
        </a:spcAft>
        <a:defRPr sz="3600">
          <a:solidFill>
            <a:schemeClr val="tx1"/>
          </a:solidFill>
          <a:latin typeface="HelveticaNeueCyr-Heavy"/>
        </a:defRPr>
      </a:lvl8pPr>
      <a:lvl9pPr marL="1828800" algn="l" defTabSz="457200" rtl="0" fontAlgn="base">
        <a:spcBef>
          <a:spcPct val="0"/>
        </a:spcBef>
        <a:spcAft>
          <a:spcPct val="0"/>
        </a:spcAft>
        <a:defRPr sz="3600">
          <a:solidFill>
            <a:schemeClr val="tx1"/>
          </a:solidFill>
          <a:latin typeface="HelveticaNeueCyr-Heavy"/>
        </a:defRPr>
      </a:lvl9pPr>
    </p:titleStyle>
    <p:bodyStyle>
      <a:lvl1pPr marL="342900" indent="-342900" algn="l" defTabSz="457200" rtl="0" fontAlgn="base">
        <a:spcBef>
          <a:spcPct val="20000"/>
        </a:spcBef>
        <a:spcAft>
          <a:spcPct val="0"/>
        </a:spcAft>
        <a:buClr>
          <a:srgbClr val="2992BE"/>
        </a:buClr>
        <a:buSzPct val="100000"/>
        <a:buFont typeface="Arial" pitchFamily="34" charset="0"/>
        <a:buChar char="•"/>
        <a:defRPr kern="1200">
          <a:solidFill>
            <a:schemeClr val="tx1"/>
          </a:solidFill>
          <a:latin typeface="HelveticaNeueCyr-Roman"/>
          <a:ea typeface="+mn-ea"/>
          <a:cs typeface="+mn-cs"/>
        </a:defRPr>
      </a:lvl1pPr>
      <a:lvl2pPr marL="742950" indent="-285750" algn="l" defTabSz="457200" rtl="0" fontAlgn="base">
        <a:spcBef>
          <a:spcPct val="20000"/>
        </a:spcBef>
        <a:spcAft>
          <a:spcPct val="0"/>
        </a:spcAft>
        <a:buClr>
          <a:srgbClr val="2992BE"/>
        </a:buClr>
        <a:buSzPct val="100000"/>
        <a:buFont typeface="Arial" pitchFamily="34" charset="0"/>
        <a:buChar char="–"/>
        <a:defRPr kern="1200">
          <a:solidFill>
            <a:schemeClr val="tx1"/>
          </a:solidFill>
          <a:latin typeface="HelveticaNeueCyr-Roman"/>
          <a:ea typeface="+mn-ea"/>
          <a:cs typeface="+mn-cs"/>
        </a:defRPr>
      </a:lvl2pPr>
      <a:lvl3pPr marL="1143000" indent="-228600" algn="l" defTabSz="457200" rtl="0" fontAlgn="base">
        <a:spcBef>
          <a:spcPct val="20000"/>
        </a:spcBef>
        <a:spcAft>
          <a:spcPct val="0"/>
        </a:spcAft>
        <a:buClr>
          <a:srgbClr val="2992BE"/>
        </a:buClr>
        <a:buSzPct val="100000"/>
        <a:buFont typeface="Arial" pitchFamily="34" charset="0"/>
        <a:buChar char="•"/>
        <a:defRPr kern="1200">
          <a:solidFill>
            <a:schemeClr val="tx1"/>
          </a:solidFill>
          <a:latin typeface="HelveticaNeueCyr-Roman"/>
          <a:ea typeface="+mn-ea"/>
          <a:cs typeface="+mn-cs"/>
        </a:defRPr>
      </a:lvl3pPr>
      <a:lvl4pPr marL="1600200" indent="-228600" algn="l" defTabSz="457200" rtl="0" fontAlgn="base">
        <a:spcBef>
          <a:spcPct val="20000"/>
        </a:spcBef>
        <a:spcAft>
          <a:spcPct val="0"/>
        </a:spcAft>
        <a:buClr>
          <a:srgbClr val="2992BE"/>
        </a:buClr>
        <a:buSzPct val="100000"/>
        <a:buFont typeface="Arial" pitchFamily="34" charset="0"/>
        <a:buChar char="–"/>
        <a:defRPr kern="1200">
          <a:solidFill>
            <a:schemeClr val="tx1"/>
          </a:solidFill>
          <a:latin typeface="HelveticaNeueCyr-Roman"/>
          <a:ea typeface="+mn-ea"/>
          <a:cs typeface="+mn-cs"/>
        </a:defRPr>
      </a:lvl4pPr>
      <a:lvl5pPr marL="2057400" indent="-228600" algn="l" defTabSz="457200" rtl="0" fontAlgn="base">
        <a:spcBef>
          <a:spcPct val="20000"/>
        </a:spcBef>
        <a:spcAft>
          <a:spcPct val="0"/>
        </a:spcAft>
        <a:buClr>
          <a:srgbClr val="2992BE"/>
        </a:buClr>
        <a:buSzPct val="100000"/>
        <a:buFont typeface="Arial" pitchFamily="34" charset="0"/>
        <a:buChar char="»"/>
        <a:defRPr kern="1200">
          <a:solidFill>
            <a:schemeClr val="tx1"/>
          </a:solidFill>
          <a:latin typeface="HelveticaNeueCyr-Roman"/>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slideLayout" Target="../slideLayouts/slideLayout2.xml"/><Relationship Id="rId1" Type="http://schemas.openxmlformats.org/officeDocument/2006/relationships/tags" Target="../tags/tag14.xml"/><Relationship Id="rId4" Type="http://schemas.openxmlformats.org/officeDocument/2006/relationships/image" Target="../media/image17.png"/></Relationships>
</file>

<file path=ppt/slides/_rels/slide1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slideLayout" Target="../slideLayouts/slideLayout2.xml"/><Relationship Id="rId1" Type="http://schemas.openxmlformats.org/officeDocument/2006/relationships/tags" Target="../tags/tag15.xml"/><Relationship Id="rId4" Type="http://schemas.openxmlformats.org/officeDocument/2006/relationships/image" Target="../media/image18.png"/></Relationships>
</file>

<file path=ppt/slides/_rels/slide1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slideLayout" Target="../slideLayouts/slideLayout2.xml"/><Relationship Id="rId1" Type="http://schemas.openxmlformats.org/officeDocument/2006/relationships/tags" Target="../tags/tag16.xml"/><Relationship Id="rId4" Type="http://schemas.openxmlformats.org/officeDocument/2006/relationships/image" Target="../media/image19.png"/></Relationships>
</file>

<file path=ppt/slides/_rels/slide2.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2.xml"/><Relationship Id="rId1" Type="http://schemas.openxmlformats.org/officeDocument/2006/relationships/tags" Target="../tags/tag7.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2.xml"/><Relationship Id="rId1" Type="http://schemas.openxmlformats.org/officeDocument/2006/relationships/tags" Target="../tags/tag8.xml"/><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2.xml"/><Relationship Id="rId1" Type="http://schemas.openxmlformats.org/officeDocument/2006/relationships/tags" Target="../tags/tag9.xml"/><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2.xml"/><Relationship Id="rId1" Type="http://schemas.openxmlformats.org/officeDocument/2006/relationships/tags" Target="../tags/tag10.xml"/><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slideLayout" Target="../slideLayouts/slideLayout2.xml"/><Relationship Id="rId1" Type="http://schemas.openxmlformats.org/officeDocument/2006/relationships/tags" Target="../tags/tag11.xml"/><Relationship Id="rId4" Type="http://schemas.openxmlformats.org/officeDocument/2006/relationships/image" Target="../media/image13.png"/></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slideLayout" Target="../slideLayouts/slideLayout2.xml"/><Relationship Id="rId1" Type="http://schemas.openxmlformats.org/officeDocument/2006/relationships/tags" Target="../tags/tag12.xml"/><Relationship Id="rId4" Type="http://schemas.openxmlformats.org/officeDocument/2006/relationships/image" Target="../media/image13.png"/></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slideLayout" Target="../slideLayouts/slideLayout2.xml"/><Relationship Id="rId1" Type="http://schemas.openxmlformats.org/officeDocument/2006/relationships/tags" Target="../tags/tag13.xml"/><Relationship Id="rId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ctrTitle"/>
          </p:nvPr>
        </p:nvSpPr>
        <p:spPr bwMode="auto">
          <a:xfrm>
            <a:off x="4643438" y="1916113"/>
            <a:ext cx="4465637" cy="2100262"/>
          </a:xfrm>
          <a:noFill/>
          <a:ln>
            <a:miter lim="800000"/>
            <a:headEnd/>
            <a:tailEnd/>
          </a:ln>
        </p:spPr>
        <p:txBody>
          <a:bodyPr vert="horz" wrap="square" lIns="91440" tIns="45720" rIns="91440" bIns="45720" numCol="1" anchor="t" anchorCtr="0" compatLnSpc="1">
            <a:prstTxWarp prst="textNoShape">
              <a:avLst/>
            </a:prstTxWarp>
          </a:bodyPr>
          <a:lstStyle/>
          <a:p>
            <a:r>
              <a:rPr lang="en-US" sz="3600" dirty="0" smtClean="0">
                <a:solidFill>
                  <a:srgbClr val="00B0F0"/>
                </a:solidFill>
              </a:rPr>
              <a:t>Success Stories of Skolkovo Project Participants </a:t>
            </a:r>
            <a:r>
              <a:rPr lang="ru-RU" sz="3600" dirty="0" smtClean="0">
                <a:solidFill>
                  <a:srgbClr val="00B0F0"/>
                </a:solidFill>
              </a:rPr>
              <a:t/>
            </a:r>
            <a:br>
              <a:rPr lang="ru-RU" sz="3600" dirty="0" smtClean="0">
                <a:solidFill>
                  <a:srgbClr val="00B0F0"/>
                </a:solidFill>
              </a:rPr>
            </a:br>
            <a:r>
              <a:rPr lang="en-US" sz="3600" dirty="0" smtClean="0">
                <a:solidFill>
                  <a:srgbClr val="00B0F0"/>
                </a:solidFill>
              </a:rPr>
              <a:t>August </a:t>
            </a:r>
            <a:r>
              <a:rPr lang="ru-RU" sz="3600" dirty="0" smtClean="0">
                <a:solidFill>
                  <a:srgbClr val="00B0F0"/>
                </a:solidFill>
              </a:rPr>
              <a:t>2013</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a:xfrm>
            <a:off x="1606550" y="107950"/>
            <a:ext cx="6494463" cy="704850"/>
          </a:xfrm>
        </p:spPr>
        <p:txBody>
          <a:bodyPr/>
          <a:lstStyle/>
          <a:p>
            <a:pPr fontAlgn="auto">
              <a:spcAft>
                <a:spcPts val="0"/>
              </a:spcAft>
              <a:defRPr/>
            </a:pPr>
            <a:r>
              <a:rPr lang="ru-RU" sz="2000" b="1" dirty="0" smtClean="0"/>
              <a:t> </a:t>
            </a:r>
            <a:r>
              <a:rPr lang="en-US" sz="2000" b="1" dirty="0" err="1" smtClean="0"/>
              <a:t>GBooking</a:t>
            </a:r>
            <a:endParaRPr lang="ru-RU" sz="2000" b="1" dirty="0"/>
          </a:p>
        </p:txBody>
      </p:sp>
      <p:sp>
        <p:nvSpPr>
          <p:cNvPr id="19459" name="Rectangle 9"/>
          <p:cNvSpPr>
            <a:spLocks noChangeArrowheads="1"/>
          </p:cNvSpPr>
          <p:nvPr/>
        </p:nvSpPr>
        <p:spPr bwMode="auto">
          <a:xfrm>
            <a:off x="755650" y="1036638"/>
            <a:ext cx="4968875" cy="1600438"/>
          </a:xfrm>
          <a:prstGeom prst="rect">
            <a:avLst/>
          </a:prstGeom>
          <a:noFill/>
          <a:ln w="9525">
            <a:noFill/>
            <a:miter lim="800000"/>
            <a:headEnd/>
            <a:tailEnd/>
          </a:ln>
        </p:spPr>
        <p:txBody>
          <a:bodyPr>
            <a:spAutoFit/>
          </a:bodyPr>
          <a:lstStyle/>
          <a:p>
            <a:r>
              <a:rPr lang="en-US" sz="1400" b="1" dirty="0" err="1" smtClean="0">
                <a:latin typeface="Calibri" pitchFamily="34" charset="0"/>
              </a:rPr>
              <a:t>Gbooking</a:t>
            </a:r>
            <a:r>
              <a:rPr lang="en-US" sz="1400" b="1" dirty="0" smtClean="0">
                <a:latin typeface="Calibri" pitchFamily="34" charset="0"/>
              </a:rPr>
              <a:t> raised $ 1 million from </a:t>
            </a:r>
            <a:r>
              <a:rPr lang="en-US" sz="1400" b="1" dirty="0" err="1" smtClean="0">
                <a:latin typeface="Calibri" pitchFamily="34" charset="0"/>
              </a:rPr>
              <a:t>Ryabenky</a:t>
            </a:r>
            <a:r>
              <a:rPr lang="en-US" sz="1400" b="1" dirty="0" smtClean="0">
                <a:latin typeface="Calibri" pitchFamily="34" charset="0"/>
              </a:rPr>
              <a:t>, </a:t>
            </a:r>
            <a:r>
              <a:rPr lang="en-US" sz="1400" b="1" dirty="0" err="1" smtClean="0">
                <a:latin typeface="Calibri" pitchFamily="34" charset="0"/>
              </a:rPr>
              <a:t>Cherkashin</a:t>
            </a:r>
            <a:r>
              <a:rPr lang="en-US" sz="1400" b="1" dirty="0" smtClean="0">
                <a:latin typeface="Calibri" pitchFamily="34" charset="0"/>
              </a:rPr>
              <a:t>, </a:t>
            </a:r>
            <a:r>
              <a:rPr lang="en-US" sz="1400" b="1" dirty="0" err="1" smtClean="0">
                <a:latin typeface="Calibri" pitchFamily="34" charset="0"/>
              </a:rPr>
              <a:t>Sinyushin</a:t>
            </a:r>
            <a:r>
              <a:rPr lang="en-US" sz="1400" b="1" dirty="0" smtClean="0">
                <a:latin typeface="Calibri" pitchFamily="34" charset="0"/>
              </a:rPr>
              <a:t> and a group of Israeli angels</a:t>
            </a:r>
            <a:endParaRPr lang="ru-RU" sz="1400" b="1" dirty="0">
              <a:latin typeface="Calibri" pitchFamily="34" charset="0"/>
            </a:endParaRPr>
          </a:p>
          <a:p>
            <a:endParaRPr lang="en-US" sz="1400" i="1" dirty="0" smtClean="0">
              <a:latin typeface="Calibri" pitchFamily="34" charset="0"/>
            </a:endParaRPr>
          </a:p>
          <a:p>
            <a:r>
              <a:rPr lang="en-US" sz="1400" i="1" dirty="0" smtClean="0">
                <a:latin typeface="Calibri" pitchFamily="34" charset="0"/>
              </a:rPr>
              <a:t>Igor </a:t>
            </a:r>
            <a:r>
              <a:rPr lang="en-US" sz="1400" i="1" dirty="0" err="1" smtClean="0">
                <a:latin typeface="Calibri" pitchFamily="34" charset="0"/>
              </a:rPr>
              <a:t>Ryabenky</a:t>
            </a:r>
            <a:r>
              <a:rPr lang="en-US" sz="1400" i="1" dirty="0" smtClean="0">
                <a:latin typeface="Calibri" pitchFamily="34" charset="0"/>
              </a:rPr>
              <a:t>, the founder of </a:t>
            </a:r>
            <a:r>
              <a:rPr lang="ru-RU" sz="1400" i="1" dirty="0" err="1" smtClean="0">
                <a:latin typeface="Calibri" pitchFamily="34" charset="0"/>
              </a:rPr>
              <a:t>Altair.VC</a:t>
            </a:r>
            <a:r>
              <a:rPr lang="ru-RU" sz="1400" i="1" dirty="0">
                <a:latin typeface="Calibri" pitchFamily="34" charset="0"/>
              </a:rPr>
              <a:t>, </a:t>
            </a:r>
            <a:r>
              <a:rPr lang="en-US" sz="1400" i="1" dirty="0" smtClean="0">
                <a:latin typeface="Calibri" pitchFamily="34" charset="0"/>
              </a:rPr>
              <a:t>Pavel </a:t>
            </a:r>
            <a:r>
              <a:rPr lang="en-US" sz="1400" i="1" dirty="0" err="1" smtClean="0">
                <a:latin typeface="Calibri" pitchFamily="34" charset="0"/>
              </a:rPr>
              <a:t>Cherkashin</a:t>
            </a:r>
            <a:r>
              <a:rPr lang="en-US" sz="1400" i="1" dirty="0" smtClean="0">
                <a:latin typeface="Calibri" pitchFamily="34" charset="0"/>
              </a:rPr>
              <a:t>, the founder of </a:t>
            </a:r>
            <a:r>
              <a:rPr lang="ru-RU" sz="1400" i="1" dirty="0" err="1" smtClean="0">
                <a:latin typeface="Calibri" pitchFamily="34" charset="0"/>
              </a:rPr>
              <a:t>Vestor.in</a:t>
            </a:r>
            <a:r>
              <a:rPr lang="ru-RU" sz="1400" i="1" dirty="0" smtClean="0">
                <a:latin typeface="Calibri" pitchFamily="34" charset="0"/>
              </a:rPr>
              <a:t> </a:t>
            </a:r>
            <a:r>
              <a:rPr lang="en-US" sz="1400" i="1" dirty="0" smtClean="0">
                <a:latin typeface="Calibri" pitchFamily="34" charset="0"/>
              </a:rPr>
              <a:t>and </a:t>
            </a:r>
            <a:r>
              <a:rPr lang="ru-RU" sz="1400" i="1" dirty="0" err="1" smtClean="0">
                <a:latin typeface="Calibri" pitchFamily="34" charset="0"/>
              </a:rPr>
              <a:t>TheUntitled</a:t>
            </a:r>
            <a:r>
              <a:rPr lang="en-US" sz="1400" i="1" dirty="0" smtClean="0">
                <a:latin typeface="Calibri" pitchFamily="34" charset="0"/>
              </a:rPr>
              <a:t> venture company headed by  Constantine </a:t>
            </a:r>
            <a:r>
              <a:rPr lang="en-US" sz="1400" i="1" dirty="0" err="1" smtClean="0">
                <a:latin typeface="Calibri" pitchFamily="34" charset="0"/>
              </a:rPr>
              <a:t>Sinyushin</a:t>
            </a:r>
            <a:endParaRPr lang="ru-RU" sz="1400" b="1" i="1" dirty="0">
              <a:latin typeface="Calibri" pitchFamily="34" charset="0"/>
            </a:endParaRPr>
          </a:p>
          <a:p>
            <a:endParaRPr lang="ru-RU" sz="1400" b="1" dirty="0">
              <a:latin typeface="Calibri" pitchFamily="34" charset="0"/>
            </a:endParaRPr>
          </a:p>
        </p:txBody>
      </p:sp>
      <p:sp>
        <p:nvSpPr>
          <p:cNvPr id="5" name="Rectangle 10"/>
          <p:cNvSpPr/>
          <p:nvPr/>
        </p:nvSpPr>
        <p:spPr>
          <a:xfrm>
            <a:off x="827088" y="2708275"/>
            <a:ext cx="7921625" cy="954107"/>
          </a:xfrm>
          <a:prstGeom prst="rect">
            <a:avLst/>
          </a:prstGeom>
          <a:solidFill>
            <a:schemeClr val="bg1">
              <a:lumMod val="50000"/>
            </a:schemeClr>
          </a:solidFill>
          <a:ln>
            <a:solidFill>
              <a:schemeClr val="bg2">
                <a:lumMod val="95000"/>
              </a:schemeClr>
            </a:solidFill>
          </a:ln>
        </p:spPr>
        <p:txBody>
          <a:bodyPr>
            <a:spAutoFit/>
          </a:bodyPr>
          <a:lstStyle/>
          <a:p>
            <a:pPr fontAlgn="auto">
              <a:spcBef>
                <a:spcPts val="0"/>
              </a:spcBef>
              <a:spcAft>
                <a:spcPts val="0"/>
              </a:spcAft>
              <a:defRPr/>
            </a:pPr>
            <a:r>
              <a:rPr lang="ru-RU" sz="1400" dirty="0" err="1">
                <a:solidFill>
                  <a:schemeClr val="bg2"/>
                </a:solidFill>
                <a:latin typeface="+mn-lt"/>
                <a:cs typeface="+mn-cs"/>
              </a:rPr>
              <a:t>GBooking</a:t>
            </a:r>
            <a:r>
              <a:rPr lang="ru-RU" sz="1400" dirty="0">
                <a:solidFill>
                  <a:schemeClr val="bg2"/>
                </a:solidFill>
                <a:latin typeface="+mn-lt"/>
                <a:cs typeface="+mn-cs"/>
              </a:rPr>
              <a:t> </a:t>
            </a:r>
            <a:r>
              <a:rPr lang="en-US" sz="1400" dirty="0" smtClean="0">
                <a:solidFill>
                  <a:schemeClr val="bg2"/>
                </a:solidFill>
                <a:latin typeface="+mn-lt"/>
                <a:cs typeface="+mn-cs"/>
              </a:rPr>
              <a:t>is an online booking and resource optimization system designed both for service providers and for their customers</a:t>
            </a:r>
            <a:r>
              <a:rPr lang="ru-RU" sz="1400" dirty="0" smtClean="0">
                <a:solidFill>
                  <a:schemeClr val="bg2"/>
                </a:solidFill>
                <a:latin typeface="+mn-lt"/>
                <a:cs typeface="+mn-cs"/>
              </a:rPr>
              <a:t>. </a:t>
            </a:r>
            <a:endParaRPr lang="ru-RU" sz="1400" dirty="0">
              <a:solidFill>
                <a:schemeClr val="bg2"/>
              </a:solidFill>
              <a:latin typeface="+mn-lt"/>
              <a:cs typeface="+mn-cs"/>
            </a:endParaRPr>
          </a:p>
          <a:p>
            <a:pPr fontAlgn="auto">
              <a:spcBef>
                <a:spcPts val="0"/>
              </a:spcBef>
              <a:spcAft>
                <a:spcPts val="0"/>
              </a:spcAft>
              <a:defRPr/>
            </a:pPr>
            <a:r>
              <a:rPr lang="en-US" sz="1400" dirty="0" smtClean="0">
                <a:solidFill>
                  <a:schemeClr val="bg2"/>
                </a:solidFill>
                <a:latin typeface="+mn-lt"/>
                <a:cs typeface="+mn-cs"/>
              </a:rPr>
              <a:t>The core mission of</a:t>
            </a:r>
            <a:r>
              <a:rPr lang="ru-RU" sz="1400" dirty="0">
                <a:solidFill>
                  <a:schemeClr val="bg2"/>
                </a:solidFill>
                <a:latin typeface="+mn-lt"/>
                <a:cs typeface="+mn-cs"/>
              </a:rPr>
              <a:t> </a:t>
            </a:r>
            <a:r>
              <a:rPr lang="ru-RU" sz="1400" dirty="0" err="1" smtClean="0">
                <a:solidFill>
                  <a:schemeClr val="bg2"/>
                </a:solidFill>
                <a:latin typeface="+mn-lt"/>
                <a:cs typeface="+mn-cs"/>
              </a:rPr>
              <a:t>G</a:t>
            </a:r>
            <a:r>
              <a:rPr lang="en-US" sz="1400" dirty="0" smtClean="0">
                <a:solidFill>
                  <a:schemeClr val="bg2"/>
                </a:solidFill>
                <a:latin typeface="+mn-lt"/>
                <a:cs typeface="+mn-cs"/>
              </a:rPr>
              <a:t>b</a:t>
            </a:r>
            <a:r>
              <a:rPr lang="ru-RU" sz="1400" dirty="0" err="1" smtClean="0">
                <a:solidFill>
                  <a:schemeClr val="bg2"/>
                </a:solidFill>
                <a:latin typeface="+mn-lt"/>
                <a:cs typeface="+mn-cs"/>
              </a:rPr>
              <a:t>ooking</a:t>
            </a:r>
            <a:r>
              <a:rPr lang="en-US" sz="1400" dirty="0" smtClean="0">
                <a:solidFill>
                  <a:schemeClr val="bg2"/>
                </a:solidFill>
                <a:latin typeface="+mn-lt"/>
                <a:cs typeface="+mn-cs"/>
              </a:rPr>
              <a:t> is to contribute to improving the seller-buyer relations, maximize convenience and time savings for both parties  and perfect its strategy – end customer focus </a:t>
            </a:r>
            <a:r>
              <a:rPr lang="ru-RU" sz="1400" dirty="0" smtClean="0">
                <a:solidFill>
                  <a:schemeClr val="bg2"/>
                </a:solidFill>
                <a:latin typeface="+mn-lt"/>
                <a:cs typeface="+mn-cs"/>
              </a:rPr>
              <a:t>.</a:t>
            </a:r>
            <a:endParaRPr lang="ru-RU" sz="1400" dirty="0">
              <a:solidFill>
                <a:schemeClr val="bg2"/>
              </a:solidFill>
              <a:latin typeface="+mn-lt"/>
              <a:cs typeface="+mn-cs"/>
            </a:endParaRPr>
          </a:p>
        </p:txBody>
      </p:sp>
      <p:sp>
        <p:nvSpPr>
          <p:cNvPr id="19461" name="TextBox 5"/>
          <p:cNvSpPr txBox="1">
            <a:spLocks noChangeArrowheads="1"/>
          </p:cNvSpPr>
          <p:nvPr/>
        </p:nvSpPr>
        <p:spPr bwMode="auto">
          <a:xfrm>
            <a:off x="827088" y="2349500"/>
            <a:ext cx="7921625" cy="368300"/>
          </a:xfrm>
          <a:prstGeom prst="rect">
            <a:avLst/>
          </a:prstGeom>
          <a:solidFill>
            <a:srgbClr val="FF6600"/>
          </a:solidFill>
          <a:ln w="9525">
            <a:noFill/>
            <a:miter lim="800000"/>
            <a:headEnd/>
            <a:tailEnd/>
          </a:ln>
        </p:spPr>
        <p:txBody>
          <a:bodyPr>
            <a:spAutoFit/>
          </a:bodyPr>
          <a:lstStyle/>
          <a:p>
            <a:r>
              <a:rPr lang="en-US" b="1" dirty="0" smtClean="0">
                <a:solidFill>
                  <a:srgbClr val="FFFFFF"/>
                </a:solidFill>
              </a:rPr>
              <a:t>About the company </a:t>
            </a:r>
            <a:endParaRPr lang="ru-RU" b="1" dirty="0">
              <a:solidFill>
                <a:srgbClr val="FFFFFF"/>
              </a:solidFill>
            </a:endParaRPr>
          </a:p>
        </p:txBody>
      </p:sp>
      <p:sp>
        <p:nvSpPr>
          <p:cNvPr id="19462" name="TextBox 6"/>
          <p:cNvSpPr txBox="1">
            <a:spLocks noChangeArrowheads="1"/>
          </p:cNvSpPr>
          <p:nvPr/>
        </p:nvSpPr>
        <p:spPr bwMode="auto">
          <a:xfrm>
            <a:off x="827088" y="4067175"/>
            <a:ext cx="7889875" cy="369888"/>
          </a:xfrm>
          <a:prstGeom prst="rect">
            <a:avLst/>
          </a:prstGeom>
          <a:solidFill>
            <a:srgbClr val="FF6600"/>
          </a:solidFill>
          <a:ln w="9525">
            <a:noFill/>
            <a:miter lim="800000"/>
            <a:headEnd/>
            <a:tailEnd/>
          </a:ln>
        </p:spPr>
        <p:txBody>
          <a:bodyPr>
            <a:spAutoFit/>
          </a:bodyPr>
          <a:lstStyle/>
          <a:p>
            <a:r>
              <a:rPr lang="en-US" b="1" dirty="0" smtClean="0">
                <a:solidFill>
                  <a:schemeClr val="bg2"/>
                </a:solidFill>
                <a:latin typeface="Calibri" pitchFamily="34" charset="0"/>
              </a:rPr>
              <a:t>Key advantages </a:t>
            </a:r>
            <a:endParaRPr lang="ru-RU" b="1" dirty="0">
              <a:solidFill>
                <a:schemeClr val="bg2"/>
              </a:solidFill>
              <a:latin typeface="Calibri" pitchFamily="34" charset="0"/>
            </a:endParaRPr>
          </a:p>
        </p:txBody>
      </p:sp>
      <p:sp>
        <p:nvSpPr>
          <p:cNvPr id="8" name="Rectangle 10"/>
          <p:cNvSpPr/>
          <p:nvPr/>
        </p:nvSpPr>
        <p:spPr>
          <a:xfrm>
            <a:off x="827088" y="4419600"/>
            <a:ext cx="7889875" cy="738664"/>
          </a:xfrm>
          <a:prstGeom prst="rect">
            <a:avLst/>
          </a:prstGeom>
          <a:solidFill>
            <a:schemeClr val="bg1">
              <a:lumMod val="50000"/>
            </a:schemeClr>
          </a:solidFill>
          <a:ln>
            <a:solidFill>
              <a:schemeClr val="bg2">
                <a:lumMod val="95000"/>
              </a:schemeClr>
            </a:solidFill>
          </a:ln>
        </p:spPr>
        <p:txBody>
          <a:bodyPr>
            <a:spAutoFit/>
          </a:bodyPr>
          <a:lstStyle/>
          <a:p>
            <a:pPr fontAlgn="auto">
              <a:spcBef>
                <a:spcPts val="0"/>
              </a:spcBef>
              <a:spcAft>
                <a:spcPts val="0"/>
              </a:spcAft>
              <a:defRPr/>
            </a:pPr>
            <a:r>
              <a:rPr lang="ru-RU" sz="1400" dirty="0" err="1">
                <a:solidFill>
                  <a:schemeClr val="accent1"/>
                </a:solidFill>
                <a:latin typeface="+mn-lt"/>
                <a:cs typeface="+mn-cs"/>
              </a:rPr>
              <a:t>G</a:t>
            </a:r>
            <a:r>
              <a:rPr lang="en-US" sz="1400" dirty="0">
                <a:solidFill>
                  <a:schemeClr val="accent1"/>
                </a:solidFill>
                <a:latin typeface="+mn-lt"/>
                <a:cs typeface="+mn-cs"/>
              </a:rPr>
              <a:t>b</a:t>
            </a:r>
            <a:r>
              <a:rPr lang="ru-RU" sz="1400" dirty="0" err="1">
                <a:solidFill>
                  <a:schemeClr val="accent1"/>
                </a:solidFill>
                <a:latin typeface="+mn-lt"/>
                <a:cs typeface="+mn-cs"/>
              </a:rPr>
              <a:t>ooking</a:t>
            </a:r>
            <a:r>
              <a:rPr lang="ru-RU" sz="1400" dirty="0">
                <a:solidFill>
                  <a:schemeClr val="accent1"/>
                </a:solidFill>
                <a:latin typeface="+mn-lt"/>
                <a:cs typeface="+mn-cs"/>
              </a:rPr>
              <a:t> </a:t>
            </a:r>
            <a:r>
              <a:rPr lang="en-US" sz="1400" dirty="0" smtClean="0">
                <a:solidFill>
                  <a:schemeClr val="accent1"/>
                </a:solidFill>
                <a:latin typeface="+mn-lt"/>
                <a:cs typeface="+mn-cs"/>
              </a:rPr>
              <a:t>enables prospective customers to find your company on the Internet, offering them discounts and promoting your services on partner websites. The system integrates with search engines, directories and discount services, enriching their search results with its booking and optimization widget.</a:t>
            </a:r>
            <a:endParaRPr lang="ru-RU" sz="1400" dirty="0">
              <a:solidFill>
                <a:schemeClr val="accent1"/>
              </a:solidFill>
              <a:latin typeface="+mn-lt"/>
              <a:cs typeface="+mn-cs"/>
            </a:endParaRPr>
          </a:p>
        </p:txBody>
      </p:sp>
      <p:sp>
        <p:nvSpPr>
          <p:cNvPr id="10" name="Прямоугольник 9"/>
          <p:cNvSpPr/>
          <p:nvPr/>
        </p:nvSpPr>
        <p:spPr>
          <a:xfrm>
            <a:off x="838200" y="5949950"/>
            <a:ext cx="7910513" cy="523220"/>
          </a:xfrm>
          <a:prstGeom prst="rect">
            <a:avLst/>
          </a:prstGeom>
          <a:solidFill>
            <a:schemeClr val="bg1">
              <a:lumMod val="50000"/>
            </a:schemeClr>
          </a:solidFill>
        </p:spPr>
        <p:txBody>
          <a:bodyPr>
            <a:spAutoFit/>
          </a:bodyPr>
          <a:lstStyle/>
          <a:p>
            <a:pPr fontAlgn="auto">
              <a:spcBef>
                <a:spcPts val="0"/>
              </a:spcBef>
              <a:spcAft>
                <a:spcPts val="0"/>
              </a:spcAft>
              <a:defRPr/>
            </a:pPr>
            <a:r>
              <a:rPr lang="ru-RU" sz="1400" dirty="0" smtClean="0">
                <a:solidFill>
                  <a:srgbClr val="FFFFFF"/>
                </a:solidFill>
                <a:latin typeface="+mn-lt"/>
                <a:cs typeface="+mn-cs"/>
              </a:rPr>
              <a:t>Gbooking</a:t>
            </a:r>
            <a:r>
              <a:rPr lang="en-US" sz="1400" dirty="0" smtClean="0">
                <a:solidFill>
                  <a:srgbClr val="FFFFFF"/>
                </a:solidFill>
                <a:latin typeface="+mn-lt"/>
                <a:cs typeface="+mn-cs"/>
              </a:rPr>
              <a:t> online booking system is intended for the market catering for the needs of small and medium service providers </a:t>
            </a:r>
            <a:r>
              <a:rPr lang="ru-RU" sz="1400" dirty="0" smtClean="0">
                <a:solidFill>
                  <a:srgbClr val="FFFFFF"/>
                </a:solidFill>
                <a:latin typeface="+mn-lt"/>
                <a:cs typeface="+mn-cs"/>
              </a:rPr>
              <a:t>(</a:t>
            </a:r>
            <a:r>
              <a:rPr lang="en-US" sz="1400" dirty="0" smtClean="0">
                <a:solidFill>
                  <a:srgbClr val="FFFFFF"/>
                </a:solidFill>
                <a:latin typeface="+mn-lt"/>
                <a:cs typeface="+mn-cs"/>
              </a:rPr>
              <a:t>car service stations</a:t>
            </a:r>
            <a:r>
              <a:rPr lang="ru-RU" sz="1400" dirty="0" smtClean="0">
                <a:solidFill>
                  <a:srgbClr val="FFFFFF"/>
                </a:solidFill>
                <a:latin typeface="+mn-lt"/>
                <a:cs typeface="+mn-cs"/>
              </a:rPr>
              <a:t>, </a:t>
            </a:r>
            <a:r>
              <a:rPr lang="en-US" sz="1400" dirty="0" smtClean="0">
                <a:solidFill>
                  <a:srgbClr val="FFFFFF"/>
                </a:solidFill>
                <a:latin typeface="+mn-lt"/>
                <a:cs typeface="+mn-cs"/>
              </a:rPr>
              <a:t>beauty salons</a:t>
            </a:r>
            <a:r>
              <a:rPr lang="ru-RU" sz="1400" dirty="0" smtClean="0">
                <a:solidFill>
                  <a:srgbClr val="FFFFFF"/>
                </a:solidFill>
                <a:latin typeface="+mn-lt"/>
                <a:cs typeface="+mn-cs"/>
              </a:rPr>
              <a:t>, </a:t>
            </a:r>
            <a:r>
              <a:rPr lang="en-US" sz="1400" dirty="0" smtClean="0">
                <a:solidFill>
                  <a:srgbClr val="FFFFFF"/>
                </a:solidFill>
                <a:latin typeface="+mn-lt"/>
                <a:cs typeface="+mn-cs"/>
              </a:rPr>
              <a:t>dental offices</a:t>
            </a:r>
            <a:r>
              <a:rPr lang="ru-RU" sz="1400" dirty="0" smtClean="0">
                <a:solidFill>
                  <a:srgbClr val="FFFFFF"/>
                </a:solidFill>
                <a:latin typeface="+mn-lt"/>
                <a:cs typeface="+mn-cs"/>
              </a:rPr>
              <a:t>, </a:t>
            </a:r>
            <a:r>
              <a:rPr lang="en-US" sz="1400" dirty="0" smtClean="0">
                <a:solidFill>
                  <a:srgbClr val="FFFFFF"/>
                </a:solidFill>
                <a:latin typeface="+mn-lt"/>
                <a:cs typeface="+mn-cs"/>
              </a:rPr>
              <a:t>medical centers, etc.</a:t>
            </a:r>
            <a:r>
              <a:rPr lang="ru-RU" sz="1400" dirty="0" smtClean="0">
                <a:solidFill>
                  <a:srgbClr val="FFFFFF"/>
                </a:solidFill>
                <a:latin typeface="+mn-lt"/>
                <a:cs typeface="+mn-cs"/>
              </a:rPr>
              <a:t>)</a:t>
            </a:r>
            <a:endParaRPr lang="ru-RU" sz="1400" dirty="0">
              <a:solidFill>
                <a:srgbClr val="FFFFFF"/>
              </a:solidFill>
              <a:latin typeface="Arial"/>
              <a:cs typeface="Arial"/>
            </a:endParaRPr>
          </a:p>
        </p:txBody>
      </p:sp>
      <p:sp>
        <p:nvSpPr>
          <p:cNvPr id="19465" name="TextBox 10"/>
          <p:cNvSpPr txBox="1">
            <a:spLocks noChangeArrowheads="1"/>
          </p:cNvSpPr>
          <p:nvPr/>
        </p:nvSpPr>
        <p:spPr bwMode="auto">
          <a:xfrm>
            <a:off x="838200" y="5589588"/>
            <a:ext cx="7910513" cy="368300"/>
          </a:xfrm>
          <a:prstGeom prst="rect">
            <a:avLst/>
          </a:prstGeom>
          <a:solidFill>
            <a:srgbClr val="FF6600"/>
          </a:solidFill>
          <a:ln w="9525">
            <a:noFill/>
            <a:miter lim="800000"/>
            <a:headEnd/>
            <a:tailEnd/>
          </a:ln>
        </p:spPr>
        <p:txBody>
          <a:bodyPr>
            <a:spAutoFit/>
          </a:bodyPr>
          <a:lstStyle/>
          <a:p>
            <a:r>
              <a:rPr lang="en-US" b="1" dirty="0" smtClean="0">
                <a:solidFill>
                  <a:srgbClr val="FFFFFF"/>
                </a:solidFill>
                <a:latin typeface="Calibri" pitchFamily="34" charset="0"/>
              </a:rPr>
              <a:t>Market </a:t>
            </a:r>
            <a:endParaRPr lang="ru-RU" b="1" dirty="0">
              <a:solidFill>
                <a:srgbClr val="FFFFFF"/>
              </a:solidFill>
              <a:latin typeface="Calibri" pitchFamily="34" charset="0"/>
            </a:endParaRPr>
          </a:p>
        </p:txBody>
      </p:sp>
      <p:pic>
        <p:nvPicPr>
          <p:cNvPr id="19466" name="Picture 4"/>
          <p:cNvPicPr>
            <a:picLocks noChangeAspect="1"/>
          </p:cNvPicPr>
          <p:nvPr>
            <p:custDataLst>
              <p:tags r:id="rId1"/>
            </p:custDataLst>
          </p:nvPr>
        </p:nvPicPr>
        <p:blipFill>
          <a:blip r:embed="rId3"/>
          <a:srcRect/>
          <a:stretch>
            <a:fillRect/>
          </a:stretch>
        </p:blipFill>
        <p:spPr bwMode="auto">
          <a:xfrm>
            <a:off x="7623175" y="44450"/>
            <a:ext cx="620713" cy="431800"/>
          </a:xfrm>
          <a:prstGeom prst="rect">
            <a:avLst/>
          </a:prstGeom>
          <a:noFill/>
          <a:ln w="9525">
            <a:noFill/>
            <a:miter lim="800000"/>
            <a:headEnd/>
            <a:tailEnd/>
          </a:ln>
        </p:spPr>
      </p:pic>
      <p:pic>
        <p:nvPicPr>
          <p:cNvPr id="16" name="Picture 2"/>
          <p:cNvPicPr>
            <a:picLocks noChangeAspect="1" noChangeArrowheads="1"/>
          </p:cNvPicPr>
          <p:nvPr/>
        </p:nvPicPr>
        <p:blipFill>
          <a:blip r:embed="rId4">
            <a:extLst>
              <a:ext uri="{28A0092B-C50C-407E-A947-70E740481C1C}"/>
            </a:extLst>
          </a:blip>
          <a:stretch>
            <a:fillRect/>
          </a:stretch>
        </p:blipFill>
        <p:spPr bwMode="auto">
          <a:xfrm>
            <a:off x="5940152" y="980728"/>
            <a:ext cx="2736304" cy="1094521"/>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a:xfrm>
            <a:off x="1606550" y="107950"/>
            <a:ext cx="6494463" cy="704850"/>
          </a:xfrm>
        </p:spPr>
        <p:txBody>
          <a:bodyPr/>
          <a:lstStyle/>
          <a:p>
            <a:pPr fontAlgn="auto">
              <a:spcAft>
                <a:spcPts val="0"/>
              </a:spcAft>
              <a:defRPr/>
            </a:pPr>
            <a:r>
              <a:rPr lang="en-US" sz="2000" dirty="0" err="1" smtClean="0"/>
              <a:t>T8</a:t>
            </a:r>
            <a:r>
              <a:rPr lang="en-US" sz="2000" dirty="0" smtClean="0"/>
              <a:t> Research and Development Center LLC </a:t>
            </a:r>
            <a:br>
              <a:rPr lang="en-US" sz="2000" dirty="0" smtClean="0"/>
            </a:br>
            <a:r>
              <a:rPr lang="ru-RU" sz="2000" dirty="0" smtClean="0"/>
              <a:t>(</a:t>
            </a:r>
            <a:r>
              <a:rPr lang="en-US" sz="2000" dirty="0" err="1" smtClean="0"/>
              <a:t>T8</a:t>
            </a:r>
            <a:r>
              <a:rPr lang="en-US" sz="2000" dirty="0" smtClean="0"/>
              <a:t> R&amp;D Center LLC)</a:t>
            </a:r>
            <a:endParaRPr lang="ru-RU" sz="2000" b="1" dirty="0"/>
          </a:p>
        </p:txBody>
      </p:sp>
      <p:sp>
        <p:nvSpPr>
          <p:cNvPr id="20483" name="Rectangle 9"/>
          <p:cNvSpPr>
            <a:spLocks noChangeArrowheads="1"/>
          </p:cNvSpPr>
          <p:nvPr/>
        </p:nvSpPr>
        <p:spPr bwMode="auto">
          <a:xfrm>
            <a:off x="755576" y="764704"/>
            <a:ext cx="7849245" cy="1169551"/>
          </a:xfrm>
          <a:prstGeom prst="rect">
            <a:avLst/>
          </a:prstGeom>
          <a:noFill/>
          <a:ln w="9525">
            <a:noFill/>
            <a:miter lim="800000"/>
            <a:headEnd/>
            <a:tailEnd/>
          </a:ln>
        </p:spPr>
        <p:txBody>
          <a:bodyPr wrap="square">
            <a:spAutoFit/>
          </a:bodyPr>
          <a:lstStyle/>
          <a:p>
            <a:r>
              <a:rPr lang="en-US" sz="1400" b="1" dirty="0" smtClean="0">
                <a:latin typeface="Calibri" pitchFamily="34" charset="0"/>
              </a:rPr>
              <a:t>First deployment of </a:t>
            </a:r>
            <a:r>
              <a:rPr lang="en-US" sz="1400" b="1" dirty="0" err="1" smtClean="0">
                <a:latin typeface="Calibri" pitchFamily="34" charset="0"/>
              </a:rPr>
              <a:t>T8’s</a:t>
            </a:r>
            <a:r>
              <a:rPr lang="en-US" sz="1400" b="1" dirty="0" smtClean="0">
                <a:latin typeface="Calibri" pitchFamily="34" charset="0"/>
              </a:rPr>
              <a:t> Volga </a:t>
            </a:r>
            <a:r>
              <a:rPr lang="en-US" sz="1400" b="1" dirty="0" err="1" smtClean="0">
                <a:latin typeface="Calibri" pitchFamily="34" charset="0"/>
              </a:rPr>
              <a:t>100G</a:t>
            </a:r>
            <a:r>
              <a:rPr lang="en-US" sz="1400" b="1" dirty="0" smtClean="0">
                <a:latin typeface="Calibri" pitchFamily="34" charset="0"/>
              </a:rPr>
              <a:t> </a:t>
            </a:r>
            <a:r>
              <a:rPr lang="en-US" sz="1400" b="1" dirty="0" err="1" smtClean="0">
                <a:latin typeface="Calibri" pitchFamily="34" charset="0"/>
              </a:rPr>
              <a:t>DWDM</a:t>
            </a:r>
            <a:r>
              <a:rPr lang="en-US" sz="1400" b="1" dirty="0" smtClean="0">
                <a:latin typeface="Calibri" pitchFamily="34" charset="0"/>
              </a:rPr>
              <a:t>-platform with maximum </a:t>
            </a:r>
          </a:p>
          <a:p>
            <a:r>
              <a:rPr lang="en-US" sz="1400" b="1" dirty="0" smtClean="0">
                <a:latin typeface="Calibri" pitchFamily="34" charset="0"/>
              </a:rPr>
              <a:t>capacity of 9.6 Tb</a:t>
            </a:r>
          </a:p>
          <a:p>
            <a:r>
              <a:rPr lang="en-US" sz="1400" dirty="0" smtClean="0">
                <a:latin typeface="Calibri" pitchFamily="34" charset="0"/>
              </a:rPr>
              <a:t>Russian aggregating transponder, manufactured by </a:t>
            </a:r>
            <a:r>
              <a:rPr lang="en-US" sz="1400" dirty="0" smtClean="0">
                <a:latin typeface="Calibri" pitchFamily="34" charset="0"/>
              </a:rPr>
              <a:t>T8 company </a:t>
            </a:r>
            <a:r>
              <a:rPr lang="en-US" sz="1400" dirty="0" smtClean="0">
                <a:latin typeface="Calibri" pitchFamily="34" charset="0"/>
              </a:rPr>
              <a:t>and tested at the end </a:t>
            </a:r>
          </a:p>
          <a:p>
            <a:r>
              <a:rPr lang="en-US" sz="1400" dirty="0" smtClean="0">
                <a:latin typeface="Calibri" pitchFamily="34" charset="0"/>
              </a:rPr>
              <a:t>of </a:t>
            </a:r>
            <a:r>
              <a:rPr lang="en-US" sz="1400" dirty="0" smtClean="0">
                <a:latin typeface="Calibri" pitchFamily="34" charset="0"/>
              </a:rPr>
              <a:t>2012,  was installed for the first time  in a functional  operator network.</a:t>
            </a:r>
          </a:p>
          <a:p>
            <a:r>
              <a:rPr lang="ru-RU" sz="1400" dirty="0" err="1" smtClean="0">
                <a:latin typeface="Calibri" pitchFamily="34" charset="0"/>
              </a:rPr>
              <a:t>Inoventica</a:t>
            </a:r>
            <a:r>
              <a:rPr lang="en-US" sz="1400" dirty="0" smtClean="0">
                <a:latin typeface="Calibri" pitchFamily="34" charset="0"/>
              </a:rPr>
              <a:t> was the customer.</a:t>
            </a:r>
            <a:endParaRPr lang="ru-RU" sz="1400" b="1" dirty="0">
              <a:latin typeface="Calibri" pitchFamily="34" charset="0"/>
            </a:endParaRPr>
          </a:p>
        </p:txBody>
      </p:sp>
      <p:sp>
        <p:nvSpPr>
          <p:cNvPr id="5" name="Rectangle 10"/>
          <p:cNvSpPr/>
          <p:nvPr/>
        </p:nvSpPr>
        <p:spPr>
          <a:xfrm>
            <a:off x="827088" y="2833688"/>
            <a:ext cx="7921625" cy="523220"/>
          </a:xfrm>
          <a:prstGeom prst="rect">
            <a:avLst/>
          </a:prstGeom>
          <a:solidFill>
            <a:schemeClr val="bg1">
              <a:lumMod val="50000"/>
            </a:schemeClr>
          </a:solidFill>
          <a:ln>
            <a:solidFill>
              <a:schemeClr val="bg2">
                <a:lumMod val="95000"/>
              </a:schemeClr>
            </a:solidFill>
          </a:ln>
        </p:spPr>
        <p:txBody>
          <a:bodyPr>
            <a:spAutoFit/>
          </a:bodyPr>
          <a:lstStyle/>
          <a:p>
            <a:pPr fontAlgn="auto">
              <a:spcBef>
                <a:spcPts val="0"/>
              </a:spcBef>
              <a:spcAft>
                <a:spcPts val="0"/>
              </a:spcAft>
              <a:defRPr/>
            </a:pPr>
            <a:r>
              <a:rPr lang="en-US" sz="1400" dirty="0" smtClean="0">
                <a:solidFill>
                  <a:schemeClr val="bg2"/>
                </a:solidFill>
                <a:latin typeface="+mn-lt"/>
                <a:cs typeface="+mn-cs"/>
              </a:rPr>
              <a:t>Development and commercial production of new-generation DWDM systems  for coherent </a:t>
            </a:r>
            <a:r>
              <a:rPr lang="en-US" sz="1400" dirty="0" smtClean="0">
                <a:solidFill>
                  <a:schemeClr val="bg2"/>
                </a:solidFill>
                <a:latin typeface="+mn-lt"/>
                <a:cs typeface="+mn-cs"/>
              </a:rPr>
              <a:t> data </a:t>
            </a:r>
            <a:r>
              <a:rPr lang="en-US" sz="1400" dirty="0" smtClean="0">
                <a:solidFill>
                  <a:schemeClr val="bg2"/>
                </a:solidFill>
                <a:latin typeface="+mn-lt"/>
                <a:cs typeface="+mn-cs"/>
              </a:rPr>
              <a:t>transmission at </a:t>
            </a:r>
            <a:r>
              <a:rPr lang="en-US" sz="1400" dirty="0" smtClean="0">
                <a:solidFill>
                  <a:schemeClr val="bg2"/>
                </a:solidFill>
                <a:latin typeface="+mn-lt"/>
                <a:cs typeface="+mn-cs"/>
              </a:rPr>
              <a:t>speed </a:t>
            </a:r>
            <a:r>
              <a:rPr lang="en-US" sz="1400" dirty="0" smtClean="0">
                <a:solidFill>
                  <a:schemeClr val="bg2"/>
                </a:solidFill>
                <a:latin typeface="+mn-lt"/>
                <a:cs typeface="+mn-cs"/>
              </a:rPr>
              <a:t>of up to 25 </a:t>
            </a:r>
            <a:r>
              <a:rPr lang="en-US" sz="1400" dirty="0" err="1" smtClean="0">
                <a:solidFill>
                  <a:schemeClr val="bg2"/>
                </a:solidFill>
                <a:latin typeface="+mn-lt"/>
                <a:cs typeface="+mn-cs"/>
              </a:rPr>
              <a:t>Tbit</a:t>
            </a:r>
            <a:r>
              <a:rPr lang="en-US" sz="1400" dirty="0" smtClean="0">
                <a:solidFill>
                  <a:schemeClr val="bg2"/>
                </a:solidFill>
                <a:latin typeface="+mn-lt"/>
                <a:cs typeface="+mn-cs"/>
              </a:rPr>
              <a:t>/sec.</a:t>
            </a:r>
            <a:endParaRPr lang="ru-RU" sz="1400" dirty="0">
              <a:solidFill>
                <a:schemeClr val="bg2"/>
              </a:solidFill>
              <a:latin typeface="+mn-lt"/>
              <a:cs typeface="+mn-cs"/>
            </a:endParaRPr>
          </a:p>
        </p:txBody>
      </p:sp>
      <p:sp>
        <p:nvSpPr>
          <p:cNvPr id="20485" name="TextBox 5"/>
          <p:cNvSpPr txBox="1">
            <a:spLocks noChangeArrowheads="1"/>
          </p:cNvSpPr>
          <p:nvPr/>
        </p:nvSpPr>
        <p:spPr bwMode="auto">
          <a:xfrm>
            <a:off x="827088" y="2482850"/>
            <a:ext cx="7921625" cy="369888"/>
          </a:xfrm>
          <a:prstGeom prst="rect">
            <a:avLst/>
          </a:prstGeom>
          <a:solidFill>
            <a:srgbClr val="FF6600"/>
          </a:solidFill>
          <a:ln w="9525">
            <a:noFill/>
            <a:miter lim="800000"/>
            <a:headEnd/>
            <a:tailEnd/>
          </a:ln>
        </p:spPr>
        <p:txBody>
          <a:bodyPr>
            <a:spAutoFit/>
          </a:bodyPr>
          <a:lstStyle/>
          <a:p>
            <a:r>
              <a:rPr lang="en-US" b="1" dirty="0" smtClean="0">
                <a:solidFill>
                  <a:schemeClr val="bg2"/>
                </a:solidFill>
                <a:latin typeface="Calibri" pitchFamily="34" charset="0"/>
              </a:rPr>
              <a:t>Innovation in brief </a:t>
            </a:r>
            <a:endParaRPr lang="ru-RU" b="1" dirty="0">
              <a:solidFill>
                <a:schemeClr val="bg2"/>
              </a:solidFill>
              <a:latin typeface="Calibri" pitchFamily="34" charset="0"/>
            </a:endParaRPr>
          </a:p>
        </p:txBody>
      </p:sp>
      <p:sp>
        <p:nvSpPr>
          <p:cNvPr id="20486" name="TextBox 6"/>
          <p:cNvSpPr txBox="1">
            <a:spLocks noChangeArrowheads="1"/>
          </p:cNvSpPr>
          <p:nvPr/>
        </p:nvSpPr>
        <p:spPr bwMode="auto">
          <a:xfrm>
            <a:off x="827088" y="3500438"/>
            <a:ext cx="7889875" cy="368300"/>
          </a:xfrm>
          <a:prstGeom prst="rect">
            <a:avLst/>
          </a:prstGeom>
          <a:solidFill>
            <a:srgbClr val="FF6600"/>
          </a:solidFill>
          <a:ln w="9525">
            <a:noFill/>
            <a:miter lim="800000"/>
            <a:headEnd/>
            <a:tailEnd/>
          </a:ln>
        </p:spPr>
        <p:txBody>
          <a:bodyPr>
            <a:spAutoFit/>
          </a:bodyPr>
          <a:lstStyle/>
          <a:p>
            <a:r>
              <a:rPr lang="en-US" b="1" dirty="0" smtClean="0">
                <a:solidFill>
                  <a:schemeClr val="bg2"/>
                </a:solidFill>
                <a:latin typeface="Calibri" pitchFamily="34" charset="0"/>
              </a:rPr>
              <a:t>Key advantages </a:t>
            </a:r>
            <a:endParaRPr lang="ru-RU" b="1" dirty="0">
              <a:solidFill>
                <a:schemeClr val="bg2"/>
              </a:solidFill>
              <a:latin typeface="Calibri" pitchFamily="34" charset="0"/>
            </a:endParaRPr>
          </a:p>
        </p:txBody>
      </p:sp>
      <p:sp>
        <p:nvSpPr>
          <p:cNvPr id="8" name="Rectangle 10"/>
          <p:cNvSpPr/>
          <p:nvPr/>
        </p:nvSpPr>
        <p:spPr>
          <a:xfrm>
            <a:off x="827088" y="3857628"/>
            <a:ext cx="7889875" cy="1815882"/>
          </a:xfrm>
          <a:prstGeom prst="rect">
            <a:avLst/>
          </a:prstGeom>
          <a:solidFill>
            <a:schemeClr val="bg1">
              <a:lumMod val="50000"/>
            </a:schemeClr>
          </a:solidFill>
          <a:ln>
            <a:solidFill>
              <a:schemeClr val="bg2">
                <a:lumMod val="95000"/>
              </a:schemeClr>
            </a:solidFill>
          </a:ln>
        </p:spPr>
        <p:txBody>
          <a:bodyPr>
            <a:spAutoFit/>
          </a:bodyPr>
          <a:lstStyle/>
          <a:p>
            <a:pPr marL="285750" indent="-285750" fontAlgn="auto">
              <a:spcBef>
                <a:spcPts val="0"/>
              </a:spcBef>
              <a:spcAft>
                <a:spcPts val="0"/>
              </a:spcAft>
              <a:buFont typeface="Arial"/>
              <a:buChar char="•"/>
              <a:defRPr/>
            </a:pPr>
            <a:r>
              <a:rPr lang="en-US" sz="1400" dirty="0" smtClean="0">
                <a:solidFill>
                  <a:schemeClr val="accent1"/>
                </a:solidFill>
                <a:latin typeface="+mn-lt"/>
                <a:cs typeface="+mn-cs"/>
              </a:rPr>
              <a:t>Equipment designed by the company has the best characteristics in the world</a:t>
            </a:r>
            <a:r>
              <a:rPr lang="ru-RU" sz="1400" dirty="0" smtClean="0">
                <a:solidFill>
                  <a:schemeClr val="accent1"/>
                </a:solidFill>
                <a:latin typeface="+mn-lt"/>
                <a:cs typeface="+mn-cs"/>
              </a:rPr>
              <a:t>.</a:t>
            </a:r>
            <a:endParaRPr lang="ru-RU" sz="1400" dirty="0">
              <a:solidFill>
                <a:schemeClr val="accent1"/>
              </a:solidFill>
              <a:latin typeface="+mn-lt"/>
              <a:cs typeface="+mn-cs"/>
            </a:endParaRPr>
          </a:p>
          <a:p>
            <a:pPr marL="285750" indent="-285750" fontAlgn="auto">
              <a:spcBef>
                <a:spcPts val="0"/>
              </a:spcBef>
              <a:spcAft>
                <a:spcPts val="0"/>
              </a:spcAft>
              <a:buFont typeface="Arial"/>
              <a:buChar char="•"/>
              <a:defRPr/>
            </a:pPr>
            <a:r>
              <a:rPr lang="en-US" sz="1400" dirty="0" smtClean="0">
                <a:solidFill>
                  <a:schemeClr val="accent1"/>
                </a:solidFill>
                <a:latin typeface="+mn-lt"/>
                <a:cs typeface="+mn-cs"/>
              </a:rPr>
              <a:t>Equipment is certified by the Ministry of Communications and proved its high quality</a:t>
            </a:r>
            <a:r>
              <a:rPr lang="ru-RU" sz="1400" dirty="0" smtClean="0">
                <a:solidFill>
                  <a:schemeClr val="accent1"/>
                </a:solidFill>
                <a:latin typeface="+mn-lt"/>
                <a:cs typeface="+mn-cs"/>
              </a:rPr>
              <a:t>.</a:t>
            </a:r>
            <a:endParaRPr lang="ru-RU" sz="1400" dirty="0">
              <a:solidFill>
                <a:schemeClr val="accent1"/>
              </a:solidFill>
              <a:latin typeface="+mn-lt"/>
              <a:cs typeface="+mn-cs"/>
            </a:endParaRPr>
          </a:p>
          <a:p>
            <a:pPr marL="285750" indent="-285750" fontAlgn="auto">
              <a:spcBef>
                <a:spcPts val="0"/>
              </a:spcBef>
              <a:spcAft>
                <a:spcPts val="0"/>
              </a:spcAft>
              <a:buFont typeface="Arial"/>
              <a:buChar char="•"/>
              <a:defRPr/>
            </a:pPr>
            <a:r>
              <a:rPr lang="en-US" sz="1400" dirty="0" smtClean="0">
                <a:solidFill>
                  <a:schemeClr val="accent1"/>
                </a:solidFill>
                <a:latin typeface="+mn-lt"/>
                <a:cs typeface="+mn-cs"/>
              </a:rPr>
              <a:t>Unique laboratory with more than 200 devices makes it possible to offer the best fiber-optic communication line maintenance  conditions in Russia</a:t>
            </a:r>
            <a:r>
              <a:rPr lang="ru-RU" sz="1400" dirty="0" smtClean="0">
                <a:solidFill>
                  <a:schemeClr val="accent1"/>
                </a:solidFill>
                <a:latin typeface="+mn-lt"/>
                <a:cs typeface="+mn-cs"/>
              </a:rPr>
              <a:t>.</a:t>
            </a:r>
            <a:endParaRPr lang="ru-RU" sz="1400" dirty="0">
              <a:solidFill>
                <a:schemeClr val="accent1"/>
              </a:solidFill>
              <a:latin typeface="+mn-lt"/>
              <a:cs typeface="+mn-cs"/>
            </a:endParaRPr>
          </a:p>
          <a:p>
            <a:pPr marL="285750" indent="-285750" fontAlgn="auto">
              <a:spcBef>
                <a:spcPts val="0"/>
              </a:spcBef>
              <a:spcAft>
                <a:spcPts val="0"/>
              </a:spcAft>
              <a:buFont typeface="Arial"/>
              <a:buChar char="•"/>
              <a:defRPr/>
            </a:pPr>
            <a:r>
              <a:rPr lang="en-US" sz="1400" dirty="0" smtClean="0">
                <a:solidFill>
                  <a:schemeClr val="accent1"/>
                </a:solidFill>
                <a:latin typeface="+mn-lt"/>
                <a:cs typeface="+mn-cs"/>
              </a:rPr>
              <a:t>The company has experience of implementing </a:t>
            </a:r>
            <a:r>
              <a:rPr lang="ru-RU" sz="1400" dirty="0" err="1" smtClean="0">
                <a:solidFill>
                  <a:schemeClr val="accent1"/>
                </a:solidFill>
                <a:latin typeface="+mn-lt"/>
                <a:cs typeface="+mn-cs"/>
              </a:rPr>
              <a:t>DWDM</a:t>
            </a:r>
            <a:r>
              <a:rPr lang="ru-RU" sz="1400" dirty="0" smtClean="0">
                <a:solidFill>
                  <a:schemeClr val="accent1"/>
                </a:solidFill>
                <a:latin typeface="+mn-lt"/>
                <a:cs typeface="+mn-cs"/>
              </a:rPr>
              <a:t> </a:t>
            </a:r>
            <a:r>
              <a:rPr lang="en-US" sz="1400" dirty="0" smtClean="0">
                <a:solidFill>
                  <a:schemeClr val="accent1"/>
                </a:solidFill>
                <a:latin typeface="+mn-lt"/>
                <a:cs typeface="+mn-cs"/>
              </a:rPr>
              <a:t>technology in various regions from Turkmenia to the polar region</a:t>
            </a:r>
            <a:r>
              <a:rPr lang="ru-RU" sz="1400" dirty="0" smtClean="0">
                <a:solidFill>
                  <a:schemeClr val="accent1"/>
                </a:solidFill>
                <a:latin typeface="+mn-lt"/>
                <a:cs typeface="+mn-cs"/>
              </a:rPr>
              <a:t>.</a:t>
            </a:r>
            <a:endParaRPr lang="ru-RU" sz="1400" dirty="0">
              <a:solidFill>
                <a:schemeClr val="accent1"/>
              </a:solidFill>
              <a:latin typeface="+mn-lt"/>
              <a:cs typeface="+mn-cs"/>
            </a:endParaRPr>
          </a:p>
          <a:p>
            <a:pPr fontAlgn="auto">
              <a:spcBef>
                <a:spcPts val="0"/>
              </a:spcBef>
              <a:spcAft>
                <a:spcPts val="0"/>
              </a:spcAft>
              <a:defRPr/>
            </a:pPr>
            <a:r>
              <a:rPr lang="en-US" sz="1400" dirty="0" smtClean="0">
                <a:solidFill>
                  <a:schemeClr val="accent1"/>
                </a:solidFill>
                <a:latin typeface="+mn-lt"/>
                <a:cs typeface="+mn-cs"/>
              </a:rPr>
              <a:t>The world record broken in 2012: data transmission demonstrated at 100 </a:t>
            </a:r>
            <a:r>
              <a:rPr lang="en-US" sz="1400" dirty="0" err="1" smtClean="0">
                <a:solidFill>
                  <a:schemeClr val="accent1"/>
                </a:solidFill>
                <a:latin typeface="+mn-lt"/>
                <a:cs typeface="+mn-cs"/>
              </a:rPr>
              <a:t>Gb</a:t>
            </a:r>
            <a:r>
              <a:rPr lang="en-US" sz="1400" dirty="0" smtClean="0">
                <a:solidFill>
                  <a:schemeClr val="accent1"/>
                </a:solidFill>
                <a:latin typeface="+mn-lt"/>
                <a:cs typeface="+mn-cs"/>
              </a:rPr>
              <a:t>/sec over 4,000 km </a:t>
            </a:r>
            <a:r>
              <a:rPr lang="ru-RU" sz="1400" dirty="0" smtClean="0">
                <a:solidFill>
                  <a:schemeClr val="accent1"/>
                </a:solidFill>
                <a:latin typeface="+mn-lt"/>
                <a:cs typeface="+mn-cs"/>
              </a:rPr>
              <a:t> </a:t>
            </a:r>
            <a:r>
              <a:rPr lang="en-US" sz="1400" dirty="0" smtClean="0">
                <a:solidFill>
                  <a:schemeClr val="accent1"/>
                </a:solidFill>
                <a:latin typeface="+mn-lt"/>
                <a:cs typeface="+mn-cs"/>
              </a:rPr>
              <a:t>without dispersion compensators  in an 88-channel </a:t>
            </a:r>
            <a:r>
              <a:rPr lang="ru-RU" sz="1400" dirty="0" err="1" smtClean="0">
                <a:solidFill>
                  <a:schemeClr val="accent1"/>
                </a:solidFill>
                <a:latin typeface="+mn-lt"/>
                <a:cs typeface="+mn-cs"/>
              </a:rPr>
              <a:t>DWDM</a:t>
            </a:r>
            <a:r>
              <a:rPr lang="ru-RU" sz="1400" dirty="0" smtClean="0">
                <a:solidFill>
                  <a:schemeClr val="accent1"/>
                </a:solidFill>
                <a:latin typeface="+mn-lt"/>
                <a:cs typeface="+mn-cs"/>
              </a:rPr>
              <a:t> </a:t>
            </a:r>
            <a:r>
              <a:rPr lang="en-US" sz="1400" dirty="0" smtClean="0">
                <a:solidFill>
                  <a:schemeClr val="accent1"/>
                </a:solidFill>
                <a:latin typeface="+mn-lt"/>
                <a:cs typeface="+mn-cs"/>
              </a:rPr>
              <a:t>system</a:t>
            </a:r>
            <a:r>
              <a:rPr lang="ru-RU" sz="1400" dirty="0" smtClean="0">
                <a:solidFill>
                  <a:schemeClr val="accent1"/>
                </a:solidFill>
                <a:latin typeface="+mn-lt"/>
                <a:cs typeface="+mn-cs"/>
              </a:rPr>
              <a:t>.</a:t>
            </a:r>
            <a:endParaRPr lang="ru-RU" sz="1400" dirty="0">
              <a:solidFill>
                <a:schemeClr val="accent1"/>
              </a:solidFill>
              <a:latin typeface="+mn-lt"/>
              <a:cs typeface="+mn-cs"/>
            </a:endParaRPr>
          </a:p>
        </p:txBody>
      </p:sp>
      <p:sp>
        <p:nvSpPr>
          <p:cNvPr id="10" name="Прямоугольник 9"/>
          <p:cNvSpPr/>
          <p:nvPr/>
        </p:nvSpPr>
        <p:spPr>
          <a:xfrm>
            <a:off x="827088" y="6146800"/>
            <a:ext cx="7910512" cy="523220"/>
          </a:xfrm>
          <a:prstGeom prst="rect">
            <a:avLst/>
          </a:prstGeom>
          <a:solidFill>
            <a:schemeClr val="bg1">
              <a:lumMod val="50000"/>
            </a:schemeClr>
          </a:solidFill>
        </p:spPr>
        <p:txBody>
          <a:bodyPr>
            <a:spAutoFit/>
          </a:bodyPr>
          <a:lstStyle/>
          <a:p>
            <a:pPr fontAlgn="auto">
              <a:spcBef>
                <a:spcPts val="0"/>
              </a:spcBef>
              <a:spcAft>
                <a:spcPts val="0"/>
              </a:spcAft>
              <a:defRPr/>
            </a:pPr>
            <a:r>
              <a:rPr lang="en-US" sz="1400" dirty="0" smtClean="0">
                <a:solidFill>
                  <a:schemeClr val="bg2"/>
                </a:solidFill>
                <a:latin typeface="+mn-lt"/>
                <a:cs typeface="+mn-cs"/>
              </a:rPr>
              <a:t>Total traffic in Russia doubles every year. </a:t>
            </a:r>
            <a:r>
              <a:rPr lang="ru-RU" sz="1400" dirty="0" smtClean="0">
                <a:solidFill>
                  <a:schemeClr val="bg2"/>
                </a:solidFill>
                <a:latin typeface="+mn-lt"/>
                <a:cs typeface="+mn-cs"/>
              </a:rPr>
              <a:t> </a:t>
            </a:r>
            <a:r>
              <a:rPr lang="en-US" sz="1400" dirty="0" smtClean="0">
                <a:solidFill>
                  <a:schemeClr val="bg2"/>
                </a:solidFill>
                <a:latin typeface="+mn-lt"/>
                <a:cs typeface="+mn-cs"/>
              </a:rPr>
              <a:t>The size of </a:t>
            </a:r>
            <a:r>
              <a:rPr lang="en-US" sz="1400" dirty="0" err="1" smtClean="0">
                <a:solidFill>
                  <a:schemeClr val="bg2"/>
                </a:solidFill>
                <a:latin typeface="+mn-lt"/>
                <a:cs typeface="+mn-cs"/>
              </a:rPr>
              <a:t>DWDM</a:t>
            </a:r>
            <a:r>
              <a:rPr lang="en-US" sz="1400" dirty="0" smtClean="0">
                <a:solidFill>
                  <a:schemeClr val="bg2"/>
                </a:solidFill>
                <a:latin typeface="+mn-lt"/>
                <a:cs typeface="+mn-cs"/>
              </a:rPr>
              <a:t> market in Russia in 2012 was $ 500  million. Major customers include Rostelecom, mobile and departmental communication operators</a:t>
            </a:r>
            <a:r>
              <a:rPr lang="ru-RU" sz="1400" dirty="0" smtClean="0">
                <a:solidFill>
                  <a:schemeClr val="bg2"/>
                </a:solidFill>
                <a:latin typeface="+mn-lt"/>
                <a:cs typeface="+mn-cs"/>
              </a:rPr>
              <a:t>.</a:t>
            </a:r>
            <a:endParaRPr lang="ru-RU" sz="1400" dirty="0">
              <a:solidFill>
                <a:schemeClr val="bg2"/>
              </a:solidFill>
              <a:latin typeface="Arial"/>
              <a:cs typeface="Arial"/>
            </a:endParaRPr>
          </a:p>
        </p:txBody>
      </p:sp>
      <p:sp>
        <p:nvSpPr>
          <p:cNvPr id="20489" name="TextBox 10"/>
          <p:cNvSpPr txBox="1">
            <a:spLocks noChangeArrowheads="1"/>
          </p:cNvSpPr>
          <p:nvPr/>
        </p:nvSpPr>
        <p:spPr bwMode="auto">
          <a:xfrm>
            <a:off x="838200" y="5795963"/>
            <a:ext cx="7910513" cy="369887"/>
          </a:xfrm>
          <a:prstGeom prst="rect">
            <a:avLst/>
          </a:prstGeom>
          <a:solidFill>
            <a:srgbClr val="FF6600"/>
          </a:solidFill>
          <a:ln w="9525">
            <a:noFill/>
            <a:miter lim="800000"/>
            <a:headEnd/>
            <a:tailEnd/>
          </a:ln>
        </p:spPr>
        <p:txBody>
          <a:bodyPr>
            <a:spAutoFit/>
          </a:bodyPr>
          <a:lstStyle/>
          <a:p>
            <a:r>
              <a:rPr lang="en-US" b="1" dirty="0" smtClean="0">
                <a:solidFill>
                  <a:srgbClr val="FFFFFF"/>
                </a:solidFill>
                <a:latin typeface="Calibri" pitchFamily="34" charset="0"/>
              </a:rPr>
              <a:t>Market </a:t>
            </a:r>
            <a:endParaRPr lang="ru-RU" b="1" dirty="0">
              <a:solidFill>
                <a:srgbClr val="FFFFFF"/>
              </a:solidFill>
              <a:latin typeface="Calibri" pitchFamily="34" charset="0"/>
            </a:endParaRPr>
          </a:p>
        </p:txBody>
      </p:sp>
      <p:pic>
        <p:nvPicPr>
          <p:cNvPr id="20490" name="Picture 4"/>
          <p:cNvPicPr>
            <a:picLocks noChangeAspect="1"/>
          </p:cNvPicPr>
          <p:nvPr>
            <p:custDataLst>
              <p:tags r:id="rId1"/>
            </p:custDataLst>
          </p:nvPr>
        </p:nvPicPr>
        <p:blipFill>
          <a:blip r:embed="rId3"/>
          <a:srcRect/>
          <a:stretch>
            <a:fillRect/>
          </a:stretch>
        </p:blipFill>
        <p:spPr bwMode="auto">
          <a:xfrm>
            <a:off x="7623175" y="44450"/>
            <a:ext cx="620713" cy="431800"/>
          </a:xfrm>
          <a:prstGeom prst="rect">
            <a:avLst/>
          </a:prstGeom>
          <a:noFill/>
          <a:ln w="9525">
            <a:noFill/>
            <a:miter lim="800000"/>
            <a:headEnd/>
            <a:tailEnd/>
          </a:ln>
        </p:spPr>
      </p:pic>
      <p:pic>
        <p:nvPicPr>
          <p:cNvPr id="16" name="Picture 2"/>
          <p:cNvPicPr>
            <a:picLocks noChangeAspect="1" noChangeArrowheads="1"/>
          </p:cNvPicPr>
          <p:nvPr/>
        </p:nvPicPr>
        <p:blipFill>
          <a:blip r:embed="rId4">
            <a:extLst>
              <a:ext uri="{28A0092B-C50C-407E-A947-70E740481C1C}"/>
            </a:extLst>
          </a:blip>
          <a:stretch>
            <a:fillRect/>
          </a:stretch>
        </p:blipFill>
        <p:spPr bwMode="auto">
          <a:xfrm>
            <a:off x="7164288" y="980728"/>
            <a:ext cx="1531869" cy="858434"/>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a:xfrm>
            <a:off x="1606550" y="107950"/>
            <a:ext cx="6494463" cy="704850"/>
          </a:xfrm>
        </p:spPr>
        <p:txBody>
          <a:bodyPr/>
          <a:lstStyle/>
          <a:p>
            <a:pPr fontAlgn="auto">
              <a:spcAft>
                <a:spcPts val="0"/>
              </a:spcAft>
              <a:defRPr/>
            </a:pPr>
            <a:r>
              <a:rPr lang="ru-RU" sz="2000" b="1" dirty="0" smtClean="0"/>
              <a:t> </a:t>
            </a:r>
            <a:r>
              <a:rPr lang="en-US" sz="2000" b="1" dirty="0" smtClean="0"/>
              <a:t>Synesis</a:t>
            </a:r>
            <a:endParaRPr lang="ru-RU" sz="2000" b="1" dirty="0"/>
          </a:p>
        </p:txBody>
      </p:sp>
      <p:sp>
        <p:nvSpPr>
          <p:cNvPr id="21507" name="Rectangle 9"/>
          <p:cNvSpPr>
            <a:spLocks noChangeArrowheads="1"/>
          </p:cNvSpPr>
          <p:nvPr/>
        </p:nvSpPr>
        <p:spPr bwMode="auto">
          <a:xfrm>
            <a:off x="755650" y="981075"/>
            <a:ext cx="6408738" cy="954107"/>
          </a:xfrm>
          <a:prstGeom prst="rect">
            <a:avLst/>
          </a:prstGeom>
          <a:noFill/>
          <a:ln w="9525">
            <a:noFill/>
            <a:miter lim="800000"/>
            <a:headEnd/>
            <a:tailEnd/>
          </a:ln>
        </p:spPr>
        <p:txBody>
          <a:bodyPr>
            <a:spAutoFit/>
          </a:bodyPr>
          <a:lstStyle/>
          <a:p>
            <a:r>
              <a:rPr lang="en-US" sz="1400" b="1" dirty="0" smtClean="0">
                <a:latin typeface="Calibri" pitchFamily="34" charset="0"/>
              </a:rPr>
              <a:t>Synesis and </a:t>
            </a:r>
            <a:r>
              <a:rPr lang="en-US" sz="1400" b="1" dirty="0" err="1" smtClean="0">
                <a:latin typeface="Calibri" pitchFamily="34" charset="0"/>
              </a:rPr>
              <a:t>Basler</a:t>
            </a:r>
            <a:r>
              <a:rPr lang="en-US" sz="1400" b="1" dirty="0" smtClean="0">
                <a:latin typeface="Calibri" pitchFamily="34" charset="0"/>
              </a:rPr>
              <a:t> </a:t>
            </a:r>
            <a:r>
              <a:rPr lang="en-US" sz="1400" b="1" dirty="0" smtClean="0">
                <a:latin typeface="Calibri" pitchFamily="34" charset="0"/>
              </a:rPr>
              <a:t>released </a:t>
            </a:r>
            <a:r>
              <a:rPr lang="en-US" sz="1400" b="1" dirty="0" smtClean="0">
                <a:latin typeface="Calibri" pitchFamily="34" charset="0"/>
              </a:rPr>
              <a:t>a joint video analysis solution</a:t>
            </a:r>
            <a:r>
              <a:rPr lang="ru-RU" sz="1400" b="1" dirty="0" smtClean="0">
                <a:latin typeface="Calibri" pitchFamily="34" charset="0"/>
              </a:rPr>
              <a:t> </a:t>
            </a:r>
            <a:endParaRPr lang="ru-RU" sz="1400" b="1" dirty="0">
              <a:latin typeface="Calibri" pitchFamily="34" charset="0"/>
            </a:endParaRPr>
          </a:p>
          <a:p>
            <a:r>
              <a:rPr lang="ru-RU" sz="1400" dirty="0" err="1" smtClean="0">
                <a:latin typeface="Calibri" pitchFamily="34" charset="0"/>
              </a:rPr>
              <a:t>Basler</a:t>
            </a:r>
            <a:r>
              <a:rPr lang="ru-RU" sz="1400" dirty="0" smtClean="0">
                <a:latin typeface="Calibri" pitchFamily="34" charset="0"/>
              </a:rPr>
              <a:t> </a:t>
            </a:r>
            <a:r>
              <a:rPr lang="en-US" sz="1400" dirty="0" smtClean="0">
                <a:latin typeface="Calibri" pitchFamily="34" charset="0"/>
              </a:rPr>
              <a:t>machine vision cameras  are integrated in IP video server Synesis </a:t>
            </a:r>
            <a:r>
              <a:rPr lang="en-US" sz="1400" dirty="0" err="1" smtClean="0">
                <a:latin typeface="Calibri" pitchFamily="34" charset="0"/>
              </a:rPr>
              <a:t>Kipod</a:t>
            </a:r>
            <a:r>
              <a:rPr lang="en-US" sz="1400" dirty="0" smtClean="0">
                <a:latin typeface="Calibri" pitchFamily="34" charset="0"/>
              </a:rPr>
              <a:t> Server. Such solution can analyze uncompressed HD video and achieve an unprecedented accuracy of video analysis</a:t>
            </a:r>
            <a:r>
              <a:rPr lang="ru-RU" sz="1400" dirty="0" smtClean="0">
                <a:latin typeface="Calibri" pitchFamily="34" charset="0"/>
              </a:rPr>
              <a:t>.</a:t>
            </a:r>
            <a:endParaRPr lang="ru-RU" sz="1400" dirty="0">
              <a:latin typeface="Calibri" pitchFamily="34" charset="0"/>
            </a:endParaRPr>
          </a:p>
        </p:txBody>
      </p:sp>
      <p:sp>
        <p:nvSpPr>
          <p:cNvPr id="5" name="Rectangle 10"/>
          <p:cNvSpPr/>
          <p:nvPr/>
        </p:nvSpPr>
        <p:spPr>
          <a:xfrm>
            <a:off x="827088" y="2708275"/>
            <a:ext cx="7921625" cy="738664"/>
          </a:xfrm>
          <a:prstGeom prst="rect">
            <a:avLst/>
          </a:prstGeom>
          <a:solidFill>
            <a:schemeClr val="bg1">
              <a:lumMod val="50000"/>
            </a:schemeClr>
          </a:solidFill>
          <a:ln>
            <a:solidFill>
              <a:schemeClr val="bg2">
                <a:lumMod val="95000"/>
              </a:schemeClr>
            </a:solidFill>
          </a:ln>
        </p:spPr>
        <p:txBody>
          <a:bodyPr>
            <a:spAutoFit/>
          </a:bodyPr>
          <a:lstStyle/>
          <a:p>
            <a:pPr fontAlgn="auto">
              <a:spcBef>
                <a:spcPts val="0"/>
              </a:spcBef>
              <a:spcAft>
                <a:spcPts val="0"/>
              </a:spcAft>
              <a:defRPr/>
            </a:pPr>
            <a:r>
              <a:rPr lang="en-US" sz="1400" dirty="0" smtClean="0">
                <a:solidFill>
                  <a:srgbClr val="FFFFFF"/>
                </a:solidFill>
                <a:latin typeface="+mn-lt"/>
                <a:cs typeface="+mn-cs"/>
              </a:rPr>
              <a:t>Synesis is a developer of video analysis systems for automatic recognition of objects and situations in streaming video.  Our products make it possible to register movements of people and vehicles  within the area of camera coverage, and detect alarming situations without involvement of the operator.</a:t>
            </a:r>
            <a:r>
              <a:rPr lang="ru-RU" sz="1400" dirty="0" smtClean="0">
                <a:solidFill>
                  <a:srgbClr val="FFFFFF"/>
                </a:solidFill>
                <a:latin typeface="+mn-lt"/>
                <a:cs typeface="+mn-cs"/>
              </a:rPr>
              <a:t> </a:t>
            </a:r>
            <a:endParaRPr lang="ru-RU" sz="1400" dirty="0">
              <a:solidFill>
                <a:srgbClr val="FFFFFF"/>
              </a:solidFill>
              <a:latin typeface="+mn-lt"/>
              <a:cs typeface="+mn-cs"/>
            </a:endParaRPr>
          </a:p>
        </p:txBody>
      </p:sp>
      <p:sp>
        <p:nvSpPr>
          <p:cNvPr id="21509" name="TextBox 5"/>
          <p:cNvSpPr txBox="1">
            <a:spLocks noChangeArrowheads="1"/>
          </p:cNvSpPr>
          <p:nvPr/>
        </p:nvSpPr>
        <p:spPr bwMode="auto">
          <a:xfrm>
            <a:off x="827088" y="2349500"/>
            <a:ext cx="7921625" cy="368300"/>
          </a:xfrm>
          <a:prstGeom prst="rect">
            <a:avLst/>
          </a:prstGeom>
          <a:solidFill>
            <a:srgbClr val="FF6600"/>
          </a:solidFill>
          <a:ln w="9525">
            <a:noFill/>
            <a:miter lim="800000"/>
            <a:headEnd/>
            <a:tailEnd/>
          </a:ln>
        </p:spPr>
        <p:txBody>
          <a:bodyPr>
            <a:spAutoFit/>
          </a:bodyPr>
          <a:lstStyle/>
          <a:p>
            <a:r>
              <a:rPr lang="en-US" b="1" dirty="0" smtClean="0">
                <a:solidFill>
                  <a:srgbClr val="FFFFFF"/>
                </a:solidFill>
              </a:rPr>
              <a:t>About the company </a:t>
            </a:r>
            <a:endParaRPr lang="ru-RU" b="1" dirty="0">
              <a:solidFill>
                <a:srgbClr val="FFFFFF"/>
              </a:solidFill>
            </a:endParaRPr>
          </a:p>
        </p:txBody>
      </p:sp>
      <p:sp>
        <p:nvSpPr>
          <p:cNvPr id="21510" name="TextBox 6"/>
          <p:cNvSpPr txBox="1">
            <a:spLocks noChangeArrowheads="1"/>
          </p:cNvSpPr>
          <p:nvPr/>
        </p:nvSpPr>
        <p:spPr bwMode="auto">
          <a:xfrm>
            <a:off x="827088" y="3860800"/>
            <a:ext cx="7889875" cy="369888"/>
          </a:xfrm>
          <a:prstGeom prst="rect">
            <a:avLst/>
          </a:prstGeom>
          <a:solidFill>
            <a:srgbClr val="FF6600"/>
          </a:solidFill>
          <a:ln w="9525">
            <a:noFill/>
            <a:miter lim="800000"/>
            <a:headEnd/>
            <a:tailEnd/>
          </a:ln>
        </p:spPr>
        <p:txBody>
          <a:bodyPr>
            <a:spAutoFit/>
          </a:bodyPr>
          <a:lstStyle/>
          <a:p>
            <a:r>
              <a:rPr lang="en-US" b="1" dirty="0" smtClean="0">
                <a:solidFill>
                  <a:schemeClr val="bg2"/>
                </a:solidFill>
                <a:latin typeface="Calibri" pitchFamily="34" charset="0"/>
              </a:rPr>
              <a:t>Key advantages </a:t>
            </a:r>
            <a:endParaRPr lang="ru-RU" b="1" dirty="0">
              <a:solidFill>
                <a:schemeClr val="bg2"/>
              </a:solidFill>
              <a:latin typeface="Calibri" pitchFamily="34" charset="0"/>
            </a:endParaRPr>
          </a:p>
        </p:txBody>
      </p:sp>
      <p:sp>
        <p:nvSpPr>
          <p:cNvPr id="8" name="Rectangle 10"/>
          <p:cNvSpPr/>
          <p:nvPr/>
        </p:nvSpPr>
        <p:spPr>
          <a:xfrm>
            <a:off x="827088" y="4221163"/>
            <a:ext cx="7889875" cy="954107"/>
          </a:xfrm>
          <a:prstGeom prst="rect">
            <a:avLst/>
          </a:prstGeom>
          <a:solidFill>
            <a:schemeClr val="bg1">
              <a:lumMod val="50000"/>
            </a:schemeClr>
          </a:solidFill>
          <a:ln>
            <a:solidFill>
              <a:schemeClr val="bg2">
                <a:lumMod val="95000"/>
              </a:schemeClr>
            </a:solidFill>
          </a:ln>
        </p:spPr>
        <p:txBody>
          <a:bodyPr>
            <a:spAutoFit/>
          </a:bodyPr>
          <a:lstStyle/>
          <a:p>
            <a:pPr fontAlgn="auto">
              <a:spcBef>
                <a:spcPts val="0"/>
              </a:spcBef>
              <a:spcAft>
                <a:spcPts val="0"/>
              </a:spcAft>
              <a:defRPr/>
            </a:pPr>
            <a:r>
              <a:rPr lang="en-US" sz="1400" dirty="0" smtClean="0">
                <a:solidFill>
                  <a:srgbClr val="D4FF01"/>
                </a:solidFill>
                <a:latin typeface="+mn-lt"/>
                <a:cs typeface="+mn-cs"/>
              </a:rPr>
              <a:t>Synesis is the holder of rights to more than 10 patentable  inventions and more than 20 computer programs.  Synesis is the global leader in the field of standardization of video analysis based on the international format ONVIF. </a:t>
            </a:r>
            <a:r>
              <a:rPr lang="ru-RU" sz="1400" dirty="0" smtClean="0">
                <a:solidFill>
                  <a:srgbClr val="D4FF01"/>
                </a:solidFill>
                <a:latin typeface="+mn-lt"/>
                <a:cs typeface="+mn-cs"/>
              </a:rPr>
              <a:t>ONVIF</a:t>
            </a:r>
            <a:r>
              <a:rPr lang="en-US" sz="1400" dirty="0" smtClean="0">
                <a:solidFill>
                  <a:srgbClr val="D4FF01"/>
                </a:solidFill>
                <a:latin typeface="+mn-lt"/>
                <a:cs typeface="+mn-cs"/>
              </a:rPr>
              <a:t> library developed by Synesis was licensed by major video surveillance equipment manufacturers, including </a:t>
            </a:r>
            <a:r>
              <a:rPr lang="en-US" sz="1400" dirty="0" err="1" smtClean="0">
                <a:solidFill>
                  <a:srgbClr val="D4FF01"/>
                </a:solidFill>
                <a:latin typeface="+mn-lt"/>
                <a:cs typeface="+mn-cs"/>
              </a:rPr>
              <a:t>BytErg</a:t>
            </a:r>
            <a:r>
              <a:rPr lang="ru-RU" sz="1400" dirty="0" smtClean="0">
                <a:solidFill>
                  <a:srgbClr val="D4FF01"/>
                </a:solidFill>
                <a:latin typeface="+mn-lt"/>
                <a:cs typeface="+mn-cs"/>
              </a:rPr>
              <a:t>, </a:t>
            </a:r>
            <a:r>
              <a:rPr lang="ru-RU" sz="1400" dirty="0" err="1">
                <a:solidFill>
                  <a:srgbClr val="D4FF01"/>
                </a:solidFill>
                <a:latin typeface="+mn-lt"/>
                <a:cs typeface="+mn-cs"/>
              </a:rPr>
              <a:t>Basler</a:t>
            </a:r>
            <a:r>
              <a:rPr lang="ru-RU" sz="1400" dirty="0">
                <a:solidFill>
                  <a:srgbClr val="D4FF01"/>
                </a:solidFill>
                <a:latin typeface="+mn-lt"/>
                <a:cs typeface="+mn-cs"/>
              </a:rPr>
              <a:t>, </a:t>
            </a:r>
            <a:r>
              <a:rPr lang="ru-RU" sz="1400" dirty="0" err="1">
                <a:solidFill>
                  <a:srgbClr val="D4FF01"/>
                </a:solidFill>
                <a:latin typeface="+mn-lt"/>
                <a:cs typeface="+mn-cs"/>
              </a:rPr>
              <a:t>Xenics</a:t>
            </a:r>
            <a:r>
              <a:rPr lang="ru-RU" sz="1400" dirty="0">
                <a:solidFill>
                  <a:srgbClr val="D4FF01"/>
                </a:solidFill>
                <a:latin typeface="+mn-lt"/>
                <a:cs typeface="+mn-cs"/>
              </a:rPr>
              <a:t> </a:t>
            </a:r>
            <a:r>
              <a:rPr lang="en-US" sz="1400" dirty="0" smtClean="0">
                <a:solidFill>
                  <a:srgbClr val="D4FF01"/>
                </a:solidFill>
                <a:latin typeface="+mn-lt"/>
                <a:cs typeface="+mn-cs"/>
              </a:rPr>
              <a:t>and</a:t>
            </a:r>
            <a:r>
              <a:rPr lang="ru-RU" sz="1400" dirty="0" smtClean="0">
                <a:solidFill>
                  <a:srgbClr val="D4FF01"/>
                </a:solidFill>
                <a:latin typeface="+mn-lt"/>
                <a:cs typeface="+mn-cs"/>
              </a:rPr>
              <a:t> </a:t>
            </a:r>
            <a:r>
              <a:rPr lang="ru-RU" sz="1400" dirty="0" err="1">
                <a:solidFill>
                  <a:srgbClr val="D4FF01"/>
                </a:solidFill>
                <a:latin typeface="+mn-lt"/>
                <a:cs typeface="+mn-cs"/>
              </a:rPr>
              <a:t>Opticis</a:t>
            </a:r>
            <a:r>
              <a:rPr lang="ru-RU" sz="1400" dirty="0">
                <a:solidFill>
                  <a:srgbClr val="D4FF01"/>
                </a:solidFill>
                <a:latin typeface="+mn-lt"/>
                <a:cs typeface="+mn-cs"/>
              </a:rPr>
              <a:t>, </a:t>
            </a:r>
            <a:r>
              <a:rPr lang="en-US" sz="1400" dirty="0" smtClean="0">
                <a:solidFill>
                  <a:srgbClr val="D4FF01"/>
                </a:solidFill>
                <a:latin typeface="+mn-lt"/>
                <a:cs typeface="+mn-cs"/>
              </a:rPr>
              <a:t>and is used in their products</a:t>
            </a:r>
            <a:r>
              <a:rPr lang="ru-RU" sz="1400" dirty="0" smtClean="0">
                <a:solidFill>
                  <a:srgbClr val="D4FF01"/>
                </a:solidFill>
                <a:latin typeface="+mn-lt"/>
                <a:cs typeface="+mn-cs"/>
              </a:rPr>
              <a:t>.</a:t>
            </a:r>
            <a:endParaRPr lang="ru-RU" sz="1400" dirty="0">
              <a:solidFill>
                <a:srgbClr val="D4FF01"/>
              </a:solidFill>
              <a:latin typeface="+mn-lt"/>
              <a:cs typeface="+mn-cs"/>
            </a:endParaRPr>
          </a:p>
        </p:txBody>
      </p:sp>
      <p:sp>
        <p:nvSpPr>
          <p:cNvPr id="10" name="Прямоугольник 9"/>
          <p:cNvSpPr/>
          <p:nvPr/>
        </p:nvSpPr>
        <p:spPr>
          <a:xfrm>
            <a:off x="838200" y="5949950"/>
            <a:ext cx="7910513" cy="738664"/>
          </a:xfrm>
          <a:prstGeom prst="rect">
            <a:avLst/>
          </a:prstGeom>
          <a:solidFill>
            <a:schemeClr val="bg1">
              <a:lumMod val="50000"/>
            </a:schemeClr>
          </a:solidFill>
        </p:spPr>
        <p:txBody>
          <a:bodyPr>
            <a:spAutoFit/>
          </a:bodyPr>
          <a:lstStyle/>
          <a:p>
            <a:pPr fontAlgn="auto">
              <a:spcBef>
                <a:spcPts val="0"/>
              </a:spcBef>
              <a:spcAft>
                <a:spcPts val="0"/>
              </a:spcAft>
              <a:defRPr/>
            </a:pPr>
            <a:r>
              <a:rPr lang="en-US" sz="1400" dirty="0" smtClean="0">
                <a:solidFill>
                  <a:schemeClr val="bg2"/>
                </a:solidFill>
                <a:latin typeface="+mn-lt"/>
                <a:cs typeface="+mn-cs"/>
              </a:rPr>
              <a:t>The initial target market of video analysis tools in Russia </a:t>
            </a:r>
            <a:r>
              <a:rPr lang="en-US" sz="1400" dirty="0" smtClean="0">
                <a:solidFill>
                  <a:schemeClr val="bg2"/>
                </a:solidFill>
                <a:latin typeface="+mn-lt"/>
                <a:cs typeface="+mn-cs"/>
              </a:rPr>
              <a:t>is to increase from </a:t>
            </a:r>
            <a:r>
              <a:rPr lang="en-US" sz="1400" dirty="0" smtClean="0">
                <a:solidFill>
                  <a:schemeClr val="bg2"/>
                </a:solidFill>
                <a:latin typeface="+mn-lt"/>
                <a:cs typeface="+mn-cs"/>
              </a:rPr>
              <a:t>$30 million in 2012 to $100 </a:t>
            </a:r>
            <a:r>
              <a:rPr lang="en-US" sz="1400" dirty="0" smtClean="0">
                <a:solidFill>
                  <a:srgbClr val="FFFFFF"/>
                </a:solidFill>
                <a:latin typeface="Calibri"/>
              </a:rPr>
              <a:t>million</a:t>
            </a:r>
            <a:r>
              <a:rPr lang="en-US" sz="1400" dirty="0" smtClean="0">
                <a:solidFill>
                  <a:schemeClr val="bg2"/>
                </a:solidFill>
                <a:latin typeface="+mn-lt"/>
                <a:cs typeface="+mn-cs"/>
              </a:rPr>
              <a:t>  in 2016. The global target market of video analysis tools </a:t>
            </a:r>
            <a:r>
              <a:rPr lang="en-US" sz="1400" dirty="0" smtClean="0">
                <a:solidFill>
                  <a:schemeClr val="bg2"/>
                </a:solidFill>
                <a:latin typeface="+mn-lt"/>
                <a:cs typeface="+mn-cs"/>
              </a:rPr>
              <a:t>is to increase  </a:t>
            </a:r>
            <a:r>
              <a:rPr lang="en-US" sz="1400" dirty="0" smtClean="0">
                <a:solidFill>
                  <a:schemeClr val="bg2"/>
                </a:solidFill>
                <a:latin typeface="+mn-lt"/>
                <a:cs typeface="+mn-cs"/>
              </a:rPr>
              <a:t>from $400 </a:t>
            </a:r>
            <a:r>
              <a:rPr lang="en-US" sz="1400" dirty="0" smtClean="0">
                <a:solidFill>
                  <a:srgbClr val="FFFFFF"/>
                </a:solidFill>
                <a:latin typeface="Calibri"/>
              </a:rPr>
              <a:t>million</a:t>
            </a:r>
            <a:r>
              <a:rPr lang="en-US" sz="1400" dirty="0" smtClean="0">
                <a:solidFill>
                  <a:schemeClr val="bg2"/>
                </a:solidFill>
                <a:latin typeface="+mn-lt"/>
                <a:cs typeface="+mn-cs"/>
              </a:rPr>
              <a:t> in 2012 to $900 </a:t>
            </a:r>
            <a:r>
              <a:rPr lang="en-US" sz="1400" dirty="0" smtClean="0">
                <a:solidFill>
                  <a:srgbClr val="FFFFFF"/>
                </a:solidFill>
                <a:latin typeface="Calibri"/>
              </a:rPr>
              <a:t>million</a:t>
            </a:r>
            <a:r>
              <a:rPr lang="en-US" sz="1400" dirty="0" smtClean="0">
                <a:solidFill>
                  <a:schemeClr val="bg2"/>
                </a:solidFill>
                <a:latin typeface="+mn-lt"/>
                <a:cs typeface="+mn-cs"/>
              </a:rPr>
              <a:t> in 2016, with annual growth rate exceeding 20%. </a:t>
            </a:r>
          </a:p>
        </p:txBody>
      </p:sp>
      <p:sp>
        <p:nvSpPr>
          <p:cNvPr id="21513" name="TextBox 10"/>
          <p:cNvSpPr txBox="1">
            <a:spLocks noChangeArrowheads="1"/>
          </p:cNvSpPr>
          <p:nvPr/>
        </p:nvSpPr>
        <p:spPr bwMode="auto">
          <a:xfrm>
            <a:off x="838200" y="5589588"/>
            <a:ext cx="7910513" cy="368300"/>
          </a:xfrm>
          <a:prstGeom prst="rect">
            <a:avLst/>
          </a:prstGeom>
          <a:solidFill>
            <a:srgbClr val="FF6600"/>
          </a:solidFill>
          <a:ln w="9525">
            <a:noFill/>
            <a:miter lim="800000"/>
            <a:headEnd/>
            <a:tailEnd/>
          </a:ln>
        </p:spPr>
        <p:txBody>
          <a:bodyPr>
            <a:spAutoFit/>
          </a:bodyPr>
          <a:lstStyle/>
          <a:p>
            <a:r>
              <a:rPr lang="en-US" b="1" dirty="0" smtClean="0">
                <a:solidFill>
                  <a:srgbClr val="FFFFFF"/>
                </a:solidFill>
                <a:latin typeface="Calibri" pitchFamily="34" charset="0"/>
              </a:rPr>
              <a:t>Market </a:t>
            </a:r>
            <a:endParaRPr lang="ru-RU" b="1" dirty="0">
              <a:solidFill>
                <a:srgbClr val="FFFFFF"/>
              </a:solidFill>
              <a:latin typeface="Calibri" pitchFamily="34" charset="0"/>
            </a:endParaRPr>
          </a:p>
        </p:txBody>
      </p:sp>
      <p:pic>
        <p:nvPicPr>
          <p:cNvPr id="21514" name="Picture 4"/>
          <p:cNvPicPr>
            <a:picLocks noChangeAspect="1"/>
          </p:cNvPicPr>
          <p:nvPr>
            <p:custDataLst>
              <p:tags r:id="rId1"/>
            </p:custDataLst>
          </p:nvPr>
        </p:nvPicPr>
        <p:blipFill>
          <a:blip r:embed="rId3"/>
          <a:srcRect/>
          <a:stretch>
            <a:fillRect/>
          </a:stretch>
        </p:blipFill>
        <p:spPr bwMode="auto">
          <a:xfrm>
            <a:off x="7623175" y="44450"/>
            <a:ext cx="620713" cy="431800"/>
          </a:xfrm>
          <a:prstGeom prst="rect">
            <a:avLst/>
          </a:prstGeom>
          <a:noFill/>
          <a:ln w="9525">
            <a:noFill/>
            <a:miter lim="800000"/>
            <a:headEnd/>
            <a:tailEnd/>
          </a:ln>
        </p:spPr>
      </p:pic>
      <p:pic>
        <p:nvPicPr>
          <p:cNvPr id="16" name="Picture 2"/>
          <p:cNvPicPr>
            <a:picLocks noChangeAspect="1" noChangeArrowheads="1"/>
          </p:cNvPicPr>
          <p:nvPr/>
        </p:nvPicPr>
        <p:blipFill>
          <a:blip r:embed="rId4">
            <a:extLst>
              <a:ext uri="{28A0092B-C50C-407E-A947-70E740481C1C}"/>
            </a:extLst>
          </a:blip>
          <a:stretch>
            <a:fillRect/>
          </a:stretch>
        </p:blipFill>
        <p:spPr bwMode="auto">
          <a:xfrm>
            <a:off x="7220640" y="908720"/>
            <a:ext cx="1455816" cy="1237067"/>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a:xfrm>
            <a:off x="1606550" y="107950"/>
            <a:ext cx="6494463" cy="704850"/>
          </a:xfrm>
        </p:spPr>
        <p:txBody>
          <a:bodyPr/>
          <a:lstStyle/>
          <a:p>
            <a:pPr fontAlgn="auto">
              <a:spcAft>
                <a:spcPts val="0"/>
              </a:spcAft>
              <a:defRPr/>
            </a:pPr>
            <a:r>
              <a:rPr lang="en-US" dirty="0" smtClean="0"/>
              <a:t>Contents</a:t>
            </a:r>
            <a:endParaRPr lang="ru-RU" dirty="0"/>
          </a:p>
        </p:txBody>
      </p:sp>
      <p:sp>
        <p:nvSpPr>
          <p:cNvPr id="5" name="Прямоугольник 4"/>
          <p:cNvSpPr/>
          <p:nvPr/>
        </p:nvSpPr>
        <p:spPr>
          <a:xfrm>
            <a:off x="755650" y="981075"/>
            <a:ext cx="8280400" cy="4401205"/>
          </a:xfrm>
          <a:prstGeom prst="rect">
            <a:avLst/>
          </a:prstGeom>
        </p:spPr>
        <p:txBody>
          <a:bodyPr>
            <a:spAutoFit/>
          </a:bodyPr>
          <a:lstStyle/>
          <a:p>
            <a:pPr marL="285750" indent="-285750" fontAlgn="auto">
              <a:spcBef>
                <a:spcPts val="0"/>
              </a:spcBef>
              <a:spcAft>
                <a:spcPts val="0"/>
              </a:spcAft>
              <a:buFont typeface="Arial"/>
              <a:buChar char="•"/>
              <a:defRPr/>
            </a:pPr>
            <a:r>
              <a:rPr lang="en-US" sz="1400" dirty="0" err="1" smtClean="0">
                <a:latin typeface="Arial"/>
                <a:cs typeface="Arial"/>
              </a:rPr>
              <a:t>OncoMax</a:t>
            </a:r>
            <a:r>
              <a:rPr lang="en-US" sz="1400" dirty="0" smtClean="0">
                <a:latin typeface="Arial"/>
                <a:cs typeface="Arial"/>
              </a:rPr>
              <a:t> </a:t>
            </a:r>
            <a:r>
              <a:rPr lang="en-US" sz="1400" dirty="0" smtClean="0">
                <a:latin typeface="Arial"/>
                <a:cs typeface="Arial"/>
              </a:rPr>
              <a:t>obtained </a:t>
            </a:r>
            <a:r>
              <a:rPr lang="en-US" sz="1400" dirty="0" smtClean="0">
                <a:latin typeface="Arial"/>
                <a:cs typeface="Arial"/>
              </a:rPr>
              <a:t>a U.S</a:t>
            </a:r>
            <a:r>
              <a:rPr lang="en-US" sz="1400" dirty="0">
                <a:latin typeface="Arial"/>
                <a:cs typeface="Arial"/>
              </a:rPr>
              <a:t>.</a:t>
            </a:r>
            <a:r>
              <a:rPr lang="en-US" sz="1400" dirty="0" smtClean="0">
                <a:latin typeface="Arial"/>
                <a:cs typeface="Arial"/>
              </a:rPr>
              <a:t> patent  for its medication for targeted therapy against kidney cancer </a:t>
            </a:r>
            <a:endParaRPr lang="ru-RU" sz="1400" dirty="0">
              <a:latin typeface="Arial"/>
              <a:cs typeface="Arial"/>
            </a:endParaRPr>
          </a:p>
          <a:p>
            <a:pPr fontAlgn="auto">
              <a:spcBef>
                <a:spcPts val="0"/>
              </a:spcBef>
              <a:spcAft>
                <a:spcPts val="0"/>
              </a:spcAft>
              <a:defRPr/>
            </a:pPr>
            <a:endParaRPr lang="ru-RU" sz="1400" dirty="0">
              <a:latin typeface="Arial"/>
              <a:cs typeface="Arial"/>
            </a:endParaRPr>
          </a:p>
          <a:p>
            <a:pPr marL="285750" indent="-285750" fontAlgn="auto">
              <a:spcBef>
                <a:spcPts val="0"/>
              </a:spcBef>
              <a:spcAft>
                <a:spcPts val="0"/>
              </a:spcAft>
              <a:buFont typeface="Arial"/>
              <a:buChar char="•"/>
              <a:defRPr/>
            </a:pPr>
            <a:r>
              <a:rPr lang="en-US" sz="1400" dirty="0" err="1" smtClean="0">
                <a:latin typeface="Arial"/>
                <a:cs typeface="Arial"/>
              </a:rPr>
              <a:t>MetaMax</a:t>
            </a:r>
            <a:r>
              <a:rPr lang="en-US" sz="1400" dirty="0" smtClean="0">
                <a:latin typeface="Arial"/>
                <a:cs typeface="Arial"/>
              </a:rPr>
              <a:t> successfully </a:t>
            </a:r>
            <a:r>
              <a:rPr lang="en-US" sz="1400" dirty="0" smtClean="0">
                <a:latin typeface="Arial"/>
                <a:cs typeface="Arial"/>
              </a:rPr>
              <a:t>completed </a:t>
            </a:r>
            <a:r>
              <a:rPr lang="en-US" sz="1400" dirty="0" smtClean="0">
                <a:latin typeface="Arial"/>
                <a:cs typeface="Arial"/>
              </a:rPr>
              <a:t>pre-clinical trials of its </a:t>
            </a:r>
            <a:r>
              <a:rPr lang="en-US" sz="1400" dirty="0" smtClean="0">
                <a:latin typeface="Arial"/>
                <a:cs typeface="Arial"/>
              </a:rPr>
              <a:t>leader </a:t>
            </a:r>
            <a:r>
              <a:rPr lang="en-US" sz="1400" dirty="0" smtClean="0">
                <a:latin typeface="Arial"/>
                <a:cs typeface="Arial"/>
              </a:rPr>
              <a:t>drug </a:t>
            </a:r>
            <a:r>
              <a:rPr lang="ru-RU" sz="1400" dirty="0" smtClean="0">
                <a:latin typeface="Arial"/>
                <a:cs typeface="Arial"/>
              </a:rPr>
              <a:t>MM-D37K</a:t>
            </a:r>
            <a:endParaRPr lang="ru-RU" sz="1400" dirty="0">
              <a:latin typeface="Arial"/>
              <a:cs typeface="Arial"/>
            </a:endParaRPr>
          </a:p>
          <a:p>
            <a:pPr fontAlgn="auto">
              <a:spcBef>
                <a:spcPts val="0"/>
              </a:spcBef>
              <a:spcAft>
                <a:spcPts val="0"/>
              </a:spcAft>
              <a:defRPr/>
            </a:pPr>
            <a:endParaRPr lang="ru-RU" sz="1400" dirty="0">
              <a:latin typeface="Arial"/>
              <a:cs typeface="Arial"/>
            </a:endParaRPr>
          </a:p>
          <a:p>
            <a:pPr marL="285750" indent="-285750" fontAlgn="auto">
              <a:spcBef>
                <a:spcPts val="0"/>
              </a:spcBef>
              <a:spcAft>
                <a:spcPts val="0"/>
              </a:spcAft>
              <a:buFont typeface="Arial"/>
              <a:buChar char="•"/>
              <a:defRPr/>
            </a:pPr>
            <a:r>
              <a:rPr lang="en-US" sz="1400" dirty="0" smtClean="0">
                <a:latin typeface="Arial"/>
                <a:cs typeface="Arial"/>
              </a:rPr>
              <a:t>Aerob and </a:t>
            </a:r>
            <a:r>
              <a:rPr lang="ru-RU" sz="1400" dirty="0" err="1" smtClean="0">
                <a:latin typeface="Arial"/>
                <a:cs typeface="Arial"/>
              </a:rPr>
              <a:t>Solon</a:t>
            </a:r>
            <a:r>
              <a:rPr lang="ru-RU" sz="1400" dirty="0" smtClean="0">
                <a:latin typeface="Arial"/>
                <a:cs typeface="Arial"/>
              </a:rPr>
              <a:t> </a:t>
            </a:r>
            <a:r>
              <a:rPr lang="ru-RU" sz="1400" dirty="0" err="1" smtClean="0">
                <a:latin typeface="Arial"/>
                <a:cs typeface="Arial"/>
              </a:rPr>
              <a:t>Tech</a:t>
            </a:r>
            <a:r>
              <a:rPr lang="en-US" sz="1400" dirty="0" smtClean="0">
                <a:latin typeface="Arial"/>
                <a:cs typeface="Arial"/>
              </a:rPr>
              <a:t>, France, </a:t>
            </a:r>
            <a:r>
              <a:rPr lang="en-US" sz="1400" dirty="0" smtClean="0">
                <a:latin typeface="Arial"/>
                <a:cs typeface="Arial"/>
              </a:rPr>
              <a:t>became </a:t>
            </a:r>
            <a:r>
              <a:rPr lang="en-US" sz="1400" dirty="0" smtClean="0">
                <a:latin typeface="Arial"/>
                <a:cs typeface="Arial"/>
              </a:rPr>
              <a:t>partners</a:t>
            </a:r>
            <a:r>
              <a:rPr lang="ru-RU" sz="1400" dirty="0" smtClean="0">
                <a:latin typeface="Arial"/>
                <a:cs typeface="Arial"/>
              </a:rPr>
              <a:t> </a:t>
            </a:r>
            <a:endParaRPr lang="ru-RU" sz="1400" dirty="0">
              <a:latin typeface="Arial"/>
              <a:cs typeface="Arial"/>
            </a:endParaRPr>
          </a:p>
          <a:p>
            <a:pPr fontAlgn="auto">
              <a:spcBef>
                <a:spcPts val="0"/>
              </a:spcBef>
              <a:spcAft>
                <a:spcPts val="0"/>
              </a:spcAft>
              <a:defRPr/>
            </a:pPr>
            <a:endParaRPr lang="ru-RU" sz="1400" dirty="0">
              <a:latin typeface="Arial"/>
              <a:cs typeface="Arial"/>
            </a:endParaRPr>
          </a:p>
          <a:p>
            <a:pPr marL="285750" indent="-285750" fontAlgn="auto">
              <a:spcBef>
                <a:spcPts val="0"/>
              </a:spcBef>
              <a:spcAft>
                <a:spcPts val="0"/>
              </a:spcAft>
              <a:buFont typeface="Arial"/>
              <a:buChar char="•"/>
              <a:defRPr/>
            </a:pPr>
            <a:r>
              <a:rPr lang="en-US" sz="1400" dirty="0" smtClean="0">
                <a:latin typeface="Arial"/>
                <a:cs typeface="Arial"/>
              </a:rPr>
              <a:t>MTS OJSC expands video monitoring of woods using its Lesnoy </a:t>
            </a:r>
            <a:r>
              <a:rPr lang="en-US" sz="1400" dirty="0" err="1" smtClean="0">
                <a:latin typeface="Arial"/>
                <a:cs typeface="Arial"/>
              </a:rPr>
              <a:t>Dozor</a:t>
            </a:r>
            <a:r>
              <a:rPr lang="en-US" sz="1400" dirty="0" smtClean="0">
                <a:latin typeface="Arial"/>
                <a:cs typeface="Arial"/>
              </a:rPr>
              <a:t> (Forest Watch) system</a:t>
            </a:r>
            <a:endParaRPr lang="ru-RU" sz="1400" dirty="0">
              <a:latin typeface="Arial"/>
              <a:cs typeface="Arial"/>
            </a:endParaRPr>
          </a:p>
          <a:p>
            <a:pPr marL="285750" indent="-285750" fontAlgn="auto">
              <a:spcBef>
                <a:spcPts val="0"/>
              </a:spcBef>
              <a:spcAft>
                <a:spcPts val="0"/>
              </a:spcAft>
              <a:buFont typeface="Arial"/>
              <a:buChar char="•"/>
              <a:defRPr/>
            </a:pPr>
            <a:endParaRPr lang="ru-RU" sz="1400" dirty="0">
              <a:latin typeface="Arial"/>
              <a:cs typeface="Arial"/>
            </a:endParaRPr>
          </a:p>
          <a:p>
            <a:pPr marL="285750" indent="-285750" fontAlgn="auto">
              <a:spcBef>
                <a:spcPts val="0"/>
              </a:spcBef>
              <a:spcAft>
                <a:spcPts val="0"/>
              </a:spcAft>
              <a:buFont typeface="Arial"/>
              <a:buChar char="•"/>
              <a:defRPr/>
            </a:pPr>
            <a:r>
              <a:rPr lang="ru-RU" sz="1400" dirty="0" smtClean="0">
                <a:latin typeface="Arial"/>
                <a:cs typeface="Arial"/>
              </a:rPr>
              <a:t>Bravo </a:t>
            </a:r>
            <a:r>
              <a:rPr lang="ru-RU" sz="1400" dirty="0" err="1" smtClean="0">
                <a:latin typeface="Arial"/>
                <a:cs typeface="Arial"/>
              </a:rPr>
              <a:t>Motors</a:t>
            </a:r>
            <a:r>
              <a:rPr lang="en-US" sz="1400" dirty="0" smtClean="0">
                <a:latin typeface="Arial"/>
                <a:cs typeface="Arial"/>
              </a:rPr>
              <a:t>, a Skolkovo resident, </a:t>
            </a:r>
            <a:r>
              <a:rPr lang="en-US" sz="1400" dirty="0" smtClean="0">
                <a:latin typeface="Arial"/>
                <a:cs typeface="Arial"/>
              </a:rPr>
              <a:t>signed </a:t>
            </a:r>
            <a:r>
              <a:rPr lang="en-US" sz="1400" dirty="0" smtClean="0">
                <a:latin typeface="Arial"/>
                <a:cs typeface="Arial"/>
              </a:rPr>
              <a:t>a cooperation agreement with another Skolkovo resident </a:t>
            </a:r>
            <a:r>
              <a:rPr lang="ru-RU" sz="1400" dirty="0" err="1" smtClean="0">
                <a:latin typeface="Arial"/>
                <a:cs typeface="Arial"/>
              </a:rPr>
              <a:t>RoboCV</a:t>
            </a:r>
            <a:endParaRPr lang="ru-RU" sz="1400" dirty="0">
              <a:latin typeface="Arial"/>
              <a:cs typeface="Arial"/>
            </a:endParaRPr>
          </a:p>
          <a:p>
            <a:pPr fontAlgn="auto">
              <a:spcBef>
                <a:spcPts val="0"/>
              </a:spcBef>
              <a:spcAft>
                <a:spcPts val="0"/>
              </a:spcAft>
              <a:defRPr/>
            </a:pPr>
            <a:endParaRPr lang="ru-RU" sz="1400" dirty="0">
              <a:latin typeface="Arial"/>
              <a:cs typeface="Arial"/>
            </a:endParaRPr>
          </a:p>
          <a:p>
            <a:pPr marL="285750" indent="-285750" fontAlgn="auto">
              <a:spcBef>
                <a:spcPts val="0"/>
              </a:spcBef>
              <a:spcAft>
                <a:spcPts val="0"/>
              </a:spcAft>
              <a:buFont typeface="Arial"/>
              <a:buChar char="•"/>
              <a:defRPr/>
            </a:pPr>
            <a:r>
              <a:rPr lang="en-US" sz="1400" dirty="0" smtClean="0">
                <a:latin typeface="Arial"/>
                <a:cs typeface="Arial"/>
              </a:rPr>
              <a:t>Composite systems </a:t>
            </a:r>
            <a:r>
              <a:rPr lang="en-US" sz="1400" dirty="0">
                <a:latin typeface="Arial"/>
                <a:cs typeface="Arial"/>
              </a:rPr>
              <a:t>of </a:t>
            </a:r>
            <a:r>
              <a:rPr lang="en-US" sz="1400" dirty="0" err="1">
                <a:latin typeface="Arial"/>
                <a:cs typeface="Arial"/>
              </a:rPr>
              <a:t>Pultrusion</a:t>
            </a:r>
            <a:r>
              <a:rPr lang="en-US" sz="1400" dirty="0">
                <a:latin typeface="Arial"/>
                <a:cs typeface="Arial"/>
              </a:rPr>
              <a:t> </a:t>
            </a:r>
            <a:r>
              <a:rPr lang="en-US" sz="1400" dirty="0" smtClean="0">
                <a:latin typeface="Arial"/>
                <a:cs typeface="Arial"/>
              </a:rPr>
              <a:t>Technologies JSC delivered to Dolgoprudny</a:t>
            </a:r>
            <a:endParaRPr lang="ru-RU" sz="1400" dirty="0">
              <a:latin typeface="Arial"/>
              <a:cs typeface="Arial"/>
            </a:endParaRPr>
          </a:p>
          <a:p>
            <a:pPr fontAlgn="auto">
              <a:spcBef>
                <a:spcPts val="0"/>
              </a:spcBef>
              <a:spcAft>
                <a:spcPts val="0"/>
              </a:spcAft>
              <a:defRPr/>
            </a:pPr>
            <a:endParaRPr lang="ru-RU" sz="1400" dirty="0">
              <a:latin typeface="Arial"/>
              <a:cs typeface="Arial"/>
            </a:endParaRPr>
          </a:p>
          <a:p>
            <a:pPr marL="285750" indent="-285750" fontAlgn="auto">
              <a:spcBef>
                <a:spcPts val="0"/>
              </a:spcBef>
              <a:spcAft>
                <a:spcPts val="0"/>
              </a:spcAft>
              <a:buFont typeface="Arial"/>
              <a:buChar char="•"/>
              <a:defRPr/>
            </a:pPr>
            <a:r>
              <a:rPr lang="ru-RU" sz="1400" dirty="0" err="1" smtClean="0">
                <a:latin typeface="Arial"/>
                <a:cs typeface="Arial"/>
              </a:rPr>
              <a:t>Sinara</a:t>
            </a:r>
            <a:r>
              <a:rPr lang="ru-RU" sz="1400" dirty="0" smtClean="0">
                <a:latin typeface="Arial"/>
                <a:cs typeface="Arial"/>
              </a:rPr>
              <a:t> </a:t>
            </a:r>
            <a:r>
              <a:rPr lang="ru-RU" sz="1400" dirty="0" err="1">
                <a:latin typeface="Arial"/>
                <a:cs typeface="Arial"/>
              </a:rPr>
              <a:t>Hybrid</a:t>
            </a:r>
            <a:r>
              <a:rPr lang="ru-RU" sz="1400" dirty="0">
                <a:latin typeface="Arial"/>
                <a:cs typeface="Arial"/>
              </a:rPr>
              <a:t> </a:t>
            </a:r>
            <a:r>
              <a:rPr lang="en-US" sz="1400" dirty="0" smtClean="0">
                <a:latin typeface="Arial"/>
                <a:cs typeface="Arial"/>
              </a:rPr>
              <a:t>diesel locomotive tested in </a:t>
            </a:r>
            <a:r>
              <a:rPr lang="en-US" sz="1400" dirty="0" err="1" smtClean="0">
                <a:latin typeface="Arial"/>
                <a:cs typeface="Arial"/>
              </a:rPr>
              <a:t>Shcherbinka</a:t>
            </a:r>
            <a:endParaRPr lang="en-US" sz="1400" dirty="0">
              <a:latin typeface="Arial"/>
              <a:cs typeface="Arial"/>
            </a:endParaRPr>
          </a:p>
          <a:p>
            <a:pPr fontAlgn="auto">
              <a:spcBef>
                <a:spcPts val="0"/>
              </a:spcBef>
              <a:spcAft>
                <a:spcPts val="0"/>
              </a:spcAft>
              <a:defRPr/>
            </a:pPr>
            <a:endParaRPr lang="ru-RU" sz="1400" dirty="0">
              <a:latin typeface="Arial"/>
              <a:cs typeface="Arial"/>
            </a:endParaRPr>
          </a:p>
          <a:p>
            <a:pPr marL="285750" indent="-285750" fontAlgn="auto">
              <a:spcBef>
                <a:spcPts val="0"/>
              </a:spcBef>
              <a:spcAft>
                <a:spcPts val="0"/>
              </a:spcAft>
              <a:buFont typeface="Arial"/>
              <a:buChar char="•"/>
              <a:defRPr/>
            </a:pPr>
            <a:r>
              <a:rPr lang="ru-RU" sz="1400" dirty="0">
                <a:latin typeface="Arial"/>
                <a:cs typeface="Arial"/>
              </a:rPr>
              <a:t>Gbooking </a:t>
            </a:r>
            <a:r>
              <a:rPr lang="en-US" sz="1400" dirty="0" smtClean="0">
                <a:latin typeface="Arial"/>
                <a:cs typeface="Arial"/>
              </a:rPr>
              <a:t>raised $ 1 million from </a:t>
            </a:r>
            <a:r>
              <a:rPr lang="en-US" sz="1400" dirty="0" err="1" smtClean="0">
                <a:latin typeface="Arial"/>
                <a:cs typeface="Arial"/>
              </a:rPr>
              <a:t>Ryabenky</a:t>
            </a:r>
            <a:r>
              <a:rPr lang="en-US" sz="1400" dirty="0" smtClean="0">
                <a:latin typeface="Arial"/>
                <a:cs typeface="Arial"/>
              </a:rPr>
              <a:t>, </a:t>
            </a:r>
            <a:r>
              <a:rPr lang="en-US" sz="1400" dirty="0" err="1" smtClean="0">
                <a:latin typeface="Arial"/>
                <a:cs typeface="Arial"/>
              </a:rPr>
              <a:t>Cherkashin</a:t>
            </a:r>
            <a:r>
              <a:rPr lang="en-US" sz="1400" dirty="0" smtClean="0">
                <a:latin typeface="Arial"/>
                <a:cs typeface="Arial"/>
              </a:rPr>
              <a:t>, </a:t>
            </a:r>
            <a:r>
              <a:rPr lang="en-US" sz="1400" dirty="0" err="1" smtClean="0">
                <a:latin typeface="Arial"/>
                <a:cs typeface="Arial"/>
              </a:rPr>
              <a:t>Sinyushin</a:t>
            </a:r>
            <a:r>
              <a:rPr lang="en-US" sz="1400" dirty="0" smtClean="0">
                <a:latin typeface="Arial"/>
                <a:cs typeface="Arial"/>
              </a:rPr>
              <a:t> and a group of Israeli angels</a:t>
            </a:r>
            <a:endParaRPr lang="ru-RU" sz="1400" dirty="0">
              <a:latin typeface="Arial"/>
              <a:cs typeface="Arial"/>
            </a:endParaRPr>
          </a:p>
          <a:p>
            <a:pPr fontAlgn="auto">
              <a:spcBef>
                <a:spcPts val="0"/>
              </a:spcBef>
              <a:spcAft>
                <a:spcPts val="0"/>
              </a:spcAft>
              <a:defRPr/>
            </a:pPr>
            <a:endParaRPr lang="ru-RU" sz="1400" dirty="0">
              <a:latin typeface="Arial"/>
              <a:cs typeface="Arial"/>
            </a:endParaRPr>
          </a:p>
          <a:p>
            <a:pPr marL="285750" indent="-285750" fontAlgn="auto">
              <a:spcBef>
                <a:spcPts val="0"/>
              </a:spcBef>
              <a:spcAft>
                <a:spcPts val="0"/>
              </a:spcAft>
              <a:buFont typeface="Arial"/>
              <a:buChar char="•"/>
              <a:defRPr/>
            </a:pPr>
            <a:r>
              <a:rPr lang="en-US" sz="1400" dirty="0" smtClean="0">
                <a:latin typeface="Arial"/>
                <a:cs typeface="Arial"/>
              </a:rPr>
              <a:t>First deployment of </a:t>
            </a:r>
            <a:r>
              <a:rPr lang="en-US" sz="1400" dirty="0" err="1" smtClean="0">
                <a:latin typeface="Arial"/>
                <a:cs typeface="Arial"/>
              </a:rPr>
              <a:t>T8’s</a:t>
            </a:r>
            <a:r>
              <a:rPr lang="en-US" sz="1400" dirty="0" smtClean="0">
                <a:latin typeface="Arial"/>
                <a:cs typeface="Arial"/>
              </a:rPr>
              <a:t> Volga </a:t>
            </a:r>
            <a:r>
              <a:rPr lang="ru-RU" sz="1400" dirty="0" err="1" smtClean="0">
                <a:latin typeface="Arial"/>
                <a:cs typeface="Arial"/>
              </a:rPr>
              <a:t>100G</a:t>
            </a:r>
            <a:r>
              <a:rPr lang="ru-RU" sz="1400" dirty="0" smtClean="0">
                <a:latin typeface="Arial"/>
                <a:cs typeface="Arial"/>
              </a:rPr>
              <a:t> </a:t>
            </a:r>
            <a:r>
              <a:rPr lang="ru-RU" sz="1400" dirty="0" err="1" smtClean="0">
                <a:latin typeface="Arial"/>
                <a:cs typeface="Arial"/>
              </a:rPr>
              <a:t>DWDM</a:t>
            </a:r>
            <a:r>
              <a:rPr lang="ru-RU" sz="1400" dirty="0" smtClean="0">
                <a:latin typeface="Arial"/>
                <a:cs typeface="Arial"/>
              </a:rPr>
              <a:t>-</a:t>
            </a:r>
            <a:r>
              <a:rPr lang="en-US" sz="1400" dirty="0" smtClean="0">
                <a:latin typeface="Arial"/>
                <a:cs typeface="Arial"/>
              </a:rPr>
              <a:t>platform with maximum capacity of </a:t>
            </a:r>
            <a:r>
              <a:rPr lang="ru-RU" sz="1400" dirty="0" smtClean="0">
                <a:latin typeface="Arial"/>
                <a:cs typeface="Arial"/>
              </a:rPr>
              <a:t>9</a:t>
            </a:r>
            <a:r>
              <a:rPr lang="en-US" sz="1400" dirty="0" smtClean="0">
                <a:latin typeface="Arial"/>
                <a:cs typeface="Arial"/>
              </a:rPr>
              <a:t>.</a:t>
            </a:r>
            <a:r>
              <a:rPr lang="ru-RU" sz="1400" dirty="0" smtClean="0">
                <a:latin typeface="Arial"/>
                <a:cs typeface="Arial"/>
              </a:rPr>
              <a:t>6</a:t>
            </a:r>
            <a:r>
              <a:rPr lang="en-US" sz="1400" dirty="0" smtClean="0">
                <a:latin typeface="Arial"/>
                <a:cs typeface="Arial"/>
              </a:rPr>
              <a:t> Tb</a:t>
            </a:r>
            <a:endParaRPr lang="ru-RU" sz="1400" dirty="0">
              <a:latin typeface="Arial"/>
              <a:cs typeface="Arial"/>
            </a:endParaRPr>
          </a:p>
          <a:p>
            <a:pPr fontAlgn="auto">
              <a:spcBef>
                <a:spcPts val="0"/>
              </a:spcBef>
              <a:spcAft>
                <a:spcPts val="0"/>
              </a:spcAft>
              <a:defRPr/>
            </a:pPr>
            <a:endParaRPr lang="ru-RU" sz="1400" dirty="0">
              <a:latin typeface="Arial"/>
              <a:cs typeface="Arial"/>
            </a:endParaRPr>
          </a:p>
          <a:p>
            <a:pPr marL="285750" indent="-285750" fontAlgn="auto">
              <a:spcBef>
                <a:spcPts val="0"/>
              </a:spcBef>
              <a:spcAft>
                <a:spcPts val="0"/>
              </a:spcAft>
              <a:buFont typeface="Arial"/>
              <a:buChar char="•"/>
              <a:defRPr/>
            </a:pPr>
            <a:r>
              <a:rPr lang="en-US" sz="1400" dirty="0">
                <a:latin typeface="Arial"/>
                <a:cs typeface="Arial"/>
              </a:rPr>
              <a:t>Synesis </a:t>
            </a:r>
            <a:r>
              <a:rPr lang="en-US" sz="1400" dirty="0" smtClean="0">
                <a:latin typeface="Arial"/>
                <a:cs typeface="Arial"/>
              </a:rPr>
              <a:t>and</a:t>
            </a:r>
            <a:r>
              <a:rPr lang="ru-RU" sz="1400" dirty="0" smtClean="0">
                <a:latin typeface="Arial"/>
                <a:cs typeface="Arial"/>
              </a:rPr>
              <a:t> </a:t>
            </a:r>
            <a:r>
              <a:rPr lang="ru-RU" sz="1400" dirty="0" err="1">
                <a:latin typeface="Arial"/>
                <a:cs typeface="Arial"/>
              </a:rPr>
              <a:t>Basler</a:t>
            </a:r>
            <a:r>
              <a:rPr lang="ru-RU" sz="1400" dirty="0">
                <a:latin typeface="Arial"/>
                <a:cs typeface="Arial"/>
              </a:rPr>
              <a:t> </a:t>
            </a:r>
            <a:r>
              <a:rPr lang="en-US" sz="1400" dirty="0" smtClean="0">
                <a:latin typeface="Arial"/>
                <a:cs typeface="Arial"/>
              </a:rPr>
              <a:t>released </a:t>
            </a:r>
            <a:r>
              <a:rPr lang="en-US" sz="1400" dirty="0" smtClean="0">
                <a:latin typeface="Arial"/>
                <a:cs typeface="Arial"/>
              </a:rPr>
              <a:t>a joint video analysis solution </a:t>
            </a:r>
            <a:endParaRPr lang="ru-RU" sz="1400" dirty="0">
              <a:latin typeface="Arial"/>
              <a:cs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a:xfrm>
            <a:off x="1606550" y="107950"/>
            <a:ext cx="6494463" cy="704850"/>
          </a:xfrm>
        </p:spPr>
        <p:txBody>
          <a:bodyPr/>
          <a:lstStyle/>
          <a:p>
            <a:pPr fontAlgn="auto">
              <a:spcAft>
                <a:spcPts val="0"/>
              </a:spcAft>
              <a:defRPr/>
            </a:pPr>
            <a:r>
              <a:rPr lang="en-US" b="1" dirty="0" smtClean="0"/>
              <a:t>OncoMax</a:t>
            </a:r>
            <a:endParaRPr lang="ru-RU" dirty="0"/>
          </a:p>
        </p:txBody>
      </p:sp>
      <p:pic>
        <p:nvPicPr>
          <p:cNvPr id="12291" name="Picture 5"/>
          <p:cNvPicPr>
            <a:picLocks noChangeAspect="1"/>
          </p:cNvPicPr>
          <p:nvPr>
            <p:custDataLst>
              <p:tags r:id="rId1"/>
            </p:custDataLst>
          </p:nvPr>
        </p:nvPicPr>
        <p:blipFill>
          <a:blip r:embed="rId3"/>
          <a:srcRect/>
          <a:stretch>
            <a:fillRect/>
          </a:stretch>
        </p:blipFill>
        <p:spPr bwMode="auto">
          <a:xfrm>
            <a:off x="7623175" y="44450"/>
            <a:ext cx="623888" cy="431800"/>
          </a:xfrm>
          <a:prstGeom prst="rect">
            <a:avLst/>
          </a:prstGeom>
          <a:noFill/>
          <a:ln w="9525">
            <a:noFill/>
            <a:miter lim="800000"/>
            <a:headEnd/>
            <a:tailEnd/>
          </a:ln>
        </p:spPr>
      </p:pic>
      <p:sp>
        <p:nvSpPr>
          <p:cNvPr id="15" name="Rectangle 9"/>
          <p:cNvSpPr/>
          <p:nvPr/>
        </p:nvSpPr>
        <p:spPr>
          <a:xfrm>
            <a:off x="744538" y="908050"/>
            <a:ext cx="8004175" cy="1384995"/>
          </a:xfrm>
          <a:prstGeom prst="rect">
            <a:avLst/>
          </a:prstGeom>
        </p:spPr>
        <p:txBody>
          <a:bodyPr>
            <a:spAutoFit/>
          </a:bodyPr>
          <a:lstStyle/>
          <a:p>
            <a:pPr fontAlgn="auto">
              <a:spcBef>
                <a:spcPts val="0"/>
              </a:spcBef>
              <a:spcAft>
                <a:spcPts val="0"/>
              </a:spcAft>
              <a:defRPr/>
            </a:pPr>
            <a:r>
              <a:rPr lang="en-US" sz="1400" b="1" dirty="0" err="1">
                <a:latin typeface="+mn-lt"/>
                <a:cs typeface="+mn-cs"/>
              </a:rPr>
              <a:t>OncoMax</a:t>
            </a:r>
            <a:r>
              <a:rPr lang="en-US" sz="1400" b="1" dirty="0">
                <a:latin typeface="+mn-lt"/>
                <a:cs typeface="+mn-cs"/>
              </a:rPr>
              <a:t> </a:t>
            </a:r>
            <a:r>
              <a:rPr lang="en-US" sz="1400" b="1" dirty="0" smtClean="0">
                <a:latin typeface="+mn-lt"/>
                <a:cs typeface="+mn-cs"/>
              </a:rPr>
              <a:t>obtained </a:t>
            </a:r>
            <a:r>
              <a:rPr lang="en-US" sz="1400" b="1" dirty="0">
                <a:latin typeface="+mn-lt"/>
                <a:cs typeface="+mn-cs"/>
              </a:rPr>
              <a:t>a U.S. patent  for its medication for targeted </a:t>
            </a:r>
            <a:endParaRPr lang="en-US" sz="1400" b="1" dirty="0" smtClean="0">
              <a:latin typeface="+mn-lt"/>
              <a:cs typeface="+mn-cs"/>
            </a:endParaRPr>
          </a:p>
          <a:p>
            <a:pPr fontAlgn="auto">
              <a:spcBef>
                <a:spcPts val="0"/>
              </a:spcBef>
              <a:spcAft>
                <a:spcPts val="0"/>
              </a:spcAft>
              <a:defRPr/>
            </a:pPr>
            <a:r>
              <a:rPr lang="en-US" sz="1400" b="1" dirty="0" smtClean="0">
                <a:latin typeface="+mn-lt"/>
                <a:cs typeface="+mn-cs"/>
              </a:rPr>
              <a:t>therapy </a:t>
            </a:r>
            <a:r>
              <a:rPr lang="en-US" sz="1400" b="1" dirty="0">
                <a:latin typeface="+mn-lt"/>
                <a:cs typeface="+mn-cs"/>
              </a:rPr>
              <a:t>against kidney cancer </a:t>
            </a:r>
            <a:endParaRPr lang="ru-RU" sz="1400" b="1" dirty="0">
              <a:latin typeface="+mn-lt"/>
              <a:cs typeface="+mn-cs"/>
            </a:endParaRPr>
          </a:p>
          <a:p>
            <a:pPr fontAlgn="auto">
              <a:spcBef>
                <a:spcPts val="0"/>
              </a:spcBef>
              <a:spcAft>
                <a:spcPts val="0"/>
              </a:spcAft>
              <a:defRPr/>
            </a:pPr>
            <a:r>
              <a:rPr lang="en-US" sz="1400" dirty="0" smtClean="0">
                <a:latin typeface="+mn-lt"/>
                <a:cs typeface="+mn-cs"/>
              </a:rPr>
              <a:t>OncoMax, a biotech company, increased the commercial value of its </a:t>
            </a:r>
          </a:p>
          <a:p>
            <a:pPr fontAlgn="auto">
              <a:spcBef>
                <a:spcPts val="0"/>
              </a:spcBef>
              <a:spcAft>
                <a:spcPts val="0"/>
              </a:spcAft>
              <a:defRPr/>
            </a:pPr>
            <a:r>
              <a:rPr lang="en-US" sz="1400" dirty="0" smtClean="0">
                <a:latin typeface="+mn-lt"/>
                <a:cs typeface="+mn-cs"/>
              </a:rPr>
              <a:t>Patent portfolio by obtaining a US patent </a:t>
            </a:r>
            <a:r>
              <a:rPr lang="ru-RU" sz="1400" dirty="0" smtClean="0">
                <a:latin typeface="+mn-lt"/>
                <a:cs typeface="+mn-cs"/>
              </a:rPr>
              <a:t>(</a:t>
            </a:r>
            <a:r>
              <a:rPr lang="ru-RU" sz="1400" dirty="0" err="1" smtClean="0">
                <a:latin typeface="+mn-lt"/>
                <a:cs typeface="+mn-cs"/>
              </a:rPr>
              <a:t>US</a:t>
            </a:r>
            <a:r>
              <a:rPr lang="ru-RU" sz="1400" dirty="0" smtClean="0">
                <a:latin typeface="+mn-lt"/>
                <a:cs typeface="+mn-cs"/>
              </a:rPr>
              <a:t> </a:t>
            </a:r>
            <a:r>
              <a:rPr lang="ru-RU" sz="1400" dirty="0">
                <a:latin typeface="+mn-lt"/>
                <a:cs typeface="+mn-cs"/>
              </a:rPr>
              <a:t>8487083 </a:t>
            </a:r>
            <a:r>
              <a:rPr lang="en-US" sz="1400" dirty="0" smtClean="0">
                <a:latin typeface="+mn-lt"/>
                <a:cs typeface="+mn-cs"/>
              </a:rPr>
              <a:t>of</a:t>
            </a:r>
            <a:r>
              <a:rPr lang="ru-RU" sz="1400" dirty="0" smtClean="0">
                <a:latin typeface="+mn-lt"/>
                <a:cs typeface="+mn-cs"/>
              </a:rPr>
              <a:t>16 </a:t>
            </a:r>
            <a:r>
              <a:rPr lang="en-US" sz="1400" dirty="0" smtClean="0">
                <a:latin typeface="+mn-lt"/>
                <a:cs typeface="+mn-cs"/>
              </a:rPr>
              <a:t>July </a:t>
            </a:r>
            <a:r>
              <a:rPr lang="ru-RU" sz="1400" dirty="0" smtClean="0">
                <a:latin typeface="+mn-lt"/>
                <a:cs typeface="+mn-cs"/>
              </a:rPr>
              <a:t>2013</a:t>
            </a:r>
            <a:r>
              <a:rPr lang="ru-RU" sz="1400" dirty="0">
                <a:latin typeface="+mn-lt"/>
                <a:cs typeface="+mn-cs"/>
              </a:rPr>
              <a:t>).</a:t>
            </a:r>
            <a:endParaRPr lang="ru-RU" sz="1400" b="1" dirty="0">
              <a:latin typeface="+mn-lt"/>
              <a:cs typeface="+mn-cs"/>
            </a:endParaRPr>
          </a:p>
          <a:p>
            <a:pPr fontAlgn="auto">
              <a:spcBef>
                <a:spcPts val="0"/>
              </a:spcBef>
              <a:spcAft>
                <a:spcPts val="0"/>
              </a:spcAft>
              <a:defRPr/>
            </a:pPr>
            <a:r>
              <a:rPr lang="ru-RU" sz="1400" b="1" dirty="0">
                <a:solidFill>
                  <a:schemeClr val="bg1">
                    <a:lumMod val="25000"/>
                  </a:schemeClr>
                </a:solidFill>
                <a:latin typeface="Arial"/>
                <a:cs typeface="Arial"/>
              </a:rPr>
              <a:t> </a:t>
            </a:r>
          </a:p>
          <a:p>
            <a:pPr fontAlgn="auto">
              <a:spcBef>
                <a:spcPts val="0"/>
              </a:spcBef>
              <a:spcAft>
                <a:spcPts val="0"/>
              </a:spcAft>
              <a:defRPr/>
            </a:pPr>
            <a:endParaRPr lang="ru-RU" sz="1400" b="1" dirty="0">
              <a:solidFill>
                <a:schemeClr val="bg1">
                  <a:lumMod val="25000"/>
                </a:schemeClr>
              </a:solidFill>
              <a:latin typeface="Arial"/>
              <a:cs typeface="Arial"/>
            </a:endParaRPr>
          </a:p>
        </p:txBody>
      </p:sp>
      <p:sp>
        <p:nvSpPr>
          <p:cNvPr id="16" name="Rectangle 10"/>
          <p:cNvSpPr/>
          <p:nvPr/>
        </p:nvSpPr>
        <p:spPr>
          <a:xfrm>
            <a:off x="819150" y="2565400"/>
            <a:ext cx="7883525" cy="954107"/>
          </a:xfrm>
          <a:prstGeom prst="rect">
            <a:avLst/>
          </a:prstGeom>
          <a:solidFill>
            <a:schemeClr val="bg1">
              <a:lumMod val="50000"/>
            </a:schemeClr>
          </a:solidFill>
          <a:ln>
            <a:solidFill>
              <a:schemeClr val="bg2">
                <a:lumMod val="95000"/>
              </a:schemeClr>
            </a:solidFill>
          </a:ln>
        </p:spPr>
        <p:txBody>
          <a:bodyPr>
            <a:spAutoFit/>
          </a:bodyPr>
          <a:lstStyle/>
          <a:p>
            <a:pPr fontAlgn="auto">
              <a:spcBef>
                <a:spcPts val="0"/>
              </a:spcBef>
              <a:spcAft>
                <a:spcPts val="0"/>
              </a:spcAft>
              <a:defRPr/>
            </a:pPr>
            <a:r>
              <a:rPr lang="en-US" sz="1400" dirty="0" smtClean="0">
                <a:solidFill>
                  <a:schemeClr val="bg2"/>
                </a:solidFill>
                <a:latin typeface="+mn-lt"/>
                <a:cs typeface="+mn-cs"/>
              </a:rPr>
              <a:t>The key activity of OncoMax includes the development of innovative biopharmaceuical drugs for cancer diagnostics and treatment and launching such drugs in the Russian market.  Company’s first drug </a:t>
            </a:r>
            <a:r>
              <a:rPr lang="ru-RU" sz="1400" dirty="0" err="1" smtClean="0">
                <a:solidFill>
                  <a:schemeClr val="bg2"/>
                </a:solidFill>
                <a:latin typeface="+mn-lt"/>
                <a:cs typeface="+mn-cs"/>
              </a:rPr>
              <a:t>ОМ-RCA-01</a:t>
            </a:r>
            <a:r>
              <a:rPr lang="ru-RU" sz="1400" dirty="0" smtClean="0">
                <a:solidFill>
                  <a:schemeClr val="bg2"/>
                </a:solidFill>
                <a:latin typeface="+mn-lt"/>
                <a:cs typeface="+mn-cs"/>
              </a:rPr>
              <a:t> </a:t>
            </a:r>
            <a:r>
              <a:rPr lang="en-US" sz="1400" dirty="0" smtClean="0">
                <a:solidFill>
                  <a:schemeClr val="bg2"/>
                </a:solidFill>
                <a:latin typeface="+mn-lt"/>
                <a:cs typeface="+mn-cs"/>
              </a:rPr>
              <a:t>was developed for targeted therapy against kidney cancer and has been recognized with numerous Russian and foreign awards</a:t>
            </a:r>
            <a:r>
              <a:rPr lang="ru-RU" sz="1400" dirty="0" smtClean="0">
                <a:solidFill>
                  <a:schemeClr val="bg2"/>
                </a:solidFill>
                <a:latin typeface="+mn-lt"/>
                <a:cs typeface="+mn-cs"/>
              </a:rPr>
              <a:t>.</a:t>
            </a:r>
            <a:endParaRPr lang="ru-RU" sz="1400" dirty="0">
              <a:solidFill>
                <a:schemeClr val="bg2"/>
              </a:solidFill>
              <a:latin typeface="Arial"/>
              <a:cs typeface="Arial"/>
            </a:endParaRPr>
          </a:p>
        </p:txBody>
      </p:sp>
      <p:sp>
        <p:nvSpPr>
          <p:cNvPr id="12294" name="TextBox 16"/>
          <p:cNvSpPr txBox="1">
            <a:spLocks noChangeArrowheads="1"/>
          </p:cNvSpPr>
          <p:nvPr/>
        </p:nvSpPr>
        <p:spPr bwMode="auto">
          <a:xfrm>
            <a:off x="827088" y="2205038"/>
            <a:ext cx="7883525" cy="369887"/>
          </a:xfrm>
          <a:prstGeom prst="rect">
            <a:avLst/>
          </a:prstGeom>
          <a:solidFill>
            <a:srgbClr val="FF6600"/>
          </a:solidFill>
          <a:ln w="9525">
            <a:noFill/>
            <a:miter lim="800000"/>
            <a:headEnd/>
            <a:tailEnd/>
          </a:ln>
        </p:spPr>
        <p:txBody>
          <a:bodyPr>
            <a:spAutoFit/>
          </a:bodyPr>
          <a:lstStyle/>
          <a:p>
            <a:r>
              <a:rPr lang="en-US" b="1" dirty="0" smtClean="0">
                <a:solidFill>
                  <a:srgbClr val="FFFFFF"/>
                </a:solidFill>
              </a:rPr>
              <a:t>About the company </a:t>
            </a:r>
            <a:endParaRPr lang="ru-RU" b="1" dirty="0">
              <a:solidFill>
                <a:srgbClr val="FFFFFF"/>
              </a:solidFill>
            </a:endParaRPr>
          </a:p>
        </p:txBody>
      </p:sp>
      <p:sp>
        <p:nvSpPr>
          <p:cNvPr id="18" name="Rectangle 10"/>
          <p:cNvSpPr/>
          <p:nvPr/>
        </p:nvSpPr>
        <p:spPr>
          <a:xfrm>
            <a:off x="838200" y="4132263"/>
            <a:ext cx="7837488" cy="1169551"/>
          </a:xfrm>
          <a:prstGeom prst="rect">
            <a:avLst/>
          </a:prstGeom>
          <a:solidFill>
            <a:schemeClr val="bg1">
              <a:lumMod val="50000"/>
            </a:schemeClr>
          </a:solidFill>
          <a:ln>
            <a:solidFill>
              <a:schemeClr val="bg2">
                <a:lumMod val="95000"/>
              </a:schemeClr>
            </a:solidFill>
          </a:ln>
        </p:spPr>
        <p:txBody>
          <a:bodyPr>
            <a:spAutoFit/>
          </a:bodyPr>
          <a:lstStyle/>
          <a:p>
            <a:pPr fontAlgn="auto">
              <a:spcBef>
                <a:spcPts val="0"/>
              </a:spcBef>
              <a:spcAft>
                <a:spcPts val="0"/>
              </a:spcAft>
              <a:defRPr/>
            </a:pPr>
            <a:r>
              <a:rPr lang="en-US" sz="1400" dirty="0" smtClean="0">
                <a:solidFill>
                  <a:schemeClr val="accent1"/>
                </a:solidFill>
                <a:latin typeface="+mn-lt"/>
                <a:cs typeface="+mn-cs"/>
              </a:rPr>
              <a:t>The existing drugs for treating renal cell carcinoma do not demonstrate adequate efficacy. In addition, they have an inconvenient method of administration and a high price, and are used in combination with other drugs to increase their efficacy, thus making such therapy more toxic. All leading experts in this field agree that targeted drugs, to which </a:t>
            </a:r>
            <a:r>
              <a:rPr lang="ru-RU" sz="1400" dirty="0" err="1">
                <a:solidFill>
                  <a:schemeClr val="accent1"/>
                </a:solidFill>
                <a:latin typeface="+mn-lt"/>
                <a:cs typeface="+mn-cs"/>
              </a:rPr>
              <a:t>OM-RCA-01</a:t>
            </a:r>
            <a:r>
              <a:rPr lang="en-US" sz="1400" dirty="0">
                <a:solidFill>
                  <a:schemeClr val="accent1"/>
                </a:solidFill>
                <a:latin typeface="+mn-lt"/>
                <a:cs typeface="+mn-cs"/>
              </a:rPr>
              <a:t> belongs, are the most promising </a:t>
            </a:r>
            <a:r>
              <a:rPr lang="en-US" sz="1400" dirty="0" smtClean="0">
                <a:solidFill>
                  <a:schemeClr val="accent1"/>
                </a:solidFill>
                <a:latin typeface="+mn-lt"/>
                <a:cs typeface="+mn-cs"/>
              </a:rPr>
              <a:t>approach to treating patients with kidney cancer</a:t>
            </a:r>
            <a:r>
              <a:rPr lang="ru-RU" sz="1400" dirty="0" smtClean="0">
                <a:solidFill>
                  <a:schemeClr val="accent1"/>
                </a:solidFill>
                <a:latin typeface="+mn-lt"/>
                <a:cs typeface="+mn-cs"/>
              </a:rPr>
              <a:t>. </a:t>
            </a:r>
            <a:endParaRPr lang="ru-RU" sz="1400" dirty="0">
              <a:solidFill>
                <a:schemeClr val="accent1"/>
              </a:solidFill>
              <a:latin typeface="Arial"/>
              <a:cs typeface="Arial"/>
            </a:endParaRPr>
          </a:p>
        </p:txBody>
      </p:sp>
      <p:pic>
        <p:nvPicPr>
          <p:cNvPr id="19" name="Picture 2"/>
          <p:cNvPicPr>
            <a:picLocks noChangeAspect="1" noChangeArrowheads="1"/>
          </p:cNvPicPr>
          <p:nvPr/>
        </p:nvPicPr>
        <p:blipFill>
          <a:blip r:embed="rId4">
            <a:extLst>
              <a:ext uri="{28A0092B-C50C-407E-A947-70E740481C1C}"/>
            </a:extLst>
          </a:blip>
          <a:stretch>
            <a:fillRect/>
          </a:stretch>
        </p:blipFill>
        <p:spPr bwMode="auto">
          <a:xfrm>
            <a:off x="6084168" y="980728"/>
            <a:ext cx="2642420" cy="936104"/>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
        <p:nvSpPr>
          <p:cNvPr id="20" name="Прямоугольник 19"/>
          <p:cNvSpPr/>
          <p:nvPr/>
        </p:nvSpPr>
        <p:spPr>
          <a:xfrm>
            <a:off x="838200" y="5857892"/>
            <a:ext cx="7910513" cy="738664"/>
          </a:xfrm>
          <a:prstGeom prst="rect">
            <a:avLst/>
          </a:prstGeom>
          <a:solidFill>
            <a:schemeClr val="bg1">
              <a:lumMod val="50000"/>
            </a:schemeClr>
          </a:solidFill>
        </p:spPr>
        <p:txBody>
          <a:bodyPr>
            <a:spAutoFit/>
          </a:bodyPr>
          <a:lstStyle/>
          <a:p>
            <a:pPr fontAlgn="auto">
              <a:spcBef>
                <a:spcPts val="0"/>
              </a:spcBef>
              <a:spcAft>
                <a:spcPts val="0"/>
              </a:spcAft>
              <a:defRPr/>
            </a:pPr>
            <a:r>
              <a:rPr lang="en-US" sz="1400" dirty="0" smtClean="0">
                <a:solidFill>
                  <a:srgbClr val="FFFFFF"/>
                </a:solidFill>
                <a:latin typeface="+mn-lt"/>
                <a:cs typeface="+mn-cs"/>
              </a:rPr>
              <a:t>The market of drugs for treating renal cell carcinoma in the main global economies (US, Japan and EU) amounts approximately to US$ 950 million. Russia’s market capacity amounts approximately to RUB 5 billion</a:t>
            </a:r>
            <a:r>
              <a:rPr lang="ru-RU" sz="1400" dirty="0" smtClean="0">
                <a:solidFill>
                  <a:srgbClr val="FFFFFF"/>
                </a:solidFill>
                <a:latin typeface="+mn-lt"/>
                <a:cs typeface="+mn-cs"/>
              </a:rPr>
              <a:t>. </a:t>
            </a:r>
            <a:endParaRPr lang="ru-RU" sz="1400" dirty="0">
              <a:solidFill>
                <a:srgbClr val="FFFFFF"/>
              </a:solidFill>
              <a:latin typeface="Arial"/>
              <a:cs typeface="Arial"/>
            </a:endParaRPr>
          </a:p>
        </p:txBody>
      </p:sp>
      <p:sp>
        <p:nvSpPr>
          <p:cNvPr id="12298" name="TextBox 20"/>
          <p:cNvSpPr txBox="1">
            <a:spLocks noChangeArrowheads="1"/>
          </p:cNvSpPr>
          <p:nvPr/>
        </p:nvSpPr>
        <p:spPr bwMode="auto">
          <a:xfrm>
            <a:off x="838200" y="5500702"/>
            <a:ext cx="7889875" cy="368300"/>
          </a:xfrm>
          <a:prstGeom prst="rect">
            <a:avLst/>
          </a:prstGeom>
          <a:solidFill>
            <a:srgbClr val="FF6600"/>
          </a:solidFill>
          <a:ln w="9525">
            <a:noFill/>
            <a:miter lim="800000"/>
            <a:headEnd/>
            <a:tailEnd/>
          </a:ln>
        </p:spPr>
        <p:txBody>
          <a:bodyPr>
            <a:spAutoFit/>
          </a:bodyPr>
          <a:lstStyle/>
          <a:p>
            <a:r>
              <a:rPr lang="en-US" b="1" dirty="0" smtClean="0">
                <a:solidFill>
                  <a:srgbClr val="FFFFFF"/>
                </a:solidFill>
              </a:rPr>
              <a:t>Market</a:t>
            </a:r>
            <a:endParaRPr lang="ru-RU" b="1" dirty="0">
              <a:solidFill>
                <a:srgbClr val="FFFFFF"/>
              </a:solidFill>
            </a:endParaRPr>
          </a:p>
        </p:txBody>
      </p:sp>
      <p:sp>
        <p:nvSpPr>
          <p:cNvPr id="12299" name="TextBox 21"/>
          <p:cNvSpPr txBox="1">
            <a:spLocks noChangeArrowheads="1"/>
          </p:cNvSpPr>
          <p:nvPr/>
        </p:nvSpPr>
        <p:spPr bwMode="auto">
          <a:xfrm>
            <a:off x="838200" y="3779838"/>
            <a:ext cx="7837488" cy="369887"/>
          </a:xfrm>
          <a:prstGeom prst="rect">
            <a:avLst/>
          </a:prstGeom>
          <a:solidFill>
            <a:srgbClr val="FF6600"/>
          </a:solidFill>
          <a:ln w="9525">
            <a:noFill/>
            <a:miter lim="800000"/>
            <a:headEnd/>
            <a:tailEnd/>
          </a:ln>
        </p:spPr>
        <p:txBody>
          <a:bodyPr>
            <a:spAutoFit/>
          </a:bodyPr>
          <a:lstStyle/>
          <a:p>
            <a:r>
              <a:rPr lang="en-US" b="1" dirty="0" smtClean="0">
                <a:solidFill>
                  <a:srgbClr val="FFFFFF"/>
                </a:solidFill>
              </a:rPr>
              <a:t>Key advantages</a:t>
            </a:r>
            <a:endParaRPr lang="ru-RU" b="1" dirty="0">
              <a:solidFill>
                <a:srgbClr val="FFFFFF"/>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a:xfrm>
            <a:off x="1606550" y="107950"/>
            <a:ext cx="6494463" cy="704850"/>
          </a:xfrm>
        </p:spPr>
        <p:txBody>
          <a:bodyPr/>
          <a:lstStyle/>
          <a:p>
            <a:pPr fontAlgn="auto">
              <a:spcAft>
                <a:spcPts val="0"/>
              </a:spcAft>
              <a:defRPr/>
            </a:pPr>
            <a:r>
              <a:rPr lang="en-US" b="1" dirty="0" err="1" smtClean="0"/>
              <a:t>MetaMax</a:t>
            </a:r>
            <a:endParaRPr lang="ru-RU" dirty="0"/>
          </a:p>
        </p:txBody>
      </p:sp>
      <p:pic>
        <p:nvPicPr>
          <p:cNvPr id="13315" name="Picture 5"/>
          <p:cNvPicPr>
            <a:picLocks noChangeAspect="1"/>
          </p:cNvPicPr>
          <p:nvPr>
            <p:custDataLst>
              <p:tags r:id="rId1"/>
            </p:custDataLst>
          </p:nvPr>
        </p:nvPicPr>
        <p:blipFill>
          <a:blip r:embed="rId3"/>
          <a:srcRect/>
          <a:stretch>
            <a:fillRect/>
          </a:stretch>
        </p:blipFill>
        <p:spPr bwMode="auto">
          <a:xfrm>
            <a:off x="7623175" y="44450"/>
            <a:ext cx="623888" cy="431800"/>
          </a:xfrm>
          <a:prstGeom prst="rect">
            <a:avLst/>
          </a:prstGeom>
          <a:noFill/>
          <a:ln w="9525">
            <a:noFill/>
            <a:miter lim="800000"/>
            <a:headEnd/>
            <a:tailEnd/>
          </a:ln>
        </p:spPr>
      </p:pic>
      <p:sp>
        <p:nvSpPr>
          <p:cNvPr id="13316" name="Rectangle 9"/>
          <p:cNvSpPr>
            <a:spLocks noChangeArrowheads="1"/>
          </p:cNvSpPr>
          <p:nvPr/>
        </p:nvSpPr>
        <p:spPr bwMode="auto">
          <a:xfrm>
            <a:off x="744538" y="908050"/>
            <a:ext cx="7931150" cy="1384995"/>
          </a:xfrm>
          <a:prstGeom prst="rect">
            <a:avLst/>
          </a:prstGeom>
          <a:noFill/>
          <a:ln w="9525">
            <a:noFill/>
            <a:miter lim="800000"/>
            <a:headEnd/>
            <a:tailEnd/>
          </a:ln>
        </p:spPr>
        <p:txBody>
          <a:bodyPr>
            <a:spAutoFit/>
          </a:bodyPr>
          <a:lstStyle/>
          <a:p>
            <a:r>
              <a:rPr lang="en-US" sz="1400" b="1" dirty="0" err="1" smtClean="0">
                <a:latin typeface="Calibri" pitchFamily="34" charset="0"/>
              </a:rPr>
              <a:t>MetaMax</a:t>
            </a:r>
            <a:r>
              <a:rPr lang="en-US" sz="1400" b="1" dirty="0" smtClean="0">
                <a:latin typeface="Calibri" pitchFamily="34" charset="0"/>
              </a:rPr>
              <a:t> successfully completes pre-clinical trials</a:t>
            </a:r>
          </a:p>
          <a:p>
            <a:r>
              <a:rPr lang="en-US" sz="1400" b="1" dirty="0" smtClean="0">
                <a:latin typeface="Calibri" pitchFamily="34" charset="0"/>
              </a:rPr>
              <a:t>of its lead drug MM-D37K</a:t>
            </a:r>
          </a:p>
          <a:p>
            <a:endParaRPr lang="ru-RU" sz="1400" b="1" dirty="0">
              <a:latin typeface="Calibri" pitchFamily="34" charset="0"/>
            </a:endParaRPr>
          </a:p>
          <a:p>
            <a:r>
              <a:rPr lang="ru-RU" sz="1400" dirty="0" smtClean="0">
                <a:latin typeface="Calibri" pitchFamily="34" charset="0"/>
              </a:rPr>
              <a:t>MM-D37K</a:t>
            </a:r>
            <a:r>
              <a:rPr lang="en-US" sz="1400" dirty="0" smtClean="0">
                <a:latin typeface="Calibri" pitchFamily="34" charset="0"/>
              </a:rPr>
              <a:t>, a drug for treatment of colorectal cancer, which is a </a:t>
            </a:r>
          </a:p>
          <a:p>
            <a:r>
              <a:rPr lang="en-US" sz="1400" dirty="0" smtClean="0">
                <a:latin typeface="Calibri" pitchFamily="34" charset="0"/>
              </a:rPr>
              <a:t>special case of a technology platform based on unique peptide</a:t>
            </a:r>
          </a:p>
          <a:p>
            <a:r>
              <a:rPr lang="en-US" sz="1400" dirty="0" smtClean="0">
                <a:latin typeface="Calibri" pitchFamily="34" charset="0"/>
              </a:rPr>
              <a:t>technologies, has successfully passed pre-clinical trials</a:t>
            </a:r>
            <a:r>
              <a:rPr lang="ru-RU" sz="1400" dirty="0" smtClean="0">
                <a:latin typeface="Calibri" pitchFamily="34" charset="0"/>
              </a:rPr>
              <a:t>.</a:t>
            </a:r>
            <a:endParaRPr lang="ru-RU" sz="1400" dirty="0">
              <a:latin typeface="Calibri" pitchFamily="34" charset="0"/>
            </a:endParaRPr>
          </a:p>
        </p:txBody>
      </p:sp>
      <p:sp>
        <p:nvSpPr>
          <p:cNvPr id="16" name="Rectangle 10"/>
          <p:cNvSpPr/>
          <p:nvPr/>
        </p:nvSpPr>
        <p:spPr>
          <a:xfrm>
            <a:off x="819150" y="2833688"/>
            <a:ext cx="7883525" cy="523220"/>
          </a:xfrm>
          <a:prstGeom prst="rect">
            <a:avLst/>
          </a:prstGeom>
          <a:solidFill>
            <a:schemeClr val="bg1">
              <a:lumMod val="50000"/>
            </a:schemeClr>
          </a:solidFill>
          <a:ln>
            <a:solidFill>
              <a:schemeClr val="bg2">
                <a:lumMod val="95000"/>
              </a:schemeClr>
            </a:solidFill>
          </a:ln>
        </p:spPr>
        <p:txBody>
          <a:bodyPr>
            <a:spAutoFit/>
          </a:bodyPr>
          <a:lstStyle/>
          <a:p>
            <a:pPr fontAlgn="auto">
              <a:spcBef>
                <a:spcPts val="0"/>
              </a:spcBef>
              <a:spcAft>
                <a:spcPts val="0"/>
              </a:spcAft>
              <a:defRPr/>
            </a:pPr>
            <a:r>
              <a:rPr lang="en-US" sz="1400" dirty="0" err="1" smtClean="0">
                <a:solidFill>
                  <a:srgbClr val="FFFFFF"/>
                </a:solidFill>
                <a:latin typeface="+mn-lt"/>
                <a:cs typeface="+mn-cs"/>
              </a:rPr>
              <a:t>MetaMax</a:t>
            </a:r>
            <a:r>
              <a:rPr lang="en-US" sz="1400" dirty="0" smtClean="0">
                <a:solidFill>
                  <a:srgbClr val="FFFFFF"/>
                </a:solidFill>
                <a:latin typeface="+mn-lt"/>
                <a:cs typeface="+mn-cs"/>
              </a:rPr>
              <a:t> LLC  develops innovative  drugs based on the cell-penetrating peptide technology for targeted cancer therapy</a:t>
            </a:r>
            <a:r>
              <a:rPr lang="ru-RU" sz="1400" dirty="0" smtClean="0">
                <a:solidFill>
                  <a:srgbClr val="FFFFFF"/>
                </a:solidFill>
                <a:latin typeface="+mn-lt"/>
                <a:cs typeface="+mn-cs"/>
              </a:rPr>
              <a:t>.</a:t>
            </a:r>
            <a:endParaRPr lang="ru-RU" sz="1400" dirty="0">
              <a:solidFill>
                <a:srgbClr val="FFFFFF"/>
              </a:solidFill>
              <a:latin typeface="Arial"/>
              <a:cs typeface="Arial"/>
            </a:endParaRPr>
          </a:p>
        </p:txBody>
      </p:sp>
      <p:sp>
        <p:nvSpPr>
          <p:cNvPr id="13318" name="TextBox 16"/>
          <p:cNvSpPr txBox="1">
            <a:spLocks noChangeArrowheads="1"/>
          </p:cNvSpPr>
          <p:nvPr/>
        </p:nvSpPr>
        <p:spPr bwMode="auto">
          <a:xfrm>
            <a:off x="827088" y="2482850"/>
            <a:ext cx="7883525" cy="369888"/>
          </a:xfrm>
          <a:prstGeom prst="rect">
            <a:avLst/>
          </a:prstGeom>
          <a:solidFill>
            <a:srgbClr val="FF6600"/>
          </a:solidFill>
          <a:ln w="9525">
            <a:noFill/>
            <a:miter lim="800000"/>
            <a:headEnd/>
            <a:tailEnd/>
          </a:ln>
        </p:spPr>
        <p:txBody>
          <a:bodyPr>
            <a:spAutoFit/>
          </a:bodyPr>
          <a:lstStyle/>
          <a:p>
            <a:r>
              <a:rPr lang="en-US" b="1" dirty="0" smtClean="0">
                <a:solidFill>
                  <a:srgbClr val="FFFFFF"/>
                </a:solidFill>
              </a:rPr>
              <a:t>About the company </a:t>
            </a:r>
            <a:endParaRPr lang="ru-RU" b="1" dirty="0">
              <a:solidFill>
                <a:srgbClr val="FFFFFF"/>
              </a:solidFill>
            </a:endParaRPr>
          </a:p>
        </p:txBody>
      </p:sp>
      <p:sp>
        <p:nvSpPr>
          <p:cNvPr id="18" name="Rectangle 10"/>
          <p:cNvSpPr/>
          <p:nvPr/>
        </p:nvSpPr>
        <p:spPr>
          <a:xfrm>
            <a:off x="838200" y="3933825"/>
            <a:ext cx="7837488" cy="1169551"/>
          </a:xfrm>
          <a:prstGeom prst="rect">
            <a:avLst/>
          </a:prstGeom>
          <a:solidFill>
            <a:schemeClr val="bg1">
              <a:lumMod val="50000"/>
            </a:schemeClr>
          </a:solidFill>
          <a:ln>
            <a:solidFill>
              <a:schemeClr val="bg2">
                <a:lumMod val="95000"/>
              </a:schemeClr>
            </a:solidFill>
          </a:ln>
        </p:spPr>
        <p:txBody>
          <a:bodyPr>
            <a:spAutoFit/>
          </a:bodyPr>
          <a:lstStyle/>
          <a:p>
            <a:pPr fontAlgn="auto">
              <a:spcBef>
                <a:spcPts val="0"/>
              </a:spcBef>
              <a:spcAft>
                <a:spcPts val="0"/>
              </a:spcAft>
              <a:defRPr/>
            </a:pPr>
            <a:r>
              <a:rPr lang="ru-RU" sz="1400" dirty="0">
                <a:solidFill>
                  <a:schemeClr val="accent1"/>
                </a:solidFill>
                <a:latin typeface="+mn-lt"/>
                <a:cs typeface="+mn-cs"/>
              </a:rPr>
              <a:t>MM-D37K </a:t>
            </a:r>
            <a:r>
              <a:rPr lang="en-US" sz="1400" dirty="0" smtClean="0">
                <a:solidFill>
                  <a:schemeClr val="accent1"/>
                </a:solidFill>
                <a:latin typeface="+mn-lt"/>
                <a:cs typeface="+mn-cs"/>
              </a:rPr>
              <a:t>is a fusion peptide for treating malignant tumours, in particular colorectal cancer. Pre-clinical efficacy studies showed that this agent has a high therapeutic potential in relation to various cancer models (in vitro and in vivo) and demonstrated an additive and cumulative effect of combination therapy with traditional chemotherapeutic agents. The toxicity tests carried out show that the compound is safe and allow recommending it for clinical trials.</a:t>
            </a:r>
            <a:endParaRPr lang="ru-RU" sz="1400" dirty="0">
              <a:solidFill>
                <a:schemeClr val="accent1"/>
              </a:solidFill>
              <a:latin typeface="Arial"/>
              <a:cs typeface="Arial"/>
            </a:endParaRPr>
          </a:p>
        </p:txBody>
      </p:sp>
      <p:pic>
        <p:nvPicPr>
          <p:cNvPr id="19" name="Picture 2"/>
          <p:cNvPicPr>
            <a:picLocks noChangeAspect="1" noChangeArrowheads="1"/>
          </p:cNvPicPr>
          <p:nvPr/>
        </p:nvPicPr>
        <p:blipFill>
          <a:blip r:embed="rId4">
            <a:extLst>
              <a:ext uri="{28A0092B-C50C-407E-A947-70E740481C1C}"/>
            </a:extLst>
          </a:blip>
          <a:stretch>
            <a:fillRect/>
          </a:stretch>
        </p:blipFill>
        <p:spPr bwMode="auto">
          <a:xfrm>
            <a:off x="6159119" y="908720"/>
            <a:ext cx="2492517" cy="936104"/>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
        <p:nvSpPr>
          <p:cNvPr id="20" name="Прямоугольник 19"/>
          <p:cNvSpPr/>
          <p:nvPr/>
        </p:nvSpPr>
        <p:spPr>
          <a:xfrm>
            <a:off x="838200" y="6073775"/>
            <a:ext cx="7910513" cy="307777"/>
          </a:xfrm>
          <a:prstGeom prst="rect">
            <a:avLst/>
          </a:prstGeom>
          <a:solidFill>
            <a:schemeClr val="bg1">
              <a:lumMod val="50000"/>
            </a:schemeClr>
          </a:solidFill>
        </p:spPr>
        <p:txBody>
          <a:bodyPr>
            <a:spAutoFit/>
          </a:bodyPr>
          <a:lstStyle/>
          <a:p>
            <a:pPr fontAlgn="auto">
              <a:spcBef>
                <a:spcPts val="0"/>
              </a:spcBef>
              <a:spcAft>
                <a:spcPts val="0"/>
              </a:spcAft>
              <a:defRPr/>
            </a:pPr>
            <a:r>
              <a:rPr lang="en-US" sz="1400" dirty="0" smtClean="0">
                <a:solidFill>
                  <a:srgbClr val="FFFFFF"/>
                </a:solidFill>
                <a:latin typeface="+mn-lt"/>
                <a:cs typeface="+mn-cs"/>
              </a:rPr>
              <a:t>The market of drugs against colorectal cancer </a:t>
            </a:r>
            <a:r>
              <a:rPr lang="ru-RU" sz="1400" dirty="0" smtClean="0">
                <a:solidFill>
                  <a:srgbClr val="FFFFFF"/>
                </a:solidFill>
                <a:latin typeface="+mn-lt"/>
                <a:cs typeface="+mn-cs"/>
              </a:rPr>
              <a:t>(</a:t>
            </a:r>
            <a:r>
              <a:rPr lang="ru-RU" sz="1400" dirty="0">
                <a:solidFill>
                  <a:srgbClr val="FFFFFF"/>
                </a:solidFill>
                <a:latin typeface="+mn-lt"/>
                <a:cs typeface="+mn-cs"/>
              </a:rPr>
              <a:t>7 </a:t>
            </a:r>
            <a:r>
              <a:rPr lang="en-US" sz="1400" dirty="0" smtClean="0">
                <a:solidFill>
                  <a:srgbClr val="FFFFFF"/>
                </a:solidFill>
                <a:latin typeface="+mn-lt"/>
                <a:cs typeface="+mn-cs"/>
              </a:rPr>
              <a:t>major markets</a:t>
            </a:r>
            <a:r>
              <a:rPr lang="ru-RU" sz="1400" dirty="0" smtClean="0">
                <a:solidFill>
                  <a:srgbClr val="FFFFFF"/>
                </a:solidFill>
                <a:latin typeface="+mn-lt"/>
                <a:cs typeface="+mn-cs"/>
              </a:rPr>
              <a:t>) </a:t>
            </a:r>
            <a:r>
              <a:rPr lang="en-US" sz="1400" dirty="0" smtClean="0">
                <a:solidFill>
                  <a:srgbClr val="FFFFFF"/>
                </a:solidFill>
                <a:latin typeface="+mn-lt"/>
                <a:cs typeface="+mn-cs"/>
              </a:rPr>
              <a:t>will reach </a:t>
            </a:r>
            <a:r>
              <a:rPr lang="ru-RU" sz="1400" dirty="0" smtClean="0">
                <a:solidFill>
                  <a:srgbClr val="FFFFFF"/>
                </a:solidFill>
                <a:latin typeface="+mn-lt"/>
                <a:cs typeface="+mn-cs"/>
              </a:rPr>
              <a:t>$7.8 </a:t>
            </a:r>
            <a:r>
              <a:rPr lang="en-US" sz="1400" dirty="0" smtClean="0">
                <a:solidFill>
                  <a:srgbClr val="FFFFFF"/>
                </a:solidFill>
                <a:latin typeface="+mn-lt"/>
                <a:cs typeface="+mn-cs"/>
              </a:rPr>
              <a:t>billion by 2017</a:t>
            </a:r>
            <a:r>
              <a:rPr lang="ru-RU" sz="1400" dirty="0" smtClean="0">
                <a:solidFill>
                  <a:srgbClr val="FFFFFF"/>
                </a:solidFill>
                <a:latin typeface="+mn-lt"/>
                <a:cs typeface="+mn-cs"/>
              </a:rPr>
              <a:t>.</a:t>
            </a:r>
            <a:endParaRPr lang="ru-RU" sz="1400" dirty="0">
              <a:solidFill>
                <a:srgbClr val="FFFFFF"/>
              </a:solidFill>
              <a:latin typeface="Arial"/>
              <a:cs typeface="Arial"/>
            </a:endParaRPr>
          </a:p>
        </p:txBody>
      </p:sp>
      <p:sp>
        <p:nvSpPr>
          <p:cNvPr id="13322" name="TextBox 20"/>
          <p:cNvSpPr txBox="1">
            <a:spLocks noChangeArrowheads="1"/>
          </p:cNvSpPr>
          <p:nvPr/>
        </p:nvSpPr>
        <p:spPr bwMode="auto">
          <a:xfrm>
            <a:off x="838200" y="5724525"/>
            <a:ext cx="7889875" cy="368300"/>
          </a:xfrm>
          <a:prstGeom prst="rect">
            <a:avLst/>
          </a:prstGeom>
          <a:solidFill>
            <a:srgbClr val="FF6600"/>
          </a:solidFill>
          <a:ln w="9525">
            <a:noFill/>
            <a:miter lim="800000"/>
            <a:headEnd/>
            <a:tailEnd/>
          </a:ln>
        </p:spPr>
        <p:txBody>
          <a:bodyPr>
            <a:spAutoFit/>
          </a:bodyPr>
          <a:lstStyle/>
          <a:p>
            <a:r>
              <a:rPr lang="en-US" b="1" dirty="0" smtClean="0">
                <a:solidFill>
                  <a:srgbClr val="FFFFFF"/>
                </a:solidFill>
              </a:rPr>
              <a:t>Market </a:t>
            </a:r>
            <a:endParaRPr lang="ru-RU" b="1" dirty="0">
              <a:solidFill>
                <a:srgbClr val="FFFFFF"/>
              </a:solidFill>
            </a:endParaRPr>
          </a:p>
        </p:txBody>
      </p:sp>
      <p:sp>
        <p:nvSpPr>
          <p:cNvPr id="13323" name="TextBox 21"/>
          <p:cNvSpPr txBox="1">
            <a:spLocks noChangeArrowheads="1"/>
          </p:cNvSpPr>
          <p:nvPr/>
        </p:nvSpPr>
        <p:spPr bwMode="auto">
          <a:xfrm>
            <a:off x="838200" y="3573463"/>
            <a:ext cx="7837488" cy="368300"/>
          </a:xfrm>
          <a:prstGeom prst="rect">
            <a:avLst/>
          </a:prstGeom>
          <a:solidFill>
            <a:srgbClr val="FF6600"/>
          </a:solidFill>
          <a:ln w="9525">
            <a:noFill/>
            <a:miter lim="800000"/>
            <a:headEnd/>
            <a:tailEnd/>
          </a:ln>
        </p:spPr>
        <p:txBody>
          <a:bodyPr>
            <a:spAutoFit/>
          </a:bodyPr>
          <a:lstStyle/>
          <a:p>
            <a:r>
              <a:rPr lang="en-US" b="1" dirty="0" smtClean="0">
                <a:solidFill>
                  <a:srgbClr val="FFFFFF"/>
                </a:solidFill>
              </a:rPr>
              <a:t>Key advantages</a:t>
            </a:r>
            <a:endParaRPr lang="ru-RU" b="1" dirty="0">
              <a:solidFill>
                <a:srgbClr val="FFFFFF"/>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a:xfrm>
            <a:off x="1606550" y="107950"/>
            <a:ext cx="6494463" cy="704850"/>
          </a:xfrm>
        </p:spPr>
        <p:txBody>
          <a:bodyPr/>
          <a:lstStyle/>
          <a:p>
            <a:pPr fontAlgn="auto">
              <a:spcAft>
                <a:spcPts val="0"/>
              </a:spcAft>
              <a:defRPr/>
            </a:pPr>
            <a:r>
              <a:rPr lang="en-US" sz="2400" b="1" dirty="0" smtClean="0"/>
              <a:t>Aerob</a:t>
            </a:r>
            <a:endParaRPr lang="ru-RU" sz="2400" dirty="0"/>
          </a:p>
        </p:txBody>
      </p:sp>
      <p:sp>
        <p:nvSpPr>
          <p:cNvPr id="5" name="Rectangle 10"/>
          <p:cNvSpPr/>
          <p:nvPr/>
        </p:nvSpPr>
        <p:spPr>
          <a:xfrm>
            <a:off x="827088" y="2690813"/>
            <a:ext cx="7921625" cy="738664"/>
          </a:xfrm>
          <a:prstGeom prst="rect">
            <a:avLst/>
          </a:prstGeom>
          <a:solidFill>
            <a:schemeClr val="bg1">
              <a:lumMod val="50000"/>
            </a:schemeClr>
          </a:solidFill>
          <a:ln>
            <a:solidFill>
              <a:schemeClr val="bg2">
                <a:lumMod val="95000"/>
              </a:schemeClr>
            </a:solidFill>
          </a:ln>
        </p:spPr>
        <p:txBody>
          <a:bodyPr>
            <a:spAutoFit/>
          </a:bodyPr>
          <a:lstStyle/>
          <a:p>
            <a:pPr fontAlgn="auto">
              <a:spcBef>
                <a:spcPts val="0"/>
              </a:spcBef>
              <a:spcAft>
                <a:spcPts val="0"/>
              </a:spcAft>
              <a:defRPr/>
            </a:pPr>
            <a:r>
              <a:rPr lang="ru-RU" sz="1400" dirty="0" smtClean="0">
                <a:solidFill>
                  <a:schemeClr val="bg2"/>
                </a:solidFill>
                <a:latin typeface="+mn-lt"/>
                <a:cs typeface="+mn-cs"/>
              </a:rPr>
              <a:t> </a:t>
            </a:r>
            <a:r>
              <a:rPr lang="en-US" sz="1400" dirty="0" smtClean="0">
                <a:solidFill>
                  <a:schemeClr val="bg2"/>
                </a:solidFill>
                <a:latin typeface="+mn-lt"/>
                <a:cs typeface="+mn-cs"/>
              </a:rPr>
              <a:t>Russian company designs unique unmanned aerial vehicles (</a:t>
            </a:r>
            <a:r>
              <a:rPr lang="en-US" sz="1400" dirty="0" err="1" smtClean="0">
                <a:solidFill>
                  <a:schemeClr val="bg2"/>
                </a:solidFill>
                <a:latin typeface="+mn-lt"/>
                <a:cs typeface="+mn-cs"/>
              </a:rPr>
              <a:t>UAV</a:t>
            </a:r>
            <a:r>
              <a:rPr lang="en-US" sz="1400" dirty="0" smtClean="0">
                <a:solidFill>
                  <a:schemeClr val="bg2"/>
                </a:solidFill>
                <a:latin typeface="+mn-lt"/>
                <a:cs typeface="+mn-cs"/>
              </a:rPr>
              <a:t>) and automatic </a:t>
            </a:r>
            <a:r>
              <a:rPr lang="en-US" sz="1400" dirty="0" err="1" smtClean="0">
                <a:solidFill>
                  <a:schemeClr val="bg2"/>
                </a:solidFill>
                <a:latin typeface="+mn-lt"/>
                <a:cs typeface="+mn-cs"/>
              </a:rPr>
              <a:t>UAV</a:t>
            </a:r>
            <a:r>
              <a:rPr lang="en-US" sz="1400" dirty="0" smtClean="0">
                <a:solidFill>
                  <a:schemeClr val="bg2"/>
                </a:solidFill>
                <a:latin typeface="+mn-lt"/>
                <a:cs typeface="+mn-cs"/>
              </a:rPr>
              <a:t> control systems . Aerob was among the first companies to offer affordable </a:t>
            </a:r>
            <a:r>
              <a:rPr lang="en-US" sz="1400" dirty="0" err="1" smtClean="0">
                <a:solidFill>
                  <a:schemeClr val="bg2"/>
                </a:solidFill>
                <a:latin typeface="+mn-lt"/>
                <a:cs typeface="+mn-cs"/>
              </a:rPr>
              <a:t>UAV</a:t>
            </a:r>
            <a:r>
              <a:rPr lang="en-US" sz="1400" dirty="0" smtClean="0">
                <a:solidFill>
                  <a:schemeClr val="bg2"/>
                </a:solidFill>
                <a:latin typeface="+mn-lt"/>
                <a:cs typeface="+mn-cs"/>
              </a:rPr>
              <a:t>-based aerial photography and mapping services in the market. </a:t>
            </a:r>
            <a:endParaRPr lang="ru-RU" sz="1400" dirty="0">
              <a:solidFill>
                <a:schemeClr val="bg2"/>
              </a:solidFill>
              <a:latin typeface="+mn-lt"/>
              <a:cs typeface="+mn-cs"/>
            </a:endParaRPr>
          </a:p>
        </p:txBody>
      </p:sp>
      <p:sp>
        <p:nvSpPr>
          <p:cNvPr id="14340" name="TextBox 5"/>
          <p:cNvSpPr txBox="1">
            <a:spLocks noChangeArrowheads="1"/>
          </p:cNvSpPr>
          <p:nvPr/>
        </p:nvSpPr>
        <p:spPr bwMode="auto">
          <a:xfrm>
            <a:off x="827088" y="2339975"/>
            <a:ext cx="7921625" cy="368300"/>
          </a:xfrm>
          <a:prstGeom prst="rect">
            <a:avLst/>
          </a:prstGeom>
          <a:solidFill>
            <a:srgbClr val="FF6600"/>
          </a:solidFill>
          <a:ln w="9525">
            <a:noFill/>
            <a:miter lim="800000"/>
            <a:headEnd/>
            <a:tailEnd/>
          </a:ln>
        </p:spPr>
        <p:txBody>
          <a:bodyPr>
            <a:spAutoFit/>
          </a:bodyPr>
          <a:lstStyle/>
          <a:p>
            <a:r>
              <a:rPr lang="en-US" b="1" dirty="0" smtClean="0">
                <a:solidFill>
                  <a:srgbClr val="FFFFFF"/>
                </a:solidFill>
                <a:latin typeface="Calibri" pitchFamily="34" charset="0"/>
              </a:rPr>
              <a:t>About the company </a:t>
            </a:r>
            <a:endParaRPr lang="ru-RU" b="1" dirty="0">
              <a:solidFill>
                <a:srgbClr val="FFFFFF"/>
              </a:solidFill>
              <a:latin typeface="Calibri" pitchFamily="34" charset="0"/>
            </a:endParaRPr>
          </a:p>
        </p:txBody>
      </p:sp>
      <p:sp>
        <p:nvSpPr>
          <p:cNvPr id="10" name="Прямоугольник 9"/>
          <p:cNvSpPr/>
          <p:nvPr/>
        </p:nvSpPr>
        <p:spPr>
          <a:xfrm>
            <a:off x="838200" y="4221163"/>
            <a:ext cx="7910513" cy="954107"/>
          </a:xfrm>
          <a:prstGeom prst="rect">
            <a:avLst/>
          </a:prstGeom>
          <a:solidFill>
            <a:schemeClr val="bg1">
              <a:lumMod val="50000"/>
            </a:schemeClr>
          </a:solidFill>
        </p:spPr>
        <p:txBody>
          <a:bodyPr>
            <a:spAutoFit/>
          </a:bodyPr>
          <a:lstStyle/>
          <a:p>
            <a:pPr fontAlgn="auto">
              <a:spcBef>
                <a:spcPts val="0"/>
              </a:spcBef>
              <a:spcAft>
                <a:spcPts val="0"/>
              </a:spcAft>
              <a:defRPr/>
            </a:pPr>
            <a:r>
              <a:rPr lang="en-US" sz="1400" dirty="0" smtClean="0">
                <a:solidFill>
                  <a:schemeClr val="accent1"/>
                </a:solidFill>
                <a:latin typeface="+mn-lt"/>
                <a:cs typeface="+mn-cs"/>
              </a:rPr>
              <a:t>The innovative technology  for automatic UAV control system design developed by the company </a:t>
            </a:r>
            <a:r>
              <a:rPr lang="en-US" sz="1400" dirty="0" smtClean="0">
                <a:solidFill>
                  <a:schemeClr val="accent1"/>
                </a:solidFill>
                <a:latin typeface="+mn-lt"/>
                <a:cs typeface="+mn-cs"/>
              </a:rPr>
              <a:t>made </a:t>
            </a:r>
            <a:r>
              <a:rPr lang="en-US" sz="1400" dirty="0" smtClean="0">
                <a:solidFill>
                  <a:schemeClr val="accent1"/>
                </a:solidFill>
                <a:latin typeface="+mn-lt"/>
                <a:cs typeface="+mn-cs"/>
              </a:rPr>
              <a:t>it possible to address the main technical challenges hindering the development of the market of UAV-based services in the civil sector.  Aerob automatic </a:t>
            </a:r>
            <a:r>
              <a:rPr lang="en-US" sz="1400" dirty="0" err="1" smtClean="0">
                <a:solidFill>
                  <a:schemeClr val="accent1"/>
                </a:solidFill>
                <a:latin typeface="+mn-lt"/>
                <a:cs typeface="+mn-cs"/>
              </a:rPr>
              <a:t>UAV</a:t>
            </a:r>
            <a:r>
              <a:rPr lang="en-US" sz="1400" dirty="0" smtClean="0">
                <a:solidFill>
                  <a:schemeClr val="accent1"/>
                </a:solidFill>
                <a:latin typeface="+mn-lt"/>
                <a:cs typeface="+mn-cs"/>
              </a:rPr>
              <a:t> control system  has unique characteristics such as modularity, compact size, safety, low cost, adaptability to various aerial vehicles. </a:t>
            </a:r>
            <a:endParaRPr lang="ru-RU" sz="1400" dirty="0">
              <a:solidFill>
                <a:schemeClr val="accent1"/>
              </a:solidFill>
              <a:latin typeface="Arial"/>
              <a:cs typeface="Arial"/>
            </a:endParaRPr>
          </a:p>
        </p:txBody>
      </p:sp>
      <p:sp>
        <p:nvSpPr>
          <p:cNvPr id="14342" name="TextBox 10"/>
          <p:cNvSpPr txBox="1">
            <a:spLocks noChangeArrowheads="1"/>
          </p:cNvSpPr>
          <p:nvPr/>
        </p:nvSpPr>
        <p:spPr bwMode="auto">
          <a:xfrm>
            <a:off x="838200" y="3860800"/>
            <a:ext cx="7910513" cy="369888"/>
          </a:xfrm>
          <a:prstGeom prst="rect">
            <a:avLst/>
          </a:prstGeom>
          <a:solidFill>
            <a:srgbClr val="FF6600"/>
          </a:solidFill>
          <a:ln w="9525">
            <a:noFill/>
            <a:miter lim="800000"/>
            <a:headEnd/>
            <a:tailEnd/>
          </a:ln>
        </p:spPr>
        <p:txBody>
          <a:bodyPr>
            <a:spAutoFit/>
          </a:bodyPr>
          <a:lstStyle/>
          <a:p>
            <a:r>
              <a:rPr lang="en-US" b="1" dirty="0" smtClean="0">
                <a:solidFill>
                  <a:srgbClr val="FFFFFF"/>
                </a:solidFill>
              </a:rPr>
              <a:t>Key advantages </a:t>
            </a:r>
            <a:endParaRPr lang="ru-RU" b="1" dirty="0">
              <a:solidFill>
                <a:srgbClr val="FFFFFF"/>
              </a:solidFill>
            </a:endParaRPr>
          </a:p>
        </p:txBody>
      </p:sp>
      <p:pic>
        <p:nvPicPr>
          <p:cNvPr id="14343" name="Picture 4"/>
          <p:cNvPicPr>
            <a:picLocks noChangeAspect="1"/>
          </p:cNvPicPr>
          <p:nvPr>
            <p:custDataLst>
              <p:tags r:id="rId1"/>
            </p:custDataLst>
          </p:nvPr>
        </p:nvPicPr>
        <p:blipFill>
          <a:blip r:embed="rId3"/>
          <a:srcRect/>
          <a:stretch>
            <a:fillRect/>
          </a:stretch>
        </p:blipFill>
        <p:spPr bwMode="auto">
          <a:xfrm>
            <a:off x="7632700" y="44450"/>
            <a:ext cx="601663" cy="431800"/>
          </a:xfrm>
          <a:prstGeom prst="rect">
            <a:avLst/>
          </a:prstGeom>
          <a:noFill/>
          <a:ln w="9525">
            <a:noFill/>
            <a:miter lim="800000"/>
            <a:headEnd/>
            <a:tailEnd/>
          </a:ln>
        </p:spPr>
      </p:pic>
      <p:sp>
        <p:nvSpPr>
          <p:cNvPr id="12" name="Прямоугольник 11"/>
          <p:cNvSpPr/>
          <p:nvPr/>
        </p:nvSpPr>
        <p:spPr>
          <a:xfrm>
            <a:off x="838200" y="5949950"/>
            <a:ext cx="7910513" cy="523220"/>
          </a:xfrm>
          <a:prstGeom prst="rect">
            <a:avLst/>
          </a:prstGeom>
          <a:solidFill>
            <a:schemeClr val="bg1">
              <a:lumMod val="50000"/>
            </a:schemeClr>
          </a:solidFill>
        </p:spPr>
        <p:txBody>
          <a:bodyPr>
            <a:spAutoFit/>
          </a:bodyPr>
          <a:lstStyle/>
          <a:p>
            <a:pPr fontAlgn="auto">
              <a:spcBef>
                <a:spcPts val="0"/>
              </a:spcBef>
              <a:spcAft>
                <a:spcPts val="0"/>
              </a:spcAft>
              <a:defRPr/>
            </a:pPr>
            <a:r>
              <a:rPr lang="en-US" sz="1400" dirty="0" smtClean="0">
                <a:solidFill>
                  <a:schemeClr val="bg2"/>
                </a:solidFill>
                <a:latin typeface="+mn-lt"/>
                <a:cs typeface="+mn-cs"/>
              </a:rPr>
              <a:t>Currently, the global </a:t>
            </a:r>
            <a:r>
              <a:rPr lang="en-US" sz="1400" dirty="0" err="1" smtClean="0">
                <a:solidFill>
                  <a:schemeClr val="bg2"/>
                </a:solidFill>
                <a:latin typeface="+mn-lt"/>
                <a:cs typeface="+mn-cs"/>
              </a:rPr>
              <a:t>UAV</a:t>
            </a:r>
            <a:r>
              <a:rPr lang="en-US" sz="1400" dirty="0" smtClean="0">
                <a:solidFill>
                  <a:schemeClr val="bg2"/>
                </a:solidFill>
                <a:latin typeface="+mn-lt"/>
                <a:cs typeface="+mn-cs"/>
              </a:rPr>
              <a:t> market is growing rapidly. Low </a:t>
            </a:r>
            <a:r>
              <a:rPr lang="en-US" sz="1400" dirty="0" err="1" smtClean="0">
                <a:solidFill>
                  <a:schemeClr val="bg2"/>
                </a:solidFill>
                <a:latin typeface="+mn-lt"/>
                <a:cs typeface="+mn-cs"/>
              </a:rPr>
              <a:t>UAV</a:t>
            </a:r>
            <a:r>
              <a:rPr lang="en-US" sz="1400" dirty="0" smtClean="0">
                <a:solidFill>
                  <a:schemeClr val="bg2"/>
                </a:solidFill>
                <a:latin typeface="+mn-lt"/>
                <a:cs typeface="+mn-cs"/>
              </a:rPr>
              <a:t> operation costs, simple and efficient use attract more and more attention to such vehicles from business companies. </a:t>
            </a:r>
            <a:endParaRPr lang="ru-RU" sz="1400" dirty="0">
              <a:solidFill>
                <a:schemeClr val="bg2"/>
              </a:solidFill>
              <a:latin typeface="+mn-lt"/>
              <a:cs typeface="+mn-cs"/>
            </a:endParaRPr>
          </a:p>
        </p:txBody>
      </p:sp>
      <p:sp>
        <p:nvSpPr>
          <p:cNvPr id="14345" name="TextBox 13"/>
          <p:cNvSpPr txBox="1">
            <a:spLocks noChangeArrowheads="1"/>
          </p:cNvSpPr>
          <p:nvPr/>
        </p:nvSpPr>
        <p:spPr bwMode="auto">
          <a:xfrm>
            <a:off x="827088" y="5580063"/>
            <a:ext cx="7921625" cy="369887"/>
          </a:xfrm>
          <a:prstGeom prst="rect">
            <a:avLst/>
          </a:prstGeom>
          <a:solidFill>
            <a:srgbClr val="FF6600"/>
          </a:solidFill>
          <a:ln w="9525">
            <a:noFill/>
            <a:miter lim="800000"/>
            <a:headEnd/>
            <a:tailEnd/>
          </a:ln>
        </p:spPr>
        <p:txBody>
          <a:bodyPr>
            <a:spAutoFit/>
          </a:bodyPr>
          <a:lstStyle/>
          <a:p>
            <a:r>
              <a:rPr lang="en-US" b="1" dirty="0" smtClean="0">
                <a:solidFill>
                  <a:srgbClr val="FFFFFF"/>
                </a:solidFill>
              </a:rPr>
              <a:t>Market and prospects </a:t>
            </a:r>
            <a:endParaRPr lang="ru-RU" b="1" dirty="0">
              <a:solidFill>
                <a:srgbClr val="FFFFFF"/>
              </a:solidFill>
            </a:endParaRPr>
          </a:p>
        </p:txBody>
      </p:sp>
      <p:sp>
        <p:nvSpPr>
          <p:cNvPr id="14346" name="Rectangle 9"/>
          <p:cNvSpPr>
            <a:spLocks noChangeArrowheads="1"/>
          </p:cNvSpPr>
          <p:nvPr/>
        </p:nvSpPr>
        <p:spPr bwMode="auto">
          <a:xfrm>
            <a:off x="827088" y="908050"/>
            <a:ext cx="7921625" cy="954107"/>
          </a:xfrm>
          <a:prstGeom prst="rect">
            <a:avLst/>
          </a:prstGeom>
          <a:noFill/>
          <a:ln w="9525">
            <a:noFill/>
            <a:miter lim="800000"/>
            <a:headEnd/>
            <a:tailEnd/>
          </a:ln>
        </p:spPr>
        <p:txBody>
          <a:bodyPr>
            <a:spAutoFit/>
          </a:bodyPr>
          <a:lstStyle/>
          <a:p>
            <a:r>
              <a:rPr lang="en-US" sz="1400" b="1" dirty="0" smtClean="0">
                <a:latin typeface="Calibri" pitchFamily="34" charset="0"/>
              </a:rPr>
              <a:t>Aerob and Solon Tech, France, become partners</a:t>
            </a:r>
            <a:r>
              <a:rPr lang="ru-RU" sz="1400" b="1" dirty="0" smtClean="0">
                <a:latin typeface="Calibri" pitchFamily="34" charset="0"/>
              </a:rPr>
              <a:t> </a:t>
            </a:r>
            <a:endParaRPr lang="en-US" sz="1400" b="1" dirty="0">
              <a:latin typeface="Calibri" pitchFamily="34" charset="0"/>
            </a:endParaRPr>
          </a:p>
          <a:p>
            <a:r>
              <a:rPr lang="en-US" sz="1400" dirty="0" smtClean="0">
                <a:latin typeface="Calibri" pitchFamily="34" charset="0"/>
              </a:rPr>
              <a:t>Andrei </a:t>
            </a:r>
            <a:r>
              <a:rPr lang="en-US" sz="1400" dirty="0" err="1" smtClean="0">
                <a:latin typeface="Calibri" pitchFamily="34" charset="0"/>
              </a:rPr>
              <a:t>Mamontov</a:t>
            </a:r>
            <a:r>
              <a:rPr lang="en-US" sz="1400" dirty="0" smtClean="0">
                <a:latin typeface="Calibri" pitchFamily="34" charset="0"/>
              </a:rPr>
              <a:t>, General Director of Aerob, a resident company of the Space </a:t>
            </a:r>
          </a:p>
          <a:p>
            <a:r>
              <a:rPr lang="en-US" sz="1400" dirty="0" smtClean="0">
                <a:latin typeface="Calibri" pitchFamily="34" charset="0"/>
              </a:rPr>
              <a:t>Technology Cluster, and design engineer Dmitry </a:t>
            </a:r>
            <a:r>
              <a:rPr lang="en-US" sz="1400" dirty="0" err="1" smtClean="0">
                <a:latin typeface="Calibri" pitchFamily="34" charset="0"/>
              </a:rPr>
              <a:t>Lavrenov</a:t>
            </a:r>
            <a:r>
              <a:rPr lang="en-US" sz="1400" dirty="0" smtClean="0">
                <a:latin typeface="Calibri" pitchFamily="34" charset="0"/>
              </a:rPr>
              <a:t> representing Solon Tech, </a:t>
            </a:r>
          </a:p>
          <a:p>
            <a:r>
              <a:rPr lang="en-US" sz="1400" dirty="0" smtClean="0">
                <a:latin typeface="Calibri" pitchFamily="34" charset="0"/>
              </a:rPr>
              <a:t>France, signed a cooperation agreement at MAKS 2013 Aviation and Space Salon </a:t>
            </a:r>
            <a:r>
              <a:rPr lang="ru-RU" sz="1400" dirty="0" smtClean="0">
                <a:latin typeface="Calibri" pitchFamily="34" charset="0"/>
              </a:rPr>
              <a:t>.</a:t>
            </a:r>
            <a:endParaRPr lang="ru-RU" sz="1400" b="1" dirty="0">
              <a:latin typeface="Calibri" pitchFamily="34" charset="0"/>
            </a:endParaRPr>
          </a:p>
        </p:txBody>
      </p:sp>
      <p:pic>
        <p:nvPicPr>
          <p:cNvPr id="19" name="Picture 2"/>
          <p:cNvPicPr>
            <a:picLocks noChangeAspect="1" noChangeArrowheads="1"/>
          </p:cNvPicPr>
          <p:nvPr/>
        </p:nvPicPr>
        <p:blipFill>
          <a:blip r:embed="rId4">
            <a:extLst>
              <a:ext uri="{28A0092B-C50C-407E-A947-70E740481C1C}"/>
            </a:extLst>
          </a:blip>
          <a:stretch>
            <a:fillRect/>
          </a:stretch>
        </p:blipFill>
        <p:spPr bwMode="auto">
          <a:xfrm>
            <a:off x="7236296" y="765513"/>
            <a:ext cx="1455127" cy="130032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a:xfrm>
            <a:off x="1606550" y="107950"/>
            <a:ext cx="6494463" cy="704850"/>
          </a:xfrm>
        </p:spPr>
        <p:txBody>
          <a:bodyPr/>
          <a:lstStyle/>
          <a:p>
            <a:pPr fontAlgn="auto">
              <a:spcAft>
                <a:spcPts val="0"/>
              </a:spcAft>
              <a:defRPr/>
            </a:pPr>
            <a:r>
              <a:rPr lang="en-US" sz="2400" dirty="0" err="1" smtClean="0"/>
              <a:t>DiSiCon</a:t>
            </a:r>
            <a:r>
              <a:rPr lang="en-US" sz="2400" dirty="0" smtClean="0"/>
              <a:t> LLC</a:t>
            </a:r>
            <a:endParaRPr lang="ru-RU" sz="2400" dirty="0"/>
          </a:p>
        </p:txBody>
      </p:sp>
      <p:sp>
        <p:nvSpPr>
          <p:cNvPr id="4" name="Rectangle 9"/>
          <p:cNvSpPr/>
          <p:nvPr/>
        </p:nvSpPr>
        <p:spPr>
          <a:xfrm>
            <a:off x="827088" y="963613"/>
            <a:ext cx="6265862" cy="1169551"/>
          </a:xfrm>
          <a:prstGeom prst="rect">
            <a:avLst/>
          </a:prstGeom>
        </p:spPr>
        <p:txBody>
          <a:bodyPr>
            <a:spAutoFit/>
          </a:bodyPr>
          <a:lstStyle/>
          <a:p>
            <a:pPr fontAlgn="auto">
              <a:spcBef>
                <a:spcPts val="0"/>
              </a:spcBef>
              <a:spcAft>
                <a:spcPts val="0"/>
              </a:spcAft>
              <a:defRPr/>
            </a:pPr>
            <a:r>
              <a:rPr lang="en-US" sz="1400" b="1" dirty="0" smtClean="0">
                <a:latin typeface="+mn-lt"/>
                <a:cs typeface="+mn-cs"/>
              </a:rPr>
              <a:t>MTS OJSC expands video monitoring of woods using its Lesnoy </a:t>
            </a:r>
            <a:r>
              <a:rPr lang="en-US" sz="1400" b="1" dirty="0" err="1" smtClean="0">
                <a:latin typeface="+mn-lt"/>
                <a:cs typeface="+mn-cs"/>
              </a:rPr>
              <a:t>Dozor</a:t>
            </a:r>
            <a:r>
              <a:rPr lang="en-US" sz="1400" b="1" dirty="0" smtClean="0">
                <a:latin typeface="+mn-lt"/>
                <a:cs typeface="+mn-cs"/>
              </a:rPr>
              <a:t> (Forest Watch) system</a:t>
            </a:r>
          </a:p>
          <a:p>
            <a:pPr fontAlgn="auto">
              <a:spcBef>
                <a:spcPts val="0"/>
              </a:spcBef>
              <a:spcAft>
                <a:spcPts val="0"/>
              </a:spcAft>
              <a:defRPr/>
            </a:pPr>
            <a:r>
              <a:rPr lang="en-US" sz="1400" dirty="0" smtClean="0">
                <a:latin typeface="+mn-lt"/>
                <a:cs typeface="+mn-cs"/>
              </a:rPr>
              <a:t>Currently, special video cameras are located at five MTS facilities in the forests of the Komi Republic.  The geography of video monitoring is expected to be expanded with additional equipment to be installed  on two masts  of the operator</a:t>
            </a:r>
            <a:r>
              <a:rPr lang="ru-RU" sz="1400" dirty="0" smtClean="0">
                <a:latin typeface="+mn-lt"/>
                <a:cs typeface="+mn-cs"/>
              </a:rPr>
              <a:t>.</a:t>
            </a:r>
            <a:endParaRPr lang="ru-RU" sz="1400" dirty="0">
              <a:solidFill>
                <a:schemeClr val="bg1">
                  <a:lumMod val="25000"/>
                </a:schemeClr>
              </a:solidFill>
              <a:latin typeface="Arial"/>
              <a:cs typeface="Arial"/>
            </a:endParaRPr>
          </a:p>
        </p:txBody>
      </p:sp>
      <p:pic>
        <p:nvPicPr>
          <p:cNvPr id="15364" name="Picture 4"/>
          <p:cNvPicPr>
            <a:picLocks noChangeAspect="1"/>
          </p:cNvPicPr>
          <p:nvPr>
            <p:custDataLst>
              <p:tags r:id="rId1"/>
            </p:custDataLst>
          </p:nvPr>
        </p:nvPicPr>
        <p:blipFill>
          <a:blip r:embed="rId3"/>
          <a:srcRect/>
          <a:stretch>
            <a:fillRect/>
          </a:stretch>
        </p:blipFill>
        <p:spPr bwMode="auto">
          <a:xfrm>
            <a:off x="7632700" y="44450"/>
            <a:ext cx="601663" cy="431800"/>
          </a:xfrm>
          <a:prstGeom prst="rect">
            <a:avLst/>
          </a:prstGeom>
          <a:noFill/>
          <a:ln w="9525">
            <a:noFill/>
            <a:miter lim="800000"/>
            <a:headEnd/>
            <a:tailEnd/>
          </a:ln>
        </p:spPr>
      </p:pic>
      <p:sp>
        <p:nvSpPr>
          <p:cNvPr id="14" name="Rectangle 10"/>
          <p:cNvSpPr/>
          <p:nvPr/>
        </p:nvSpPr>
        <p:spPr>
          <a:xfrm>
            <a:off x="819150" y="2636838"/>
            <a:ext cx="7856538" cy="738664"/>
          </a:xfrm>
          <a:prstGeom prst="rect">
            <a:avLst/>
          </a:prstGeom>
          <a:solidFill>
            <a:schemeClr val="bg1">
              <a:lumMod val="50000"/>
            </a:schemeClr>
          </a:solidFill>
          <a:ln>
            <a:solidFill>
              <a:schemeClr val="bg2">
                <a:lumMod val="95000"/>
              </a:schemeClr>
            </a:solidFill>
          </a:ln>
        </p:spPr>
        <p:txBody>
          <a:bodyPr>
            <a:spAutoFit/>
          </a:bodyPr>
          <a:lstStyle/>
          <a:p>
            <a:r>
              <a:rPr lang="en-US" sz="1400" dirty="0" smtClean="0">
                <a:solidFill>
                  <a:schemeClr val="bg2"/>
                </a:solidFill>
                <a:latin typeface="Calibri" pitchFamily="34" charset="0"/>
                <a:ea typeface="Calibri" pitchFamily="34" charset="0"/>
                <a:cs typeface="Calibri" pitchFamily="34" charset="0"/>
                <a:sym typeface="Arial" pitchFamily="34" charset="0"/>
              </a:rPr>
              <a:t>Lesnoy </a:t>
            </a:r>
            <a:r>
              <a:rPr lang="en-US" sz="1400" dirty="0" err="1" smtClean="0">
                <a:solidFill>
                  <a:schemeClr val="bg2"/>
                </a:solidFill>
                <a:latin typeface="Calibri" pitchFamily="34" charset="0"/>
                <a:ea typeface="Calibri" pitchFamily="34" charset="0"/>
                <a:cs typeface="Calibri" pitchFamily="34" charset="0"/>
                <a:sym typeface="Arial" pitchFamily="34" charset="0"/>
              </a:rPr>
              <a:t>Dozor</a:t>
            </a:r>
            <a:r>
              <a:rPr lang="en-US" sz="1400" dirty="0" smtClean="0">
                <a:solidFill>
                  <a:schemeClr val="bg2"/>
                </a:solidFill>
                <a:latin typeface="Calibri" pitchFamily="34" charset="0"/>
                <a:ea typeface="Calibri" pitchFamily="34" charset="0"/>
                <a:cs typeface="Calibri" pitchFamily="34" charset="0"/>
                <a:sym typeface="Arial" pitchFamily="34" charset="0"/>
              </a:rPr>
              <a:t> system was designed for monitoring forests, prairies, crops, etc. A distributed network of sensors (video cameras, </a:t>
            </a:r>
            <a:r>
              <a:rPr lang="en-US" sz="1400" dirty="0" err="1" smtClean="0">
                <a:solidFill>
                  <a:schemeClr val="bg2"/>
                </a:solidFill>
                <a:latin typeface="Calibri" pitchFamily="34" charset="0"/>
                <a:ea typeface="Calibri" pitchFamily="34" charset="0"/>
                <a:cs typeface="Calibri" pitchFamily="34" charset="0"/>
                <a:sym typeface="Arial" pitchFamily="34" charset="0"/>
              </a:rPr>
              <a:t>IR</a:t>
            </a:r>
            <a:r>
              <a:rPr lang="en-US" sz="1400" dirty="0" smtClean="0">
                <a:solidFill>
                  <a:schemeClr val="bg2"/>
                </a:solidFill>
                <a:latin typeface="Calibri" pitchFamily="34" charset="0"/>
                <a:ea typeface="Calibri" pitchFamily="34" charset="0"/>
                <a:cs typeface="Calibri" pitchFamily="34" charset="0"/>
                <a:sym typeface="Arial" pitchFamily="34" charset="0"/>
              </a:rPr>
              <a:t> imagers, etc.) that are installed on high-rise structures and support monitoring tasks are one of the core elements of the system. </a:t>
            </a:r>
            <a:endParaRPr lang="ru-RU" sz="1400" dirty="0">
              <a:solidFill>
                <a:schemeClr val="bg2"/>
              </a:solidFill>
              <a:latin typeface="Calibri" pitchFamily="34" charset="0"/>
              <a:ea typeface="Calibri" pitchFamily="34" charset="0"/>
              <a:cs typeface="Calibri" pitchFamily="34" charset="0"/>
              <a:sym typeface="Arial" pitchFamily="34" charset="0"/>
            </a:endParaRPr>
          </a:p>
        </p:txBody>
      </p:sp>
      <p:sp>
        <p:nvSpPr>
          <p:cNvPr id="15366" name="TextBox 14"/>
          <p:cNvSpPr txBox="1">
            <a:spLocks noChangeArrowheads="1"/>
          </p:cNvSpPr>
          <p:nvPr/>
        </p:nvSpPr>
        <p:spPr bwMode="auto">
          <a:xfrm>
            <a:off x="827088" y="2276475"/>
            <a:ext cx="7848600" cy="369888"/>
          </a:xfrm>
          <a:prstGeom prst="rect">
            <a:avLst/>
          </a:prstGeom>
          <a:solidFill>
            <a:srgbClr val="FF6600"/>
          </a:solidFill>
          <a:ln w="9525">
            <a:noFill/>
            <a:miter lim="800000"/>
            <a:headEnd/>
            <a:tailEnd/>
          </a:ln>
        </p:spPr>
        <p:txBody>
          <a:bodyPr>
            <a:spAutoFit/>
          </a:bodyPr>
          <a:lstStyle/>
          <a:p>
            <a:r>
              <a:rPr lang="en-US" b="1" dirty="0" smtClean="0">
                <a:solidFill>
                  <a:srgbClr val="FFFFFF"/>
                </a:solidFill>
              </a:rPr>
              <a:t>Innovation in brief </a:t>
            </a:r>
            <a:endParaRPr lang="ru-RU" b="1" dirty="0">
              <a:solidFill>
                <a:srgbClr val="FFFFFF"/>
              </a:solidFill>
            </a:endParaRPr>
          </a:p>
        </p:txBody>
      </p:sp>
      <p:sp>
        <p:nvSpPr>
          <p:cNvPr id="17" name="Rectangle 10"/>
          <p:cNvSpPr/>
          <p:nvPr/>
        </p:nvSpPr>
        <p:spPr>
          <a:xfrm>
            <a:off x="838200" y="4149725"/>
            <a:ext cx="7837488" cy="1246495"/>
          </a:xfrm>
          <a:prstGeom prst="rect">
            <a:avLst/>
          </a:prstGeom>
          <a:solidFill>
            <a:schemeClr val="bg1">
              <a:lumMod val="50000"/>
            </a:schemeClr>
          </a:solidFill>
          <a:ln>
            <a:solidFill>
              <a:schemeClr val="bg2">
                <a:lumMod val="95000"/>
              </a:schemeClr>
            </a:solidFill>
          </a:ln>
        </p:spPr>
        <p:txBody>
          <a:bodyPr>
            <a:spAutoFit/>
          </a:bodyPr>
          <a:lstStyle/>
          <a:p>
            <a:pPr>
              <a:spcBef>
                <a:spcPts val="600"/>
              </a:spcBef>
            </a:pPr>
            <a:r>
              <a:rPr lang="en-US" sz="1400" dirty="0" smtClean="0">
                <a:solidFill>
                  <a:schemeClr val="accent1"/>
                </a:solidFill>
                <a:latin typeface="Calibri" pitchFamily="34" charset="0"/>
                <a:ea typeface="HelveticaNeueCyr-Roman"/>
                <a:cs typeface="HelveticaNeueCyr-Roman"/>
              </a:rPr>
              <a:t>The existing infrastructure of mobile operators (masts, communication equipment and maintenance teams) is used for supporting system operation. Since the system is scalable and can be easily expanded, it is suitable for detecting fires both within small territories and within large areas. </a:t>
            </a:r>
            <a:endParaRPr lang="ru-RU" sz="1400" dirty="0">
              <a:solidFill>
                <a:schemeClr val="accent1"/>
              </a:solidFill>
              <a:latin typeface="Calibri" pitchFamily="34" charset="0"/>
              <a:ea typeface="HelveticaNeueCyr-Roman"/>
              <a:cs typeface="HelveticaNeueCyr-Roman"/>
            </a:endParaRPr>
          </a:p>
          <a:p>
            <a:pPr>
              <a:spcBef>
                <a:spcPts val="600"/>
              </a:spcBef>
            </a:pPr>
            <a:r>
              <a:rPr lang="en-US" sz="1400" dirty="0" smtClean="0">
                <a:solidFill>
                  <a:schemeClr val="accent1"/>
                </a:solidFill>
                <a:latin typeface="Calibri" pitchFamily="34" charset="0"/>
              </a:rPr>
              <a:t>Its innovative software component includes system servers in a cloud, which ensure the required forest monitoring and forest fire detection functionality</a:t>
            </a:r>
            <a:r>
              <a:rPr lang="ru-RU" sz="1400" dirty="0" smtClean="0">
                <a:solidFill>
                  <a:schemeClr val="accent1"/>
                </a:solidFill>
                <a:latin typeface="Calibri" pitchFamily="34" charset="0"/>
              </a:rPr>
              <a:t>.</a:t>
            </a:r>
            <a:endParaRPr lang="ru-RU" sz="1400" dirty="0">
              <a:solidFill>
                <a:schemeClr val="accent1"/>
              </a:solidFill>
              <a:latin typeface="Calibri" pitchFamily="34" charset="0"/>
              <a:ea typeface="HelveticaNeueCyr-Roman"/>
              <a:cs typeface="HelveticaNeueCyr-Roman"/>
            </a:endParaRPr>
          </a:p>
        </p:txBody>
      </p:sp>
      <p:sp>
        <p:nvSpPr>
          <p:cNvPr id="18" name="Прямоугольник 17"/>
          <p:cNvSpPr/>
          <p:nvPr/>
        </p:nvSpPr>
        <p:spPr>
          <a:xfrm>
            <a:off x="838200" y="6165850"/>
            <a:ext cx="7837488" cy="307777"/>
          </a:xfrm>
          <a:prstGeom prst="rect">
            <a:avLst/>
          </a:prstGeom>
          <a:solidFill>
            <a:schemeClr val="bg1">
              <a:lumMod val="50000"/>
            </a:schemeClr>
          </a:solidFill>
        </p:spPr>
        <p:txBody>
          <a:bodyPr>
            <a:spAutoFit/>
          </a:bodyPr>
          <a:lstStyle/>
          <a:p>
            <a:pPr fontAlgn="auto">
              <a:spcBef>
                <a:spcPts val="0"/>
              </a:spcBef>
              <a:spcAft>
                <a:spcPts val="0"/>
              </a:spcAft>
              <a:defRPr/>
            </a:pPr>
            <a:r>
              <a:rPr lang="en-US" sz="1400" dirty="0" smtClean="0">
                <a:solidFill>
                  <a:srgbClr val="FFFFFF"/>
                </a:solidFill>
                <a:latin typeface="+mn-lt"/>
                <a:cs typeface="+mn-cs"/>
              </a:rPr>
              <a:t>Distributed monitoring systems designed for detection of fires within large territories or forest fires. </a:t>
            </a:r>
            <a:endParaRPr lang="ru-RU" sz="1400" dirty="0">
              <a:solidFill>
                <a:srgbClr val="FFFFFF"/>
              </a:solidFill>
              <a:latin typeface="+mn-lt"/>
              <a:cs typeface="+mn-cs"/>
            </a:endParaRPr>
          </a:p>
        </p:txBody>
      </p:sp>
      <p:sp>
        <p:nvSpPr>
          <p:cNvPr id="15369" name="TextBox 18"/>
          <p:cNvSpPr txBox="1">
            <a:spLocks noChangeArrowheads="1"/>
          </p:cNvSpPr>
          <p:nvPr/>
        </p:nvSpPr>
        <p:spPr bwMode="auto">
          <a:xfrm>
            <a:off x="827088" y="5795963"/>
            <a:ext cx="7848600" cy="369887"/>
          </a:xfrm>
          <a:prstGeom prst="rect">
            <a:avLst/>
          </a:prstGeom>
          <a:solidFill>
            <a:srgbClr val="FF6600"/>
          </a:solidFill>
          <a:ln w="9525">
            <a:noFill/>
            <a:miter lim="800000"/>
            <a:headEnd/>
            <a:tailEnd/>
          </a:ln>
        </p:spPr>
        <p:txBody>
          <a:bodyPr>
            <a:spAutoFit/>
          </a:bodyPr>
          <a:lstStyle/>
          <a:p>
            <a:r>
              <a:rPr lang="en-US" b="1" dirty="0" smtClean="0">
                <a:solidFill>
                  <a:srgbClr val="FFFFFF"/>
                </a:solidFill>
              </a:rPr>
              <a:t>Market </a:t>
            </a:r>
            <a:endParaRPr lang="ru-RU" b="1" dirty="0">
              <a:solidFill>
                <a:srgbClr val="FFFFFF"/>
              </a:solidFill>
            </a:endParaRPr>
          </a:p>
        </p:txBody>
      </p:sp>
      <p:sp>
        <p:nvSpPr>
          <p:cNvPr id="15370" name="TextBox 19"/>
          <p:cNvSpPr txBox="1">
            <a:spLocks noChangeArrowheads="1"/>
          </p:cNvSpPr>
          <p:nvPr/>
        </p:nvSpPr>
        <p:spPr bwMode="auto">
          <a:xfrm>
            <a:off x="838200" y="3789363"/>
            <a:ext cx="7837488" cy="368300"/>
          </a:xfrm>
          <a:prstGeom prst="rect">
            <a:avLst/>
          </a:prstGeom>
          <a:solidFill>
            <a:srgbClr val="FF6600"/>
          </a:solidFill>
          <a:ln w="9525">
            <a:noFill/>
            <a:miter lim="800000"/>
            <a:headEnd/>
            <a:tailEnd/>
          </a:ln>
        </p:spPr>
        <p:txBody>
          <a:bodyPr>
            <a:spAutoFit/>
          </a:bodyPr>
          <a:lstStyle/>
          <a:p>
            <a:r>
              <a:rPr lang="en-US" b="1" dirty="0" smtClean="0">
                <a:solidFill>
                  <a:srgbClr val="FFFFFF"/>
                </a:solidFill>
              </a:rPr>
              <a:t>Key advantages</a:t>
            </a:r>
            <a:endParaRPr lang="ru-RU" b="1" dirty="0">
              <a:solidFill>
                <a:srgbClr val="FFFFFF"/>
              </a:solidFill>
            </a:endParaRPr>
          </a:p>
        </p:txBody>
      </p:sp>
      <p:pic>
        <p:nvPicPr>
          <p:cNvPr id="12" name="Picture 2"/>
          <p:cNvPicPr>
            <a:picLocks noChangeAspect="1" noChangeArrowheads="1"/>
          </p:cNvPicPr>
          <p:nvPr/>
        </p:nvPicPr>
        <p:blipFill>
          <a:blip r:embed="rId4">
            <a:extLst>
              <a:ext uri="{28A0092B-C50C-407E-A947-70E740481C1C}"/>
            </a:extLst>
          </a:blip>
          <a:stretch>
            <a:fillRect/>
          </a:stretch>
        </p:blipFill>
        <p:spPr bwMode="auto">
          <a:xfrm>
            <a:off x="7215053" y="836712"/>
            <a:ext cx="1389395" cy="1170593"/>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a:xfrm>
            <a:off x="1606550" y="133350"/>
            <a:ext cx="6494463" cy="703263"/>
          </a:xfrm>
        </p:spPr>
        <p:txBody>
          <a:bodyPr/>
          <a:lstStyle/>
          <a:p>
            <a:pPr fontAlgn="auto">
              <a:spcAft>
                <a:spcPts val="0"/>
              </a:spcAft>
              <a:defRPr/>
            </a:pPr>
            <a:r>
              <a:rPr lang="en-US" sz="2400" b="1" dirty="0" smtClean="0"/>
              <a:t>Bravo Motors LLC</a:t>
            </a:r>
            <a:endParaRPr lang="ru-RU" sz="2400" dirty="0"/>
          </a:p>
        </p:txBody>
      </p:sp>
      <p:sp>
        <p:nvSpPr>
          <p:cNvPr id="5" name="Rectangle 9"/>
          <p:cNvSpPr/>
          <p:nvPr/>
        </p:nvSpPr>
        <p:spPr>
          <a:xfrm>
            <a:off x="755650" y="963613"/>
            <a:ext cx="5988050" cy="1169551"/>
          </a:xfrm>
          <a:prstGeom prst="rect">
            <a:avLst/>
          </a:prstGeom>
        </p:spPr>
        <p:txBody>
          <a:bodyPr>
            <a:spAutoFit/>
          </a:bodyPr>
          <a:lstStyle/>
          <a:p>
            <a:pPr fontAlgn="auto">
              <a:spcBef>
                <a:spcPts val="0"/>
              </a:spcBef>
              <a:spcAft>
                <a:spcPts val="0"/>
              </a:spcAft>
              <a:defRPr/>
            </a:pPr>
            <a:r>
              <a:rPr lang="en-US" sz="1400" b="1" dirty="0" smtClean="0">
                <a:latin typeface="+mn-lt"/>
                <a:cs typeface="+mn-cs"/>
              </a:rPr>
              <a:t>Bravo Motors, a Skolkovo resident, signs a cooperation agreement with another Skolkovo resident </a:t>
            </a:r>
            <a:r>
              <a:rPr lang="en-US" sz="1400" b="1" dirty="0" err="1" smtClean="0">
                <a:latin typeface="+mn-lt"/>
                <a:cs typeface="+mn-cs"/>
              </a:rPr>
              <a:t>RoboCV</a:t>
            </a:r>
            <a:endParaRPr lang="en-US" sz="1400" b="1" dirty="0" smtClean="0">
              <a:latin typeface="+mn-lt"/>
              <a:cs typeface="+mn-cs"/>
            </a:endParaRPr>
          </a:p>
          <a:p>
            <a:pPr fontAlgn="auto">
              <a:spcBef>
                <a:spcPts val="0"/>
              </a:spcBef>
              <a:spcAft>
                <a:spcPts val="0"/>
              </a:spcAft>
              <a:defRPr/>
            </a:pPr>
            <a:endParaRPr lang="ru-RU" sz="1400" b="1" dirty="0">
              <a:solidFill>
                <a:schemeClr val="bg1">
                  <a:lumMod val="25000"/>
                </a:schemeClr>
              </a:solidFill>
              <a:latin typeface="+mj-lt"/>
              <a:cs typeface="Arial"/>
            </a:endParaRPr>
          </a:p>
          <a:p>
            <a:pPr fontAlgn="auto">
              <a:spcBef>
                <a:spcPts val="0"/>
              </a:spcBef>
              <a:spcAft>
                <a:spcPts val="0"/>
              </a:spcAft>
              <a:defRPr/>
            </a:pPr>
            <a:r>
              <a:rPr lang="en-US" sz="1400" dirty="0" smtClean="0">
                <a:latin typeface="+mn-lt"/>
                <a:cs typeface="+mn-cs"/>
              </a:rPr>
              <a:t>In the near future, both companies  are going to present a prototype electric transformer car with an embedded </a:t>
            </a:r>
            <a:r>
              <a:rPr lang="en-US" sz="1400" dirty="0" err="1" smtClean="0">
                <a:latin typeface="+mn-lt"/>
                <a:cs typeface="+mn-cs"/>
              </a:rPr>
              <a:t>RoboCV</a:t>
            </a:r>
            <a:r>
              <a:rPr lang="en-US" sz="1400" dirty="0" smtClean="0">
                <a:latin typeface="+mn-lt"/>
                <a:cs typeface="+mn-cs"/>
              </a:rPr>
              <a:t> autopilot system.</a:t>
            </a:r>
            <a:endParaRPr lang="ru-RU" sz="1400" b="1" dirty="0">
              <a:solidFill>
                <a:schemeClr val="bg1">
                  <a:lumMod val="25000"/>
                </a:schemeClr>
              </a:solidFill>
              <a:latin typeface="+mj-lt"/>
              <a:cs typeface="Arial"/>
            </a:endParaRPr>
          </a:p>
        </p:txBody>
      </p:sp>
      <p:pic>
        <p:nvPicPr>
          <p:cNvPr id="8" name="Picture 2"/>
          <p:cNvPicPr>
            <a:picLocks noChangeAspect="1" noChangeArrowheads="1"/>
          </p:cNvPicPr>
          <p:nvPr/>
        </p:nvPicPr>
        <p:blipFill>
          <a:blip r:embed="rId3">
            <a:extLst>
              <a:ext uri="{28A0092B-C50C-407E-A947-70E740481C1C}"/>
            </a:extLst>
          </a:blip>
          <a:stretch>
            <a:fillRect/>
          </a:stretch>
        </p:blipFill>
        <p:spPr bwMode="auto">
          <a:xfrm>
            <a:off x="7105966" y="908586"/>
            <a:ext cx="1570490" cy="1440294"/>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pic>
        <p:nvPicPr>
          <p:cNvPr id="16389" name="Picture 3"/>
          <p:cNvPicPr>
            <a:picLocks noChangeAspect="1"/>
          </p:cNvPicPr>
          <p:nvPr>
            <p:custDataLst>
              <p:tags r:id="rId1"/>
            </p:custDataLst>
          </p:nvPr>
        </p:nvPicPr>
        <p:blipFill>
          <a:blip r:embed="rId4"/>
          <a:srcRect/>
          <a:stretch>
            <a:fillRect/>
          </a:stretch>
        </p:blipFill>
        <p:spPr bwMode="auto">
          <a:xfrm>
            <a:off x="7597775" y="44450"/>
            <a:ext cx="623888" cy="431800"/>
          </a:xfrm>
          <a:prstGeom prst="rect">
            <a:avLst/>
          </a:prstGeom>
          <a:noFill/>
          <a:ln w="9525">
            <a:noFill/>
            <a:miter lim="800000"/>
            <a:headEnd/>
            <a:tailEnd/>
          </a:ln>
        </p:spPr>
      </p:pic>
      <p:sp>
        <p:nvSpPr>
          <p:cNvPr id="12" name="Rectangle 10"/>
          <p:cNvSpPr/>
          <p:nvPr/>
        </p:nvSpPr>
        <p:spPr>
          <a:xfrm>
            <a:off x="827088" y="2924175"/>
            <a:ext cx="7921625" cy="738664"/>
          </a:xfrm>
          <a:prstGeom prst="rect">
            <a:avLst/>
          </a:prstGeom>
          <a:solidFill>
            <a:schemeClr val="bg1">
              <a:lumMod val="50000"/>
            </a:schemeClr>
          </a:solidFill>
          <a:ln>
            <a:solidFill>
              <a:schemeClr val="bg2">
                <a:lumMod val="95000"/>
              </a:schemeClr>
            </a:solidFill>
          </a:ln>
        </p:spPr>
        <p:txBody>
          <a:bodyPr>
            <a:spAutoFit/>
          </a:bodyPr>
          <a:lstStyle/>
          <a:p>
            <a:pPr fontAlgn="auto">
              <a:spcBef>
                <a:spcPts val="0"/>
              </a:spcBef>
              <a:spcAft>
                <a:spcPts val="0"/>
              </a:spcAft>
              <a:defRPr/>
            </a:pPr>
            <a:r>
              <a:rPr lang="en-US" sz="1400" dirty="0" smtClean="0">
                <a:solidFill>
                  <a:srgbClr val="FFFFFF"/>
                </a:solidFill>
                <a:latin typeface="+mn-lt"/>
                <a:cs typeface="+mn-cs"/>
              </a:rPr>
              <a:t>Bravo Motors LLC carries out research and development in the field of energy efficiency and electric transportation systems of the future. The company’s key developments  include a patented innovative system extending the service life of batteries in electric vehicles, which has no counterparts in the world.</a:t>
            </a:r>
            <a:endParaRPr lang="ru-RU" sz="1400" dirty="0">
              <a:solidFill>
                <a:srgbClr val="FFFFFF"/>
              </a:solidFill>
              <a:latin typeface="+mn-lt"/>
              <a:cs typeface="+mn-cs"/>
            </a:endParaRPr>
          </a:p>
        </p:txBody>
      </p:sp>
      <p:sp>
        <p:nvSpPr>
          <p:cNvPr id="16391" name="TextBox 12"/>
          <p:cNvSpPr txBox="1">
            <a:spLocks noChangeArrowheads="1"/>
          </p:cNvSpPr>
          <p:nvPr/>
        </p:nvSpPr>
        <p:spPr bwMode="auto">
          <a:xfrm>
            <a:off x="827088" y="2555875"/>
            <a:ext cx="7921625" cy="368300"/>
          </a:xfrm>
          <a:prstGeom prst="rect">
            <a:avLst/>
          </a:prstGeom>
          <a:solidFill>
            <a:srgbClr val="FF6600"/>
          </a:solidFill>
          <a:ln w="9525">
            <a:noFill/>
            <a:miter lim="800000"/>
            <a:headEnd/>
            <a:tailEnd/>
          </a:ln>
        </p:spPr>
        <p:txBody>
          <a:bodyPr>
            <a:spAutoFit/>
          </a:bodyPr>
          <a:lstStyle/>
          <a:p>
            <a:r>
              <a:rPr lang="en-US" b="1" dirty="0" smtClean="0">
                <a:solidFill>
                  <a:schemeClr val="bg2"/>
                </a:solidFill>
                <a:latin typeface="Calibri" pitchFamily="34" charset="0"/>
              </a:rPr>
              <a:t>Innovation in brief </a:t>
            </a:r>
            <a:endParaRPr lang="ru-RU" b="1" dirty="0">
              <a:solidFill>
                <a:schemeClr val="bg2"/>
              </a:solidFill>
              <a:latin typeface="Calibri" pitchFamily="34" charset="0"/>
            </a:endParaRPr>
          </a:p>
        </p:txBody>
      </p:sp>
      <p:sp>
        <p:nvSpPr>
          <p:cNvPr id="16392" name="TextBox 13"/>
          <p:cNvSpPr txBox="1">
            <a:spLocks noChangeArrowheads="1"/>
          </p:cNvSpPr>
          <p:nvPr/>
        </p:nvSpPr>
        <p:spPr bwMode="auto">
          <a:xfrm>
            <a:off x="827088" y="4140200"/>
            <a:ext cx="7889875" cy="368300"/>
          </a:xfrm>
          <a:prstGeom prst="rect">
            <a:avLst/>
          </a:prstGeom>
          <a:solidFill>
            <a:srgbClr val="FF6600"/>
          </a:solidFill>
          <a:ln w="9525">
            <a:noFill/>
            <a:miter lim="800000"/>
            <a:headEnd/>
            <a:tailEnd/>
          </a:ln>
        </p:spPr>
        <p:txBody>
          <a:bodyPr>
            <a:spAutoFit/>
          </a:bodyPr>
          <a:lstStyle/>
          <a:p>
            <a:r>
              <a:rPr lang="en-US" b="1" dirty="0" smtClean="0">
                <a:solidFill>
                  <a:schemeClr val="bg2"/>
                </a:solidFill>
                <a:latin typeface="Calibri" pitchFamily="34" charset="0"/>
              </a:rPr>
              <a:t>Key advantages </a:t>
            </a:r>
            <a:endParaRPr lang="ru-RU" b="1" dirty="0">
              <a:solidFill>
                <a:schemeClr val="bg2"/>
              </a:solidFill>
              <a:latin typeface="Calibri" pitchFamily="34" charset="0"/>
            </a:endParaRPr>
          </a:p>
        </p:txBody>
      </p:sp>
      <p:sp>
        <p:nvSpPr>
          <p:cNvPr id="15" name="Rectangle 10"/>
          <p:cNvSpPr/>
          <p:nvPr/>
        </p:nvSpPr>
        <p:spPr>
          <a:xfrm>
            <a:off x="827088" y="4508500"/>
            <a:ext cx="7889875" cy="738664"/>
          </a:xfrm>
          <a:prstGeom prst="rect">
            <a:avLst/>
          </a:prstGeom>
          <a:solidFill>
            <a:schemeClr val="bg1">
              <a:lumMod val="50000"/>
            </a:schemeClr>
          </a:solidFill>
          <a:ln>
            <a:solidFill>
              <a:schemeClr val="bg2">
                <a:lumMod val="95000"/>
              </a:schemeClr>
            </a:solidFill>
          </a:ln>
        </p:spPr>
        <p:txBody>
          <a:bodyPr>
            <a:spAutoFit/>
          </a:bodyPr>
          <a:lstStyle/>
          <a:p>
            <a:pPr fontAlgn="auto">
              <a:spcBef>
                <a:spcPts val="0"/>
              </a:spcBef>
              <a:spcAft>
                <a:spcPts val="0"/>
              </a:spcAft>
              <a:defRPr/>
            </a:pPr>
            <a:r>
              <a:rPr lang="en-US" sz="1400" dirty="0" smtClean="0">
                <a:solidFill>
                  <a:schemeClr val="accent1"/>
                </a:solidFill>
                <a:latin typeface="+mn-lt"/>
                <a:cs typeface="+mn-cs"/>
              </a:rPr>
              <a:t>Unlike </a:t>
            </a:r>
            <a:r>
              <a:rPr lang="ru-RU" sz="1400" dirty="0" err="1" smtClean="0">
                <a:solidFill>
                  <a:schemeClr val="accent1"/>
                </a:solidFill>
                <a:latin typeface="+mn-lt"/>
                <a:cs typeface="+mn-cs"/>
              </a:rPr>
              <a:t>Segway</a:t>
            </a:r>
            <a:r>
              <a:rPr lang="ru-RU" sz="1400" dirty="0">
                <a:solidFill>
                  <a:schemeClr val="accent1"/>
                </a:solidFill>
                <a:latin typeface="+mn-lt"/>
                <a:cs typeface="+mn-cs"/>
              </a:rPr>
              <a:t>, </a:t>
            </a:r>
            <a:r>
              <a:rPr lang="en-US" sz="1400" dirty="0" smtClean="0">
                <a:solidFill>
                  <a:schemeClr val="accent1"/>
                </a:solidFill>
                <a:latin typeface="+mn-lt"/>
                <a:cs typeface="+mn-cs"/>
              </a:rPr>
              <a:t> the product offers its consumers the level of comfort and safety of a full-sized car.  Its electric cars and golf cars  have better quality than their best foreign counterparts, remaining at the same time competitive  in terms of price  even with Chinese manufacturers</a:t>
            </a:r>
            <a:r>
              <a:rPr lang="ru-RU" sz="1400" dirty="0" smtClean="0">
                <a:solidFill>
                  <a:srgbClr val="D4FF01"/>
                </a:solidFill>
                <a:latin typeface="+mn-lt"/>
                <a:cs typeface="+mn-cs"/>
              </a:rPr>
              <a:t>.</a:t>
            </a:r>
            <a:endParaRPr lang="ru-RU" sz="1400" dirty="0">
              <a:solidFill>
                <a:srgbClr val="D4FF01"/>
              </a:solidFill>
              <a:latin typeface="+mn-lt"/>
              <a:cs typeface="+mn-cs"/>
            </a:endParaRPr>
          </a:p>
        </p:txBody>
      </p:sp>
      <p:sp>
        <p:nvSpPr>
          <p:cNvPr id="16" name="Прямоугольник 15"/>
          <p:cNvSpPr/>
          <p:nvPr/>
        </p:nvSpPr>
        <p:spPr>
          <a:xfrm>
            <a:off x="838200" y="6073775"/>
            <a:ext cx="7910513" cy="523220"/>
          </a:xfrm>
          <a:prstGeom prst="rect">
            <a:avLst/>
          </a:prstGeom>
          <a:solidFill>
            <a:schemeClr val="bg1">
              <a:lumMod val="50000"/>
            </a:schemeClr>
          </a:solidFill>
        </p:spPr>
        <p:txBody>
          <a:bodyPr>
            <a:spAutoFit/>
          </a:bodyPr>
          <a:lstStyle/>
          <a:p>
            <a:pPr fontAlgn="auto">
              <a:spcBef>
                <a:spcPts val="0"/>
              </a:spcBef>
              <a:spcAft>
                <a:spcPts val="0"/>
              </a:spcAft>
              <a:defRPr/>
            </a:pPr>
            <a:r>
              <a:rPr lang="ru-RU" sz="1400" dirty="0">
                <a:solidFill>
                  <a:schemeClr val="bg2"/>
                </a:solidFill>
                <a:latin typeface="+mn-lt"/>
                <a:cs typeface="+mn-cs"/>
              </a:rPr>
              <a:t>100,000 </a:t>
            </a:r>
            <a:r>
              <a:rPr lang="en-US" sz="1400" dirty="0" smtClean="0">
                <a:solidFill>
                  <a:schemeClr val="bg2"/>
                </a:solidFill>
                <a:latin typeface="+mn-lt"/>
                <a:cs typeface="+mn-cs"/>
              </a:rPr>
              <a:t>cars sold over five years is a realistic estimate both based on the experience of </a:t>
            </a:r>
            <a:r>
              <a:rPr lang="en-US" sz="1400" dirty="0" err="1" smtClean="0">
                <a:solidFill>
                  <a:schemeClr val="bg2"/>
                </a:solidFill>
                <a:latin typeface="+mn-lt"/>
                <a:cs typeface="+mn-cs"/>
              </a:rPr>
              <a:t>Segway</a:t>
            </a:r>
            <a:r>
              <a:rPr lang="en-US" sz="1400" dirty="0" smtClean="0">
                <a:solidFill>
                  <a:schemeClr val="bg2"/>
                </a:solidFill>
                <a:latin typeface="+mn-lt"/>
                <a:cs typeface="+mn-cs"/>
              </a:rPr>
              <a:t> and  based on the calculations of their competitor </a:t>
            </a:r>
            <a:r>
              <a:rPr lang="ru-RU" sz="1400" dirty="0" err="1" smtClean="0">
                <a:solidFill>
                  <a:schemeClr val="bg2"/>
                </a:solidFill>
                <a:latin typeface="+mn-lt"/>
                <a:cs typeface="+mn-cs"/>
              </a:rPr>
              <a:t>LitMotors</a:t>
            </a:r>
            <a:r>
              <a:rPr lang="ru-RU" sz="1400" dirty="0">
                <a:solidFill>
                  <a:schemeClr val="bg2"/>
                </a:solidFill>
                <a:latin typeface="+mn-lt"/>
                <a:cs typeface="+mn-cs"/>
              </a:rPr>
              <a:t>. </a:t>
            </a:r>
            <a:r>
              <a:rPr lang="en-US" sz="1400" dirty="0" smtClean="0">
                <a:solidFill>
                  <a:schemeClr val="bg2"/>
                </a:solidFill>
                <a:latin typeface="+mn-lt"/>
                <a:cs typeface="+mn-cs"/>
              </a:rPr>
              <a:t>Annual market growth is </a:t>
            </a:r>
            <a:r>
              <a:rPr lang="ru-RU" sz="1400" dirty="0" smtClean="0">
                <a:solidFill>
                  <a:schemeClr val="bg2"/>
                </a:solidFill>
                <a:latin typeface="+mn-lt"/>
                <a:cs typeface="+mn-cs"/>
              </a:rPr>
              <a:t>39%.</a:t>
            </a:r>
            <a:endParaRPr lang="ru-RU" sz="1400" b="1" dirty="0">
              <a:solidFill>
                <a:schemeClr val="bg2"/>
              </a:solidFill>
              <a:latin typeface="+mn-lt"/>
              <a:cs typeface="+mn-cs"/>
            </a:endParaRPr>
          </a:p>
        </p:txBody>
      </p:sp>
      <p:sp>
        <p:nvSpPr>
          <p:cNvPr id="16395" name="TextBox 16"/>
          <p:cNvSpPr txBox="1">
            <a:spLocks noChangeArrowheads="1"/>
          </p:cNvSpPr>
          <p:nvPr/>
        </p:nvSpPr>
        <p:spPr bwMode="auto">
          <a:xfrm>
            <a:off x="838200" y="5724525"/>
            <a:ext cx="7910513" cy="368300"/>
          </a:xfrm>
          <a:prstGeom prst="rect">
            <a:avLst/>
          </a:prstGeom>
          <a:solidFill>
            <a:srgbClr val="FF6600"/>
          </a:solidFill>
          <a:ln w="9525">
            <a:noFill/>
            <a:miter lim="800000"/>
            <a:headEnd/>
            <a:tailEnd/>
          </a:ln>
        </p:spPr>
        <p:txBody>
          <a:bodyPr>
            <a:spAutoFit/>
          </a:bodyPr>
          <a:lstStyle/>
          <a:p>
            <a:r>
              <a:rPr lang="en-US" b="1" dirty="0" smtClean="0">
                <a:solidFill>
                  <a:srgbClr val="FFFFFF"/>
                </a:solidFill>
                <a:latin typeface="Calibri" pitchFamily="34" charset="0"/>
              </a:rPr>
              <a:t>Market </a:t>
            </a:r>
            <a:endParaRPr lang="ru-RU" b="1" dirty="0">
              <a:solidFill>
                <a:srgbClr val="FFFFFF"/>
              </a:solidFill>
              <a:latin typeface="Calibri"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a:xfrm>
            <a:off x="1606550" y="133350"/>
            <a:ext cx="6494463" cy="703263"/>
          </a:xfrm>
        </p:spPr>
        <p:txBody>
          <a:bodyPr/>
          <a:lstStyle/>
          <a:p>
            <a:pPr fontAlgn="auto">
              <a:spcAft>
                <a:spcPts val="0"/>
              </a:spcAft>
              <a:defRPr/>
            </a:pPr>
            <a:r>
              <a:rPr lang="en-US" sz="2400" b="1" dirty="0" err="1" smtClean="0"/>
              <a:t>Pultrusion</a:t>
            </a:r>
            <a:r>
              <a:rPr lang="en-US" sz="2400" b="1" dirty="0" smtClean="0"/>
              <a:t> Technologies</a:t>
            </a:r>
            <a:endParaRPr lang="ru-RU" sz="2400" dirty="0"/>
          </a:p>
        </p:txBody>
      </p:sp>
      <p:sp>
        <p:nvSpPr>
          <p:cNvPr id="17411" name="Rectangle 9"/>
          <p:cNvSpPr>
            <a:spLocks noChangeArrowheads="1"/>
          </p:cNvSpPr>
          <p:nvPr/>
        </p:nvSpPr>
        <p:spPr bwMode="auto">
          <a:xfrm>
            <a:off x="755650" y="963613"/>
            <a:ext cx="6119813" cy="954107"/>
          </a:xfrm>
          <a:prstGeom prst="rect">
            <a:avLst/>
          </a:prstGeom>
          <a:noFill/>
          <a:ln w="9525">
            <a:noFill/>
            <a:miter lim="800000"/>
            <a:headEnd/>
            <a:tailEnd/>
          </a:ln>
        </p:spPr>
        <p:txBody>
          <a:bodyPr>
            <a:spAutoFit/>
          </a:bodyPr>
          <a:lstStyle/>
          <a:p>
            <a:r>
              <a:rPr lang="en-US" sz="1400" b="1" dirty="0" smtClean="0">
                <a:latin typeface="Calibri" pitchFamily="34" charset="0"/>
              </a:rPr>
              <a:t>Composite systems of </a:t>
            </a:r>
            <a:r>
              <a:rPr lang="en-US" sz="1400" b="1" dirty="0" err="1" smtClean="0">
                <a:latin typeface="Calibri" pitchFamily="34" charset="0"/>
              </a:rPr>
              <a:t>Pultrusion</a:t>
            </a:r>
            <a:r>
              <a:rPr lang="en-US" sz="1400" b="1" dirty="0" smtClean="0">
                <a:latin typeface="Calibri" pitchFamily="34" charset="0"/>
              </a:rPr>
              <a:t> Technologies JSC delivered to Dolgoprudny</a:t>
            </a:r>
          </a:p>
          <a:p>
            <a:r>
              <a:rPr lang="ru-RU" sz="1400" dirty="0" smtClean="0">
                <a:latin typeface="Calibri" pitchFamily="34" charset="0"/>
              </a:rPr>
              <a:t> </a:t>
            </a:r>
            <a:endParaRPr lang="ru-RU" sz="1400" dirty="0">
              <a:latin typeface="Calibri" pitchFamily="34" charset="0"/>
            </a:endParaRPr>
          </a:p>
          <a:p>
            <a:r>
              <a:rPr lang="en-US" sz="1400" dirty="0" err="1" smtClean="0">
                <a:latin typeface="Calibri" pitchFamily="34" charset="0"/>
              </a:rPr>
              <a:t>Pultrusion</a:t>
            </a:r>
            <a:r>
              <a:rPr lang="en-US" sz="1400" dirty="0" smtClean="0">
                <a:latin typeface="Calibri" pitchFamily="34" charset="0"/>
              </a:rPr>
              <a:t> Technologies JSC  delivered its composite grooved piles for reinforcing the shore line of the central pond in a park in Dolgoprudny</a:t>
            </a:r>
            <a:r>
              <a:rPr lang="ru-RU" sz="1400" dirty="0" smtClean="0">
                <a:latin typeface="Calibri" pitchFamily="34" charset="0"/>
              </a:rPr>
              <a:t>. </a:t>
            </a:r>
            <a:endParaRPr lang="ru-RU" sz="1400" dirty="0">
              <a:latin typeface="Calibri" pitchFamily="34" charset="0"/>
            </a:endParaRPr>
          </a:p>
        </p:txBody>
      </p:sp>
      <p:pic>
        <p:nvPicPr>
          <p:cNvPr id="8" name="Picture 2"/>
          <p:cNvPicPr>
            <a:picLocks noChangeAspect="1" noChangeArrowheads="1"/>
          </p:cNvPicPr>
          <p:nvPr/>
        </p:nvPicPr>
        <p:blipFill>
          <a:blip r:embed="rId3">
            <a:extLst>
              <a:ext uri="{28A0092B-C50C-407E-A947-70E740481C1C}"/>
            </a:extLst>
          </a:blip>
          <a:stretch>
            <a:fillRect/>
          </a:stretch>
        </p:blipFill>
        <p:spPr bwMode="auto">
          <a:xfrm>
            <a:off x="7104833" y="836712"/>
            <a:ext cx="1571623" cy="1542518"/>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pic>
        <p:nvPicPr>
          <p:cNvPr id="17413" name="Picture 3"/>
          <p:cNvPicPr>
            <a:picLocks noChangeAspect="1"/>
          </p:cNvPicPr>
          <p:nvPr>
            <p:custDataLst>
              <p:tags r:id="rId1"/>
            </p:custDataLst>
          </p:nvPr>
        </p:nvPicPr>
        <p:blipFill>
          <a:blip r:embed="rId4"/>
          <a:srcRect/>
          <a:stretch>
            <a:fillRect/>
          </a:stretch>
        </p:blipFill>
        <p:spPr bwMode="auto">
          <a:xfrm>
            <a:off x="7597775" y="44450"/>
            <a:ext cx="623888" cy="431800"/>
          </a:xfrm>
          <a:prstGeom prst="rect">
            <a:avLst/>
          </a:prstGeom>
          <a:noFill/>
          <a:ln w="9525">
            <a:noFill/>
            <a:miter lim="800000"/>
            <a:headEnd/>
            <a:tailEnd/>
          </a:ln>
        </p:spPr>
      </p:pic>
      <p:sp>
        <p:nvSpPr>
          <p:cNvPr id="12" name="Rectangle 10"/>
          <p:cNvSpPr/>
          <p:nvPr/>
        </p:nvSpPr>
        <p:spPr>
          <a:xfrm>
            <a:off x="827088" y="2924175"/>
            <a:ext cx="7921625" cy="954107"/>
          </a:xfrm>
          <a:prstGeom prst="rect">
            <a:avLst/>
          </a:prstGeom>
          <a:solidFill>
            <a:schemeClr val="bg1">
              <a:lumMod val="50000"/>
            </a:schemeClr>
          </a:solidFill>
          <a:ln>
            <a:solidFill>
              <a:schemeClr val="bg2">
                <a:lumMod val="95000"/>
              </a:schemeClr>
            </a:solidFill>
          </a:ln>
        </p:spPr>
        <p:txBody>
          <a:bodyPr>
            <a:spAutoFit/>
          </a:bodyPr>
          <a:lstStyle/>
          <a:p>
            <a:pPr fontAlgn="auto">
              <a:spcBef>
                <a:spcPts val="0"/>
              </a:spcBef>
              <a:spcAft>
                <a:spcPts val="0"/>
              </a:spcAft>
              <a:defRPr/>
            </a:pPr>
            <a:r>
              <a:rPr lang="en-US" sz="1400" dirty="0" err="1" smtClean="0">
                <a:solidFill>
                  <a:schemeClr val="bg2"/>
                </a:solidFill>
                <a:latin typeface="+mn-lt"/>
                <a:cs typeface="+mn-cs"/>
              </a:rPr>
              <a:t>PULTRUSION</a:t>
            </a:r>
            <a:r>
              <a:rPr lang="en-US" sz="1400" dirty="0" smtClean="0">
                <a:solidFill>
                  <a:schemeClr val="bg2"/>
                </a:solidFill>
                <a:latin typeface="+mn-lt"/>
                <a:cs typeface="+mn-cs"/>
              </a:rPr>
              <a:t> is the fastest and the most cost-efficient method of manufacturing composite products. </a:t>
            </a:r>
            <a:endParaRPr lang="ru-RU" sz="1400" dirty="0">
              <a:solidFill>
                <a:schemeClr val="bg2"/>
              </a:solidFill>
              <a:latin typeface="+mn-lt"/>
              <a:cs typeface="+mn-cs"/>
            </a:endParaRPr>
          </a:p>
          <a:p>
            <a:pPr fontAlgn="auto">
              <a:spcBef>
                <a:spcPts val="0"/>
              </a:spcBef>
              <a:spcAft>
                <a:spcPts val="0"/>
              </a:spcAft>
              <a:defRPr/>
            </a:pPr>
            <a:r>
              <a:rPr lang="en-US" sz="1400" dirty="0" smtClean="0">
                <a:solidFill>
                  <a:schemeClr val="bg2"/>
                </a:solidFill>
                <a:latin typeface="+mn-lt"/>
                <a:cs typeface="+mn-cs"/>
              </a:rPr>
              <a:t>Such products (composite grooved piles) are among the most difficult-to-manufacture composite products in the world and are intended for one of the most promising market segments – shore line reinforcement and construction pits</a:t>
            </a:r>
            <a:r>
              <a:rPr lang="ru-RU" sz="1400" b="1" dirty="0" smtClean="0">
                <a:solidFill>
                  <a:schemeClr val="bg2"/>
                </a:solidFill>
                <a:latin typeface="+mn-lt"/>
                <a:cs typeface="+mn-cs"/>
              </a:rPr>
              <a:t>.</a:t>
            </a:r>
            <a:endParaRPr lang="ru-RU" sz="1400" dirty="0">
              <a:solidFill>
                <a:schemeClr val="bg2"/>
              </a:solidFill>
              <a:latin typeface="+mn-lt"/>
              <a:cs typeface="+mn-cs"/>
            </a:endParaRPr>
          </a:p>
        </p:txBody>
      </p:sp>
      <p:sp>
        <p:nvSpPr>
          <p:cNvPr id="17415" name="TextBox 12"/>
          <p:cNvSpPr txBox="1">
            <a:spLocks noChangeArrowheads="1"/>
          </p:cNvSpPr>
          <p:nvPr/>
        </p:nvSpPr>
        <p:spPr bwMode="auto">
          <a:xfrm>
            <a:off x="827088" y="2555875"/>
            <a:ext cx="7921625" cy="368300"/>
          </a:xfrm>
          <a:prstGeom prst="rect">
            <a:avLst/>
          </a:prstGeom>
          <a:solidFill>
            <a:srgbClr val="FF6600"/>
          </a:solidFill>
          <a:ln w="9525">
            <a:noFill/>
            <a:miter lim="800000"/>
            <a:headEnd/>
            <a:tailEnd/>
          </a:ln>
        </p:spPr>
        <p:txBody>
          <a:bodyPr>
            <a:spAutoFit/>
          </a:bodyPr>
          <a:lstStyle/>
          <a:p>
            <a:r>
              <a:rPr lang="en-US" b="1" dirty="0" smtClean="0">
                <a:solidFill>
                  <a:schemeClr val="bg2"/>
                </a:solidFill>
                <a:latin typeface="Calibri" pitchFamily="34" charset="0"/>
              </a:rPr>
              <a:t>Innovation in brief </a:t>
            </a:r>
            <a:endParaRPr lang="ru-RU" b="1" dirty="0">
              <a:solidFill>
                <a:schemeClr val="bg2"/>
              </a:solidFill>
              <a:latin typeface="Calibri" pitchFamily="34" charset="0"/>
            </a:endParaRPr>
          </a:p>
        </p:txBody>
      </p:sp>
      <p:sp>
        <p:nvSpPr>
          <p:cNvPr id="17416" name="TextBox 13"/>
          <p:cNvSpPr txBox="1">
            <a:spLocks noChangeArrowheads="1"/>
          </p:cNvSpPr>
          <p:nvPr/>
        </p:nvSpPr>
        <p:spPr bwMode="auto">
          <a:xfrm>
            <a:off x="827088" y="4292600"/>
            <a:ext cx="7889875" cy="369888"/>
          </a:xfrm>
          <a:prstGeom prst="rect">
            <a:avLst/>
          </a:prstGeom>
          <a:solidFill>
            <a:srgbClr val="FF6600"/>
          </a:solidFill>
          <a:ln w="9525">
            <a:noFill/>
            <a:miter lim="800000"/>
            <a:headEnd/>
            <a:tailEnd/>
          </a:ln>
        </p:spPr>
        <p:txBody>
          <a:bodyPr>
            <a:spAutoFit/>
          </a:bodyPr>
          <a:lstStyle/>
          <a:p>
            <a:r>
              <a:rPr lang="en-US" b="1" dirty="0" smtClean="0">
                <a:solidFill>
                  <a:schemeClr val="bg2"/>
                </a:solidFill>
                <a:latin typeface="Calibri" pitchFamily="34" charset="0"/>
              </a:rPr>
              <a:t>Key advantages </a:t>
            </a:r>
            <a:endParaRPr lang="ru-RU" b="1" dirty="0">
              <a:solidFill>
                <a:schemeClr val="bg2"/>
              </a:solidFill>
              <a:latin typeface="Calibri" pitchFamily="34" charset="0"/>
            </a:endParaRPr>
          </a:p>
        </p:txBody>
      </p:sp>
      <p:sp>
        <p:nvSpPr>
          <p:cNvPr id="15" name="Rectangle 10"/>
          <p:cNvSpPr/>
          <p:nvPr/>
        </p:nvSpPr>
        <p:spPr>
          <a:xfrm>
            <a:off x="827088" y="4652963"/>
            <a:ext cx="7889875" cy="954107"/>
          </a:xfrm>
          <a:prstGeom prst="rect">
            <a:avLst/>
          </a:prstGeom>
          <a:solidFill>
            <a:schemeClr val="bg1">
              <a:lumMod val="50000"/>
            </a:schemeClr>
          </a:solidFill>
          <a:ln>
            <a:solidFill>
              <a:schemeClr val="bg2">
                <a:lumMod val="95000"/>
              </a:schemeClr>
            </a:solidFill>
          </a:ln>
        </p:spPr>
        <p:txBody>
          <a:bodyPr>
            <a:spAutoFit/>
          </a:bodyPr>
          <a:lstStyle/>
          <a:p>
            <a:pPr fontAlgn="auto">
              <a:spcBef>
                <a:spcPts val="0"/>
              </a:spcBef>
              <a:spcAft>
                <a:spcPts val="0"/>
              </a:spcAft>
              <a:defRPr/>
            </a:pPr>
            <a:r>
              <a:rPr lang="en-US" sz="1400" dirty="0" smtClean="0">
                <a:solidFill>
                  <a:schemeClr val="accent1"/>
                </a:solidFill>
                <a:latin typeface="+mn-lt"/>
                <a:cs typeface="+mn-cs"/>
              </a:rPr>
              <a:t>The advantages of composite grooved piles are  light weight and easy installation; exceptional service life (not less than 50 years); high mechanical properties and strength; environmental safety; aesthetic appearance;  specially designed locks; resistance to corrosion and aggressive environments; modular structure.</a:t>
            </a:r>
            <a:r>
              <a:rPr lang="ru-RU" sz="1400" b="1" dirty="0" smtClean="0">
                <a:solidFill>
                  <a:schemeClr val="accent1"/>
                </a:solidFill>
                <a:latin typeface="+mn-lt"/>
                <a:cs typeface="+mn-cs"/>
              </a:rPr>
              <a:t> </a:t>
            </a:r>
            <a:endParaRPr lang="ru-RU" sz="1400" dirty="0">
              <a:solidFill>
                <a:schemeClr val="accent1"/>
              </a:solidFill>
              <a:latin typeface="+mn-lt"/>
              <a:cs typeface="+mn-cs"/>
            </a:endParaRPr>
          </a:p>
        </p:txBody>
      </p:sp>
      <p:sp>
        <p:nvSpPr>
          <p:cNvPr id="16" name="Прямоугольник 15"/>
          <p:cNvSpPr/>
          <p:nvPr/>
        </p:nvSpPr>
        <p:spPr>
          <a:xfrm>
            <a:off x="838200" y="6146800"/>
            <a:ext cx="7910513" cy="523220"/>
          </a:xfrm>
          <a:prstGeom prst="rect">
            <a:avLst/>
          </a:prstGeom>
          <a:solidFill>
            <a:schemeClr val="bg1">
              <a:lumMod val="50000"/>
            </a:schemeClr>
          </a:solidFill>
        </p:spPr>
        <p:txBody>
          <a:bodyPr>
            <a:spAutoFit/>
          </a:bodyPr>
          <a:lstStyle/>
          <a:p>
            <a:pPr fontAlgn="auto">
              <a:spcBef>
                <a:spcPts val="0"/>
              </a:spcBef>
              <a:spcAft>
                <a:spcPts val="0"/>
              </a:spcAft>
              <a:defRPr/>
            </a:pPr>
            <a:r>
              <a:rPr lang="en-US" sz="1400" dirty="0" smtClean="0">
                <a:solidFill>
                  <a:schemeClr val="bg2"/>
                </a:solidFill>
                <a:latin typeface="+mn-lt"/>
                <a:cs typeface="+mn-cs"/>
              </a:rPr>
              <a:t>The total cost of protection of the shores of the rivers in the Volga basin in the near future can exceed </a:t>
            </a:r>
            <a:r>
              <a:rPr lang="en-US" sz="1400" b="1" dirty="0" smtClean="0">
                <a:solidFill>
                  <a:schemeClr val="bg2"/>
                </a:solidFill>
                <a:latin typeface="+mn-lt"/>
                <a:cs typeface="+mn-cs"/>
              </a:rPr>
              <a:t>RUB 100 billion</a:t>
            </a:r>
            <a:r>
              <a:rPr lang="ru-RU" sz="1400" b="1" dirty="0" smtClean="0">
                <a:solidFill>
                  <a:schemeClr val="bg2"/>
                </a:solidFill>
                <a:latin typeface="+mn-lt"/>
                <a:cs typeface="+mn-cs"/>
              </a:rPr>
              <a:t>.</a:t>
            </a:r>
            <a:endParaRPr lang="ru-RU" sz="1400" dirty="0">
              <a:solidFill>
                <a:schemeClr val="bg2"/>
              </a:solidFill>
              <a:latin typeface="+mn-lt"/>
              <a:cs typeface="+mn-cs"/>
            </a:endParaRPr>
          </a:p>
        </p:txBody>
      </p:sp>
      <p:sp>
        <p:nvSpPr>
          <p:cNvPr id="17419" name="TextBox 16"/>
          <p:cNvSpPr txBox="1">
            <a:spLocks noChangeArrowheads="1"/>
          </p:cNvSpPr>
          <p:nvPr/>
        </p:nvSpPr>
        <p:spPr bwMode="auto">
          <a:xfrm>
            <a:off x="827088" y="5795963"/>
            <a:ext cx="7910512" cy="369887"/>
          </a:xfrm>
          <a:prstGeom prst="rect">
            <a:avLst/>
          </a:prstGeom>
          <a:solidFill>
            <a:srgbClr val="FF6600"/>
          </a:solidFill>
          <a:ln w="9525">
            <a:noFill/>
            <a:miter lim="800000"/>
            <a:headEnd/>
            <a:tailEnd/>
          </a:ln>
        </p:spPr>
        <p:txBody>
          <a:bodyPr>
            <a:spAutoFit/>
          </a:bodyPr>
          <a:lstStyle/>
          <a:p>
            <a:r>
              <a:rPr lang="en-US" b="1" dirty="0" smtClean="0">
                <a:solidFill>
                  <a:srgbClr val="FFFFFF"/>
                </a:solidFill>
                <a:latin typeface="Calibri" pitchFamily="34" charset="0"/>
              </a:rPr>
              <a:t>Market</a:t>
            </a:r>
            <a:endParaRPr lang="ru-RU" b="1" dirty="0">
              <a:solidFill>
                <a:srgbClr val="FFFFFF"/>
              </a:solidFill>
              <a:latin typeface="Calibri"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a:xfrm>
            <a:off x="1606550" y="107950"/>
            <a:ext cx="6494463" cy="704850"/>
          </a:xfrm>
        </p:spPr>
        <p:txBody>
          <a:bodyPr/>
          <a:lstStyle/>
          <a:p>
            <a:pPr fontAlgn="auto">
              <a:spcAft>
                <a:spcPts val="0"/>
              </a:spcAft>
              <a:defRPr/>
            </a:pPr>
            <a:r>
              <a:rPr lang="en-US" sz="2200" b="1" dirty="0" err="1" smtClean="0"/>
              <a:t>STM</a:t>
            </a:r>
            <a:r>
              <a:rPr lang="en-US" sz="2200" b="1" dirty="0" smtClean="0"/>
              <a:t> Center of Innovation Development LLC</a:t>
            </a:r>
            <a:endParaRPr lang="ru-RU" sz="2200" dirty="0"/>
          </a:p>
        </p:txBody>
      </p:sp>
      <p:sp>
        <p:nvSpPr>
          <p:cNvPr id="4" name="Rectangle 31"/>
          <p:cNvSpPr/>
          <p:nvPr/>
        </p:nvSpPr>
        <p:spPr>
          <a:xfrm>
            <a:off x="711200" y="2481263"/>
            <a:ext cx="4984750" cy="1074737"/>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18436" name="Picture 3"/>
          <p:cNvPicPr>
            <a:picLocks noChangeAspect="1"/>
          </p:cNvPicPr>
          <p:nvPr>
            <p:custDataLst>
              <p:tags r:id="rId1"/>
            </p:custDataLst>
          </p:nvPr>
        </p:nvPicPr>
        <p:blipFill>
          <a:blip r:embed="rId3"/>
          <a:srcRect/>
          <a:stretch>
            <a:fillRect/>
          </a:stretch>
        </p:blipFill>
        <p:spPr bwMode="auto">
          <a:xfrm>
            <a:off x="7597775" y="44450"/>
            <a:ext cx="623888" cy="431800"/>
          </a:xfrm>
          <a:prstGeom prst="rect">
            <a:avLst/>
          </a:prstGeom>
          <a:noFill/>
          <a:ln w="9525">
            <a:noFill/>
            <a:miter lim="800000"/>
            <a:headEnd/>
            <a:tailEnd/>
          </a:ln>
        </p:spPr>
      </p:pic>
      <p:sp>
        <p:nvSpPr>
          <p:cNvPr id="12" name="Rectangle 9"/>
          <p:cNvSpPr/>
          <p:nvPr/>
        </p:nvSpPr>
        <p:spPr>
          <a:xfrm>
            <a:off x="779463" y="908050"/>
            <a:ext cx="5664200" cy="1815882"/>
          </a:xfrm>
          <a:prstGeom prst="rect">
            <a:avLst/>
          </a:prstGeom>
        </p:spPr>
        <p:txBody>
          <a:bodyPr>
            <a:spAutoFit/>
          </a:bodyPr>
          <a:lstStyle/>
          <a:p>
            <a:pPr fontAlgn="auto">
              <a:spcBef>
                <a:spcPts val="0"/>
              </a:spcBef>
              <a:spcAft>
                <a:spcPts val="0"/>
              </a:spcAft>
              <a:defRPr/>
            </a:pPr>
            <a:r>
              <a:rPr lang="en-US" sz="1400" b="1" dirty="0" err="1" smtClean="0">
                <a:latin typeface="Arial"/>
                <a:cs typeface="Arial"/>
              </a:rPr>
              <a:t>Sinara</a:t>
            </a:r>
            <a:r>
              <a:rPr lang="en-US" sz="1400" b="1" dirty="0" smtClean="0">
                <a:latin typeface="Arial"/>
                <a:cs typeface="Arial"/>
              </a:rPr>
              <a:t> Hybrid diesel locomotive tested in </a:t>
            </a:r>
            <a:r>
              <a:rPr lang="en-US" sz="1400" b="1" dirty="0" err="1" smtClean="0">
                <a:latin typeface="Arial"/>
                <a:cs typeface="Arial"/>
              </a:rPr>
              <a:t>Shcherbinka</a:t>
            </a:r>
            <a:endParaRPr lang="ru-RU" sz="1400" b="1" dirty="0">
              <a:latin typeface="Arial"/>
              <a:cs typeface="Arial"/>
            </a:endParaRPr>
          </a:p>
          <a:p>
            <a:pPr fontAlgn="auto">
              <a:spcBef>
                <a:spcPts val="0"/>
              </a:spcBef>
              <a:spcAft>
                <a:spcPts val="0"/>
              </a:spcAft>
              <a:defRPr/>
            </a:pPr>
            <a:endParaRPr lang="ru-RU" sz="1400" b="1" dirty="0">
              <a:latin typeface="Arial"/>
              <a:cs typeface="Arial"/>
            </a:endParaRPr>
          </a:p>
          <a:p>
            <a:pPr fontAlgn="auto">
              <a:spcBef>
                <a:spcPts val="0"/>
              </a:spcBef>
              <a:spcAft>
                <a:spcPts val="0"/>
              </a:spcAft>
              <a:defRPr/>
            </a:pPr>
            <a:r>
              <a:rPr lang="en-US" sz="1400" dirty="0" smtClean="0">
                <a:latin typeface="Arial"/>
                <a:cs typeface="Arial"/>
              </a:rPr>
              <a:t>During the tests, the locomotive reached </a:t>
            </a:r>
            <a:r>
              <a:rPr lang="en-US" sz="1400" dirty="0" smtClean="0">
                <a:latin typeface="Arial"/>
                <a:cs typeface="Arial"/>
              </a:rPr>
              <a:t>diesel </a:t>
            </a:r>
            <a:r>
              <a:rPr lang="en-US" sz="1400" dirty="0" smtClean="0">
                <a:latin typeface="Arial"/>
                <a:cs typeface="Arial"/>
              </a:rPr>
              <a:t>fuel consumption saving of up to 30%. </a:t>
            </a:r>
          </a:p>
          <a:p>
            <a:pPr fontAlgn="auto">
              <a:spcBef>
                <a:spcPts val="0"/>
              </a:spcBef>
              <a:spcAft>
                <a:spcPts val="0"/>
              </a:spcAft>
              <a:defRPr/>
            </a:pPr>
            <a:r>
              <a:rPr lang="en-US" sz="1400" dirty="0" smtClean="0">
                <a:latin typeface="Arial"/>
                <a:cs typeface="Arial"/>
              </a:rPr>
              <a:t>The developers will obtain a certificate of conformity for the locomotive as soon as all parameters approved in the </a:t>
            </a:r>
            <a:r>
              <a:rPr lang="en-US" sz="1400" dirty="0" err="1" smtClean="0">
                <a:latin typeface="Arial"/>
                <a:cs typeface="Arial"/>
              </a:rPr>
              <a:t>RZD</a:t>
            </a:r>
            <a:r>
              <a:rPr lang="en-US" sz="1400" dirty="0" smtClean="0">
                <a:latin typeface="Arial"/>
                <a:cs typeface="Arial"/>
              </a:rPr>
              <a:t> Terms of Reference are achieved.  It is expected to occur in the second half of this </a:t>
            </a:r>
            <a:r>
              <a:rPr lang="en-US" sz="1400" dirty="0" smtClean="0">
                <a:solidFill>
                  <a:schemeClr val="bg1">
                    <a:lumMod val="25000"/>
                  </a:schemeClr>
                </a:solidFill>
                <a:latin typeface="Arial"/>
                <a:cs typeface="Arial"/>
              </a:rPr>
              <a:t>year</a:t>
            </a:r>
            <a:r>
              <a:rPr lang="ru-RU" sz="1400" dirty="0" smtClean="0">
                <a:solidFill>
                  <a:schemeClr val="bg1">
                    <a:lumMod val="25000"/>
                  </a:schemeClr>
                </a:solidFill>
                <a:latin typeface="Arial"/>
                <a:cs typeface="Arial"/>
              </a:rPr>
              <a:t>. </a:t>
            </a:r>
            <a:endParaRPr lang="ru-RU" sz="1400" dirty="0">
              <a:solidFill>
                <a:schemeClr val="bg1">
                  <a:lumMod val="25000"/>
                </a:schemeClr>
              </a:solidFill>
              <a:latin typeface="Arial"/>
              <a:cs typeface="Arial"/>
            </a:endParaRPr>
          </a:p>
        </p:txBody>
      </p:sp>
      <p:sp>
        <p:nvSpPr>
          <p:cNvPr id="13" name="Rectangle 10"/>
          <p:cNvSpPr/>
          <p:nvPr/>
        </p:nvSpPr>
        <p:spPr>
          <a:xfrm>
            <a:off x="838200" y="3265488"/>
            <a:ext cx="7854950" cy="523220"/>
          </a:xfrm>
          <a:prstGeom prst="rect">
            <a:avLst/>
          </a:prstGeom>
          <a:solidFill>
            <a:schemeClr val="bg1">
              <a:lumMod val="50000"/>
            </a:schemeClr>
          </a:solidFill>
          <a:ln>
            <a:solidFill>
              <a:schemeClr val="bg2">
                <a:lumMod val="95000"/>
              </a:schemeClr>
            </a:solidFill>
          </a:ln>
        </p:spPr>
        <p:txBody>
          <a:bodyPr>
            <a:spAutoFit/>
          </a:bodyPr>
          <a:lstStyle/>
          <a:p>
            <a:pPr fontAlgn="auto">
              <a:spcBef>
                <a:spcPts val="0"/>
              </a:spcBef>
              <a:spcAft>
                <a:spcPts val="0"/>
              </a:spcAft>
              <a:defRPr/>
            </a:pPr>
            <a:r>
              <a:rPr lang="en-US" sz="1400" dirty="0" smtClean="0">
                <a:solidFill>
                  <a:schemeClr val="bg2"/>
                </a:solidFill>
                <a:latin typeface="Arial"/>
                <a:cs typeface="Arial"/>
              </a:rPr>
              <a:t>Using a hybrid transmission, the hybrid locomotive </a:t>
            </a:r>
            <a:r>
              <a:rPr lang="en-US" sz="1400" dirty="0" err="1" smtClean="0">
                <a:solidFill>
                  <a:schemeClr val="bg2"/>
                </a:solidFill>
                <a:latin typeface="Arial"/>
                <a:cs typeface="Arial"/>
              </a:rPr>
              <a:t>SinaraHybrid</a:t>
            </a:r>
            <a:r>
              <a:rPr lang="en-US" sz="1400" dirty="0" smtClean="0">
                <a:solidFill>
                  <a:schemeClr val="bg2"/>
                </a:solidFill>
                <a:latin typeface="Arial"/>
                <a:cs typeface="Arial"/>
              </a:rPr>
              <a:t> consumes 30% less diesel fuel, which amounts approximately to 60 tons annually.</a:t>
            </a:r>
            <a:endParaRPr lang="ru-RU" sz="1400" dirty="0">
              <a:solidFill>
                <a:schemeClr val="bg2"/>
              </a:solidFill>
              <a:latin typeface="Arial"/>
              <a:cs typeface="Arial"/>
            </a:endParaRPr>
          </a:p>
        </p:txBody>
      </p:sp>
      <p:sp>
        <p:nvSpPr>
          <p:cNvPr id="18439" name="TextBox 13"/>
          <p:cNvSpPr txBox="1">
            <a:spLocks noChangeArrowheads="1"/>
          </p:cNvSpPr>
          <p:nvPr/>
        </p:nvSpPr>
        <p:spPr bwMode="auto">
          <a:xfrm>
            <a:off x="838200" y="2916238"/>
            <a:ext cx="7854950" cy="368300"/>
          </a:xfrm>
          <a:prstGeom prst="rect">
            <a:avLst/>
          </a:prstGeom>
          <a:solidFill>
            <a:schemeClr val="accent2"/>
          </a:solidFill>
          <a:ln w="9525">
            <a:noFill/>
            <a:miter lim="800000"/>
            <a:headEnd/>
            <a:tailEnd/>
          </a:ln>
        </p:spPr>
        <p:txBody>
          <a:bodyPr>
            <a:spAutoFit/>
          </a:bodyPr>
          <a:lstStyle/>
          <a:p>
            <a:r>
              <a:rPr lang="en-US" dirty="0" smtClean="0">
                <a:solidFill>
                  <a:schemeClr val="bg2"/>
                </a:solidFill>
              </a:rPr>
              <a:t>Innovation in brief </a:t>
            </a:r>
            <a:endParaRPr lang="ru-RU" dirty="0">
              <a:solidFill>
                <a:schemeClr val="bg2"/>
              </a:solidFill>
            </a:endParaRPr>
          </a:p>
        </p:txBody>
      </p:sp>
      <p:sp>
        <p:nvSpPr>
          <p:cNvPr id="18440" name="TextBox 14"/>
          <p:cNvSpPr txBox="1">
            <a:spLocks noChangeArrowheads="1"/>
          </p:cNvSpPr>
          <p:nvPr/>
        </p:nvSpPr>
        <p:spPr bwMode="auto">
          <a:xfrm>
            <a:off x="838200" y="3995738"/>
            <a:ext cx="7889875" cy="369887"/>
          </a:xfrm>
          <a:prstGeom prst="rect">
            <a:avLst/>
          </a:prstGeom>
          <a:solidFill>
            <a:schemeClr val="accent2"/>
          </a:solidFill>
          <a:ln w="9525">
            <a:noFill/>
            <a:miter lim="800000"/>
            <a:headEnd/>
            <a:tailEnd/>
          </a:ln>
        </p:spPr>
        <p:txBody>
          <a:bodyPr>
            <a:spAutoFit/>
          </a:bodyPr>
          <a:lstStyle/>
          <a:p>
            <a:r>
              <a:rPr lang="en-US" dirty="0" smtClean="0">
                <a:solidFill>
                  <a:schemeClr val="bg2"/>
                </a:solidFill>
              </a:rPr>
              <a:t>Key advantages </a:t>
            </a:r>
            <a:endParaRPr lang="ru-RU" dirty="0">
              <a:solidFill>
                <a:schemeClr val="bg2"/>
              </a:solidFill>
            </a:endParaRPr>
          </a:p>
        </p:txBody>
      </p:sp>
      <p:sp>
        <p:nvSpPr>
          <p:cNvPr id="16" name="Rectangle 10"/>
          <p:cNvSpPr/>
          <p:nvPr/>
        </p:nvSpPr>
        <p:spPr>
          <a:xfrm>
            <a:off x="838200" y="4346575"/>
            <a:ext cx="7889875" cy="954107"/>
          </a:xfrm>
          <a:prstGeom prst="rect">
            <a:avLst/>
          </a:prstGeom>
          <a:solidFill>
            <a:schemeClr val="bg1">
              <a:lumMod val="50000"/>
            </a:schemeClr>
          </a:solidFill>
          <a:ln>
            <a:solidFill>
              <a:schemeClr val="bg2">
                <a:lumMod val="95000"/>
              </a:schemeClr>
            </a:solidFill>
          </a:ln>
        </p:spPr>
        <p:txBody>
          <a:bodyPr>
            <a:spAutoFit/>
          </a:bodyPr>
          <a:lstStyle/>
          <a:p>
            <a:pPr fontAlgn="auto">
              <a:spcBef>
                <a:spcPts val="0"/>
              </a:spcBef>
              <a:spcAft>
                <a:spcPts val="0"/>
              </a:spcAft>
              <a:defRPr/>
            </a:pPr>
            <a:r>
              <a:rPr lang="en-US" sz="1400" dirty="0" smtClean="0">
                <a:solidFill>
                  <a:schemeClr val="accent1"/>
                </a:solidFill>
                <a:latin typeface="Arial"/>
                <a:cs typeface="Arial"/>
              </a:rPr>
              <a:t>Its technical solutions make it possible to accumulate the energy of rolling stock at the time of deceleration and use that energy in the traction mode of operation, thus reducing the depth and intensity of transitional modes of the diesel engine, which considerably reduces fuel consumption and improves the environmental parameters of the locomotive. </a:t>
            </a:r>
            <a:endParaRPr lang="ru-RU" sz="1400" dirty="0">
              <a:solidFill>
                <a:schemeClr val="accent1"/>
              </a:solidFill>
              <a:latin typeface="Arial"/>
              <a:cs typeface="Arial"/>
            </a:endParaRPr>
          </a:p>
        </p:txBody>
      </p:sp>
      <p:pic>
        <p:nvPicPr>
          <p:cNvPr id="17" name="Picture 2"/>
          <p:cNvPicPr>
            <a:picLocks noChangeAspect="1" noChangeArrowheads="1"/>
          </p:cNvPicPr>
          <p:nvPr/>
        </p:nvPicPr>
        <p:blipFill>
          <a:blip r:embed="rId4">
            <a:extLst>
              <a:ext uri="{28A0092B-C50C-407E-A947-70E740481C1C}"/>
            </a:extLst>
          </a:blip>
          <a:stretch>
            <a:fillRect/>
          </a:stretch>
        </p:blipFill>
        <p:spPr bwMode="auto">
          <a:xfrm>
            <a:off x="6516216" y="1065151"/>
            <a:ext cx="2138953" cy="923689"/>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
        <p:nvSpPr>
          <p:cNvPr id="18443" name="TextBox 17"/>
          <p:cNvSpPr txBox="1">
            <a:spLocks noChangeArrowheads="1"/>
          </p:cNvSpPr>
          <p:nvPr/>
        </p:nvSpPr>
        <p:spPr bwMode="auto">
          <a:xfrm>
            <a:off x="838200" y="5508625"/>
            <a:ext cx="7889875" cy="368300"/>
          </a:xfrm>
          <a:prstGeom prst="rect">
            <a:avLst/>
          </a:prstGeom>
          <a:solidFill>
            <a:schemeClr val="accent2"/>
          </a:solidFill>
          <a:ln w="9525">
            <a:noFill/>
            <a:miter lim="800000"/>
            <a:headEnd/>
            <a:tailEnd/>
          </a:ln>
        </p:spPr>
        <p:txBody>
          <a:bodyPr>
            <a:spAutoFit/>
          </a:bodyPr>
          <a:lstStyle/>
          <a:p>
            <a:r>
              <a:rPr lang="en-US" dirty="0" smtClean="0">
                <a:solidFill>
                  <a:schemeClr val="bg2"/>
                </a:solidFill>
              </a:rPr>
              <a:t>Market </a:t>
            </a:r>
            <a:endParaRPr lang="ru-RU" dirty="0">
              <a:solidFill>
                <a:schemeClr val="bg2"/>
              </a:solidFill>
            </a:endParaRPr>
          </a:p>
        </p:txBody>
      </p:sp>
      <p:sp>
        <p:nvSpPr>
          <p:cNvPr id="19" name="Rectangle 10"/>
          <p:cNvSpPr/>
          <p:nvPr/>
        </p:nvSpPr>
        <p:spPr>
          <a:xfrm>
            <a:off x="838200" y="5859463"/>
            <a:ext cx="7889875" cy="523220"/>
          </a:xfrm>
          <a:prstGeom prst="rect">
            <a:avLst/>
          </a:prstGeom>
          <a:solidFill>
            <a:schemeClr val="bg1">
              <a:lumMod val="50000"/>
            </a:schemeClr>
          </a:solidFill>
          <a:ln>
            <a:solidFill>
              <a:schemeClr val="bg2">
                <a:lumMod val="95000"/>
              </a:schemeClr>
            </a:solidFill>
          </a:ln>
        </p:spPr>
        <p:txBody>
          <a:bodyPr>
            <a:spAutoFit/>
          </a:bodyPr>
          <a:lstStyle/>
          <a:p>
            <a:pPr fontAlgn="auto">
              <a:spcBef>
                <a:spcPts val="0"/>
              </a:spcBef>
              <a:spcAft>
                <a:spcPts val="0"/>
              </a:spcAft>
              <a:defRPr/>
            </a:pPr>
            <a:r>
              <a:rPr lang="en-US" sz="1400" dirty="0" smtClean="0">
                <a:solidFill>
                  <a:schemeClr val="bg2"/>
                </a:solidFill>
                <a:latin typeface="Arial"/>
                <a:cs typeface="Arial"/>
              </a:rPr>
              <a:t>The need of JSC Russian Railways for hybrid diesel shunting locomotives, preliminary confirmed by the prospective user, is not less than 120 locomotives over 5 years.</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25"/>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pn66SNBCWmUeoK89VhJ8xew"/>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p4YG0dgD.WU6IflVpAtCxlQ"/>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p4YG0dgD.WU6IflVpAtCxlQ"/>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p4YG0dgD.WU6IflVpAtCxlQ"/>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pn66SNBCWmUeoK89VhJ8xew"/>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pn66SNBCWmUeoK89VhJ8xew"/>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pn66SNBCWmUeoK89VhJ8xew"/>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pDd09.ZH5zEOLYwRCO4yunA"/>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p1onZi0Ox0kSGbDiK5pRH6g"/>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p3J5UXjJBDE2mD4uYzWj6ag"/>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pyiSceMuB5ka0fK4C08VHiw"/>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p5ihHuXS3Q0yKcIij85NW1g"/>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pyLVC57kl.kuRdDLL9wyOGw"/>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pyLVC57kl.kuRdDLL9wyOGw"/>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pn66SNBCWmUeoK89VhJ8xew"/>
</p:tagLst>
</file>

<file path=ppt/theme/theme1.xml><?xml version="1.0" encoding="utf-8"?>
<a:theme xmlns:a="http://schemas.openxmlformats.org/drawingml/2006/main" name="Bazovaya Presentacia Skolkovo">
  <a:themeElements>
    <a:clrScheme name="Skolkovo">
      <a:dk1>
        <a:sysClr val="windowText" lastClr="000000"/>
      </a:dk1>
      <a:lt1>
        <a:srgbClr val="EFEFEF"/>
      </a:lt1>
      <a:dk2>
        <a:srgbClr val="666666"/>
      </a:dk2>
      <a:lt2>
        <a:srgbClr val="FFFFFF"/>
      </a:lt2>
      <a:accent1>
        <a:srgbClr val="D4FF01"/>
      </a:accent1>
      <a:accent2>
        <a:srgbClr val="EC5D01"/>
      </a:accent2>
      <a:accent3>
        <a:srgbClr val="C2074E"/>
      </a:accent3>
      <a:accent4>
        <a:srgbClr val="B607BD"/>
      </a:accent4>
      <a:accent5>
        <a:srgbClr val="5800CD"/>
      </a:accent5>
      <a:accent6>
        <a:srgbClr val="2992BE"/>
      </a:accent6>
      <a:hlink>
        <a:srgbClr val="38BD93"/>
      </a:hlink>
      <a:folHlink>
        <a:srgbClr val="5ECB1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Ареал.thmx</Template>
  <TotalTime>19958</TotalTime>
  <Words>1999</Words>
  <Application>Microsoft Office PowerPoint</Application>
  <PresentationFormat>Экран (4:3)</PresentationFormat>
  <Paragraphs>135</Paragraphs>
  <Slides>12</Slides>
  <Notes>0</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12</vt:i4>
      </vt:variant>
    </vt:vector>
  </HeadingPairs>
  <TitlesOfParts>
    <vt:vector size="14" baseType="lpstr">
      <vt:lpstr>Bazovaya Presentacia Skolkovo</vt:lpstr>
      <vt:lpstr>think-cell Slide</vt:lpstr>
      <vt:lpstr>Success Stories of Skolkovo Project Participants  August 2013</vt:lpstr>
      <vt:lpstr>Contents</vt:lpstr>
      <vt:lpstr>OncoMax</vt:lpstr>
      <vt:lpstr>MetaMax</vt:lpstr>
      <vt:lpstr>Aerob</vt:lpstr>
      <vt:lpstr>DiSiCon LLC</vt:lpstr>
      <vt:lpstr>Bravo Motors LLC</vt:lpstr>
      <vt:lpstr>Pultrusion Technologies</vt:lpstr>
      <vt:lpstr>STM Center of Innovation Development LLC</vt:lpstr>
      <vt:lpstr> GBooking</vt:lpstr>
      <vt:lpstr>T8 Research and Development Center LLC  (T8 R&amp;D Center LLC)</vt:lpstr>
      <vt:lpstr> Synesis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Анализ риска невыполнения бюджета Фонда на 2012г.</dc:title>
  <dc:creator>Windows User</dc:creator>
  <cp:lastModifiedBy>babarykinvs</cp:lastModifiedBy>
  <cp:revision>659</cp:revision>
  <cp:lastPrinted>2012-10-10T09:57:27Z</cp:lastPrinted>
  <dcterms:created xsi:type="dcterms:W3CDTF">2012-07-02T14:14:40Z</dcterms:created>
  <dcterms:modified xsi:type="dcterms:W3CDTF">2013-10-01T10:01:11Z</dcterms:modified>
</cp:coreProperties>
</file>