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Lst>
  <p:notesMasterIdLst>
    <p:notesMasterId r:id="rId15"/>
  </p:notesMasterIdLst>
  <p:handoutMasterIdLst>
    <p:handoutMasterId r:id="rId16"/>
  </p:handoutMasterIdLst>
  <p:sldIdLst>
    <p:sldId id="256" r:id="rId2"/>
    <p:sldId id="325" r:id="rId3"/>
    <p:sldId id="370" r:id="rId4"/>
    <p:sldId id="369" r:id="rId5"/>
    <p:sldId id="371" r:id="rId6"/>
    <p:sldId id="364" r:id="rId7"/>
    <p:sldId id="372" r:id="rId8"/>
    <p:sldId id="341" r:id="rId9"/>
    <p:sldId id="366" r:id="rId10"/>
    <p:sldId id="359" r:id="rId11"/>
    <p:sldId id="367" r:id="rId12"/>
    <p:sldId id="360" r:id="rId13"/>
    <p:sldId id="354" r:id="rId14"/>
  </p:sldIdLst>
  <p:sldSz cx="9144000" cy="6858000" type="screen4x3"/>
  <p:notesSz cx="6797675" cy="9874250"/>
  <p:custDataLst>
    <p:tags r:id="rId1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katerina Inozemtseva" initials="EI"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D8FF"/>
    <a:srgbClr val="FF0000"/>
    <a:srgbClr val="EBF1DE"/>
    <a:srgbClr val="CCFFCC"/>
    <a:srgbClr val="2992BE"/>
    <a:srgbClr val="CC0000"/>
    <a:srgbClr val="990000"/>
    <a:srgbClr val="EFFBFF"/>
    <a:srgbClr val="CDF2FF"/>
    <a:srgbClr val="FF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208" autoAdjust="0"/>
    <p:restoredTop sz="95209" autoAdjust="0"/>
  </p:normalViewPr>
  <p:slideViewPr>
    <p:cSldViewPr>
      <p:cViewPr>
        <p:scale>
          <a:sx n="90" d="100"/>
          <a:sy n="90" d="100"/>
        </p:scale>
        <p:origin x="-576" y="-72"/>
      </p:cViewPr>
      <p:guideLst>
        <p:guide orient="horz" pos="1162"/>
        <p:guide pos="38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vl1pPr>
          </a:lstStyle>
          <a:p>
            <a:fld id="{9C79D069-F7DC-4F12-AD4A-F50FC7BCBE4E}" type="datetimeFigureOut">
              <a:rPr lang="ru-RU" smtClean="0"/>
              <a:t>09.08.2013</a:t>
            </a:fld>
            <a:endParaRPr lang="ru-RU"/>
          </a:p>
        </p:txBody>
      </p:sp>
      <p:sp>
        <p:nvSpPr>
          <p:cNvPr id="4" name="Footer Placeholder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vl1pPr>
          </a:lstStyle>
          <a:p>
            <a:endParaRPr lang="ru-RU"/>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vl1pPr>
          </a:lstStyle>
          <a:p>
            <a:fld id="{4051F7B9-24B2-4865-9F23-3DA645A20DCA}" type="slidenum">
              <a:rPr lang="ru-RU" smtClean="0"/>
              <a:t>‹#›</a:t>
            </a:fld>
            <a:endParaRPr lang="ru-RU"/>
          </a:p>
        </p:txBody>
      </p:sp>
    </p:spTree>
    <p:extLst>
      <p:ext uri="{BB962C8B-B14F-4D97-AF65-F5344CB8AC3E}">
        <p14:creationId xmlns:p14="http://schemas.microsoft.com/office/powerpoint/2010/main" val="13204342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283B0C13-1782-40AD-A838-8C9F94060FA9}" type="datetimeFigureOut">
              <a:rPr lang="ru-RU" smtClean="0"/>
              <a:t>09.08.2013</a:t>
            </a:fld>
            <a:endParaRPr lang="ru-RU"/>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886E7FB1-CB6E-4AC0-9CE6-E9A8EDB33FBD}" type="slidenum">
              <a:rPr lang="ru-RU" smtClean="0"/>
              <a:t>‹#›</a:t>
            </a:fld>
            <a:endParaRPr lang="ru-RU"/>
          </a:p>
        </p:txBody>
      </p:sp>
    </p:spTree>
    <p:extLst>
      <p:ext uri="{BB962C8B-B14F-4D97-AF65-F5344CB8AC3E}">
        <p14:creationId xmlns:p14="http://schemas.microsoft.com/office/powerpoint/2010/main" val="2080159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4.emf"/><Relationship Id="rId4" Type="http://schemas.openxmlformats.org/officeDocument/2006/relationships/tags" Target="../tags/tag4.xml"/><Relationship Id="rId9" Type="http://schemas.openxmlformats.org/officeDocument/2006/relationships/oleObject" Target="../embeddings/oleObject1.bin"/></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40" y="406786"/>
            <a:ext cx="4644698" cy="4575199"/>
          </a:xfrm>
          <a:prstGeom prst="rect">
            <a:avLst/>
          </a:prstGeom>
        </p:spPr>
      </p:pic>
      <p:sp>
        <p:nvSpPr>
          <p:cNvPr id="2" name="Title 1"/>
          <p:cNvSpPr>
            <a:spLocks noGrp="1"/>
          </p:cNvSpPr>
          <p:nvPr>
            <p:ph type="ctrTitle"/>
          </p:nvPr>
        </p:nvSpPr>
        <p:spPr>
          <a:xfrm>
            <a:off x="4922760" y="1916833"/>
            <a:ext cx="3991429" cy="2098772"/>
          </a:xfrm>
          <a:prstGeom prst="rect">
            <a:avLst/>
          </a:prstGeom>
        </p:spPr>
        <p:txBody>
          <a:bodyPr/>
          <a:lstStyle>
            <a:lvl1pPr algn="r">
              <a:defRPr sz="3200" baseline="0">
                <a:ln>
                  <a:noFill/>
                </a:ln>
                <a:solidFill>
                  <a:schemeClr val="accent6"/>
                </a:solidFill>
              </a:defRPr>
            </a:lvl1pPr>
          </a:lstStyle>
          <a:p>
            <a:endParaRPr lang="en-US" dirty="0"/>
          </a:p>
        </p:txBody>
      </p:sp>
    </p:spTree>
    <p:extLst>
      <p:ext uri="{BB962C8B-B14F-4D97-AF65-F5344CB8AC3E}">
        <p14:creationId xmlns:p14="http://schemas.microsoft.com/office/powerpoint/2010/main" val="2142233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7019" y="108695"/>
            <a:ext cx="6493373" cy="703623"/>
          </a:xfrm>
          <a:prstGeom prst="rect">
            <a:avLst/>
          </a:prstGeom>
        </p:spPr>
        <p:txBody>
          <a:bodyPr anchor="t"/>
          <a:lstStyle>
            <a:lvl1pPr>
              <a:defRPr sz="3200">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611188" y="1844674"/>
            <a:ext cx="8281292" cy="4680669"/>
          </a:xfrm>
        </p:spPr>
        <p:txBody>
          <a:bodyPr>
            <a:normAutofit/>
          </a:bodyPr>
          <a:lstStyle>
            <a:lvl1pPr>
              <a:defRPr sz="1800">
                <a:latin typeface="+mn-lt"/>
              </a:defRPr>
            </a:lvl1pPr>
            <a:lvl2pPr>
              <a:buSzPct val="100000"/>
              <a:defRPr sz="1800">
                <a:latin typeface="+mn-lt"/>
              </a:defRPr>
            </a:lvl2pPr>
            <a:lvl3pPr>
              <a:buSzPct val="100000"/>
              <a:defRPr sz="1800">
                <a:latin typeface="+mn-lt"/>
              </a:defRPr>
            </a:lvl3pPr>
            <a:lvl4pPr>
              <a:buSzPct val="100000"/>
              <a:defRPr sz="1800">
                <a:latin typeface="+mn-lt"/>
              </a:defRPr>
            </a:lvl4pPr>
            <a:lvl5pPr>
              <a:buSzPct val="100000"/>
              <a:defRPr sz="1800">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1561" y="108696"/>
            <a:ext cx="976984" cy="703623"/>
          </a:xfrm>
          <a:prstGeom prst="rect">
            <a:avLst/>
          </a:prstGeom>
        </p:spPr>
      </p:pic>
      <p:pic>
        <p:nvPicPr>
          <p:cNvPr id="10" name="Picture 9"/>
          <p:cNvPicPr>
            <a:picLocks noChangeAspect="1"/>
          </p:cNvPicPr>
          <p:nvPr userDrawn="1"/>
        </p:nvPicPr>
        <p:blipFill rotWithShape="1">
          <a:blip r:embed="rId3">
            <a:extLst>
              <a:ext uri="{28A0092B-C50C-407E-A947-70E740481C1C}">
                <a14:useLocalDpi xmlns:a14="http://schemas.microsoft.com/office/drawing/2010/main" val="0"/>
              </a:ext>
            </a:extLst>
          </a:blip>
          <a:srcRect r="28154"/>
          <a:stretch/>
        </p:blipFill>
        <p:spPr>
          <a:xfrm>
            <a:off x="0" y="-2782"/>
            <a:ext cx="439175" cy="6876000"/>
          </a:xfrm>
          <a:prstGeom prst="rect">
            <a:avLst/>
          </a:prstGeom>
        </p:spPr>
      </p:pic>
    </p:spTree>
    <p:extLst>
      <p:ext uri="{BB962C8B-B14F-4D97-AF65-F5344CB8AC3E}">
        <p14:creationId xmlns:p14="http://schemas.microsoft.com/office/powerpoint/2010/main" val="2771384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Titel und Inhalt">
    <p:spTree>
      <p:nvGrpSpPr>
        <p:cNvPr id="1" name=""/>
        <p:cNvGrpSpPr/>
        <p:nvPr/>
      </p:nvGrpSpPr>
      <p:grpSpPr>
        <a:xfrm>
          <a:off x="0" y="0"/>
          <a:ext cx="0" cy="0"/>
          <a:chOff x="0" y="0"/>
          <a:chExt cx="0" cy="0"/>
        </a:xfrm>
      </p:grpSpPr>
      <p:graphicFrame>
        <p:nvGraphicFramePr>
          <p:cNvPr id="4" name="Object 1" hidden="1"/>
          <p:cNvGraphicFramePr>
            <a:graphicFrameLocks noChangeAspect="1"/>
          </p:cNvGraphicFramePr>
          <p:nvPr userDrawn="1">
            <p:custDataLst>
              <p:tags r:id="rId2"/>
            </p:custDataLst>
          </p:nvPr>
        </p:nvGraphicFramePr>
        <p:xfrm>
          <a:off x="0" y="0"/>
          <a:ext cx="146538" cy="158750"/>
        </p:xfrm>
        <a:graphic>
          <a:graphicData uri="http://schemas.openxmlformats.org/presentationml/2006/ole">
            <mc:AlternateContent xmlns:mc="http://schemas.openxmlformats.org/markup-compatibility/2006">
              <mc:Choice xmlns:v="urn:schemas-microsoft-com:vml" Requires="v">
                <p:oleObj spid="_x0000_s2497" name="think-cell Slide" r:id="rId9" imgW="270" imgH="270" progId="TCLayout.ActiveDocument.1">
                  <p:embed/>
                </p:oleObj>
              </mc:Choice>
              <mc:Fallback>
                <p:oleObj name="think-cell Slide" r:id="rId9" imgW="270" imgH="270" progId="TCLayout.ActiveDocument.1">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146538"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Foliennummernplatzhalter 4"/>
          <p:cNvSpPr txBox="1">
            <a:spLocks noGrp="1"/>
          </p:cNvSpPr>
          <p:nvPr userDrawn="1">
            <p:custDataLst>
              <p:tags r:id="rId3"/>
            </p:custDataLst>
          </p:nvPr>
        </p:nvSpPr>
        <p:spPr bwMode="auto">
          <a:xfrm>
            <a:off x="8373208" y="6572251"/>
            <a:ext cx="495300"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r">
              <a:defRPr/>
            </a:pPr>
            <a:fld id="{9012202A-0966-4C86-88B9-13F21CEC4770}" type="slidenum">
              <a:rPr lang="en-US" sz="1200" b="0" smtClean="0"/>
              <a:pPr algn="r">
                <a:defRPr/>
              </a:pPr>
              <a:t>‹#›</a:t>
            </a:fld>
            <a:endParaRPr lang="en-US" sz="1200" b="0" smtClean="0"/>
          </a:p>
        </p:txBody>
      </p:sp>
      <p:sp>
        <p:nvSpPr>
          <p:cNvPr id="8" name="Объект 6"/>
          <p:cNvSpPr>
            <a:spLocks noGrp="1"/>
          </p:cNvSpPr>
          <p:nvPr>
            <p:ph sz="quarter" idx="10"/>
          </p:nvPr>
        </p:nvSpPr>
        <p:spPr>
          <a:xfrm>
            <a:off x="106974" y="1124607"/>
            <a:ext cx="8949102" cy="5286703"/>
          </a:xfrm>
          <a:prstGeom prst="rect">
            <a:avLst/>
          </a:prstGeom>
        </p:spPr>
        <p:txBody>
          <a:bodyPr/>
          <a:lstStyle>
            <a:lvl1pPr marL="357188" indent="-3571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1pPr>
            <a:lvl2pPr marL="714375" indent="-35083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2pPr>
            <a:lvl3pPr marL="1071563" indent="-3698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3pPr>
            <a:lvl4pPr marL="1797050" indent="-3571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4pPr>
            <a:lvl5pPr marL="2154238" indent="-357188">
              <a:lnSpc>
                <a:spcPct val="100000"/>
              </a:lnSpc>
              <a:spcBef>
                <a:spcPts val="600"/>
              </a:spcBef>
              <a:spcAft>
                <a:spcPts val="0"/>
              </a:spcAft>
              <a:buClr>
                <a:srgbClr val="7DB935"/>
              </a:buClr>
              <a:buSzPct val="100000"/>
              <a:buFont typeface="Arial" pitchFamily="34" charset="0"/>
              <a:buChar char="‒"/>
              <a:defRPr sz="1400">
                <a:latin typeface="Calibri" pitchFamily="34" charset="0"/>
                <a:cs typeface="Calibri" pitchFamily="34" charset="0"/>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9" name="Прямоугольник 4"/>
          <p:cNvSpPr/>
          <p:nvPr userDrawn="1">
            <p:custDataLst>
              <p:tags r:id="rId4"/>
            </p:custDataLst>
          </p:nvPr>
        </p:nvSpPr>
        <p:spPr>
          <a:xfrm>
            <a:off x="896815" y="115888"/>
            <a:ext cx="8159262" cy="865187"/>
          </a:xfrm>
          <a:prstGeom prst="rect">
            <a:avLst/>
          </a:prstGeom>
          <a:solidFill>
            <a:srgbClr val="64646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0" name="Прямоугольник 5"/>
          <p:cNvSpPr/>
          <p:nvPr userDrawn="1">
            <p:custDataLst>
              <p:tags r:id="rId5"/>
            </p:custDataLst>
          </p:nvPr>
        </p:nvSpPr>
        <p:spPr>
          <a:xfrm>
            <a:off x="372208" y="115888"/>
            <a:ext cx="191966"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1" name="Прямоугольник 6"/>
          <p:cNvSpPr/>
          <p:nvPr userDrawn="1">
            <p:custDataLst>
              <p:tags r:id="rId6"/>
            </p:custDataLst>
          </p:nvPr>
        </p:nvSpPr>
        <p:spPr>
          <a:xfrm>
            <a:off x="106974" y="115888"/>
            <a:ext cx="191965"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2" name="Прямоугольник 7"/>
          <p:cNvSpPr/>
          <p:nvPr userDrawn="1">
            <p:custDataLst>
              <p:tags r:id="rId7"/>
            </p:custDataLst>
          </p:nvPr>
        </p:nvSpPr>
        <p:spPr>
          <a:xfrm>
            <a:off x="638908" y="115888"/>
            <a:ext cx="191966"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3" name="Заголовок 5"/>
          <p:cNvSpPr>
            <a:spLocks noGrp="1"/>
          </p:cNvSpPr>
          <p:nvPr>
            <p:ph type="title"/>
          </p:nvPr>
        </p:nvSpPr>
        <p:spPr>
          <a:xfrm>
            <a:off x="896815" y="115888"/>
            <a:ext cx="8159261" cy="865187"/>
          </a:xfrm>
          <a:prstGeom prst="rect">
            <a:avLst/>
          </a:prstGeom>
        </p:spPr>
        <p:txBody>
          <a:bodyPr anchor="ctr"/>
          <a:lstStyle>
            <a:lvl1pPr>
              <a:defRPr b="0">
                <a:solidFill>
                  <a:schemeClr val="bg1"/>
                </a:solidFill>
                <a:latin typeface="Calibri" pitchFamily="34" charset="0"/>
                <a:cs typeface="Calibri" pitchFamily="34" charset="0"/>
              </a:defRPr>
            </a:lvl1pPr>
          </a:lstStyle>
          <a:p>
            <a:r>
              <a:rPr lang="ru-RU" dirty="0" smtClean="0"/>
              <a:t>Образец заголовка</a:t>
            </a:r>
            <a:endParaRPr lang="ru-RU" dirty="0"/>
          </a:p>
        </p:txBody>
      </p:sp>
    </p:spTree>
    <p:extLst>
      <p:ext uri="{BB962C8B-B14F-4D97-AF65-F5344CB8AC3E}">
        <p14:creationId xmlns:p14="http://schemas.microsoft.com/office/powerpoint/2010/main" val="179179550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32497" y="1888357"/>
            <a:ext cx="757207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38126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ftr="0" dt="0"/>
  <p:txStyles>
    <p:titleStyle>
      <a:lvl1pPr algn="l" defTabSz="457200" rtl="0" eaLnBrk="1" latinLnBrk="0" hangingPunct="1">
        <a:spcBef>
          <a:spcPct val="0"/>
        </a:spcBef>
        <a:buNone/>
        <a:defRPr sz="3600" kern="1200">
          <a:solidFill>
            <a:schemeClr val="tx1"/>
          </a:solidFill>
          <a:latin typeface="HelveticaNeueCyr-Heavy"/>
          <a:ea typeface="+mj-ea"/>
          <a:cs typeface="+mj-cs"/>
        </a:defRPr>
      </a:lvl1pPr>
    </p:titleStyle>
    <p:bodyStyle>
      <a:lvl1pPr marL="342900" indent="-3429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1pPr>
      <a:lvl2pPr marL="742950" indent="-28575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2pPr>
      <a:lvl3pPr marL="11430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3pPr>
      <a:lvl4pPr marL="16002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4pPr>
      <a:lvl5pPr marL="20574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44008" y="1916833"/>
            <a:ext cx="4464496" cy="2098772"/>
          </a:xfrm>
        </p:spPr>
        <p:txBody>
          <a:bodyPr/>
          <a:lstStyle/>
          <a:p>
            <a:r>
              <a:rPr lang="en-GB" sz="3600" dirty="0" smtClean="0">
                <a:solidFill>
                  <a:srgbClr val="00B0F0"/>
                </a:solidFill>
              </a:rPr>
              <a:t>Success Stories from </a:t>
            </a:r>
            <a:r>
              <a:rPr lang="en-GB" sz="3600" dirty="0">
                <a:solidFill>
                  <a:srgbClr val="00B0F0"/>
                </a:solidFill>
              </a:rPr>
              <a:t>Participants</a:t>
            </a:r>
            <a:br>
              <a:rPr lang="en-GB" sz="3600" dirty="0">
                <a:solidFill>
                  <a:srgbClr val="00B0F0"/>
                </a:solidFill>
              </a:rPr>
            </a:br>
            <a:r>
              <a:rPr lang="en-US" sz="3600" dirty="0" smtClean="0">
                <a:solidFill>
                  <a:srgbClr val="00B0F0"/>
                </a:solidFill>
              </a:rPr>
              <a:t>of </a:t>
            </a:r>
            <a:r>
              <a:rPr lang="en-GB" sz="3600" dirty="0" err="1" smtClean="0">
                <a:solidFill>
                  <a:srgbClr val="00B0F0"/>
                </a:solidFill>
              </a:rPr>
              <a:t>Skolkovo</a:t>
            </a:r>
            <a:r>
              <a:rPr lang="en-GB" sz="3600" dirty="0" smtClean="0">
                <a:solidFill>
                  <a:srgbClr val="00B0F0"/>
                </a:solidFill>
              </a:rPr>
              <a:t> </a:t>
            </a:r>
            <a:br>
              <a:rPr lang="en-GB" sz="3600" dirty="0" smtClean="0">
                <a:solidFill>
                  <a:srgbClr val="00B0F0"/>
                </a:solidFill>
              </a:rPr>
            </a:br>
            <a:r>
              <a:rPr lang="en-GB" sz="3600" dirty="0" smtClean="0">
                <a:solidFill>
                  <a:srgbClr val="00B0F0"/>
                </a:solidFill>
              </a:rPr>
              <a:t>July </a:t>
            </a:r>
            <a:r>
              <a:rPr lang="en-GB" sz="3600" dirty="0" smtClean="0">
                <a:solidFill>
                  <a:srgbClr val="00B0F0"/>
                </a:solidFill>
              </a:rPr>
              <a:t>2013</a:t>
            </a:r>
            <a:endParaRPr lang="en-GB" sz="3600" dirty="0">
              <a:solidFill>
                <a:srgbClr val="00B0F0"/>
              </a:solidFill>
            </a:endParaRPr>
          </a:p>
        </p:txBody>
      </p:sp>
    </p:spTree>
    <p:extLst>
      <p:ext uri="{BB962C8B-B14F-4D97-AF65-F5344CB8AC3E}">
        <p14:creationId xmlns:p14="http://schemas.microsoft.com/office/powerpoint/2010/main" val="898222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z="2800" dirty="0" err="1" smtClean="0"/>
              <a:t>Avtodoria</a:t>
            </a:r>
            <a:r>
              <a:rPr lang="en-US" sz="2800" dirty="0" smtClean="0"/>
              <a:t> LLC</a:t>
            </a:r>
            <a:endParaRPr lang="ru-RU" sz="2800" dirty="0"/>
          </a:p>
        </p:txBody>
      </p:sp>
      <p:sp>
        <p:nvSpPr>
          <p:cNvPr id="4" name="Rectangle 9"/>
          <p:cNvSpPr/>
          <p:nvPr/>
        </p:nvSpPr>
        <p:spPr>
          <a:xfrm>
            <a:off x="755576" y="836712"/>
            <a:ext cx="5688632" cy="954107"/>
          </a:xfrm>
          <a:prstGeom prst="rect">
            <a:avLst/>
          </a:prstGeom>
        </p:spPr>
        <p:txBody>
          <a:bodyPr wrap="square">
            <a:spAutoFit/>
          </a:bodyPr>
          <a:lstStyle/>
          <a:p>
            <a:r>
              <a:rPr lang="en-US" sz="1400" b="1" dirty="0" err="1" smtClean="0"/>
              <a:t>Avtodoria</a:t>
            </a:r>
            <a:r>
              <a:rPr lang="en-US" sz="1400" b="1" dirty="0" smtClean="0"/>
              <a:t> launched a pilot project in the </a:t>
            </a:r>
            <a:r>
              <a:rPr lang="en-US" sz="1400" b="1" dirty="0" err="1" smtClean="0"/>
              <a:t>Ingushi</a:t>
            </a:r>
            <a:r>
              <a:rPr lang="en-US" sz="1400" b="1" dirty="0" smtClean="0"/>
              <a:t> Republic</a:t>
            </a:r>
          </a:p>
          <a:p>
            <a:r>
              <a:rPr lang="en-US" sz="1400" b="1" dirty="0"/>
              <a:t> </a:t>
            </a:r>
            <a:endParaRPr lang="en-US" sz="1400" b="1" dirty="0" smtClean="0"/>
          </a:p>
          <a:p>
            <a:r>
              <a:rPr lang="en-US" sz="1400" dirty="0" err="1" smtClean="0"/>
              <a:t>Avtodoria</a:t>
            </a:r>
            <a:r>
              <a:rPr lang="en-US" sz="1400" dirty="0" smtClean="0"/>
              <a:t> launched  tests of a speed violation record system in the </a:t>
            </a:r>
          </a:p>
          <a:p>
            <a:r>
              <a:rPr lang="en-US" sz="1400" dirty="0" err="1" smtClean="0"/>
              <a:t>Ingushi</a:t>
            </a:r>
            <a:r>
              <a:rPr lang="en-US" sz="1400" dirty="0" smtClean="0"/>
              <a:t> Republic</a:t>
            </a:r>
            <a:r>
              <a:rPr lang="ru-RU" sz="1400" dirty="0" smtClean="0"/>
              <a:t>.</a:t>
            </a:r>
            <a:endParaRPr lang="ru-RU" sz="1400" b="1" dirty="0">
              <a:solidFill>
                <a:schemeClr val="bg1">
                  <a:lumMod val="25000"/>
                </a:schemeClr>
              </a:solidFill>
              <a:latin typeface="Arial"/>
              <a:cs typeface="Arial"/>
            </a:endParaRPr>
          </a:p>
        </p:txBody>
      </p:sp>
      <p:sp>
        <p:nvSpPr>
          <p:cNvPr id="5" name="Rectangle 10"/>
          <p:cNvSpPr/>
          <p:nvPr/>
        </p:nvSpPr>
        <p:spPr>
          <a:xfrm>
            <a:off x="827584" y="2420888"/>
            <a:ext cx="7920880"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err="1" smtClean="0">
                <a:solidFill>
                  <a:srgbClr val="FFFFFF"/>
                </a:solidFill>
              </a:rPr>
              <a:t>Avtodoria</a:t>
            </a:r>
            <a:r>
              <a:rPr lang="en-US" sz="1400" dirty="0" smtClean="0">
                <a:solidFill>
                  <a:srgbClr val="FFFFFF"/>
                </a:solidFill>
              </a:rPr>
              <a:t> is a software-hardware complex to measure the speed of vehicles by calculating the time it takes the vehicles to pass the distance between any two recorders placed along the road</a:t>
            </a:r>
            <a:r>
              <a:rPr lang="ru-RU" sz="1400" dirty="0" smtClean="0">
                <a:solidFill>
                  <a:srgbClr val="FFFFFF"/>
                </a:solidFill>
              </a:rPr>
              <a:t>. </a:t>
            </a:r>
          </a:p>
          <a:p>
            <a:r>
              <a:rPr lang="en-US" sz="1400" dirty="0" smtClean="0">
                <a:solidFill>
                  <a:srgbClr val="FFFFFF"/>
                </a:solidFill>
              </a:rPr>
              <a:t>The complex makes use of an optic number plate recognition system</a:t>
            </a:r>
            <a:r>
              <a:rPr lang="ru-RU" sz="1400" dirty="0" smtClean="0">
                <a:solidFill>
                  <a:srgbClr val="FFFFFF"/>
                </a:solidFill>
              </a:rPr>
              <a:t>, </a:t>
            </a:r>
            <a:r>
              <a:rPr lang="en-US" sz="1400" dirty="0" smtClean="0">
                <a:solidFill>
                  <a:srgbClr val="FFFFFF"/>
                </a:solidFill>
              </a:rPr>
              <a:t>GLONASS and EDS.</a:t>
            </a:r>
            <a:endParaRPr lang="ru-RU" sz="1400" dirty="0">
              <a:solidFill>
                <a:srgbClr val="FFFFFF"/>
              </a:solidFill>
              <a:latin typeface="Arial" pitchFamily="34" charset="0"/>
              <a:cs typeface="Arial" pitchFamily="34" charset="0"/>
              <a:sym typeface="Arial"/>
            </a:endParaRPr>
          </a:p>
        </p:txBody>
      </p:sp>
      <p:sp>
        <p:nvSpPr>
          <p:cNvPr id="6" name="TextBox 5"/>
          <p:cNvSpPr txBox="1"/>
          <p:nvPr/>
        </p:nvSpPr>
        <p:spPr>
          <a:xfrm>
            <a:off x="827584" y="2051556"/>
            <a:ext cx="7920880" cy="369332"/>
          </a:xfrm>
          <a:prstGeom prst="rect">
            <a:avLst/>
          </a:prstGeom>
          <a:solidFill>
            <a:srgbClr val="FF6600"/>
          </a:solidFill>
          <a:ln>
            <a:noFill/>
          </a:ln>
        </p:spPr>
        <p:txBody>
          <a:bodyPr wrap="square" rtlCol="0">
            <a:spAutoFit/>
          </a:bodyPr>
          <a:lstStyle/>
          <a:p>
            <a:r>
              <a:rPr lang="en-GB" b="1" dirty="0">
                <a:solidFill>
                  <a:srgbClr val="FFFFFF"/>
                </a:solidFill>
                <a:latin typeface="Arial" pitchFamily="34" charset="0"/>
                <a:cs typeface="Arial" pitchFamily="34" charset="0"/>
              </a:rPr>
              <a:t>The essence of </a:t>
            </a:r>
            <a:r>
              <a:rPr lang="en-GB" b="1" dirty="0" smtClean="0">
                <a:solidFill>
                  <a:srgbClr val="FFFFFF"/>
                </a:solidFill>
                <a:latin typeface="Arial" pitchFamily="34" charset="0"/>
                <a:cs typeface="Arial" pitchFamily="34" charset="0"/>
              </a:rPr>
              <a:t>the innovation</a:t>
            </a:r>
            <a:endParaRPr lang="ru-RU" b="1" dirty="0">
              <a:solidFill>
                <a:schemeClr val="bg2"/>
              </a:solidFill>
              <a:cs typeface="Arial" pitchFamily="34" charset="0"/>
            </a:endParaRPr>
          </a:p>
        </p:txBody>
      </p:sp>
      <p:sp>
        <p:nvSpPr>
          <p:cNvPr id="7" name="TextBox 6"/>
          <p:cNvSpPr txBox="1"/>
          <p:nvPr/>
        </p:nvSpPr>
        <p:spPr>
          <a:xfrm>
            <a:off x="827584" y="3501008"/>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Key advantages</a:t>
            </a:r>
            <a:endParaRPr lang="ru-RU" b="1" dirty="0">
              <a:solidFill>
                <a:schemeClr val="bg2"/>
              </a:solidFill>
              <a:cs typeface="Arial" pitchFamily="34" charset="0"/>
            </a:endParaRPr>
          </a:p>
        </p:txBody>
      </p:sp>
      <p:sp>
        <p:nvSpPr>
          <p:cNvPr id="8" name="Rectangle 10"/>
          <p:cNvSpPr/>
          <p:nvPr/>
        </p:nvSpPr>
        <p:spPr>
          <a:xfrm>
            <a:off x="827584" y="3861048"/>
            <a:ext cx="7890164" cy="1815882"/>
          </a:xfrm>
          <a:prstGeom prst="rect">
            <a:avLst/>
          </a:prstGeom>
          <a:solidFill>
            <a:schemeClr val="bg1">
              <a:lumMod val="50000"/>
            </a:schemeClr>
          </a:solidFill>
          <a:ln>
            <a:solidFill>
              <a:schemeClr val="bg2">
                <a:lumMod val="95000"/>
              </a:schemeClr>
            </a:solidFill>
          </a:ln>
        </p:spPr>
        <p:txBody>
          <a:bodyPr wrap="square">
            <a:spAutoFit/>
          </a:bodyPr>
          <a:lstStyle/>
          <a:p>
            <a:pPr marL="285750" indent="-285750">
              <a:buFont typeface="Arial"/>
              <a:buChar char="•"/>
            </a:pPr>
            <a:r>
              <a:rPr lang="en-GB" sz="1400" dirty="0" smtClean="0">
                <a:solidFill>
                  <a:schemeClr val="accent1"/>
                </a:solidFill>
                <a:latin typeface="Arial" pitchFamily="34" charset="0"/>
                <a:cs typeface="Arial" pitchFamily="34" charset="0"/>
                <a:sym typeface="Arial"/>
              </a:rPr>
              <a:t>Ensured abidance by traffic rules along long sections of road</a:t>
            </a:r>
          </a:p>
          <a:p>
            <a:pPr marL="285750" indent="-285750">
              <a:buFont typeface="Arial"/>
              <a:buChar char="•"/>
            </a:pPr>
            <a:r>
              <a:rPr lang="en-GB" sz="1400" dirty="0" smtClean="0">
                <a:solidFill>
                  <a:schemeClr val="accent1"/>
                </a:solidFill>
                <a:latin typeface="Arial" pitchFamily="34" charset="0"/>
                <a:cs typeface="Arial" pitchFamily="34" charset="0"/>
                <a:sym typeface="Arial"/>
              </a:rPr>
              <a:t>Insensibility to anti-radars</a:t>
            </a:r>
          </a:p>
          <a:p>
            <a:pPr marL="285750" indent="-285750">
              <a:buFont typeface="Arial"/>
              <a:buChar char="•"/>
            </a:pPr>
            <a:r>
              <a:rPr lang="en-GB" sz="1400" dirty="0" smtClean="0">
                <a:solidFill>
                  <a:schemeClr val="accent1"/>
                </a:solidFill>
                <a:latin typeface="Arial" pitchFamily="34" charset="0"/>
                <a:cs typeface="Arial" pitchFamily="34" charset="0"/>
                <a:sym typeface="Arial"/>
              </a:rPr>
              <a:t>Legal effect due to EDS</a:t>
            </a:r>
          </a:p>
          <a:p>
            <a:pPr marL="285750" indent="-285750">
              <a:buFont typeface="Arial"/>
              <a:buChar char="•"/>
            </a:pPr>
            <a:r>
              <a:rPr lang="en-GB" sz="1400" dirty="0" smtClean="0">
                <a:solidFill>
                  <a:schemeClr val="accent1"/>
                </a:solidFill>
                <a:latin typeface="Arial" pitchFamily="34" charset="0"/>
                <a:cs typeface="Arial" pitchFamily="34" charset="0"/>
                <a:sym typeface="Arial"/>
              </a:rPr>
              <a:t>Low implementation costs</a:t>
            </a:r>
          </a:p>
          <a:p>
            <a:pPr marL="285750" indent="-285750">
              <a:buFont typeface="Arial"/>
              <a:buChar char="•"/>
            </a:pPr>
            <a:r>
              <a:rPr lang="en-GB" sz="1400" dirty="0" smtClean="0">
                <a:solidFill>
                  <a:schemeClr val="accent1"/>
                </a:solidFill>
                <a:latin typeface="Arial" pitchFamily="34" charset="0"/>
                <a:cs typeface="Arial" pitchFamily="34" charset="0"/>
                <a:sym typeface="Arial"/>
              </a:rPr>
              <a:t>Exact timing and localisation</a:t>
            </a:r>
          </a:p>
          <a:p>
            <a:pPr marL="285750" indent="-285750">
              <a:buFont typeface="Arial"/>
              <a:buChar char="•"/>
            </a:pPr>
            <a:r>
              <a:rPr lang="en-GB" sz="1400" dirty="0" smtClean="0">
                <a:solidFill>
                  <a:schemeClr val="accent1"/>
                </a:solidFill>
                <a:latin typeface="Arial" pitchFamily="34" charset="0"/>
                <a:cs typeface="Arial" pitchFamily="34" charset="0"/>
                <a:sym typeface="Arial"/>
              </a:rPr>
              <a:t>Non-stop control along the entire route</a:t>
            </a:r>
          </a:p>
          <a:p>
            <a:pPr marL="285750" indent="-285750">
              <a:buFont typeface="Arial"/>
              <a:buChar char="•"/>
            </a:pPr>
            <a:r>
              <a:rPr lang="en-GB" sz="1400" dirty="0" smtClean="0">
                <a:solidFill>
                  <a:schemeClr val="accent1"/>
                </a:solidFill>
                <a:latin typeface="Arial" pitchFamily="34" charset="0"/>
                <a:cs typeface="Arial" pitchFamily="34" charset="0"/>
                <a:sym typeface="Arial"/>
              </a:rPr>
              <a:t>Vehicle tracking</a:t>
            </a:r>
          </a:p>
          <a:p>
            <a:pPr marL="285750" indent="-285750">
              <a:buFont typeface="Arial"/>
              <a:buChar char="•"/>
            </a:pPr>
            <a:r>
              <a:rPr lang="en-GB" sz="1400" dirty="0" smtClean="0">
                <a:solidFill>
                  <a:schemeClr val="accent1"/>
                </a:solidFill>
                <a:latin typeface="Arial" pitchFamily="34" charset="0"/>
                <a:cs typeface="Arial" pitchFamily="34" charset="0"/>
                <a:sym typeface="Arial"/>
              </a:rPr>
              <a:t>A unique business proposal</a:t>
            </a:r>
            <a:endParaRPr lang="en-GB" sz="1400" dirty="0">
              <a:solidFill>
                <a:schemeClr val="accent1"/>
              </a:solidFill>
              <a:latin typeface="Arial" pitchFamily="34" charset="0"/>
              <a:cs typeface="Arial" pitchFamily="34" charset="0"/>
              <a:sym typeface="Arial"/>
            </a:endParaRPr>
          </a:p>
        </p:txBody>
      </p:sp>
      <p:sp>
        <p:nvSpPr>
          <p:cNvPr id="10" name="Прямоугольник 9"/>
          <p:cNvSpPr/>
          <p:nvPr/>
        </p:nvSpPr>
        <p:spPr>
          <a:xfrm>
            <a:off x="838205" y="6146140"/>
            <a:ext cx="7910259" cy="523220"/>
          </a:xfrm>
          <a:prstGeom prst="rect">
            <a:avLst/>
          </a:prstGeom>
          <a:solidFill>
            <a:schemeClr val="bg1">
              <a:lumMod val="50000"/>
            </a:schemeClr>
          </a:solidFill>
        </p:spPr>
        <p:txBody>
          <a:bodyPr wrap="square">
            <a:spAutoFit/>
          </a:bodyPr>
          <a:lstStyle/>
          <a:p>
            <a:r>
              <a:rPr lang="en-US" sz="1400" dirty="0" smtClean="0">
                <a:solidFill>
                  <a:srgbClr val="FFFFFF"/>
                </a:solidFill>
              </a:rPr>
              <a:t>There has been a traffic control systems market in Europe and the USA since the second half of the 20</a:t>
            </a:r>
            <a:r>
              <a:rPr lang="en-US" sz="1400" baseline="30000" dirty="0" smtClean="0">
                <a:solidFill>
                  <a:srgbClr val="FFFFFF"/>
                </a:solidFill>
              </a:rPr>
              <a:t>th</a:t>
            </a:r>
            <a:r>
              <a:rPr lang="en-US" sz="1400" dirty="0" smtClean="0">
                <a:solidFill>
                  <a:srgbClr val="FFFFFF"/>
                </a:solidFill>
              </a:rPr>
              <a:t> century</a:t>
            </a:r>
            <a:r>
              <a:rPr lang="ru-RU" sz="1400" dirty="0" smtClean="0">
                <a:solidFill>
                  <a:srgbClr val="FFFFFF"/>
                </a:solidFill>
              </a:rPr>
              <a:t>.</a:t>
            </a:r>
            <a:endParaRPr lang="ru-RU" sz="1400" dirty="0">
              <a:solidFill>
                <a:srgbClr val="FFFFFF"/>
              </a:solidFill>
              <a:latin typeface="Arial"/>
              <a:cs typeface="Arial"/>
            </a:endParaRPr>
          </a:p>
        </p:txBody>
      </p:sp>
      <p:sp>
        <p:nvSpPr>
          <p:cNvPr id="11" name="TextBox 10"/>
          <p:cNvSpPr txBox="1"/>
          <p:nvPr/>
        </p:nvSpPr>
        <p:spPr>
          <a:xfrm>
            <a:off x="838199" y="5795972"/>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302893" y="908720"/>
            <a:ext cx="2517579" cy="86813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189860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2800" dirty="0" err="1" smtClean="0"/>
              <a:t>Workle</a:t>
            </a:r>
            <a:r>
              <a:rPr lang="ru-RU" sz="2800" dirty="0" smtClean="0"/>
              <a:t> LLC</a:t>
            </a:r>
            <a:endParaRPr lang="ru-RU" sz="2800" dirty="0"/>
          </a:p>
        </p:txBody>
      </p:sp>
      <p:sp>
        <p:nvSpPr>
          <p:cNvPr id="4" name="Rectangle 9"/>
          <p:cNvSpPr/>
          <p:nvPr/>
        </p:nvSpPr>
        <p:spPr>
          <a:xfrm>
            <a:off x="827584" y="1035313"/>
            <a:ext cx="5472608" cy="1169551"/>
          </a:xfrm>
          <a:prstGeom prst="rect">
            <a:avLst/>
          </a:prstGeom>
        </p:spPr>
        <p:txBody>
          <a:bodyPr wrap="square">
            <a:spAutoFit/>
          </a:bodyPr>
          <a:lstStyle/>
          <a:p>
            <a:r>
              <a:rPr lang="en-GB" sz="1400" b="1" dirty="0" err="1" smtClean="0"/>
              <a:t>Workle</a:t>
            </a:r>
            <a:r>
              <a:rPr lang="en-GB" sz="1400" b="1" dirty="0" smtClean="0"/>
              <a:t> – a laureate of </a:t>
            </a:r>
            <a:r>
              <a:rPr lang="en-GB" sz="1400" b="1" dirty="0" err="1" smtClean="0"/>
              <a:t>eLearnExpo</a:t>
            </a:r>
            <a:r>
              <a:rPr lang="en-GB" sz="1400" b="1" dirty="0" smtClean="0"/>
              <a:t> Awards-2013</a:t>
            </a:r>
          </a:p>
          <a:p>
            <a:endParaRPr lang="en-GB" sz="1400" b="1" dirty="0" smtClean="0"/>
          </a:p>
          <a:p>
            <a:r>
              <a:rPr lang="en-GB" sz="1400" dirty="0" smtClean="0"/>
              <a:t>An Expert Committee of the most prestigious e-learning competition in Russia gave the project the highest award in the corporate category “For High Social Impact”</a:t>
            </a:r>
          </a:p>
        </p:txBody>
      </p:sp>
      <p:sp>
        <p:nvSpPr>
          <p:cNvPr id="5" name="Rectangle 10"/>
          <p:cNvSpPr/>
          <p:nvPr/>
        </p:nvSpPr>
        <p:spPr>
          <a:xfrm>
            <a:off x="827584" y="2693238"/>
            <a:ext cx="7920880" cy="2031325"/>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err="1" smtClean="0">
                <a:solidFill>
                  <a:schemeClr val="bg2"/>
                </a:solidFill>
              </a:rPr>
              <a:t>Workle</a:t>
            </a:r>
            <a:r>
              <a:rPr lang="en-GB" sz="1400" dirty="0" smtClean="0">
                <a:solidFill>
                  <a:schemeClr val="bg2"/>
                </a:solidFill>
              </a:rPr>
              <a:t> is a unique Russian project that has created new Internet professionals and jobs in insurance, tourism and finance.</a:t>
            </a:r>
          </a:p>
          <a:p>
            <a:r>
              <a:rPr lang="en-GB" sz="1400" dirty="0" err="1" smtClean="0">
                <a:solidFill>
                  <a:schemeClr val="bg2"/>
                </a:solidFill>
              </a:rPr>
              <a:t>Workle</a:t>
            </a:r>
            <a:r>
              <a:rPr lang="en-GB" sz="1400" dirty="0" smtClean="0">
                <a:solidFill>
                  <a:schemeClr val="bg2"/>
                </a:solidFill>
              </a:rPr>
              <a:t> can help any person:</a:t>
            </a:r>
          </a:p>
          <a:p>
            <a:pPr marL="285750" indent="-285750">
              <a:buFont typeface="Arial"/>
              <a:buChar char="•"/>
            </a:pPr>
            <a:r>
              <a:rPr lang="en-GB" sz="1400" dirty="0" smtClean="0">
                <a:solidFill>
                  <a:schemeClr val="bg2"/>
                </a:solidFill>
              </a:rPr>
              <a:t>Master a popular profession by taking a training course;</a:t>
            </a:r>
          </a:p>
          <a:p>
            <a:pPr marL="285750" indent="-285750">
              <a:buFont typeface="Arial"/>
              <a:buChar char="•"/>
            </a:pPr>
            <a:r>
              <a:rPr lang="en-GB" sz="1400" dirty="0" smtClean="0">
                <a:solidFill>
                  <a:schemeClr val="bg2"/>
                </a:solidFill>
              </a:rPr>
              <a:t>Get access to a hi-tech personal Internet office;</a:t>
            </a:r>
          </a:p>
          <a:p>
            <a:pPr marL="285750" indent="-285750">
              <a:buFont typeface="Arial"/>
              <a:buChar char="•"/>
            </a:pPr>
            <a:r>
              <a:rPr lang="en-GB" sz="1400" dirty="0" smtClean="0">
                <a:solidFill>
                  <a:schemeClr val="bg2"/>
                </a:solidFill>
              </a:rPr>
              <a:t>Represent more than 60 corporate leaders on the Russian market;</a:t>
            </a:r>
          </a:p>
          <a:p>
            <a:pPr marL="285750" indent="-285750">
              <a:buFont typeface="Arial"/>
              <a:buChar char="•"/>
            </a:pPr>
            <a:r>
              <a:rPr lang="en-GB" sz="1400" dirty="0" smtClean="0">
                <a:solidFill>
                  <a:schemeClr val="bg2"/>
                </a:solidFill>
              </a:rPr>
              <a:t>Render services to clients;</a:t>
            </a:r>
          </a:p>
          <a:p>
            <a:pPr marL="285750" indent="-285750">
              <a:buFont typeface="Arial"/>
              <a:buChar char="•"/>
            </a:pPr>
            <a:r>
              <a:rPr lang="en-GB" sz="1400" dirty="0" smtClean="0">
                <a:solidFill>
                  <a:schemeClr val="bg2"/>
                </a:solidFill>
              </a:rPr>
              <a:t>Get paid to a bank account or a card net of taxes and social charges</a:t>
            </a:r>
          </a:p>
          <a:p>
            <a:r>
              <a:rPr lang="en-GB" sz="1400" dirty="0">
                <a:solidFill>
                  <a:schemeClr val="bg2"/>
                </a:solidFill>
              </a:rPr>
              <a:t>regardless of </a:t>
            </a:r>
            <a:r>
              <a:rPr lang="en-GB" sz="1400" dirty="0" smtClean="0">
                <a:solidFill>
                  <a:schemeClr val="bg2"/>
                </a:solidFill>
              </a:rPr>
              <a:t>one’s education level and </a:t>
            </a:r>
            <a:r>
              <a:rPr lang="en-GB" sz="1400" dirty="0">
                <a:solidFill>
                  <a:schemeClr val="bg2"/>
                </a:solidFill>
              </a:rPr>
              <a:t>work </a:t>
            </a:r>
            <a:r>
              <a:rPr lang="en-GB" sz="1400" dirty="0" smtClean="0">
                <a:solidFill>
                  <a:schemeClr val="bg2"/>
                </a:solidFill>
              </a:rPr>
              <a:t>experience.</a:t>
            </a:r>
            <a:endParaRPr lang="en-GB" sz="1400" dirty="0">
              <a:solidFill>
                <a:schemeClr val="bg2"/>
              </a:solidFill>
              <a:latin typeface="Arial" pitchFamily="34" charset="0"/>
              <a:cs typeface="Arial" pitchFamily="34" charset="0"/>
              <a:sym typeface="Arial"/>
            </a:endParaRPr>
          </a:p>
        </p:txBody>
      </p:sp>
      <p:sp>
        <p:nvSpPr>
          <p:cNvPr id="6" name="TextBox 5"/>
          <p:cNvSpPr txBox="1"/>
          <p:nvPr/>
        </p:nvSpPr>
        <p:spPr>
          <a:xfrm>
            <a:off x="827584" y="2339588"/>
            <a:ext cx="7920880" cy="369332"/>
          </a:xfrm>
          <a:prstGeom prst="rect">
            <a:avLst/>
          </a:prstGeom>
          <a:solidFill>
            <a:srgbClr val="FF6600"/>
          </a:solidFill>
          <a:ln>
            <a:noFill/>
          </a:ln>
        </p:spPr>
        <p:txBody>
          <a:bodyPr wrap="square" rtlCol="0">
            <a:spAutoFit/>
          </a:bodyPr>
          <a:lstStyle/>
          <a:p>
            <a:r>
              <a:rPr lang="en-GB" b="1" dirty="0">
                <a:solidFill>
                  <a:srgbClr val="FFFFFF"/>
                </a:solidFill>
                <a:latin typeface="Arial" pitchFamily="34" charset="0"/>
                <a:cs typeface="Arial" pitchFamily="34" charset="0"/>
              </a:rPr>
              <a:t>The essence </a:t>
            </a:r>
            <a:r>
              <a:rPr lang="en-GB" b="1" dirty="0" smtClean="0">
                <a:solidFill>
                  <a:srgbClr val="FFFFFF"/>
                </a:solidFill>
                <a:latin typeface="Arial" pitchFamily="34" charset="0"/>
                <a:cs typeface="Arial" pitchFamily="34" charset="0"/>
              </a:rPr>
              <a:t>of the </a:t>
            </a:r>
            <a:r>
              <a:rPr lang="en-GB" b="1" dirty="0">
                <a:solidFill>
                  <a:srgbClr val="FFFFFF"/>
                </a:solidFill>
                <a:latin typeface="Arial" pitchFamily="34" charset="0"/>
                <a:cs typeface="Arial" pitchFamily="34" charset="0"/>
              </a:rPr>
              <a:t>innovation</a:t>
            </a:r>
            <a:endParaRPr lang="ru-RU" b="1" dirty="0">
              <a:solidFill>
                <a:schemeClr val="bg2"/>
              </a:solidFill>
              <a:cs typeface="Arial" pitchFamily="34" charset="0"/>
            </a:endParaRPr>
          </a:p>
        </p:txBody>
      </p:sp>
      <p:sp>
        <p:nvSpPr>
          <p:cNvPr id="7" name="TextBox 6"/>
          <p:cNvSpPr txBox="1"/>
          <p:nvPr/>
        </p:nvSpPr>
        <p:spPr>
          <a:xfrm>
            <a:off x="827584" y="4725144"/>
            <a:ext cx="7890169"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Key advantages</a:t>
            </a:r>
            <a:endParaRPr lang="en-GB" b="1" dirty="0">
              <a:solidFill>
                <a:schemeClr val="bg2"/>
              </a:solidFill>
              <a:cs typeface="Arial" pitchFamily="34" charset="0"/>
            </a:endParaRPr>
          </a:p>
        </p:txBody>
      </p:sp>
      <p:sp>
        <p:nvSpPr>
          <p:cNvPr id="8" name="Rectangle 10"/>
          <p:cNvSpPr/>
          <p:nvPr/>
        </p:nvSpPr>
        <p:spPr>
          <a:xfrm>
            <a:off x="827584" y="5085184"/>
            <a:ext cx="7890164" cy="307777"/>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accent1"/>
                </a:solidFill>
              </a:rPr>
              <a:t>195,000 people work in </a:t>
            </a:r>
            <a:r>
              <a:rPr lang="en-GB" sz="1400" dirty="0" err="1" smtClean="0">
                <a:solidFill>
                  <a:schemeClr val="accent1"/>
                </a:solidFill>
              </a:rPr>
              <a:t>Workle</a:t>
            </a:r>
            <a:r>
              <a:rPr lang="en-GB" sz="1400" dirty="0" smtClean="0">
                <a:solidFill>
                  <a:schemeClr val="accent1"/>
                </a:solidFill>
              </a:rPr>
              <a:t> today</a:t>
            </a:r>
            <a:endParaRPr lang="en-GB" sz="1400" dirty="0">
              <a:solidFill>
                <a:schemeClr val="accent1"/>
              </a:solidFill>
              <a:latin typeface="Arial" pitchFamily="34" charset="0"/>
              <a:cs typeface="Arial" pitchFamily="34" charset="0"/>
              <a:sym typeface="Arial"/>
            </a:endParaRPr>
          </a:p>
        </p:txBody>
      </p:sp>
      <p:sp>
        <p:nvSpPr>
          <p:cNvPr id="10" name="Прямоугольник 9"/>
          <p:cNvSpPr/>
          <p:nvPr/>
        </p:nvSpPr>
        <p:spPr>
          <a:xfrm>
            <a:off x="838205" y="5930696"/>
            <a:ext cx="7910259" cy="738664"/>
          </a:xfrm>
          <a:prstGeom prst="rect">
            <a:avLst/>
          </a:prstGeom>
          <a:solidFill>
            <a:schemeClr val="bg1">
              <a:lumMod val="50000"/>
            </a:schemeClr>
          </a:solidFill>
        </p:spPr>
        <p:txBody>
          <a:bodyPr wrap="square">
            <a:spAutoFit/>
          </a:bodyPr>
          <a:lstStyle/>
          <a:p>
            <a:r>
              <a:rPr lang="en-GB" sz="1400" dirty="0" smtClean="0">
                <a:solidFill>
                  <a:srgbClr val="FFFFFF"/>
                </a:solidFill>
              </a:rPr>
              <a:t>Expand the geographical coverage of the service through 2013 by granting access to the service to the citizens of the CIS states, and later scale  the service up to cover international markets, India and Brazil, in particular.</a:t>
            </a:r>
            <a:endParaRPr lang="en-GB" sz="1400" dirty="0">
              <a:solidFill>
                <a:srgbClr val="FFFFFF"/>
              </a:solidFill>
              <a:latin typeface="Arial"/>
              <a:cs typeface="Arial"/>
            </a:endParaRPr>
          </a:p>
        </p:txBody>
      </p:sp>
      <p:sp>
        <p:nvSpPr>
          <p:cNvPr id="11" name="TextBox 10"/>
          <p:cNvSpPr txBox="1"/>
          <p:nvPr/>
        </p:nvSpPr>
        <p:spPr>
          <a:xfrm>
            <a:off x="838199" y="5579948"/>
            <a:ext cx="7910265" cy="369332"/>
          </a:xfrm>
          <a:prstGeom prst="rect">
            <a:avLst/>
          </a:prstGeom>
          <a:solidFill>
            <a:srgbClr val="FF6600"/>
          </a:solidFill>
          <a:ln>
            <a:noFill/>
          </a:ln>
        </p:spPr>
        <p:txBody>
          <a:bodyPr wrap="square" rtlCol="0">
            <a:spAutoFit/>
          </a:bodyPr>
          <a:lstStyle/>
          <a:p>
            <a:r>
              <a:rPr lang="ru-RU" b="1" dirty="0" err="1" smtClean="0">
                <a:solidFill>
                  <a:srgbClr val="FFFFFF"/>
                </a:solidFill>
                <a:cs typeface="Arial" pitchFamily="34" charset="0"/>
              </a:rPr>
              <a:t>Market</a:t>
            </a:r>
            <a:r>
              <a:rPr lang="ru-RU" b="1" dirty="0" smtClean="0">
                <a:solidFill>
                  <a:srgbClr val="FFFFFF"/>
                </a:solidFill>
                <a:cs typeface="Arial" pitchFamily="34" charset="0"/>
              </a:rPr>
              <a:t>. </a:t>
            </a:r>
            <a:r>
              <a:rPr lang="ru-RU" b="1" dirty="0" err="1" smtClean="0">
                <a:solidFill>
                  <a:srgbClr val="FFFFFF"/>
                </a:solidFill>
                <a:cs typeface="Arial" pitchFamily="34" charset="0"/>
              </a:rPr>
              <a:t>Plans</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45622" y="953428"/>
            <a:ext cx="2130834" cy="117942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1977593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z="2800" dirty="0" err="1" smtClean="0"/>
              <a:t>Asteros</a:t>
            </a:r>
            <a:r>
              <a:rPr lang="en-US" sz="2800" dirty="0" smtClean="0"/>
              <a:t> Labs LLC</a:t>
            </a:r>
            <a:endParaRPr lang="ru-RU" sz="2800" dirty="0"/>
          </a:p>
        </p:txBody>
      </p:sp>
      <p:sp>
        <p:nvSpPr>
          <p:cNvPr id="4" name="Rectangle 9"/>
          <p:cNvSpPr/>
          <p:nvPr/>
        </p:nvSpPr>
        <p:spPr>
          <a:xfrm>
            <a:off x="755576" y="963885"/>
            <a:ext cx="7992888" cy="1169551"/>
          </a:xfrm>
          <a:prstGeom prst="rect">
            <a:avLst/>
          </a:prstGeom>
        </p:spPr>
        <p:txBody>
          <a:bodyPr wrap="square">
            <a:spAutoFit/>
          </a:bodyPr>
          <a:lstStyle/>
          <a:p>
            <a:r>
              <a:rPr lang="en-US" sz="1400" b="1" dirty="0" err="1" smtClean="0">
                <a:solidFill>
                  <a:schemeClr val="bg1">
                    <a:lumMod val="25000"/>
                  </a:schemeClr>
                </a:solidFill>
                <a:cs typeface="Arial"/>
              </a:rPr>
              <a:t>Asteros</a:t>
            </a:r>
            <a:r>
              <a:rPr lang="en-US" sz="1400" b="1" dirty="0" smtClean="0">
                <a:solidFill>
                  <a:schemeClr val="bg1">
                    <a:lumMod val="25000"/>
                  </a:schemeClr>
                </a:solidFill>
                <a:cs typeface="Arial"/>
              </a:rPr>
              <a:t> Contact </a:t>
            </a:r>
            <a:r>
              <a:rPr lang="en-US" sz="1400" b="1" dirty="0" err="1" smtClean="0">
                <a:solidFill>
                  <a:schemeClr val="bg1">
                    <a:lumMod val="25000"/>
                  </a:schemeClr>
                </a:solidFill>
                <a:cs typeface="Arial"/>
              </a:rPr>
              <a:t>Avia</a:t>
            </a:r>
            <a:r>
              <a:rPr lang="en-US" sz="1400" b="1" dirty="0" smtClean="0">
                <a:solidFill>
                  <a:schemeClr val="bg1">
                    <a:lumMod val="25000"/>
                  </a:schemeClr>
                </a:solidFill>
                <a:cs typeface="Arial"/>
              </a:rPr>
              <a:t> meets the standards adopted by 150 airports around the globe</a:t>
            </a:r>
            <a:endParaRPr lang="ru-RU" sz="1400" b="1" dirty="0">
              <a:solidFill>
                <a:schemeClr val="bg1">
                  <a:lumMod val="25000"/>
                </a:schemeClr>
              </a:solidFill>
              <a:cs typeface="Arial"/>
            </a:endParaRPr>
          </a:p>
          <a:p>
            <a:endParaRPr lang="ru-RU" sz="1400" dirty="0">
              <a:solidFill>
                <a:schemeClr val="bg1">
                  <a:lumMod val="25000"/>
                </a:schemeClr>
              </a:solidFill>
              <a:cs typeface="Arial"/>
            </a:endParaRPr>
          </a:p>
          <a:p>
            <a:r>
              <a:rPr lang="en-US" sz="1400" dirty="0" err="1" smtClean="0">
                <a:solidFill>
                  <a:schemeClr val="bg1">
                    <a:lumMod val="25000"/>
                  </a:schemeClr>
                </a:solidFill>
                <a:cs typeface="Arial"/>
              </a:rPr>
              <a:t>Asteros</a:t>
            </a:r>
            <a:r>
              <a:rPr lang="en-US" sz="1400" dirty="0" smtClean="0">
                <a:solidFill>
                  <a:schemeClr val="bg1">
                    <a:lumMod val="25000"/>
                  </a:schemeClr>
                </a:solidFill>
                <a:cs typeface="Arial"/>
              </a:rPr>
              <a:t> Labs had </a:t>
            </a:r>
            <a:r>
              <a:rPr lang="en-US" sz="1400" dirty="0" err="1" smtClean="0">
                <a:solidFill>
                  <a:schemeClr val="bg1">
                    <a:lumMod val="25000"/>
                  </a:schemeClr>
                </a:solidFill>
                <a:cs typeface="Arial"/>
              </a:rPr>
              <a:t>Asteros</a:t>
            </a:r>
            <a:r>
              <a:rPr lang="en-US" sz="1400" dirty="0" smtClean="0">
                <a:solidFill>
                  <a:schemeClr val="bg1">
                    <a:lumMod val="25000"/>
                  </a:schemeClr>
                </a:solidFill>
                <a:cs typeface="Arial"/>
              </a:rPr>
              <a:t> Contact </a:t>
            </a:r>
            <a:r>
              <a:rPr lang="en-US" sz="1400" dirty="0" err="1" smtClean="0">
                <a:solidFill>
                  <a:schemeClr val="bg1">
                    <a:lumMod val="25000"/>
                  </a:schemeClr>
                </a:solidFill>
                <a:cs typeface="Arial"/>
              </a:rPr>
              <a:t>Avia</a:t>
            </a:r>
            <a:r>
              <a:rPr lang="en-US" sz="1400" dirty="0" smtClean="0">
                <a:solidFill>
                  <a:schemeClr val="bg1">
                    <a:lumMod val="25000"/>
                  </a:schemeClr>
                </a:solidFill>
                <a:cs typeface="Arial"/>
              </a:rPr>
              <a:t>, a solution for </a:t>
            </a:r>
          </a:p>
          <a:p>
            <a:r>
              <a:rPr lang="en-US" sz="1400" dirty="0" smtClean="0">
                <a:solidFill>
                  <a:schemeClr val="bg1">
                    <a:lumMod val="25000"/>
                  </a:schemeClr>
                </a:solidFill>
                <a:cs typeface="Arial"/>
              </a:rPr>
              <a:t>airports, certified to the standards of </a:t>
            </a:r>
            <a:r>
              <a:rPr lang="ru-RU" sz="1400" dirty="0" smtClean="0">
                <a:solidFill>
                  <a:schemeClr val="bg1">
                    <a:lumMod val="25000"/>
                  </a:schemeClr>
                </a:solidFill>
                <a:cs typeface="Arial"/>
              </a:rPr>
              <a:t>ARINC</a:t>
            </a:r>
            <a:r>
              <a:rPr lang="en-US" sz="1400" dirty="0" smtClean="0">
                <a:solidFill>
                  <a:schemeClr val="bg1">
                    <a:lumMod val="25000"/>
                  </a:schemeClr>
                </a:solidFill>
                <a:cs typeface="Arial"/>
              </a:rPr>
              <a:t> </a:t>
            </a:r>
            <a:r>
              <a:rPr lang="ru-RU" sz="1400" dirty="0" smtClean="0">
                <a:solidFill>
                  <a:schemeClr val="bg1">
                    <a:lumMod val="25000"/>
                  </a:schemeClr>
                </a:solidFill>
                <a:cs typeface="Arial"/>
              </a:rPr>
              <a:t>– </a:t>
            </a:r>
            <a:r>
              <a:rPr lang="en-US" sz="1400" dirty="0" smtClean="0">
                <a:solidFill>
                  <a:schemeClr val="bg1">
                    <a:lumMod val="25000"/>
                  </a:schemeClr>
                </a:solidFill>
                <a:cs typeface="Arial"/>
              </a:rPr>
              <a:t>a leader</a:t>
            </a:r>
          </a:p>
          <a:p>
            <a:r>
              <a:rPr lang="en-US" sz="1400" dirty="0" smtClean="0">
                <a:solidFill>
                  <a:schemeClr val="bg1">
                    <a:lumMod val="25000"/>
                  </a:schemeClr>
                </a:solidFill>
                <a:cs typeface="Arial"/>
              </a:rPr>
              <a:t>in the global market of air passenger registration systems</a:t>
            </a:r>
            <a:endParaRPr lang="ru-RU" sz="1400" dirty="0">
              <a:solidFill>
                <a:schemeClr val="bg1">
                  <a:lumMod val="25000"/>
                </a:schemeClr>
              </a:solidFill>
              <a:cs typeface="Arial"/>
            </a:endParaRPr>
          </a:p>
        </p:txBody>
      </p:sp>
      <p:sp>
        <p:nvSpPr>
          <p:cNvPr id="5" name="Rectangle 10"/>
          <p:cNvSpPr/>
          <p:nvPr/>
        </p:nvSpPr>
        <p:spPr>
          <a:xfrm>
            <a:off x="827584" y="2924944"/>
            <a:ext cx="7920880"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err="1">
                <a:solidFill>
                  <a:schemeClr val="bg2"/>
                </a:solidFill>
                <a:cs typeface="Arial"/>
              </a:rPr>
              <a:t>Asteros</a:t>
            </a:r>
            <a:r>
              <a:rPr lang="en-US" sz="1400" dirty="0">
                <a:solidFill>
                  <a:schemeClr val="bg2"/>
                </a:solidFill>
                <a:cs typeface="Arial"/>
              </a:rPr>
              <a:t> Contact </a:t>
            </a:r>
            <a:r>
              <a:rPr lang="en-US" sz="1400" dirty="0" err="1">
                <a:solidFill>
                  <a:schemeClr val="bg2"/>
                </a:solidFill>
                <a:cs typeface="Arial"/>
              </a:rPr>
              <a:t>Avia</a:t>
            </a:r>
            <a:r>
              <a:rPr lang="en-US" sz="1400" dirty="0">
                <a:solidFill>
                  <a:schemeClr val="bg2"/>
                </a:solidFill>
                <a:cs typeface="Arial"/>
              </a:rPr>
              <a:t> </a:t>
            </a:r>
            <a:r>
              <a:rPr lang="en-US" sz="1400" dirty="0" smtClean="0">
                <a:solidFill>
                  <a:schemeClr val="bg2"/>
                </a:solidFill>
                <a:cs typeface="Arial"/>
              </a:rPr>
              <a:t>, a universal interface  for air passenger registration, helps airports register </a:t>
            </a:r>
            <a:r>
              <a:rPr lang="en-US" sz="1400" dirty="0" smtClean="0">
                <a:solidFill>
                  <a:srgbClr val="FFFFFF"/>
                </a:solidFill>
              </a:rPr>
              <a:t>passengers for any flight of any company at any check-in desk (</a:t>
            </a:r>
            <a:r>
              <a:rPr lang="ru-RU" sz="1400" dirty="0" err="1" smtClean="0">
                <a:solidFill>
                  <a:srgbClr val="FFFFFF"/>
                </a:solidFill>
              </a:rPr>
              <a:t>common</a:t>
            </a:r>
            <a:r>
              <a:rPr lang="ru-RU" sz="1400" dirty="0" smtClean="0">
                <a:solidFill>
                  <a:srgbClr val="FFFFFF"/>
                </a:solidFill>
              </a:rPr>
              <a:t> </a:t>
            </a:r>
            <a:r>
              <a:rPr lang="ru-RU" sz="1400" dirty="0" err="1">
                <a:solidFill>
                  <a:srgbClr val="FFFFFF"/>
                </a:solidFill>
              </a:rPr>
              <a:t>check-in</a:t>
            </a:r>
            <a:r>
              <a:rPr lang="ru-RU" sz="1400" dirty="0">
                <a:solidFill>
                  <a:srgbClr val="FFFFFF"/>
                </a:solidFill>
              </a:rPr>
              <a:t> </a:t>
            </a:r>
            <a:r>
              <a:rPr lang="en-US" sz="1400" dirty="0" smtClean="0">
                <a:solidFill>
                  <a:srgbClr val="FFFFFF"/>
                </a:solidFill>
              </a:rPr>
              <a:t>approach)</a:t>
            </a:r>
            <a:r>
              <a:rPr lang="ru-RU" sz="1400" dirty="0" smtClean="0">
                <a:solidFill>
                  <a:srgbClr val="FFFFFF"/>
                </a:solidFill>
              </a:rPr>
              <a:t>.</a:t>
            </a:r>
            <a:endParaRPr lang="en-US" sz="1400" dirty="0" smtClean="0">
              <a:solidFill>
                <a:srgbClr val="FFFFFF"/>
              </a:solidFill>
            </a:endParaRPr>
          </a:p>
          <a:p>
            <a:endParaRPr lang="ru-RU" sz="1400" dirty="0">
              <a:solidFill>
                <a:srgbClr val="FFFFFF"/>
              </a:solidFill>
            </a:endParaRPr>
          </a:p>
        </p:txBody>
      </p:sp>
      <p:sp>
        <p:nvSpPr>
          <p:cNvPr id="6" name="TextBox 5"/>
          <p:cNvSpPr txBox="1"/>
          <p:nvPr/>
        </p:nvSpPr>
        <p:spPr>
          <a:xfrm>
            <a:off x="827584" y="2555612"/>
            <a:ext cx="7920880" cy="369332"/>
          </a:xfrm>
          <a:prstGeom prst="rect">
            <a:avLst/>
          </a:prstGeom>
          <a:solidFill>
            <a:srgbClr val="FF6600"/>
          </a:solidFill>
          <a:ln>
            <a:noFill/>
          </a:ln>
        </p:spPr>
        <p:txBody>
          <a:bodyPr wrap="square" rtlCol="0">
            <a:spAutoFit/>
          </a:bodyPr>
          <a:lstStyle/>
          <a:p>
            <a:r>
              <a:rPr lang="en-GB" b="1" dirty="0">
                <a:solidFill>
                  <a:srgbClr val="FFFFFF"/>
                </a:solidFill>
                <a:latin typeface="Arial" pitchFamily="34" charset="0"/>
                <a:cs typeface="Arial" pitchFamily="34" charset="0"/>
              </a:rPr>
              <a:t>The essence </a:t>
            </a:r>
            <a:r>
              <a:rPr lang="en-GB" b="1" dirty="0" smtClean="0">
                <a:solidFill>
                  <a:srgbClr val="FFFFFF"/>
                </a:solidFill>
                <a:latin typeface="Arial" pitchFamily="34" charset="0"/>
                <a:cs typeface="Arial" pitchFamily="34" charset="0"/>
              </a:rPr>
              <a:t>of the </a:t>
            </a:r>
            <a:r>
              <a:rPr lang="en-GB" b="1" dirty="0">
                <a:solidFill>
                  <a:srgbClr val="FFFFFF"/>
                </a:solidFill>
                <a:latin typeface="Arial" pitchFamily="34" charset="0"/>
                <a:cs typeface="Arial" pitchFamily="34" charset="0"/>
              </a:rPr>
              <a:t>innovation</a:t>
            </a:r>
            <a:endParaRPr lang="ru-RU" b="1" dirty="0">
              <a:solidFill>
                <a:schemeClr val="bg2"/>
              </a:solidFill>
              <a:cs typeface="Arial" pitchFamily="34" charset="0"/>
            </a:endParaRPr>
          </a:p>
        </p:txBody>
      </p:sp>
      <p:sp>
        <p:nvSpPr>
          <p:cNvPr id="7" name="TextBox 6"/>
          <p:cNvSpPr txBox="1"/>
          <p:nvPr/>
        </p:nvSpPr>
        <p:spPr>
          <a:xfrm>
            <a:off x="827584" y="3933056"/>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Key advantages</a:t>
            </a:r>
            <a:endParaRPr lang="ru-RU" b="1" dirty="0">
              <a:solidFill>
                <a:schemeClr val="bg2"/>
              </a:solidFill>
              <a:cs typeface="Arial" pitchFamily="34" charset="0"/>
            </a:endParaRPr>
          </a:p>
        </p:txBody>
      </p:sp>
      <p:sp>
        <p:nvSpPr>
          <p:cNvPr id="8" name="Rectangle 10"/>
          <p:cNvSpPr/>
          <p:nvPr/>
        </p:nvSpPr>
        <p:spPr>
          <a:xfrm>
            <a:off x="827584" y="4293096"/>
            <a:ext cx="7890164"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smtClean="0">
                <a:solidFill>
                  <a:schemeClr val="accent1"/>
                </a:solidFill>
              </a:rPr>
              <a:t>The innovation helps to relieve tension in the registration zone in peak hours and </a:t>
            </a:r>
            <a:r>
              <a:rPr lang="en-US" sz="1400" dirty="0" err="1" smtClean="0">
                <a:solidFill>
                  <a:schemeClr val="accent1"/>
                </a:solidFill>
              </a:rPr>
              <a:t>optimise</a:t>
            </a:r>
            <a:r>
              <a:rPr lang="en-US" sz="1400" dirty="0" smtClean="0">
                <a:solidFill>
                  <a:schemeClr val="accent1"/>
                </a:solidFill>
              </a:rPr>
              <a:t>  staff training. With a unified interface at hand, the check-in staff no longer need to study registration systems of various airlines.</a:t>
            </a:r>
            <a:endParaRPr lang="ru-RU" sz="1400" dirty="0">
              <a:solidFill>
                <a:schemeClr val="accent1"/>
              </a:solidFill>
            </a:endParaRPr>
          </a:p>
        </p:txBody>
      </p:sp>
      <p:sp>
        <p:nvSpPr>
          <p:cNvPr id="10" name="Прямоугольник 9"/>
          <p:cNvSpPr/>
          <p:nvPr/>
        </p:nvSpPr>
        <p:spPr>
          <a:xfrm>
            <a:off x="838205" y="5661248"/>
            <a:ext cx="7910259" cy="954107"/>
          </a:xfrm>
          <a:prstGeom prst="rect">
            <a:avLst/>
          </a:prstGeom>
          <a:solidFill>
            <a:schemeClr val="bg1">
              <a:lumMod val="50000"/>
            </a:schemeClr>
          </a:solidFill>
        </p:spPr>
        <p:txBody>
          <a:bodyPr wrap="square">
            <a:spAutoFit/>
          </a:bodyPr>
          <a:lstStyle/>
          <a:p>
            <a:r>
              <a:rPr lang="en-US" sz="1400" dirty="0" smtClean="0">
                <a:solidFill>
                  <a:schemeClr val="bg2"/>
                </a:solidFill>
              </a:rPr>
              <a:t>During the exhibition, airports of the USA, Switzerland, Finland, Latvia, Singapore, Oman and Turkey have expressed their interest in the solution</a:t>
            </a:r>
            <a:r>
              <a:rPr lang="ru-RU" sz="1400" dirty="0" smtClean="0">
                <a:solidFill>
                  <a:schemeClr val="bg2"/>
                </a:solidFill>
              </a:rPr>
              <a:t>, </a:t>
            </a:r>
            <a:r>
              <a:rPr lang="en-US" sz="1400" dirty="0" smtClean="0">
                <a:solidFill>
                  <a:schemeClr val="bg2"/>
                </a:solidFill>
              </a:rPr>
              <a:t>alike all the Russian terminals whose representatives visited the exhibition. As a result, </a:t>
            </a:r>
            <a:r>
              <a:rPr lang="ru-RU" sz="1400" dirty="0" smtClean="0">
                <a:solidFill>
                  <a:schemeClr val="bg2"/>
                </a:solidFill>
              </a:rPr>
              <a:t> </a:t>
            </a:r>
            <a:r>
              <a:rPr lang="en-US" sz="1400" dirty="0" smtClean="0">
                <a:solidFill>
                  <a:schemeClr val="bg2"/>
                </a:solidFill>
              </a:rPr>
              <a:t>pilot  </a:t>
            </a:r>
            <a:r>
              <a:rPr lang="en-US" sz="1400" dirty="0">
                <a:solidFill>
                  <a:schemeClr val="bg2"/>
                </a:solidFill>
              </a:rPr>
              <a:t>projects to implement </a:t>
            </a:r>
            <a:r>
              <a:rPr lang="en-US" sz="1400" dirty="0" err="1">
                <a:solidFill>
                  <a:schemeClr val="bg2"/>
                </a:solidFill>
              </a:rPr>
              <a:t>Asteros</a:t>
            </a:r>
            <a:r>
              <a:rPr lang="en-US" sz="1400" dirty="0">
                <a:solidFill>
                  <a:schemeClr val="bg2"/>
                </a:solidFill>
              </a:rPr>
              <a:t> Contact </a:t>
            </a:r>
            <a:r>
              <a:rPr lang="en-US" sz="1400" dirty="0" err="1" smtClean="0">
                <a:solidFill>
                  <a:schemeClr val="bg2"/>
                </a:solidFill>
              </a:rPr>
              <a:t>Avia</a:t>
            </a:r>
            <a:r>
              <a:rPr lang="en-US" sz="1400" dirty="0" smtClean="0">
                <a:solidFill>
                  <a:schemeClr val="bg2"/>
                </a:solidFill>
              </a:rPr>
              <a:t> have been launched at three domestic airports.</a:t>
            </a:r>
            <a:endParaRPr lang="ru-RU" sz="1400" dirty="0">
              <a:solidFill>
                <a:schemeClr val="bg2"/>
              </a:solidFill>
              <a:latin typeface="Arial"/>
              <a:cs typeface="Arial"/>
            </a:endParaRPr>
          </a:p>
        </p:txBody>
      </p:sp>
      <p:sp>
        <p:nvSpPr>
          <p:cNvPr id="11" name="TextBox 10"/>
          <p:cNvSpPr txBox="1"/>
          <p:nvPr/>
        </p:nvSpPr>
        <p:spPr>
          <a:xfrm>
            <a:off x="838199" y="5301208"/>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 Prospects.</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076056" y="1412776"/>
            <a:ext cx="3600400" cy="86409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4084608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2000" b="1" dirty="0" smtClean="0"/>
              <a:t> </a:t>
            </a:r>
            <a:r>
              <a:rPr lang="en-US" sz="2000" b="1" dirty="0" err="1" smtClean="0"/>
              <a:t>Sinezis</a:t>
            </a:r>
            <a:endParaRPr lang="ru-RU" sz="2000" b="1" dirty="0"/>
          </a:p>
        </p:txBody>
      </p:sp>
      <p:sp>
        <p:nvSpPr>
          <p:cNvPr id="4" name="Rectangle 9"/>
          <p:cNvSpPr/>
          <p:nvPr/>
        </p:nvSpPr>
        <p:spPr>
          <a:xfrm>
            <a:off x="755576" y="1035893"/>
            <a:ext cx="5904656" cy="954107"/>
          </a:xfrm>
          <a:prstGeom prst="rect">
            <a:avLst/>
          </a:prstGeom>
        </p:spPr>
        <p:txBody>
          <a:bodyPr wrap="square">
            <a:spAutoFit/>
          </a:bodyPr>
          <a:lstStyle/>
          <a:p>
            <a:r>
              <a:rPr lang="en-GB" sz="1400" b="1" dirty="0" err="1" smtClean="0"/>
              <a:t>Sinezis</a:t>
            </a:r>
            <a:r>
              <a:rPr lang="en-GB" sz="1400" b="1" dirty="0" smtClean="0"/>
              <a:t> released a detector of fight and abnormal human behaviour  for video surveillance systems</a:t>
            </a:r>
          </a:p>
          <a:p>
            <a:r>
              <a:rPr lang="en-GB" sz="1400" dirty="0" smtClean="0"/>
              <a:t>The fight detector designed by </a:t>
            </a:r>
            <a:r>
              <a:rPr lang="en-GB" sz="1400" dirty="0" err="1" smtClean="0"/>
              <a:t>Sinezis</a:t>
            </a:r>
            <a:r>
              <a:rPr lang="en-GB" sz="1400" dirty="0" smtClean="0"/>
              <a:t> may be used in urban video surveillance systems in the framework of the Safe City project.</a:t>
            </a:r>
          </a:p>
        </p:txBody>
      </p:sp>
      <p:sp>
        <p:nvSpPr>
          <p:cNvPr id="5" name="Rectangle 10"/>
          <p:cNvSpPr/>
          <p:nvPr/>
        </p:nvSpPr>
        <p:spPr>
          <a:xfrm>
            <a:off x="827584" y="2708920"/>
            <a:ext cx="7920880" cy="954107"/>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err="1" smtClean="0">
                <a:solidFill>
                  <a:srgbClr val="FFFFFF"/>
                </a:solidFill>
              </a:rPr>
              <a:t>Sinezis</a:t>
            </a:r>
            <a:r>
              <a:rPr lang="en-GB" sz="1400" dirty="0" smtClean="0">
                <a:solidFill>
                  <a:srgbClr val="FFFFFF"/>
                </a:solidFill>
              </a:rPr>
              <a:t> is a developer of video analytic systems for automatic recognition of objects and situations recorded by in-stream video devices. Our products make it possible to record data of human or vehicles traffic covered by a camera, as well as identifying emergency situations without an operator being involved. </a:t>
            </a:r>
            <a:endParaRPr lang="en-GB" sz="1400" dirty="0">
              <a:solidFill>
                <a:srgbClr val="FFFFFF"/>
              </a:solidFill>
            </a:endParaRPr>
          </a:p>
        </p:txBody>
      </p:sp>
      <p:sp>
        <p:nvSpPr>
          <p:cNvPr id="6" name="TextBox 5"/>
          <p:cNvSpPr txBox="1"/>
          <p:nvPr/>
        </p:nvSpPr>
        <p:spPr>
          <a:xfrm>
            <a:off x="827584" y="2348880"/>
            <a:ext cx="7920880"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Company profile</a:t>
            </a:r>
            <a:endParaRPr lang="ru-RU" b="1" dirty="0">
              <a:solidFill>
                <a:srgbClr val="FFFFFF"/>
              </a:solidFill>
              <a:latin typeface="Arial" pitchFamily="34" charset="0"/>
              <a:cs typeface="Arial" pitchFamily="34" charset="0"/>
            </a:endParaRPr>
          </a:p>
        </p:txBody>
      </p:sp>
      <p:sp>
        <p:nvSpPr>
          <p:cNvPr id="7" name="TextBox 6"/>
          <p:cNvSpPr txBox="1"/>
          <p:nvPr/>
        </p:nvSpPr>
        <p:spPr>
          <a:xfrm>
            <a:off x="827584" y="3861048"/>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Key advantages</a:t>
            </a:r>
            <a:endParaRPr lang="ru-RU" b="1" dirty="0">
              <a:solidFill>
                <a:schemeClr val="bg2"/>
              </a:solidFill>
              <a:cs typeface="Arial" pitchFamily="34" charset="0"/>
            </a:endParaRPr>
          </a:p>
        </p:txBody>
      </p:sp>
      <p:sp>
        <p:nvSpPr>
          <p:cNvPr id="8" name="Rectangle 10"/>
          <p:cNvSpPr/>
          <p:nvPr/>
        </p:nvSpPr>
        <p:spPr>
          <a:xfrm>
            <a:off x="827584" y="4221088"/>
            <a:ext cx="7890164" cy="954107"/>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err="1" smtClean="0">
                <a:solidFill>
                  <a:srgbClr val="D4FF01"/>
                </a:solidFill>
              </a:rPr>
              <a:t>Sinezis</a:t>
            </a:r>
            <a:r>
              <a:rPr lang="en-GB" sz="1400" dirty="0" smtClean="0">
                <a:solidFill>
                  <a:srgbClr val="D4FF01"/>
                </a:solidFill>
              </a:rPr>
              <a:t> holds more than 10 patentable inventions and over 20 software applications for PC. </a:t>
            </a:r>
            <a:r>
              <a:rPr lang="en-GB" sz="1400" dirty="0" err="1" smtClean="0">
                <a:solidFill>
                  <a:srgbClr val="D4FF01"/>
                </a:solidFill>
              </a:rPr>
              <a:t>Sinezis</a:t>
            </a:r>
            <a:r>
              <a:rPr lang="en-GB" sz="1400" dirty="0" smtClean="0">
                <a:solidFill>
                  <a:srgbClr val="D4FF01"/>
                </a:solidFill>
              </a:rPr>
              <a:t> is a global leader in standardisation of video analytics based on the ONFIV international forum. The ONVIF repository developed by </a:t>
            </a:r>
            <a:r>
              <a:rPr lang="en-GB" sz="1400" dirty="0" err="1" smtClean="0">
                <a:solidFill>
                  <a:srgbClr val="D4FF01"/>
                </a:solidFill>
              </a:rPr>
              <a:t>Sinezis</a:t>
            </a:r>
            <a:r>
              <a:rPr lang="en-GB" sz="1400" dirty="0" smtClean="0">
                <a:solidFill>
                  <a:srgbClr val="D4FF01"/>
                </a:solidFill>
              </a:rPr>
              <a:t> has been licensed by major video surveillance equipment producers like </a:t>
            </a:r>
            <a:r>
              <a:rPr lang="en-GB" sz="1400" dirty="0" err="1" smtClean="0">
                <a:solidFill>
                  <a:srgbClr val="D4FF01"/>
                </a:solidFill>
              </a:rPr>
              <a:t>BiteErg</a:t>
            </a:r>
            <a:r>
              <a:rPr lang="en-GB" sz="1400" dirty="0" smtClean="0">
                <a:solidFill>
                  <a:srgbClr val="D4FF01"/>
                </a:solidFill>
              </a:rPr>
              <a:t>, Basler, </a:t>
            </a:r>
            <a:r>
              <a:rPr lang="en-GB" sz="1400" dirty="0" err="1" smtClean="0">
                <a:solidFill>
                  <a:srgbClr val="D4FF01"/>
                </a:solidFill>
              </a:rPr>
              <a:t>Xenics</a:t>
            </a:r>
            <a:r>
              <a:rPr lang="en-GB" sz="1400" dirty="0" smtClean="0">
                <a:solidFill>
                  <a:srgbClr val="D4FF01"/>
                </a:solidFill>
              </a:rPr>
              <a:t> and </a:t>
            </a:r>
            <a:r>
              <a:rPr lang="en-GB" sz="1400" dirty="0" err="1" smtClean="0">
                <a:solidFill>
                  <a:srgbClr val="D4FF01"/>
                </a:solidFill>
              </a:rPr>
              <a:t>Opticis</a:t>
            </a:r>
            <a:r>
              <a:rPr lang="en-GB" sz="1400" dirty="0" smtClean="0">
                <a:solidFill>
                  <a:srgbClr val="D4FF01"/>
                </a:solidFill>
              </a:rPr>
              <a:t> to be integrated into their products.</a:t>
            </a:r>
            <a:endParaRPr lang="en-GB" sz="1400" dirty="0">
              <a:solidFill>
                <a:srgbClr val="D4FF01"/>
              </a:solidFill>
            </a:endParaRPr>
          </a:p>
        </p:txBody>
      </p:sp>
      <p:sp>
        <p:nvSpPr>
          <p:cNvPr id="10" name="Прямоугольник 9"/>
          <p:cNvSpPr/>
          <p:nvPr/>
        </p:nvSpPr>
        <p:spPr>
          <a:xfrm>
            <a:off x="838205" y="5949280"/>
            <a:ext cx="7910259" cy="738664"/>
          </a:xfrm>
          <a:prstGeom prst="rect">
            <a:avLst/>
          </a:prstGeom>
          <a:solidFill>
            <a:schemeClr val="bg1">
              <a:lumMod val="50000"/>
            </a:schemeClr>
          </a:solidFill>
        </p:spPr>
        <p:txBody>
          <a:bodyPr wrap="square">
            <a:spAutoFit/>
          </a:bodyPr>
          <a:lstStyle/>
          <a:p>
            <a:r>
              <a:rPr lang="en-GB" sz="1400" dirty="0" smtClean="0">
                <a:solidFill>
                  <a:schemeClr val="bg2"/>
                </a:solidFill>
              </a:rPr>
              <a:t>The video analytic tools market (originally a target market for the company) expanded from $30 million in 2012 to $100 million in 2016. The global market of video analytic tools is expected to grow from $410 million in 2012 to $900 million in 2016, demonstrating a 20% annual growth rate.</a:t>
            </a:r>
            <a:endParaRPr lang="en-GB" sz="1400" dirty="0">
              <a:solidFill>
                <a:schemeClr val="bg2"/>
              </a:solidFill>
              <a:latin typeface="Arial"/>
              <a:cs typeface="Arial"/>
            </a:endParaRPr>
          </a:p>
        </p:txBody>
      </p:sp>
      <p:sp>
        <p:nvSpPr>
          <p:cNvPr id="11" name="TextBox 10"/>
          <p:cNvSpPr txBox="1"/>
          <p:nvPr/>
        </p:nvSpPr>
        <p:spPr>
          <a:xfrm>
            <a:off x="838199" y="5589240"/>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220640" y="908720"/>
            <a:ext cx="1455816" cy="12370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668191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GB" dirty="0" smtClean="0"/>
              <a:t>Contents</a:t>
            </a:r>
            <a:endParaRPr lang="en-GB" dirty="0"/>
          </a:p>
        </p:txBody>
      </p:sp>
      <p:sp>
        <p:nvSpPr>
          <p:cNvPr id="5" name="Прямоугольник 4"/>
          <p:cNvSpPr/>
          <p:nvPr/>
        </p:nvSpPr>
        <p:spPr>
          <a:xfrm>
            <a:off x="755576" y="980728"/>
            <a:ext cx="8280920" cy="4832092"/>
          </a:xfrm>
          <a:prstGeom prst="rect">
            <a:avLst/>
          </a:prstGeom>
        </p:spPr>
        <p:txBody>
          <a:bodyPr wrap="square">
            <a:spAutoFit/>
          </a:bodyPr>
          <a:lstStyle/>
          <a:p>
            <a:pPr marL="171450" indent="-171450">
              <a:buFont typeface="Arial"/>
              <a:buChar char="•"/>
            </a:pPr>
            <a:r>
              <a:rPr lang="en-GB" sz="1400" dirty="0" smtClean="0"/>
              <a:t>Bioprocess Capital Ventures fund invests in the </a:t>
            </a:r>
            <a:r>
              <a:rPr lang="en-GB" sz="1400" dirty="0" err="1" smtClean="0"/>
              <a:t>Axion</a:t>
            </a:r>
            <a:r>
              <a:rPr lang="en-GB" sz="1400" dirty="0" smtClean="0"/>
              <a:t> – Rare and Precious Metals project</a:t>
            </a:r>
          </a:p>
          <a:p>
            <a:pPr marL="171450" indent="-171450">
              <a:buFont typeface="Arial"/>
              <a:buChar char="•"/>
            </a:pPr>
            <a:endParaRPr lang="en-GB" sz="1400" dirty="0" smtClean="0"/>
          </a:p>
          <a:p>
            <a:pPr marL="171450" indent="-171450">
              <a:buFont typeface="Arial"/>
              <a:buChar char="•"/>
            </a:pPr>
            <a:r>
              <a:rPr lang="en-GB" sz="1400" dirty="0" err="1" smtClean="0"/>
              <a:t>Intersoft</a:t>
            </a:r>
            <a:r>
              <a:rPr lang="en-GB" sz="1400" dirty="0" smtClean="0"/>
              <a:t>-Eurasia goes ahead with pre-production of DO-RA</a:t>
            </a:r>
          </a:p>
          <a:p>
            <a:pPr marL="171450" indent="-171450">
              <a:buFont typeface="Arial"/>
              <a:buChar char="•"/>
            </a:pPr>
            <a:endParaRPr lang="en-GB" sz="1400" dirty="0" smtClean="0"/>
          </a:p>
          <a:p>
            <a:pPr marL="171450" indent="-171450">
              <a:buFont typeface="Arial"/>
              <a:buChar char="•"/>
            </a:pPr>
            <a:r>
              <a:rPr lang="en-GB" sz="1400" dirty="0" smtClean="0"/>
              <a:t>Navigator Group has obtained a certificate of state registration for its Navigator-C software to be used by  RCNIS</a:t>
            </a:r>
          </a:p>
          <a:p>
            <a:pPr marL="171450" indent="-171450">
              <a:buFont typeface="Arial"/>
              <a:buChar char="•"/>
            </a:pPr>
            <a:endParaRPr lang="en-GB" sz="1400" dirty="0" smtClean="0"/>
          </a:p>
          <a:p>
            <a:pPr marL="171450" indent="-171450">
              <a:buFont typeface="Arial"/>
              <a:buChar char="•"/>
            </a:pPr>
            <a:r>
              <a:rPr lang="en-GB" sz="1400" dirty="0" smtClean="0"/>
              <a:t>SPUTNICS and SAFT will cooperate to create a power supply system for small satellites</a:t>
            </a:r>
          </a:p>
          <a:p>
            <a:endParaRPr lang="en-GB" sz="1400" dirty="0" smtClean="0"/>
          </a:p>
          <a:p>
            <a:pPr marL="171450" indent="-171450">
              <a:buFont typeface="Arial"/>
              <a:buChar char="•"/>
            </a:pPr>
            <a:r>
              <a:rPr lang="en-GB" sz="1400" dirty="0" err="1" smtClean="0"/>
              <a:t>WayRay</a:t>
            </a:r>
            <a:r>
              <a:rPr lang="en-GB" sz="1400" dirty="0" smtClean="0"/>
              <a:t> was assigned the AAA Russian Start-up Rating (the highest investment appeal rating)</a:t>
            </a:r>
          </a:p>
          <a:p>
            <a:pPr marL="171450" indent="-171450">
              <a:buFont typeface="Arial"/>
              <a:buChar char="•"/>
            </a:pPr>
            <a:endParaRPr lang="en-GB" sz="1400" dirty="0" smtClean="0"/>
          </a:p>
          <a:p>
            <a:pPr marL="171450" indent="-171450">
              <a:buFont typeface="Arial"/>
              <a:buChar char="•"/>
            </a:pPr>
            <a:r>
              <a:rPr lang="en-GB" sz="1400" dirty="0" err="1" smtClean="0"/>
              <a:t>Medbiopharm</a:t>
            </a:r>
            <a:r>
              <a:rPr lang="en-GB" sz="1400" dirty="0" smtClean="0"/>
              <a:t> signed two public contracts for a total of 94,550,000 roubles</a:t>
            </a:r>
          </a:p>
          <a:p>
            <a:pPr marL="171450" indent="-171450">
              <a:buFont typeface="Arial"/>
              <a:buChar char="•"/>
            </a:pPr>
            <a:endParaRPr lang="en-GB" sz="1400" dirty="0" smtClean="0"/>
          </a:p>
          <a:p>
            <a:pPr marL="171450" indent="-171450">
              <a:buFont typeface="Arial"/>
              <a:buChar char="•"/>
            </a:pPr>
            <a:r>
              <a:rPr lang="en-GB" sz="1400" dirty="0" err="1" smtClean="0"/>
              <a:t>AlterGeo</a:t>
            </a:r>
            <a:r>
              <a:rPr lang="en-GB" sz="1400" dirty="0" smtClean="0"/>
              <a:t> released the first version of its </a:t>
            </a:r>
            <a:r>
              <a:rPr lang="en-GB" sz="1400" dirty="0" err="1" smtClean="0"/>
              <a:t>Gvidi</a:t>
            </a:r>
            <a:r>
              <a:rPr lang="en-GB" sz="1400" dirty="0" smtClean="0"/>
              <a:t> mobile service for Android-based devices. </a:t>
            </a:r>
          </a:p>
          <a:p>
            <a:pPr marL="171450" indent="-171450">
              <a:buFont typeface="Arial"/>
              <a:buChar char="•"/>
            </a:pPr>
            <a:endParaRPr lang="en-GB" sz="1400" dirty="0" smtClean="0"/>
          </a:p>
          <a:p>
            <a:pPr marL="171450" indent="-171450">
              <a:buFont typeface="Arial"/>
              <a:buChar char="•"/>
            </a:pPr>
            <a:r>
              <a:rPr lang="en-GB" sz="1400" dirty="0" err="1" smtClean="0"/>
              <a:t>Avtodoria</a:t>
            </a:r>
            <a:r>
              <a:rPr lang="en-GB" sz="1400" dirty="0" smtClean="0"/>
              <a:t> launched a pilot project in the </a:t>
            </a:r>
            <a:r>
              <a:rPr lang="en-GB" sz="1400" dirty="0" err="1" smtClean="0"/>
              <a:t>Ingushi</a:t>
            </a:r>
            <a:r>
              <a:rPr lang="en-GB" sz="1400" dirty="0" smtClean="0"/>
              <a:t> Republic</a:t>
            </a:r>
          </a:p>
          <a:p>
            <a:pPr marL="171450" indent="-171450">
              <a:buFont typeface="Arial"/>
              <a:buChar char="•"/>
            </a:pPr>
            <a:endParaRPr lang="en-GB" sz="1400" dirty="0" smtClean="0"/>
          </a:p>
          <a:p>
            <a:pPr marL="171450" indent="-171450">
              <a:buFont typeface="Arial"/>
              <a:buChar char="•"/>
            </a:pPr>
            <a:r>
              <a:rPr lang="en-GB" sz="1400" dirty="0" err="1" smtClean="0"/>
              <a:t>Workle</a:t>
            </a:r>
            <a:r>
              <a:rPr lang="en-GB" sz="1400" dirty="0" smtClean="0"/>
              <a:t> – a laureate of </a:t>
            </a:r>
            <a:r>
              <a:rPr lang="en-GB" sz="1400" dirty="0" err="1" smtClean="0"/>
              <a:t>eLearnExpo</a:t>
            </a:r>
            <a:r>
              <a:rPr lang="en-GB" sz="1400" dirty="0" smtClean="0"/>
              <a:t> Awards-2013</a:t>
            </a:r>
          </a:p>
          <a:p>
            <a:pPr marL="171450" indent="-171450">
              <a:buFont typeface="Arial"/>
              <a:buChar char="•"/>
            </a:pPr>
            <a:endParaRPr lang="en-GB" sz="1400" dirty="0" smtClean="0"/>
          </a:p>
          <a:p>
            <a:pPr marL="171450" indent="-171450">
              <a:buFont typeface="Arial"/>
              <a:buChar char="•"/>
            </a:pPr>
            <a:r>
              <a:rPr lang="en-GB" sz="1400" dirty="0" err="1" smtClean="0"/>
              <a:t>Asteros</a:t>
            </a:r>
            <a:r>
              <a:rPr lang="en-GB" sz="1400" dirty="0" smtClean="0"/>
              <a:t> Contact </a:t>
            </a:r>
            <a:r>
              <a:rPr lang="en-GB" sz="1400" dirty="0" err="1" smtClean="0"/>
              <a:t>Avia</a:t>
            </a:r>
            <a:r>
              <a:rPr lang="en-GB" sz="1400" dirty="0" smtClean="0"/>
              <a:t> meets the standards adopted by 150 airports around the globe</a:t>
            </a:r>
          </a:p>
          <a:p>
            <a:pPr marL="171450" indent="-171450">
              <a:buFont typeface="Arial"/>
              <a:buChar char="•"/>
            </a:pPr>
            <a:endParaRPr lang="en-GB" sz="1400" dirty="0" smtClean="0">
              <a:solidFill>
                <a:schemeClr val="bg1">
                  <a:lumMod val="25000"/>
                </a:schemeClr>
              </a:solidFill>
              <a:cs typeface="Arial"/>
            </a:endParaRPr>
          </a:p>
          <a:p>
            <a:pPr marL="171450" indent="-171450">
              <a:buFont typeface="Arial"/>
              <a:buChar char="•"/>
            </a:pPr>
            <a:r>
              <a:rPr lang="en-GB" sz="1400" dirty="0" err="1" smtClean="0"/>
              <a:t>Sinezis</a:t>
            </a:r>
            <a:r>
              <a:rPr lang="en-GB" sz="1400" dirty="0" smtClean="0"/>
              <a:t> released a detector of fight and abnormal human behaviour for video surveillance systems</a:t>
            </a:r>
            <a:endParaRPr lang="en-GB" sz="1400" dirty="0">
              <a:solidFill>
                <a:schemeClr val="bg1">
                  <a:lumMod val="25000"/>
                </a:schemeClr>
              </a:solidFill>
              <a:cs typeface="Arial"/>
            </a:endParaRPr>
          </a:p>
        </p:txBody>
      </p:sp>
    </p:spTree>
    <p:extLst>
      <p:ext uri="{BB962C8B-B14F-4D97-AF65-F5344CB8AC3E}">
        <p14:creationId xmlns:p14="http://schemas.microsoft.com/office/powerpoint/2010/main" val="568529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2400" b="1" dirty="0" err="1" smtClean="0"/>
              <a:t>Axion-Rare</a:t>
            </a:r>
            <a:r>
              <a:rPr lang="ru-RU" sz="2400" b="1" dirty="0" smtClean="0"/>
              <a:t> </a:t>
            </a:r>
            <a:r>
              <a:rPr lang="ru-RU" sz="2400" b="1" dirty="0" err="1" smtClean="0"/>
              <a:t>and</a:t>
            </a:r>
            <a:r>
              <a:rPr lang="ru-RU" sz="2400" b="1" dirty="0" smtClean="0"/>
              <a:t> </a:t>
            </a:r>
            <a:r>
              <a:rPr lang="ru-RU" sz="2400" b="1" dirty="0" err="1" smtClean="0"/>
              <a:t>Precious</a:t>
            </a:r>
            <a:r>
              <a:rPr lang="ru-RU" sz="2400" b="1" dirty="0" smtClean="0"/>
              <a:t> </a:t>
            </a:r>
            <a:r>
              <a:rPr lang="ru-RU" sz="2400" b="1" dirty="0" err="1" smtClean="0"/>
              <a:t>Metals</a:t>
            </a:r>
            <a:endParaRPr lang="ru-RU" sz="2400" dirty="0"/>
          </a:p>
        </p:txBody>
      </p:sp>
      <p:sp>
        <p:nvSpPr>
          <p:cNvPr id="3" name="Rectangle 31"/>
          <p:cNvSpPr/>
          <p:nvPr/>
        </p:nvSpPr>
        <p:spPr>
          <a:xfrm>
            <a:off x="711366" y="2481232"/>
            <a:ext cx="4984584" cy="1074847"/>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Rectangle 9"/>
          <p:cNvSpPr/>
          <p:nvPr/>
        </p:nvSpPr>
        <p:spPr>
          <a:xfrm>
            <a:off x="755576" y="964466"/>
            <a:ext cx="5616624" cy="1384995"/>
          </a:xfrm>
          <a:prstGeom prst="rect">
            <a:avLst/>
          </a:prstGeom>
        </p:spPr>
        <p:txBody>
          <a:bodyPr wrap="square">
            <a:spAutoFit/>
          </a:bodyPr>
          <a:lstStyle/>
          <a:p>
            <a:r>
              <a:rPr lang="en-GB" sz="1400" b="1" dirty="0" smtClean="0"/>
              <a:t>Bioprocess capital Ventures fund invests in the </a:t>
            </a:r>
            <a:r>
              <a:rPr lang="en-GB" sz="1400" b="1" dirty="0" err="1" smtClean="0"/>
              <a:t>Axion</a:t>
            </a:r>
            <a:r>
              <a:rPr lang="en-GB" sz="1400" b="1" dirty="0" smtClean="0"/>
              <a:t> – Rare and Precious Metals project</a:t>
            </a:r>
          </a:p>
          <a:p>
            <a:r>
              <a:rPr lang="en-GB" sz="1400" b="1" dirty="0" smtClean="0">
                <a:solidFill>
                  <a:schemeClr val="bg1">
                    <a:lumMod val="25000"/>
                  </a:schemeClr>
                </a:solidFill>
                <a:latin typeface="Arial"/>
                <a:cs typeface="Arial"/>
              </a:rPr>
              <a:t> </a:t>
            </a:r>
          </a:p>
          <a:p>
            <a:r>
              <a:rPr lang="en-GB" sz="1400" dirty="0" smtClean="0"/>
              <a:t>Investments will be put to making trial runs subject to industrial tests as well as to fine tuning the technology of making AXION ion-exchange materials.</a:t>
            </a:r>
            <a:endParaRPr lang="en-GB" sz="1400" dirty="0" smtClean="0">
              <a:solidFill>
                <a:schemeClr val="bg1">
                  <a:lumMod val="25000"/>
                </a:schemeClr>
              </a:solidFill>
              <a:latin typeface="Arial"/>
              <a:cs typeface="Arial"/>
            </a:endParaRPr>
          </a:p>
        </p:txBody>
      </p:sp>
      <p:sp>
        <p:nvSpPr>
          <p:cNvPr id="5" name="Rectangle 10"/>
          <p:cNvSpPr/>
          <p:nvPr/>
        </p:nvSpPr>
        <p:spPr>
          <a:xfrm>
            <a:off x="818374" y="3068960"/>
            <a:ext cx="7858082" cy="738664"/>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bg2"/>
                </a:solidFill>
              </a:rPr>
              <a:t>The process being designed enables one to deionise rare, rare-earth and noble metals, and compound compositions, and concentrate ions using  adaptive-selective ion-exchange AXION materials.</a:t>
            </a:r>
          </a:p>
          <a:p>
            <a:endParaRPr lang="ru-RU" sz="1400" dirty="0">
              <a:solidFill>
                <a:schemeClr val="bg2"/>
              </a:solidFill>
              <a:latin typeface="Arial"/>
              <a:cs typeface="Arial"/>
            </a:endParaRPr>
          </a:p>
        </p:txBody>
      </p:sp>
      <p:sp>
        <p:nvSpPr>
          <p:cNvPr id="6" name="TextBox 5"/>
          <p:cNvSpPr txBox="1"/>
          <p:nvPr/>
        </p:nvSpPr>
        <p:spPr>
          <a:xfrm>
            <a:off x="827584" y="2699628"/>
            <a:ext cx="7848872" cy="369332"/>
          </a:xfrm>
          <a:prstGeom prst="rect">
            <a:avLst/>
          </a:prstGeom>
          <a:solidFill>
            <a:srgbClr val="FF6600"/>
          </a:solidFill>
          <a:ln>
            <a:noFill/>
          </a:ln>
        </p:spPr>
        <p:txBody>
          <a:bodyPr wrap="square" rtlCol="0">
            <a:spAutoFit/>
          </a:bodyPr>
          <a:lstStyle/>
          <a:p>
            <a:r>
              <a:rPr lang="en-GB" b="1" dirty="0" smtClean="0">
                <a:solidFill>
                  <a:srgbClr val="FFFFFF"/>
                </a:solidFill>
                <a:latin typeface="Arial" pitchFamily="34" charset="0"/>
                <a:cs typeface="Arial" pitchFamily="34" charset="0"/>
              </a:rPr>
              <a:t>The essence of the innovation</a:t>
            </a:r>
            <a:endParaRPr lang="en-GB" b="1" dirty="0">
              <a:solidFill>
                <a:srgbClr val="FFFFFF"/>
              </a:solidFill>
              <a:latin typeface="Arial" pitchFamily="34" charset="0"/>
              <a:cs typeface="Arial" pitchFamily="34" charset="0"/>
            </a:endParaRPr>
          </a:p>
        </p:txBody>
      </p:sp>
      <p:sp>
        <p:nvSpPr>
          <p:cNvPr id="7" name="Rectangle 10"/>
          <p:cNvSpPr/>
          <p:nvPr/>
        </p:nvSpPr>
        <p:spPr>
          <a:xfrm>
            <a:off x="838205" y="4347681"/>
            <a:ext cx="7838251" cy="954107"/>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accent1"/>
                </a:solidFill>
              </a:rPr>
              <a:t>The process is used to help lower the cost of rare and precious metals production, enhance efficiency of process procedures,  avoid loss of valuable raw materials,  reduce generated waste ,and  minimise consumers’ carbon footprint. Ion-exchange materials can be tested repeatedly.  AXION ion-exchange materials are customised for each and every customer.</a:t>
            </a:r>
            <a:endParaRPr lang="en-GB" sz="1400" dirty="0">
              <a:solidFill>
                <a:schemeClr val="accent1"/>
              </a:solidFill>
              <a:latin typeface="Arial"/>
              <a:cs typeface="Aria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357371" y="1340768"/>
            <a:ext cx="2319085" cy="103530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9" name="Прямоугольник 8"/>
          <p:cNvSpPr/>
          <p:nvPr/>
        </p:nvSpPr>
        <p:spPr>
          <a:xfrm>
            <a:off x="838205" y="6074132"/>
            <a:ext cx="7838251" cy="523220"/>
          </a:xfrm>
          <a:prstGeom prst="rect">
            <a:avLst/>
          </a:prstGeom>
          <a:solidFill>
            <a:schemeClr val="bg1">
              <a:lumMod val="50000"/>
            </a:schemeClr>
          </a:solidFill>
        </p:spPr>
        <p:txBody>
          <a:bodyPr wrap="square">
            <a:spAutoFit/>
          </a:bodyPr>
          <a:lstStyle/>
          <a:p>
            <a:r>
              <a:rPr lang="en-GB" sz="1400" dirty="0" smtClean="0">
                <a:solidFill>
                  <a:srgbClr val="FFFFFF"/>
                </a:solidFill>
              </a:rPr>
              <a:t>Major industrial companies in  the mining and smelting sectors; companies engaged in processing mineral raw materials; companies interested in extracting rare or precious metals.</a:t>
            </a:r>
            <a:endParaRPr lang="en-GB" sz="1400" dirty="0">
              <a:solidFill>
                <a:srgbClr val="FFFFFF"/>
              </a:solidFill>
            </a:endParaRPr>
          </a:p>
        </p:txBody>
      </p:sp>
      <p:sp>
        <p:nvSpPr>
          <p:cNvPr id="10" name="TextBox 9"/>
          <p:cNvSpPr txBox="1"/>
          <p:nvPr/>
        </p:nvSpPr>
        <p:spPr>
          <a:xfrm>
            <a:off x="827585" y="5723964"/>
            <a:ext cx="7848872" cy="369332"/>
          </a:xfrm>
          <a:prstGeom prst="rect">
            <a:avLst/>
          </a:prstGeom>
          <a:solidFill>
            <a:srgbClr val="FF6600"/>
          </a:solidFill>
          <a:ln>
            <a:noFill/>
          </a:ln>
        </p:spPr>
        <p:txBody>
          <a:bodyPr wrap="square" rtlCol="0">
            <a:spAutoFit/>
          </a:bodyPr>
          <a:lstStyle/>
          <a:p>
            <a:r>
              <a:rPr lang="en-GB" b="1" dirty="0" smtClean="0">
                <a:solidFill>
                  <a:srgbClr val="FFFFFF"/>
                </a:solidFill>
                <a:latin typeface="Arial" pitchFamily="34" charset="0"/>
                <a:cs typeface="Arial" pitchFamily="34" charset="0"/>
              </a:rPr>
              <a:t>Market. Application</a:t>
            </a:r>
            <a:endParaRPr lang="en-GB" b="1" dirty="0">
              <a:solidFill>
                <a:srgbClr val="FFFFFF"/>
              </a:solidFill>
              <a:latin typeface="Arial" pitchFamily="34" charset="0"/>
              <a:cs typeface="Arial" pitchFamily="34" charset="0"/>
            </a:endParaRPr>
          </a:p>
        </p:txBody>
      </p:sp>
      <p:sp>
        <p:nvSpPr>
          <p:cNvPr id="12" name="TextBox 11"/>
          <p:cNvSpPr txBox="1"/>
          <p:nvPr/>
        </p:nvSpPr>
        <p:spPr>
          <a:xfrm>
            <a:off x="838205" y="3995772"/>
            <a:ext cx="7838251" cy="369332"/>
          </a:xfrm>
          <a:prstGeom prst="rect">
            <a:avLst/>
          </a:prstGeom>
          <a:solidFill>
            <a:srgbClr val="FF6600"/>
          </a:solidFill>
          <a:ln>
            <a:noFill/>
          </a:ln>
        </p:spPr>
        <p:txBody>
          <a:bodyPr wrap="square" rtlCol="0">
            <a:spAutoFit/>
          </a:bodyPr>
          <a:lstStyle/>
          <a:p>
            <a:r>
              <a:rPr lang="en-GB" b="1" dirty="0" smtClean="0">
                <a:solidFill>
                  <a:srgbClr val="FFFFFF"/>
                </a:solidFill>
                <a:latin typeface="Arial" pitchFamily="34" charset="0"/>
                <a:cs typeface="Arial" pitchFamily="34" charset="0"/>
              </a:rPr>
              <a:t>Key advantages</a:t>
            </a:r>
            <a:endParaRPr lang="en-GB" b="1" dirty="0">
              <a:solidFill>
                <a:srgbClr val="FFFFFF"/>
              </a:solidFill>
              <a:latin typeface="Arial" pitchFamily="34" charset="0"/>
              <a:cs typeface="Arial" pitchFamily="34" charset="0"/>
            </a:endParaRPr>
          </a:p>
        </p:txBody>
      </p:sp>
      <p:pic>
        <p:nvPicPr>
          <p:cNvPr id="13" name="Picture 5"/>
          <p:cNvPicPr>
            <a:picLocks noChangeAspect="1"/>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bwMode="auto">
          <a:xfrm>
            <a:off x="7636651" y="44624"/>
            <a:ext cx="595928" cy="432048"/>
          </a:xfrm>
          <a:prstGeom prst="rect">
            <a:avLst/>
          </a:prstGeom>
          <a:noFill/>
          <a:ln w="9525">
            <a:noFill/>
            <a:miter lim="800000"/>
            <a:headEnd/>
            <a:tailEnd/>
          </a:ln>
        </p:spPr>
      </p:pic>
    </p:spTree>
    <p:extLst>
      <p:ext uri="{BB962C8B-B14F-4D97-AF65-F5344CB8AC3E}">
        <p14:creationId xmlns:p14="http://schemas.microsoft.com/office/powerpoint/2010/main" val="32684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dirty="0" err="1" smtClean="0"/>
              <a:t>Intersoft-Asia</a:t>
            </a:r>
            <a:r>
              <a:rPr lang="ru-RU" dirty="0" smtClean="0"/>
              <a:t> OJSC</a:t>
            </a:r>
            <a:endParaRPr lang="ru-RU" dirty="0"/>
          </a:p>
        </p:txBody>
      </p:sp>
      <p:sp>
        <p:nvSpPr>
          <p:cNvPr id="3" name="Rectangle 31"/>
          <p:cNvSpPr/>
          <p:nvPr/>
        </p:nvSpPr>
        <p:spPr>
          <a:xfrm>
            <a:off x="711366" y="2481232"/>
            <a:ext cx="4984584" cy="1074847"/>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Rectangle 9"/>
          <p:cNvSpPr/>
          <p:nvPr/>
        </p:nvSpPr>
        <p:spPr>
          <a:xfrm>
            <a:off x="755576" y="964466"/>
            <a:ext cx="6120680" cy="954107"/>
          </a:xfrm>
          <a:prstGeom prst="rect">
            <a:avLst/>
          </a:prstGeom>
        </p:spPr>
        <p:txBody>
          <a:bodyPr wrap="square">
            <a:spAutoFit/>
          </a:bodyPr>
          <a:lstStyle/>
          <a:p>
            <a:r>
              <a:rPr lang="en-GB" sz="1400" b="1" dirty="0" err="1" smtClean="0"/>
              <a:t>Intersoft</a:t>
            </a:r>
            <a:r>
              <a:rPr lang="en-GB" sz="1400" b="1" dirty="0" smtClean="0"/>
              <a:t>-Eurasia goes  ahead with pre-production of DO-RA</a:t>
            </a:r>
          </a:p>
          <a:p>
            <a:r>
              <a:rPr lang="en-GB" sz="1400" b="1" dirty="0" smtClean="0"/>
              <a:t> </a:t>
            </a:r>
          </a:p>
          <a:p>
            <a:r>
              <a:rPr lang="en-GB" sz="1400" dirty="0" smtClean="0"/>
              <a:t>This stands for production of the first product batch, 100 pieces of 6 modifications, with a Geiger-Mueller counter as the radiation sensor inside.</a:t>
            </a:r>
            <a:endParaRPr lang="en-GB" sz="1400" dirty="0" smtClean="0">
              <a:solidFill>
                <a:schemeClr val="bg1">
                  <a:lumMod val="25000"/>
                </a:schemeClr>
              </a:solidFill>
              <a:latin typeface="Arial"/>
              <a:cs typeface="Arial"/>
            </a:endParaRPr>
          </a:p>
        </p:txBody>
      </p:sp>
      <p:sp>
        <p:nvSpPr>
          <p:cNvPr id="5" name="Rectangle 10"/>
          <p:cNvSpPr/>
          <p:nvPr/>
        </p:nvSpPr>
        <p:spPr>
          <a:xfrm>
            <a:off x="818374" y="2996952"/>
            <a:ext cx="7858082" cy="738664"/>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rgbClr val="FFFFFF"/>
                </a:solidFill>
              </a:rPr>
              <a:t>DO-RA is a project to design a mobile dosimeter-radiometer based on a cell/smart phone with a unique sensor of alpha-, beta- and gamma rays. DO-RA is controlled by specially designed software packages operating under any OS licensed for mobile devices. </a:t>
            </a:r>
            <a:endParaRPr lang="en-GB" sz="1400" dirty="0">
              <a:solidFill>
                <a:srgbClr val="FFFFFF"/>
              </a:solidFill>
              <a:latin typeface="Arial"/>
              <a:cs typeface="Arial"/>
            </a:endParaRPr>
          </a:p>
        </p:txBody>
      </p:sp>
      <p:sp>
        <p:nvSpPr>
          <p:cNvPr id="6" name="TextBox 5"/>
          <p:cNvSpPr txBox="1"/>
          <p:nvPr/>
        </p:nvSpPr>
        <p:spPr>
          <a:xfrm>
            <a:off x="827584" y="2636912"/>
            <a:ext cx="7848872" cy="369332"/>
          </a:xfrm>
          <a:prstGeom prst="rect">
            <a:avLst/>
          </a:prstGeom>
          <a:solidFill>
            <a:srgbClr val="FF6600"/>
          </a:solidFill>
          <a:ln>
            <a:noFill/>
          </a:ln>
        </p:spPr>
        <p:txBody>
          <a:bodyPr wrap="square" rtlCol="0">
            <a:spAutoFit/>
          </a:bodyPr>
          <a:lstStyle/>
          <a:p>
            <a:r>
              <a:rPr lang="en-GB" b="1" dirty="0">
                <a:solidFill>
                  <a:srgbClr val="FFFFFF"/>
                </a:solidFill>
                <a:latin typeface="Arial" pitchFamily="34" charset="0"/>
                <a:cs typeface="Arial" pitchFamily="34" charset="0"/>
              </a:rPr>
              <a:t>The essence </a:t>
            </a:r>
            <a:r>
              <a:rPr lang="en-GB" b="1" dirty="0" smtClean="0">
                <a:solidFill>
                  <a:srgbClr val="FFFFFF"/>
                </a:solidFill>
                <a:latin typeface="Arial" pitchFamily="34" charset="0"/>
                <a:cs typeface="Arial" pitchFamily="34" charset="0"/>
              </a:rPr>
              <a:t>of the </a:t>
            </a:r>
            <a:r>
              <a:rPr lang="en-GB" b="1" dirty="0">
                <a:solidFill>
                  <a:srgbClr val="FFFFFF"/>
                </a:solidFill>
                <a:latin typeface="Arial" pitchFamily="34" charset="0"/>
                <a:cs typeface="Arial" pitchFamily="34" charset="0"/>
              </a:rPr>
              <a:t>innovation</a:t>
            </a:r>
            <a:endParaRPr lang="ru-RU" b="1" dirty="0">
              <a:solidFill>
                <a:srgbClr val="FFFFFF"/>
              </a:solidFill>
              <a:latin typeface="Arial" pitchFamily="34" charset="0"/>
              <a:cs typeface="Arial" pitchFamily="34" charset="0"/>
            </a:endParaRPr>
          </a:p>
        </p:txBody>
      </p:sp>
      <p:sp>
        <p:nvSpPr>
          <p:cNvPr id="7" name="Rectangle 10"/>
          <p:cNvSpPr/>
          <p:nvPr/>
        </p:nvSpPr>
        <p:spPr>
          <a:xfrm>
            <a:off x="838205" y="4581128"/>
            <a:ext cx="7838251" cy="738664"/>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accent1"/>
                </a:solidFill>
              </a:rPr>
              <a:t>The sensor is based on a semi-conductor detector and can be either originally built in a cell phone’s circuit or used as an extra device. The last one is either plugged into a USB-port or connects remotely (Bluetooth or Wi-Fi), making a pre-fabricated  DO-RA mobile dosimeter-radiometer.</a:t>
            </a:r>
            <a:endParaRPr lang="en-GB" sz="1400" dirty="0">
              <a:solidFill>
                <a:schemeClr val="accent1"/>
              </a:solidFill>
              <a:latin typeface="Arial"/>
              <a:cs typeface="Arial"/>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574437" y="1412776"/>
            <a:ext cx="2102019" cy="100811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9" name="Прямоугольник 8"/>
          <p:cNvSpPr/>
          <p:nvPr/>
        </p:nvSpPr>
        <p:spPr>
          <a:xfrm>
            <a:off x="838205" y="6074132"/>
            <a:ext cx="7838251" cy="523220"/>
          </a:xfrm>
          <a:prstGeom prst="rect">
            <a:avLst/>
          </a:prstGeom>
          <a:solidFill>
            <a:schemeClr val="bg1">
              <a:lumMod val="50000"/>
            </a:schemeClr>
          </a:solidFill>
        </p:spPr>
        <p:txBody>
          <a:bodyPr wrap="square">
            <a:spAutoFit/>
          </a:bodyPr>
          <a:lstStyle/>
          <a:p>
            <a:r>
              <a:rPr lang="en-GB" sz="1400" dirty="0" smtClean="0">
                <a:solidFill>
                  <a:schemeClr val="bg2"/>
                </a:solidFill>
              </a:rPr>
              <a:t>Nuclear industry, medicine, EMERCOM, Ministry of the Interior, Federal Security Service, Customs, phytosanitary and vet authorities, the Army, the Navy, aeronautic and astronautic sectors.</a:t>
            </a:r>
            <a:endParaRPr lang="en-GB" sz="1400" dirty="0">
              <a:solidFill>
                <a:schemeClr val="bg2"/>
              </a:solidFill>
            </a:endParaRPr>
          </a:p>
        </p:txBody>
      </p:sp>
      <p:sp>
        <p:nvSpPr>
          <p:cNvPr id="10" name="TextBox 9"/>
          <p:cNvSpPr txBox="1"/>
          <p:nvPr/>
        </p:nvSpPr>
        <p:spPr>
          <a:xfrm>
            <a:off x="827585" y="5723964"/>
            <a:ext cx="7848872" cy="369332"/>
          </a:xfrm>
          <a:prstGeom prst="rect">
            <a:avLst/>
          </a:prstGeom>
          <a:solidFill>
            <a:srgbClr val="FF6600"/>
          </a:solidFill>
          <a:ln>
            <a:noFill/>
          </a:ln>
        </p:spPr>
        <p:txBody>
          <a:bodyPr wrap="square" rtlCol="0">
            <a:spAutoFit/>
          </a:bodyPr>
          <a:lstStyle/>
          <a:p>
            <a:r>
              <a:rPr lang="en-GB" b="1" dirty="0" smtClean="0">
                <a:solidFill>
                  <a:srgbClr val="FFFFFF"/>
                </a:solidFill>
                <a:latin typeface="Arial" pitchFamily="34" charset="0"/>
                <a:cs typeface="Arial" pitchFamily="34" charset="0"/>
              </a:rPr>
              <a:t>Market. Application</a:t>
            </a:r>
            <a:endParaRPr lang="en-GB" b="1" dirty="0">
              <a:solidFill>
                <a:srgbClr val="FFFFFF"/>
              </a:solidFill>
              <a:latin typeface="Arial" pitchFamily="34" charset="0"/>
              <a:cs typeface="Arial" pitchFamily="34" charset="0"/>
            </a:endParaRPr>
          </a:p>
        </p:txBody>
      </p:sp>
      <p:sp>
        <p:nvSpPr>
          <p:cNvPr id="12" name="TextBox 11"/>
          <p:cNvSpPr txBox="1"/>
          <p:nvPr/>
        </p:nvSpPr>
        <p:spPr>
          <a:xfrm>
            <a:off x="838205" y="4211796"/>
            <a:ext cx="7838251" cy="369332"/>
          </a:xfrm>
          <a:prstGeom prst="rect">
            <a:avLst/>
          </a:prstGeom>
          <a:solidFill>
            <a:srgbClr val="FF6600"/>
          </a:solidFill>
          <a:ln>
            <a:noFill/>
          </a:ln>
        </p:spPr>
        <p:txBody>
          <a:bodyPr wrap="square" rtlCol="0">
            <a:spAutoFit/>
          </a:bodyPr>
          <a:lstStyle/>
          <a:p>
            <a:r>
              <a:rPr lang="en-GB" b="1" dirty="0" smtClean="0">
                <a:solidFill>
                  <a:srgbClr val="FFFFFF"/>
                </a:solidFill>
                <a:latin typeface="Arial" pitchFamily="34" charset="0"/>
                <a:cs typeface="Arial" pitchFamily="34" charset="0"/>
              </a:rPr>
              <a:t>Key advantages</a:t>
            </a:r>
            <a:endParaRPr lang="en-GB" b="1" dirty="0">
              <a:solidFill>
                <a:srgbClr val="FFFFFF"/>
              </a:solidFill>
              <a:latin typeface="Arial" pitchFamily="34" charset="0"/>
              <a:cs typeface="Arial" pitchFamily="34" charset="0"/>
            </a:endParaRPr>
          </a:p>
        </p:txBody>
      </p:sp>
      <p:pic>
        <p:nvPicPr>
          <p:cNvPr id="13" name="Picture 5"/>
          <p:cNvPicPr>
            <a:picLocks noChangeAspect="1"/>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bwMode="auto">
          <a:xfrm>
            <a:off x="7636651" y="44624"/>
            <a:ext cx="595928" cy="432048"/>
          </a:xfrm>
          <a:prstGeom prst="rect">
            <a:avLst/>
          </a:prstGeom>
          <a:noFill/>
          <a:ln w="9525">
            <a:noFill/>
            <a:miter lim="800000"/>
            <a:headEnd/>
            <a:tailEnd/>
          </a:ln>
        </p:spPr>
      </p:pic>
    </p:spTree>
    <p:extLst>
      <p:ext uri="{BB962C8B-B14F-4D97-AF65-F5344CB8AC3E}">
        <p14:creationId xmlns:p14="http://schemas.microsoft.com/office/powerpoint/2010/main" val="1599038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1800" b="1" dirty="0" smtClean="0"/>
              <a:t>NAVIGATOR	</a:t>
            </a:r>
            <a:endParaRPr lang="ru-RU" sz="1800" dirty="0"/>
          </a:p>
        </p:txBody>
      </p:sp>
      <p:pic>
        <p:nvPicPr>
          <p:cNvPr id="13" name="Picture 4"/>
          <p:cNvPicPr>
            <a:picLocks noChangeAspect="1"/>
          </p:cNvPicPr>
          <p:nvPr>
            <p:custDataLst>
              <p:tags r:id="rId1"/>
            </p:custDataLst>
          </p:nvPr>
        </p:nvPicPr>
        <p:blipFill>
          <a:blip r:embed="rId3">
            <a:extLst>
              <a:ext uri="{28A0092B-C50C-407E-A947-70E740481C1C}">
                <a14:useLocalDpi xmlns:a14="http://schemas.microsoft.com/office/drawing/2010/main" val="0"/>
              </a:ext>
            </a:extLst>
          </a:blip>
          <a:stretch>
            <a:fillRect/>
          </a:stretch>
        </p:blipFill>
        <p:spPr bwMode="auto">
          <a:xfrm>
            <a:off x="7632304" y="44624"/>
            <a:ext cx="602248" cy="432048"/>
          </a:xfrm>
          <a:prstGeom prst="rect">
            <a:avLst/>
          </a:prstGeom>
          <a:noFill/>
          <a:ln w="9525">
            <a:noFill/>
            <a:miter lim="800000"/>
            <a:headEnd/>
            <a:tailEnd/>
          </a:ln>
        </p:spPr>
      </p:pic>
      <p:sp>
        <p:nvSpPr>
          <p:cNvPr id="18" name="Rectangle 9"/>
          <p:cNvSpPr/>
          <p:nvPr/>
        </p:nvSpPr>
        <p:spPr>
          <a:xfrm>
            <a:off x="827584" y="908720"/>
            <a:ext cx="5616624" cy="1169551"/>
          </a:xfrm>
          <a:prstGeom prst="rect">
            <a:avLst/>
          </a:prstGeom>
        </p:spPr>
        <p:txBody>
          <a:bodyPr wrap="square">
            <a:spAutoFit/>
          </a:bodyPr>
          <a:lstStyle/>
          <a:p>
            <a:r>
              <a:rPr lang="en-GB" sz="1400" b="1" dirty="0" smtClean="0"/>
              <a:t>Navigator Group has obtained a state registration certificate for its Navigator-C  to be used by RCNIS.</a:t>
            </a:r>
          </a:p>
          <a:p>
            <a:endParaRPr lang="en-GB" sz="1400" b="1" dirty="0" smtClean="0">
              <a:solidFill>
                <a:schemeClr val="bg1">
                  <a:lumMod val="25000"/>
                </a:schemeClr>
              </a:solidFill>
              <a:latin typeface="Arial"/>
              <a:cs typeface="Arial"/>
            </a:endParaRPr>
          </a:p>
          <a:p>
            <a:r>
              <a:rPr lang="en-GB" sz="1400" dirty="0" smtClean="0"/>
              <a:t>The certificates suggests this software  can be used by the to-be-established regional centres of navigation and information services.</a:t>
            </a:r>
            <a:endParaRPr lang="en-GB" sz="1400" dirty="0">
              <a:solidFill>
                <a:schemeClr val="bg1">
                  <a:lumMod val="25000"/>
                </a:schemeClr>
              </a:solidFill>
              <a:latin typeface="Arial"/>
              <a:cs typeface="Arial"/>
            </a:endParaRPr>
          </a:p>
        </p:txBody>
      </p:sp>
      <p:pic>
        <p:nvPicPr>
          <p:cNvPr id="1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660232" y="844153"/>
            <a:ext cx="2016224" cy="15121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15" name="Rectangle 10"/>
          <p:cNvSpPr/>
          <p:nvPr/>
        </p:nvSpPr>
        <p:spPr>
          <a:xfrm>
            <a:off x="827584" y="2924944"/>
            <a:ext cx="7920880" cy="738664"/>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rgbClr val="FFFFFF"/>
                </a:solidFill>
              </a:rPr>
              <a:t>The company offers quality services and engineering solutions to control the location and condition of vehicles, ensure driver safety and cargo safe-keeping. </a:t>
            </a:r>
          </a:p>
          <a:p>
            <a:endParaRPr lang="ru-RU" sz="1400" dirty="0">
              <a:solidFill>
                <a:srgbClr val="FFFFFF"/>
              </a:solidFill>
            </a:endParaRPr>
          </a:p>
        </p:txBody>
      </p:sp>
      <p:sp>
        <p:nvSpPr>
          <p:cNvPr id="16" name="TextBox 15"/>
          <p:cNvSpPr txBox="1"/>
          <p:nvPr/>
        </p:nvSpPr>
        <p:spPr>
          <a:xfrm>
            <a:off x="827584" y="2555612"/>
            <a:ext cx="7920880" cy="369332"/>
          </a:xfrm>
          <a:prstGeom prst="rect">
            <a:avLst/>
          </a:prstGeom>
          <a:solidFill>
            <a:srgbClr val="FF6600"/>
          </a:solidFill>
          <a:ln>
            <a:noFill/>
          </a:ln>
        </p:spPr>
        <p:txBody>
          <a:bodyPr wrap="square" rtlCol="0">
            <a:spAutoFit/>
          </a:bodyPr>
          <a:lstStyle/>
          <a:p>
            <a:r>
              <a:rPr lang="en-GB" b="1" dirty="0">
                <a:solidFill>
                  <a:srgbClr val="FFFFFF"/>
                </a:solidFill>
                <a:latin typeface="Arial" pitchFamily="34" charset="0"/>
                <a:cs typeface="Arial" pitchFamily="34" charset="0"/>
              </a:rPr>
              <a:t>The essence of </a:t>
            </a:r>
            <a:r>
              <a:rPr lang="en-GB" b="1" dirty="0" smtClean="0">
                <a:solidFill>
                  <a:srgbClr val="FFFFFF"/>
                </a:solidFill>
                <a:latin typeface="Arial" pitchFamily="34" charset="0"/>
                <a:cs typeface="Arial" pitchFamily="34" charset="0"/>
              </a:rPr>
              <a:t>the innovation</a:t>
            </a:r>
            <a:endParaRPr lang="ru-RU" b="1" dirty="0">
              <a:solidFill>
                <a:schemeClr val="bg2"/>
              </a:solidFill>
              <a:cs typeface="Arial" pitchFamily="34" charset="0"/>
            </a:endParaRPr>
          </a:p>
        </p:txBody>
      </p:sp>
      <p:sp>
        <p:nvSpPr>
          <p:cNvPr id="17" name="TextBox 16"/>
          <p:cNvSpPr txBox="1"/>
          <p:nvPr/>
        </p:nvSpPr>
        <p:spPr>
          <a:xfrm>
            <a:off x="827584" y="3851756"/>
            <a:ext cx="7890169"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Key advantages</a:t>
            </a:r>
            <a:endParaRPr lang="en-GB" b="1" dirty="0">
              <a:solidFill>
                <a:schemeClr val="bg2"/>
              </a:solidFill>
              <a:cs typeface="Arial" pitchFamily="34" charset="0"/>
            </a:endParaRPr>
          </a:p>
        </p:txBody>
      </p:sp>
      <p:sp>
        <p:nvSpPr>
          <p:cNvPr id="20" name="Rectangle 10"/>
          <p:cNvSpPr/>
          <p:nvPr/>
        </p:nvSpPr>
        <p:spPr>
          <a:xfrm>
            <a:off x="827584" y="4221088"/>
            <a:ext cx="7890164" cy="954107"/>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accent1"/>
                </a:solidFill>
              </a:rPr>
              <a:t>Navigator Group  holds 20-25 per cent of the Russian market of navigation and telematics services. 150,000 pieces of produced and mounted equipment. Unified National Dispatching System of Russia is the main organisation unit to render satellite monitoring services . The Group set up a unique technological platform – a software-hardware complex to monitor mobile or stationary Navigator-C units. </a:t>
            </a:r>
            <a:endParaRPr lang="en-GB" sz="1400" dirty="0">
              <a:solidFill>
                <a:schemeClr val="accent1"/>
              </a:solidFill>
            </a:endParaRPr>
          </a:p>
        </p:txBody>
      </p:sp>
      <p:sp>
        <p:nvSpPr>
          <p:cNvPr id="21" name="Прямоугольник 20"/>
          <p:cNvSpPr/>
          <p:nvPr/>
        </p:nvSpPr>
        <p:spPr>
          <a:xfrm>
            <a:off x="838205" y="5930696"/>
            <a:ext cx="7910259" cy="523220"/>
          </a:xfrm>
          <a:prstGeom prst="rect">
            <a:avLst/>
          </a:prstGeom>
          <a:solidFill>
            <a:schemeClr val="bg1">
              <a:lumMod val="50000"/>
            </a:schemeClr>
          </a:solidFill>
        </p:spPr>
        <p:txBody>
          <a:bodyPr wrap="square">
            <a:spAutoFit/>
          </a:bodyPr>
          <a:lstStyle/>
          <a:p>
            <a:r>
              <a:rPr lang="en-GB" sz="1400" dirty="0" smtClean="0">
                <a:solidFill>
                  <a:srgbClr val="FFFFFF"/>
                </a:solidFill>
              </a:rPr>
              <a:t>The global market  of navigation &amp; information  services is being formed at the junction of several sectors -  microelectronics, IT, automotive industry and telecommunications.</a:t>
            </a:r>
            <a:endParaRPr lang="en-GB" sz="1400" dirty="0">
              <a:solidFill>
                <a:srgbClr val="FFFFFF"/>
              </a:solidFill>
              <a:latin typeface="Arial"/>
              <a:cs typeface="Arial"/>
            </a:endParaRPr>
          </a:p>
        </p:txBody>
      </p:sp>
      <p:sp>
        <p:nvSpPr>
          <p:cNvPr id="22" name="TextBox 21"/>
          <p:cNvSpPr txBox="1"/>
          <p:nvPr/>
        </p:nvSpPr>
        <p:spPr>
          <a:xfrm>
            <a:off x="838199" y="5579948"/>
            <a:ext cx="7910265" cy="369332"/>
          </a:xfrm>
          <a:prstGeom prst="rect">
            <a:avLst/>
          </a:prstGeom>
          <a:solidFill>
            <a:srgbClr val="FF6600"/>
          </a:solidFill>
          <a:ln>
            <a:noFill/>
          </a:ln>
        </p:spPr>
        <p:txBody>
          <a:bodyPr wrap="square" rtlCol="0">
            <a:spAutoFit/>
          </a:bodyPr>
          <a:lstStyle/>
          <a:p>
            <a:r>
              <a:rPr lang="en-GB" b="1" dirty="0" smtClean="0">
                <a:solidFill>
                  <a:srgbClr val="FFFFFF"/>
                </a:solidFill>
                <a:cs typeface="Arial" pitchFamily="34" charset="0"/>
              </a:rPr>
              <a:t>Market. Prospects</a:t>
            </a:r>
            <a:endParaRPr lang="en-GB" b="1" dirty="0">
              <a:solidFill>
                <a:srgbClr val="FFFFFF"/>
              </a:solidFill>
              <a:cs typeface="Arial" pitchFamily="34" charset="0"/>
            </a:endParaRPr>
          </a:p>
        </p:txBody>
      </p:sp>
    </p:spTree>
    <p:extLst>
      <p:ext uri="{BB962C8B-B14F-4D97-AF65-F5344CB8AC3E}">
        <p14:creationId xmlns:p14="http://schemas.microsoft.com/office/powerpoint/2010/main" val="2633533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1800" dirty="0" smtClean="0"/>
              <a:t>SPUTNIX </a:t>
            </a:r>
            <a:r>
              <a:rPr lang="ru-RU" sz="1800" dirty="0" err="1" smtClean="0"/>
              <a:t>Ltd</a:t>
            </a:r>
            <a:endParaRPr lang="ru-RU" sz="1800" dirty="0"/>
          </a:p>
        </p:txBody>
      </p:sp>
      <p:sp>
        <p:nvSpPr>
          <p:cNvPr id="5" name="Rectangle 10"/>
          <p:cNvSpPr/>
          <p:nvPr/>
        </p:nvSpPr>
        <p:spPr>
          <a:xfrm>
            <a:off x="827584" y="2564904"/>
            <a:ext cx="7920880" cy="1814856"/>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bg2"/>
                </a:solidFill>
              </a:rPr>
              <a:t>The project aims at designing and commercialisation of integrated solutions and dedicated products for small SC used for applied or educational purpose .</a:t>
            </a:r>
          </a:p>
          <a:p>
            <a:pPr marL="285750" indent="-285750">
              <a:buFont typeface="Arial"/>
              <a:buChar char="•"/>
            </a:pPr>
            <a:r>
              <a:rPr lang="en-GB" sz="1400" dirty="0" smtClean="0">
                <a:solidFill>
                  <a:schemeClr val="bg2"/>
                </a:solidFill>
              </a:rPr>
              <a:t>Creation of a technology for fast assembly of small SC to survey Earth from the space (</a:t>
            </a:r>
            <a:r>
              <a:rPr lang="en-GB" sz="1400" dirty="0" err="1" smtClean="0">
                <a:solidFill>
                  <a:schemeClr val="bg2"/>
                </a:solidFill>
              </a:rPr>
              <a:t>Plug&amp;Play</a:t>
            </a:r>
            <a:r>
              <a:rPr lang="en-GB" sz="1400" dirty="0" smtClean="0">
                <a:solidFill>
                  <a:schemeClr val="bg2"/>
                </a:solidFill>
              </a:rPr>
              <a:t>) </a:t>
            </a:r>
          </a:p>
          <a:p>
            <a:pPr marL="285750" indent="-285750">
              <a:buFont typeface="Arial"/>
              <a:buChar char="•"/>
            </a:pPr>
            <a:r>
              <a:rPr lang="en-GB" sz="1400" dirty="0" smtClean="0">
                <a:solidFill>
                  <a:schemeClr val="bg2"/>
                </a:solidFill>
              </a:rPr>
              <a:t>Creation of a micro-satellite – a technology demonstrator</a:t>
            </a:r>
          </a:p>
          <a:p>
            <a:pPr>
              <a:lnSpc>
                <a:spcPct val="85000"/>
              </a:lnSpc>
              <a:spcBef>
                <a:spcPts val="200"/>
              </a:spcBef>
              <a:spcAft>
                <a:spcPts val="200"/>
              </a:spcAft>
            </a:pPr>
            <a:r>
              <a:rPr lang="en-GB" sz="1400" dirty="0" smtClean="0">
                <a:solidFill>
                  <a:schemeClr val="bg2"/>
                </a:solidFill>
              </a:rPr>
              <a:t>Results in 2013:</a:t>
            </a:r>
          </a:p>
          <a:p>
            <a:pPr marL="285750" indent="-285750">
              <a:lnSpc>
                <a:spcPct val="85000"/>
              </a:lnSpc>
              <a:spcBef>
                <a:spcPts val="200"/>
              </a:spcBef>
              <a:spcAft>
                <a:spcPts val="200"/>
              </a:spcAft>
              <a:buFont typeface="Arial" pitchFamily="34" charset="0"/>
              <a:buChar char="•"/>
            </a:pPr>
            <a:r>
              <a:rPr lang="en-GB" sz="1400" dirty="0" smtClean="0">
                <a:solidFill>
                  <a:schemeClr val="bg2"/>
                </a:solidFill>
              </a:rPr>
              <a:t>Contract-based R&amp;D with SCANEX R&amp;D Centre and Russia’s EMERCOM</a:t>
            </a:r>
          </a:p>
          <a:p>
            <a:pPr marL="285750" indent="-285750">
              <a:lnSpc>
                <a:spcPct val="85000"/>
              </a:lnSpc>
              <a:spcBef>
                <a:spcPts val="200"/>
              </a:spcBef>
              <a:spcAft>
                <a:spcPts val="200"/>
              </a:spcAft>
              <a:buFont typeface="Arial" pitchFamily="34" charset="0"/>
              <a:buChar char="•"/>
            </a:pPr>
            <a:r>
              <a:rPr lang="en-GB" sz="1400" dirty="0" smtClean="0">
                <a:solidFill>
                  <a:schemeClr val="bg2"/>
                </a:solidFill>
              </a:rPr>
              <a:t>Agreement with Bauman Moscow State Technical University and Moscow Institute of Engineers in Geodesy, </a:t>
            </a:r>
            <a:r>
              <a:rPr lang="en-GB" sz="1400" dirty="0" err="1" smtClean="0">
                <a:solidFill>
                  <a:schemeClr val="bg2"/>
                </a:solidFill>
              </a:rPr>
              <a:t>Aerophotography</a:t>
            </a:r>
            <a:r>
              <a:rPr lang="en-GB" sz="1400" dirty="0" smtClean="0">
                <a:solidFill>
                  <a:schemeClr val="bg2"/>
                </a:solidFill>
              </a:rPr>
              <a:t> and Cartography</a:t>
            </a:r>
            <a:endParaRPr lang="en-GB" sz="1400" dirty="0">
              <a:solidFill>
                <a:schemeClr val="bg2"/>
              </a:solidFill>
            </a:endParaRPr>
          </a:p>
        </p:txBody>
      </p:sp>
      <p:sp>
        <p:nvSpPr>
          <p:cNvPr id="6" name="TextBox 5"/>
          <p:cNvSpPr txBox="1"/>
          <p:nvPr/>
        </p:nvSpPr>
        <p:spPr>
          <a:xfrm>
            <a:off x="827584" y="2204864"/>
            <a:ext cx="7920880" cy="369332"/>
          </a:xfrm>
          <a:prstGeom prst="rect">
            <a:avLst/>
          </a:prstGeom>
          <a:solidFill>
            <a:srgbClr val="FF6600"/>
          </a:solidFill>
          <a:ln>
            <a:noFill/>
          </a:ln>
        </p:spPr>
        <p:txBody>
          <a:bodyPr wrap="square" rtlCol="0">
            <a:spAutoFit/>
          </a:bodyPr>
          <a:lstStyle/>
          <a:p>
            <a:r>
              <a:rPr lang="en-GB" b="1" dirty="0" smtClean="0">
                <a:solidFill>
                  <a:srgbClr val="FFFFFF"/>
                </a:solidFill>
              </a:rPr>
              <a:t>Company profile</a:t>
            </a:r>
            <a:endParaRPr lang="en-GB" b="1" dirty="0">
              <a:solidFill>
                <a:srgbClr val="FFFFFF"/>
              </a:solidFill>
              <a:cs typeface="Arial" pitchFamily="34" charset="0"/>
            </a:endParaRPr>
          </a:p>
        </p:txBody>
      </p:sp>
      <p:sp>
        <p:nvSpPr>
          <p:cNvPr id="10" name="Прямоугольник 9"/>
          <p:cNvSpPr/>
          <p:nvPr/>
        </p:nvSpPr>
        <p:spPr>
          <a:xfrm>
            <a:off x="838205" y="4707721"/>
            <a:ext cx="7910259" cy="1169551"/>
          </a:xfrm>
          <a:prstGeom prst="rect">
            <a:avLst/>
          </a:prstGeom>
          <a:solidFill>
            <a:schemeClr val="bg1">
              <a:lumMod val="50000"/>
            </a:schemeClr>
          </a:solidFill>
        </p:spPr>
        <p:txBody>
          <a:bodyPr wrap="square">
            <a:spAutoFit/>
          </a:bodyPr>
          <a:lstStyle/>
          <a:p>
            <a:r>
              <a:rPr lang="ru-RU" sz="1400" dirty="0" smtClean="0">
                <a:solidFill>
                  <a:schemeClr val="accent1"/>
                </a:solidFill>
              </a:rPr>
              <a:t>- </a:t>
            </a:r>
            <a:r>
              <a:rPr lang="en-GB" sz="1400" dirty="0" smtClean="0">
                <a:solidFill>
                  <a:schemeClr val="accent1"/>
                </a:solidFill>
              </a:rPr>
              <a:t>Remote earth sensing (ERS)</a:t>
            </a:r>
          </a:p>
          <a:p>
            <a:r>
              <a:rPr lang="en-GB" sz="1400" dirty="0" smtClean="0">
                <a:solidFill>
                  <a:schemeClr val="accent1"/>
                </a:solidFill>
              </a:rPr>
              <a:t>- Batch message transmission</a:t>
            </a:r>
          </a:p>
          <a:p>
            <a:r>
              <a:rPr lang="en-GB" sz="1400" dirty="0" smtClean="0">
                <a:solidFill>
                  <a:schemeClr val="accent1"/>
                </a:solidFill>
              </a:rPr>
              <a:t>- Automatic vessel identification (AVI)</a:t>
            </a:r>
          </a:p>
          <a:p>
            <a:r>
              <a:rPr lang="en-GB" sz="1400" dirty="0" smtClean="0">
                <a:solidFill>
                  <a:schemeClr val="accent1"/>
                </a:solidFill>
              </a:rPr>
              <a:t>- Scientific and technology experiments</a:t>
            </a:r>
          </a:p>
          <a:p>
            <a:r>
              <a:rPr lang="en-GB" sz="1400" dirty="0" smtClean="0">
                <a:solidFill>
                  <a:schemeClr val="accent1"/>
                </a:solidFill>
              </a:rPr>
              <a:t>- Setting up educational projects</a:t>
            </a:r>
            <a:endParaRPr lang="en-GB" sz="1400" dirty="0">
              <a:solidFill>
                <a:schemeClr val="accent1"/>
              </a:solidFill>
              <a:latin typeface="Arial"/>
              <a:cs typeface="Arial"/>
            </a:endParaRPr>
          </a:p>
        </p:txBody>
      </p:sp>
      <p:sp>
        <p:nvSpPr>
          <p:cNvPr id="11" name="TextBox 10"/>
          <p:cNvSpPr txBox="1"/>
          <p:nvPr/>
        </p:nvSpPr>
        <p:spPr>
          <a:xfrm>
            <a:off x="838199" y="4355812"/>
            <a:ext cx="7910265" cy="369332"/>
          </a:xfrm>
          <a:prstGeom prst="rect">
            <a:avLst/>
          </a:prstGeom>
          <a:solidFill>
            <a:srgbClr val="FF6600"/>
          </a:solidFill>
          <a:ln>
            <a:noFill/>
          </a:ln>
        </p:spPr>
        <p:txBody>
          <a:bodyPr wrap="square" rtlCol="0">
            <a:spAutoFit/>
          </a:bodyPr>
          <a:lstStyle/>
          <a:p>
            <a:r>
              <a:rPr lang="en-GB" dirty="0" smtClean="0">
                <a:solidFill>
                  <a:srgbClr val="FFFFFF"/>
                </a:solidFill>
              </a:rPr>
              <a:t>Target segments to apply the technology in :</a:t>
            </a:r>
            <a:endParaRPr lang="en-GB"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extLst>
              <a:ext uri="{28A0092B-C50C-407E-A947-70E740481C1C}">
                <a14:useLocalDpi xmlns:a14="http://schemas.microsoft.com/office/drawing/2010/main" val="0"/>
              </a:ext>
            </a:extLst>
          </a:blip>
          <a:stretch>
            <a:fillRect/>
          </a:stretch>
        </p:blipFill>
        <p:spPr bwMode="auto">
          <a:xfrm>
            <a:off x="7632304" y="44624"/>
            <a:ext cx="602248" cy="432048"/>
          </a:xfrm>
          <a:prstGeom prst="rect">
            <a:avLst/>
          </a:prstGeom>
          <a:noFill/>
          <a:ln w="9525">
            <a:noFill/>
            <a:miter lim="800000"/>
            <a:headEnd/>
            <a:tailEnd/>
          </a:ln>
        </p:spPr>
      </p:pic>
      <p:sp>
        <p:nvSpPr>
          <p:cNvPr id="12" name="Прямоугольник 11"/>
          <p:cNvSpPr/>
          <p:nvPr/>
        </p:nvSpPr>
        <p:spPr>
          <a:xfrm>
            <a:off x="838205" y="6361583"/>
            <a:ext cx="7910259" cy="523220"/>
          </a:xfrm>
          <a:prstGeom prst="rect">
            <a:avLst/>
          </a:prstGeom>
          <a:solidFill>
            <a:schemeClr val="bg1">
              <a:lumMod val="50000"/>
            </a:schemeClr>
          </a:solidFill>
        </p:spPr>
        <p:txBody>
          <a:bodyPr wrap="square">
            <a:spAutoFit/>
          </a:bodyPr>
          <a:lstStyle/>
          <a:p>
            <a:r>
              <a:rPr lang="en-US" sz="1400" dirty="0" smtClean="0">
                <a:solidFill>
                  <a:srgbClr val="FFFFFF"/>
                </a:solidFill>
              </a:rPr>
              <a:t>Market - Equipment for the small SC of 20-50 kilos. Market worth: EUR </a:t>
            </a:r>
            <a:r>
              <a:rPr lang="ru-RU" sz="1400" dirty="0" smtClean="0">
                <a:solidFill>
                  <a:srgbClr val="FFFFFF"/>
                </a:solidFill>
              </a:rPr>
              <a:t>300-400 </a:t>
            </a:r>
            <a:r>
              <a:rPr lang="en-US" sz="1400" dirty="0" smtClean="0">
                <a:solidFill>
                  <a:srgbClr val="FFFFFF"/>
                </a:solidFill>
              </a:rPr>
              <a:t>million. Target market share: </a:t>
            </a:r>
            <a:r>
              <a:rPr lang="ru-RU" sz="1400" dirty="0" smtClean="0">
                <a:solidFill>
                  <a:srgbClr val="FFFFFF"/>
                </a:solidFill>
              </a:rPr>
              <a:t>3-5</a:t>
            </a:r>
            <a:r>
              <a:rPr lang="ru-RU" sz="1400" dirty="0">
                <a:solidFill>
                  <a:srgbClr val="FFFFFF"/>
                </a:solidFill>
              </a:rPr>
              <a:t>%</a:t>
            </a:r>
          </a:p>
        </p:txBody>
      </p:sp>
      <p:sp>
        <p:nvSpPr>
          <p:cNvPr id="14" name="TextBox 13"/>
          <p:cNvSpPr txBox="1"/>
          <p:nvPr/>
        </p:nvSpPr>
        <p:spPr>
          <a:xfrm>
            <a:off x="827584" y="6011996"/>
            <a:ext cx="7920879"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Market</a:t>
            </a:r>
            <a:endParaRPr lang="ru-RU" b="1" dirty="0">
              <a:solidFill>
                <a:srgbClr val="FFFFFF"/>
              </a:solidFill>
              <a:latin typeface="Arial" pitchFamily="34" charset="0"/>
              <a:cs typeface="Arial" pitchFamily="34" charset="0"/>
            </a:endParaRPr>
          </a:p>
        </p:txBody>
      </p:sp>
      <p:sp>
        <p:nvSpPr>
          <p:cNvPr id="18" name="Rectangle 9"/>
          <p:cNvSpPr/>
          <p:nvPr/>
        </p:nvSpPr>
        <p:spPr>
          <a:xfrm>
            <a:off x="827584" y="908720"/>
            <a:ext cx="7920880" cy="1169551"/>
          </a:xfrm>
          <a:prstGeom prst="rect">
            <a:avLst/>
          </a:prstGeom>
        </p:spPr>
        <p:txBody>
          <a:bodyPr wrap="square">
            <a:spAutoFit/>
          </a:bodyPr>
          <a:lstStyle/>
          <a:p>
            <a:r>
              <a:rPr lang="en-GB" sz="1400" b="1" dirty="0" smtClean="0"/>
              <a:t>SPUTNICS and SAFT to cooperate in creating power systems for  a </a:t>
            </a:r>
          </a:p>
          <a:p>
            <a:r>
              <a:rPr lang="en-GB" sz="1400" b="1" dirty="0" smtClean="0"/>
              <a:t>range of small SC.</a:t>
            </a:r>
          </a:p>
          <a:p>
            <a:r>
              <a:rPr lang="en-GB" sz="1400" b="1" dirty="0" smtClean="0">
                <a:solidFill>
                  <a:schemeClr val="bg1">
                    <a:lumMod val="25000"/>
                  </a:schemeClr>
                </a:solidFill>
                <a:latin typeface="Arial"/>
                <a:cs typeface="Arial"/>
              </a:rPr>
              <a:t> </a:t>
            </a:r>
          </a:p>
          <a:p>
            <a:r>
              <a:rPr lang="en-GB" sz="1400" dirty="0" smtClean="0"/>
              <a:t>SAFT will provide some elements to make a ground-based electrical mock-up for a satellite power supply system and assist in making the mock-up.</a:t>
            </a:r>
            <a:endParaRPr lang="en-GB" sz="1400" dirty="0">
              <a:solidFill>
                <a:schemeClr val="bg1">
                  <a:lumMod val="25000"/>
                </a:schemeClr>
              </a:solidFill>
              <a:latin typeface="Arial"/>
              <a:cs typeface="Arial"/>
            </a:endParaRPr>
          </a:p>
        </p:txBody>
      </p:sp>
      <p:pic>
        <p:nvPicPr>
          <p:cNvPr id="1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084168" y="834823"/>
            <a:ext cx="2592288" cy="64996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1444385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1800" b="1" dirty="0" err="1" smtClean="0"/>
              <a:t>WayRay</a:t>
            </a:r>
            <a:endParaRPr lang="ru-RU" sz="1800" dirty="0"/>
          </a:p>
        </p:txBody>
      </p:sp>
      <p:pic>
        <p:nvPicPr>
          <p:cNvPr id="13" name="Picture 4"/>
          <p:cNvPicPr>
            <a:picLocks noChangeAspect="1"/>
          </p:cNvPicPr>
          <p:nvPr>
            <p:custDataLst>
              <p:tags r:id="rId1"/>
            </p:custDataLst>
          </p:nvPr>
        </p:nvPicPr>
        <p:blipFill>
          <a:blip r:embed="rId3">
            <a:extLst>
              <a:ext uri="{28A0092B-C50C-407E-A947-70E740481C1C}">
                <a14:useLocalDpi xmlns:a14="http://schemas.microsoft.com/office/drawing/2010/main" val="0"/>
              </a:ext>
            </a:extLst>
          </a:blip>
          <a:stretch>
            <a:fillRect/>
          </a:stretch>
        </p:blipFill>
        <p:spPr bwMode="auto">
          <a:xfrm>
            <a:off x="7632304" y="44624"/>
            <a:ext cx="602248" cy="432048"/>
          </a:xfrm>
          <a:prstGeom prst="rect">
            <a:avLst/>
          </a:prstGeom>
          <a:noFill/>
          <a:ln w="9525">
            <a:noFill/>
            <a:miter lim="800000"/>
            <a:headEnd/>
            <a:tailEnd/>
          </a:ln>
        </p:spPr>
      </p:pic>
      <p:sp>
        <p:nvSpPr>
          <p:cNvPr id="18" name="Rectangle 9"/>
          <p:cNvSpPr/>
          <p:nvPr/>
        </p:nvSpPr>
        <p:spPr>
          <a:xfrm>
            <a:off x="827584" y="908720"/>
            <a:ext cx="6048672" cy="1815882"/>
          </a:xfrm>
          <a:prstGeom prst="rect">
            <a:avLst/>
          </a:prstGeom>
        </p:spPr>
        <p:txBody>
          <a:bodyPr wrap="square">
            <a:spAutoFit/>
          </a:bodyPr>
          <a:lstStyle/>
          <a:p>
            <a:r>
              <a:rPr lang="en-GB" sz="1400" b="1" dirty="0" err="1" smtClean="0"/>
              <a:t>WayRay</a:t>
            </a:r>
            <a:r>
              <a:rPr lang="en-GB" sz="1400" b="1" dirty="0" smtClean="0"/>
              <a:t> was assigned AAA Russian Start-up Rating (the highest investment appeal rating)</a:t>
            </a:r>
          </a:p>
          <a:p>
            <a:r>
              <a:rPr lang="en-GB" sz="1400" dirty="0" smtClean="0"/>
              <a:t>30 % of the rating  is gained by answering questions in the Team section of the questionnaire filled in by the applicant for rating. Answers to the questions in the Market &amp; Production section earn 25 % more, followed by answers to the Financing section questions (20 %) . The remaining fourth of the rating is the simple average of experts’ assessments.</a:t>
            </a:r>
            <a:endParaRPr lang="en-GB" sz="1400" dirty="0" smtClean="0">
              <a:solidFill>
                <a:schemeClr val="bg1">
                  <a:lumMod val="25000"/>
                </a:schemeClr>
              </a:solidFill>
              <a:latin typeface="Arial"/>
              <a:cs typeface="Arial"/>
            </a:endParaRPr>
          </a:p>
          <a:p>
            <a:endParaRPr lang="ru-RU" sz="1400" dirty="0">
              <a:solidFill>
                <a:schemeClr val="bg1">
                  <a:lumMod val="25000"/>
                </a:schemeClr>
              </a:solidFill>
              <a:latin typeface="Arial"/>
              <a:cs typeface="Arial"/>
            </a:endParaRPr>
          </a:p>
        </p:txBody>
      </p:sp>
      <p:pic>
        <p:nvPicPr>
          <p:cNvPr id="1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020272" y="844153"/>
            <a:ext cx="1641254" cy="15121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15" name="Rectangle 10"/>
          <p:cNvSpPr/>
          <p:nvPr/>
        </p:nvSpPr>
        <p:spPr>
          <a:xfrm>
            <a:off x="827584" y="2924944"/>
            <a:ext cx="7920880"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err="1" smtClean="0">
                <a:solidFill>
                  <a:schemeClr val="bg2"/>
                </a:solidFill>
              </a:rPr>
              <a:t>WayRay</a:t>
            </a:r>
            <a:r>
              <a:rPr lang="en-US" sz="1400" dirty="0" smtClean="0">
                <a:solidFill>
                  <a:schemeClr val="bg2"/>
                </a:solidFill>
              </a:rPr>
              <a:t>, a compact device, can expand the conventional notion of driving; making it safer and more effective</a:t>
            </a:r>
            <a:r>
              <a:rPr lang="ru-RU" sz="1400" dirty="0" smtClean="0">
                <a:solidFill>
                  <a:schemeClr val="bg2"/>
                </a:solidFill>
              </a:rPr>
              <a:t>. </a:t>
            </a:r>
            <a:r>
              <a:rPr lang="ru-RU" sz="1400" dirty="0" err="1">
                <a:solidFill>
                  <a:schemeClr val="bg2"/>
                </a:solidFill>
              </a:rPr>
              <a:t>WayRay</a:t>
            </a:r>
            <a:r>
              <a:rPr lang="ru-RU" sz="1400" dirty="0">
                <a:solidFill>
                  <a:schemeClr val="bg2"/>
                </a:solidFill>
              </a:rPr>
              <a:t> </a:t>
            </a:r>
            <a:r>
              <a:rPr lang="en-US" sz="1400" dirty="0" smtClean="0">
                <a:solidFill>
                  <a:schemeClr val="bg2"/>
                </a:solidFill>
              </a:rPr>
              <a:t>projects on the wind screen, creating an augmented reality</a:t>
            </a:r>
            <a:r>
              <a:rPr lang="ru-RU" sz="1400" dirty="0" smtClean="0">
                <a:solidFill>
                  <a:schemeClr val="bg2"/>
                </a:solidFill>
              </a:rPr>
              <a:t>.</a:t>
            </a:r>
            <a:endParaRPr lang="en-US" sz="1400" dirty="0" smtClean="0">
              <a:solidFill>
                <a:schemeClr val="bg2"/>
              </a:solidFill>
            </a:endParaRPr>
          </a:p>
          <a:p>
            <a:endParaRPr lang="ru-RU" sz="1400" dirty="0">
              <a:solidFill>
                <a:schemeClr val="bg2"/>
              </a:solidFill>
            </a:endParaRPr>
          </a:p>
        </p:txBody>
      </p:sp>
      <p:sp>
        <p:nvSpPr>
          <p:cNvPr id="16" name="TextBox 15"/>
          <p:cNvSpPr txBox="1"/>
          <p:nvPr/>
        </p:nvSpPr>
        <p:spPr>
          <a:xfrm>
            <a:off x="827584" y="2555612"/>
            <a:ext cx="7920880" cy="369332"/>
          </a:xfrm>
          <a:prstGeom prst="rect">
            <a:avLst/>
          </a:prstGeom>
          <a:solidFill>
            <a:srgbClr val="FF6600"/>
          </a:solidFill>
          <a:ln>
            <a:noFill/>
          </a:ln>
        </p:spPr>
        <p:txBody>
          <a:bodyPr wrap="square" rtlCol="0">
            <a:spAutoFit/>
          </a:bodyPr>
          <a:lstStyle/>
          <a:p>
            <a:r>
              <a:rPr lang="en-GB" b="1" dirty="0">
                <a:solidFill>
                  <a:srgbClr val="FFFFFF"/>
                </a:solidFill>
                <a:latin typeface="Arial" pitchFamily="34" charset="0"/>
                <a:cs typeface="Arial" pitchFamily="34" charset="0"/>
              </a:rPr>
              <a:t>The essence </a:t>
            </a:r>
            <a:r>
              <a:rPr lang="en-GB" b="1" dirty="0" smtClean="0">
                <a:solidFill>
                  <a:srgbClr val="FFFFFF"/>
                </a:solidFill>
                <a:latin typeface="Arial" pitchFamily="34" charset="0"/>
                <a:cs typeface="Arial" pitchFamily="34" charset="0"/>
              </a:rPr>
              <a:t>of the </a:t>
            </a:r>
            <a:r>
              <a:rPr lang="en-GB" b="1" dirty="0">
                <a:solidFill>
                  <a:srgbClr val="FFFFFF"/>
                </a:solidFill>
                <a:latin typeface="Arial" pitchFamily="34" charset="0"/>
                <a:cs typeface="Arial" pitchFamily="34" charset="0"/>
              </a:rPr>
              <a:t>innovation</a:t>
            </a:r>
            <a:endParaRPr lang="ru-RU" b="1" dirty="0">
              <a:solidFill>
                <a:schemeClr val="bg2"/>
              </a:solidFill>
              <a:cs typeface="Arial" pitchFamily="34" charset="0"/>
            </a:endParaRPr>
          </a:p>
        </p:txBody>
      </p:sp>
      <p:sp>
        <p:nvSpPr>
          <p:cNvPr id="17" name="TextBox 16"/>
          <p:cNvSpPr txBox="1"/>
          <p:nvPr/>
        </p:nvSpPr>
        <p:spPr>
          <a:xfrm>
            <a:off x="827584" y="3851756"/>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Key advantages</a:t>
            </a:r>
            <a:endParaRPr lang="ru-RU" b="1" dirty="0">
              <a:solidFill>
                <a:schemeClr val="bg2"/>
              </a:solidFill>
              <a:cs typeface="Arial" pitchFamily="34" charset="0"/>
            </a:endParaRPr>
          </a:p>
        </p:txBody>
      </p:sp>
      <p:sp>
        <p:nvSpPr>
          <p:cNvPr id="20" name="Rectangle 10"/>
          <p:cNvSpPr/>
          <p:nvPr/>
        </p:nvSpPr>
        <p:spPr>
          <a:xfrm>
            <a:off x="827584" y="4221088"/>
            <a:ext cx="7890164" cy="1169551"/>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smtClean="0">
                <a:solidFill>
                  <a:schemeClr val="accent1"/>
                </a:solidFill>
              </a:rPr>
              <a:t>The route is presented as a line that repeats the path of motion</a:t>
            </a:r>
            <a:r>
              <a:rPr lang="ru-RU" sz="1400" dirty="0" smtClean="0">
                <a:solidFill>
                  <a:schemeClr val="accent1"/>
                </a:solidFill>
              </a:rPr>
              <a:t>. </a:t>
            </a:r>
            <a:r>
              <a:rPr lang="en-US" sz="1400" dirty="0" smtClean="0">
                <a:solidFill>
                  <a:schemeClr val="accent1"/>
                </a:solidFill>
              </a:rPr>
              <a:t>Display brightness adjusts automatically to outdoor lighting to avoid  deterioration of the lighting under the shining sun or in complete darkness</a:t>
            </a:r>
            <a:r>
              <a:rPr lang="ru-RU" sz="1400" dirty="0" smtClean="0">
                <a:solidFill>
                  <a:schemeClr val="accent1"/>
                </a:solidFill>
              </a:rPr>
              <a:t>, </a:t>
            </a:r>
            <a:r>
              <a:rPr lang="en-US" sz="1400" dirty="0" smtClean="0">
                <a:solidFill>
                  <a:schemeClr val="accent1"/>
                </a:solidFill>
              </a:rPr>
              <a:t>during rainfall or snowfall</a:t>
            </a:r>
            <a:r>
              <a:rPr lang="ru-RU" sz="1400" dirty="0" smtClean="0">
                <a:solidFill>
                  <a:schemeClr val="accent1"/>
                </a:solidFill>
              </a:rPr>
              <a:t>.</a:t>
            </a:r>
            <a:endParaRPr lang="ru-RU" sz="1400" dirty="0">
              <a:solidFill>
                <a:schemeClr val="accent1"/>
              </a:solidFill>
            </a:endParaRPr>
          </a:p>
          <a:p>
            <a:r>
              <a:rPr lang="ru-RU" sz="1400" dirty="0" err="1">
                <a:solidFill>
                  <a:schemeClr val="accent1"/>
                </a:solidFill>
              </a:rPr>
              <a:t>WayRay</a:t>
            </a:r>
            <a:r>
              <a:rPr lang="ru-RU" sz="1400" dirty="0">
                <a:solidFill>
                  <a:schemeClr val="accent1"/>
                </a:solidFill>
              </a:rPr>
              <a:t> </a:t>
            </a:r>
            <a:r>
              <a:rPr lang="en-US" sz="1400" dirty="0" smtClean="0">
                <a:solidFill>
                  <a:schemeClr val="accent1"/>
                </a:solidFill>
              </a:rPr>
              <a:t>is made of quality state-of the-art materials, making it both flawless in operation and pleasant in appearance</a:t>
            </a:r>
            <a:r>
              <a:rPr lang="ru-RU" sz="1400" dirty="0" smtClean="0">
                <a:solidFill>
                  <a:schemeClr val="accent1"/>
                </a:solidFill>
              </a:rPr>
              <a:t>.</a:t>
            </a:r>
            <a:endParaRPr lang="ru-RU" sz="1400" dirty="0">
              <a:solidFill>
                <a:schemeClr val="accent1"/>
              </a:solidFill>
            </a:endParaRPr>
          </a:p>
        </p:txBody>
      </p:sp>
      <p:sp>
        <p:nvSpPr>
          <p:cNvPr id="21" name="Прямоугольник 20"/>
          <p:cNvSpPr/>
          <p:nvPr/>
        </p:nvSpPr>
        <p:spPr>
          <a:xfrm>
            <a:off x="838205" y="5930696"/>
            <a:ext cx="7910259" cy="523220"/>
          </a:xfrm>
          <a:prstGeom prst="rect">
            <a:avLst/>
          </a:prstGeom>
          <a:solidFill>
            <a:schemeClr val="bg1">
              <a:lumMod val="50000"/>
            </a:schemeClr>
          </a:solidFill>
        </p:spPr>
        <p:txBody>
          <a:bodyPr wrap="square">
            <a:spAutoFit/>
          </a:bodyPr>
          <a:lstStyle/>
          <a:p>
            <a:r>
              <a:rPr lang="en-US" sz="1400" dirty="0" smtClean="0">
                <a:solidFill>
                  <a:schemeClr val="bg2"/>
                </a:solidFill>
              </a:rPr>
              <a:t>According to expert estimates</a:t>
            </a:r>
            <a:r>
              <a:rPr lang="ru-RU" sz="1400" dirty="0" smtClean="0">
                <a:solidFill>
                  <a:schemeClr val="bg2"/>
                </a:solidFill>
              </a:rPr>
              <a:t>, </a:t>
            </a:r>
            <a:r>
              <a:rPr lang="en-US" sz="1400" dirty="0" smtClean="0">
                <a:solidFill>
                  <a:schemeClr val="bg2"/>
                </a:solidFill>
              </a:rPr>
              <a:t>in</a:t>
            </a:r>
            <a:r>
              <a:rPr lang="ru-RU" sz="1400" dirty="0" smtClean="0">
                <a:solidFill>
                  <a:schemeClr val="bg2"/>
                </a:solidFill>
              </a:rPr>
              <a:t> </a:t>
            </a:r>
            <a:r>
              <a:rPr lang="ru-RU" sz="1400" dirty="0">
                <a:solidFill>
                  <a:schemeClr val="bg2"/>
                </a:solidFill>
              </a:rPr>
              <a:t>2012 </a:t>
            </a:r>
            <a:r>
              <a:rPr lang="en-US" sz="1400" dirty="0" smtClean="0">
                <a:solidFill>
                  <a:schemeClr val="bg2"/>
                </a:solidFill>
              </a:rPr>
              <a:t>the projection displays market was worth USD </a:t>
            </a:r>
            <a:r>
              <a:rPr lang="ru-RU" sz="1400" dirty="0" smtClean="0">
                <a:solidFill>
                  <a:schemeClr val="bg2"/>
                </a:solidFill>
              </a:rPr>
              <a:t>991.86 </a:t>
            </a:r>
            <a:r>
              <a:rPr lang="en-US" sz="1400" dirty="0" smtClean="0">
                <a:solidFill>
                  <a:schemeClr val="bg2"/>
                </a:solidFill>
              </a:rPr>
              <a:t>million</a:t>
            </a:r>
            <a:r>
              <a:rPr lang="ru-RU" sz="1400" dirty="0" smtClean="0">
                <a:solidFill>
                  <a:schemeClr val="bg2"/>
                </a:solidFill>
              </a:rPr>
              <a:t>. </a:t>
            </a:r>
            <a:r>
              <a:rPr lang="en-US" sz="1400" dirty="0" smtClean="0">
                <a:solidFill>
                  <a:schemeClr val="bg2"/>
                </a:solidFill>
              </a:rPr>
              <a:t>Forecasts have it that by </a:t>
            </a:r>
            <a:r>
              <a:rPr lang="ru-RU" sz="1400" dirty="0" smtClean="0">
                <a:solidFill>
                  <a:schemeClr val="bg2"/>
                </a:solidFill>
              </a:rPr>
              <a:t>2017 </a:t>
            </a:r>
            <a:r>
              <a:rPr lang="en-US" sz="1400" dirty="0" smtClean="0">
                <a:solidFill>
                  <a:schemeClr val="bg2"/>
                </a:solidFill>
              </a:rPr>
              <a:t>this figure will be USD </a:t>
            </a:r>
            <a:r>
              <a:rPr lang="ru-RU" sz="1400" dirty="0" smtClean="0">
                <a:solidFill>
                  <a:schemeClr val="bg2"/>
                </a:solidFill>
              </a:rPr>
              <a:t>2.91 </a:t>
            </a:r>
            <a:r>
              <a:rPr lang="en-US" sz="1400" dirty="0" smtClean="0">
                <a:solidFill>
                  <a:schemeClr val="bg2"/>
                </a:solidFill>
              </a:rPr>
              <a:t>billion (24 % </a:t>
            </a:r>
            <a:r>
              <a:rPr lang="ru-RU" sz="1400" dirty="0" smtClean="0">
                <a:solidFill>
                  <a:schemeClr val="bg2"/>
                </a:solidFill>
              </a:rPr>
              <a:t>CAGR</a:t>
            </a:r>
            <a:r>
              <a:rPr lang="en-US" sz="1400" dirty="0" smtClean="0">
                <a:solidFill>
                  <a:schemeClr val="bg2"/>
                </a:solidFill>
              </a:rPr>
              <a:t>)</a:t>
            </a:r>
            <a:r>
              <a:rPr lang="ru-RU" sz="1400" dirty="0" smtClean="0">
                <a:solidFill>
                  <a:schemeClr val="bg2"/>
                </a:solidFill>
              </a:rPr>
              <a:t>.</a:t>
            </a:r>
            <a:r>
              <a:rPr lang="ru-RU" sz="1400" dirty="0">
                <a:solidFill>
                  <a:schemeClr val="bg2"/>
                </a:solidFill>
              </a:rPr>
              <a:t> </a:t>
            </a:r>
            <a:endParaRPr lang="ru-RU" sz="1400" dirty="0">
              <a:solidFill>
                <a:schemeClr val="bg2"/>
              </a:solidFill>
              <a:latin typeface="Arial"/>
              <a:cs typeface="Arial"/>
            </a:endParaRPr>
          </a:p>
        </p:txBody>
      </p:sp>
      <p:sp>
        <p:nvSpPr>
          <p:cNvPr id="22" name="TextBox 21"/>
          <p:cNvSpPr txBox="1"/>
          <p:nvPr/>
        </p:nvSpPr>
        <p:spPr>
          <a:xfrm>
            <a:off x="838199" y="5579948"/>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 Prospects</a:t>
            </a:r>
            <a:endParaRPr lang="ru-RU" b="1" dirty="0">
              <a:solidFill>
                <a:srgbClr val="FFFFFF"/>
              </a:solidFill>
              <a:cs typeface="Arial" pitchFamily="34" charset="0"/>
            </a:endParaRPr>
          </a:p>
        </p:txBody>
      </p:sp>
    </p:spTree>
    <p:extLst>
      <p:ext uri="{BB962C8B-B14F-4D97-AF65-F5344CB8AC3E}">
        <p14:creationId xmlns:p14="http://schemas.microsoft.com/office/powerpoint/2010/main" val="364215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z="2000" b="1" dirty="0" err="1" smtClean="0"/>
              <a:t>Medbiopharm</a:t>
            </a:r>
            <a:endParaRPr lang="ru-RU" sz="2000" dirty="0"/>
          </a:p>
        </p:txBody>
      </p:sp>
      <p:pic>
        <p:nvPicPr>
          <p:cNvPr id="13" name="Picture 5"/>
          <p:cNvPicPr>
            <a:picLocks noChangeAspect="1"/>
          </p:cNvPicPr>
          <p:nvPr>
            <p:custDataLst>
              <p:tags r:id="rId1"/>
            </p:custDataLst>
          </p:nvPr>
        </p:nvPicPr>
        <p:blipFill>
          <a:blip r:embed="rId3"/>
          <a:srcRect/>
          <a:stretch>
            <a:fillRect/>
          </a:stretch>
        </p:blipFill>
        <p:spPr bwMode="auto">
          <a:xfrm>
            <a:off x="7622449" y="44624"/>
            <a:ext cx="624332" cy="432048"/>
          </a:xfrm>
          <a:prstGeom prst="rect">
            <a:avLst/>
          </a:prstGeom>
          <a:noFill/>
          <a:ln w="9525">
            <a:noFill/>
            <a:miter lim="800000"/>
            <a:headEnd/>
            <a:tailEnd/>
          </a:ln>
        </p:spPr>
      </p:pic>
      <p:sp>
        <p:nvSpPr>
          <p:cNvPr id="15" name="Rectangle 9"/>
          <p:cNvSpPr/>
          <p:nvPr/>
        </p:nvSpPr>
        <p:spPr>
          <a:xfrm>
            <a:off x="744616" y="980728"/>
            <a:ext cx="6491680" cy="1600438"/>
          </a:xfrm>
          <a:prstGeom prst="rect">
            <a:avLst/>
          </a:prstGeom>
        </p:spPr>
        <p:txBody>
          <a:bodyPr wrap="square">
            <a:spAutoFit/>
          </a:bodyPr>
          <a:lstStyle/>
          <a:p>
            <a:r>
              <a:rPr lang="en-GB" sz="1400" dirty="0" err="1" smtClean="0">
                <a:solidFill>
                  <a:schemeClr val="bg1">
                    <a:lumMod val="25000"/>
                  </a:schemeClr>
                </a:solidFill>
                <a:latin typeface="Arial"/>
                <a:cs typeface="Arial"/>
              </a:rPr>
              <a:t>Medbiopharm</a:t>
            </a:r>
            <a:r>
              <a:rPr lang="en-GB" sz="1400" dirty="0" smtClean="0">
                <a:solidFill>
                  <a:schemeClr val="bg1">
                    <a:lumMod val="25000"/>
                  </a:schemeClr>
                </a:solidFill>
                <a:latin typeface="Arial"/>
                <a:cs typeface="Arial"/>
              </a:rPr>
              <a:t> signed two public contracts for R&amp;D and </a:t>
            </a:r>
          </a:p>
          <a:p>
            <a:r>
              <a:rPr lang="en-GB" sz="1400" dirty="0" smtClean="0">
                <a:solidFill>
                  <a:schemeClr val="bg1">
                    <a:lumMod val="25000"/>
                  </a:schemeClr>
                </a:solidFill>
                <a:latin typeface="Arial"/>
                <a:cs typeface="Arial"/>
              </a:rPr>
              <a:t>engineering under “Developing the Pharmaceutical </a:t>
            </a:r>
          </a:p>
          <a:p>
            <a:r>
              <a:rPr lang="en-GB" sz="1400" dirty="0" smtClean="0">
                <a:solidFill>
                  <a:schemeClr val="bg1">
                    <a:lumMod val="25000"/>
                  </a:schemeClr>
                </a:solidFill>
                <a:latin typeface="Arial"/>
                <a:cs typeface="Arial"/>
              </a:rPr>
              <a:t>and Medical Sectors in the Russian Federation through 2020 </a:t>
            </a:r>
          </a:p>
          <a:p>
            <a:r>
              <a:rPr lang="en-GB" sz="1400" dirty="0" smtClean="0">
                <a:solidFill>
                  <a:schemeClr val="bg1">
                    <a:lumMod val="25000"/>
                  </a:schemeClr>
                </a:solidFill>
                <a:latin typeface="Arial"/>
                <a:cs typeface="Arial"/>
              </a:rPr>
              <a:t>and beyond” - a federal dedicated programme.</a:t>
            </a:r>
          </a:p>
          <a:p>
            <a:r>
              <a:rPr lang="en-GB" sz="1400" dirty="0" smtClean="0">
                <a:solidFill>
                  <a:schemeClr val="bg1">
                    <a:lumMod val="25000"/>
                  </a:schemeClr>
                </a:solidFill>
                <a:latin typeface="Arial"/>
                <a:cs typeface="Arial"/>
              </a:rPr>
              <a:t> </a:t>
            </a:r>
          </a:p>
          <a:p>
            <a:r>
              <a:rPr lang="en-GB" sz="1400" b="1" dirty="0" smtClean="0"/>
              <a:t>Total budget financing for the contracts signed is 94,550,000 roubles:</a:t>
            </a:r>
          </a:p>
          <a:p>
            <a:r>
              <a:rPr lang="en-GB" sz="1400" b="1" dirty="0" smtClean="0"/>
              <a:t>47,550,000 and 47,000,000 roubles respectively.</a:t>
            </a:r>
            <a:endParaRPr lang="en-GB" sz="1400" b="1" dirty="0">
              <a:solidFill>
                <a:schemeClr val="bg1">
                  <a:lumMod val="25000"/>
                </a:schemeClr>
              </a:solidFill>
              <a:latin typeface="Arial"/>
              <a:cs typeface="Arial"/>
            </a:endParaRPr>
          </a:p>
        </p:txBody>
      </p:sp>
      <p:sp>
        <p:nvSpPr>
          <p:cNvPr id="16" name="Rectangle 10"/>
          <p:cNvSpPr/>
          <p:nvPr/>
        </p:nvSpPr>
        <p:spPr>
          <a:xfrm>
            <a:off x="818374" y="3553852"/>
            <a:ext cx="7883962" cy="523220"/>
          </a:xfrm>
          <a:prstGeom prst="rect">
            <a:avLst/>
          </a:prstGeom>
          <a:solidFill>
            <a:schemeClr val="bg1">
              <a:lumMod val="50000"/>
            </a:schemeClr>
          </a:solidFill>
          <a:ln>
            <a:solidFill>
              <a:schemeClr val="bg2">
                <a:lumMod val="95000"/>
              </a:schemeClr>
            </a:solidFill>
          </a:ln>
        </p:spPr>
        <p:txBody>
          <a:bodyPr wrap="square">
            <a:spAutoFit/>
          </a:bodyPr>
          <a:lstStyle/>
          <a:p>
            <a:r>
              <a:rPr lang="en-US" sz="1400" b="1" dirty="0" err="1" smtClean="0">
                <a:solidFill>
                  <a:srgbClr val="FFFFFF"/>
                </a:solidFill>
              </a:rPr>
              <a:t>Medbiopharm</a:t>
            </a:r>
            <a:r>
              <a:rPr lang="en-US" sz="1400" b="1" dirty="0" smtClean="0">
                <a:solidFill>
                  <a:srgbClr val="FFFFFF"/>
                </a:solidFill>
              </a:rPr>
              <a:t> is a group of investment companies engaged in R&amp;D and production</a:t>
            </a:r>
            <a:r>
              <a:rPr lang="ru-RU" sz="1400" b="1" dirty="0" smtClean="0">
                <a:solidFill>
                  <a:srgbClr val="FFFFFF"/>
                </a:solidFill>
              </a:rPr>
              <a:t>,</a:t>
            </a:r>
            <a:r>
              <a:rPr lang="en-US" sz="1400" b="1" dirty="0" smtClean="0">
                <a:solidFill>
                  <a:srgbClr val="FFFFFF"/>
                </a:solidFill>
              </a:rPr>
              <a:t> promotion and sales of its own products</a:t>
            </a:r>
            <a:r>
              <a:rPr lang="ru-RU" sz="1400" b="1" dirty="0" smtClean="0">
                <a:solidFill>
                  <a:srgbClr val="FFFFFF"/>
                </a:solidFill>
              </a:rPr>
              <a:t>.</a:t>
            </a:r>
            <a:endParaRPr lang="ru-RU" sz="1400" dirty="0">
              <a:solidFill>
                <a:srgbClr val="FFFFFF"/>
              </a:solidFill>
              <a:latin typeface="Arial"/>
              <a:cs typeface="Arial"/>
            </a:endParaRPr>
          </a:p>
        </p:txBody>
      </p:sp>
      <p:sp>
        <p:nvSpPr>
          <p:cNvPr id="17" name="TextBox 16"/>
          <p:cNvSpPr txBox="1"/>
          <p:nvPr/>
        </p:nvSpPr>
        <p:spPr>
          <a:xfrm>
            <a:off x="827584" y="3203684"/>
            <a:ext cx="7882550"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Company Profile</a:t>
            </a:r>
            <a:endParaRPr lang="ru-RU" b="1" dirty="0">
              <a:solidFill>
                <a:srgbClr val="FFFFFF"/>
              </a:solidFill>
              <a:latin typeface="Arial" pitchFamily="34" charset="0"/>
              <a:cs typeface="Arial" pitchFamily="34" charset="0"/>
            </a:endParaRPr>
          </a:p>
        </p:txBody>
      </p:sp>
      <p:sp>
        <p:nvSpPr>
          <p:cNvPr id="18" name="Rectangle 10"/>
          <p:cNvSpPr/>
          <p:nvPr/>
        </p:nvSpPr>
        <p:spPr>
          <a:xfrm>
            <a:off x="838205" y="4581128"/>
            <a:ext cx="7838251" cy="1815882"/>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err="1" smtClean="0">
                <a:solidFill>
                  <a:schemeClr val="accent1"/>
                </a:solidFill>
              </a:rPr>
              <a:t>Medbiopharm’s</a:t>
            </a:r>
            <a:r>
              <a:rPr lang="en-US" sz="1400" dirty="0" smtClean="0">
                <a:solidFill>
                  <a:schemeClr val="accent1"/>
                </a:solidFill>
              </a:rPr>
              <a:t> operations fall into two main categories</a:t>
            </a:r>
            <a:r>
              <a:rPr lang="ru-RU" sz="1400" dirty="0" smtClean="0">
                <a:solidFill>
                  <a:schemeClr val="accent1"/>
                </a:solidFill>
              </a:rPr>
              <a:t>:</a:t>
            </a:r>
          </a:p>
          <a:p>
            <a:endParaRPr lang="ru-RU" sz="1400" dirty="0">
              <a:solidFill>
                <a:schemeClr val="accent1"/>
              </a:solidFill>
            </a:endParaRPr>
          </a:p>
          <a:p>
            <a:pPr marL="285750" indent="-285750">
              <a:buFont typeface="Arial"/>
              <a:buChar char="•"/>
            </a:pPr>
            <a:r>
              <a:rPr lang="en-US" sz="1400" dirty="0" smtClean="0">
                <a:solidFill>
                  <a:schemeClr val="accent1"/>
                </a:solidFill>
              </a:rPr>
              <a:t>Production and sales of functional substances for the food industry</a:t>
            </a:r>
            <a:r>
              <a:rPr lang="ru-RU" sz="1400" dirty="0" smtClean="0">
                <a:solidFill>
                  <a:schemeClr val="accent1"/>
                </a:solidFill>
              </a:rPr>
              <a:t>, </a:t>
            </a:r>
            <a:r>
              <a:rPr lang="en-US" sz="1400" dirty="0" smtClean="0">
                <a:solidFill>
                  <a:schemeClr val="accent1"/>
                </a:solidFill>
              </a:rPr>
              <a:t>veterinary medicine; substances for production of biologically active substances; production of </a:t>
            </a:r>
            <a:r>
              <a:rPr lang="en-US" sz="1400" dirty="0" err="1" smtClean="0">
                <a:solidFill>
                  <a:schemeClr val="accent1"/>
                </a:solidFill>
              </a:rPr>
              <a:t>cosmeceutical</a:t>
            </a:r>
            <a:r>
              <a:rPr lang="en-US" sz="1400" dirty="0" smtClean="0">
                <a:solidFill>
                  <a:schemeClr val="accent1"/>
                </a:solidFill>
              </a:rPr>
              <a:t> ingredients and health food  has been planned, along with  brand new means of express diagnostics</a:t>
            </a:r>
            <a:r>
              <a:rPr lang="ru-RU" sz="1400" dirty="0" smtClean="0">
                <a:solidFill>
                  <a:schemeClr val="accent1"/>
                </a:solidFill>
              </a:rPr>
              <a:t>.</a:t>
            </a:r>
          </a:p>
          <a:p>
            <a:endParaRPr lang="ru-RU" sz="1400" dirty="0">
              <a:solidFill>
                <a:schemeClr val="accent1"/>
              </a:solidFill>
            </a:endParaRPr>
          </a:p>
          <a:p>
            <a:pPr marL="285750" indent="-285750">
              <a:buFont typeface="Arial"/>
              <a:buChar char="•"/>
            </a:pPr>
            <a:r>
              <a:rPr lang="en-US" sz="1400" dirty="0" smtClean="0">
                <a:solidFill>
                  <a:schemeClr val="accent1"/>
                </a:solidFill>
              </a:rPr>
              <a:t>Growing  and integrated “packaging” of active molecules</a:t>
            </a:r>
            <a:r>
              <a:rPr lang="ru-RU" sz="1400" dirty="0" smtClean="0">
                <a:solidFill>
                  <a:schemeClr val="accent1"/>
                </a:solidFill>
              </a:rPr>
              <a:t>, </a:t>
            </a:r>
            <a:r>
              <a:rPr lang="en-US" sz="1400" dirty="0" smtClean="0">
                <a:solidFill>
                  <a:schemeClr val="accent1"/>
                </a:solidFill>
              </a:rPr>
              <a:t>including all stages required to turn an innovation into a finished product or solution</a:t>
            </a:r>
            <a:r>
              <a:rPr lang="ru-RU" sz="1400" dirty="0" smtClean="0">
                <a:solidFill>
                  <a:schemeClr val="accent1"/>
                </a:solidFill>
              </a:rPr>
              <a:t>.</a:t>
            </a:r>
            <a:endParaRPr lang="ru-RU" sz="1400" dirty="0">
              <a:solidFill>
                <a:schemeClr val="accent1"/>
              </a:solidFill>
            </a:endParaRPr>
          </a:p>
        </p:txBody>
      </p:sp>
      <p:pic>
        <p:nvPicPr>
          <p:cNvPr id="1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012160" y="1124744"/>
            <a:ext cx="2664296" cy="118182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22" name="TextBox 21"/>
          <p:cNvSpPr txBox="1"/>
          <p:nvPr/>
        </p:nvSpPr>
        <p:spPr>
          <a:xfrm>
            <a:off x="838205" y="4221088"/>
            <a:ext cx="7838251"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Key advantages</a:t>
            </a:r>
            <a:endParaRPr lang="ru-RU" b="1" dirty="0">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2111894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z="2800" dirty="0" smtClean="0"/>
              <a:t>Wi2Geo LLC</a:t>
            </a:r>
            <a:endParaRPr lang="ru-RU" sz="2800" dirty="0"/>
          </a:p>
        </p:txBody>
      </p:sp>
      <p:sp>
        <p:nvSpPr>
          <p:cNvPr id="4" name="Rectangle 9"/>
          <p:cNvSpPr/>
          <p:nvPr/>
        </p:nvSpPr>
        <p:spPr>
          <a:xfrm>
            <a:off x="827584" y="1035893"/>
            <a:ext cx="6048672" cy="1169551"/>
          </a:xfrm>
          <a:prstGeom prst="rect">
            <a:avLst/>
          </a:prstGeom>
        </p:spPr>
        <p:txBody>
          <a:bodyPr wrap="square">
            <a:spAutoFit/>
          </a:bodyPr>
          <a:lstStyle/>
          <a:p>
            <a:r>
              <a:rPr lang="en-US" sz="1400" b="1" dirty="0" smtClean="0">
                <a:solidFill>
                  <a:schemeClr val="bg1">
                    <a:lumMod val="25000"/>
                  </a:schemeClr>
                </a:solidFill>
                <a:latin typeface="Arial"/>
                <a:cs typeface="Arial"/>
              </a:rPr>
              <a:t>Mobile service </a:t>
            </a:r>
            <a:r>
              <a:rPr lang="ru-RU" sz="1400" b="1" dirty="0" err="1" smtClean="0">
                <a:solidFill>
                  <a:schemeClr val="bg1">
                    <a:lumMod val="25000"/>
                  </a:schemeClr>
                </a:solidFill>
                <a:latin typeface="Arial"/>
                <a:cs typeface="Arial"/>
              </a:rPr>
              <a:t>Gvidi</a:t>
            </a:r>
            <a:r>
              <a:rPr lang="ru-RU" sz="1400" b="1" dirty="0" smtClean="0">
                <a:solidFill>
                  <a:schemeClr val="bg1">
                    <a:lumMod val="25000"/>
                  </a:schemeClr>
                </a:solidFill>
                <a:latin typeface="Arial"/>
                <a:cs typeface="Arial"/>
              </a:rPr>
              <a:t> </a:t>
            </a:r>
            <a:r>
              <a:rPr lang="en-US" sz="1400" b="1" dirty="0" smtClean="0">
                <a:solidFill>
                  <a:schemeClr val="bg1">
                    <a:lumMod val="25000"/>
                  </a:schemeClr>
                </a:solidFill>
                <a:latin typeface="Arial"/>
                <a:cs typeface="Arial"/>
              </a:rPr>
              <a:t>under </a:t>
            </a:r>
            <a:r>
              <a:rPr lang="ru-RU" sz="1400" b="1" dirty="0" err="1" smtClean="0">
                <a:solidFill>
                  <a:schemeClr val="bg1">
                    <a:lumMod val="25000"/>
                  </a:schemeClr>
                </a:solidFill>
                <a:latin typeface="Arial"/>
                <a:cs typeface="Arial"/>
              </a:rPr>
              <a:t>Android</a:t>
            </a:r>
            <a:endParaRPr lang="ru-RU" sz="1400" b="1" dirty="0">
              <a:solidFill>
                <a:schemeClr val="bg1">
                  <a:lumMod val="25000"/>
                </a:schemeClr>
              </a:solidFill>
              <a:latin typeface="Arial"/>
              <a:cs typeface="Arial"/>
            </a:endParaRPr>
          </a:p>
          <a:p>
            <a:endParaRPr lang="ru-RU" sz="1400" dirty="0">
              <a:solidFill>
                <a:schemeClr val="bg1">
                  <a:lumMod val="25000"/>
                </a:schemeClr>
              </a:solidFill>
              <a:latin typeface="Arial"/>
              <a:cs typeface="Arial"/>
            </a:endParaRPr>
          </a:p>
          <a:p>
            <a:r>
              <a:rPr lang="ru-RU" sz="1400" dirty="0" err="1" smtClean="0">
                <a:solidFill>
                  <a:schemeClr val="bg1">
                    <a:lumMod val="25000"/>
                  </a:schemeClr>
                </a:solidFill>
                <a:latin typeface="Arial"/>
                <a:cs typeface="Arial"/>
              </a:rPr>
              <a:t>AlterGeo</a:t>
            </a:r>
            <a:r>
              <a:rPr lang="ru-RU" sz="1400" dirty="0">
                <a:solidFill>
                  <a:schemeClr val="bg1">
                    <a:lumMod val="25000"/>
                  </a:schemeClr>
                </a:solidFill>
                <a:latin typeface="Arial"/>
                <a:cs typeface="Arial"/>
              </a:rPr>
              <a:t>, </a:t>
            </a:r>
            <a:r>
              <a:rPr lang="en-US" sz="1400" dirty="0" smtClean="0">
                <a:solidFill>
                  <a:schemeClr val="bg1">
                    <a:lumMod val="25000"/>
                  </a:schemeClr>
                </a:solidFill>
                <a:latin typeface="Arial"/>
                <a:cs typeface="Arial"/>
              </a:rPr>
              <a:t>a Skolkovo resident, released the first version of its </a:t>
            </a:r>
            <a:r>
              <a:rPr lang="ru-RU" sz="1400" dirty="0" err="1" smtClean="0">
                <a:solidFill>
                  <a:schemeClr val="bg1">
                    <a:lumMod val="25000"/>
                  </a:schemeClr>
                </a:solidFill>
                <a:latin typeface="Arial"/>
                <a:cs typeface="Arial"/>
              </a:rPr>
              <a:t>Gvidi</a:t>
            </a:r>
            <a:r>
              <a:rPr lang="en-US" sz="1400" dirty="0" smtClean="0">
                <a:solidFill>
                  <a:schemeClr val="bg1">
                    <a:lumMod val="25000"/>
                  </a:schemeClr>
                </a:solidFill>
                <a:latin typeface="Arial"/>
                <a:cs typeface="Arial"/>
              </a:rPr>
              <a:t> mobile service for </a:t>
            </a:r>
            <a:r>
              <a:rPr lang="ru-RU" sz="1400" dirty="0" err="1" smtClean="0">
                <a:solidFill>
                  <a:schemeClr val="bg1">
                    <a:lumMod val="25000"/>
                  </a:schemeClr>
                </a:solidFill>
                <a:latin typeface="Arial"/>
                <a:cs typeface="Arial"/>
              </a:rPr>
              <a:t>Android</a:t>
            </a:r>
            <a:r>
              <a:rPr lang="ru-RU" sz="1400" dirty="0" smtClean="0">
                <a:solidFill>
                  <a:schemeClr val="bg1">
                    <a:lumMod val="25000"/>
                  </a:schemeClr>
                </a:solidFill>
                <a:latin typeface="Arial"/>
                <a:cs typeface="Arial"/>
              </a:rPr>
              <a:t>-</a:t>
            </a:r>
            <a:r>
              <a:rPr lang="en-US" sz="1400" dirty="0" smtClean="0">
                <a:solidFill>
                  <a:schemeClr val="bg1">
                    <a:lumMod val="25000"/>
                  </a:schemeClr>
                </a:solidFill>
                <a:latin typeface="Arial"/>
                <a:cs typeface="Arial"/>
              </a:rPr>
              <a:t>based devices</a:t>
            </a:r>
            <a:r>
              <a:rPr lang="ru-RU" sz="1400" dirty="0" smtClean="0">
                <a:solidFill>
                  <a:schemeClr val="bg1">
                    <a:lumMod val="25000"/>
                  </a:schemeClr>
                </a:solidFill>
                <a:latin typeface="Arial"/>
                <a:cs typeface="Arial"/>
              </a:rPr>
              <a:t>. </a:t>
            </a:r>
            <a:r>
              <a:rPr lang="en-US" sz="1400" dirty="0" smtClean="0">
                <a:solidFill>
                  <a:schemeClr val="bg1">
                    <a:lumMod val="25000"/>
                  </a:schemeClr>
                </a:solidFill>
                <a:latin typeface="Arial"/>
                <a:cs typeface="Arial"/>
              </a:rPr>
              <a:t>The application is available on </a:t>
            </a:r>
            <a:r>
              <a:rPr lang="ru-RU" sz="1400" dirty="0" err="1" smtClean="0">
                <a:solidFill>
                  <a:schemeClr val="bg1">
                    <a:lumMod val="25000"/>
                  </a:schemeClr>
                </a:solidFill>
                <a:latin typeface="Arial"/>
                <a:cs typeface="Arial"/>
              </a:rPr>
              <a:t>Google</a:t>
            </a:r>
            <a:r>
              <a:rPr lang="ru-RU" sz="1400" dirty="0" smtClean="0">
                <a:solidFill>
                  <a:schemeClr val="bg1">
                    <a:lumMod val="25000"/>
                  </a:schemeClr>
                </a:solidFill>
                <a:latin typeface="Arial"/>
                <a:cs typeface="Arial"/>
              </a:rPr>
              <a:t> </a:t>
            </a:r>
            <a:r>
              <a:rPr lang="ru-RU" sz="1400" dirty="0" err="1">
                <a:solidFill>
                  <a:schemeClr val="bg1">
                    <a:lumMod val="25000"/>
                  </a:schemeClr>
                </a:solidFill>
                <a:latin typeface="Arial"/>
                <a:cs typeface="Arial"/>
              </a:rPr>
              <a:t>Play</a:t>
            </a:r>
            <a:r>
              <a:rPr lang="ru-RU" sz="1400" dirty="0">
                <a:solidFill>
                  <a:schemeClr val="bg1">
                    <a:lumMod val="25000"/>
                  </a:schemeClr>
                </a:solidFill>
                <a:latin typeface="Arial"/>
                <a:cs typeface="Arial"/>
              </a:rPr>
              <a:t> </a:t>
            </a:r>
            <a:r>
              <a:rPr lang="en-US" sz="1400" dirty="0" smtClean="0">
                <a:solidFill>
                  <a:schemeClr val="bg1">
                    <a:lumMod val="25000"/>
                  </a:schemeClr>
                </a:solidFill>
                <a:latin typeface="Arial"/>
                <a:cs typeface="Arial"/>
              </a:rPr>
              <a:t>in Russian and English.</a:t>
            </a:r>
            <a:endParaRPr lang="ru-RU" sz="1400" dirty="0">
              <a:solidFill>
                <a:schemeClr val="bg1">
                  <a:lumMod val="25000"/>
                </a:schemeClr>
              </a:solidFill>
              <a:latin typeface="Arial"/>
              <a:cs typeface="Arial"/>
            </a:endParaRPr>
          </a:p>
        </p:txBody>
      </p:sp>
      <p:sp>
        <p:nvSpPr>
          <p:cNvPr id="5" name="Rectangle 10"/>
          <p:cNvSpPr/>
          <p:nvPr/>
        </p:nvSpPr>
        <p:spPr>
          <a:xfrm>
            <a:off x="827584" y="2978949"/>
            <a:ext cx="7920880"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smtClean="0">
                <a:solidFill>
                  <a:schemeClr val="bg2"/>
                </a:solidFill>
              </a:rPr>
              <a:t>The service is to search for food outlets based on user’s personal preferences. It analyses personal preferences with a social graph</a:t>
            </a:r>
            <a:r>
              <a:rPr lang="ru-RU" sz="1400" dirty="0" smtClean="0">
                <a:solidFill>
                  <a:schemeClr val="bg2"/>
                </a:solidFill>
              </a:rPr>
              <a:t>, </a:t>
            </a:r>
            <a:r>
              <a:rPr lang="en-US" sz="1400" dirty="0" smtClean="0">
                <a:solidFill>
                  <a:schemeClr val="bg2"/>
                </a:solidFill>
              </a:rPr>
              <a:t>checks them with a global outlet database of its own and makes recommendations</a:t>
            </a:r>
            <a:r>
              <a:rPr lang="ru-RU" sz="1400" dirty="0" smtClean="0">
                <a:solidFill>
                  <a:schemeClr val="bg2"/>
                </a:solidFill>
              </a:rPr>
              <a:t>.</a:t>
            </a:r>
            <a:endParaRPr lang="ru-RU" sz="1400" dirty="0">
              <a:solidFill>
                <a:schemeClr val="bg2"/>
              </a:solidFill>
            </a:endParaRPr>
          </a:p>
        </p:txBody>
      </p:sp>
      <p:sp>
        <p:nvSpPr>
          <p:cNvPr id="6" name="TextBox 5"/>
          <p:cNvSpPr txBox="1"/>
          <p:nvPr/>
        </p:nvSpPr>
        <p:spPr>
          <a:xfrm>
            <a:off x="827584" y="2627620"/>
            <a:ext cx="7920880" cy="369332"/>
          </a:xfrm>
          <a:prstGeom prst="rect">
            <a:avLst/>
          </a:prstGeom>
          <a:solidFill>
            <a:srgbClr val="FF6600"/>
          </a:solidFill>
          <a:ln>
            <a:noFill/>
          </a:ln>
        </p:spPr>
        <p:txBody>
          <a:bodyPr wrap="square" rtlCol="0">
            <a:spAutoFit/>
          </a:bodyPr>
          <a:lstStyle/>
          <a:p>
            <a:r>
              <a:rPr lang="en-GB" b="1" dirty="0">
                <a:solidFill>
                  <a:srgbClr val="FFFFFF"/>
                </a:solidFill>
                <a:latin typeface="Arial" pitchFamily="34" charset="0"/>
                <a:cs typeface="Arial" pitchFamily="34" charset="0"/>
              </a:rPr>
              <a:t>The essence </a:t>
            </a:r>
            <a:r>
              <a:rPr lang="en-GB" b="1" dirty="0" smtClean="0">
                <a:solidFill>
                  <a:srgbClr val="FFFFFF"/>
                </a:solidFill>
                <a:latin typeface="Arial" pitchFamily="34" charset="0"/>
                <a:cs typeface="Arial" pitchFamily="34" charset="0"/>
              </a:rPr>
              <a:t>of the </a:t>
            </a:r>
            <a:r>
              <a:rPr lang="en-GB" b="1" dirty="0">
                <a:solidFill>
                  <a:srgbClr val="FFFFFF"/>
                </a:solidFill>
                <a:latin typeface="Arial" pitchFamily="34" charset="0"/>
                <a:cs typeface="Arial" pitchFamily="34" charset="0"/>
              </a:rPr>
              <a:t>innovation</a:t>
            </a:r>
            <a:endParaRPr lang="ru-RU" b="1" dirty="0">
              <a:solidFill>
                <a:schemeClr val="bg2"/>
              </a:solidFill>
              <a:cs typeface="Arial" pitchFamily="34" charset="0"/>
            </a:endParaRPr>
          </a:p>
        </p:txBody>
      </p:sp>
      <p:sp>
        <p:nvSpPr>
          <p:cNvPr id="7" name="TextBox 6"/>
          <p:cNvSpPr txBox="1"/>
          <p:nvPr/>
        </p:nvSpPr>
        <p:spPr>
          <a:xfrm>
            <a:off x="827584" y="4211796"/>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Key advantages</a:t>
            </a:r>
            <a:endParaRPr lang="ru-RU" b="1" dirty="0">
              <a:solidFill>
                <a:schemeClr val="bg2"/>
              </a:solidFill>
              <a:cs typeface="Arial" pitchFamily="34" charset="0"/>
            </a:endParaRPr>
          </a:p>
        </p:txBody>
      </p:sp>
      <p:sp>
        <p:nvSpPr>
          <p:cNvPr id="8" name="Rectangle 10"/>
          <p:cNvSpPr/>
          <p:nvPr/>
        </p:nvSpPr>
        <p:spPr>
          <a:xfrm>
            <a:off x="827584" y="4563705"/>
            <a:ext cx="7890164" cy="523220"/>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smtClean="0">
                <a:solidFill>
                  <a:srgbClr val="D4FF01"/>
                </a:solidFill>
              </a:rPr>
              <a:t>The service  makes it possible to do an intelligent search of food outlets based on individual preferences</a:t>
            </a:r>
            <a:r>
              <a:rPr lang="ru-RU" sz="1400" dirty="0" smtClean="0">
                <a:solidFill>
                  <a:srgbClr val="D4FF01"/>
                </a:solidFill>
              </a:rPr>
              <a:t>. </a:t>
            </a:r>
            <a:r>
              <a:rPr lang="en-US" sz="1400" dirty="0" smtClean="0">
                <a:solidFill>
                  <a:srgbClr val="D4FF01"/>
                </a:solidFill>
              </a:rPr>
              <a:t>Today </a:t>
            </a:r>
            <a:r>
              <a:rPr lang="ru-RU" sz="1400" dirty="0" err="1" smtClean="0">
                <a:solidFill>
                  <a:srgbClr val="D4FF01"/>
                </a:solidFill>
              </a:rPr>
              <a:t>Gvidi</a:t>
            </a:r>
            <a:r>
              <a:rPr lang="en-US" sz="1400" dirty="0" smtClean="0">
                <a:solidFill>
                  <a:srgbClr val="D4FF01"/>
                </a:solidFill>
              </a:rPr>
              <a:t> can reserve you a table in virtually any Moscow outlet that does not belong to a chain</a:t>
            </a:r>
            <a:r>
              <a:rPr lang="ru-RU" sz="1400" dirty="0" smtClean="0">
                <a:solidFill>
                  <a:srgbClr val="D4FF01"/>
                </a:solidFill>
              </a:rPr>
              <a:t>.</a:t>
            </a:r>
            <a:endParaRPr lang="ru-RU" sz="1400" dirty="0">
              <a:solidFill>
                <a:srgbClr val="D4FF01"/>
              </a:solidFill>
            </a:endParaRPr>
          </a:p>
        </p:txBody>
      </p:sp>
      <p:sp>
        <p:nvSpPr>
          <p:cNvPr id="10" name="Прямоугольник 9"/>
          <p:cNvSpPr/>
          <p:nvPr/>
        </p:nvSpPr>
        <p:spPr>
          <a:xfrm>
            <a:off x="838205" y="5877272"/>
            <a:ext cx="7910259" cy="738664"/>
          </a:xfrm>
          <a:prstGeom prst="rect">
            <a:avLst/>
          </a:prstGeom>
          <a:solidFill>
            <a:schemeClr val="bg1">
              <a:lumMod val="50000"/>
            </a:schemeClr>
          </a:solidFill>
        </p:spPr>
        <p:txBody>
          <a:bodyPr wrap="square">
            <a:spAutoFit/>
          </a:bodyPr>
          <a:lstStyle/>
          <a:p>
            <a:r>
              <a:rPr lang="en-US" sz="1400" dirty="0" smtClean="0">
                <a:solidFill>
                  <a:srgbClr val="FFFFFF"/>
                </a:solidFill>
              </a:rPr>
              <a:t>In 2011, Berg Insight  evaluated the global geo-targeting market </a:t>
            </a:r>
            <a:r>
              <a:rPr lang="ru-RU" sz="1400" dirty="0" smtClean="0">
                <a:solidFill>
                  <a:srgbClr val="FFFFFF"/>
                </a:solidFill>
              </a:rPr>
              <a:t> </a:t>
            </a:r>
            <a:r>
              <a:rPr lang="en-US" sz="1400" dirty="0" smtClean="0">
                <a:solidFill>
                  <a:srgbClr val="FFFFFF"/>
                </a:solidFill>
              </a:rPr>
              <a:t>to be worth EUR </a:t>
            </a:r>
            <a:r>
              <a:rPr lang="ru-RU" sz="1400" dirty="0" smtClean="0">
                <a:solidFill>
                  <a:srgbClr val="FFFFFF"/>
                </a:solidFill>
              </a:rPr>
              <a:t>192 </a:t>
            </a:r>
            <a:r>
              <a:rPr lang="en-US" sz="1400" dirty="0" smtClean="0">
                <a:solidFill>
                  <a:srgbClr val="FFFFFF"/>
                </a:solidFill>
              </a:rPr>
              <a:t>million </a:t>
            </a:r>
            <a:r>
              <a:rPr lang="ru-RU" sz="1400" dirty="0" smtClean="0">
                <a:solidFill>
                  <a:srgbClr val="FFFFFF"/>
                </a:solidFill>
              </a:rPr>
              <a:t>(</a:t>
            </a:r>
            <a:r>
              <a:rPr lang="ru-RU" sz="1400" dirty="0">
                <a:solidFill>
                  <a:srgbClr val="FFFFFF"/>
                </a:solidFill>
              </a:rPr>
              <a:t>5% </a:t>
            </a:r>
            <a:r>
              <a:rPr lang="en-US" sz="1400" dirty="0" smtClean="0">
                <a:solidFill>
                  <a:srgbClr val="FFFFFF"/>
                </a:solidFill>
              </a:rPr>
              <a:t> of the total mobile advertising market</a:t>
            </a:r>
            <a:r>
              <a:rPr lang="ru-RU" sz="1400" dirty="0" smtClean="0">
                <a:solidFill>
                  <a:srgbClr val="FFFFFF"/>
                </a:solidFill>
              </a:rPr>
              <a:t>)</a:t>
            </a:r>
            <a:r>
              <a:rPr lang="en-US" sz="1400" dirty="0" smtClean="0">
                <a:solidFill>
                  <a:srgbClr val="FFFFFF"/>
                </a:solidFill>
              </a:rPr>
              <a:t>, with an annual growth of </a:t>
            </a:r>
            <a:r>
              <a:rPr lang="ru-RU" sz="1400" dirty="0" smtClean="0">
                <a:solidFill>
                  <a:srgbClr val="FFFFFF"/>
                </a:solidFill>
              </a:rPr>
              <a:t>90</a:t>
            </a:r>
            <a:r>
              <a:rPr lang="en-US" sz="1400" dirty="0" smtClean="0">
                <a:solidFill>
                  <a:srgbClr val="FFFFFF"/>
                </a:solidFill>
              </a:rPr>
              <a:t>.</a:t>
            </a:r>
            <a:r>
              <a:rPr lang="ru-RU" sz="1400" dirty="0" smtClean="0">
                <a:solidFill>
                  <a:srgbClr val="FFFFFF"/>
                </a:solidFill>
              </a:rPr>
              <a:t>9</a:t>
            </a:r>
            <a:r>
              <a:rPr lang="en-US" sz="1400" dirty="0" smtClean="0">
                <a:solidFill>
                  <a:srgbClr val="FFFFFF"/>
                </a:solidFill>
              </a:rPr>
              <a:t> </a:t>
            </a:r>
            <a:r>
              <a:rPr lang="ru-RU" sz="1400" dirty="0" smtClean="0">
                <a:solidFill>
                  <a:srgbClr val="FFFFFF"/>
                </a:solidFill>
              </a:rPr>
              <a:t>% </a:t>
            </a:r>
            <a:r>
              <a:rPr lang="en-US" sz="1400" dirty="0" smtClean="0">
                <a:solidFill>
                  <a:srgbClr val="FFFFFF"/>
                </a:solidFill>
              </a:rPr>
              <a:t>to reach EUR </a:t>
            </a:r>
            <a:r>
              <a:rPr lang="ru-RU" sz="1400" dirty="0" smtClean="0">
                <a:solidFill>
                  <a:srgbClr val="FFFFFF"/>
                </a:solidFill>
              </a:rPr>
              <a:t>4</a:t>
            </a:r>
            <a:r>
              <a:rPr lang="en-US" sz="1400" dirty="0" smtClean="0">
                <a:solidFill>
                  <a:srgbClr val="FFFFFF"/>
                </a:solidFill>
              </a:rPr>
              <a:t>.</a:t>
            </a:r>
            <a:r>
              <a:rPr lang="ru-RU" sz="1400" dirty="0" smtClean="0">
                <a:solidFill>
                  <a:srgbClr val="FFFFFF"/>
                </a:solidFill>
              </a:rPr>
              <a:t>9 </a:t>
            </a:r>
            <a:r>
              <a:rPr lang="en-US" sz="1400" dirty="0" smtClean="0">
                <a:solidFill>
                  <a:srgbClr val="FFFFFF"/>
                </a:solidFill>
              </a:rPr>
              <a:t>billion in </a:t>
            </a:r>
            <a:r>
              <a:rPr lang="ru-RU" sz="1400" dirty="0" smtClean="0">
                <a:solidFill>
                  <a:srgbClr val="FFFFFF"/>
                </a:solidFill>
              </a:rPr>
              <a:t>2016 (28</a:t>
            </a:r>
            <a:r>
              <a:rPr lang="en-US" sz="1400" dirty="0" smtClean="0">
                <a:solidFill>
                  <a:srgbClr val="FFFFFF"/>
                </a:solidFill>
              </a:rPr>
              <a:t>.</a:t>
            </a:r>
            <a:r>
              <a:rPr lang="ru-RU" sz="1400" dirty="0" smtClean="0">
                <a:solidFill>
                  <a:srgbClr val="FFFFFF"/>
                </a:solidFill>
              </a:rPr>
              <a:t>3</a:t>
            </a:r>
            <a:r>
              <a:rPr lang="en-US" sz="1400" dirty="0" smtClean="0">
                <a:solidFill>
                  <a:srgbClr val="FFFFFF"/>
                </a:solidFill>
              </a:rPr>
              <a:t> </a:t>
            </a:r>
            <a:r>
              <a:rPr lang="ru-RU" sz="1400" dirty="0" smtClean="0">
                <a:solidFill>
                  <a:srgbClr val="FFFFFF"/>
                </a:solidFill>
              </a:rPr>
              <a:t>% </a:t>
            </a:r>
            <a:r>
              <a:rPr lang="en-US" sz="1400" dirty="0" smtClean="0">
                <a:solidFill>
                  <a:srgbClr val="FFFFFF"/>
                </a:solidFill>
              </a:rPr>
              <a:t>of the total mobile advertising market</a:t>
            </a:r>
            <a:r>
              <a:rPr lang="ru-RU" sz="1400" dirty="0" smtClean="0">
                <a:solidFill>
                  <a:srgbClr val="FFFFFF"/>
                </a:solidFill>
              </a:rPr>
              <a:t>).</a:t>
            </a:r>
            <a:endParaRPr lang="ru-RU" sz="1400" dirty="0">
              <a:solidFill>
                <a:srgbClr val="FFFFFF"/>
              </a:solidFill>
              <a:latin typeface="Arial"/>
              <a:cs typeface="Arial"/>
            </a:endParaRPr>
          </a:p>
        </p:txBody>
      </p:sp>
      <p:sp>
        <p:nvSpPr>
          <p:cNvPr id="11" name="TextBox 10"/>
          <p:cNvSpPr txBox="1"/>
          <p:nvPr/>
        </p:nvSpPr>
        <p:spPr>
          <a:xfrm>
            <a:off x="838199" y="5517232"/>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 Prospects</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065571" y="902548"/>
            <a:ext cx="1610885" cy="144633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42043675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25"/>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yLVC57kl.kuRdDLL9wyOG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Dd09.ZH5zEOLYwRCO4yun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1onZi0Ox0kSGbDiK5pRH6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3J5UXjJBDE2mD4uYzWj6a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yiSceMuB5ka0fK4C08VHi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5ihHuXS3Q0yKcIij85NW1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yLVC57kl.kuRdDLL9wyOG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yLVC57kl.kuRdDLL9wyOGw"/>
</p:tagLst>
</file>

<file path=ppt/theme/theme1.xml><?xml version="1.0" encoding="utf-8"?>
<a:theme xmlns:a="http://schemas.openxmlformats.org/drawingml/2006/main" name="Bazovaya Presentacia Skolkovo">
  <a:themeElements>
    <a:clrScheme name="Skolkovo">
      <a:dk1>
        <a:sysClr val="windowText" lastClr="000000"/>
      </a:dk1>
      <a:lt1>
        <a:srgbClr val="EFEFEF"/>
      </a:lt1>
      <a:dk2>
        <a:srgbClr val="666666"/>
      </a:dk2>
      <a:lt2>
        <a:srgbClr val="FFFFFF"/>
      </a:lt2>
      <a:accent1>
        <a:srgbClr val="D4FF01"/>
      </a:accent1>
      <a:accent2>
        <a:srgbClr val="EC5D01"/>
      </a:accent2>
      <a:accent3>
        <a:srgbClr val="C2074E"/>
      </a:accent3>
      <a:accent4>
        <a:srgbClr val="B607BD"/>
      </a:accent4>
      <a:accent5>
        <a:srgbClr val="5800CD"/>
      </a:accent5>
      <a:accent6>
        <a:srgbClr val="2992BE"/>
      </a:accent6>
      <a:hlink>
        <a:srgbClr val="38BD93"/>
      </a:hlink>
      <a:folHlink>
        <a:srgbClr val="5ECB1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Ареал.thmx</Template>
  <TotalTime>20073</TotalTime>
  <Words>2062</Words>
  <Application>Microsoft Office PowerPoint</Application>
  <PresentationFormat>Экран (4:3)</PresentationFormat>
  <Paragraphs>166</Paragraphs>
  <Slides>13</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13</vt:i4>
      </vt:variant>
    </vt:vector>
  </HeadingPairs>
  <TitlesOfParts>
    <vt:vector size="15" baseType="lpstr">
      <vt:lpstr>Bazovaya Presentacia Skolkovo</vt:lpstr>
      <vt:lpstr>think-cell Slide</vt:lpstr>
      <vt:lpstr>Success Stories from Participants of Skolkovo  July 2013</vt:lpstr>
      <vt:lpstr>Contents</vt:lpstr>
      <vt:lpstr>Axion-Rare and Precious Metals</vt:lpstr>
      <vt:lpstr>Intersoft-Asia OJSC</vt:lpstr>
      <vt:lpstr>NAVIGATOR </vt:lpstr>
      <vt:lpstr>SPUTNIX Ltd</vt:lpstr>
      <vt:lpstr>WayRay</vt:lpstr>
      <vt:lpstr>Medbiopharm</vt:lpstr>
      <vt:lpstr>Wi2Geo LLC</vt:lpstr>
      <vt:lpstr>Avtodoria LLC</vt:lpstr>
      <vt:lpstr>Workle LLC</vt:lpstr>
      <vt:lpstr>Asteros Labs LLC</vt:lpstr>
      <vt:lpstr> Sinezis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риска невыполнения бюджета Фонда на 2012г.</dc:title>
  <dc:creator>Windows User</dc:creator>
  <cp:lastModifiedBy>Alekseev Valery</cp:lastModifiedBy>
  <cp:revision>629</cp:revision>
  <cp:lastPrinted>2012-10-10T09:57:27Z</cp:lastPrinted>
  <dcterms:created xsi:type="dcterms:W3CDTF">2012-07-02T14:14:40Z</dcterms:created>
  <dcterms:modified xsi:type="dcterms:W3CDTF">2013-08-09T07:23:28Z</dcterms:modified>
</cp:coreProperties>
</file>