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1"/>
  </p:sldMasterIdLst>
  <p:notesMasterIdLst>
    <p:notesMasterId r:id="rId15"/>
  </p:notesMasterIdLst>
  <p:handoutMasterIdLst>
    <p:handoutMasterId r:id="rId16"/>
  </p:handoutMasterIdLst>
  <p:sldIdLst>
    <p:sldId id="256" r:id="rId2"/>
    <p:sldId id="325" r:id="rId3"/>
    <p:sldId id="341" r:id="rId4"/>
    <p:sldId id="352" r:id="rId5"/>
    <p:sldId id="363" r:id="rId6"/>
    <p:sldId id="353" r:id="rId7"/>
    <p:sldId id="345" r:id="rId8"/>
    <p:sldId id="354" r:id="rId9"/>
    <p:sldId id="362" r:id="rId10"/>
    <p:sldId id="361" r:id="rId11"/>
    <p:sldId id="359" r:id="rId12"/>
    <p:sldId id="360" r:id="rId13"/>
    <p:sldId id="358" r:id="rId14"/>
  </p:sldIdLst>
  <p:sldSz cx="9144000" cy="6858000" type="screen4x3"/>
  <p:notesSz cx="6797675" cy="9874250"/>
  <p:custDataLst>
    <p:tags r:id="rId1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katerina Inozemtseva" initials="EI"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D8FF"/>
    <a:srgbClr val="FF0000"/>
    <a:srgbClr val="EBF1DE"/>
    <a:srgbClr val="CCFFCC"/>
    <a:srgbClr val="2992BE"/>
    <a:srgbClr val="CC0000"/>
    <a:srgbClr val="990000"/>
    <a:srgbClr val="EFFBFF"/>
    <a:srgbClr val="CDF2FF"/>
    <a:srgbClr val="FFE7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Светлый стиль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786" autoAdjust="0"/>
  </p:normalViewPr>
  <p:slideViewPr>
    <p:cSldViewPr>
      <p:cViewPr>
        <p:scale>
          <a:sx n="86" d="100"/>
          <a:sy n="86" d="100"/>
        </p:scale>
        <p:origin x="-894" y="78"/>
      </p:cViewPr>
      <p:guideLst>
        <p:guide orient="horz" pos="1162"/>
        <p:guide pos="38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sz="quarter" idx="1"/>
          </p:nvPr>
        </p:nvSpPr>
        <p:spPr>
          <a:xfrm>
            <a:off x="3849688" y="0"/>
            <a:ext cx="2946400" cy="493713"/>
          </a:xfrm>
          <a:prstGeom prst="rect">
            <a:avLst/>
          </a:prstGeom>
        </p:spPr>
        <p:txBody>
          <a:bodyPr vert="horz" lIns="91440" tIns="45720" rIns="91440" bIns="45720" rtlCol="0"/>
          <a:lstStyle>
            <a:lvl1pPr algn="r">
              <a:defRPr sz="1200"/>
            </a:lvl1pPr>
          </a:lstStyle>
          <a:p>
            <a:fld id="{9C79D069-F7DC-4F12-AD4A-F50FC7BCBE4E}" type="datetimeFigureOut">
              <a:rPr lang="ru-RU" smtClean="0"/>
              <a:t>11.07.2013</a:t>
            </a:fld>
            <a:endParaRPr lang="ru-RU"/>
          </a:p>
        </p:txBody>
      </p:sp>
      <p:sp>
        <p:nvSpPr>
          <p:cNvPr id="4" name="Footer Placeholder 3"/>
          <p:cNvSpPr>
            <a:spLocks noGrp="1"/>
          </p:cNvSpPr>
          <p:nvPr>
            <p:ph type="ftr" sz="quarter" idx="2"/>
          </p:nvPr>
        </p:nvSpPr>
        <p:spPr>
          <a:xfrm>
            <a:off x="0" y="9378950"/>
            <a:ext cx="2946400" cy="493713"/>
          </a:xfrm>
          <a:prstGeom prst="rect">
            <a:avLst/>
          </a:prstGeom>
        </p:spPr>
        <p:txBody>
          <a:bodyPr vert="horz" lIns="91440" tIns="45720" rIns="91440" bIns="45720" rtlCol="0" anchor="b"/>
          <a:lstStyle>
            <a:lvl1pPr algn="l">
              <a:defRPr sz="1200"/>
            </a:lvl1pPr>
          </a:lstStyle>
          <a:p>
            <a:endParaRPr lang="ru-RU"/>
          </a:p>
        </p:txBody>
      </p:sp>
      <p:sp>
        <p:nvSpPr>
          <p:cNvPr id="5" name="Slide Number Placeholder 4"/>
          <p:cNvSpPr>
            <a:spLocks noGrp="1"/>
          </p:cNvSpPr>
          <p:nvPr>
            <p:ph type="sldNum" sz="quarter" idx="3"/>
          </p:nvPr>
        </p:nvSpPr>
        <p:spPr>
          <a:xfrm>
            <a:off x="3849688" y="9378950"/>
            <a:ext cx="2946400" cy="493713"/>
          </a:xfrm>
          <a:prstGeom prst="rect">
            <a:avLst/>
          </a:prstGeom>
        </p:spPr>
        <p:txBody>
          <a:bodyPr vert="horz" lIns="91440" tIns="45720" rIns="91440" bIns="45720" rtlCol="0" anchor="b"/>
          <a:lstStyle>
            <a:lvl1pPr algn="r">
              <a:defRPr sz="1200"/>
            </a:lvl1pPr>
          </a:lstStyle>
          <a:p>
            <a:fld id="{4051F7B9-24B2-4865-9F23-3DA645A20DCA}" type="slidenum">
              <a:rPr lang="ru-RU" smtClean="0"/>
              <a:t>‹#›</a:t>
            </a:fld>
            <a:endParaRPr lang="ru-RU"/>
          </a:p>
        </p:txBody>
      </p:sp>
    </p:spTree>
    <p:extLst>
      <p:ext uri="{BB962C8B-B14F-4D97-AF65-F5344CB8AC3E}">
        <p14:creationId xmlns:p14="http://schemas.microsoft.com/office/powerpoint/2010/main" val="13204342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283B0C13-1782-40AD-A838-8C9F94060FA9}" type="datetimeFigureOut">
              <a:rPr lang="ru-RU" smtClean="0"/>
              <a:t>11.07.2013</a:t>
            </a:fld>
            <a:endParaRPr lang="ru-RU"/>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ru-RU"/>
          </a:p>
        </p:txBody>
      </p:sp>
      <p:sp>
        <p:nvSpPr>
          <p:cNvPr id="5" name="Notes Placeholder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6" name="Footer Placeholder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ru-RU"/>
          </a:p>
        </p:txBody>
      </p:sp>
      <p:sp>
        <p:nvSpPr>
          <p:cNvPr id="7" name="Slide Number Placehold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886E7FB1-CB6E-4AC0-9CE6-E9A8EDB33FBD}" type="slidenum">
              <a:rPr lang="ru-RU" smtClean="0"/>
              <a:t>‹#›</a:t>
            </a:fld>
            <a:endParaRPr lang="ru-RU"/>
          </a:p>
        </p:txBody>
      </p:sp>
    </p:spTree>
    <p:extLst>
      <p:ext uri="{BB962C8B-B14F-4D97-AF65-F5344CB8AC3E}">
        <p14:creationId xmlns:p14="http://schemas.microsoft.com/office/powerpoint/2010/main" val="2080159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image" Target="../media/image4.emf"/><Relationship Id="rId4" Type="http://schemas.openxmlformats.org/officeDocument/2006/relationships/tags" Target="../tags/tag4.xml"/><Relationship Id="rId9" Type="http://schemas.openxmlformats.org/officeDocument/2006/relationships/oleObject" Target="../embeddings/oleObject1.bin"/></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40" y="406786"/>
            <a:ext cx="4644698" cy="4575199"/>
          </a:xfrm>
          <a:prstGeom prst="rect">
            <a:avLst/>
          </a:prstGeom>
        </p:spPr>
      </p:pic>
      <p:sp>
        <p:nvSpPr>
          <p:cNvPr id="2" name="Title 1"/>
          <p:cNvSpPr>
            <a:spLocks noGrp="1"/>
          </p:cNvSpPr>
          <p:nvPr>
            <p:ph type="ctrTitle"/>
          </p:nvPr>
        </p:nvSpPr>
        <p:spPr>
          <a:xfrm>
            <a:off x="4922760" y="1916833"/>
            <a:ext cx="3991429" cy="2098772"/>
          </a:xfrm>
          <a:prstGeom prst="rect">
            <a:avLst/>
          </a:prstGeom>
        </p:spPr>
        <p:txBody>
          <a:bodyPr/>
          <a:lstStyle>
            <a:lvl1pPr algn="r">
              <a:defRPr sz="3200" baseline="0">
                <a:ln>
                  <a:noFill/>
                </a:ln>
                <a:solidFill>
                  <a:schemeClr val="accent6"/>
                </a:solidFill>
              </a:defRPr>
            </a:lvl1pPr>
          </a:lstStyle>
          <a:p>
            <a:endParaRPr lang="en-US" dirty="0"/>
          </a:p>
        </p:txBody>
      </p:sp>
    </p:spTree>
    <p:extLst>
      <p:ext uri="{BB962C8B-B14F-4D97-AF65-F5344CB8AC3E}">
        <p14:creationId xmlns:p14="http://schemas.microsoft.com/office/powerpoint/2010/main" val="2142233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07019" y="108695"/>
            <a:ext cx="6493373" cy="703623"/>
          </a:xfrm>
          <a:prstGeom prst="rect">
            <a:avLst/>
          </a:prstGeom>
        </p:spPr>
        <p:txBody>
          <a:bodyPr anchor="t"/>
          <a:lstStyle>
            <a:lvl1pPr>
              <a:defRPr sz="3200">
                <a:latin typeface="+mn-lt"/>
              </a:defRPr>
            </a:lvl1pPr>
          </a:lstStyle>
          <a:p>
            <a:r>
              <a:rPr lang="en-US" dirty="0" smtClean="0"/>
              <a:t>Click to edit Master title style</a:t>
            </a:r>
            <a:endParaRPr lang="en-US" dirty="0"/>
          </a:p>
        </p:txBody>
      </p:sp>
      <p:sp>
        <p:nvSpPr>
          <p:cNvPr id="3" name="Content Placeholder 2"/>
          <p:cNvSpPr>
            <a:spLocks noGrp="1"/>
          </p:cNvSpPr>
          <p:nvPr>
            <p:ph idx="1"/>
          </p:nvPr>
        </p:nvSpPr>
        <p:spPr>
          <a:xfrm>
            <a:off x="611188" y="1844674"/>
            <a:ext cx="8281292" cy="4680669"/>
          </a:xfrm>
        </p:spPr>
        <p:txBody>
          <a:bodyPr>
            <a:normAutofit/>
          </a:bodyPr>
          <a:lstStyle>
            <a:lvl1pPr>
              <a:defRPr sz="1800">
                <a:latin typeface="+mn-lt"/>
              </a:defRPr>
            </a:lvl1pPr>
            <a:lvl2pPr>
              <a:buSzPct val="100000"/>
              <a:defRPr sz="1800">
                <a:latin typeface="+mn-lt"/>
              </a:defRPr>
            </a:lvl2pPr>
            <a:lvl3pPr>
              <a:buSzPct val="100000"/>
              <a:defRPr sz="1800">
                <a:latin typeface="+mn-lt"/>
              </a:defRPr>
            </a:lvl3pPr>
            <a:lvl4pPr>
              <a:buSzPct val="100000"/>
              <a:defRPr sz="1800">
                <a:latin typeface="+mn-lt"/>
              </a:defRPr>
            </a:lvl4pPr>
            <a:lvl5pPr>
              <a:buSzPct val="100000"/>
              <a:defRPr sz="1800">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8293597" y="0"/>
            <a:ext cx="255841" cy="643072"/>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Slide Number Placeholder 5"/>
          <p:cNvSpPr txBox="1">
            <a:spLocks/>
          </p:cNvSpPr>
          <p:nvPr userDrawn="1"/>
        </p:nvSpPr>
        <p:spPr>
          <a:xfrm>
            <a:off x="8238774" y="277946"/>
            <a:ext cx="390272"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B15DF3F-6BF2-A845-8711-4B79E9497528}" type="slidenum">
              <a:rPr lang="en-US" smtClean="0"/>
              <a:pPr/>
              <a:t>‹#›</a:t>
            </a:fld>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1561" y="108696"/>
            <a:ext cx="976984" cy="703623"/>
          </a:xfrm>
          <a:prstGeom prst="rect">
            <a:avLst/>
          </a:prstGeom>
        </p:spPr>
      </p:pic>
      <p:pic>
        <p:nvPicPr>
          <p:cNvPr id="10" name="Picture 9"/>
          <p:cNvPicPr>
            <a:picLocks noChangeAspect="1"/>
          </p:cNvPicPr>
          <p:nvPr userDrawn="1"/>
        </p:nvPicPr>
        <p:blipFill rotWithShape="1">
          <a:blip r:embed="rId3">
            <a:extLst>
              <a:ext uri="{28A0092B-C50C-407E-A947-70E740481C1C}">
                <a14:useLocalDpi xmlns:a14="http://schemas.microsoft.com/office/drawing/2010/main" val="0"/>
              </a:ext>
            </a:extLst>
          </a:blip>
          <a:srcRect r="28154"/>
          <a:stretch/>
        </p:blipFill>
        <p:spPr>
          <a:xfrm>
            <a:off x="0" y="-2782"/>
            <a:ext cx="439175" cy="6876000"/>
          </a:xfrm>
          <a:prstGeom prst="rect">
            <a:avLst/>
          </a:prstGeom>
        </p:spPr>
      </p:pic>
    </p:spTree>
    <p:extLst>
      <p:ext uri="{BB962C8B-B14F-4D97-AF65-F5344CB8AC3E}">
        <p14:creationId xmlns:p14="http://schemas.microsoft.com/office/powerpoint/2010/main" val="2771384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userDrawn="1">
  <p:cSld name="Titel und Inhalt">
    <p:spTree>
      <p:nvGrpSpPr>
        <p:cNvPr id="1" name=""/>
        <p:cNvGrpSpPr/>
        <p:nvPr/>
      </p:nvGrpSpPr>
      <p:grpSpPr>
        <a:xfrm>
          <a:off x="0" y="0"/>
          <a:ext cx="0" cy="0"/>
          <a:chOff x="0" y="0"/>
          <a:chExt cx="0" cy="0"/>
        </a:xfrm>
      </p:grpSpPr>
      <p:graphicFrame>
        <p:nvGraphicFramePr>
          <p:cNvPr id="4" name="Object 1" hidden="1"/>
          <p:cNvGraphicFramePr>
            <a:graphicFrameLocks noChangeAspect="1"/>
          </p:cNvGraphicFramePr>
          <p:nvPr userDrawn="1">
            <p:custDataLst>
              <p:tags r:id="rId2"/>
            </p:custDataLst>
          </p:nvPr>
        </p:nvGraphicFramePr>
        <p:xfrm>
          <a:off x="0" y="0"/>
          <a:ext cx="146538" cy="158750"/>
        </p:xfrm>
        <a:graphic>
          <a:graphicData uri="http://schemas.openxmlformats.org/presentationml/2006/ole">
            <mc:AlternateContent xmlns:mc="http://schemas.openxmlformats.org/markup-compatibility/2006">
              <mc:Choice xmlns:v="urn:schemas-microsoft-com:vml" Requires="v">
                <p:oleObj spid="_x0000_s2440" name="think-cell Slide" r:id="rId9" imgW="270" imgH="270" progId="TCLayout.ActiveDocument.1">
                  <p:embed/>
                </p:oleObj>
              </mc:Choice>
              <mc:Fallback>
                <p:oleObj name="think-cell Slide" r:id="rId9" imgW="270" imgH="270" progId="TCLayout.ActiveDocument.1">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0"/>
                        <a:ext cx="146538"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Foliennummernplatzhalter 4"/>
          <p:cNvSpPr txBox="1">
            <a:spLocks noGrp="1"/>
          </p:cNvSpPr>
          <p:nvPr userDrawn="1">
            <p:custDataLst>
              <p:tags r:id="rId3"/>
            </p:custDataLst>
          </p:nvPr>
        </p:nvSpPr>
        <p:spPr bwMode="auto">
          <a:xfrm>
            <a:off x="8373208" y="6572251"/>
            <a:ext cx="495300"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lgn="r">
              <a:defRPr/>
            </a:pPr>
            <a:fld id="{9012202A-0966-4C86-88B9-13F21CEC4770}" type="slidenum">
              <a:rPr lang="en-US" sz="1200" b="0" smtClean="0"/>
              <a:pPr algn="r">
                <a:defRPr/>
              </a:pPr>
              <a:t>‹#›</a:t>
            </a:fld>
            <a:endParaRPr lang="en-US" sz="1200" b="0" smtClean="0"/>
          </a:p>
        </p:txBody>
      </p:sp>
      <p:sp>
        <p:nvSpPr>
          <p:cNvPr id="8" name="Объект 6"/>
          <p:cNvSpPr>
            <a:spLocks noGrp="1"/>
          </p:cNvSpPr>
          <p:nvPr>
            <p:ph sz="quarter" idx="10"/>
          </p:nvPr>
        </p:nvSpPr>
        <p:spPr>
          <a:xfrm>
            <a:off x="106974" y="1124607"/>
            <a:ext cx="8949102" cy="5286703"/>
          </a:xfrm>
          <a:prstGeom prst="rect">
            <a:avLst/>
          </a:prstGeom>
        </p:spPr>
        <p:txBody>
          <a:bodyPr/>
          <a:lstStyle>
            <a:lvl1pPr marL="357188" indent="-357188">
              <a:lnSpc>
                <a:spcPct val="100000"/>
              </a:lnSpc>
              <a:spcBef>
                <a:spcPts val="600"/>
              </a:spcBef>
              <a:spcAft>
                <a:spcPts val="0"/>
              </a:spcAft>
              <a:buClr>
                <a:srgbClr val="7DB935"/>
              </a:buClr>
              <a:buFont typeface="Arial" pitchFamily="34" charset="0"/>
              <a:buChar char="‒"/>
              <a:defRPr sz="1400">
                <a:latin typeface="Calibri" pitchFamily="34" charset="0"/>
                <a:cs typeface="Calibri" pitchFamily="34" charset="0"/>
              </a:defRPr>
            </a:lvl1pPr>
            <a:lvl2pPr marL="714375" indent="-350838">
              <a:lnSpc>
                <a:spcPct val="100000"/>
              </a:lnSpc>
              <a:spcBef>
                <a:spcPts val="600"/>
              </a:spcBef>
              <a:spcAft>
                <a:spcPts val="0"/>
              </a:spcAft>
              <a:buClr>
                <a:srgbClr val="7DB935"/>
              </a:buClr>
              <a:buFont typeface="Arial" pitchFamily="34" charset="0"/>
              <a:buChar char="‒"/>
              <a:defRPr sz="1400">
                <a:latin typeface="Calibri" pitchFamily="34" charset="0"/>
                <a:cs typeface="Calibri" pitchFamily="34" charset="0"/>
              </a:defRPr>
            </a:lvl2pPr>
            <a:lvl3pPr marL="1071563" indent="-369888">
              <a:lnSpc>
                <a:spcPct val="100000"/>
              </a:lnSpc>
              <a:spcBef>
                <a:spcPts val="600"/>
              </a:spcBef>
              <a:spcAft>
                <a:spcPts val="0"/>
              </a:spcAft>
              <a:buClr>
                <a:srgbClr val="7DB935"/>
              </a:buClr>
              <a:buFont typeface="Arial" pitchFamily="34" charset="0"/>
              <a:buChar char="‒"/>
              <a:defRPr sz="1400">
                <a:latin typeface="Calibri" pitchFamily="34" charset="0"/>
                <a:cs typeface="Calibri" pitchFamily="34" charset="0"/>
              </a:defRPr>
            </a:lvl3pPr>
            <a:lvl4pPr marL="1797050" indent="-357188">
              <a:lnSpc>
                <a:spcPct val="100000"/>
              </a:lnSpc>
              <a:spcBef>
                <a:spcPts val="600"/>
              </a:spcBef>
              <a:spcAft>
                <a:spcPts val="0"/>
              </a:spcAft>
              <a:buClr>
                <a:srgbClr val="7DB935"/>
              </a:buClr>
              <a:buFont typeface="Arial" pitchFamily="34" charset="0"/>
              <a:buChar char="‒"/>
              <a:defRPr sz="1400">
                <a:latin typeface="Calibri" pitchFamily="34" charset="0"/>
                <a:cs typeface="Calibri" pitchFamily="34" charset="0"/>
              </a:defRPr>
            </a:lvl4pPr>
            <a:lvl5pPr marL="2154238" indent="-357188">
              <a:lnSpc>
                <a:spcPct val="100000"/>
              </a:lnSpc>
              <a:spcBef>
                <a:spcPts val="600"/>
              </a:spcBef>
              <a:spcAft>
                <a:spcPts val="0"/>
              </a:spcAft>
              <a:buClr>
                <a:srgbClr val="7DB935"/>
              </a:buClr>
              <a:buSzPct val="100000"/>
              <a:buFont typeface="Arial" pitchFamily="34" charset="0"/>
              <a:buChar char="‒"/>
              <a:defRPr sz="1400">
                <a:latin typeface="Calibri" pitchFamily="34" charset="0"/>
                <a:cs typeface="Calibri" pitchFamily="34" charset="0"/>
              </a:defRPr>
            </a:lvl5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9" name="Прямоугольник 4"/>
          <p:cNvSpPr/>
          <p:nvPr userDrawn="1">
            <p:custDataLst>
              <p:tags r:id="rId4"/>
            </p:custDataLst>
          </p:nvPr>
        </p:nvSpPr>
        <p:spPr>
          <a:xfrm>
            <a:off x="896815" y="115888"/>
            <a:ext cx="8159262" cy="865187"/>
          </a:xfrm>
          <a:prstGeom prst="rect">
            <a:avLst/>
          </a:prstGeom>
          <a:solidFill>
            <a:srgbClr val="64646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latin typeface="Arial"/>
              <a:cs typeface="Arial"/>
              <a:sym typeface="Helvetica"/>
            </a:endParaRPr>
          </a:p>
        </p:txBody>
      </p:sp>
      <p:sp>
        <p:nvSpPr>
          <p:cNvPr id="10" name="Прямоугольник 5"/>
          <p:cNvSpPr/>
          <p:nvPr userDrawn="1">
            <p:custDataLst>
              <p:tags r:id="rId5"/>
            </p:custDataLst>
          </p:nvPr>
        </p:nvSpPr>
        <p:spPr>
          <a:xfrm>
            <a:off x="372208" y="115888"/>
            <a:ext cx="191966" cy="865187"/>
          </a:xfrm>
          <a:prstGeom prst="rect">
            <a:avLst/>
          </a:prstGeom>
          <a:solidFill>
            <a:srgbClr val="D2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latin typeface="Arial"/>
              <a:cs typeface="Arial"/>
              <a:sym typeface="Helvetica"/>
            </a:endParaRPr>
          </a:p>
        </p:txBody>
      </p:sp>
      <p:sp>
        <p:nvSpPr>
          <p:cNvPr id="11" name="Прямоугольник 6"/>
          <p:cNvSpPr/>
          <p:nvPr userDrawn="1">
            <p:custDataLst>
              <p:tags r:id="rId6"/>
            </p:custDataLst>
          </p:nvPr>
        </p:nvSpPr>
        <p:spPr>
          <a:xfrm>
            <a:off x="106974" y="115888"/>
            <a:ext cx="191965" cy="865187"/>
          </a:xfrm>
          <a:prstGeom prst="rect">
            <a:avLst/>
          </a:prstGeom>
          <a:solidFill>
            <a:srgbClr val="D2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latin typeface="Arial"/>
              <a:cs typeface="Arial"/>
              <a:sym typeface="Helvetica"/>
            </a:endParaRPr>
          </a:p>
        </p:txBody>
      </p:sp>
      <p:sp>
        <p:nvSpPr>
          <p:cNvPr id="12" name="Прямоугольник 7"/>
          <p:cNvSpPr/>
          <p:nvPr userDrawn="1">
            <p:custDataLst>
              <p:tags r:id="rId7"/>
            </p:custDataLst>
          </p:nvPr>
        </p:nvSpPr>
        <p:spPr>
          <a:xfrm>
            <a:off x="638908" y="115888"/>
            <a:ext cx="191966" cy="865187"/>
          </a:xfrm>
          <a:prstGeom prst="rect">
            <a:avLst/>
          </a:prstGeom>
          <a:solidFill>
            <a:srgbClr val="D2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latin typeface="Arial"/>
              <a:cs typeface="Arial"/>
              <a:sym typeface="Helvetica"/>
            </a:endParaRPr>
          </a:p>
        </p:txBody>
      </p:sp>
      <p:sp>
        <p:nvSpPr>
          <p:cNvPr id="13" name="Заголовок 5"/>
          <p:cNvSpPr>
            <a:spLocks noGrp="1"/>
          </p:cNvSpPr>
          <p:nvPr>
            <p:ph type="title"/>
          </p:nvPr>
        </p:nvSpPr>
        <p:spPr>
          <a:xfrm>
            <a:off x="896815" y="115888"/>
            <a:ext cx="8159261" cy="865187"/>
          </a:xfrm>
          <a:prstGeom prst="rect">
            <a:avLst/>
          </a:prstGeom>
        </p:spPr>
        <p:txBody>
          <a:bodyPr anchor="ctr"/>
          <a:lstStyle>
            <a:lvl1pPr>
              <a:defRPr b="0">
                <a:solidFill>
                  <a:schemeClr val="bg1"/>
                </a:solidFill>
                <a:latin typeface="Calibri" pitchFamily="34" charset="0"/>
                <a:cs typeface="Calibri" pitchFamily="34" charset="0"/>
              </a:defRPr>
            </a:lvl1pPr>
          </a:lstStyle>
          <a:p>
            <a:r>
              <a:rPr lang="ru-RU" dirty="0" smtClean="0"/>
              <a:t>Образец заголовка</a:t>
            </a:r>
            <a:endParaRPr lang="ru-RU" dirty="0"/>
          </a:p>
        </p:txBody>
      </p:sp>
    </p:spTree>
    <p:extLst>
      <p:ext uri="{BB962C8B-B14F-4D97-AF65-F5344CB8AC3E}">
        <p14:creationId xmlns:p14="http://schemas.microsoft.com/office/powerpoint/2010/main" val="179179550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7" name="Rectangle 6"/>
          <p:cNvSpPr/>
          <p:nvPr userDrawn="1"/>
        </p:nvSpPr>
        <p:spPr>
          <a:xfrm>
            <a:off x="8293597" y="0"/>
            <a:ext cx="255841" cy="643072"/>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Slide Number Placeholder 5"/>
          <p:cNvSpPr txBox="1">
            <a:spLocks/>
          </p:cNvSpPr>
          <p:nvPr userDrawn="1"/>
        </p:nvSpPr>
        <p:spPr>
          <a:xfrm>
            <a:off x="8238774" y="277946"/>
            <a:ext cx="390272"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B15DF3F-6BF2-A845-8711-4B79E9497528}" type="slidenum">
              <a:rPr lang="en-US" smtClean="0"/>
              <a:pPr/>
              <a:t>‹#›</a:t>
            </a:fld>
            <a:endParaRPr lang="en-US" dirty="0"/>
          </a:p>
        </p:txBody>
      </p:sp>
      <p:pic>
        <p:nvPicPr>
          <p:cNvPr id="6" name="Picture 5"/>
          <p:cNvPicPr>
            <a:picLocks noChangeAspect="1"/>
          </p:cNvPicPr>
          <p:nvPr userDrawn="1"/>
        </p:nvPicPr>
        <p:blipFill>
          <a:blip r:embed="rId2"/>
          <a:stretch>
            <a:fillRect/>
          </a:stretch>
        </p:blipFill>
        <p:spPr>
          <a:xfrm>
            <a:off x="851628" y="349113"/>
            <a:ext cx="1217930" cy="871220"/>
          </a:xfrm>
          <a:prstGeom prst="rect">
            <a:avLst/>
          </a:prstGeom>
        </p:spPr>
      </p:pic>
      <p:sp>
        <p:nvSpPr>
          <p:cNvPr id="10" name="Прямоугольник 9"/>
          <p:cNvSpPr/>
          <p:nvPr userDrawn="1"/>
        </p:nvSpPr>
        <p:spPr>
          <a:xfrm>
            <a:off x="0" y="0"/>
            <a:ext cx="393405" cy="6858000"/>
          </a:xfrm>
          <a:prstGeom prst="rect">
            <a:avLst/>
          </a:prstGeom>
          <a:solidFill>
            <a:schemeClr val="tx1">
              <a:lumMod val="65000"/>
              <a:lumOff val="35000"/>
            </a:schemeClr>
          </a:soli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dirty="0"/>
          </a:p>
        </p:txBody>
      </p:sp>
      <p:sp>
        <p:nvSpPr>
          <p:cNvPr id="11" name="TextBox 10"/>
          <p:cNvSpPr txBox="1"/>
          <p:nvPr userDrawn="1"/>
        </p:nvSpPr>
        <p:spPr>
          <a:xfrm rot="16200000">
            <a:off x="-3340001" y="3221897"/>
            <a:ext cx="7073411" cy="400110"/>
          </a:xfrm>
          <a:prstGeom prst="rect">
            <a:avLst/>
          </a:prstGeom>
          <a:noFill/>
        </p:spPr>
        <p:txBody>
          <a:bodyPr wrap="none" rtlCol="0">
            <a:spAutoFit/>
          </a:bodyPr>
          <a:lstStyle/>
          <a:p>
            <a:r>
              <a:rPr lang="ru-RU" sz="2000" b="1" dirty="0" smtClean="0">
                <a:solidFill>
                  <a:schemeClr val="accent1">
                    <a:lumMod val="60000"/>
                    <a:lumOff val="40000"/>
                  </a:schemeClr>
                </a:solidFill>
                <a:latin typeface="Arial" pitchFamily="34" charset="0"/>
                <a:cs typeface="Arial" pitchFamily="34" charset="0"/>
              </a:rPr>
              <a:t>Отчет</a:t>
            </a:r>
            <a:r>
              <a:rPr lang="ru-RU" sz="2000" b="1" baseline="0" dirty="0" smtClean="0">
                <a:solidFill>
                  <a:schemeClr val="accent1">
                    <a:lumMod val="60000"/>
                    <a:lumOff val="40000"/>
                  </a:schemeClr>
                </a:solidFill>
                <a:latin typeface="Arial" pitchFamily="34" charset="0"/>
                <a:cs typeface="Arial" pitchFamily="34" charset="0"/>
              </a:rPr>
              <a:t> о деятельности Фонда «Сколково», август 2012</a:t>
            </a:r>
            <a:endParaRPr lang="ru-RU" sz="2000" b="1" dirty="0">
              <a:solidFill>
                <a:schemeClr val="accent1">
                  <a:lumMod val="60000"/>
                  <a:lumOff val="40000"/>
                </a:schemeClr>
              </a:solidFill>
              <a:latin typeface="Arial" pitchFamily="34" charset="0"/>
              <a:cs typeface="Arial" pitchFamily="34" charset="0"/>
            </a:endParaRPr>
          </a:p>
        </p:txBody>
      </p:sp>
    </p:spTree>
    <p:extLst>
      <p:ext uri="{BB962C8B-B14F-4D97-AF65-F5344CB8AC3E}">
        <p14:creationId xmlns:p14="http://schemas.microsoft.com/office/powerpoint/2010/main" val="47711729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7" name="Rectangle 6"/>
          <p:cNvSpPr/>
          <p:nvPr userDrawn="1"/>
        </p:nvSpPr>
        <p:spPr>
          <a:xfrm>
            <a:off x="8293597" y="0"/>
            <a:ext cx="255841" cy="643072"/>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Slide Number Placeholder 5"/>
          <p:cNvSpPr txBox="1">
            <a:spLocks/>
          </p:cNvSpPr>
          <p:nvPr userDrawn="1"/>
        </p:nvSpPr>
        <p:spPr>
          <a:xfrm>
            <a:off x="8238774" y="277946"/>
            <a:ext cx="390272"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B15DF3F-6BF2-A845-8711-4B79E9497528}" type="slidenum">
              <a:rPr lang="en-US" smtClean="0"/>
              <a:pPr/>
              <a:t>‹#›</a:t>
            </a:fld>
            <a:endParaRPr lang="en-US" dirty="0"/>
          </a:p>
        </p:txBody>
      </p:sp>
      <p:pic>
        <p:nvPicPr>
          <p:cNvPr id="6" name="Picture 5"/>
          <p:cNvPicPr>
            <a:picLocks noChangeAspect="1"/>
          </p:cNvPicPr>
          <p:nvPr userDrawn="1"/>
        </p:nvPicPr>
        <p:blipFill>
          <a:blip r:embed="rId2"/>
          <a:stretch>
            <a:fillRect/>
          </a:stretch>
        </p:blipFill>
        <p:spPr>
          <a:xfrm>
            <a:off x="851628" y="349113"/>
            <a:ext cx="1217930" cy="871220"/>
          </a:xfrm>
          <a:prstGeom prst="rect">
            <a:avLst/>
          </a:prstGeom>
        </p:spPr>
      </p:pic>
      <p:sp>
        <p:nvSpPr>
          <p:cNvPr id="10" name="Прямоугольник 9"/>
          <p:cNvSpPr/>
          <p:nvPr userDrawn="1"/>
        </p:nvSpPr>
        <p:spPr>
          <a:xfrm>
            <a:off x="0" y="0"/>
            <a:ext cx="393405" cy="6858000"/>
          </a:xfrm>
          <a:prstGeom prst="rect">
            <a:avLst/>
          </a:prstGeom>
          <a:solidFill>
            <a:schemeClr val="tx1">
              <a:lumMod val="65000"/>
              <a:lumOff val="35000"/>
            </a:schemeClr>
          </a:soli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dirty="0"/>
          </a:p>
        </p:txBody>
      </p:sp>
      <p:sp>
        <p:nvSpPr>
          <p:cNvPr id="11" name="TextBox 10"/>
          <p:cNvSpPr txBox="1"/>
          <p:nvPr userDrawn="1"/>
        </p:nvSpPr>
        <p:spPr>
          <a:xfrm rot="16200000">
            <a:off x="-3340001" y="3221897"/>
            <a:ext cx="7073411" cy="400110"/>
          </a:xfrm>
          <a:prstGeom prst="rect">
            <a:avLst/>
          </a:prstGeom>
          <a:noFill/>
        </p:spPr>
        <p:txBody>
          <a:bodyPr wrap="none" rtlCol="0">
            <a:spAutoFit/>
          </a:bodyPr>
          <a:lstStyle/>
          <a:p>
            <a:r>
              <a:rPr lang="ru-RU" sz="2000" b="1" dirty="0" smtClean="0">
                <a:solidFill>
                  <a:schemeClr val="accent1">
                    <a:lumMod val="60000"/>
                    <a:lumOff val="40000"/>
                  </a:schemeClr>
                </a:solidFill>
                <a:latin typeface="Arial" pitchFamily="34" charset="0"/>
                <a:cs typeface="Arial" pitchFamily="34" charset="0"/>
              </a:rPr>
              <a:t>Отчет</a:t>
            </a:r>
            <a:r>
              <a:rPr lang="ru-RU" sz="2000" b="1" baseline="0" dirty="0" smtClean="0">
                <a:solidFill>
                  <a:schemeClr val="accent1">
                    <a:lumMod val="60000"/>
                    <a:lumOff val="40000"/>
                  </a:schemeClr>
                </a:solidFill>
                <a:latin typeface="Arial" pitchFamily="34" charset="0"/>
                <a:cs typeface="Arial" pitchFamily="34" charset="0"/>
              </a:rPr>
              <a:t> о деятельности Фонда «Сколково», август 2012</a:t>
            </a:r>
            <a:endParaRPr lang="ru-RU" sz="2000" b="1" dirty="0">
              <a:solidFill>
                <a:schemeClr val="accent1">
                  <a:lumMod val="60000"/>
                  <a:lumOff val="40000"/>
                </a:schemeClr>
              </a:solidFill>
              <a:latin typeface="Arial" pitchFamily="34" charset="0"/>
              <a:cs typeface="Arial" pitchFamily="34" charset="0"/>
            </a:endParaRPr>
          </a:p>
        </p:txBody>
      </p:sp>
    </p:spTree>
    <p:extLst>
      <p:ext uri="{BB962C8B-B14F-4D97-AF65-F5344CB8AC3E}">
        <p14:creationId xmlns:p14="http://schemas.microsoft.com/office/powerpoint/2010/main" val="47711729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7" name="Rectangle 6"/>
          <p:cNvSpPr/>
          <p:nvPr userDrawn="1"/>
        </p:nvSpPr>
        <p:spPr>
          <a:xfrm>
            <a:off x="8293597" y="0"/>
            <a:ext cx="255841" cy="643072"/>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Slide Number Placeholder 5"/>
          <p:cNvSpPr txBox="1">
            <a:spLocks/>
          </p:cNvSpPr>
          <p:nvPr userDrawn="1"/>
        </p:nvSpPr>
        <p:spPr>
          <a:xfrm>
            <a:off x="8238774" y="277946"/>
            <a:ext cx="390272"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B15DF3F-6BF2-A845-8711-4B79E9497528}" type="slidenum">
              <a:rPr lang="en-US" smtClean="0"/>
              <a:pPr/>
              <a:t>‹#›</a:t>
            </a:fld>
            <a:endParaRPr lang="en-US" dirty="0"/>
          </a:p>
        </p:txBody>
      </p:sp>
      <p:pic>
        <p:nvPicPr>
          <p:cNvPr id="6" name="Picture 5"/>
          <p:cNvPicPr>
            <a:picLocks noChangeAspect="1"/>
          </p:cNvPicPr>
          <p:nvPr userDrawn="1"/>
        </p:nvPicPr>
        <p:blipFill>
          <a:blip r:embed="rId2"/>
          <a:stretch>
            <a:fillRect/>
          </a:stretch>
        </p:blipFill>
        <p:spPr>
          <a:xfrm>
            <a:off x="851628" y="349113"/>
            <a:ext cx="1217930" cy="871220"/>
          </a:xfrm>
          <a:prstGeom prst="rect">
            <a:avLst/>
          </a:prstGeom>
        </p:spPr>
      </p:pic>
      <p:sp>
        <p:nvSpPr>
          <p:cNvPr id="10" name="Прямоугольник 9"/>
          <p:cNvSpPr/>
          <p:nvPr userDrawn="1"/>
        </p:nvSpPr>
        <p:spPr>
          <a:xfrm>
            <a:off x="0" y="0"/>
            <a:ext cx="393405" cy="6858000"/>
          </a:xfrm>
          <a:prstGeom prst="rect">
            <a:avLst/>
          </a:prstGeom>
          <a:solidFill>
            <a:schemeClr val="tx1">
              <a:lumMod val="65000"/>
              <a:lumOff val="35000"/>
            </a:schemeClr>
          </a:soli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dirty="0"/>
          </a:p>
        </p:txBody>
      </p:sp>
      <p:sp>
        <p:nvSpPr>
          <p:cNvPr id="11" name="TextBox 10"/>
          <p:cNvSpPr txBox="1"/>
          <p:nvPr userDrawn="1"/>
        </p:nvSpPr>
        <p:spPr>
          <a:xfrm rot="16200000">
            <a:off x="-3340001" y="3221897"/>
            <a:ext cx="7073411" cy="400110"/>
          </a:xfrm>
          <a:prstGeom prst="rect">
            <a:avLst/>
          </a:prstGeom>
          <a:noFill/>
        </p:spPr>
        <p:txBody>
          <a:bodyPr wrap="none" rtlCol="0">
            <a:spAutoFit/>
          </a:bodyPr>
          <a:lstStyle/>
          <a:p>
            <a:r>
              <a:rPr lang="ru-RU" sz="2000" b="1" dirty="0" smtClean="0">
                <a:solidFill>
                  <a:schemeClr val="accent1">
                    <a:lumMod val="60000"/>
                    <a:lumOff val="40000"/>
                  </a:schemeClr>
                </a:solidFill>
                <a:latin typeface="Arial" pitchFamily="34" charset="0"/>
                <a:cs typeface="Arial" pitchFamily="34" charset="0"/>
              </a:rPr>
              <a:t>Отчет</a:t>
            </a:r>
            <a:r>
              <a:rPr lang="ru-RU" sz="2000" b="1" baseline="0" dirty="0" smtClean="0">
                <a:solidFill>
                  <a:schemeClr val="accent1">
                    <a:lumMod val="60000"/>
                    <a:lumOff val="40000"/>
                  </a:schemeClr>
                </a:solidFill>
                <a:latin typeface="Arial" pitchFamily="34" charset="0"/>
                <a:cs typeface="Arial" pitchFamily="34" charset="0"/>
              </a:rPr>
              <a:t> о деятельности Фонда «Сколково», август 2012</a:t>
            </a:r>
            <a:endParaRPr lang="ru-RU" sz="2000" b="1" dirty="0">
              <a:solidFill>
                <a:schemeClr val="accent1">
                  <a:lumMod val="60000"/>
                  <a:lumOff val="40000"/>
                </a:schemeClr>
              </a:solidFill>
              <a:latin typeface="Arial" pitchFamily="34" charset="0"/>
              <a:cs typeface="Arial" pitchFamily="34" charset="0"/>
            </a:endParaRPr>
          </a:p>
        </p:txBody>
      </p:sp>
    </p:spTree>
    <p:extLst>
      <p:ext uri="{BB962C8B-B14F-4D97-AF65-F5344CB8AC3E}">
        <p14:creationId xmlns:p14="http://schemas.microsoft.com/office/powerpoint/2010/main" val="47711729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7" name="Rectangle 6"/>
          <p:cNvSpPr/>
          <p:nvPr userDrawn="1"/>
        </p:nvSpPr>
        <p:spPr>
          <a:xfrm>
            <a:off x="8293597" y="0"/>
            <a:ext cx="255841" cy="643072"/>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Slide Number Placeholder 5"/>
          <p:cNvSpPr txBox="1">
            <a:spLocks/>
          </p:cNvSpPr>
          <p:nvPr userDrawn="1"/>
        </p:nvSpPr>
        <p:spPr>
          <a:xfrm>
            <a:off x="8238774" y="277946"/>
            <a:ext cx="390272" cy="3651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B15DF3F-6BF2-A845-8711-4B79E9497528}" type="slidenum">
              <a:rPr lang="en-US" smtClean="0"/>
              <a:pPr/>
              <a:t>‹#›</a:t>
            </a:fld>
            <a:endParaRPr lang="en-US" dirty="0"/>
          </a:p>
        </p:txBody>
      </p:sp>
      <p:pic>
        <p:nvPicPr>
          <p:cNvPr id="6" name="Picture 5"/>
          <p:cNvPicPr>
            <a:picLocks noChangeAspect="1"/>
          </p:cNvPicPr>
          <p:nvPr userDrawn="1"/>
        </p:nvPicPr>
        <p:blipFill>
          <a:blip r:embed="rId2"/>
          <a:stretch>
            <a:fillRect/>
          </a:stretch>
        </p:blipFill>
        <p:spPr>
          <a:xfrm>
            <a:off x="851628" y="349113"/>
            <a:ext cx="1217930" cy="871220"/>
          </a:xfrm>
          <a:prstGeom prst="rect">
            <a:avLst/>
          </a:prstGeom>
        </p:spPr>
      </p:pic>
      <p:sp>
        <p:nvSpPr>
          <p:cNvPr id="10" name="Прямоугольник 9"/>
          <p:cNvSpPr/>
          <p:nvPr userDrawn="1"/>
        </p:nvSpPr>
        <p:spPr>
          <a:xfrm>
            <a:off x="0" y="0"/>
            <a:ext cx="393405" cy="6858000"/>
          </a:xfrm>
          <a:prstGeom prst="rect">
            <a:avLst/>
          </a:prstGeom>
          <a:solidFill>
            <a:schemeClr val="tx1">
              <a:lumMod val="65000"/>
              <a:lumOff val="35000"/>
            </a:schemeClr>
          </a:solidFill>
          <a:ln>
            <a:solidFill>
              <a:schemeClr val="tx1">
                <a:lumMod val="65000"/>
                <a:lumOff val="3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dirty="0"/>
          </a:p>
        </p:txBody>
      </p:sp>
      <p:sp>
        <p:nvSpPr>
          <p:cNvPr id="11" name="TextBox 10"/>
          <p:cNvSpPr txBox="1"/>
          <p:nvPr userDrawn="1"/>
        </p:nvSpPr>
        <p:spPr>
          <a:xfrm rot="16200000">
            <a:off x="-3340001" y="3221897"/>
            <a:ext cx="7073411" cy="400110"/>
          </a:xfrm>
          <a:prstGeom prst="rect">
            <a:avLst/>
          </a:prstGeom>
          <a:noFill/>
        </p:spPr>
        <p:txBody>
          <a:bodyPr wrap="none" rtlCol="0">
            <a:spAutoFit/>
          </a:bodyPr>
          <a:lstStyle/>
          <a:p>
            <a:r>
              <a:rPr lang="ru-RU" sz="2000" b="1" dirty="0" smtClean="0">
                <a:solidFill>
                  <a:schemeClr val="accent1">
                    <a:lumMod val="60000"/>
                    <a:lumOff val="40000"/>
                  </a:schemeClr>
                </a:solidFill>
                <a:latin typeface="Arial" pitchFamily="34" charset="0"/>
                <a:cs typeface="Arial" pitchFamily="34" charset="0"/>
              </a:rPr>
              <a:t>Отчет</a:t>
            </a:r>
            <a:r>
              <a:rPr lang="ru-RU" sz="2000" b="1" baseline="0" dirty="0" smtClean="0">
                <a:solidFill>
                  <a:schemeClr val="accent1">
                    <a:lumMod val="60000"/>
                    <a:lumOff val="40000"/>
                  </a:schemeClr>
                </a:solidFill>
                <a:latin typeface="Arial" pitchFamily="34" charset="0"/>
                <a:cs typeface="Arial" pitchFamily="34" charset="0"/>
              </a:rPr>
              <a:t> о деятельности Фонда «Сколково», август 2012</a:t>
            </a:r>
            <a:endParaRPr lang="ru-RU" sz="2000" b="1" dirty="0">
              <a:solidFill>
                <a:schemeClr val="accent1">
                  <a:lumMod val="60000"/>
                  <a:lumOff val="40000"/>
                </a:schemeClr>
              </a:solidFill>
              <a:latin typeface="Arial" pitchFamily="34" charset="0"/>
              <a:cs typeface="Arial" pitchFamily="34" charset="0"/>
            </a:endParaRPr>
          </a:p>
        </p:txBody>
      </p:sp>
    </p:spTree>
    <p:extLst>
      <p:ext uri="{BB962C8B-B14F-4D97-AF65-F5344CB8AC3E}">
        <p14:creationId xmlns:p14="http://schemas.microsoft.com/office/powerpoint/2010/main" val="47711729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32497" y="1888357"/>
            <a:ext cx="757207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381264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hf hdr="0" ftr="0" dt="0"/>
  <p:txStyles>
    <p:titleStyle>
      <a:lvl1pPr algn="l" defTabSz="457200" rtl="0" eaLnBrk="1" latinLnBrk="0" hangingPunct="1">
        <a:spcBef>
          <a:spcPct val="0"/>
        </a:spcBef>
        <a:buNone/>
        <a:defRPr sz="3600" kern="1200">
          <a:solidFill>
            <a:schemeClr val="tx1"/>
          </a:solidFill>
          <a:latin typeface="HelveticaNeueCyr-Heavy"/>
          <a:ea typeface="+mj-ea"/>
          <a:cs typeface="+mj-cs"/>
        </a:defRPr>
      </a:lvl1pPr>
    </p:titleStyle>
    <p:bodyStyle>
      <a:lvl1pPr marL="342900" indent="-342900" algn="l" defTabSz="457200" rtl="0" eaLnBrk="1" latinLnBrk="0" hangingPunct="1">
        <a:spcBef>
          <a:spcPct val="20000"/>
        </a:spcBef>
        <a:buClr>
          <a:schemeClr val="accent6"/>
        </a:buClr>
        <a:buSzPct val="100000"/>
        <a:buFont typeface="Arial"/>
        <a:buChar char="•"/>
        <a:defRPr sz="1800" kern="1200">
          <a:solidFill>
            <a:schemeClr val="tx1"/>
          </a:solidFill>
          <a:latin typeface="HelveticaNeueCyr-Roman"/>
          <a:ea typeface="+mn-ea"/>
          <a:cs typeface="+mn-cs"/>
        </a:defRPr>
      </a:lvl1pPr>
      <a:lvl2pPr marL="742950" indent="-285750" algn="l" defTabSz="457200" rtl="0" eaLnBrk="1" latinLnBrk="0" hangingPunct="1">
        <a:spcBef>
          <a:spcPct val="20000"/>
        </a:spcBef>
        <a:buClr>
          <a:schemeClr val="accent6"/>
        </a:buClr>
        <a:buSzPct val="100000"/>
        <a:buFont typeface="Arial"/>
        <a:buChar char="–"/>
        <a:defRPr sz="1800" kern="1200">
          <a:solidFill>
            <a:schemeClr val="tx1"/>
          </a:solidFill>
          <a:latin typeface="HelveticaNeueCyr-Roman"/>
          <a:ea typeface="+mn-ea"/>
          <a:cs typeface="+mn-cs"/>
        </a:defRPr>
      </a:lvl2pPr>
      <a:lvl3pPr marL="1143000" indent="-228600" algn="l" defTabSz="457200" rtl="0" eaLnBrk="1" latinLnBrk="0" hangingPunct="1">
        <a:spcBef>
          <a:spcPct val="20000"/>
        </a:spcBef>
        <a:buClr>
          <a:schemeClr val="accent6"/>
        </a:buClr>
        <a:buSzPct val="100000"/>
        <a:buFont typeface="Arial"/>
        <a:buChar char="•"/>
        <a:defRPr sz="1800" kern="1200">
          <a:solidFill>
            <a:schemeClr val="tx1"/>
          </a:solidFill>
          <a:latin typeface="HelveticaNeueCyr-Roman"/>
          <a:ea typeface="+mn-ea"/>
          <a:cs typeface="+mn-cs"/>
        </a:defRPr>
      </a:lvl3pPr>
      <a:lvl4pPr marL="1600200" indent="-228600" algn="l" defTabSz="457200" rtl="0" eaLnBrk="1" latinLnBrk="0" hangingPunct="1">
        <a:spcBef>
          <a:spcPct val="20000"/>
        </a:spcBef>
        <a:buClr>
          <a:schemeClr val="accent6"/>
        </a:buClr>
        <a:buSzPct val="100000"/>
        <a:buFont typeface="Arial"/>
        <a:buChar char="–"/>
        <a:defRPr sz="1800" kern="1200">
          <a:solidFill>
            <a:schemeClr val="tx1"/>
          </a:solidFill>
          <a:latin typeface="HelveticaNeueCyr-Roman"/>
          <a:ea typeface="+mn-ea"/>
          <a:cs typeface="+mn-cs"/>
        </a:defRPr>
      </a:lvl4pPr>
      <a:lvl5pPr marL="2057400" indent="-228600" algn="l" defTabSz="457200" rtl="0" eaLnBrk="1" latinLnBrk="0" hangingPunct="1">
        <a:spcBef>
          <a:spcPct val="20000"/>
        </a:spcBef>
        <a:buClr>
          <a:schemeClr val="accent6"/>
        </a:buClr>
        <a:buSzPct val="100000"/>
        <a:buFont typeface="Arial"/>
        <a:buChar char="»"/>
        <a:defRPr sz="1800" kern="1200">
          <a:solidFill>
            <a:schemeClr val="tx1"/>
          </a:solidFill>
          <a:latin typeface="HelveticaNeueCyr-Roman"/>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18.png"/></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image" Target="../media/image19.jpg"/></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2.xml"/><Relationship Id="rId1" Type="http://schemas.openxmlformats.org/officeDocument/2006/relationships/tags" Target="../tags/tag18.xml"/><Relationship Id="rId4" Type="http://schemas.openxmlformats.org/officeDocument/2006/relationships/image" Target="../media/image2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44008" y="1916833"/>
            <a:ext cx="4464496" cy="2098772"/>
          </a:xfrm>
        </p:spPr>
        <p:txBody>
          <a:bodyPr/>
          <a:lstStyle/>
          <a:p>
            <a:r>
              <a:rPr lang="en-US" sz="3600" dirty="0">
                <a:solidFill>
                  <a:srgbClr val="00B0F0"/>
                </a:solidFill>
              </a:rPr>
              <a:t>Success Stories from Participants of </a:t>
            </a:r>
            <a:r>
              <a:rPr lang="en-US" sz="3600" dirty="0" err="1" smtClean="0">
                <a:solidFill>
                  <a:srgbClr val="00B0F0"/>
                </a:solidFill>
              </a:rPr>
              <a:t>Skolkovo</a:t>
            </a:r>
            <a:r>
              <a:rPr lang="en-US" sz="3600" dirty="0" smtClean="0">
                <a:solidFill>
                  <a:srgbClr val="00B0F0"/>
                </a:solidFill>
              </a:rPr>
              <a:t/>
            </a:r>
            <a:br>
              <a:rPr lang="en-US" sz="3600" dirty="0" smtClean="0">
                <a:solidFill>
                  <a:srgbClr val="00B0F0"/>
                </a:solidFill>
              </a:rPr>
            </a:br>
            <a:r>
              <a:rPr lang="en-US" sz="3600" dirty="0" smtClean="0">
                <a:solidFill>
                  <a:srgbClr val="00B0F0"/>
                </a:solidFill>
              </a:rPr>
              <a:t>June</a:t>
            </a:r>
            <a:r>
              <a:rPr lang="ru-RU" sz="3600" dirty="0" smtClean="0">
                <a:solidFill>
                  <a:srgbClr val="00B0F0"/>
                </a:solidFill>
              </a:rPr>
              <a:t> 2013</a:t>
            </a:r>
            <a:endParaRPr lang="ru-RU" sz="3600" dirty="0">
              <a:solidFill>
                <a:srgbClr val="00B0F0"/>
              </a:solidFill>
            </a:endParaRPr>
          </a:p>
        </p:txBody>
      </p:sp>
    </p:spTree>
    <p:extLst>
      <p:ext uri="{BB962C8B-B14F-4D97-AF65-F5344CB8AC3E}">
        <p14:creationId xmlns:p14="http://schemas.microsoft.com/office/powerpoint/2010/main" val="8982227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b="1" dirty="0" err="1" smtClean="0"/>
              <a:t>Colorpen</a:t>
            </a:r>
            <a:r>
              <a:rPr lang="en-US" b="1" dirty="0" smtClean="0"/>
              <a:t> Research</a:t>
            </a:r>
            <a:endParaRPr lang="ru-RU" b="1" dirty="0"/>
          </a:p>
        </p:txBody>
      </p:sp>
      <p:sp>
        <p:nvSpPr>
          <p:cNvPr id="4" name="Rectangle 9"/>
          <p:cNvSpPr/>
          <p:nvPr/>
        </p:nvSpPr>
        <p:spPr>
          <a:xfrm>
            <a:off x="755576" y="1032991"/>
            <a:ext cx="7992888" cy="307777"/>
          </a:xfrm>
          <a:prstGeom prst="rect">
            <a:avLst/>
          </a:prstGeom>
        </p:spPr>
        <p:txBody>
          <a:bodyPr wrap="square">
            <a:spAutoFit/>
          </a:bodyPr>
          <a:lstStyle/>
          <a:p>
            <a:r>
              <a:rPr lang="en-US" sz="1400" b="1" dirty="0" err="1"/>
              <a:t>Penxy</a:t>
            </a:r>
            <a:r>
              <a:rPr lang="en-US" sz="1400" b="1" dirty="0"/>
              <a:t> released an application for the iPhone</a:t>
            </a:r>
          </a:p>
        </p:txBody>
      </p:sp>
      <p:sp>
        <p:nvSpPr>
          <p:cNvPr id="5" name="Rectangle 10"/>
          <p:cNvSpPr/>
          <p:nvPr/>
        </p:nvSpPr>
        <p:spPr>
          <a:xfrm>
            <a:off x="827584" y="2276872"/>
            <a:ext cx="7920880" cy="738664"/>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err="1">
                <a:solidFill>
                  <a:schemeClr val="bg2"/>
                </a:solidFill>
              </a:rPr>
              <a:t>Penxy</a:t>
            </a:r>
            <a:r>
              <a:rPr lang="en-US" sz="1400" dirty="0">
                <a:solidFill>
                  <a:schemeClr val="bg2"/>
                </a:solidFill>
              </a:rPr>
              <a:t> </a:t>
            </a:r>
            <a:r>
              <a:rPr lang="en-US" sz="1400" dirty="0" smtClean="0">
                <a:solidFill>
                  <a:schemeClr val="bg2"/>
                </a:solidFill>
              </a:rPr>
              <a:t>is a content platform with an application </a:t>
            </a:r>
            <a:r>
              <a:rPr lang="en-US" sz="1400" dirty="0">
                <a:solidFill>
                  <a:schemeClr val="bg2"/>
                </a:solidFill>
              </a:rPr>
              <a:t>for mobile devices. The mobile application </a:t>
            </a:r>
            <a:r>
              <a:rPr lang="en-US" sz="1400" dirty="0" smtClean="0">
                <a:solidFill>
                  <a:schemeClr val="bg2"/>
                </a:solidFill>
              </a:rPr>
              <a:t>is used by speakers </a:t>
            </a:r>
            <a:r>
              <a:rPr lang="en-US" sz="1400" dirty="0">
                <a:solidFill>
                  <a:schemeClr val="bg2"/>
                </a:solidFill>
              </a:rPr>
              <a:t>during </a:t>
            </a:r>
            <a:r>
              <a:rPr lang="en-US" sz="1400" dirty="0" smtClean="0">
                <a:solidFill>
                  <a:schemeClr val="bg2"/>
                </a:solidFill>
              </a:rPr>
              <a:t>presentations and allows one to switch slides on </a:t>
            </a:r>
            <a:r>
              <a:rPr lang="en-US" sz="1400" dirty="0">
                <a:solidFill>
                  <a:schemeClr val="bg2"/>
                </a:solidFill>
              </a:rPr>
              <a:t>the projector, broadcast speech online and save it in the format of voice </a:t>
            </a:r>
            <a:r>
              <a:rPr lang="en-US" sz="1400" dirty="0" smtClean="0">
                <a:solidFill>
                  <a:schemeClr val="bg2"/>
                </a:solidFill>
              </a:rPr>
              <a:t>integrated on </a:t>
            </a:r>
            <a:r>
              <a:rPr lang="en-US" sz="1400" dirty="0">
                <a:solidFill>
                  <a:schemeClr val="bg2"/>
                </a:solidFill>
              </a:rPr>
              <a:t>the slides.</a:t>
            </a:r>
            <a:endParaRPr lang="ru-RU" sz="1400" dirty="0">
              <a:solidFill>
                <a:schemeClr val="bg2"/>
              </a:solidFill>
            </a:endParaRPr>
          </a:p>
        </p:txBody>
      </p:sp>
      <p:sp>
        <p:nvSpPr>
          <p:cNvPr id="6" name="TextBox 5"/>
          <p:cNvSpPr txBox="1"/>
          <p:nvPr/>
        </p:nvSpPr>
        <p:spPr>
          <a:xfrm>
            <a:off x="827584" y="1916832"/>
            <a:ext cx="7920880"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Essence of the Innovation</a:t>
            </a:r>
            <a:endParaRPr lang="ru-RU" b="1" dirty="0">
              <a:solidFill>
                <a:schemeClr val="bg2"/>
              </a:solidFill>
              <a:cs typeface="Arial" pitchFamily="34" charset="0"/>
            </a:endParaRPr>
          </a:p>
        </p:txBody>
      </p:sp>
      <p:sp>
        <p:nvSpPr>
          <p:cNvPr id="7" name="TextBox 6"/>
          <p:cNvSpPr txBox="1"/>
          <p:nvPr/>
        </p:nvSpPr>
        <p:spPr>
          <a:xfrm>
            <a:off x="827584" y="3429000"/>
            <a:ext cx="7890169"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Fundamental Advantages</a:t>
            </a:r>
            <a:endParaRPr lang="ru-RU" b="1" dirty="0">
              <a:solidFill>
                <a:schemeClr val="bg2"/>
              </a:solidFill>
              <a:cs typeface="Arial" pitchFamily="34" charset="0"/>
            </a:endParaRPr>
          </a:p>
        </p:txBody>
      </p:sp>
      <p:sp>
        <p:nvSpPr>
          <p:cNvPr id="8" name="Rectangle 10"/>
          <p:cNvSpPr/>
          <p:nvPr/>
        </p:nvSpPr>
        <p:spPr>
          <a:xfrm>
            <a:off x="827584" y="3772197"/>
            <a:ext cx="7890164" cy="1384995"/>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err="1">
                <a:solidFill>
                  <a:schemeClr val="accent1"/>
                </a:solidFill>
              </a:rPr>
              <a:t>Penxy</a:t>
            </a:r>
            <a:r>
              <a:rPr lang="en-US" sz="1400" dirty="0">
                <a:solidFill>
                  <a:schemeClr val="accent1"/>
                </a:solidFill>
              </a:rPr>
              <a:t> minimizes the barrier to publishing a presentation (and other </a:t>
            </a:r>
            <a:r>
              <a:rPr lang="en-US" sz="1400" dirty="0" smtClean="0">
                <a:solidFill>
                  <a:schemeClr val="accent1"/>
                </a:solidFill>
              </a:rPr>
              <a:t>presentation content) </a:t>
            </a:r>
            <a:r>
              <a:rPr lang="en-US" sz="1400" dirty="0">
                <a:solidFill>
                  <a:schemeClr val="accent1"/>
                </a:solidFill>
              </a:rPr>
              <a:t>synchronized with voice. </a:t>
            </a:r>
            <a:r>
              <a:rPr lang="en-US" sz="1400" dirty="0" err="1">
                <a:solidFill>
                  <a:schemeClr val="accent1"/>
                </a:solidFill>
              </a:rPr>
              <a:t>Penxy</a:t>
            </a:r>
            <a:r>
              <a:rPr lang="en-US" sz="1400" dirty="0">
                <a:solidFill>
                  <a:schemeClr val="accent1"/>
                </a:solidFill>
              </a:rPr>
              <a:t> allows you to organize a live broadcast performance at the site www.penxy.com. </a:t>
            </a:r>
            <a:r>
              <a:rPr lang="en-US" sz="1400" dirty="0" smtClean="0">
                <a:solidFill>
                  <a:schemeClr val="accent1"/>
                </a:solidFill>
              </a:rPr>
              <a:t>The presentation and its recording is accessible to the </a:t>
            </a:r>
            <a:r>
              <a:rPr lang="en-US" sz="1400" dirty="0">
                <a:solidFill>
                  <a:schemeClr val="accent1"/>
                </a:solidFill>
              </a:rPr>
              <a:t>audience right from </a:t>
            </a:r>
            <a:r>
              <a:rPr lang="en-US" sz="1400" dirty="0" smtClean="0">
                <a:solidFill>
                  <a:schemeClr val="accent1"/>
                </a:solidFill>
              </a:rPr>
              <a:t>the browser</a:t>
            </a:r>
            <a:r>
              <a:rPr lang="en-US" sz="1400" dirty="0">
                <a:solidFill>
                  <a:schemeClr val="accent1"/>
                </a:solidFill>
              </a:rPr>
              <a:t>. Using </a:t>
            </a:r>
            <a:r>
              <a:rPr lang="en-US" sz="1400" dirty="0" err="1">
                <a:solidFill>
                  <a:schemeClr val="accent1"/>
                </a:solidFill>
              </a:rPr>
              <a:t>penxy</a:t>
            </a:r>
            <a:r>
              <a:rPr lang="en-US" sz="1400" dirty="0">
                <a:solidFill>
                  <a:schemeClr val="accent1"/>
                </a:solidFill>
              </a:rPr>
              <a:t> during a performance makes </a:t>
            </a:r>
            <a:r>
              <a:rPr lang="en-US" sz="1400" dirty="0" smtClean="0">
                <a:solidFill>
                  <a:schemeClr val="accent1"/>
                </a:solidFill>
              </a:rPr>
              <a:t>management of the presentation </a:t>
            </a:r>
            <a:r>
              <a:rPr lang="en-US" sz="1400" dirty="0">
                <a:solidFill>
                  <a:schemeClr val="accent1"/>
                </a:solidFill>
              </a:rPr>
              <a:t>convenient: </a:t>
            </a:r>
            <a:r>
              <a:rPr lang="en-US" sz="1400" dirty="0" smtClean="0">
                <a:solidFill>
                  <a:schemeClr val="accent1"/>
                </a:solidFill>
              </a:rPr>
              <a:t>the speaker switches </a:t>
            </a:r>
            <a:r>
              <a:rPr lang="en-US" sz="1400" dirty="0">
                <a:solidFill>
                  <a:schemeClr val="accent1"/>
                </a:solidFill>
              </a:rPr>
              <a:t>slides </a:t>
            </a:r>
            <a:r>
              <a:rPr lang="en-US" sz="1400" dirty="0" smtClean="0">
                <a:solidFill>
                  <a:schemeClr val="accent1"/>
                </a:solidFill>
              </a:rPr>
              <a:t>and receives </a:t>
            </a:r>
            <a:r>
              <a:rPr lang="en-US" sz="1400" dirty="0">
                <a:solidFill>
                  <a:schemeClr val="accent1"/>
                </a:solidFill>
              </a:rPr>
              <a:t>questions from the audience. This allows the presenter to not be distracted </a:t>
            </a:r>
            <a:r>
              <a:rPr lang="en-US" sz="1400" dirty="0" smtClean="0">
                <a:solidFill>
                  <a:schemeClr val="accent1"/>
                </a:solidFill>
              </a:rPr>
              <a:t>and always maintain </a:t>
            </a:r>
            <a:r>
              <a:rPr lang="en-US" sz="1400" dirty="0">
                <a:solidFill>
                  <a:schemeClr val="accent1"/>
                </a:solidFill>
              </a:rPr>
              <a:t>eye contact </a:t>
            </a:r>
            <a:r>
              <a:rPr lang="en-US" sz="1400" dirty="0" smtClean="0">
                <a:solidFill>
                  <a:schemeClr val="accent1"/>
                </a:solidFill>
              </a:rPr>
              <a:t>and focus on communication with </a:t>
            </a:r>
            <a:r>
              <a:rPr lang="en-US" sz="1400" dirty="0">
                <a:solidFill>
                  <a:schemeClr val="accent1"/>
                </a:solidFill>
              </a:rPr>
              <a:t>the </a:t>
            </a:r>
            <a:r>
              <a:rPr lang="en-US" sz="1400" dirty="0" smtClean="0">
                <a:solidFill>
                  <a:schemeClr val="accent1"/>
                </a:solidFill>
              </a:rPr>
              <a:t>audience.</a:t>
            </a:r>
            <a:endParaRPr lang="ru-RU" sz="1400" dirty="0">
              <a:solidFill>
                <a:schemeClr val="accent1"/>
              </a:solidFill>
            </a:endParaRPr>
          </a:p>
        </p:txBody>
      </p:sp>
      <p:sp>
        <p:nvSpPr>
          <p:cNvPr id="10" name="Прямоугольник 9"/>
          <p:cNvSpPr/>
          <p:nvPr/>
        </p:nvSpPr>
        <p:spPr>
          <a:xfrm>
            <a:off x="838205" y="5715253"/>
            <a:ext cx="7910259" cy="954107"/>
          </a:xfrm>
          <a:prstGeom prst="rect">
            <a:avLst/>
          </a:prstGeom>
          <a:solidFill>
            <a:schemeClr val="bg1">
              <a:lumMod val="50000"/>
            </a:schemeClr>
          </a:solidFill>
        </p:spPr>
        <p:txBody>
          <a:bodyPr wrap="square">
            <a:spAutoFit/>
          </a:bodyPr>
          <a:lstStyle/>
          <a:p>
            <a:r>
              <a:rPr lang="en-US" sz="1400" dirty="0">
                <a:solidFill>
                  <a:srgbClr val="FFFFFF"/>
                </a:solidFill>
              </a:rPr>
              <a:t>According to Ambient </a:t>
            </a:r>
            <a:r>
              <a:rPr lang="en-US" sz="1400" dirty="0" smtClean="0">
                <a:solidFill>
                  <a:srgbClr val="FFFFFF"/>
                </a:solidFill>
              </a:rPr>
              <a:t>Insight, the </a:t>
            </a:r>
            <a:r>
              <a:rPr lang="en-US" sz="1400" dirty="0">
                <a:solidFill>
                  <a:srgbClr val="FFFFFF"/>
                </a:solidFill>
              </a:rPr>
              <a:t>size of the global market for digital content and its associated services totaled $ 32.1 billion in 2010. </a:t>
            </a:r>
            <a:r>
              <a:rPr lang="en-US" sz="1400" dirty="0" smtClean="0">
                <a:solidFill>
                  <a:srgbClr val="FFFFFF"/>
                </a:solidFill>
              </a:rPr>
              <a:t>The projected </a:t>
            </a:r>
            <a:r>
              <a:rPr lang="en-US" sz="1400" dirty="0">
                <a:solidFill>
                  <a:srgbClr val="FFFFFF"/>
                </a:solidFill>
              </a:rPr>
              <a:t>annual growth </a:t>
            </a:r>
            <a:r>
              <a:rPr lang="en-US" sz="1400" dirty="0" smtClean="0">
                <a:solidFill>
                  <a:srgbClr val="FFFFFF"/>
                </a:solidFill>
              </a:rPr>
              <a:t>is 9.2</a:t>
            </a:r>
            <a:r>
              <a:rPr lang="en-US" sz="1400" dirty="0">
                <a:solidFill>
                  <a:srgbClr val="FFFFFF"/>
                </a:solidFill>
              </a:rPr>
              <a:t>% per year </a:t>
            </a:r>
            <a:r>
              <a:rPr lang="en-US" sz="1400" dirty="0" smtClean="0">
                <a:solidFill>
                  <a:srgbClr val="FFFFFF"/>
                </a:solidFill>
              </a:rPr>
              <a:t>and in 2015 the market will </a:t>
            </a:r>
            <a:r>
              <a:rPr lang="en-US" sz="1400" dirty="0">
                <a:solidFill>
                  <a:srgbClr val="FFFFFF"/>
                </a:solidFill>
              </a:rPr>
              <a:t>be $ 49.9 </a:t>
            </a:r>
            <a:r>
              <a:rPr lang="en-US" sz="1400" dirty="0" smtClean="0">
                <a:solidFill>
                  <a:srgbClr val="FFFFFF"/>
                </a:solidFill>
              </a:rPr>
              <a:t>billion. </a:t>
            </a:r>
            <a:r>
              <a:rPr lang="en-US" sz="1400" dirty="0" err="1">
                <a:solidFill>
                  <a:srgbClr val="FFFFFF"/>
                </a:solidFill>
              </a:rPr>
              <a:t>Penxy</a:t>
            </a:r>
            <a:r>
              <a:rPr lang="en-US" sz="1400" dirty="0">
                <a:solidFill>
                  <a:srgbClr val="FFFFFF"/>
                </a:solidFill>
              </a:rPr>
              <a:t> </a:t>
            </a:r>
            <a:r>
              <a:rPr lang="en-US" sz="1400" dirty="0" smtClean="0">
                <a:solidFill>
                  <a:srgbClr val="FFFFFF"/>
                </a:solidFill>
              </a:rPr>
              <a:t>is targeting the </a:t>
            </a:r>
            <a:r>
              <a:rPr lang="en-US" sz="1400" dirty="0">
                <a:solidFill>
                  <a:srgbClr val="FFFFFF"/>
                </a:solidFill>
              </a:rPr>
              <a:t>g</a:t>
            </a:r>
            <a:r>
              <a:rPr lang="en-US" sz="1400" dirty="0" smtClean="0">
                <a:solidFill>
                  <a:srgbClr val="FFFFFF"/>
                </a:solidFill>
              </a:rPr>
              <a:t>lobal market with </a:t>
            </a:r>
            <a:r>
              <a:rPr lang="en-US" sz="1400" dirty="0">
                <a:solidFill>
                  <a:srgbClr val="FFFFFF"/>
                </a:solidFill>
              </a:rPr>
              <a:t>a focus on </a:t>
            </a:r>
            <a:r>
              <a:rPr lang="en-US" sz="1400" dirty="0" smtClean="0">
                <a:solidFill>
                  <a:srgbClr val="FFFFFF"/>
                </a:solidFill>
              </a:rPr>
              <a:t>advancing in the </a:t>
            </a:r>
            <a:r>
              <a:rPr lang="en-US" sz="1400" dirty="0">
                <a:solidFill>
                  <a:srgbClr val="FFFFFF"/>
                </a:solidFill>
              </a:rPr>
              <a:t>developed </a:t>
            </a:r>
            <a:r>
              <a:rPr lang="en-US" sz="1400" dirty="0" smtClean="0">
                <a:solidFill>
                  <a:srgbClr val="FFFFFF"/>
                </a:solidFill>
              </a:rPr>
              <a:t>markets in </a:t>
            </a:r>
            <a:r>
              <a:rPr lang="en-US" sz="1400" dirty="0">
                <a:solidFill>
                  <a:srgbClr val="FFFFFF"/>
                </a:solidFill>
              </a:rPr>
              <a:t>the United </a:t>
            </a:r>
            <a:r>
              <a:rPr lang="en-US" sz="1400" dirty="0" smtClean="0">
                <a:solidFill>
                  <a:srgbClr val="FFFFFF"/>
                </a:solidFill>
              </a:rPr>
              <a:t>States and the </a:t>
            </a:r>
            <a:r>
              <a:rPr lang="en-US" sz="1400" dirty="0">
                <a:solidFill>
                  <a:srgbClr val="FFFFFF"/>
                </a:solidFill>
              </a:rPr>
              <a:t>European Union.</a:t>
            </a:r>
            <a:endParaRPr lang="ru-RU" sz="1400" dirty="0">
              <a:solidFill>
                <a:srgbClr val="FFFFFF"/>
              </a:solidFill>
            </a:endParaRPr>
          </a:p>
        </p:txBody>
      </p:sp>
      <p:sp>
        <p:nvSpPr>
          <p:cNvPr id="11" name="TextBox 10"/>
          <p:cNvSpPr txBox="1"/>
          <p:nvPr/>
        </p:nvSpPr>
        <p:spPr>
          <a:xfrm>
            <a:off x="838199" y="5363924"/>
            <a:ext cx="7910265" cy="369332"/>
          </a:xfrm>
          <a:prstGeom prst="rect">
            <a:avLst/>
          </a:prstGeom>
          <a:solidFill>
            <a:srgbClr val="FF6600"/>
          </a:solidFill>
          <a:ln>
            <a:noFill/>
          </a:ln>
        </p:spPr>
        <p:txBody>
          <a:bodyPr wrap="square" rtlCol="0">
            <a:spAutoFit/>
          </a:bodyPr>
          <a:lstStyle/>
          <a:p>
            <a:r>
              <a:rPr lang="en-US" b="1" dirty="0" smtClean="0">
                <a:solidFill>
                  <a:srgbClr val="FFFFFF"/>
                </a:solidFill>
                <a:cs typeface="Arial" pitchFamily="34" charset="0"/>
              </a:rPr>
              <a:t>Market</a:t>
            </a:r>
            <a:endParaRPr lang="ru-RU" b="1" dirty="0">
              <a:solidFill>
                <a:srgbClr val="FFFFFF"/>
              </a:solidFill>
              <a:cs typeface="Arial" pitchFamily="34" charset="0"/>
            </a:endParaRPr>
          </a:p>
        </p:txBody>
      </p:sp>
      <p:pic>
        <p:nvPicPr>
          <p:cNvPr id="13" name="Picture 4"/>
          <p:cNvPicPr>
            <a:picLocks noChangeAspect="1"/>
          </p:cNvPicPr>
          <p:nvPr>
            <p:custDataLst>
              <p:tags r:id="rId1"/>
            </p:custDataLst>
          </p:nvPr>
        </p:nvPicPr>
        <p:blipFill>
          <a:blip r:embed="rId3"/>
          <a:srcRect/>
          <a:stretch>
            <a:fillRect/>
          </a:stretch>
        </p:blipFill>
        <p:spPr bwMode="auto">
          <a:xfrm>
            <a:off x="7622449" y="44624"/>
            <a:ext cx="621959"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61076" y="945094"/>
            <a:ext cx="2215380" cy="75571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28429259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sz="2800" dirty="0" err="1" smtClean="0"/>
              <a:t>Avtodoria</a:t>
            </a:r>
            <a:endParaRPr lang="ru-RU" sz="2800" dirty="0"/>
          </a:p>
        </p:txBody>
      </p:sp>
      <p:sp>
        <p:nvSpPr>
          <p:cNvPr id="4" name="Rectangle 9"/>
          <p:cNvSpPr/>
          <p:nvPr/>
        </p:nvSpPr>
        <p:spPr>
          <a:xfrm>
            <a:off x="755576" y="836712"/>
            <a:ext cx="5688632" cy="954107"/>
          </a:xfrm>
          <a:prstGeom prst="rect">
            <a:avLst/>
          </a:prstGeom>
        </p:spPr>
        <p:txBody>
          <a:bodyPr wrap="square">
            <a:spAutoFit/>
          </a:bodyPr>
          <a:lstStyle/>
          <a:p>
            <a:r>
              <a:rPr lang="en-US" sz="1400" b="1" dirty="0" err="1" smtClean="0"/>
              <a:t>Avtodoria</a:t>
            </a:r>
            <a:r>
              <a:rPr lang="en-US" sz="1400" b="1" dirty="0" smtClean="0"/>
              <a:t> launched a pilot program in Kazakhstan</a:t>
            </a:r>
          </a:p>
          <a:p>
            <a:r>
              <a:rPr lang="en-US" sz="1400" b="1" dirty="0" smtClean="0"/>
              <a:t> </a:t>
            </a:r>
            <a:endParaRPr lang="en-US" sz="1400" b="1" dirty="0"/>
          </a:p>
          <a:p>
            <a:r>
              <a:rPr lang="en-US" sz="1400" dirty="0" err="1" smtClean="0"/>
              <a:t>Avtodoria</a:t>
            </a:r>
            <a:r>
              <a:rPr lang="en-US" sz="1400" dirty="0" smtClean="0"/>
              <a:t> launched </a:t>
            </a:r>
            <a:r>
              <a:rPr lang="en-US" sz="1400" dirty="0"/>
              <a:t>a system for catching speeding violations in test mode in the Republic of Kazakhstan</a:t>
            </a:r>
          </a:p>
        </p:txBody>
      </p:sp>
      <p:sp>
        <p:nvSpPr>
          <p:cNvPr id="5" name="Rectangle 10"/>
          <p:cNvSpPr/>
          <p:nvPr/>
        </p:nvSpPr>
        <p:spPr>
          <a:xfrm>
            <a:off x="827584" y="2420888"/>
            <a:ext cx="7920880" cy="738664"/>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err="1" smtClean="0">
                <a:solidFill>
                  <a:srgbClr val="FFFFFF"/>
                </a:solidFill>
              </a:rPr>
              <a:t>Avtodoria</a:t>
            </a:r>
            <a:r>
              <a:rPr lang="en-US" sz="1400" dirty="0" smtClean="0">
                <a:solidFill>
                  <a:srgbClr val="FFFFFF"/>
                </a:solidFill>
              </a:rPr>
              <a:t> is </a:t>
            </a:r>
            <a:r>
              <a:rPr lang="en-US" sz="1400" dirty="0">
                <a:solidFill>
                  <a:srgbClr val="FFFFFF"/>
                </a:solidFill>
              </a:rPr>
              <a:t>a hardware and software system designed to measure the speed of vehicles by calculating the time in which they covered the distance between </a:t>
            </a:r>
            <a:r>
              <a:rPr lang="en-US" sz="1400" dirty="0" smtClean="0">
                <a:solidFill>
                  <a:srgbClr val="FFFFFF"/>
                </a:solidFill>
              </a:rPr>
              <a:t>monitoring devices installed </a:t>
            </a:r>
            <a:r>
              <a:rPr lang="en-US" sz="1400" dirty="0">
                <a:solidFill>
                  <a:srgbClr val="FFFFFF"/>
                </a:solidFill>
              </a:rPr>
              <a:t>along the </a:t>
            </a:r>
            <a:r>
              <a:rPr lang="en-US" sz="1400" dirty="0" smtClean="0">
                <a:solidFill>
                  <a:srgbClr val="FFFFFF"/>
                </a:solidFill>
              </a:rPr>
              <a:t>road.</a:t>
            </a:r>
            <a:endParaRPr lang="en-US" sz="1400" dirty="0">
              <a:solidFill>
                <a:srgbClr val="FFFFFF"/>
              </a:solidFill>
            </a:endParaRPr>
          </a:p>
          <a:p>
            <a:r>
              <a:rPr lang="en-US" sz="1400" dirty="0" smtClean="0">
                <a:solidFill>
                  <a:srgbClr val="FFFFFF"/>
                </a:solidFill>
              </a:rPr>
              <a:t>It uses </a:t>
            </a:r>
            <a:r>
              <a:rPr lang="en-US" sz="1400" dirty="0">
                <a:solidFill>
                  <a:srgbClr val="FFFFFF"/>
                </a:solidFill>
              </a:rPr>
              <a:t>optical character recognition </a:t>
            </a:r>
            <a:r>
              <a:rPr lang="en-US" sz="1400" dirty="0" smtClean="0">
                <a:solidFill>
                  <a:srgbClr val="FFFFFF"/>
                </a:solidFill>
              </a:rPr>
              <a:t>for license plates, </a:t>
            </a:r>
            <a:r>
              <a:rPr lang="en-US" sz="1400" dirty="0">
                <a:solidFill>
                  <a:srgbClr val="FFFFFF"/>
                </a:solidFill>
              </a:rPr>
              <a:t>GLONASS, and EDS</a:t>
            </a:r>
            <a:endParaRPr lang="ru-RU" sz="1400" dirty="0">
              <a:solidFill>
                <a:srgbClr val="FFFFFF"/>
              </a:solidFill>
              <a:latin typeface="Arial" pitchFamily="34" charset="0"/>
              <a:cs typeface="Arial" pitchFamily="34" charset="0"/>
              <a:sym typeface="Arial"/>
            </a:endParaRPr>
          </a:p>
        </p:txBody>
      </p:sp>
      <p:sp>
        <p:nvSpPr>
          <p:cNvPr id="6" name="TextBox 5"/>
          <p:cNvSpPr txBox="1"/>
          <p:nvPr/>
        </p:nvSpPr>
        <p:spPr>
          <a:xfrm>
            <a:off x="827584" y="2051556"/>
            <a:ext cx="7920880"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Essence of the Innovation</a:t>
            </a:r>
            <a:endParaRPr lang="ru-RU" b="1" dirty="0">
              <a:solidFill>
                <a:schemeClr val="bg2"/>
              </a:solidFill>
              <a:cs typeface="Arial" pitchFamily="34" charset="0"/>
            </a:endParaRPr>
          </a:p>
        </p:txBody>
      </p:sp>
      <p:sp>
        <p:nvSpPr>
          <p:cNvPr id="7" name="TextBox 6"/>
          <p:cNvSpPr txBox="1"/>
          <p:nvPr/>
        </p:nvSpPr>
        <p:spPr>
          <a:xfrm>
            <a:off x="827584" y="3501008"/>
            <a:ext cx="7890169"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Fundamental Advantages</a:t>
            </a:r>
            <a:endParaRPr lang="ru-RU" b="1" dirty="0">
              <a:solidFill>
                <a:schemeClr val="bg2"/>
              </a:solidFill>
              <a:cs typeface="Arial" pitchFamily="34" charset="0"/>
            </a:endParaRPr>
          </a:p>
        </p:txBody>
      </p:sp>
      <p:sp>
        <p:nvSpPr>
          <p:cNvPr id="8" name="Rectangle 10"/>
          <p:cNvSpPr/>
          <p:nvPr/>
        </p:nvSpPr>
        <p:spPr>
          <a:xfrm>
            <a:off x="827584" y="3861048"/>
            <a:ext cx="7890164" cy="1815882"/>
          </a:xfrm>
          <a:prstGeom prst="rect">
            <a:avLst/>
          </a:prstGeom>
          <a:solidFill>
            <a:schemeClr val="bg1">
              <a:lumMod val="50000"/>
            </a:schemeClr>
          </a:solidFill>
          <a:ln>
            <a:solidFill>
              <a:schemeClr val="bg2">
                <a:lumMod val="95000"/>
              </a:schemeClr>
            </a:solidFill>
          </a:ln>
        </p:spPr>
        <p:txBody>
          <a:bodyPr wrap="square">
            <a:spAutoFit/>
          </a:bodyPr>
          <a:lstStyle/>
          <a:p>
            <a:pPr marL="285750" indent="-285750">
              <a:buFont typeface="Arial"/>
              <a:buChar char="•"/>
            </a:pPr>
            <a:r>
              <a:rPr lang="en-US" sz="1400" dirty="0">
                <a:solidFill>
                  <a:schemeClr val="accent1"/>
                </a:solidFill>
                <a:latin typeface="Arial" pitchFamily="34" charset="0"/>
                <a:cs typeface="Arial" pitchFamily="34" charset="0"/>
                <a:sym typeface="Arial"/>
              </a:rPr>
              <a:t>Observance of traffic rules on long stretches of road</a:t>
            </a:r>
          </a:p>
          <a:p>
            <a:pPr marL="285750" indent="-285750">
              <a:buFont typeface="Arial"/>
              <a:buChar char="•"/>
            </a:pPr>
            <a:r>
              <a:rPr lang="en-US" sz="1400" dirty="0" smtClean="0">
                <a:solidFill>
                  <a:schemeClr val="accent1"/>
                </a:solidFill>
                <a:latin typeface="Arial" pitchFamily="34" charset="0"/>
                <a:cs typeface="Arial" pitchFamily="34" charset="0"/>
                <a:sym typeface="Arial"/>
              </a:rPr>
              <a:t>Unseen by radar </a:t>
            </a:r>
            <a:r>
              <a:rPr lang="en-US" sz="1400" dirty="0">
                <a:solidFill>
                  <a:schemeClr val="accent1"/>
                </a:solidFill>
                <a:latin typeface="Arial" pitchFamily="34" charset="0"/>
                <a:cs typeface="Arial" pitchFamily="34" charset="0"/>
                <a:sym typeface="Arial"/>
              </a:rPr>
              <a:t>detectors</a:t>
            </a:r>
          </a:p>
          <a:p>
            <a:pPr marL="285750" indent="-285750">
              <a:buFont typeface="Arial"/>
              <a:buChar char="•"/>
            </a:pPr>
            <a:r>
              <a:rPr lang="en-US" sz="1400" dirty="0">
                <a:solidFill>
                  <a:schemeClr val="accent1"/>
                </a:solidFill>
                <a:latin typeface="Arial" pitchFamily="34" charset="0"/>
                <a:cs typeface="Arial" pitchFamily="34" charset="0"/>
                <a:sym typeface="Arial"/>
              </a:rPr>
              <a:t>Legal significance of the data through the use of digital signature</a:t>
            </a:r>
          </a:p>
          <a:p>
            <a:pPr marL="285750" indent="-285750">
              <a:buFont typeface="Arial"/>
              <a:buChar char="•"/>
            </a:pPr>
            <a:r>
              <a:rPr lang="en-US" sz="1400" dirty="0">
                <a:solidFill>
                  <a:schemeClr val="accent1"/>
                </a:solidFill>
                <a:latin typeface="Arial" pitchFamily="34" charset="0"/>
                <a:cs typeface="Arial" pitchFamily="34" charset="0"/>
                <a:sym typeface="Arial"/>
              </a:rPr>
              <a:t>Low cost of implementation</a:t>
            </a:r>
          </a:p>
          <a:p>
            <a:pPr marL="285750" indent="-285750">
              <a:buFont typeface="Arial"/>
              <a:buChar char="•"/>
            </a:pPr>
            <a:r>
              <a:rPr lang="en-US" sz="1400" dirty="0">
                <a:solidFill>
                  <a:schemeClr val="accent1"/>
                </a:solidFill>
                <a:latin typeface="Arial" pitchFamily="34" charset="0"/>
                <a:cs typeface="Arial" pitchFamily="34" charset="0"/>
                <a:sym typeface="Arial"/>
              </a:rPr>
              <a:t>Accurate location and time</a:t>
            </a:r>
          </a:p>
          <a:p>
            <a:pPr marL="285750" indent="-285750">
              <a:buFont typeface="Arial"/>
              <a:buChar char="•"/>
            </a:pPr>
            <a:r>
              <a:rPr lang="en-US" sz="1400" dirty="0">
                <a:solidFill>
                  <a:schemeClr val="accent1"/>
                </a:solidFill>
                <a:latin typeface="Arial" pitchFamily="34" charset="0"/>
                <a:cs typeface="Arial" pitchFamily="34" charset="0"/>
                <a:sym typeface="Arial"/>
              </a:rPr>
              <a:t>Continuous control </a:t>
            </a:r>
            <a:r>
              <a:rPr lang="en-US" sz="1400" dirty="0" smtClean="0">
                <a:solidFill>
                  <a:schemeClr val="accent1"/>
                </a:solidFill>
                <a:latin typeface="Arial" pitchFamily="34" charset="0"/>
                <a:cs typeface="Arial" pitchFamily="34" charset="0"/>
                <a:sym typeface="Arial"/>
              </a:rPr>
              <a:t>along the entire route</a:t>
            </a:r>
            <a:endParaRPr lang="en-US" sz="1400" dirty="0">
              <a:solidFill>
                <a:schemeClr val="accent1"/>
              </a:solidFill>
              <a:latin typeface="Arial" pitchFamily="34" charset="0"/>
              <a:cs typeface="Arial" pitchFamily="34" charset="0"/>
              <a:sym typeface="Arial"/>
            </a:endParaRPr>
          </a:p>
          <a:p>
            <a:pPr marL="285750" indent="-285750">
              <a:buFont typeface="Arial"/>
              <a:buChar char="•"/>
            </a:pPr>
            <a:r>
              <a:rPr lang="en-US" sz="1400" dirty="0">
                <a:solidFill>
                  <a:schemeClr val="accent1"/>
                </a:solidFill>
                <a:latin typeface="Arial" pitchFamily="34" charset="0"/>
                <a:cs typeface="Arial" pitchFamily="34" charset="0"/>
                <a:sym typeface="Arial"/>
              </a:rPr>
              <a:t>Search </a:t>
            </a:r>
            <a:r>
              <a:rPr lang="en-US" sz="1400" dirty="0" smtClean="0">
                <a:solidFill>
                  <a:schemeClr val="accent1"/>
                </a:solidFill>
                <a:latin typeface="Arial" pitchFamily="34" charset="0"/>
                <a:cs typeface="Arial" pitchFamily="34" charset="0"/>
                <a:sym typeface="Arial"/>
              </a:rPr>
              <a:t>for vehicles</a:t>
            </a:r>
            <a:endParaRPr lang="en-US" sz="1400" dirty="0">
              <a:solidFill>
                <a:schemeClr val="accent1"/>
              </a:solidFill>
              <a:latin typeface="Arial" pitchFamily="34" charset="0"/>
              <a:cs typeface="Arial" pitchFamily="34" charset="0"/>
              <a:sym typeface="Arial"/>
            </a:endParaRPr>
          </a:p>
          <a:p>
            <a:pPr marL="285750" indent="-285750">
              <a:buFont typeface="Arial"/>
              <a:buChar char="•"/>
            </a:pPr>
            <a:r>
              <a:rPr lang="en-US" sz="1400" dirty="0">
                <a:solidFill>
                  <a:schemeClr val="accent1"/>
                </a:solidFill>
                <a:latin typeface="Arial" pitchFamily="34" charset="0"/>
                <a:cs typeface="Arial" pitchFamily="34" charset="0"/>
                <a:sym typeface="Arial"/>
              </a:rPr>
              <a:t>A unique business proposition</a:t>
            </a:r>
            <a:endParaRPr lang="ru-RU" sz="1400" dirty="0">
              <a:solidFill>
                <a:schemeClr val="accent1"/>
              </a:solidFill>
              <a:latin typeface="Arial" pitchFamily="34" charset="0"/>
              <a:cs typeface="Arial" pitchFamily="34" charset="0"/>
              <a:sym typeface="Arial"/>
            </a:endParaRPr>
          </a:p>
        </p:txBody>
      </p:sp>
      <p:sp>
        <p:nvSpPr>
          <p:cNvPr id="10" name="Прямоугольник 9"/>
          <p:cNvSpPr/>
          <p:nvPr/>
        </p:nvSpPr>
        <p:spPr>
          <a:xfrm>
            <a:off x="838205" y="6146140"/>
            <a:ext cx="7910259" cy="523220"/>
          </a:xfrm>
          <a:prstGeom prst="rect">
            <a:avLst/>
          </a:prstGeom>
          <a:solidFill>
            <a:schemeClr val="bg1">
              <a:lumMod val="50000"/>
            </a:schemeClr>
          </a:solidFill>
        </p:spPr>
        <p:txBody>
          <a:bodyPr wrap="square">
            <a:spAutoFit/>
          </a:bodyPr>
          <a:lstStyle/>
          <a:p>
            <a:r>
              <a:rPr lang="en-US" sz="1400" dirty="0">
                <a:solidFill>
                  <a:srgbClr val="FFFFFF"/>
                </a:solidFill>
              </a:rPr>
              <a:t>In Europe and America </a:t>
            </a:r>
            <a:r>
              <a:rPr lang="en-US" sz="1400" dirty="0" smtClean="0">
                <a:solidFill>
                  <a:srgbClr val="FFFFFF"/>
                </a:solidFill>
              </a:rPr>
              <a:t>the market for vehicle control </a:t>
            </a:r>
            <a:r>
              <a:rPr lang="en-US" sz="1400" dirty="0">
                <a:solidFill>
                  <a:srgbClr val="FFFFFF"/>
                </a:solidFill>
              </a:rPr>
              <a:t>systems </a:t>
            </a:r>
            <a:r>
              <a:rPr lang="en-US" sz="1400" dirty="0" smtClean="0">
                <a:solidFill>
                  <a:srgbClr val="FFFFFF"/>
                </a:solidFill>
              </a:rPr>
              <a:t>has existed since the second </a:t>
            </a:r>
            <a:r>
              <a:rPr lang="en-US" sz="1400" dirty="0">
                <a:solidFill>
                  <a:srgbClr val="FFFFFF"/>
                </a:solidFill>
              </a:rPr>
              <a:t>half of the 20th century and is growing every year.</a:t>
            </a:r>
            <a:endParaRPr lang="ru-RU" sz="1400" dirty="0">
              <a:solidFill>
                <a:srgbClr val="FFFFFF"/>
              </a:solidFill>
              <a:latin typeface="Arial"/>
              <a:cs typeface="Arial"/>
            </a:endParaRPr>
          </a:p>
        </p:txBody>
      </p:sp>
      <p:sp>
        <p:nvSpPr>
          <p:cNvPr id="11" name="TextBox 10"/>
          <p:cNvSpPr txBox="1"/>
          <p:nvPr/>
        </p:nvSpPr>
        <p:spPr>
          <a:xfrm>
            <a:off x="838199" y="5795972"/>
            <a:ext cx="7910265" cy="369332"/>
          </a:xfrm>
          <a:prstGeom prst="rect">
            <a:avLst/>
          </a:prstGeom>
          <a:solidFill>
            <a:srgbClr val="FF6600"/>
          </a:solidFill>
          <a:ln>
            <a:noFill/>
          </a:ln>
        </p:spPr>
        <p:txBody>
          <a:bodyPr wrap="square" rtlCol="0">
            <a:spAutoFit/>
          </a:bodyPr>
          <a:lstStyle/>
          <a:p>
            <a:r>
              <a:rPr lang="en-US" b="1" dirty="0" smtClean="0">
                <a:solidFill>
                  <a:srgbClr val="FFFFFF"/>
                </a:solidFill>
                <a:cs typeface="Arial" pitchFamily="34" charset="0"/>
              </a:rPr>
              <a:t>Market</a:t>
            </a:r>
            <a:endParaRPr lang="ru-RU" b="1" dirty="0">
              <a:solidFill>
                <a:srgbClr val="FFFFFF"/>
              </a:solidFill>
              <a:cs typeface="Arial" pitchFamily="34" charset="0"/>
            </a:endParaRPr>
          </a:p>
        </p:txBody>
      </p:sp>
      <p:pic>
        <p:nvPicPr>
          <p:cNvPr id="13" name="Picture 4"/>
          <p:cNvPicPr>
            <a:picLocks noChangeAspect="1"/>
          </p:cNvPicPr>
          <p:nvPr>
            <p:custDataLst>
              <p:tags r:id="rId1"/>
            </p:custDataLst>
          </p:nvPr>
        </p:nvPicPr>
        <p:blipFill>
          <a:blip r:embed="rId3"/>
          <a:srcRect/>
          <a:stretch>
            <a:fillRect/>
          </a:stretch>
        </p:blipFill>
        <p:spPr bwMode="auto">
          <a:xfrm>
            <a:off x="7622449" y="44624"/>
            <a:ext cx="621959"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302893" y="908720"/>
            <a:ext cx="2517579" cy="86813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31898602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b="1" dirty="0" err="1" smtClean="0"/>
              <a:t>Asteros</a:t>
            </a:r>
            <a:r>
              <a:rPr lang="en-US" b="1" dirty="0" smtClean="0"/>
              <a:t> Labs</a:t>
            </a:r>
            <a:endParaRPr lang="ru-RU" b="1" dirty="0"/>
          </a:p>
        </p:txBody>
      </p:sp>
      <p:sp>
        <p:nvSpPr>
          <p:cNvPr id="4" name="Rectangle 9"/>
          <p:cNvSpPr/>
          <p:nvPr/>
        </p:nvSpPr>
        <p:spPr>
          <a:xfrm>
            <a:off x="755576" y="890717"/>
            <a:ext cx="7992888" cy="1384995"/>
          </a:xfrm>
          <a:prstGeom prst="rect">
            <a:avLst/>
          </a:prstGeom>
        </p:spPr>
        <p:txBody>
          <a:bodyPr wrap="square">
            <a:spAutoFit/>
          </a:bodyPr>
          <a:lstStyle/>
          <a:p>
            <a:r>
              <a:rPr lang="en-US" sz="1400" b="1" dirty="0"/>
              <a:t>"</a:t>
            </a:r>
            <a:r>
              <a:rPr lang="en-US" sz="1400" b="1" dirty="0" err="1"/>
              <a:t>Asteros</a:t>
            </a:r>
            <a:r>
              <a:rPr lang="en-US" sz="1400" b="1" dirty="0"/>
              <a:t> Business Contact. Telecom“ was the first in </a:t>
            </a:r>
            <a:endParaRPr lang="en-US" sz="1400" b="1" dirty="0" smtClean="0"/>
          </a:p>
          <a:p>
            <a:r>
              <a:rPr lang="en-US" sz="1400" b="1" dirty="0" smtClean="0"/>
              <a:t>Russia to </a:t>
            </a:r>
            <a:r>
              <a:rPr lang="en-US" sz="1400" b="1" dirty="0"/>
              <a:t>receive international recognition of quality by </a:t>
            </a:r>
            <a:endParaRPr lang="en-US" sz="1400" b="1" dirty="0" smtClean="0"/>
          </a:p>
          <a:p>
            <a:r>
              <a:rPr lang="en-US" sz="1400" b="1" dirty="0" smtClean="0"/>
              <a:t>TM Forum</a:t>
            </a:r>
            <a:endParaRPr lang="en-US" sz="1400" b="1" dirty="0"/>
          </a:p>
          <a:p>
            <a:endParaRPr lang="ru-RU" sz="1400" b="1" dirty="0" smtClean="0">
              <a:solidFill>
                <a:schemeClr val="bg1">
                  <a:lumMod val="25000"/>
                </a:schemeClr>
              </a:solidFill>
              <a:latin typeface="Arial"/>
              <a:cs typeface="Arial"/>
            </a:endParaRPr>
          </a:p>
          <a:p>
            <a:r>
              <a:rPr lang="en-US" sz="1400" dirty="0" err="1" smtClean="0">
                <a:solidFill>
                  <a:schemeClr val="bg1">
                    <a:lumMod val="25000"/>
                  </a:schemeClr>
                </a:solidFill>
                <a:latin typeface="Arial"/>
                <a:cs typeface="Arial"/>
              </a:rPr>
              <a:t>Asteros</a:t>
            </a:r>
            <a:r>
              <a:rPr lang="en-US" sz="1400" dirty="0" smtClean="0">
                <a:solidFill>
                  <a:schemeClr val="bg1">
                    <a:lumMod val="25000"/>
                  </a:schemeClr>
                </a:solidFill>
                <a:latin typeface="Arial"/>
                <a:cs typeface="Arial"/>
              </a:rPr>
              <a:t> Labs certified the solution </a:t>
            </a:r>
            <a:r>
              <a:rPr lang="en-US" sz="1400" dirty="0">
                <a:solidFill>
                  <a:schemeClr val="bg1">
                    <a:lumMod val="25000"/>
                  </a:schemeClr>
                </a:solidFill>
                <a:latin typeface="Arial"/>
                <a:cs typeface="Arial"/>
              </a:rPr>
              <a:t>of "</a:t>
            </a:r>
            <a:r>
              <a:rPr lang="en-US" sz="1400" dirty="0" err="1">
                <a:solidFill>
                  <a:schemeClr val="bg1">
                    <a:lumMod val="25000"/>
                  </a:schemeClr>
                </a:solidFill>
                <a:latin typeface="Arial"/>
                <a:cs typeface="Arial"/>
              </a:rPr>
              <a:t>Asteros</a:t>
            </a:r>
            <a:r>
              <a:rPr lang="en-US" sz="1400" dirty="0">
                <a:solidFill>
                  <a:schemeClr val="bg1">
                    <a:lumMod val="25000"/>
                  </a:schemeClr>
                </a:solidFill>
                <a:latin typeface="Arial"/>
                <a:cs typeface="Arial"/>
              </a:rPr>
              <a:t> Business Contact. Telecom“</a:t>
            </a:r>
            <a:r>
              <a:rPr lang="ru-RU" sz="1400" dirty="0" smtClean="0">
                <a:solidFill>
                  <a:schemeClr val="bg1">
                    <a:lumMod val="25000"/>
                  </a:schemeClr>
                </a:solidFill>
                <a:latin typeface="Arial"/>
                <a:cs typeface="Arial"/>
              </a:rPr>
              <a:t> </a:t>
            </a:r>
            <a:r>
              <a:rPr lang="en-US" sz="1400" dirty="0" smtClean="0">
                <a:solidFill>
                  <a:schemeClr val="bg1">
                    <a:lumMod val="25000"/>
                  </a:schemeClr>
                </a:solidFill>
                <a:latin typeface="Arial"/>
                <a:cs typeface="Arial"/>
              </a:rPr>
              <a:t>for compliance with the standards of international telecommunications association TM Forum.</a:t>
            </a:r>
            <a:endParaRPr lang="ru-RU" sz="1400" dirty="0" smtClean="0">
              <a:solidFill>
                <a:schemeClr val="bg1">
                  <a:lumMod val="25000"/>
                </a:schemeClr>
              </a:solidFill>
              <a:latin typeface="Arial"/>
              <a:cs typeface="Arial"/>
            </a:endParaRPr>
          </a:p>
        </p:txBody>
      </p:sp>
      <p:sp>
        <p:nvSpPr>
          <p:cNvPr id="5" name="Rectangle 10"/>
          <p:cNvSpPr/>
          <p:nvPr/>
        </p:nvSpPr>
        <p:spPr>
          <a:xfrm>
            <a:off x="827584" y="2924944"/>
            <a:ext cx="7920880" cy="738664"/>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smtClean="0">
                <a:solidFill>
                  <a:srgbClr val="FFFFFF"/>
                </a:solidFill>
              </a:rPr>
              <a:t>A universal </a:t>
            </a:r>
            <a:r>
              <a:rPr lang="en-US" sz="1400" dirty="0">
                <a:solidFill>
                  <a:srgbClr val="FFFFFF"/>
                </a:solidFill>
              </a:rPr>
              <a:t>interface for </a:t>
            </a:r>
            <a:r>
              <a:rPr lang="en-US" sz="1400" dirty="0" smtClean="0">
                <a:solidFill>
                  <a:srgbClr val="FFFFFF"/>
                </a:solidFill>
              </a:rPr>
              <a:t>registering airline passengers, </a:t>
            </a:r>
            <a:r>
              <a:rPr lang="en-US" sz="1400" dirty="0" err="1" smtClean="0">
                <a:solidFill>
                  <a:srgbClr val="FFFFFF"/>
                </a:solidFill>
              </a:rPr>
              <a:t>Asteros</a:t>
            </a:r>
            <a:r>
              <a:rPr lang="en-US" sz="1400" dirty="0" smtClean="0">
                <a:solidFill>
                  <a:srgbClr val="FFFFFF"/>
                </a:solidFill>
              </a:rPr>
              <a:t> </a:t>
            </a:r>
            <a:r>
              <a:rPr lang="en-US" sz="1400" dirty="0">
                <a:solidFill>
                  <a:srgbClr val="FFFFFF"/>
                </a:solidFill>
              </a:rPr>
              <a:t>Contact </a:t>
            </a:r>
            <a:r>
              <a:rPr lang="en-US" sz="1400" dirty="0" smtClean="0">
                <a:solidFill>
                  <a:srgbClr val="FFFFFF"/>
                </a:solidFill>
              </a:rPr>
              <a:t>Air, allows </a:t>
            </a:r>
            <a:r>
              <a:rPr lang="en-US" sz="1400" dirty="0">
                <a:solidFill>
                  <a:srgbClr val="FFFFFF"/>
                </a:solidFill>
              </a:rPr>
              <a:t>airports to conduct registration of passengers on flights of different airlines at any counter, implementing an approach </a:t>
            </a:r>
            <a:r>
              <a:rPr lang="en-US" sz="1400" dirty="0" smtClean="0">
                <a:solidFill>
                  <a:srgbClr val="FFFFFF"/>
                </a:solidFill>
              </a:rPr>
              <a:t>using a common check-in at one window.</a:t>
            </a:r>
            <a:endParaRPr lang="ru-RU" sz="1400" dirty="0">
              <a:solidFill>
                <a:srgbClr val="FFFFFF"/>
              </a:solidFill>
            </a:endParaRPr>
          </a:p>
        </p:txBody>
      </p:sp>
      <p:sp>
        <p:nvSpPr>
          <p:cNvPr id="6" name="TextBox 5"/>
          <p:cNvSpPr txBox="1"/>
          <p:nvPr/>
        </p:nvSpPr>
        <p:spPr>
          <a:xfrm>
            <a:off x="827584" y="2555612"/>
            <a:ext cx="7920880"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Essence of the Innovation</a:t>
            </a:r>
            <a:endParaRPr lang="ru-RU" b="1" dirty="0">
              <a:solidFill>
                <a:schemeClr val="bg2"/>
              </a:solidFill>
              <a:cs typeface="Arial" pitchFamily="34" charset="0"/>
            </a:endParaRPr>
          </a:p>
        </p:txBody>
      </p:sp>
      <p:sp>
        <p:nvSpPr>
          <p:cNvPr id="7" name="TextBox 6"/>
          <p:cNvSpPr txBox="1"/>
          <p:nvPr/>
        </p:nvSpPr>
        <p:spPr>
          <a:xfrm>
            <a:off x="827584" y="3933056"/>
            <a:ext cx="7890169"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Fundamental Advantages</a:t>
            </a:r>
            <a:endParaRPr lang="ru-RU" b="1" dirty="0">
              <a:solidFill>
                <a:schemeClr val="bg2"/>
              </a:solidFill>
              <a:cs typeface="Arial" pitchFamily="34" charset="0"/>
            </a:endParaRPr>
          </a:p>
        </p:txBody>
      </p:sp>
      <p:sp>
        <p:nvSpPr>
          <p:cNvPr id="8" name="Rectangle 10"/>
          <p:cNvSpPr/>
          <p:nvPr/>
        </p:nvSpPr>
        <p:spPr>
          <a:xfrm>
            <a:off x="827584" y="4293096"/>
            <a:ext cx="7890164" cy="738664"/>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a:solidFill>
                  <a:schemeClr val="accent1"/>
                </a:solidFill>
              </a:rPr>
              <a:t>The development will unload the reception area at peak times.</a:t>
            </a:r>
          </a:p>
          <a:p>
            <a:r>
              <a:rPr lang="en-US" sz="1400" dirty="0" smtClean="0">
                <a:solidFill>
                  <a:schemeClr val="accent1"/>
                </a:solidFill>
              </a:rPr>
              <a:t>It optimizes </a:t>
            </a:r>
            <a:r>
              <a:rPr lang="en-US" sz="1400" dirty="0">
                <a:solidFill>
                  <a:schemeClr val="accent1"/>
                </a:solidFill>
              </a:rPr>
              <a:t>the process of training personnel who will no longer need to study </a:t>
            </a:r>
            <a:r>
              <a:rPr lang="en-US" sz="1400" dirty="0" smtClean="0">
                <a:solidFill>
                  <a:schemeClr val="accent1"/>
                </a:solidFill>
              </a:rPr>
              <a:t>systems </a:t>
            </a:r>
            <a:r>
              <a:rPr lang="en-US" sz="1400" dirty="0">
                <a:solidFill>
                  <a:schemeClr val="accent1"/>
                </a:solidFill>
              </a:rPr>
              <a:t>of registration </a:t>
            </a:r>
            <a:r>
              <a:rPr lang="en-US" sz="1400" dirty="0" smtClean="0">
                <a:solidFill>
                  <a:schemeClr val="accent1"/>
                </a:solidFill>
              </a:rPr>
              <a:t>for airlines. It will instead be sufficient </a:t>
            </a:r>
            <a:r>
              <a:rPr lang="en-US" sz="1400" dirty="0">
                <a:solidFill>
                  <a:schemeClr val="accent1"/>
                </a:solidFill>
              </a:rPr>
              <a:t>to know only one interface</a:t>
            </a:r>
            <a:endParaRPr lang="ru-RU" sz="1400" dirty="0">
              <a:solidFill>
                <a:schemeClr val="accent1"/>
              </a:solidFill>
            </a:endParaRPr>
          </a:p>
        </p:txBody>
      </p:sp>
      <p:sp>
        <p:nvSpPr>
          <p:cNvPr id="10" name="Прямоугольник 9"/>
          <p:cNvSpPr/>
          <p:nvPr/>
        </p:nvSpPr>
        <p:spPr>
          <a:xfrm>
            <a:off x="838205" y="5661248"/>
            <a:ext cx="7910259" cy="954107"/>
          </a:xfrm>
          <a:prstGeom prst="rect">
            <a:avLst/>
          </a:prstGeom>
          <a:solidFill>
            <a:schemeClr val="bg1">
              <a:lumMod val="50000"/>
            </a:schemeClr>
          </a:solidFill>
        </p:spPr>
        <p:txBody>
          <a:bodyPr wrap="square">
            <a:spAutoFit/>
          </a:bodyPr>
          <a:lstStyle/>
          <a:p>
            <a:r>
              <a:rPr lang="en-US" sz="1400" dirty="0">
                <a:solidFill>
                  <a:schemeClr val="bg2"/>
                </a:solidFill>
              </a:rPr>
              <a:t>During </a:t>
            </a:r>
            <a:r>
              <a:rPr lang="en-US" sz="1400" dirty="0" smtClean="0">
                <a:solidFill>
                  <a:schemeClr val="bg2"/>
                </a:solidFill>
              </a:rPr>
              <a:t>an exhibition, airports from the United </a:t>
            </a:r>
            <a:r>
              <a:rPr lang="en-US" sz="1400" dirty="0">
                <a:solidFill>
                  <a:schemeClr val="bg2"/>
                </a:solidFill>
              </a:rPr>
              <a:t>States, Switzerland, Finland, Latvia, Singapore, Oman and Turkey, as well as almost all of Russia's terminals, whose representatives visited the </a:t>
            </a:r>
            <a:r>
              <a:rPr lang="en-US" sz="1400" dirty="0" smtClean="0">
                <a:solidFill>
                  <a:schemeClr val="bg2"/>
                </a:solidFill>
              </a:rPr>
              <a:t>exhibition, showed interest in the product. </a:t>
            </a:r>
            <a:r>
              <a:rPr lang="en-US" sz="1400" dirty="0">
                <a:solidFill>
                  <a:schemeClr val="bg2"/>
                </a:solidFill>
              </a:rPr>
              <a:t>As a </a:t>
            </a:r>
            <a:r>
              <a:rPr lang="en-US" sz="1400" dirty="0" smtClean="0">
                <a:solidFill>
                  <a:schemeClr val="bg2"/>
                </a:solidFill>
              </a:rPr>
              <a:t>result, pilot </a:t>
            </a:r>
            <a:r>
              <a:rPr lang="en-US" sz="1400" dirty="0">
                <a:solidFill>
                  <a:schemeClr val="bg2"/>
                </a:solidFill>
              </a:rPr>
              <a:t>projects were planned </a:t>
            </a:r>
            <a:r>
              <a:rPr lang="en-US" sz="1400" dirty="0" smtClean="0">
                <a:solidFill>
                  <a:schemeClr val="bg2"/>
                </a:solidFill>
              </a:rPr>
              <a:t>for the introduction </a:t>
            </a:r>
            <a:r>
              <a:rPr lang="en-US" sz="1400" dirty="0">
                <a:solidFill>
                  <a:schemeClr val="bg2"/>
                </a:solidFill>
              </a:rPr>
              <a:t>of </a:t>
            </a:r>
            <a:r>
              <a:rPr lang="en-US" sz="1400" dirty="0" smtClean="0">
                <a:solidFill>
                  <a:schemeClr val="bg2"/>
                </a:solidFill>
              </a:rPr>
              <a:t>"</a:t>
            </a:r>
            <a:r>
              <a:rPr lang="en-US" sz="1400" dirty="0" err="1">
                <a:solidFill>
                  <a:schemeClr val="bg2"/>
                </a:solidFill>
              </a:rPr>
              <a:t>Asteros</a:t>
            </a:r>
            <a:r>
              <a:rPr lang="en-US" sz="1400" dirty="0">
                <a:solidFill>
                  <a:schemeClr val="bg2"/>
                </a:solidFill>
              </a:rPr>
              <a:t> Contact </a:t>
            </a:r>
            <a:r>
              <a:rPr lang="en-US" sz="1400" dirty="0" smtClean="0">
                <a:solidFill>
                  <a:schemeClr val="bg2"/>
                </a:solidFill>
              </a:rPr>
              <a:t>Air" </a:t>
            </a:r>
            <a:r>
              <a:rPr lang="en-US" sz="1400" dirty="0">
                <a:solidFill>
                  <a:schemeClr val="bg2"/>
                </a:solidFill>
              </a:rPr>
              <a:t>in three domestic airports.</a:t>
            </a:r>
            <a:endParaRPr lang="ru-RU" sz="1400" dirty="0">
              <a:solidFill>
                <a:schemeClr val="bg2"/>
              </a:solidFill>
              <a:latin typeface="Arial"/>
              <a:cs typeface="Arial"/>
            </a:endParaRPr>
          </a:p>
        </p:txBody>
      </p:sp>
      <p:sp>
        <p:nvSpPr>
          <p:cNvPr id="11" name="TextBox 10"/>
          <p:cNvSpPr txBox="1"/>
          <p:nvPr/>
        </p:nvSpPr>
        <p:spPr>
          <a:xfrm>
            <a:off x="838199" y="5301208"/>
            <a:ext cx="7910265" cy="369332"/>
          </a:xfrm>
          <a:prstGeom prst="rect">
            <a:avLst/>
          </a:prstGeom>
          <a:solidFill>
            <a:srgbClr val="FF6600"/>
          </a:solidFill>
          <a:ln>
            <a:noFill/>
          </a:ln>
        </p:spPr>
        <p:txBody>
          <a:bodyPr wrap="square" rtlCol="0">
            <a:spAutoFit/>
          </a:bodyPr>
          <a:lstStyle/>
          <a:p>
            <a:r>
              <a:rPr lang="en-US" b="1" dirty="0" smtClean="0">
                <a:solidFill>
                  <a:srgbClr val="FFFFFF"/>
                </a:solidFill>
                <a:cs typeface="Arial" pitchFamily="34" charset="0"/>
              </a:rPr>
              <a:t>Market</a:t>
            </a:r>
            <a:r>
              <a:rPr lang="ru-RU" b="1" dirty="0" smtClean="0">
                <a:solidFill>
                  <a:srgbClr val="FFFFFF"/>
                </a:solidFill>
                <a:cs typeface="Arial" pitchFamily="34" charset="0"/>
              </a:rPr>
              <a:t>, </a:t>
            </a:r>
            <a:r>
              <a:rPr lang="en-US" b="1" dirty="0" smtClean="0">
                <a:solidFill>
                  <a:srgbClr val="FFFFFF"/>
                </a:solidFill>
                <a:cs typeface="Arial" pitchFamily="34" charset="0"/>
              </a:rPr>
              <a:t>Perspectives</a:t>
            </a:r>
            <a:endParaRPr lang="ru-RU" b="1" dirty="0">
              <a:solidFill>
                <a:srgbClr val="FFFFFF"/>
              </a:solidFill>
              <a:cs typeface="Arial" pitchFamily="34" charset="0"/>
            </a:endParaRPr>
          </a:p>
        </p:txBody>
      </p:sp>
      <p:pic>
        <p:nvPicPr>
          <p:cNvPr id="13" name="Picture 4"/>
          <p:cNvPicPr>
            <a:picLocks noChangeAspect="1"/>
          </p:cNvPicPr>
          <p:nvPr>
            <p:custDataLst>
              <p:tags r:id="rId1"/>
            </p:custDataLst>
          </p:nvPr>
        </p:nvPicPr>
        <p:blipFill>
          <a:blip r:embed="rId3"/>
          <a:srcRect/>
          <a:stretch>
            <a:fillRect/>
          </a:stretch>
        </p:blipFill>
        <p:spPr bwMode="auto">
          <a:xfrm>
            <a:off x="7622449" y="44624"/>
            <a:ext cx="621959"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5220072" y="763480"/>
            <a:ext cx="3816424" cy="48086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40846084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b="1" dirty="0" err="1" smtClean="0"/>
              <a:t>AviaReal</a:t>
            </a:r>
            <a:endParaRPr lang="ru-RU" b="1" dirty="0"/>
          </a:p>
        </p:txBody>
      </p:sp>
      <p:sp>
        <p:nvSpPr>
          <p:cNvPr id="4" name="Rectangle 9"/>
          <p:cNvSpPr/>
          <p:nvPr/>
        </p:nvSpPr>
        <p:spPr>
          <a:xfrm>
            <a:off x="755576" y="961564"/>
            <a:ext cx="5616624" cy="523220"/>
          </a:xfrm>
          <a:prstGeom prst="rect">
            <a:avLst/>
          </a:prstGeom>
        </p:spPr>
        <p:txBody>
          <a:bodyPr wrap="square">
            <a:spAutoFit/>
          </a:bodyPr>
          <a:lstStyle/>
          <a:p>
            <a:r>
              <a:rPr lang="en-US" sz="1400" b="1" dirty="0"/>
              <a:t>AVIAREAL received a favorable decision on its Russian patent </a:t>
            </a:r>
            <a:endParaRPr lang="en-US" sz="1400" b="1" dirty="0" smtClean="0"/>
          </a:p>
          <a:p>
            <a:r>
              <a:rPr lang="en-US" sz="1400" b="1" dirty="0" smtClean="0"/>
              <a:t>application </a:t>
            </a:r>
            <a:r>
              <a:rPr lang="en-US" sz="1400" b="1" dirty="0"/>
              <a:t>for its augmented reality tracking system.</a:t>
            </a:r>
          </a:p>
        </p:txBody>
      </p:sp>
      <p:sp>
        <p:nvSpPr>
          <p:cNvPr id="5" name="Rectangle 10"/>
          <p:cNvSpPr/>
          <p:nvPr/>
        </p:nvSpPr>
        <p:spPr>
          <a:xfrm>
            <a:off x="827584" y="2420888"/>
            <a:ext cx="7920880" cy="1384995"/>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smtClean="0">
                <a:solidFill>
                  <a:schemeClr val="bg2"/>
                </a:solidFill>
              </a:rPr>
              <a:t>Augmented reality projects, </a:t>
            </a:r>
            <a:r>
              <a:rPr lang="en-US" sz="1400" dirty="0">
                <a:solidFill>
                  <a:schemeClr val="bg2"/>
                </a:solidFill>
              </a:rPr>
              <a:t>united by a common goal of improving aviation safety.</a:t>
            </a:r>
          </a:p>
          <a:p>
            <a:endParaRPr lang="en-US" sz="1400" dirty="0">
              <a:solidFill>
                <a:schemeClr val="bg2"/>
              </a:solidFill>
            </a:endParaRPr>
          </a:p>
          <a:p>
            <a:r>
              <a:rPr lang="en-US" sz="1400" dirty="0">
                <a:solidFill>
                  <a:schemeClr val="bg2"/>
                </a:solidFill>
              </a:rPr>
              <a:t>Areas of commercialization:</a:t>
            </a:r>
          </a:p>
          <a:p>
            <a:r>
              <a:rPr lang="en-US" sz="1400" dirty="0">
                <a:solidFill>
                  <a:schemeClr val="bg2"/>
                </a:solidFill>
              </a:rPr>
              <a:t>1) The sale of patents on some configurations of delivered products.</a:t>
            </a:r>
          </a:p>
          <a:p>
            <a:r>
              <a:rPr lang="en-US" sz="1400" dirty="0">
                <a:solidFill>
                  <a:schemeClr val="bg2"/>
                </a:solidFill>
              </a:rPr>
              <a:t>2) Sale of licenses for patents.</a:t>
            </a:r>
          </a:p>
          <a:p>
            <a:r>
              <a:rPr lang="en-US" sz="1400" dirty="0">
                <a:solidFill>
                  <a:schemeClr val="bg2"/>
                </a:solidFill>
              </a:rPr>
              <a:t>3) Sale of software </a:t>
            </a:r>
            <a:r>
              <a:rPr lang="en-US" sz="1400" dirty="0" smtClean="0">
                <a:solidFill>
                  <a:schemeClr val="bg2"/>
                </a:solidFill>
              </a:rPr>
              <a:t>products that are compatible and work on third-party </a:t>
            </a:r>
            <a:r>
              <a:rPr lang="en-US" sz="1400" dirty="0">
                <a:solidFill>
                  <a:schemeClr val="bg2"/>
                </a:solidFill>
              </a:rPr>
              <a:t>hardware.</a:t>
            </a:r>
            <a:endParaRPr lang="ru-RU" sz="1400" dirty="0">
              <a:solidFill>
                <a:schemeClr val="bg2"/>
              </a:solidFill>
              <a:latin typeface="Arial" pitchFamily="34" charset="0"/>
              <a:cs typeface="Arial" pitchFamily="34" charset="0"/>
              <a:sym typeface="Arial"/>
            </a:endParaRPr>
          </a:p>
        </p:txBody>
      </p:sp>
      <p:sp>
        <p:nvSpPr>
          <p:cNvPr id="6" name="TextBox 5"/>
          <p:cNvSpPr txBox="1"/>
          <p:nvPr/>
        </p:nvSpPr>
        <p:spPr>
          <a:xfrm>
            <a:off x="827584" y="2051556"/>
            <a:ext cx="7920880"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Essence of the Innovation</a:t>
            </a:r>
            <a:endParaRPr lang="ru-RU" b="1" dirty="0">
              <a:solidFill>
                <a:schemeClr val="bg2"/>
              </a:solidFill>
              <a:cs typeface="Arial" pitchFamily="34" charset="0"/>
            </a:endParaRPr>
          </a:p>
        </p:txBody>
      </p:sp>
      <p:sp>
        <p:nvSpPr>
          <p:cNvPr id="7" name="TextBox 6"/>
          <p:cNvSpPr txBox="1"/>
          <p:nvPr/>
        </p:nvSpPr>
        <p:spPr>
          <a:xfrm>
            <a:off x="827584" y="4437112"/>
            <a:ext cx="7890169"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Fundamental Advantages</a:t>
            </a:r>
            <a:endParaRPr lang="ru-RU" b="1" dirty="0">
              <a:solidFill>
                <a:schemeClr val="bg2"/>
              </a:solidFill>
              <a:cs typeface="Arial" pitchFamily="34" charset="0"/>
            </a:endParaRPr>
          </a:p>
        </p:txBody>
      </p:sp>
      <p:sp>
        <p:nvSpPr>
          <p:cNvPr id="8" name="Rectangle 10"/>
          <p:cNvSpPr/>
          <p:nvPr/>
        </p:nvSpPr>
        <p:spPr>
          <a:xfrm>
            <a:off x="827584" y="4797152"/>
            <a:ext cx="7890164" cy="307777"/>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smtClean="0">
                <a:solidFill>
                  <a:schemeClr val="accent1"/>
                </a:solidFill>
              </a:rPr>
              <a:t>The projects address </a:t>
            </a:r>
            <a:r>
              <a:rPr lang="en-US" sz="1400" dirty="0">
                <a:solidFill>
                  <a:schemeClr val="accent1"/>
                </a:solidFill>
              </a:rPr>
              <a:t>key categories of aviation personnel involved in the </a:t>
            </a:r>
            <a:r>
              <a:rPr lang="en-US" sz="1400" dirty="0" smtClean="0">
                <a:solidFill>
                  <a:schemeClr val="accent1"/>
                </a:solidFill>
              </a:rPr>
              <a:t>flight safety.</a:t>
            </a:r>
            <a:endParaRPr lang="ru-RU" sz="1400" dirty="0">
              <a:solidFill>
                <a:schemeClr val="accent1"/>
              </a:solidFill>
            </a:endParaRPr>
          </a:p>
        </p:txBody>
      </p:sp>
      <p:sp>
        <p:nvSpPr>
          <p:cNvPr id="10" name="Прямоугольник 9"/>
          <p:cNvSpPr/>
          <p:nvPr/>
        </p:nvSpPr>
        <p:spPr>
          <a:xfrm>
            <a:off x="838205" y="5805264"/>
            <a:ext cx="7910259" cy="738664"/>
          </a:xfrm>
          <a:prstGeom prst="rect">
            <a:avLst/>
          </a:prstGeom>
          <a:solidFill>
            <a:schemeClr val="bg1">
              <a:lumMod val="50000"/>
            </a:schemeClr>
          </a:solidFill>
        </p:spPr>
        <p:txBody>
          <a:bodyPr wrap="square">
            <a:spAutoFit/>
          </a:bodyPr>
          <a:lstStyle/>
          <a:p>
            <a:r>
              <a:rPr lang="en-US" sz="1400" dirty="0">
                <a:solidFill>
                  <a:schemeClr val="bg2"/>
                </a:solidFill>
              </a:rPr>
              <a:t>The estimated cost </a:t>
            </a:r>
            <a:r>
              <a:rPr lang="en-US" sz="1400" dirty="0" smtClean="0">
                <a:solidFill>
                  <a:schemeClr val="bg2"/>
                </a:solidFill>
              </a:rPr>
              <a:t>for </a:t>
            </a:r>
            <a:r>
              <a:rPr lang="en-US" sz="1400" dirty="0">
                <a:solidFill>
                  <a:schemeClr val="bg2"/>
                </a:solidFill>
              </a:rPr>
              <a:t>pilots </a:t>
            </a:r>
            <a:r>
              <a:rPr lang="en-US" sz="1400" dirty="0" smtClean="0">
                <a:solidFill>
                  <a:schemeClr val="bg2"/>
                </a:solidFill>
              </a:rPr>
              <a:t>is 50,000 USD</a:t>
            </a:r>
            <a:r>
              <a:rPr lang="en-US" sz="1400" dirty="0">
                <a:solidFill>
                  <a:schemeClr val="bg2"/>
                </a:solidFill>
              </a:rPr>
              <a:t>. The estimated cost </a:t>
            </a:r>
            <a:r>
              <a:rPr lang="en-US" sz="1400" dirty="0" smtClean="0">
                <a:solidFill>
                  <a:schemeClr val="bg2"/>
                </a:solidFill>
              </a:rPr>
              <a:t>of solutions </a:t>
            </a:r>
            <a:r>
              <a:rPr lang="en-US" sz="1400" dirty="0">
                <a:solidFill>
                  <a:schemeClr val="bg2"/>
                </a:solidFill>
              </a:rPr>
              <a:t>for airport personnel </a:t>
            </a:r>
            <a:r>
              <a:rPr lang="en-US" sz="1400" dirty="0" smtClean="0">
                <a:solidFill>
                  <a:schemeClr val="bg2"/>
                </a:solidFill>
              </a:rPr>
              <a:t>is 500,000 USD</a:t>
            </a:r>
            <a:r>
              <a:rPr lang="en-US" sz="1400" dirty="0">
                <a:solidFill>
                  <a:schemeClr val="bg2"/>
                </a:solidFill>
              </a:rPr>
              <a:t>. </a:t>
            </a:r>
            <a:r>
              <a:rPr lang="en-US" sz="1400" dirty="0" smtClean="0">
                <a:solidFill>
                  <a:schemeClr val="bg2"/>
                </a:solidFill>
              </a:rPr>
              <a:t>The general </a:t>
            </a:r>
            <a:r>
              <a:rPr lang="en-US" sz="1400" dirty="0">
                <a:solidFill>
                  <a:schemeClr val="bg2"/>
                </a:solidFill>
              </a:rPr>
              <a:t>upper bound for the volume of the market </a:t>
            </a:r>
            <a:r>
              <a:rPr lang="en-US" sz="1400" dirty="0" smtClean="0">
                <a:solidFill>
                  <a:schemeClr val="bg2"/>
                </a:solidFill>
              </a:rPr>
              <a:t>is </a:t>
            </a:r>
            <a:r>
              <a:rPr lang="en-US" sz="1400" dirty="0">
                <a:solidFill>
                  <a:schemeClr val="bg2"/>
                </a:solidFill>
              </a:rPr>
              <a:t>about 20 billion USD. Consumers: </a:t>
            </a:r>
            <a:r>
              <a:rPr lang="en-US" sz="1400" dirty="0" smtClean="0">
                <a:solidFill>
                  <a:schemeClr val="bg2"/>
                </a:solidFill>
              </a:rPr>
              <a:t>airlines and </a:t>
            </a:r>
            <a:r>
              <a:rPr lang="en-US" sz="1400" dirty="0">
                <a:solidFill>
                  <a:schemeClr val="bg2"/>
                </a:solidFill>
              </a:rPr>
              <a:t>private consumers.</a:t>
            </a:r>
            <a:endParaRPr lang="ru-RU" sz="1400" dirty="0">
              <a:solidFill>
                <a:schemeClr val="bg2"/>
              </a:solidFill>
              <a:latin typeface="Arial"/>
              <a:cs typeface="Arial"/>
            </a:endParaRPr>
          </a:p>
        </p:txBody>
      </p:sp>
      <p:sp>
        <p:nvSpPr>
          <p:cNvPr id="11" name="TextBox 10"/>
          <p:cNvSpPr txBox="1"/>
          <p:nvPr/>
        </p:nvSpPr>
        <p:spPr>
          <a:xfrm>
            <a:off x="838199" y="5445224"/>
            <a:ext cx="7910265" cy="369332"/>
          </a:xfrm>
          <a:prstGeom prst="rect">
            <a:avLst/>
          </a:prstGeom>
          <a:solidFill>
            <a:srgbClr val="FF6600"/>
          </a:solidFill>
          <a:ln>
            <a:noFill/>
          </a:ln>
        </p:spPr>
        <p:txBody>
          <a:bodyPr wrap="square" rtlCol="0">
            <a:spAutoFit/>
          </a:bodyPr>
          <a:lstStyle/>
          <a:p>
            <a:r>
              <a:rPr lang="en-US" b="1" dirty="0" smtClean="0">
                <a:solidFill>
                  <a:srgbClr val="FFFFFF"/>
                </a:solidFill>
                <a:cs typeface="Arial" pitchFamily="34" charset="0"/>
              </a:rPr>
              <a:t>Market</a:t>
            </a:r>
            <a:endParaRPr lang="ru-RU" b="1" dirty="0">
              <a:solidFill>
                <a:srgbClr val="FFFFFF"/>
              </a:solidFill>
              <a:cs typeface="Arial" pitchFamily="34" charset="0"/>
            </a:endParaRPr>
          </a:p>
        </p:txBody>
      </p:sp>
      <p:pic>
        <p:nvPicPr>
          <p:cNvPr id="13" name="Picture 4"/>
          <p:cNvPicPr>
            <a:picLocks noChangeAspect="1"/>
          </p:cNvPicPr>
          <p:nvPr>
            <p:custDataLst>
              <p:tags r:id="rId1"/>
            </p:custDataLst>
          </p:nvPr>
        </p:nvPicPr>
        <p:blipFill>
          <a:blip r:embed="rId3"/>
          <a:srcRect/>
          <a:stretch>
            <a:fillRect/>
          </a:stretch>
        </p:blipFill>
        <p:spPr bwMode="auto">
          <a:xfrm>
            <a:off x="7622449" y="44624"/>
            <a:ext cx="621959"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228184" y="908720"/>
            <a:ext cx="2448272" cy="90380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29934223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dirty="0" smtClean="0"/>
              <a:t>Contents</a:t>
            </a:r>
            <a:endParaRPr lang="ru-RU" dirty="0"/>
          </a:p>
        </p:txBody>
      </p:sp>
      <p:sp>
        <p:nvSpPr>
          <p:cNvPr id="5" name="Прямоугольник 4"/>
          <p:cNvSpPr/>
          <p:nvPr/>
        </p:nvSpPr>
        <p:spPr>
          <a:xfrm>
            <a:off x="755576" y="980728"/>
            <a:ext cx="8280920" cy="5693866"/>
          </a:xfrm>
          <a:prstGeom prst="rect">
            <a:avLst/>
          </a:prstGeom>
        </p:spPr>
        <p:txBody>
          <a:bodyPr wrap="square">
            <a:spAutoFit/>
          </a:bodyPr>
          <a:lstStyle/>
          <a:p>
            <a:endParaRPr lang="ru-RU" sz="1400" dirty="0" smtClean="0">
              <a:cs typeface="Arial"/>
            </a:endParaRPr>
          </a:p>
          <a:p>
            <a:pPr marL="171450" indent="-171450">
              <a:buFont typeface="Arial"/>
              <a:buChar char="•"/>
            </a:pPr>
            <a:r>
              <a:rPr lang="en-US" sz="1400" dirty="0">
                <a:cs typeface="Arial"/>
              </a:rPr>
              <a:t>"</a:t>
            </a:r>
            <a:r>
              <a:rPr lang="en-US" sz="1400" dirty="0" err="1" smtClean="0">
                <a:cs typeface="Arial"/>
              </a:rPr>
              <a:t>TheraMAB</a:t>
            </a:r>
            <a:r>
              <a:rPr lang="en-US" sz="1400" dirty="0">
                <a:cs typeface="Arial"/>
              </a:rPr>
              <a:t>" announced the receipt of the second tranche of venture capital investment in the amount of 157 million rubles.</a:t>
            </a:r>
          </a:p>
          <a:p>
            <a:pPr marL="171450" indent="-171450">
              <a:buFont typeface="Arial"/>
              <a:buChar char="•"/>
            </a:pPr>
            <a:endParaRPr lang="en-US" sz="1400" dirty="0">
              <a:cs typeface="Arial"/>
            </a:endParaRPr>
          </a:p>
          <a:p>
            <a:pPr marL="171450" indent="-171450">
              <a:buFont typeface="Arial"/>
              <a:buChar char="•"/>
            </a:pPr>
            <a:r>
              <a:rPr lang="en-US" sz="1400" dirty="0">
                <a:cs typeface="Arial"/>
              </a:rPr>
              <a:t>The company "</a:t>
            </a:r>
            <a:r>
              <a:rPr lang="en-US" sz="1400" dirty="0" err="1">
                <a:cs typeface="Arial"/>
              </a:rPr>
              <a:t>Spektralazer</a:t>
            </a:r>
            <a:r>
              <a:rPr lang="en-US" sz="1400" dirty="0">
                <a:cs typeface="Arial"/>
              </a:rPr>
              <a:t>" was certified </a:t>
            </a:r>
            <a:r>
              <a:rPr lang="en-US" sz="1400" dirty="0" smtClean="0">
                <a:cs typeface="Arial"/>
              </a:rPr>
              <a:t>according to Quality </a:t>
            </a:r>
            <a:r>
              <a:rPr lang="en-US" sz="1400" dirty="0">
                <a:cs typeface="Arial"/>
              </a:rPr>
              <a:t>Management Standard ISO 9001-2011</a:t>
            </a:r>
          </a:p>
          <a:p>
            <a:pPr marL="171450" indent="-171450">
              <a:buFont typeface="Arial"/>
              <a:buChar char="•"/>
            </a:pPr>
            <a:endParaRPr lang="en-US" sz="1400" dirty="0">
              <a:cs typeface="Arial"/>
            </a:endParaRPr>
          </a:p>
          <a:p>
            <a:pPr marL="171450" indent="-171450">
              <a:buFont typeface="Arial"/>
              <a:buChar char="•"/>
            </a:pPr>
            <a:r>
              <a:rPr lang="en-US" sz="1400" dirty="0" err="1" smtClean="0">
                <a:cs typeface="Arial"/>
              </a:rPr>
              <a:t>Multiclet</a:t>
            </a:r>
            <a:r>
              <a:rPr lang="en-US" sz="1400" dirty="0" smtClean="0">
                <a:cs typeface="Arial"/>
              </a:rPr>
              <a:t> </a:t>
            </a:r>
            <a:r>
              <a:rPr lang="en-US" sz="1400" dirty="0">
                <a:cs typeface="Arial"/>
              </a:rPr>
              <a:t>and </a:t>
            </a:r>
            <a:r>
              <a:rPr lang="en-US" sz="1400" dirty="0" err="1">
                <a:cs typeface="Arial"/>
              </a:rPr>
              <a:t>Eurolink</a:t>
            </a:r>
            <a:r>
              <a:rPr lang="en-US" sz="1400" dirty="0">
                <a:cs typeface="Arial"/>
              </a:rPr>
              <a:t> Systems Group </a:t>
            </a:r>
            <a:r>
              <a:rPr lang="en-US" sz="1400" dirty="0" smtClean="0">
                <a:cs typeface="Arial"/>
              </a:rPr>
              <a:t>began </a:t>
            </a:r>
            <a:r>
              <a:rPr lang="en-US" sz="1400" dirty="0">
                <a:cs typeface="Arial"/>
              </a:rPr>
              <a:t>cooperation</a:t>
            </a:r>
          </a:p>
          <a:p>
            <a:pPr marL="171450" indent="-171450">
              <a:buFont typeface="Arial"/>
              <a:buChar char="•"/>
            </a:pPr>
            <a:endParaRPr lang="en-US" sz="1400" dirty="0">
              <a:cs typeface="Arial"/>
            </a:endParaRPr>
          </a:p>
          <a:p>
            <a:pPr marL="171450" indent="-171450">
              <a:buFont typeface="Arial"/>
              <a:buChar char="•"/>
            </a:pPr>
            <a:r>
              <a:rPr lang="en-US" sz="1400" dirty="0">
                <a:cs typeface="Arial"/>
              </a:rPr>
              <a:t>"Forest Watch" found another fire in the Nizhny Novgorod region</a:t>
            </a:r>
          </a:p>
          <a:p>
            <a:pPr marL="171450" indent="-171450">
              <a:buFont typeface="Arial"/>
              <a:buChar char="•"/>
            </a:pPr>
            <a:endParaRPr lang="en-US" sz="1400" dirty="0">
              <a:cs typeface="Arial"/>
            </a:endParaRPr>
          </a:p>
          <a:p>
            <a:pPr marL="171450" indent="-171450">
              <a:buFont typeface="Arial"/>
              <a:buChar char="•"/>
            </a:pPr>
            <a:r>
              <a:rPr lang="en-US" sz="1400" dirty="0" err="1">
                <a:cs typeface="Arial"/>
              </a:rPr>
              <a:t>Rospatent</a:t>
            </a:r>
            <a:r>
              <a:rPr lang="en-US" sz="1400" dirty="0">
                <a:cs typeface="Arial"/>
              </a:rPr>
              <a:t> </a:t>
            </a:r>
            <a:r>
              <a:rPr lang="en-US" sz="1400" dirty="0" smtClean="0">
                <a:cs typeface="Arial"/>
              </a:rPr>
              <a:t>granted </a:t>
            </a:r>
            <a:r>
              <a:rPr lang="en-US" sz="1400" dirty="0">
                <a:cs typeface="Arial"/>
              </a:rPr>
              <a:t>a patent to the </a:t>
            </a:r>
            <a:r>
              <a:rPr lang="en-US" sz="1400" dirty="0" smtClean="0">
                <a:cs typeface="Arial"/>
              </a:rPr>
              <a:t>Center for Oil </a:t>
            </a:r>
            <a:r>
              <a:rPr lang="en-US" sz="1400" dirty="0">
                <a:cs typeface="Arial"/>
              </a:rPr>
              <a:t>and </a:t>
            </a:r>
            <a:r>
              <a:rPr lang="en-US" sz="1400" dirty="0" smtClean="0">
                <a:cs typeface="Arial"/>
              </a:rPr>
              <a:t>Gas Technologies</a:t>
            </a:r>
            <a:endParaRPr lang="en-US" sz="1400" dirty="0">
              <a:cs typeface="Arial"/>
            </a:endParaRPr>
          </a:p>
          <a:p>
            <a:pPr marL="171450" indent="-171450">
              <a:buFont typeface="Arial"/>
              <a:buChar char="•"/>
            </a:pPr>
            <a:endParaRPr lang="en-US" sz="1400" dirty="0">
              <a:cs typeface="Arial"/>
            </a:endParaRPr>
          </a:p>
          <a:p>
            <a:pPr marL="171450" indent="-171450">
              <a:buFont typeface="Arial"/>
              <a:buChar char="•"/>
            </a:pPr>
            <a:r>
              <a:rPr lang="en-US" sz="1400" dirty="0" err="1">
                <a:cs typeface="Arial"/>
              </a:rPr>
              <a:t>Flocktory</a:t>
            </a:r>
            <a:r>
              <a:rPr lang="en-US" sz="1400" dirty="0">
                <a:cs typeface="Arial"/>
              </a:rPr>
              <a:t> raised $ 1.5 million </a:t>
            </a:r>
            <a:r>
              <a:rPr lang="en-US" sz="1400" dirty="0" smtClean="0">
                <a:cs typeface="Arial"/>
              </a:rPr>
              <a:t>in investments</a:t>
            </a:r>
            <a:endParaRPr lang="en-US" sz="1400" dirty="0">
              <a:cs typeface="Arial"/>
            </a:endParaRPr>
          </a:p>
          <a:p>
            <a:pPr marL="171450" indent="-171450">
              <a:buFont typeface="Arial"/>
              <a:buChar char="•"/>
            </a:pPr>
            <a:endParaRPr lang="en-US" sz="1400" dirty="0">
              <a:cs typeface="Arial"/>
            </a:endParaRPr>
          </a:p>
          <a:p>
            <a:pPr marL="171450" indent="-171450">
              <a:buFont typeface="Arial"/>
              <a:buChar char="•"/>
            </a:pPr>
            <a:r>
              <a:rPr lang="en-US" sz="1400" dirty="0">
                <a:cs typeface="Arial"/>
              </a:rPr>
              <a:t>Rock Flow Dynamics </a:t>
            </a:r>
            <a:r>
              <a:rPr lang="en-US" sz="1400" dirty="0" smtClean="0">
                <a:cs typeface="Arial"/>
              </a:rPr>
              <a:t>concluded an agreement </a:t>
            </a:r>
            <a:r>
              <a:rPr lang="en-US" sz="1400" dirty="0">
                <a:cs typeface="Arial"/>
              </a:rPr>
              <a:t>with </a:t>
            </a:r>
            <a:r>
              <a:rPr lang="en-US" sz="1400" dirty="0" smtClean="0">
                <a:cs typeface="Arial"/>
              </a:rPr>
              <a:t>U.S</a:t>
            </a:r>
            <a:r>
              <a:rPr lang="en-US" sz="1400" dirty="0">
                <a:cs typeface="Arial"/>
              </a:rPr>
              <a:t>. oil and gas </a:t>
            </a:r>
            <a:r>
              <a:rPr lang="en-US" sz="1400" dirty="0" smtClean="0">
                <a:cs typeface="Arial"/>
              </a:rPr>
              <a:t>corporation Occidental </a:t>
            </a:r>
            <a:r>
              <a:rPr lang="en-US" sz="1400" dirty="0">
                <a:cs typeface="Arial"/>
              </a:rPr>
              <a:t>Petroleum (OXY).</a:t>
            </a:r>
          </a:p>
          <a:p>
            <a:pPr marL="171450" indent="-171450">
              <a:buFont typeface="Arial"/>
              <a:buChar char="•"/>
            </a:pPr>
            <a:endParaRPr lang="en-US" sz="1400" dirty="0">
              <a:cs typeface="Arial"/>
            </a:endParaRPr>
          </a:p>
          <a:p>
            <a:pPr marL="171450" indent="-171450">
              <a:buFont typeface="Arial"/>
              <a:buChar char="•"/>
            </a:pPr>
            <a:r>
              <a:rPr lang="en-US" sz="1400" dirty="0" err="1">
                <a:cs typeface="Arial"/>
              </a:rPr>
              <a:t>Penxy</a:t>
            </a:r>
            <a:r>
              <a:rPr lang="en-US" sz="1400" dirty="0">
                <a:cs typeface="Arial"/>
              </a:rPr>
              <a:t> </a:t>
            </a:r>
            <a:r>
              <a:rPr lang="en-US" sz="1400" dirty="0" smtClean="0">
                <a:cs typeface="Arial"/>
              </a:rPr>
              <a:t>released </a:t>
            </a:r>
            <a:r>
              <a:rPr lang="en-US" sz="1400" dirty="0">
                <a:cs typeface="Arial"/>
              </a:rPr>
              <a:t>an application for </a:t>
            </a:r>
            <a:r>
              <a:rPr lang="en-US" sz="1400" dirty="0" smtClean="0">
                <a:cs typeface="Arial"/>
              </a:rPr>
              <a:t>the iPhone</a:t>
            </a:r>
            <a:endParaRPr lang="en-US" sz="1400" dirty="0">
              <a:cs typeface="Arial"/>
            </a:endParaRPr>
          </a:p>
          <a:p>
            <a:pPr marL="171450" indent="-171450">
              <a:buFont typeface="Arial"/>
              <a:buChar char="•"/>
            </a:pPr>
            <a:endParaRPr lang="en-US" sz="1400" dirty="0">
              <a:cs typeface="Arial"/>
            </a:endParaRPr>
          </a:p>
          <a:p>
            <a:pPr marL="171450" indent="-171450">
              <a:buFont typeface="Arial"/>
              <a:buChar char="•"/>
            </a:pPr>
            <a:r>
              <a:rPr lang="en-US" sz="1400" dirty="0" err="1"/>
              <a:t>Avtodoria</a:t>
            </a:r>
            <a:r>
              <a:rPr lang="en-US" sz="1400" dirty="0"/>
              <a:t> </a:t>
            </a:r>
            <a:r>
              <a:rPr lang="en-US" sz="1400" dirty="0" smtClean="0">
                <a:cs typeface="Arial"/>
              </a:rPr>
              <a:t>launched a system in test </a:t>
            </a:r>
            <a:r>
              <a:rPr lang="en-US" sz="1400" dirty="0">
                <a:cs typeface="Arial"/>
              </a:rPr>
              <a:t>mode in the Republic of Kazakhstan for </a:t>
            </a:r>
            <a:r>
              <a:rPr lang="en-US" sz="1400" dirty="0" smtClean="0">
                <a:cs typeface="Arial"/>
              </a:rPr>
              <a:t>catching speeding violations</a:t>
            </a:r>
            <a:endParaRPr lang="en-US" sz="1400" dirty="0">
              <a:cs typeface="Arial"/>
            </a:endParaRPr>
          </a:p>
          <a:p>
            <a:pPr marL="171450" indent="-171450">
              <a:buFont typeface="Arial"/>
              <a:buChar char="•"/>
            </a:pPr>
            <a:endParaRPr lang="en-US" sz="1400" dirty="0">
              <a:cs typeface="Arial"/>
            </a:endParaRPr>
          </a:p>
          <a:p>
            <a:pPr marL="171450" indent="-171450">
              <a:buFont typeface="Arial"/>
              <a:buChar char="•"/>
            </a:pPr>
            <a:r>
              <a:rPr lang="en-US" sz="1400" dirty="0" smtClean="0">
                <a:cs typeface="Arial"/>
              </a:rPr>
              <a:t>"</a:t>
            </a:r>
            <a:r>
              <a:rPr lang="en-US" sz="1400" dirty="0" err="1">
                <a:cs typeface="Arial"/>
              </a:rPr>
              <a:t>Asteros</a:t>
            </a:r>
            <a:r>
              <a:rPr lang="en-US" sz="1400" dirty="0">
                <a:cs typeface="Arial"/>
              </a:rPr>
              <a:t> Business Contact. </a:t>
            </a:r>
            <a:r>
              <a:rPr lang="en-US" sz="1400" dirty="0" smtClean="0">
                <a:cs typeface="Arial"/>
              </a:rPr>
              <a:t>Telecom“ was </a:t>
            </a:r>
            <a:r>
              <a:rPr lang="en-US" sz="1400" dirty="0">
                <a:cs typeface="Arial"/>
              </a:rPr>
              <a:t>the first </a:t>
            </a:r>
            <a:r>
              <a:rPr lang="en-US" sz="1400" dirty="0" smtClean="0">
                <a:cs typeface="Arial"/>
              </a:rPr>
              <a:t>to receive international recognition of quality by TM Forum in Russia </a:t>
            </a:r>
            <a:endParaRPr lang="en-US" sz="1400" dirty="0">
              <a:cs typeface="Arial"/>
            </a:endParaRPr>
          </a:p>
          <a:p>
            <a:pPr marL="171450" indent="-171450">
              <a:buFont typeface="Arial"/>
              <a:buChar char="•"/>
            </a:pPr>
            <a:endParaRPr lang="en-US" sz="1400" dirty="0">
              <a:cs typeface="Arial"/>
            </a:endParaRPr>
          </a:p>
          <a:p>
            <a:pPr marL="171450" indent="-171450">
              <a:buFont typeface="Arial"/>
              <a:buChar char="•"/>
            </a:pPr>
            <a:r>
              <a:rPr lang="en-US" sz="1400" dirty="0">
                <a:cs typeface="Arial"/>
              </a:rPr>
              <a:t>AVIAREAL received a favorable decision on its Russian patent application for its augmented reality tracking system.</a:t>
            </a:r>
            <a:endParaRPr lang="ru-RU" sz="1400" dirty="0">
              <a:cs typeface="Arial"/>
            </a:endParaRPr>
          </a:p>
        </p:txBody>
      </p:sp>
    </p:spTree>
    <p:extLst>
      <p:ext uri="{BB962C8B-B14F-4D97-AF65-F5344CB8AC3E}">
        <p14:creationId xmlns:p14="http://schemas.microsoft.com/office/powerpoint/2010/main" val="5685291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sz="2000" b="1" dirty="0" err="1" smtClean="0"/>
              <a:t>TheraMAB</a:t>
            </a:r>
            <a:endParaRPr lang="ru-RU" sz="2000" dirty="0"/>
          </a:p>
        </p:txBody>
      </p:sp>
      <p:pic>
        <p:nvPicPr>
          <p:cNvPr id="13" name="Picture 5"/>
          <p:cNvPicPr>
            <a:picLocks noChangeAspect="1"/>
          </p:cNvPicPr>
          <p:nvPr>
            <p:custDataLst>
              <p:tags r:id="rId1"/>
            </p:custDataLst>
          </p:nvPr>
        </p:nvPicPr>
        <p:blipFill>
          <a:blip r:embed="rId3"/>
          <a:srcRect/>
          <a:stretch>
            <a:fillRect/>
          </a:stretch>
        </p:blipFill>
        <p:spPr bwMode="auto">
          <a:xfrm>
            <a:off x="7622449" y="44624"/>
            <a:ext cx="624332" cy="432048"/>
          </a:xfrm>
          <a:prstGeom prst="rect">
            <a:avLst/>
          </a:prstGeom>
          <a:noFill/>
          <a:ln w="9525">
            <a:noFill/>
            <a:miter lim="800000"/>
            <a:headEnd/>
            <a:tailEnd/>
          </a:ln>
        </p:spPr>
      </p:pic>
      <p:sp>
        <p:nvSpPr>
          <p:cNvPr id="15" name="Rectangle 9"/>
          <p:cNvSpPr/>
          <p:nvPr/>
        </p:nvSpPr>
        <p:spPr>
          <a:xfrm>
            <a:off x="744616" y="1052736"/>
            <a:ext cx="6203648" cy="954107"/>
          </a:xfrm>
          <a:prstGeom prst="rect">
            <a:avLst/>
          </a:prstGeom>
        </p:spPr>
        <p:txBody>
          <a:bodyPr wrap="square">
            <a:spAutoFit/>
          </a:bodyPr>
          <a:lstStyle/>
          <a:p>
            <a:r>
              <a:rPr lang="en-US" sz="1400" b="1" dirty="0"/>
              <a:t>"</a:t>
            </a:r>
            <a:r>
              <a:rPr lang="en-US" sz="1400" b="1" dirty="0" err="1"/>
              <a:t>TheraMAB</a:t>
            </a:r>
            <a:r>
              <a:rPr lang="en-US" sz="1400" b="1" dirty="0"/>
              <a:t>" announced the receipt of the second tranche of venture capital investment in the amount of 157 million rubles.</a:t>
            </a:r>
          </a:p>
          <a:p>
            <a:r>
              <a:rPr lang="ru-RU" sz="1400" b="1" dirty="0" smtClean="0">
                <a:solidFill>
                  <a:schemeClr val="bg1">
                    <a:lumMod val="25000"/>
                  </a:schemeClr>
                </a:solidFill>
                <a:latin typeface="Arial"/>
                <a:cs typeface="Arial"/>
              </a:rPr>
              <a:t> </a:t>
            </a:r>
          </a:p>
          <a:p>
            <a:r>
              <a:rPr lang="en-US" sz="1400" dirty="0"/>
              <a:t>The second round of financing was done </a:t>
            </a:r>
            <a:r>
              <a:rPr lang="en-US" sz="1400" dirty="0" smtClean="0"/>
              <a:t>by Bioprocess </a:t>
            </a:r>
            <a:r>
              <a:rPr lang="en-US" sz="1400" dirty="0"/>
              <a:t>Capital </a:t>
            </a:r>
            <a:r>
              <a:rPr lang="en-US" sz="1400" dirty="0" smtClean="0"/>
              <a:t>Ventures</a:t>
            </a:r>
            <a:endParaRPr lang="ru-RU" sz="1400" b="1" dirty="0">
              <a:solidFill>
                <a:schemeClr val="bg1">
                  <a:lumMod val="25000"/>
                </a:schemeClr>
              </a:solidFill>
              <a:latin typeface="Arial"/>
              <a:cs typeface="Arial"/>
            </a:endParaRPr>
          </a:p>
        </p:txBody>
      </p:sp>
      <p:sp>
        <p:nvSpPr>
          <p:cNvPr id="16" name="Rectangle 10"/>
          <p:cNvSpPr/>
          <p:nvPr/>
        </p:nvSpPr>
        <p:spPr>
          <a:xfrm>
            <a:off x="818374" y="2708920"/>
            <a:ext cx="7883962" cy="1169551"/>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err="1" smtClean="0">
                <a:solidFill>
                  <a:schemeClr val="bg2"/>
                </a:solidFill>
              </a:rPr>
              <a:t>TheraMAB</a:t>
            </a:r>
            <a:r>
              <a:rPr lang="en-US" sz="1400" dirty="0" smtClean="0">
                <a:solidFill>
                  <a:schemeClr val="bg2"/>
                </a:solidFill>
              </a:rPr>
              <a:t> </a:t>
            </a:r>
            <a:r>
              <a:rPr lang="en-US" sz="1400" dirty="0">
                <a:solidFill>
                  <a:schemeClr val="bg2"/>
                </a:solidFill>
              </a:rPr>
              <a:t>plans to bring </a:t>
            </a:r>
            <a:r>
              <a:rPr lang="en-US" sz="1400" dirty="0" smtClean="0">
                <a:solidFill>
                  <a:schemeClr val="bg2"/>
                </a:solidFill>
              </a:rPr>
              <a:t>medicines </a:t>
            </a:r>
            <a:r>
              <a:rPr lang="en-US" sz="1400" dirty="0">
                <a:solidFill>
                  <a:schemeClr val="bg2"/>
                </a:solidFill>
              </a:rPr>
              <a:t>based on </a:t>
            </a:r>
            <a:r>
              <a:rPr lang="en-US" sz="1400" dirty="0" smtClean="0">
                <a:solidFill>
                  <a:schemeClr val="bg2"/>
                </a:solidFill>
              </a:rPr>
              <a:t>original formulations </a:t>
            </a:r>
            <a:r>
              <a:rPr lang="en-US" sz="1400" dirty="0">
                <a:solidFill>
                  <a:schemeClr val="bg2"/>
                </a:solidFill>
              </a:rPr>
              <a:t>of monoclonal antibodies (</a:t>
            </a:r>
            <a:r>
              <a:rPr lang="en-US" sz="1400" dirty="0" err="1">
                <a:solidFill>
                  <a:schemeClr val="bg2"/>
                </a:solidFill>
              </a:rPr>
              <a:t>mAb</a:t>
            </a:r>
            <a:r>
              <a:rPr lang="en-US" sz="1400" dirty="0" smtClean="0">
                <a:solidFill>
                  <a:schemeClr val="bg2"/>
                </a:solidFill>
              </a:rPr>
              <a:t>) </a:t>
            </a:r>
            <a:r>
              <a:rPr lang="en-US" sz="1400" dirty="0">
                <a:solidFill>
                  <a:schemeClr val="bg2"/>
                </a:solidFill>
              </a:rPr>
              <a:t>to the Russian and world </a:t>
            </a:r>
            <a:r>
              <a:rPr lang="en-US" sz="1400" dirty="0" smtClean="0">
                <a:solidFill>
                  <a:schemeClr val="bg2"/>
                </a:solidFill>
              </a:rPr>
              <a:t>markets. </a:t>
            </a:r>
            <a:r>
              <a:rPr lang="en-US" sz="1400" dirty="0">
                <a:solidFill>
                  <a:schemeClr val="bg2"/>
                </a:solidFill>
              </a:rPr>
              <a:t>The </a:t>
            </a:r>
            <a:r>
              <a:rPr lang="en-US" sz="1400" dirty="0" smtClean="0">
                <a:solidFill>
                  <a:schemeClr val="bg2"/>
                </a:solidFill>
              </a:rPr>
              <a:t>TAB08 antibody, a "first-in-class</a:t>
            </a:r>
            <a:r>
              <a:rPr lang="en-US" sz="1400" dirty="0">
                <a:solidFill>
                  <a:schemeClr val="bg2"/>
                </a:solidFill>
              </a:rPr>
              <a:t>" humanized </a:t>
            </a:r>
            <a:r>
              <a:rPr lang="en-US" sz="1400" dirty="0" err="1">
                <a:solidFill>
                  <a:schemeClr val="bg2"/>
                </a:solidFill>
              </a:rPr>
              <a:t>mAb</a:t>
            </a:r>
            <a:r>
              <a:rPr lang="en-US" sz="1400" dirty="0">
                <a:solidFill>
                  <a:schemeClr val="bg2"/>
                </a:solidFill>
              </a:rPr>
              <a:t> </a:t>
            </a:r>
            <a:r>
              <a:rPr lang="en-US" sz="1400" dirty="0" smtClean="0">
                <a:solidFill>
                  <a:schemeClr val="bg2"/>
                </a:solidFill>
              </a:rPr>
              <a:t>of the IgG4 class that connects </a:t>
            </a:r>
            <a:r>
              <a:rPr lang="en-US" sz="1400" dirty="0" err="1" smtClean="0">
                <a:solidFill>
                  <a:schemeClr val="bg2"/>
                </a:solidFill>
              </a:rPr>
              <a:t>costimulatory</a:t>
            </a:r>
            <a:r>
              <a:rPr lang="en-US" sz="1400" dirty="0" smtClean="0">
                <a:solidFill>
                  <a:schemeClr val="bg2"/>
                </a:solidFill>
              </a:rPr>
              <a:t> </a:t>
            </a:r>
            <a:r>
              <a:rPr lang="en-US" sz="1400" dirty="0">
                <a:solidFill>
                  <a:schemeClr val="bg2"/>
                </a:solidFill>
              </a:rPr>
              <a:t>receptor CD28, </a:t>
            </a:r>
            <a:r>
              <a:rPr lang="en-US" sz="1400" dirty="0" smtClean="0">
                <a:solidFill>
                  <a:schemeClr val="bg2"/>
                </a:solidFill>
              </a:rPr>
              <a:t>is specific </a:t>
            </a:r>
            <a:r>
              <a:rPr lang="en-US" sz="1400" dirty="0">
                <a:solidFill>
                  <a:schemeClr val="bg2"/>
                </a:solidFill>
              </a:rPr>
              <a:t>for human T lymphocytes. </a:t>
            </a:r>
            <a:r>
              <a:rPr lang="en-US" sz="1400" dirty="0" smtClean="0">
                <a:solidFill>
                  <a:schemeClr val="bg2"/>
                </a:solidFill>
              </a:rPr>
              <a:t>The CD28 </a:t>
            </a:r>
            <a:r>
              <a:rPr lang="en-US" sz="1400" dirty="0">
                <a:solidFill>
                  <a:schemeClr val="bg2"/>
                </a:solidFill>
              </a:rPr>
              <a:t>receptor </a:t>
            </a:r>
            <a:r>
              <a:rPr lang="en-US" sz="1400" dirty="0" smtClean="0">
                <a:solidFill>
                  <a:schemeClr val="bg2"/>
                </a:solidFill>
              </a:rPr>
              <a:t>expresses itself </a:t>
            </a:r>
            <a:r>
              <a:rPr lang="en-US" sz="1400" dirty="0">
                <a:solidFill>
                  <a:schemeClr val="bg2"/>
                </a:solidFill>
              </a:rPr>
              <a:t>on the surface of </a:t>
            </a:r>
            <a:r>
              <a:rPr lang="en-US" sz="1400" dirty="0" smtClean="0">
                <a:solidFill>
                  <a:schemeClr val="bg2"/>
                </a:solidFill>
              </a:rPr>
              <a:t>an overwhelming number </a:t>
            </a:r>
            <a:r>
              <a:rPr lang="en-US" sz="1400" dirty="0">
                <a:solidFill>
                  <a:schemeClr val="bg2"/>
                </a:solidFill>
              </a:rPr>
              <a:t>of human CD4 + </a:t>
            </a:r>
            <a:r>
              <a:rPr lang="en-US" sz="1400" dirty="0" smtClean="0">
                <a:solidFill>
                  <a:schemeClr val="bg2"/>
                </a:solidFill>
              </a:rPr>
              <a:t>T-cells, </a:t>
            </a:r>
            <a:r>
              <a:rPr lang="en-US" sz="1400" dirty="0">
                <a:solidFill>
                  <a:schemeClr val="bg2"/>
                </a:solidFill>
              </a:rPr>
              <a:t>where it effectively </a:t>
            </a:r>
            <a:r>
              <a:rPr lang="en-US" sz="1400" dirty="0" err="1" smtClean="0">
                <a:solidFill>
                  <a:schemeClr val="bg2"/>
                </a:solidFill>
              </a:rPr>
              <a:t>costimulates</a:t>
            </a:r>
            <a:r>
              <a:rPr lang="en-US" sz="1400" dirty="0" smtClean="0">
                <a:solidFill>
                  <a:schemeClr val="bg2"/>
                </a:solidFill>
              </a:rPr>
              <a:t> </a:t>
            </a:r>
            <a:r>
              <a:rPr lang="en-US" sz="1400" dirty="0">
                <a:solidFill>
                  <a:schemeClr val="bg2"/>
                </a:solidFill>
              </a:rPr>
              <a:t>activation and an </a:t>
            </a:r>
            <a:r>
              <a:rPr lang="en-US" sz="1400" dirty="0" smtClean="0">
                <a:solidFill>
                  <a:schemeClr val="bg2"/>
                </a:solidFill>
              </a:rPr>
              <a:t>increase in the </a:t>
            </a:r>
            <a:r>
              <a:rPr lang="en-US" sz="1400" dirty="0">
                <a:solidFill>
                  <a:schemeClr val="bg2"/>
                </a:solidFill>
              </a:rPr>
              <a:t>number of T-cells</a:t>
            </a:r>
            <a:endParaRPr lang="ru-RU" sz="1400" dirty="0">
              <a:solidFill>
                <a:schemeClr val="bg2"/>
              </a:solidFill>
              <a:latin typeface="Arial"/>
              <a:cs typeface="Arial"/>
            </a:endParaRPr>
          </a:p>
        </p:txBody>
      </p:sp>
      <p:sp>
        <p:nvSpPr>
          <p:cNvPr id="17" name="TextBox 16"/>
          <p:cNvSpPr txBox="1"/>
          <p:nvPr/>
        </p:nvSpPr>
        <p:spPr>
          <a:xfrm>
            <a:off x="827584" y="2348880"/>
            <a:ext cx="7882550" cy="369332"/>
          </a:xfrm>
          <a:prstGeom prst="rect">
            <a:avLst/>
          </a:prstGeom>
          <a:solidFill>
            <a:srgbClr val="FF6600"/>
          </a:solidFill>
          <a:ln>
            <a:noFill/>
          </a:ln>
        </p:spPr>
        <p:txBody>
          <a:bodyPr wrap="square" rtlCol="0">
            <a:spAutoFit/>
          </a:bodyPr>
          <a:lstStyle/>
          <a:p>
            <a:r>
              <a:rPr lang="en-US" b="1" dirty="0" smtClean="0">
                <a:solidFill>
                  <a:srgbClr val="FFFFFF"/>
                </a:solidFill>
                <a:latin typeface="Arial" pitchFamily="34" charset="0"/>
                <a:cs typeface="Arial" pitchFamily="34" charset="0"/>
              </a:rPr>
              <a:t>About the Company</a:t>
            </a:r>
            <a:endParaRPr lang="ru-RU" b="1" dirty="0">
              <a:solidFill>
                <a:srgbClr val="FFFFFF"/>
              </a:solidFill>
              <a:latin typeface="Arial" pitchFamily="34" charset="0"/>
              <a:cs typeface="Arial" pitchFamily="34" charset="0"/>
            </a:endParaRPr>
          </a:p>
        </p:txBody>
      </p:sp>
      <p:sp>
        <p:nvSpPr>
          <p:cNvPr id="18" name="Rectangle 10"/>
          <p:cNvSpPr/>
          <p:nvPr/>
        </p:nvSpPr>
        <p:spPr>
          <a:xfrm>
            <a:off x="838205" y="4653136"/>
            <a:ext cx="7838251" cy="738664"/>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a:solidFill>
                  <a:schemeClr val="accent1"/>
                </a:solidFill>
              </a:rPr>
              <a:t>The unique mechanism of action of the molecule compared to other </a:t>
            </a:r>
            <a:r>
              <a:rPr lang="en-US" sz="1400" dirty="0" err="1">
                <a:solidFill>
                  <a:schemeClr val="accent1"/>
                </a:solidFill>
              </a:rPr>
              <a:t>mAb</a:t>
            </a:r>
            <a:r>
              <a:rPr lang="en-US" sz="1400" dirty="0">
                <a:solidFill>
                  <a:schemeClr val="accent1"/>
                </a:solidFill>
              </a:rPr>
              <a:t> is </a:t>
            </a:r>
            <a:r>
              <a:rPr lang="en-US" sz="1400" dirty="0" smtClean="0">
                <a:solidFill>
                  <a:schemeClr val="accent1"/>
                </a:solidFill>
              </a:rPr>
              <a:t>its effect on the </a:t>
            </a:r>
            <a:r>
              <a:rPr lang="en-US" sz="1400" dirty="0">
                <a:solidFill>
                  <a:schemeClr val="accent1"/>
                </a:solidFill>
              </a:rPr>
              <a:t>root cause of diseases by normalizing the balance of various functional cell types, rather </a:t>
            </a:r>
            <a:r>
              <a:rPr lang="en-US" sz="1400" dirty="0" smtClean="0">
                <a:solidFill>
                  <a:schemeClr val="accent1"/>
                </a:solidFill>
              </a:rPr>
              <a:t>than targeting </a:t>
            </a:r>
            <a:r>
              <a:rPr lang="en-US" sz="1400" dirty="0">
                <a:solidFill>
                  <a:schemeClr val="accent1"/>
                </a:solidFill>
              </a:rPr>
              <a:t>the </a:t>
            </a:r>
            <a:r>
              <a:rPr lang="en-US" sz="1400" dirty="0" smtClean="0">
                <a:solidFill>
                  <a:schemeClr val="accent1"/>
                </a:solidFill>
              </a:rPr>
              <a:t>results of </a:t>
            </a:r>
            <a:r>
              <a:rPr lang="en-US" sz="1400" dirty="0">
                <a:solidFill>
                  <a:schemeClr val="accent1"/>
                </a:solidFill>
              </a:rPr>
              <a:t>autoimmune diseases </a:t>
            </a:r>
            <a:r>
              <a:rPr lang="en-US" sz="1400" dirty="0" smtClean="0">
                <a:solidFill>
                  <a:schemeClr val="accent1"/>
                </a:solidFill>
              </a:rPr>
              <a:t>by blocking </a:t>
            </a:r>
            <a:r>
              <a:rPr lang="en-US" sz="1400" dirty="0">
                <a:solidFill>
                  <a:schemeClr val="accent1"/>
                </a:solidFill>
              </a:rPr>
              <a:t>inflammatory factors.</a:t>
            </a:r>
            <a:endParaRPr lang="ru-RU" sz="1400" dirty="0">
              <a:solidFill>
                <a:schemeClr val="accent1"/>
              </a:solidFill>
            </a:endParaRPr>
          </a:p>
        </p:txBody>
      </p:sp>
      <p:pic>
        <p:nvPicPr>
          <p:cNvPr id="19"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092280" y="832476"/>
            <a:ext cx="1512168" cy="131912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20" name="Прямоугольник 19"/>
          <p:cNvSpPr/>
          <p:nvPr/>
        </p:nvSpPr>
        <p:spPr>
          <a:xfrm>
            <a:off x="838205" y="6146140"/>
            <a:ext cx="7910259" cy="523220"/>
          </a:xfrm>
          <a:prstGeom prst="rect">
            <a:avLst/>
          </a:prstGeom>
          <a:solidFill>
            <a:schemeClr val="bg1">
              <a:lumMod val="50000"/>
            </a:schemeClr>
          </a:solidFill>
        </p:spPr>
        <p:txBody>
          <a:bodyPr wrap="square">
            <a:spAutoFit/>
          </a:bodyPr>
          <a:lstStyle/>
          <a:p>
            <a:r>
              <a:rPr lang="en-US" sz="1400" dirty="0" smtClean="0">
                <a:solidFill>
                  <a:srgbClr val="FFFFFF"/>
                </a:solidFill>
              </a:rPr>
              <a:t>The market for medicines treating </a:t>
            </a:r>
            <a:r>
              <a:rPr lang="en-US" sz="1400" dirty="0">
                <a:solidFill>
                  <a:srgbClr val="FFFFFF"/>
                </a:solidFill>
              </a:rPr>
              <a:t>RA </a:t>
            </a:r>
            <a:r>
              <a:rPr lang="en-US" sz="1400" dirty="0" smtClean="0">
                <a:solidFill>
                  <a:srgbClr val="FFFFFF"/>
                </a:solidFill>
              </a:rPr>
              <a:t>is increasing at a rate </a:t>
            </a:r>
            <a:r>
              <a:rPr lang="en-US" sz="1400" dirty="0">
                <a:solidFill>
                  <a:srgbClr val="FFFFFF"/>
                </a:solidFill>
              </a:rPr>
              <a:t>of 42% per year (3-year CAGR) and is about 10 billion rubles.</a:t>
            </a:r>
            <a:endParaRPr lang="ru-RU" sz="1400" dirty="0">
              <a:solidFill>
                <a:srgbClr val="FFFFFF"/>
              </a:solidFill>
              <a:latin typeface="Arial"/>
              <a:cs typeface="Arial"/>
            </a:endParaRPr>
          </a:p>
        </p:txBody>
      </p:sp>
      <p:sp>
        <p:nvSpPr>
          <p:cNvPr id="21" name="TextBox 20"/>
          <p:cNvSpPr txBox="1"/>
          <p:nvPr/>
        </p:nvSpPr>
        <p:spPr>
          <a:xfrm>
            <a:off x="838199" y="5795972"/>
            <a:ext cx="7890169" cy="369332"/>
          </a:xfrm>
          <a:prstGeom prst="rect">
            <a:avLst/>
          </a:prstGeom>
          <a:solidFill>
            <a:srgbClr val="FF6600"/>
          </a:solidFill>
          <a:ln>
            <a:noFill/>
          </a:ln>
        </p:spPr>
        <p:txBody>
          <a:bodyPr wrap="square" rtlCol="0">
            <a:spAutoFit/>
          </a:bodyPr>
          <a:lstStyle/>
          <a:p>
            <a:r>
              <a:rPr lang="en-US" b="1" dirty="0" smtClean="0">
                <a:solidFill>
                  <a:srgbClr val="FFFFFF"/>
                </a:solidFill>
                <a:latin typeface="Arial" pitchFamily="34" charset="0"/>
                <a:cs typeface="Arial" pitchFamily="34" charset="0"/>
              </a:rPr>
              <a:t>Market</a:t>
            </a:r>
            <a:endParaRPr lang="ru-RU" b="1" dirty="0">
              <a:solidFill>
                <a:srgbClr val="FFFFFF"/>
              </a:solidFill>
              <a:latin typeface="Arial" pitchFamily="34" charset="0"/>
              <a:cs typeface="Arial" pitchFamily="34" charset="0"/>
            </a:endParaRPr>
          </a:p>
        </p:txBody>
      </p:sp>
      <p:sp>
        <p:nvSpPr>
          <p:cNvPr id="22" name="TextBox 21"/>
          <p:cNvSpPr txBox="1"/>
          <p:nvPr/>
        </p:nvSpPr>
        <p:spPr>
          <a:xfrm>
            <a:off x="838205" y="4293096"/>
            <a:ext cx="7838251" cy="369332"/>
          </a:xfrm>
          <a:prstGeom prst="rect">
            <a:avLst/>
          </a:prstGeom>
          <a:solidFill>
            <a:srgbClr val="FF6600"/>
          </a:solidFill>
          <a:ln>
            <a:noFill/>
          </a:ln>
        </p:spPr>
        <p:txBody>
          <a:bodyPr wrap="square" rtlCol="0">
            <a:spAutoFit/>
          </a:bodyPr>
          <a:lstStyle/>
          <a:p>
            <a:r>
              <a:rPr lang="en-US" b="1" dirty="0" smtClean="0">
                <a:solidFill>
                  <a:srgbClr val="FFFFFF"/>
                </a:solidFill>
                <a:latin typeface="Arial" pitchFamily="34" charset="0"/>
                <a:cs typeface="Arial" pitchFamily="34" charset="0"/>
              </a:rPr>
              <a:t>Fundamental Advantages</a:t>
            </a:r>
            <a:endParaRPr lang="ru-RU" b="1" dirty="0">
              <a:solidFill>
                <a:srgbClr val="FFFFFF"/>
              </a:solidFill>
              <a:latin typeface="Arial" pitchFamily="34" charset="0"/>
              <a:cs typeface="Arial" pitchFamily="34" charset="0"/>
            </a:endParaRPr>
          </a:p>
        </p:txBody>
      </p:sp>
    </p:spTree>
    <p:extLst>
      <p:ext uri="{BB962C8B-B14F-4D97-AF65-F5344CB8AC3E}">
        <p14:creationId xmlns:p14="http://schemas.microsoft.com/office/powerpoint/2010/main" val="21118941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sz="1800" b="1" dirty="0" err="1"/>
              <a:t>Multiclet</a:t>
            </a:r>
            <a:endParaRPr lang="ru-RU" sz="1800" dirty="0"/>
          </a:p>
        </p:txBody>
      </p:sp>
      <p:sp>
        <p:nvSpPr>
          <p:cNvPr id="5" name="Rectangle 10"/>
          <p:cNvSpPr/>
          <p:nvPr/>
        </p:nvSpPr>
        <p:spPr>
          <a:xfrm>
            <a:off x="827584" y="2996952"/>
            <a:ext cx="7920880" cy="523220"/>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smtClean="0">
                <a:solidFill>
                  <a:srgbClr val="FFFFFF"/>
                </a:solidFill>
              </a:rPr>
              <a:t>The development and entrance </a:t>
            </a:r>
            <a:r>
              <a:rPr lang="en-US" sz="1400" dirty="0">
                <a:solidFill>
                  <a:srgbClr val="FFFFFF"/>
                </a:solidFill>
              </a:rPr>
              <a:t>to </a:t>
            </a:r>
            <a:r>
              <a:rPr lang="en-US" sz="1400" dirty="0" smtClean="0">
                <a:solidFill>
                  <a:srgbClr val="FFFFFF"/>
                </a:solidFill>
              </a:rPr>
              <a:t>the market of fault-tolerant</a:t>
            </a:r>
            <a:r>
              <a:rPr lang="en-US" sz="1400" dirty="0">
                <a:solidFill>
                  <a:srgbClr val="FFFFFF"/>
                </a:solidFill>
              </a:rPr>
              <a:t>, high-performance and energy-efficient processors with a radically new multicellular architecture for space and telecommunications applications.</a:t>
            </a:r>
            <a:endParaRPr lang="ru-RU" sz="1400" dirty="0">
              <a:solidFill>
                <a:srgbClr val="FFFFFF"/>
              </a:solidFill>
            </a:endParaRPr>
          </a:p>
        </p:txBody>
      </p:sp>
      <p:sp>
        <p:nvSpPr>
          <p:cNvPr id="6" name="TextBox 5"/>
          <p:cNvSpPr txBox="1"/>
          <p:nvPr/>
        </p:nvSpPr>
        <p:spPr>
          <a:xfrm>
            <a:off x="827584" y="2627620"/>
            <a:ext cx="7920880"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Essence of the Innovation</a:t>
            </a:r>
            <a:endParaRPr lang="ru-RU" b="1" dirty="0">
              <a:solidFill>
                <a:schemeClr val="bg2"/>
              </a:solidFill>
              <a:cs typeface="Arial" pitchFamily="34" charset="0"/>
            </a:endParaRPr>
          </a:p>
        </p:txBody>
      </p:sp>
      <p:sp>
        <p:nvSpPr>
          <p:cNvPr id="10" name="Прямоугольник 9"/>
          <p:cNvSpPr/>
          <p:nvPr/>
        </p:nvSpPr>
        <p:spPr>
          <a:xfrm>
            <a:off x="838205" y="4293096"/>
            <a:ext cx="7910259" cy="1384995"/>
          </a:xfrm>
          <a:prstGeom prst="rect">
            <a:avLst/>
          </a:prstGeom>
          <a:solidFill>
            <a:schemeClr val="bg1">
              <a:lumMod val="50000"/>
            </a:schemeClr>
          </a:solidFill>
        </p:spPr>
        <p:txBody>
          <a:bodyPr wrap="square">
            <a:spAutoFit/>
          </a:bodyPr>
          <a:lstStyle/>
          <a:p>
            <a:pPr marL="285750" indent="-285750">
              <a:buFont typeface="Arial"/>
              <a:buChar char="•"/>
            </a:pPr>
            <a:r>
              <a:rPr lang="en-US" sz="1400" dirty="0" smtClean="0">
                <a:solidFill>
                  <a:schemeClr val="accent1"/>
                </a:solidFill>
                <a:latin typeface="Arial"/>
                <a:cs typeface="Arial"/>
              </a:rPr>
              <a:t>Resiliency</a:t>
            </a:r>
            <a:endParaRPr lang="en-US" sz="1400" dirty="0">
              <a:solidFill>
                <a:schemeClr val="accent1"/>
              </a:solidFill>
              <a:latin typeface="Arial"/>
              <a:cs typeface="Arial"/>
            </a:endParaRPr>
          </a:p>
          <a:p>
            <a:pPr marL="285750" indent="-285750">
              <a:buFont typeface="Arial"/>
              <a:buChar char="•"/>
            </a:pPr>
            <a:r>
              <a:rPr lang="en-US" sz="1400" dirty="0" smtClean="0">
                <a:solidFill>
                  <a:schemeClr val="accent1"/>
                </a:solidFill>
                <a:latin typeface="Arial"/>
                <a:cs typeface="Arial"/>
              </a:rPr>
              <a:t>Dynamic </a:t>
            </a:r>
            <a:r>
              <a:rPr lang="en-US" sz="1400" dirty="0">
                <a:solidFill>
                  <a:schemeClr val="accent1"/>
                </a:solidFill>
                <a:latin typeface="Arial"/>
                <a:cs typeface="Arial"/>
              </a:rPr>
              <a:t>Reconfiguration</a:t>
            </a:r>
          </a:p>
          <a:p>
            <a:pPr marL="285750" indent="-285750">
              <a:buFont typeface="Arial"/>
              <a:buChar char="•"/>
            </a:pPr>
            <a:r>
              <a:rPr lang="en-US" sz="1400" dirty="0" smtClean="0">
                <a:solidFill>
                  <a:schemeClr val="accent1"/>
                </a:solidFill>
                <a:latin typeface="Arial"/>
                <a:cs typeface="Arial"/>
              </a:rPr>
              <a:t>Defect resistant production</a:t>
            </a:r>
            <a:endParaRPr lang="en-US" sz="1400" dirty="0">
              <a:solidFill>
                <a:schemeClr val="accent1"/>
              </a:solidFill>
              <a:latin typeface="Arial"/>
              <a:cs typeface="Arial"/>
            </a:endParaRPr>
          </a:p>
          <a:p>
            <a:pPr marL="285750" indent="-285750">
              <a:buFont typeface="Arial"/>
              <a:buChar char="•"/>
            </a:pPr>
            <a:r>
              <a:rPr lang="en-US" sz="1400" dirty="0">
                <a:solidFill>
                  <a:schemeClr val="accent1"/>
                </a:solidFill>
                <a:latin typeface="Arial"/>
                <a:cs typeface="Arial"/>
              </a:rPr>
              <a:t>Natural immunity to viruses</a:t>
            </a:r>
          </a:p>
          <a:p>
            <a:pPr marL="285750" indent="-285750">
              <a:buFont typeface="Arial"/>
              <a:buChar char="•"/>
            </a:pPr>
            <a:r>
              <a:rPr lang="en-US" sz="1400" dirty="0" smtClean="0">
                <a:solidFill>
                  <a:schemeClr val="accent1"/>
                </a:solidFill>
                <a:latin typeface="Arial"/>
                <a:cs typeface="Arial"/>
              </a:rPr>
              <a:t>Cryptographic</a:t>
            </a:r>
            <a:endParaRPr lang="en-US" sz="1400" dirty="0">
              <a:solidFill>
                <a:schemeClr val="accent1"/>
              </a:solidFill>
              <a:latin typeface="Arial"/>
              <a:cs typeface="Arial"/>
            </a:endParaRPr>
          </a:p>
          <a:p>
            <a:pPr marL="285750" indent="-285750">
              <a:buFont typeface="Arial"/>
              <a:buChar char="•"/>
            </a:pPr>
            <a:r>
              <a:rPr lang="en-US" sz="1400" dirty="0" smtClean="0">
                <a:solidFill>
                  <a:schemeClr val="accent1"/>
                </a:solidFill>
                <a:latin typeface="Arial"/>
                <a:cs typeface="Arial"/>
              </a:rPr>
              <a:t>Anti-hacking </a:t>
            </a:r>
            <a:r>
              <a:rPr lang="en-US" sz="1400" dirty="0">
                <a:solidFill>
                  <a:schemeClr val="accent1"/>
                </a:solidFill>
                <a:latin typeface="Arial"/>
                <a:cs typeface="Arial"/>
              </a:rPr>
              <a:t>features</a:t>
            </a:r>
            <a:endParaRPr lang="ru-RU" sz="1400" dirty="0">
              <a:solidFill>
                <a:schemeClr val="accent1"/>
              </a:solidFill>
              <a:latin typeface="Arial"/>
              <a:cs typeface="Arial"/>
            </a:endParaRPr>
          </a:p>
        </p:txBody>
      </p:sp>
      <p:sp>
        <p:nvSpPr>
          <p:cNvPr id="11" name="TextBox 10"/>
          <p:cNvSpPr txBox="1"/>
          <p:nvPr/>
        </p:nvSpPr>
        <p:spPr>
          <a:xfrm>
            <a:off x="838199" y="3933056"/>
            <a:ext cx="7910265" cy="369332"/>
          </a:xfrm>
          <a:prstGeom prst="rect">
            <a:avLst/>
          </a:prstGeom>
          <a:solidFill>
            <a:srgbClr val="FF6600"/>
          </a:solidFill>
          <a:ln>
            <a:noFill/>
          </a:ln>
        </p:spPr>
        <p:txBody>
          <a:bodyPr wrap="square" rtlCol="0">
            <a:spAutoFit/>
          </a:bodyPr>
          <a:lstStyle/>
          <a:p>
            <a:r>
              <a:rPr lang="en-US" b="1" dirty="0" smtClean="0">
                <a:solidFill>
                  <a:srgbClr val="FFFFFF"/>
                </a:solidFill>
                <a:latin typeface="Arial" pitchFamily="34" charset="0"/>
                <a:cs typeface="Arial" pitchFamily="34" charset="0"/>
              </a:rPr>
              <a:t>Fundamental Advantages</a:t>
            </a:r>
            <a:endParaRPr lang="ru-RU" b="1" dirty="0">
              <a:solidFill>
                <a:srgbClr val="FFFFFF"/>
              </a:solidFill>
              <a:latin typeface="Arial" pitchFamily="34" charset="0"/>
              <a:cs typeface="Arial" pitchFamily="34" charset="0"/>
            </a:endParaRPr>
          </a:p>
        </p:txBody>
      </p:sp>
      <p:pic>
        <p:nvPicPr>
          <p:cNvPr id="13" name="Picture 4"/>
          <p:cNvPicPr>
            <a:picLocks noChangeAspect="1"/>
          </p:cNvPicPr>
          <p:nvPr>
            <p:custDataLst>
              <p:tags r:id="rId1"/>
            </p:custDataLst>
          </p:nvPr>
        </p:nvPicPr>
        <p:blipFill>
          <a:blip r:embed="rId3">
            <a:extLst>
              <a:ext uri="{28A0092B-C50C-407E-A947-70E740481C1C}">
                <a14:useLocalDpi xmlns:a14="http://schemas.microsoft.com/office/drawing/2010/main" val="0"/>
              </a:ext>
            </a:extLst>
          </a:blip>
          <a:stretch>
            <a:fillRect/>
          </a:stretch>
        </p:blipFill>
        <p:spPr bwMode="auto">
          <a:xfrm>
            <a:off x="7632304" y="44624"/>
            <a:ext cx="602248" cy="432048"/>
          </a:xfrm>
          <a:prstGeom prst="rect">
            <a:avLst/>
          </a:prstGeom>
          <a:noFill/>
          <a:ln w="9525">
            <a:noFill/>
            <a:miter lim="800000"/>
            <a:headEnd/>
            <a:tailEnd/>
          </a:ln>
        </p:spPr>
      </p:pic>
      <p:sp>
        <p:nvSpPr>
          <p:cNvPr id="12" name="Прямоугольник 11"/>
          <p:cNvSpPr/>
          <p:nvPr/>
        </p:nvSpPr>
        <p:spPr>
          <a:xfrm>
            <a:off x="838205" y="6237312"/>
            <a:ext cx="7910259" cy="523220"/>
          </a:xfrm>
          <a:prstGeom prst="rect">
            <a:avLst/>
          </a:prstGeom>
          <a:solidFill>
            <a:schemeClr val="bg1">
              <a:lumMod val="50000"/>
            </a:schemeClr>
          </a:solidFill>
        </p:spPr>
        <p:txBody>
          <a:bodyPr wrap="square">
            <a:spAutoFit/>
          </a:bodyPr>
          <a:lstStyle/>
          <a:p>
            <a:r>
              <a:rPr lang="en-US" sz="1400" dirty="0">
                <a:solidFill>
                  <a:srgbClr val="FFFFFF"/>
                </a:solidFill>
              </a:rPr>
              <a:t>A new </a:t>
            </a:r>
            <a:r>
              <a:rPr lang="en-US" sz="1400" dirty="0" smtClean="0">
                <a:solidFill>
                  <a:srgbClr val="FFFFFF"/>
                </a:solidFill>
              </a:rPr>
              <a:t>elemental </a:t>
            </a:r>
            <a:r>
              <a:rPr lang="en-US" sz="1400" dirty="0">
                <a:solidFill>
                  <a:srgbClr val="FFFFFF"/>
                </a:solidFill>
              </a:rPr>
              <a:t>base for high-reliability instrument-making </a:t>
            </a:r>
            <a:r>
              <a:rPr lang="en-US" sz="1400" dirty="0" smtClean="0">
                <a:solidFill>
                  <a:srgbClr val="FFFFFF"/>
                </a:solidFill>
              </a:rPr>
              <a:t>for the space </a:t>
            </a:r>
            <a:r>
              <a:rPr lang="en-US" sz="1400" dirty="0">
                <a:solidFill>
                  <a:srgbClr val="FFFFFF"/>
                </a:solidFill>
              </a:rPr>
              <a:t>and telecommunications </a:t>
            </a:r>
            <a:r>
              <a:rPr lang="en-US" sz="1400" dirty="0" smtClean="0">
                <a:solidFill>
                  <a:srgbClr val="FFFFFF"/>
                </a:solidFill>
              </a:rPr>
              <a:t>industry is being created</a:t>
            </a:r>
            <a:endParaRPr lang="ru-RU" sz="1400" dirty="0">
              <a:solidFill>
                <a:srgbClr val="FFFFFF"/>
              </a:solidFill>
            </a:endParaRPr>
          </a:p>
        </p:txBody>
      </p:sp>
      <p:sp>
        <p:nvSpPr>
          <p:cNvPr id="14" name="TextBox 13"/>
          <p:cNvSpPr txBox="1"/>
          <p:nvPr/>
        </p:nvSpPr>
        <p:spPr>
          <a:xfrm>
            <a:off x="827584" y="5877272"/>
            <a:ext cx="7920879" cy="369332"/>
          </a:xfrm>
          <a:prstGeom prst="rect">
            <a:avLst/>
          </a:prstGeom>
          <a:solidFill>
            <a:srgbClr val="FF6600"/>
          </a:solidFill>
          <a:ln>
            <a:noFill/>
          </a:ln>
        </p:spPr>
        <p:txBody>
          <a:bodyPr wrap="square" rtlCol="0">
            <a:spAutoFit/>
          </a:bodyPr>
          <a:lstStyle/>
          <a:p>
            <a:r>
              <a:rPr lang="en-US" b="1" dirty="0" smtClean="0">
                <a:solidFill>
                  <a:srgbClr val="FFFFFF"/>
                </a:solidFill>
                <a:latin typeface="Arial" pitchFamily="34" charset="0"/>
                <a:cs typeface="Arial" pitchFamily="34" charset="0"/>
              </a:rPr>
              <a:t>Market</a:t>
            </a:r>
            <a:endParaRPr lang="ru-RU" b="1" dirty="0">
              <a:solidFill>
                <a:srgbClr val="FFFFFF"/>
              </a:solidFill>
              <a:latin typeface="Arial" pitchFamily="34" charset="0"/>
              <a:cs typeface="Arial" pitchFamily="34" charset="0"/>
            </a:endParaRPr>
          </a:p>
        </p:txBody>
      </p:sp>
      <p:sp>
        <p:nvSpPr>
          <p:cNvPr id="18" name="Rectangle 9"/>
          <p:cNvSpPr/>
          <p:nvPr/>
        </p:nvSpPr>
        <p:spPr>
          <a:xfrm>
            <a:off x="827584" y="908720"/>
            <a:ext cx="6264696" cy="1384995"/>
          </a:xfrm>
          <a:prstGeom prst="rect">
            <a:avLst/>
          </a:prstGeom>
        </p:spPr>
        <p:txBody>
          <a:bodyPr wrap="square">
            <a:spAutoFit/>
          </a:bodyPr>
          <a:lstStyle/>
          <a:p>
            <a:r>
              <a:rPr lang="en-US" sz="1400" b="1" dirty="0" err="1"/>
              <a:t>Multiclet</a:t>
            </a:r>
            <a:r>
              <a:rPr lang="en-US" sz="1400" b="1" dirty="0"/>
              <a:t> and </a:t>
            </a:r>
            <a:r>
              <a:rPr lang="en-US" sz="1400" b="1" dirty="0" err="1"/>
              <a:t>Eurolink</a:t>
            </a:r>
            <a:r>
              <a:rPr lang="en-US" sz="1400" b="1" dirty="0"/>
              <a:t> Systems Group began cooperation</a:t>
            </a:r>
          </a:p>
          <a:p>
            <a:r>
              <a:rPr lang="ru-RU" sz="1400" b="1" dirty="0" smtClean="0">
                <a:solidFill>
                  <a:schemeClr val="bg1">
                    <a:lumMod val="25000"/>
                  </a:schemeClr>
                </a:solidFill>
                <a:latin typeface="Arial"/>
                <a:cs typeface="Arial"/>
              </a:rPr>
              <a:t> </a:t>
            </a:r>
          </a:p>
          <a:p>
            <a:r>
              <a:rPr lang="en-US" sz="1400" dirty="0" smtClean="0"/>
              <a:t>A cooperation </a:t>
            </a:r>
            <a:r>
              <a:rPr lang="en-US" sz="1400" dirty="0"/>
              <a:t>agreement </a:t>
            </a:r>
            <a:r>
              <a:rPr lang="en-US" sz="1400" dirty="0" smtClean="0"/>
              <a:t>was signed between </a:t>
            </a:r>
            <a:r>
              <a:rPr lang="en-US" sz="1400" dirty="0" err="1" smtClean="0"/>
              <a:t>Multiclet</a:t>
            </a:r>
            <a:r>
              <a:rPr lang="en-US" sz="1400" dirty="0" smtClean="0"/>
              <a:t> </a:t>
            </a:r>
            <a:r>
              <a:rPr lang="en-US" sz="1400" dirty="0"/>
              <a:t>and </a:t>
            </a:r>
            <a:r>
              <a:rPr lang="en-US" sz="1400" dirty="0" err="1"/>
              <a:t>Eurolink</a:t>
            </a:r>
            <a:r>
              <a:rPr lang="en-US" sz="1400" dirty="0"/>
              <a:t> Systems </a:t>
            </a:r>
            <a:r>
              <a:rPr lang="en-US" sz="1400" dirty="0" smtClean="0"/>
              <a:t>Group, one </a:t>
            </a:r>
            <a:r>
              <a:rPr lang="en-US" sz="1400" dirty="0"/>
              <a:t>of the largest companies in the field of </a:t>
            </a:r>
            <a:r>
              <a:rPr lang="en-US" sz="1400" dirty="0" smtClean="0"/>
              <a:t>microelectronics and is working </a:t>
            </a:r>
            <a:r>
              <a:rPr lang="en-US" sz="1400" dirty="0"/>
              <a:t>on </a:t>
            </a:r>
            <a:r>
              <a:rPr lang="en-US" sz="1400" dirty="0" smtClean="0"/>
              <a:t>orders from the </a:t>
            </a:r>
            <a:r>
              <a:rPr lang="en-US" sz="1400" dirty="0"/>
              <a:t>European Space Agency. </a:t>
            </a:r>
            <a:r>
              <a:rPr lang="en-US" sz="1400" dirty="0" err="1"/>
              <a:t>Eurolink</a:t>
            </a:r>
            <a:r>
              <a:rPr lang="en-US" sz="1400" dirty="0"/>
              <a:t> Systems Group will soon begin testing MULTICLET processors in some of its products.</a:t>
            </a:r>
            <a:endParaRPr lang="ru-RU" sz="1400" dirty="0"/>
          </a:p>
        </p:txBody>
      </p:sp>
      <p:pic>
        <p:nvPicPr>
          <p:cNvPr id="19"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236296" y="949224"/>
            <a:ext cx="1440160" cy="139515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25657902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sz="2400" dirty="0" err="1" smtClean="0"/>
              <a:t>Spektralazer</a:t>
            </a:r>
            <a:endParaRPr lang="ru-RU" sz="2400" dirty="0"/>
          </a:p>
        </p:txBody>
      </p:sp>
      <p:sp>
        <p:nvSpPr>
          <p:cNvPr id="4" name="Rectangle 9"/>
          <p:cNvSpPr/>
          <p:nvPr/>
        </p:nvSpPr>
        <p:spPr>
          <a:xfrm>
            <a:off x="827583" y="963885"/>
            <a:ext cx="4968553" cy="1169551"/>
          </a:xfrm>
          <a:prstGeom prst="rect">
            <a:avLst/>
          </a:prstGeom>
        </p:spPr>
        <p:txBody>
          <a:bodyPr wrap="square">
            <a:spAutoFit/>
          </a:bodyPr>
          <a:lstStyle/>
          <a:p>
            <a:r>
              <a:rPr lang="en-US" sz="1400" b="1" dirty="0"/>
              <a:t>"</a:t>
            </a:r>
            <a:r>
              <a:rPr lang="en-US" sz="1400" b="1" dirty="0" err="1"/>
              <a:t>Spektralazer</a:t>
            </a:r>
            <a:r>
              <a:rPr lang="en-US" sz="1400" b="1" dirty="0"/>
              <a:t>" </a:t>
            </a:r>
            <a:r>
              <a:rPr lang="en-US" sz="1400" b="1" dirty="0" smtClean="0"/>
              <a:t>received a certificate for Quality Management</a:t>
            </a:r>
          </a:p>
          <a:p>
            <a:endParaRPr lang="ru-RU" sz="1400" dirty="0" smtClean="0"/>
          </a:p>
          <a:p>
            <a:r>
              <a:rPr lang="en-US" sz="1400" dirty="0"/>
              <a:t>"</a:t>
            </a:r>
            <a:r>
              <a:rPr lang="en-US" sz="1400" dirty="0" err="1"/>
              <a:t>Spektralazer</a:t>
            </a:r>
            <a:r>
              <a:rPr lang="en-US" sz="1400" dirty="0"/>
              <a:t>" was certified according to Quality Management Standard ISO </a:t>
            </a:r>
            <a:r>
              <a:rPr lang="en-US" sz="1400" dirty="0" smtClean="0"/>
              <a:t>9001-2011 in accordance with the federal system for certification of space technologies</a:t>
            </a:r>
            <a:endParaRPr lang="ru-RU" sz="1400" dirty="0">
              <a:latin typeface="Arial"/>
              <a:cs typeface="Arial"/>
            </a:endParaRPr>
          </a:p>
        </p:txBody>
      </p:sp>
      <p:pic>
        <p:nvPicPr>
          <p:cNvPr id="13" name="Picture 4"/>
          <p:cNvPicPr>
            <a:picLocks noChangeAspect="1"/>
          </p:cNvPicPr>
          <p:nvPr>
            <p:custDataLst>
              <p:tags r:id="rId1"/>
            </p:custDataLst>
          </p:nvPr>
        </p:nvPicPr>
        <p:blipFill>
          <a:blip r:embed="rId3">
            <a:extLst>
              <a:ext uri="{28A0092B-C50C-407E-A947-70E740481C1C}">
                <a14:useLocalDpi xmlns:a14="http://schemas.microsoft.com/office/drawing/2010/main" val="0"/>
              </a:ext>
            </a:extLst>
          </a:blip>
          <a:stretch>
            <a:fillRect/>
          </a:stretch>
        </p:blipFill>
        <p:spPr bwMode="auto">
          <a:xfrm>
            <a:off x="7632304" y="44624"/>
            <a:ext cx="602248"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012160" y="908721"/>
            <a:ext cx="2664296" cy="89978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14" name="Rectangle 10"/>
          <p:cNvSpPr/>
          <p:nvPr/>
        </p:nvSpPr>
        <p:spPr>
          <a:xfrm>
            <a:off x="818374" y="2852936"/>
            <a:ext cx="7858082" cy="738664"/>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a:solidFill>
                  <a:srgbClr val="FFFFFF"/>
                </a:solidFill>
              </a:rPr>
              <a:t>The project aims at the development, implementation and </a:t>
            </a:r>
            <a:r>
              <a:rPr lang="en-US" sz="1400" dirty="0" smtClean="0">
                <a:solidFill>
                  <a:srgbClr val="FFFFFF"/>
                </a:solidFill>
              </a:rPr>
              <a:t>entrance into </a:t>
            </a:r>
            <a:r>
              <a:rPr lang="en-US" sz="1400" dirty="0">
                <a:solidFill>
                  <a:srgbClr val="FFFFFF"/>
                </a:solidFill>
              </a:rPr>
              <a:t>the international </a:t>
            </a:r>
            <a:r>
              <a:rPr lang="en-US" sz="1400" dirty="0" smtClean="0">
                <a:solidFill>
                  <a:srgbClr val="FFFFFF"/>
                </a:solidFill>
              </a:rPr>
              <a:t>market for an array </a:t>
            </a:r>
            <a:r>
              <a:rPr lang="en-US" sz="1400" dirty="0">
                <a:solidFill>
                  <a:srgbClr val="FFFFFF"/>
                </a:solidFill>
              </a:rPr>
              <a:t>of laser ignition systems and modules for different types of engines. </a:t>
            </a:r>
            <a:r>
              <a:rPr lang="en-US" sz="1400" dirty="0" smtClean="0">
                <a:solidFill>
                  <a:srgbClr val="FFFFFF"/>
                </a:solidFill>
              </a:rPr>
              <a:t>The </a:t>
            </a:r>
            <a:r>
              <a:rPr lang="en-US" sz="1400" dirty="0">
                <a:solidFill>
                  <a:srgbClr val="FFFFFF"/>
                </a:solidFill>
              </a:rPr>
              <a:t>first stage </a:t>
            </a:r>
            <a:r>
              <a:rPr lang="en-US" sz="1400" dirty="0" smtClean="0">
                <a:solidFill>
                  <a:srgbClr val="FFFFFF"/>
                </a:solidFill>
              </a:rPr>
              <a:t>is the segment </a:t>
            </a:r>
            <a:r>
              <a:rPr lang="en-US" sz="1400" dirty="0">
                <a:solidFill>
                  <a:srgbClr val="FFFFFF"/>
                </a:solidFill>
              </a:rPr>
              <a:t>of liquid rocket engines</a:t>
            </a:r>
            <a:endParaRPr lang="ru-RU" sz="1400" dirty="0">
              <a:solidFill>
                <a:srgbClr val="FFFFFF"/>
              </a:solidFill>
              <a:latin typeface="Arial"/>
              <a:cs typeface="Arial"/>
            </a:endParaRPr>
          </a:p>
        </p:txBody>
      </p:sp>
      <p:sp>
        <p:nvSpPr>
          <p:cNvPr id="15" name="TextBox 14"/>
          <p:cNvSpPr txBox="1"/>
          <p:nvPr/>
        </p:nvSpPr>
        <p:spPr>
          <a:xfrm>
            <a:off x="827584" y="2483604"/>
            <a:ext cx="7848872" cy="369332"/>
          </a:xfrm>
          <a:prstGeom prst="rect">
            <a:avLst/>
          </a:prstGeom>
          <a:solidFill>
            <a:srgbClr val="FF6600"/>
          </a:solidFill>
          <a:ln>
            <a:noFill/>
          </a:ln>
        </p:spPr>
        <p:txBody>
          <a:bodyPr wrap="square" rtlCol="0">
            <a:spAutoFit/>
          </a:bodyPr>
          <a:lstStyle/>
          <a:p>
            <a:r>
              <a:rPr lang="en-US" b="1" dirty="0" smtClean="0">
                <a:solidFill>
                  <a:srgbClr val="FFFFFF"/>
                </a:solidFill>
                <a:latin typeface="Arial" pitchFamily="34" charset="0"/>
                <a:cs typeface="Arial" pitchFamily="34" charset="0"/>
              </a:rPr>
              <a:t>Essence of the Innovation</a:t>
            </a:r>
            <a:endParaRPr lang="ru-RU" b="1" dirty="0">
              <a:solidFill>
                <a:srgbClr val="FFFFFF"/>
              </a:solidFill>
              <a:latin typeface="Arial" pitchFamily="34" charset="0"/>
              <a:cs typeface="Arial" pitchFamily="34" charset="0"/>
            </a:endParaRPr>
          </a:p>
        </p:txBody>
      </p:sp>
      <p:sp>
        <p:nvSpPr>
          <p:cNvPr id="17" name="Rectangle 10"/>
          <p:cNvSpPr/>
          <p:nvPr/>
        </p:nvSpPr>
        <p:spPr>
          <a:xfrm>
            <a:off x="838205" y="4132237"/>
            <a:ext cx="7838251" cy="1384995"/>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a:solidFill>
                  <a:schemeClr val="accent1"/>
                </a:solidFill>
                <a:latin typeface="Arial"/>
                <a:cs typeface="Arial"/>
              </a:rPr>
              <a:t>Laser ignition modules increase the efficiency of </a:t>
            </a:r>
            <a:r>
              <a:rPr lang="en-US" sz="1400" dirty="0" smtClean="0">
                <a:solidFill>
                  <a:schemeClr val="accent1"/>
                </a:solidFill>
                <a:latin typeface="Arial"/>
                <a:cs typeface="Arial"/>
              </a:rPr>
              <a:t>rocket </a:t>
            </a:r>
            <a:r>
              <a:rPr lang="en-US" sz="1400" dirty="0">
                <a:solidFill>
                  <a:schemeClr val="accent1"/>
                </a:solidFill>
                <a:latin typeface="Arial"/>
                <a:cs typeface="Arial"/>
              </a:rPr>
              <a:t>and car engines. They </a:t>
            </a:r>
            <a:r>
              <a:rPr lang="en-US" sz="1400" dirty="0" smtClean="0">
                <a:solidFill>
                  <a:schemeClr val="accent1"/>
                </a:solidFill>
                <a:latin typeface="Arial"/>
                <a:cs typeface="Arial"/>
              </a:rPr>
              <a:t>are lighter, don’t give off electromagnetic interference, provide </a:t>
            </a:r>
            <a:r>
              <a:rPr lang="en-US" sz="1400" dirty="0">
                <a:solidFill>
                  <a:schemeClr val="accent1"/>
                </a:solidFill>
                <a:latin typeface="Arial"/>
                <a:cs typeface="Arial"/>
              </a:rPr>
              <a:t>sighting </a:t>
            </a:r>
            <a:r>
              <a:rPr lang="en-US" sz="1400" dirty="0" smtClean="0">
                <a:solidFill>
                  <a:schemeClr val="accent1"/>
                </a:solidFill>
                <a:latin typeface="Arial"/>
                <a:cs typeface="Arial"/>
              </a:rPr>
              <a:t>ignition, work </a:t>
            </a:r>
            <a:r>
              <a:rPr lang="en-US" sz="1400" dirty="0">
                <a:solidFill>
                  <a:schemeClr val="accent1"/>
                </a:solidFill>
                <a:latin typeface="Arial"/>
                <a:cs typeface="Arial"/>
              </a:rPr>
              <a:t>at low </a:t>
            </a:r>
            <a:r>
              <a:rPr lang="en-US" sz="1400" dirty="0" smtClean="0">
                <a:solidFill>
                  <a:schemeClr val="accent1"/>
                </a:solidFill>
                <a:latin typeface="Arial"/>
                <a:cs typeface="Arial"/>
              </a:rPr>
              <a:t>temperatures and have </a:t>
            </a:r>
            <a:r>
              <a:rPr lang="en-US" sz="1400" dirty="0">
                <a:solidFill>
                  <a:schemeClr val="accent1"/>
                </a:solidFill>
                <a:latin typeface="Arial"/>
                <a:cs typeface="Arial"/>
              </a:rPr>
              <a:t>increased </a:t>
            </a:r>
            <a:r>
              <a:rPr lang="en-US" sz="1400" dirty="0" smtClean="0">
                <a:solidFill>
                  <a:schemeClr val="accent1"/>
                </a:solidFill>
                <a:latin typeface="Arial"/>
                <a:cs typeface="Arial"/>
              </a:rPr>
              <a:t>resources</a:t>
            </a:r>
          </a:p>
          <a:p>
            <a:endParaRPr lang="ru-RU" sz="1400" dirty="0">
              <a:solidFill>
                <a:schemeClr val="accent1"/>
              </a:solidFill>
              <a:latin typeface="Arial"/>
              <a:cs typeface="Arial"/>
            </a:endParaRPr>
          </a:p>
          <a:p>
            <a:pPr marL="285750" indent="-285750">
              <a:buFont typeface="Arial"/>
              <a:buChar char="•"/>
            </a:pPr>
            <a:r>
              <a:rPr lang="en-US" sz="1400" dirty="0">
                <a:solidFill>
                  <a:schemeClr val="accent1"/>
                </a:solidFill>
                <a:latin typeface="Arial"/>
                <a:cs typeface="Arial"/>
              </a:rPr>
              <a:t>Unique laser diodes on photonic crystals</a:t>
            </a:r>
          </a:p>
          <a:p>
            <a:pPr marL="285750" indent="-285750">
              <a:buFont typeface="Arial"/>
              <a:buChar char="•"/>
            </a:pPr>
            <a:r>
              <a:rPr lang="en-US" sz="1400" dirty="0">
                <a:solidFill>
                  <a:schemeClr val="accent1"/>
                </a:solidFill>
                <a:latin typeface="Arial"/>
                <a:cs typeface="Arial"/>
              </a:rPr>
              <a:t>2 patent </a:t>
            </a:r>
            <a:r>
              <a:rPr lang="en-US" sz="1400" dirty="0" smtClean="0">
                <a:solidFill>
                  <a:schemeClr val="accent1"/>
                </a:solidFill>
                <a:latin typeface="Arial"/>
                <a:cs typeface="Arial"/>
              </a:rPr>
              <a:t>applications and protocols </a:t>
            </a:r>
            <a:r>
              <a:rPr lang="en-US" sz="1400" dirty="0">
                <a:solidFill>
                  <a:schemeClr val="accent1"/>
                </a:solidFill>
                <a:latin typeface="Arial"/>
                <a:cs typeface="Arial"/>
              </a:rPr>
              <a:t>with the leading Russian KB </a:t>
            </a:r>
            <a:r>
              <a:rPr lang="en-US" sz="1400" dirty="0" smtClean="0">
                <a:solidFill>
                  <a:schemeClr val="accent1"/>
                </a:solidFill>
                <a:latin typeface="Arial"/>
                <a:cs typeface="Arial"/>
              </a:rPr>
              <a:t>Missile</a:t>
            </a:r>
            <a:endParaRPr lang="ru-RU" sz="1400" dirty="0" smtClean="0">
              <a:solidFill>
                <a:schemeClr val="accent1"/>
              </a:solidFill>
              <a:latin typeface="Arial"/>
              <a:cs typeface="Arial"/>
            </a:endParaRPr>
          </a:p>
        </p:txBody>
      </p:sp>
      <p:sp>
        <p:nvSpPr>
          <p:cNvPr id="18" name="Прямоугольник 17"/>
          <p:cNvSpPr/>
          <p:nvPr/>
        </p:nvSpPr>
        <p:spPr>
          <a:xfrm>
            <a:off x="838205" y="6074132"/>
            <a:ext cx="7838251" cy="523220"/>
          </a:xfrm>
          <a:prstGeom prst="rect">
            <a:avLst/>
          </a:prstGeom>
          <a:solidFill>
            <a:schemeClr val="bg1">
              <a:lumMod val="50000"/>
            </a:schemeClr>
          </a:solidFill>
        </p:spPr>
        <p:txBody>
          <a:bodyPr wrap="square">
            <a:spAutoFit/>
          </a:bodyPr>
          <a:lstStyle/>
          <a:p>
            <a:r>
              <a:rPr lang="en-US" sz="1400" dirty="0">
                <a:solidFill>
                  <a:srgbClr val="FFFFFF"/>
                </a:solidFill>
              </a:rPr>
              <a:t>Sales in 2018 - 116.9 million rubles</a:t>
            </a:r>
          </a:p>
          <a:p>
            <a:r>
              <a:rPr lang="en-US" sz="1400" dirty="0">
                <a:solidFill>
                  <a:srgbClr val="FFFFFF"/>
                </a:solidFill>
              </a:rPr>
              <a:t>The market volume </a:t>
            </a:r>
            <a:r>
              <a:rPr lang="en-US" sz="1400" dirty="0" smtClean="0">
                <a:solidFill>
                  <a:srgbClr val="FFFFFF"/>
                </a:solidFill>
              </a:rPr>
              <a:t>for laser </a:t>
            </a:r>
            <a:r>
              <a:rPr lang="en-US" sz="1400" dirty="0">
                <a:solidFill>
                  <a:srgbClr val="FFFFFF"/>
                </a:solidFill>
              </a:rPr>
              <a:t>ignition </a:t>
            </a:r>
            <a:r>
              <a:rPr lang="en-US" sz="1400" dirty="0" smtClean="0">
                <a:solidFill>
                  <a:srgbClr val="FFFFFF"/>
                </a:solidFill>
              </a:rPr>
              <a:t>systems </a:t>
            </a:r>
            <a:r>
              <a:rPr lang="en-US" sz="1400" dirty="0">
                <a:solidFill>
                  <a:srgbClr val="FFFFFF"/>
                </a:solidFill>
              </a:rPr>
              <a:t>in 2020 - more than $ 1 billion</a:t>
            </a:r>
            <a:endParaRPr lang="ru-RU" sz="1400" dirty="0">
              <a:solidFill>
                <a:srgbClr val="FFFFFF"/>
              </a:solidFill>
            </a:endParaRPr>
          </a:p>
        </p:txBody>
      </p:sp>
      <p:sp>
        <p:nvSpPr>
          <p:cNvPr id="19" name="TextBox 18"/>
          <p:cNvSpPr txBox="1"/>
          <p:nvPr/>
        </p:nvSpPr>
        <p:spPr>
          <a:xfrm>
            <a:off x="827585" y="5723964"/>
            <a:ext cx="7848872" cy="369332"/>
          </a:xfrm>
          <a:prstGeom prst="rect">
            <a:avLst/>
          </a:prstGeom>
          <a:solidFill>
            <a:srgbClr val="FF6600"/>
          </a:solidFill>
          <a:ln>
            <a:noFill/>
          </a:ln>
        </p:spPr>
        <p:txBody>
          <a:bodyPr wrap="square" rtlCol="0">
            <a:spAutoFit/>
          </a:bodyPr>
          <a:lstStyle/>
          <a:p>
            <a:r>
              <a:rPr lang="en-US" b="1" dirty="0" smtClean="0">
                <a:solidFill>
                  <a:srgbClr val="FFFFFF"/>
                </a:solidFill>
                <a:latin typeface="Arial" pitchFamily="34" charset="0"/>
                <a:cs typeface="Arial" pitchFamily="34" charset="0"/>
              </a:rPr>
              <a:t>Market</a:t>
            </a:r>
            <a:r>
              <a:rPr lang="ru-RU" b="1" dirty="0" smtClean="0">
                <a:solidFill>
                  <a:srgbClr val="FFFFFF"/>
                </a:solidFill>
                <a:latin typeface="Arial" pitchFamily="34" charset="0"/>
                <a:cs typeface="Arial" pitchFamily="34" charset="0"/>
              </a:rPr>
              <a:t>, </a:t>
            </a:r>
            <a:r>
              <a:rPr lang="en-US" b="1" dirty="0" smtClean="0">
                <a:solidFill>
                  <a:srgbClr val="FFFFFF"/>
                </a:solidFill>
                <a:latin typeface="Arial" pitchFamily="34" charset="0"/>
                <a:cs typeface="Arial" pitchFamily="34" charset="0"/>
              </a:rPr>
              <a:t>Application</a:t>
            </a:r>
            <a:endParaRPr lang="ru-RU" b="1" dirty="0">
              <a:solidFill>
                <a:srgbClr val="FFFFFF"/>
              </a:solidFill>
              <a:latin typeface="Arial" pitchFamily="34" charset="0"/>
              <a:cs typeface="Arial" pitchFamily="34" charset="0"/>
            </a:endParaRPr>
          </a:p>
        </p:txBody>
      </p:sp>
      <p:sp>
        <p:nvSpPr>
          <p:cNvPr id="20" name="TextBox 19"/>
          <p:cNvSpPr txBox="1"/>
          <p:nvPr/>
        </p:nvSpPr>
        <p:spPr>
          <a:xfrm>
            <a:off x="838205" y="3779748"/>
            <a:ext cx="7838251" cy="369332"/>
          </a:xfrm>
          <a:prstGeom prst="rect">
            <a:avLst/>
          </a:prstGeom>
          <a:solidFill>
            <a:srgbClr val="FF6600"/>
          </a:solidFill>
          <a:ln>
            <a:noFill/>
          </a:ln>
        </p:spPr>
        <p:txBody>
          <a:bodyPr wrap="square" rtlCol="0">
            <a:spAutoFit/>
          </a:bodyPr>
          <a:lstStyle/>
          <a:p>
            <a:r>
              <a:rPr lang="en-US" b="1" dirty="0" smtClean="0">
                <a:solidFill>
                  <a:srgbClr val="FFFFFF"/>
                </a:solidFill>
                <a:latin typeface="Arial" pitchFamily="34" charset="0"/>
                <a:cs typeface="Arial" pitchFamily="34" charset="0"/>
              </a:rPr>
              <a:t>Fundamental Advantages</a:t>
            </a:r>
            <a:endParaRPr lang="ru-RU" b="1" dirty="0">
              <a:solidFill>
                <a:srgbClr val="FFFFFF"/>
              </a:solidFill>
              <a:latin typeface="Arial" pitchFamily="34" charset="0"/>
              <a:cs typeface="Arial" pitchFamily="34" charset="0"/>
            </a:endParaRPr>
          </a:p>
        </p:txBody>
      </p:sp>
    </p:spTree>
    <p:extLst>
      <p:ext uri="{BB962C8B-B14F-4D97-AF65-F5344CB8AC3E}">
        <p14:creationId xmlns:p14="http://schemas.microsoft.com/office/powerpoint/2010/main" val="28047349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sz="2400" dirty="0" err="1"/>
              <a:t>DiSiKon</a:t>
            </a:r>
            <a:endParaRPr lang="ru-RU" sz="2400" dirty="0"/>
          </a:p>
        </p:txBody>
      </p:sp>
      <p:sp>
        <p:nvSpPr>
          <p:cNvPr id="4" name="Rectangle 9"/>
          <p:cNvSpPr/>
          <p:nvPr/>
        </p:nvSpPr>
        <p:spPr>
          <a:xfrm>
            <a:off x="827583" y="963885"/>
            <a:ext cx="6480721" cy="954107"/>
          </a:xfrm>
          <a:prstGeom prst="rect">
            <a:avLst/>
          </a:prstGeom>
        </p:spPr>
        <p:txBody>
          <a:bodyPr wrap="square">
            <a:spAutoFit/>
          </a:bodyPr>
          <a:lstStyle/>
          <a:p>
            <a:r>
              <a:rPr lang="en-US" sz="1400" b="1" dirty="0"/>
              <a:t>"Forest Watch" found another fire in the Nizhny Novgorod region</a:t>
            </a:r>
          </a:p>
          <a:p>
            <a:endParaRPr lang="ru-RU" sz="1400" b="1" dirty="0"/>
          </a:p>
          <a:p>
            <a:r>
              <a:rPr lang="en-US" sz="1400" dirty="0" smtClean="0"/>
              <a:t>On June 10 </a:t>
            </a:r>
            <a:r>
              <a:rPr lang="en-US" sz="1400" dirty="0"/>
              <a:t>in the </a:t>
            </a:r>
            <a:r>
              <a:rPr lang="en-US" sz="1400" dirty="0" err="1"/>
              <a:t>Bor</a:t>
            </a:r>
            <a:r>
              <a:rPr lang="en-US" sz="1400" dirty="0"/>
              <a:t> </a:t>
            </a:r>
            <a:r>
              <a:rPr lang="en-US" sz="1400" dirty="0" smtClean="0"/>
              <a:t>district, the </a:t>
            </a:r>
            <a:r>
              <a:rPr lang="en-US" sz="1400" dirty="0"/>
              <a:t>forest monitoring system "Forest Watch" registered a forest fire </a:t>
            </a:r>
            <a:r>
              <a:rPr lang="en-US" sz="1400" dirty="0" smtClean="0"/>
              <a:t>on a ​​</a:t>
            </a:r>
            <a:r>
              <a:rPr lang="en-US" sz="1400" dirty="0"/>
              <a:t>1.5 </a:t>
            </a:r>
            <a:r>
              <a:rPr lang="en-US" sz="1400" dirty="0" smtClean="0"/>
              <a:t>hectare area. </a:t>
            </a:r>
            <a:r>
              <a:rPr lang="en-US" sz="1400" dirty="0"/>
              <a:t>This is the third fire </a:t>
            </a:r>
            <a:r>
              <a:rPr lang="en-US" sz="1400" dirty="0" smtClean="0"/>
              <a:t>discovered </a:t>
            </a:r>
            <a:r>
              <a:rPr lang="en-US" sz="1400" dirty="0"/>
              <a:t>by the </a:t>
            </a:r>
            <a:r>
              <a:rPr lang="en-US" sz="1400" dirty="0" smtClean="0"/>
              <a:t>system this year.</a:t>
            </a:r>
            <a:endParaRPr lang="ru-RU" sz="1400" dirty="0">
              <a:solidFill>
                <a:schemeClr val="bg1">
                  <a:lumMod val="25000"/>
                </a:schemeClr>
              </a:solidFill>
              <a:latin typeface="Arial"/>
              <a:cs typeface="Arial"/>
            </a:endParaRPr>
          </a:p>
        </p:txBody>
      </p:sp>
      <p:pic>
        <p:nvPicPr>
          <p:cNvPr id="13" name="Picture 4"/>
          <p:cNvPicPr>
            <a:picLocks noChangeAspect="1"/>
          </p:cNvPicPr>
          <p:nvPr>
            <p:custDataLst>
              <p:tags r:id="rId1"/>
            </p:custDataLst>
          </p:nvPr>
        </p:nvPicPr>
        <p:blipFill>
          <a:blip r:embed="rId3">
            <a:extLst>
              <a:ext uri="{28A0092B-C50C-407E-A947-70E740481C1C}">
                <a14:useLocalDpi xmlns:a14="http://schemas.microsoft.com/office/drawing/2010/main" val="0"/>
              </a:ext>
            </a:extLst>
          </a:blip>
          <a:stretch>
            <a:fillRect/>
          </a:stretch>
        </p:blipFill>
        <p:spPr bwMode="auto">
          <a:xfrm>
            <a:off x="7632304" y="44624"/>
            <a:ext cx="602248" cy="432048"/>
          </a:xfrm>
          <a:prstGeom prst="rect">
            <a:avLst/>
          </a:prstGeom>
          <a:noFill/>
          <a:ln w="9525">
            <a:noFill/>
            <a:miter lim="800000"/>
            <a:headEnd/>
            <a:tailEnd/>
          </a:ln>
        </p:spPr>
      </p:pic>
      <p:sp>
        <p:nvSpPr>
          <p:cNvPr id="14" name="Rectangle 10"/>
          <p:cNvSpPr/>
          <p:nvPr/>
        </p:nvSpPr>
        <p:spPr>
          <a:xfrm>
            <a:off x="818374" y="2636912"/>
            <a:ext cx="7858082" cy="738664"/>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a:solidFill>
                  <a:schemeClr val="bg2"/>
                </a:solidFill>
                <a:latin typeface="Calibri" pitchFamily="34" charset="0"/>
                <a:cs typeface="Calibri" pitchFamily="34" charset="0"/>
                <a:sym typeface="Arial"/>
              </a:rPr>
              <a:t>The main purpose of the Forest Watch project is the monitoring of forests, steppes, crops, etc. One of the main elements of the system is a distributed network of sensors (cameras, thermal imaging, etc.) placed on tall buildings to carry out monitoring tasks.</a:t>
            </a:r>
            <a:endParaRPr lang="ru-RU" sz="1400" dirty="0">
              <a:solidFill>
                <a:schemeClr val="bg2"/>
              </a:solidFill>
              <a:latin typeface="Calibri" pitchFamily="34" charset="0"/>
              <a:cs typeface="Calibri" pitchFamily="34" charset="0"/>
              <a:sym typeface="Arial"/>
            </a:endParaRPr>
          </a:p>
        </p:txBody>
      </p:sp>
      <p:sp>
        <p:nvSpPr>
          <p:cNvPr id="15" name="TextBox 14"/>
          <p:cNvSpPr txBox="1"/>
          <p:nvPr/>
        </p:nvSpPr>
        <p:spPr>
          <a:xfrm>
            <a:off x="827584" y="2276872"/>
            <a:ext cx="7848872" cy="369332"/>
          </a:xfrm>
          <a:prstGeom prst="rect">
            <a:avLst/>
          </a:prstGeom>
          <a:solidFill>
            <a:srgbClr val="FF6600"/>
          </a:solidFill>
          <a:ln>
            <a:noFill/>
          </a:ln>
        </p:spPr>
        <p:txBody>
          <a:bodyPr wrap="square" rtlCol="0">
            <a:spAutoFit/>
          </a:bodyPr>
          <a:lstStyle/>
          <a:p>
            <a:r>
              <a:rPr lang="en-US" b="1" dirty="0" smtClean="0">
                <a:solidFill>
                  <a:srgbClr val="FFFFFF"/>
                </a:solidFill>
                <a:latin typeface="Arial" pitchFamily="34" charset="0"/>
                <a:cs typeface="Arial" pitchFamily="34" charset="0"/>
              </a:rPr>
              <a:t>Essence of the Innovation</a:t>
            </a:r>
            <a:endParaRPr lang="ru-RU" b="1" dirty="0">
              <a:solidFill>
                <a:srgbClr val="FFFFFF"/>
              </a:solidFill>
              <a:latin typeface="Arial" pitchFamily="34" charset="0"/>
              <a:cs typeface="Arial" pitchFamily="34" charset="0"/>
            </a:endParaRPr>
          </a:p>
        </p:txBody>
      </p:sp>
      <p:sp>
        <p:nvSpPr>
          <p:cNvPr id="17" name="Rectangle 10"/>
          <p:cNvSpPr/>
          <p:nvPr/>
        </p:nvSpPr>
        <p:spPr>
          <a:xfrm>
            <a:off x="838205" y="4149080"/>
            <a:ext cx="7838251" cy="1246495"/>
          </a:xfrm>
          <a:prstGeom prst="rect">
            <a:avLst/>
          </a:prstGeom>
          <a:solidFill>
            <a:schemeClr val="bg1">
              <a:lumMod val="50000"/>
            </a:schemeClr>
          </a:solidFill>
          <a:ln>
            <a:solidFill>
              <a:schemeClr val="bg2">
                <a:lumMod val="95000"/>
              </a:schemeClr>
            </a:solidFill>
          </a:ln>
        </p:spPr>
        <p:txBody>
          <a:bodyPr wrap="square">
            <a:spAutoFit/>
          </a:bodyPr>
          <a:lstStyle/>
          <a:p>
            <a:pPr>
              <a:spcBef>
                <a:spcPts val="600"/>
              </a:spcBef>
            </a:pPr>
            <a:r>
              <a:rPr lang="en-US" sz="1400" dirty="0">
                <a:solidFill>
                  <a:schemeClr val="accent1"/>
                </a:solidFill>
                <a:cs typeface="HelveticaNeueCyr-Roman"/>
              </a:rPr>
              <a:t>The system operates using mobile operator infrastructure that already exists (towers, communication equipment and service teams). Since the system is easily scalable and expandable, it is suitable for the detection of forest fires in small areas as well as in large areas.</a:t>
            </a:r>
          </a:p>
          <a:p>
            <a:pPr>
              <a:spcBef>
                <a:spcPts val="600"/>
              </a:spcBef>
            </a:pPr>
            <a:r>
              <a:rPr lang="en-US" sz="1400" dirty="0">
                <a:solidFill>
                  <a:schemeClr val="accent1"/>
                </a:solidFill>
                <a:cs typeface="HelveticaNeueCyr-Roman"/>
              </a:rPr>
              <a:t>Innovative software uses servers hosted in the cloud and provides the necessary functionality for the monitoring and detection of forest fires.</a:t>
            </a:r>
            <a:endParaRPr lang="ru-RU" sz="1400" dirty="0">
              <a:solidFill>
                <a:schemeClr val="accent1"/>
              </a:solidFill>
              <a:cs typeface="HelveticaNeueCyr-Roman"/>
            </a:endParaRPr>
          </a:p>
        </p:txBody>
      </p:sp>
      <p:sp>
        <p:nvSpPr>
          <p:cNvPr id="18" name="Прямоугольник 17"/>
          <p:cNvSpPr/>
          <p:nvPr/>
        </p:nvSpPr>
        <p:spPr>
          <a:xfrm>
            <a:off x="838205" y="6165304"/>
            <a:ext cx="7838251" cy="307777"/>
          </a:xfrm>
          <a:prstGeom prst="rect">
            <a:avLst/>
          </a:prstGeom>
          <a:solidFill>
            <a:schemeClr val="bg1">
              <a:lumMod val="50000"/>
            </a:schemeClr>
          </a:solidFill>
        </p:spPr>
        <p:txBody>
          <a:bodyPr wrap="square">
            <a:spAutoFit/>
          </a:bodyPr>
          <a:lstStyle/>
          <a:p>
            <a:r>
              <a:rPr lang="en-US" sz="1400" dirty="0">
                <a:solidFill>
                  <a:srgbClr val="FFFFFF"/>
                </a:solidFill>
              </a:rPr>
              <a:t>Distributed monitoring systems designed for the tasks of fire detection over large areas and forest fires.</a:t>
            </a:r>
          </a:p>
        </p:txBody>
      </p:sp>
      <p:sp>
        <p:nvSpPr>
          <p:cNvPr id="19" name="TextBox 18"/>
          <p:cNvSpPr txBox="1"/>
          <p:nvPr/>
        </p:nvSpPr>
        <p:spPr>
          <a:xfrm>
            <a:off x="827585" y="5795972"/>
            <a:ext cx="7848872" cy="369332"/>
          </a:xfrm>
          <a:prstGeom prst="rect">
            <a:avLst/>
          </a:prstGeom>
          <a:solidFill>
            <a:srgbClr val="FF6600"/>
          </a:solidFill>
          <a:ln>
            <a:noFill/>
          </a:ln>
        </p:spPr>
        <p:txBody>
          <a:bodyPr wrap="square" rtlCol="0">
            <a:spAutoFit/>
          </a:bodyPr>
          <a:lstStyle/>
          <a:p>
            <a:r>
              <a:rPr lang="en-US" b="1" dirty="0" smtClean="0">
                <a:solidFill>
                  <a:srgbClr val="FFFFFF"/>
                </a:solidFill>
                <a:latin typeface="Arial" pitchFamily="34" charset="0"/>
                <a:cs typeface="Arial" pitchFamily="34" charset="0"/>
              </a:rPr>
              <a:t>Market</a:t>
            </a:r>
            <a:endParaRPr lang="ru-RU" b="1" dirty="0">
              <a:solidFill>
                <a:srgbClr val="FFFFFF"/>
              </a:solidFill>
              <a:latin typeface="Arial" pitchFamily="34" charset="0"/>
              <a:cs typeface="Arial" pitchFamily="34" charset="0"/>
            </a:endParaRPr>
          </a:p>
        </p:txBody>
      </p:sp>
      <p:sp>
        <p:nvSpPr>
          <p:cNvPr id="20" name="TextBox 19"/>
          <p:cNvSpPr txBox="1"/>
          <p:nvPr/>
        </p:nvSpPr>
        <p:spPr>
          <a:xfrm>
            <a:off x="838205" y="3789040"/>
            <a:ext cx="7838251" cy="369332"/>
          </a:xfrm>
          <a:prstGeom prst="rect">
            <a:avLst/>
          </a:prstGeom>
          <a:solidFill>
            <a:srgbClr val="FF6600"/>
          </a:solidFill>
          <a:ln>
            <a:noFill/>
          </a:ln>
        </p:spPr>
        <p:txBody>
          <a:bodyPr wrap="square" rtlCol="0">
            <a:spAutoFit/>
          </a:bodyPr>
          <a:lstStyle/>
          <a:p>
            <a:r>
              <a:rPr lang="en-US" b="1" dirty="0" smtClean="0">
                <a:solidFill>
                  <a:srgbClr val="FFFFFF"/>
                </a:solidFill>
                <a:latin typeface="Arial" pitchFamily="34" charset="0"/>
                <a:cs typeface="Arial" pitchFamily="34" charset="0"/>
              </a:rPr>
              <a:t>Fundamental Advantages</a:t>
            </a:r>
            <a:endParaRPr lang="ru-RU" b="1" dirty="0">
              <a:solidFill>
                <a:srgbClr val="FFFFFF"/>
              </a:solidFill>
              <a:latin typeface="Arial" pitchFamily="34" charset="0"/>
              <a:cs typeface="Arial" pitchFamily="34" charset="0"/>
            </a:endParaRPr>
          </a:p>
        </p:txBody>
      </p:sp>
      <p:pic>
        <p:nvPicPr>
          <p:cNvPr id="12"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452320" y="836712"/>
            <a:ext cx="1389395" cy="117059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33940163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607019" y="133089"/>
            <a:ext cx="6493373" cy="703623"/>
          </a:xfrm>
        </p:spPr>
        <p:txBody>
          <a:bodyPr/>
          <a:lstStyle/>
          <a:p>
            <a:r>
              <a:rPr lang="en-US" sz="2400" b="1" dirty="0"/>
              <a:t>The Center for Oil and Gas Technologies </a:t>
            </a:r>
            <a:endParaRPr lang="ru-RU" sz="2400" dirty="0"/>
          </a:p>
        </p:txBody>
      </p:sp>
      <p:sp>
        <p:nvSpPr>
          <p:cNvPr id="5" name="Rectangle 9"/>
          <p:cNvSpPr/>
          <p:nvPr/>
        </p:nvSpPr>
        <p:spPr>
          <a:xfrm>
            <a:off x="755576" y="963885"/>
            <a:ext cx="6552728" cy="1169551"/>
          </a:xfrm>
          <a:prstGeom prst="rect">
            <a:avLst/>
          </a:prstGeom>
        </p:spPr>
        <p:txBody>
          <a:bodyPr wrap="square">
            <a:spAutoFit/>
          </a:bodyPr>
          <a:lstStyle/>
          <a:p>
            <a:r>
              <a:rPr lang="en-US" sz="1400" b="1" dirty="0" smtClean="0"/>
              <a:t>The Center </a:t>
            </a:r>
            <a:r>
              <a:rPr lang="en-US" sz="1400" b="1" dirty="0"/>
              <a:t>for Oil and Gas </a:t>
            </a:r>
            <a:r>
              <a:rPr lang="en-US" sz="1400" b="1" dirty="0" smtClean="0"/>
              <a:t>Technologies has new intellectual property</a:t>
            </a:r>
            <a:endParaRPr lang="en-US" sz="1400" b="1" dirty="0"/>
          </a:p>
          <a:p>
            <a:endParaRPr lang="ru-RU" sz="1400" b="1" dirty="0" smtClean="0"/>
          </a:p>
          <a:p>
            <a:r>
              <a:rPr lang="en-US" sz="1400" dirty="0" err="1"/>
              <a:t>Rospatent</a:t>
            </a:r>
            <a:r>
              <a:rPr lang="en-US" sz="1400" dirty="0"/>
              <a:t> </a:t>
            </a:r>
            <a:r>
              <a:rPr lang="en-US" sz="1400" dirty="0" smtClean="0"/>
              <a:t>made a </a:t>
            </a:r>
            <a:r>
              <a:rPr lang="en-US" sz="1400" dirty="0"/>
              <a:t>positive decision to grant a patent </a:t>
            </a:r>
            <a:r>
              <a:rPr lang="en-US" sz="1400" dirty="0" smtClean="0"/>
              <a:t>application: “Method of preparation of oil on fields with multi-stage </a:t>
            </a:r>
            <a:r>
              <a:rPr lang="en-US" sz="1400" dirty="0"/>
              <a:t>separation" (author </a:t>
            </a:r>
            <a:r>
              <a:rPr lang="en-US" sz="1400" dirty="0" smtClean="0"/>
              <a:t>– A.A. </a:t>
            </a:r>
            <a:r>
              <a:rPr lang="en-US" sz="1400" dirty="0" err="1" smtClean="0"/>
              <a:t>Khamukhin</a:t>
            </a:r>
            <a:r>
              <a:rPr lang="en-US" sz="1400" dirty="0" smtClean="0"/>
              <a:t>, </a:t>
            </a:r>
            <a:r>
              <a:rPr lang="en-US" sz="1400" dirty="0"/>
              <a:t>head of the project).</a:t>
            </a:r>
            <a:endParaRPr lang="ru-RU" sz="1400"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400714" y="908586"/>
            <a:ext cx="1191181" cy="122427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pic>
        <p:nvPicPr>
          <p:cNvPr id="11" name="Picture 3"/>
          <p:cNvPicPr>
            <a:picLocks noChangeAspect="1"/>
          </p:cNvPicPr>
          <p:nvPr>
            <p:custDataLst>
              <p:tags r:id="rId1"/>
            </p:custDataLst>
          </p:nvPr>
        </p:nvPicPr>
        <p:blipFill>
          <a:blip r:embed="rId4"/>
          <a:srcRect/>
          <a:stretch>
            <a:fillRect/>
          </a:stretch>
        </p:blipFill>
        <p:spPr bwMode="auto">
          <a:xfrm>
            <a:off x="7597969" y="43947"/>
            <a:ext cx="624334" cy="432048"/>
          </a:xfrm>
          <a:prstGeom prst="rect">
            <a:avLst/>
          </a:prstGeom>
          <a:noFill/>
          <a:ln w="9525">
            <a:noFill/>
            <a:miter lim="800000"/>
            <a:headEnd/>
            <a:tailEnd/>
          </a:ln>
        </p:spPr>
      </p:pic>
      <p:sp>
        <p:nvSpPr>
          <p:cNvPr id="12" name="Rectangle 10"/>
          <p:cNvSpPr/>
          <p:nvPr/>
        </p:nvSpPr>
        <p:spPr>
          <a:xfrm>
            <a:off x="827584" y="2924944"/>
            <a:ext cx="7920880" cy="1169551"/>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a:solidFill>
                  <a:srgbClr val="FFFFFF"/>
                </a:solidFill>
              </a:rPr>
              <a:t>Web modeling </a:t>
            </a:r>
            <a:r>
              <a:rPr lang="en-US" sz="1400" dirty="0" smtClean="0">
                <a:solidFill>
                  <a:srgbClr val="FFFFFF"/>
                </a:solidFill>
              </a:rPr>
              <a:t>online for monitoring </a:t>
            </a:r>
            <a:r>
              <a:rPr lang="en-US" sz="1400" dirty="0">
                <a:solidFill>
                  <a:srgbClr val="FFFFFF"/>
                </a:solidFill>
              </a:rPr>
              <a:t>and control of separation and utilization of associated petroleum gas (APG). Together with </a:t>
            </a:r>
            <a:r>
              <a:rPr lang="en-US" sz="1400" dirty="0" smtClean="0">
                <a:solidFill>
                  <a:srgbClr val="FFFFFF"/>
                </a:solidFill>
              </a:rPr>
              <a:t>PNG, liquid petroleum is also flared on stacks. </a:t>
            </a:r>
            <a:r>
              <a:rPr lang="en-US" sz="1400" dirty="0">
                <a:solidFill>
                  <a:srgbClr val="FFFFFF"/>
                </a:solidFill>
              </a:rPr>
              <a:t>The project will </a:t>
            </a:r>
            <a:r>
              <a:rPr lang="en-US" sz="1400" dirty="0" smtClean="0">
                <a:solidFill>
                  <a:srgbClr val="FFFFFF"/>
                </a:solidFill>
              </a:rPr>
              <a:t>reduce burning </a:t>
            </a:r>
            <a:r>
              <a:rPr lang="en-US" sz="1400" dirty="0">
                <a:solidFill>
                  <a:srgbClr val="FFFFFF"/>
                </a:solidFill>
              </a:rPr>
              <a:t>by providing information on the chemical composition of oil and gas in any part of the oil field and adjusting the process parameters. Information </a:t>
            </a:r>
            <a:r>
              <a:rPr lang="en-US" sz="1400" dirty="0" smtClean="0">
                <a:solidFill>
                  <a:srgbClr val="FFFFFF"/>
                </a:solidFill>
              </a:rPr>
              <a:t>is obtained </a:t>
            </a:r>
            <a:r>
              <a:rPr lang="en-US" sz="1400" dirty="0">
                <a:solidFill>
                  <a:srgbClr val="FFFFFF"/>
                </a:solidFill>
              </a:rPr>
              <a:t>by intelligent processing of data coming from sensors in the oil fields and mathematical modeling of phase transformations of hydrocarbons.</a:t>
            </a:r>
            <a:endParaRPr lang="ru-RU" sz="1400" dirty="0">
              <a:solidFill>
                <a:srgbClr val="FFFFFF"/>
              </a:solidFill>
            </a:endParaRPr>
          </a:p>
        </p:txBody>
      </p:sp>
      <p:sp>
        <p:nvSpPr>
          <p:cNvPr id="13" name="TextBox 12"/>
          <p:cNvSpPr txBox="1"/>
          <p:nvPr/>
        </p:nvSpPr>
        <p:spPr>
          <a:xfrm>
            <a:off x="827584" y="2555612"/>
            <a:ext cx="7920880"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Essence of the Innovation</a:t>
            </a:r>
            <a:endParaRPr lang="ru-RU" b="1" dirty="0">
              <a:solidFill>
                <a:schemeClr val="bg2"/>
              </a:solidFill>
              <a:cs typeface="Arial" pitchFamily="34" charset="0"/>
            </a:endParaRPr>
          </a:p>
        </p:txBody>
      </p:sp>
      <p:sp>
        <p:nvSpPr>
          <p:cNvPr id="14" name="TextBox 13"/>
          <p:cNvSpPr txBox="1"/>
          <p:nvPr/>
        </p:nvSpPr>
        <p:spPr>
          <a:xfrm>
            <a:off x="827584" y="4499828"/>
            <a:ext cx="7890169"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Fundamental Advantages</a:t>
            </a:r>
            <a:endParaRPr lang="ru-RU" b="1" dirty="0">
              <a:solidFill>
                <a:schemeClr val="bg2"/>
              </a:solidFill>
              <a:cs typeface="Arial" pitchFamily="34" charset="0"/>
            </a:endParaRPr>
          </a:p>
        </p:txBody>
      </p:sp>
      <p:sp>
        <p:nvSpPr>
          <p:cNvPr id="15" name="Rectangle 10"/>
          <p:cNvSpPr/>
          <p:nvPr/>
        </p:nvSpPr>
        <p:spPr>
          <a:xfrm>
            <a:off x="827584" y="4869160"/>
            <a:ext cx="7890164" cy="523220"/>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a:solidFill>
                  <a:schemeClr val="accent1"/>
                </a:solidFill>
              </a:rPr>
              <a:t>Research, monitoring, peer </a:t>
            </a:r>
            <a:r>
              <a:rPr lang="en-US" sz="1400" dirty="0" smtClean="0">
                <a:solidFill>
                  <a:schemeClr val="accent1"/>
                </a:solidFill>
              </a:rPr>
              <a:t>evaluation </a:t>
            </a:r>
            <a:r>
              <a:rPr lang="en-US" sz="1400" dirty="0">
                <a:solidFill>
                  <a:schemeClr val="accent1"/>
                </a:solidFill>
              </a:rPr>
              <a:t>and </a:t>
            </a:r>
            <a:r>
              <a:rPr lang="en-US" sz="1400" dirty="0" smtClean="0">
                <a:solidFill>
                  <a:schemeClr val="accent1"/>
                </a:solidFill>
              </a:rPr>
              <a:t>Application </a:t>
            </a:r>
            <a:r>
              <a:rPr lang="en-US" sz="1400" dirty="0">
                <a:solidFill>
                  <a:schemeClr val="accent1"/>
                </a:solidFill>
              </a:rPr>
              <a:t>technology (know-how, </a:t>
            </a:r>
            <a:r>
              <a:rPr lang="en-US" sz="1400" dirty="0" smtClean="0">
                <a:solidFill>
                  <a:schemeClr val="accent1"/>
                </a:solidFill>
              </a:rPr>
              <a:t>patents on models </a:t>
            </a:r>
            <a:r>
              <a:rPr lang="en-US" sz="1400" dirty="0">
                <a:solidFill>
                  <a:schemeClr val="accent1"/>
                </a:solidFill>
              </a:rPr>
              <a:t>and </a:t>
            </a:r>
            <a:r>
              <a:rPr lang="en-US" sz="1400" dirty="0" smtClean="0">
                <a:solidFill>
                  <a:schemeClr val="accent1"/>
                </a:solidFill>
              </a:rPr>
              <a:t>inventions, </a:t>
            </a:r>
            <a:r>
              <a:rPr lang="en-US" sz="1400" dirty="0">
                <a:solidFill>
                  <a:schemeClr val="accent1"/>
                </a:solidFill>
              </a:rPr>
              <a:t>the rights to intellectual property</a:t>
            </a:r>
            <a:r>
              <a:rPr lang="en-US" sz="1400" dirty="0" smtClean="0">
                <a:solidFill>
                  <a:schemeClr val="accent1"/>
                </a:solidFill>
              </a:rPr>
              <a:t>) </a:t>
            </a:r>
            <a:endParaRPr lang="ru-RU" sz="1400" dirty="0" smtClean="0">
              <a:solidFill>
                <a:schemeClr val="accent1"/>
              </a:solidFill>
            </a:endParaRPr>
          </a:p>
        </p:txBody>
      </p:sp>
      <p:sp>
        <p:nvSpPr>
          <p:cNvPr id="16" name="Прямоугольник 15"/>
          <p:cNvSpPr/>
          <p:nvPr/>
        </p:nvSpPr>
        <p:spPr>
          <a:xfrm>
            <a:off x="838205" y="5949280"/>
            <a:ext cx="7910259" cy="738664"/>
          </a:xfrm>
          <a:prstGeom prst="rect">
            <a:avLst/>
          </a:prstGeom>
          <a:solidFill>
            <a:schemeClr val="bg1">
              <a:lumMod val="50000"/>
            </a:schemeClr>
          </a:solidFill>
        </p:spPr>
        <p:txBody>
          <a:bodyPr wrap="square">
            <a:spAutoFit/>
          </a:bodyPr>
          <a:lstStyle/>
          <a:p>
            <a:r>
              <a:rPr lang="en-US" sz="1400" dirty="0">
                <a:solidFill>
                  <a:schemeClr val="bg2"/>
                </a:solidFill>
              </a:rPr>
              <a:t>According to independent </a:t>
            </a:r>
            <a:r>
              <a:rPr lang="en-US" sz="1400" dirty="0" smtClean="0">
                <a:solidFill>
                  <a:schemeClr val="bg2"/>
                </a:solidFill>
              </a:rPr>
              <a:t>estimates, liquid oil in the flow of associated </a:t>
            </a:r>
            <a:r>
              <a:rPr lang="en-US" sz="1400" dirty="0">
                <a:solidFill>
                  <a:schemeClr val="bg2"/>
                </a:solidFill>
              </a:rPr>
              <a:t>petroleum </a:t>
            </a:r>
            <a:r>
              <a:rPr lang="en-US" sz="1400" dirty="0" smtClean="0">
                <a:solidFill>
                  <a:schemeClr val="bg2"/>
                </a:solidFill>
              </a:rPr>
              <a:t>gas represents an </a:t>
            </a:r>
            <a:r>
              <a:rPr lang="en-US" sz="1400" dirty="0">
                <a:solidFill>
                  <a:schemeClr val="bg2"/>
                </a:solidFill>
              </a:rPr>
              <a:t>average of 1.45% by weight of the produced hydrocarbons. </a:t>
            </a:r>
            <a:r>
              <a:rPr lang="en-US" sz="1400" dirty="0" smtClean="0">
                <a:solidFill>
                  <a:schemeClr val="bg2"/>
                </a:solidFill>
              </a:rPr>
              <a:t>In the </a:t>
            </a:r>
            <a:r>
              <a:rPr lang="en-US" sz="1400" dirty="0">
                <a:solidFill>
                  <a:schemeClr val="bg2"/>
                </a:solidFill>
              </a:rPr>
              <a:t>Russian Federation as a whole </a:t>
            </a:r>
            <a:r>
              <a:rPr lang="en-US" sz="1400" dirty="0" smtClean="0">
                <a:solidFill>
                  <a:schemeClr val="bg2"/>
                </a:solidFill>
              </a:rPr>
              <a:t>this is </a:t>
            </a:r>
            <a:r>
              <a:rPr lang="en-US" sz="1400" dirty="0">
                <a:solidFill>
                  <a:schemeClr val="bg2"/>
                </a:solidFill>
              </a:rPr>
              <a:t>7.4 million tons per year. At $ 100 per </a:t>
            </a:r>
            <a:r>
              <a:rPr lang="en-US" sz="1400" dirty="0" smtClean="0">
                <a:solidFill>
                  <a:schemeClr val="bg2"/>
                </a:solidFill>
              </a:rPr>
              <a:t>barrel, this is </a:t>
            </a:r>
            <a:r>
              <a:rPr lang="en-US" sz="1400" dirty="0">
                <a:solidFill>
                  <a:schemeClr val="bg2"/>
                </a:solidFill>
              </a:rPr>
              <a:t>about $ 5.5 billion a year. </a:t>
            </a:r>
            <a:r>
              <a:rPr lang="en-US" sz="1400" dirty="0" smtClean="0">
                <a:solidFill>
                  <a:schemeClr val="bg2"/>
                </a:solidFill>
              </a:rPr>
              <a:t>Globally, it is </a:t>
            </a:r>
            <a:r>
              <a:rPr lang="en-US" sz="1400" dirty="0">
                <a:solidFill>
                  <a:schemeClr val="bg2"/>
                </a:solidFill>
              </a:rPr>
              <a:t>$ 47 billion a year.</a:t>
            </a:r>
            <a:endParaRPr lang="ru-RU" sz="1400" dirty="0" smtClean="0">
              <a:solidFill>
                <a:schemeClr val="bg2"/>
              </a:solidFill>
            </a:endParaRPr>
          </a:p>
        </p:txBody>
      </p:sp>
      <p:sp>
        <p:nvSpPr>
          <p:cNvPr id="17" name="TextBox 16"/>
          <p:cNvSpPr txBox="1"/>
          <p:nvPr/>
        </p:nvSpPr>
        <p:spPr>
          <a:xfrm>
            <a:off x="838199" y="5589240"/>
            <a:ext cx="7910265" cy="369332"/>
          </a:xfrm>
          <a:prstGeom prst="rect">
            <a:avLst/>
          </a:prstGeom>
          <a:solidFill>
            <a:srgbClr val="FF6600"/>
          </a:solidFill>
          <a:ln>
            <a:noFill/>
          </a:ln>
        </p:spPr>
        <p:txBody>
          <a:bodyPr wrap="square" rtlCol="0">
            <a:spAutoFit/>
          </a:bodyPr>
          <a:lstStyle/>
          <a:p>
            <a:r>
              <a:rPr lang="en-US" b="1" dirty="0" smtClean="0">
                <a:solidFill>
                  <a:srgbClr val="FFFFFF"/>
                </a:solidFill>
                <a:cs typeface="Arial" pitchFamily="34" charset="0"/>
              </a:rPr>
              <a:t>Market</a:t>
            </a:r>
            <a:endParaRPr lang="ru-RU" b="1" dirty="0">
              <a:solidFill>
                <a:srgbClr val="FFFFFF"/>
              </a:solidFill>
              <a:cs typeface="Arial" pitchFamily="34" charset="0"/>
            </a:endParaRPr>
          </a:p>
        </p:txBody>
      </p:sp>
    </p:spTree>
    <p:extLst>
      <p:ext uri="{BB962C8B-B14F-4D97-AF65-F5344CB8AC3E}">
        <p14:creationId xmlns:p14="http://schemas.microsoft.com/office/powerpoint/2010/main" val="239891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z="2000" b="1" dirty="0"/>
              <a:t> </a:t>
            </a:r>
            <a:r>
              <a:rPr lang="en-US" sz="2000" b="1" dirty="0" err="1"/>
              <a:t>FreeAtLast</a:t>
            </a:r>
            <a:endParaRPr lang="ru-RU" sz="2000" b="1" dirty="0"/>
          </a:p>
        </p:txBody>
      </p:sp>
      <p:sp>
        <p:nvSpPr>
          <p:cNvPr id="4" name="Rectangle 9"/>
          <p:cNvSpPr/>
          <p:nvPr/>
        </p:nvSpPr>
        <p:spPr>
          <a:xfrm>
            <a:off x="755576" y="1035893"/>
            <a:ext cx="5904656" cy="1169551"/>
          </a:xfrm>
          <a:prstGeom prst="rect">
            <a:avLst/>
          </a:prstGeom>
        </p:spPr>
        <p:txBody>
          <a:bodyPr wrap="square">
            <a:spAutoFit/>
          </a:bodyPr>
          <a:lstStyle/>
          <a:p>
            <a:r>
              <a:rPr lang="en-US" sz="1400" b="1" dirty="0" err="1"/>
              <a:t>Flocktory</a:t>
            </a:r>
            <a:r>
              <a:rPr lang="en-US" sz="1400" b="1" dirty="0"/>
              <a:t> raised $ 1.5 million in investments</a:t>
            </a:r>
          </a:p>
          <a:p>
            <a:endParaRPr lang="ru-RU" sz="1400" b="1" dirty="0" smtClean="0"/>
          </a:p>
          <a:p>
            <a:r>
              <a:rPr lang="en-US" sz="1400" dirty="0" err="1"/>
              <a:t>Flocktory</a:t>
            </a:r>
            <a:r>
              <a:rPr lang="en-US" sz="1400" dirty="0" smtClean="0"/>
              <a:t>, the </a:t>
            </a:r>
            <a:r>
              <a:rPr lang="en-US" sz="1400" dirty="0"/>
              <a:t>leading </a:t>
            </a:r>
            <a:r>
              <a:rPr lang="en-US" sz="1400" dirty="0" smtClean="0"/>
              <a:t>Russian </a:t>
            </a:r>
            <a:r>
              <a:rPr lang="en-US" sz="1400" dirty="0"/>
              <a:t>platform for referral marketing, announced that it raised an investment of $ 1.5 million from the venture fund Digital Venture Partners</a:t>
            </a:r>
            <a:endParaRPr lang="ru-RU" sz="1400" dirty="0" smtClean="0"/>
          </a:p>
        </p:txBody>
      </p:sp>
      <p:sp>
        <p:nvSpPr>
          <p:cNvPr id="5" name="Rectangle 10"/>
          <p:cNvSpPr/>
          <p:nvPr/>
        </p:nvSpPr>
        <p:spPr>
          <a:xfrm>
            <a:off x="827584" y="2708920"/>
            <a:ext cx="7920880" cy="954107"/>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err="1" smtClean="0">
                <a:solidFill>
                  <a:srgbClr val="FFFFFF"/>
                </a:solidFill>
              </a:rPr>
              <a:t>Flocktory</a:t>
            </a:r>
            <a:r>
              <a:rPr lang="en-US" sz="1400" dirty="0">
                <a:solidFill>
                  <a:srgbClr val="FFFFFF"/>
                </a:solidFill>
              </a:rPr>
              <a:t> </a:t>
            </a:r>
            <a:r>
              <a:rPr lang="en-US" sz="1400" dirty="0" smtClean="0">
                <a:solidFill>
                  <a:srgbClr val="FFFFFF"/>
                </a:solidFill>
              </a:rPr>
              <a:t>is the leading Russian </a:t>
            </a:r>
            <a:r>
              <a:rPr lang="en-US" sz="1400" dirty="0">
                <a:solidFill>
                  <a:srgbClr val="FFFFFF"/>
                </a:solidFill>
              </a:rPr>
              <a:t>platform for referral marketing that allows online stores to </a:t>
            </a:r>
            <a:r>
              <a:rPr lang="en-US" sz="1400" dirty="0" smtClean="0">
                <a:solidFill>
                  <a:srgbClr val="FFFFFF"/>
                </a:solidFill>
              </a:rPr>
              <a:t>interact directly with </a:t>
            </a:r>
            <a:r>
              <a:rPr lang="en-US" sz="1400" dirty="0">
                <a:solidFill>
                  <a:srgbClr val="FFFFFF"/>
                </a:solidFill>
              </a:rPr>
              <a:t>customers and increase their </a:t>
            </a:r>
            <a:r>
              <a:rPr lang="en-US" sz="1400" dirty="0" smtClean="0">
                <a:solidFill>
                  <a:srgbClr val="FFFFFF"/>
                </a:solidFill>
              </a:rPr>
              <a:t>loyalty as well as sales </a:t>
            </a:r>
            <a:r>
              <a:rPr lang="en-US" sz="1400" dirty="0">
                <a:solidFill>
                  <a:srgbClr val="FFFFFF"/>
                </a:solidFill>
              </a:rPr>
              <a:t>through the use of social networks. The basic </a:t>
            </a:r>
            <a:r>
              <a:rPr lang="en-US" sz="1400" dirty="0" smtClean="0">
                <a:solidFill>
                  <a:srgbClr val="FFFFFF"/>
                </a:solidFill>
              </a:rPr>
              <a:t>principle of </a:t>
            </a:r>
            <a:r>
              <a:rPr lang="en-US" sz="1400" dirty="0" err="1">
                <a:solidFill>
                  <a:srgbClr val="FFFFFF"/>
                </a:solidFill>
              </a:rPr>
              <a:t>Flocktory</a:t>
            </a:r>
            <a:r>
              <a:rPr lang="en-US" sz="1400" dirty="0">
                <a:solidFill>
                  <a:srgbClr val="FFFFFF"/>
                </a:solidFill>
              </a:rPr>
              <a:t>: after </a:t>
            </a:r>
            <a:r>
              <a:rPr lang="en-US" sz="1400" dirty="0" smtClean="0">
                <a:solidFill>
                  <a:srgbClr val="FFFFFF"/>
                </a:solidFill>
              </a:rPr>
              <a:t>a purchase </a:t>
            </a:r>
            <a:r>
              <a:rPr lang="en-US" sz="1400" dirty="0">
                <a:solidFill>
                  <a:srgbClr val="FFFFFF"/>
                </a:solidFill>
              </a:rPr>
              <a:t>from </a:t>
            </a:r>
            <a:r>
              <a:rPr lang="en-US" sz="1400" dirty="0" smtClean="0">
                <a:solidFill>
                  <a:srgbClr val="FFFFFF"/>
                </a:solidFill>
              </a:rPr>
              <a:t>an online </a:t>
            </a:r>
            <a:r>
              <a:rPr lang="en-US" sz="1400" dirty="0">
                <a:solidFill>
                  <a:srgbClr val="FFFFFF"/>
                </a:solidFill>
              </a:rPr>
              <a:t>store, the user </a:t>
            </a:r>
            <a:r>
              <a:rPr lang="en-US" sz="1400" dirty="0" smtClean="0">
                <a:solidFill>
                  <a:srgbClr val="FFFFFF"/>
                </a:solidFill>
              </a:rPr>
              <a:t>shares offers with </a:t>
            </a:r>
            <a:r>
              <a:rPr lang="en-US" sz="1400" dirty="0">
                <a:solidFill>
                  <a:srgbClr val="FFFFFF"/>
                </a:solidFill>
              </a:rPr>
              <a:t>friends </a:t>
            </a:r>
            <a:r>
              <a:rPr lang="en-US" sz="1400" dirty="0" smtClean="0">
                <a:solidFill>
                  <a:srgbClr val="FFFFFF"/>
                </a:solidFill>
              </a:rPr>
              <a:t>on social </a:t>
            </a:r>
            <a:r>
              <a:rPr lang="en-US" sz="1400" dirty="0">
                <a:solidFill>
                  <a:srgbClr val="FFFFFF"/>
                </a:solidFill>
              </a:rPr>
              <a:t>networks, and if one makes a </a:t>
            </a:r>
            <a:r>
              <a:rPr lang="en-US" sz="1400" dirty="0" smtClean="0">
                <a:solidFill>
                  <a:srgbClr val="FFFFFF"/>
                </a:solidFill>
              </a:rPr>
              <a:t>purchase, both </a:t>
            </a:r>
            <a:r>
              <a:rPr lang="en-US" sz="1400" dirty="0">
                <a:solidFill>
                  <a:srgbClr val="FFFFFF"/>
                </a:solidFill>
              </a:rPr>
              <a:t>get bonuses.</a:t>
            </a:r>
            <a:endParaRPr lang="ru-RU" sz="1400" dirty="0">
              <a:solidFill>
                <a:srgbClr val="FFFFFF"/>
              </a:solidFill>
            </a:endParaRPr>
          </a:p>
        </p:txBody>
      </p:sp>
      <p:sp>
        <p:nvSpPr>
          <p:cNvPr id="6" name="TextBox 5"/>
          <p:cNvSpPr txBox="1"/>
          <p:nvPr/>
        </p:nvSpPr>
        <p:spPr>
          <a:xfrm>
            <a:off x="827584" y="2348880"/>
            <a:ext cx="7920880"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Essence of the Innovation</a:t>
            </a:r>
            <a:endParaRPr lang="ru-RU" b="1" dirty="0">
              <a:solidFill>
                <a:schemeClr val="bg2"/>
              </a:solidFill>
              <a:cs typeface="Arial" pitchFamily="34" charset="0"/>
            </a:endParaRPr>
          </a:p>
        </p:txBody>
      </p:sp>
      <p:sp>
        <p:nvSpPr>
          <p:cNvPr id="7" name="TextBox 6"/>
          <p:cNvSpPr txBox="1"/>
          <p:nvPr/>
        </p:nvSpPr>
        <p:spPr>
          <a:xfrm>
            <a:off x="827584" y="4067780"/>
            <a:ext cx="7890169"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Fundamental Advantages</a:t>
            </a:r>
            <a:endParaRPr lang="ru-RU" b="1" dirty="0">
              <a:solidFill>
                <a:schemeClr val="bg2"/>
              </a:solidFill>
              <a:cs typeface="Arial" pitchFamily="34" charset="0"/>
            </a:endParaRPr>
          </a:p>
        </p:txBody>
      </p:sp>
      <p:sp>
        <p:nvSpPr>
          <p:cNvPr id="8" name="Rectangle 10"/>
          <p:cNvSpPr/>
          <p:nvPr/>
        </p:nvSpPr>
        <p:spPr>
          <a:xfrm>
            <a:off x="827584" y="4420269"/>
            <a:ext cx="7890164" cy="1384995"/>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smtClean="0">
                <a:solidFill>
                  <a:schemeClr val="accent1"/>
                </a:solidFill>
              </a:rPr>
              <a:t>Data on </a:t>
            </a:r>
            <a:r>
              <a:rPr lang="en-US" sz="1400" dirty="0">
                <a:solidFill>
                  <a:schemeClr val="accent1"/>
                </a:solidFill>
              </a:rPr>
              <a:t>the distribution of information </a:t>
            </a:r>
            <a:r>
              <a:rPr lang="en-US" sz="1400" dirty="0" smtClean="0">
                <a:solidFill>
                  <a:schemeClr val="accent1"/>
                </a:solidFill>
              </a:rPr>
              <a:t>from more than </a:t>
            </a:r>
            <a:r>
              <a:rPr lang="en-US" sz="1400" dirty="0">
                <a:solidFill>
                  <a:schemeClr val="accent1"/>
                </a:solidFill>
              </a:rPr>
              <a:t>300,000 reports of purchases of more than 100 </a:t>
            </a:r>
            <a:r>
              <a:rPr lang="en-US" sz="1400" dirty="0" smtClean="0">
                <a:solidFill>
                  <a:schemeClr val="accent1"/>
                </a:solidFill>
              </a:rPr>
              <a:t>partners has been collected </a:t>
            </a:r>
            <a:r>
              <a:rPr lang="en-US" sz="1400" dirty="0">
                <a:solidFill>
                  <a:schemeClr val="accent1"/>
                </a:solidFill>
              </a:rPr>
              <a:t>and </a:t>
            </a:r>
            <a:r>
              <a:rPr lang="en-US" sz="1400" dirty="0" smtClean="0">
                <a:solidFill>
                  <a:schemeClr val="accent1"/>
                </a:solidFill>
              </a:rPr>
              <a:t>analyzed.</a:t>
            </a:r>
            <a:endParaRPr lang="en-US" sz="1400" dirty="0">
              <a:solidFill>
                <a:schemeClr val="accent1"/>
              </a:solidFill>
            </a:endParaRPr>
          </a:p>
          <a:p>
            <a:r>
              <a:rPr lang="en-US" sz="1400" dirty="0">
                <a:solidFill>
                  <a:schemeClr val="accent1"/>
                </a:solidFill>
              </a:rPr>
              <a:t>In contrast to </a:t>
            </a:r>
            <a:r>
              <a:rPr lang="en-US" sz="1400" dirty="0" smtClean="0">
                <a:solidFill>
                  <a:schemeClr val="accent1"/>
                </a:solidFill>
              </a:rPr>
              <a:t>recommendation </a:t>
            </a:r>
            <a:r>
              <a:rPr lang="en-US" sz="1400" dirty="0">
                <a:solidFill>
                  <a:schemeClr val="accent1"/>
                </a:solidFill>
              </a:rPr>
              <a:t>services, users are </a:t>
            </a:r>
            <a:r>
              <a:rPr lang="en-US" sz="1400" dirty="0" smtClean="0">
                <a:solidFill>
                  <a:schemeClr val="accent1"/>
                </a:solidFill>
              </a:rPr>
              <a:t>not offered related products, goods </a:t>
            </a:r>
            <a:r>
              <a:rPr lang="en-US" sz="1400" dirty="0">
                <a:solidFill>
                  <a:schemeClr val="accent1"/>
                </a:solidFill>
              </a:rPr>
              <a:t>(services, information) </a:t>
            </a:r>
            <a:r>
              <a:rPr lang="en-US" sz="1400" dirty="0" smtClean="0">
                <a:solidFill>
                  <a:schemeClr val="accent1"/>
                </a:solidFill>
              </a:rPr>
              <a:t>are offered by influential </a:t>
            </a:r>
            <a:r>
              <a:rPr lang="en-US" sz="1400" dirty="0">
                <a:solidFill>
                  <a:schemeClr val="accent1"/>
                </a:solidFill>
              </a:rPr>
              <a:t>users. The system of collecting statistics on </a:t>
            </a:r>
            <a:r>
              <a:rPr lang="en-US" sz="1400" dirty="0" smtClean="0">
                <a:solidFill>
                  <a:schemeClr val="accent1"/>
                </a:solidFill>
              </a:rPr>
              <a:t>actions, network </a:t>
            </a:r>
            <a:r>
              <a:rPr lang="en-US" sz="1400" dirty="0">
                <a:solidFill>
                  <a:schemeClr val="accent1"/>
                </a:solidFill>
              </a:rPr>
              <a:t>structure and the dissemination of information </a:t>
            </a:r>
            <a:r>
              <a:rPr lang="en-US" sz="1400" dirty="0" smtClean="0">
                <a:solidFill>
                  <a:schemeClr val="accent1"/>
                </a:solidFill>
              </a:rPr>
              <a:t>allows to </a:t>
            </a:r>
            <a:r>
              <a:rPr lang="en-US" sz="1400" dirty="0">
                <a:solidFill>
                  <a:schemeClr val="accent1"/>
                </a:solidFill>
              </a:rPr>
              <a:t>determine the point of impact and </a:t>
            </a:r>
            <a:r>
              <a:rPr lang="en-US" sz="1400" dirty="0" smtClean="0">
                <a:solidFill>
                  <a:schemeClr val="accent1"/>
                </a:solidFill>
              </a:rPr>
              <a:t>amount of influence to </a:t>
            </a:r>
            <a:r>
              <a:rPr lang="en-US" sz="1400" dirty="0">
                <a:solidFill>
                  <a:schemeClr val="accent1"/>
                </a:solidFill>
              </a:rPr>
              <a:t>achieve the desired goals.</a:t>
            </a:r>
            <a:endParaRPr lang="ru-RU" sz="1400" dirty="0">
              <a:solidFill>
                <a:schemeClr val="accent1"/>
              </a:solidFill>
            </a:endParaRPr>
          </a:p>
        </p:txBody>
      </p:sp>
      <p:sp>
        <p:nvSpPr>
          <p:cNvPr id="10" name="Прямоугольник 9"/>
          <p:cNvSpPr/>
          <p:nvPr/>
        </p:nvSpPr>
        <p:spPr>
          <a:xfrm>
            <a:off x="838205" y="6279853"/>
            <a:ext cx="7910259" cy="523220"/>
          </a:xfrm>
          <a:prstGeom prst="rect">
            <a:avLst/>
          </a:prstGeom>
          <a:solidFill>
            <a:schemeClr val="bg1">
              <a:lumMod val="50000"/>
            </a:schemeClr>
          </a:solidFill>
        </p:spPr>
        <p:txBody>
          <a:bodyPr wrap="square">
            <a:spAutoFit/>
          </a:bodyPr>
          <a:lstStyle/>
          <a:p>
            <a:r>
              <a:rPr lang="en-US" sz="1400" dirty="0" smtClean="0">
                <a:solidFill>
                  <a:schemeClr val="bg2"/>
                </a:solidFill>
              </a:rPr>
              <a:t>The market for </a:t>
            </a:r>
            <a:r>
              <a:rPr lang="en-US" sz="1400" dirty="0" err="1" smtClean="0">
                <a:solidFill>
                  <a:schemeClr val="bg2"/>
                </a:solidFill>
              </a:rPr>
              <a:t>Flocktory</a:t>
            </a:r>
            <a:r>
              <a:rPr lang="en-US" sz="1400" dirty="0" smtClean="0">
                <a:solidFill>
                  <a:schemeClr val="bg2"/>
                </a:solidFill>
              </a:rPr>
              <a:t> in Russian </a:t>
            </a:r>
            <a:r>
              <a:rPr lang="en-US" sz="1400" dirty="0">
                <a:solidFill>
                  <a:schemeClr val="bg2"/>
                </a:solidFill>
              </a:rPr>
              <a:t>retail </a:t>
            </a:r>
            <a:r>
              <a:rPr lang="en-US" sz="1400" dirty="0" smtClean="0">
                <a:solidFill>
                  <a:schemeClr val="bg2"/>
                </a:solidFill>
              </a:rPr>
              <a:t>is estimated </a:t>
            </a:r>
            <a:r>
              <a:rPr lang="en-US" sz="1400" dirty="0">
                <a:solidFill>
                  <a:schemeClr val="bg2"/>
                </a:solidFill>
              </a:rPr>
              <a:t>at approximately </a:t>
            </a:r>
            <a:r>
              <a:rPr lang="en-US" sz="1400" dirty="0" smtClean="0">
                <a:solidFill>
                  <a:schemeClr val="bg2"/>
                </a:solidFill>
              </a:rPr>
              <a:t>$50 </a:t>
            </a:r>
            <a:r>
              <a:rPr lang="en-US" sz="1400" dirty="0">
                <a:solidFill>
                  <a:schemeClr val="bg2"/>
                </a:solidFill>
              </a:rPr>
              <a:t>million rubles per year by 2015.</a:t>
            </a:r>
            <a:endParaRPr lang="ru-RU" sz="1400" dirty="0">
              <a:solidFill>
                <a:schemeClr val="bg2"/>
              </a:solidFill>
              <a:latin typeface="Arial"/>
              <a:cs typeface="Arial"/>
            </a:endParaRPr>
          </a:p>
        </p:txBody>
      </p:sp>
      <p:sp>
        <p:nvSpPr>
          <p:cNvPr id="11" name="TextBox 10"/>
          <p:cNvSpPr txBox="1"/>
          <p:nvPr/>
        </p:nvSpPr>
        <p:spPr>
          <a:xfrm>
            <a:off x="825533" y="5910521"/>
            <a:ext cx="7910265" cy="369332"/>
          </a:xfrm>
          <a:prstGeom prst="rect">
            <a:avLst/>
          </a:prstGeom>
          <a:solidFill>
            <a:srgbClr val="FF6600"/>
          </a:solidFill>
          <a:ln>
            <a:noFill/>
          </a:ln>
        </p:spPr>
        <p:txBody>
          <a:bodyPr wrap="square" rtlCol="0">
            <a:spAutoFit/>
          </a:bodyPr>
          <a:lstStyle/>
          <a:p>
            <a:r>
              <a:rPr lang="en-US" b="1" dirty="0" smtClean="0">
                <a:solidFill>
                  <a:srgbClr val="FFFFFF"/>
                </a:solidFill>
                <a:cs typeface="Arial" pitchFamily="34" charset="0"/>
              </a:rPr>
              <a:t>Market</a:t>
            </a:r>
            <a:r>
              <a:rPr lang="ru-RU" b="1" dirty="0" smtClean="0">
                <a:solidFill>
                  <a:srgbClr val="FFFFFF"/>
                </a:solidFill>
                <a:cs typeface="Arial" pitchFamily="34" charset="0"/>
              </a:rPr>
              <a:t>, перспективы</a:t>
            </a:r>
            <a:endParaRPr lang="ru-RU" b="1" dirty="0">
              <a:solidFill>
                <a:srgbClr val="FFFFFF"/>
              </a:solidFill>
              <a:cs typeface="Arial" pitchFamily="34" charset="0"/>
            </a:endParaRPr>
          </a:p>
        </p:txBody>
      </p:sp>
      <p:pic>
        <p:nvPicPr>
          <p:cNvPr id="13" name="Picture 4"/>
          <p:cNvPicPr>
            <a:picLocks noChangeAspect="1"/>
          </p:cNvPicPr>
          <p:nvPr>
            <p:custDataLst>
              <p:tags r:id="rId1"/>
            </p:custDataLst>
          </p:nvPr>
        </p:nvPicPr>
        <p:blipFill>
          <a:blip r:embed="rId3"/>
          <a:srcRect/>
          <a:stretch>
            <a:fillRect/>
          </a:stretch>
        </p:blipFill>
        <p:spPr bwMode="auto">
          <a:xfrm>
            <a:off x="7622449" y="44624"/>
            <a:ext cx="621959" cy="432048"/>
          </a:xfrm>
          <a:prstGeom prst="rect">
            <a:avLst/>
          </a:prstGeom>
          <a:noFill/>
          <a:ln w="9525">
            <a:noFill/>
            <a:miter lim="800000"/>
            <a:headEnd/>
            <a:tailEnd/>
          </a:ln>
        </p:spPr>
      </p:pic>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840499" y="1052736"/>
            <a:ext cx="1835957" cy="105767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36681913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sz="2400" dirty="0"/>
              <a:t>Rock Flow Dynamics </a:t>
            </a:r>
            <a:endParaRPr lang="ru-RU" sz="2400" dirty="0"/>
          </a:p>
        </p:txBody>
      </p:sp>
      <p:pic>
        <p:nvPicPr>
          <p:cNvPr id="32"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372200" y="1028798"/>
            <a:ext cx="2331502" cy="81602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35" name="Прямоугольник 34"/>
          <p:cNvSpPr/>
          <p:nvPr/>
        </p:nvSpPr>
        <p:spPr>
          <a:xfrm>
            <a:off x="827584" y="1035893"/>
            <a:ext cx="5472608" cy="1384995"/>
          </a:xfrm>
          <a:prstGeom prst="rect">
            <a:avLst/>
          </a:prstGeom>
        </p:spPr>
        <p:txBody>
          <a:bodyPr wrap="square">
            <a:spAutoFit/>
          </a:bodyPr>
          <a:lstStyle/>
          <a:p>
            <a:r>
              <a:rPr lang="en-US" sz="1400" b="1" dirty="0"/>
              <a:t>Rock Flow Dynamics concluded an agreement with U.S. oil and gas corporation Occidental Petroleum (OXY).</a:t>
            </a:r>
          </a:p>
          <a:p>
            <a:endParaRPr lang="ru-RU" sz="1400" dirty="0" smtClean="0"/>
          </a:p>
          <a:p>
            <a:r>
              <a:rPr lang="en-US" sz="1400" dirty="0" smtClean="0"/>
              <a:t>The U.S</a:t>
            </a:r>
            <a:r>
              <a:rPr lang="en-US" sz="1400" dirty="0"/>
              <a:t>. oil and gas giant </a:t>
            </a:r>
            <a:r>
              <a:rPr lang="en-US" sz="1400" dirty="0" smtClean="0"/>
              <a:t>will be supplied with </a:t>
            </a:r>
            <a:r>
              <a:rPr lang="en-US" sz="1400" dirty="0" err="1" smtClean="0"/>
              <a:t>tNavigator</a:t>
            </a:r>
            <a:r>
              <a:rPr lang="en-US" sz="1400" dirty="0"/>
              <a:t>, which will be used for </a:t>
            </a:r>
            <a:r>
              <a:rPr lang="en-US" sz="1400" dirty="0" smtClean="0"/>
              <a:t>creating models </a:t>
            </a:r>
            <a:r>
              <a:rPr lang="en-US" sz="1400" dirty="0"/>
              <a:t>of </a:t>
            </a:r>
            <a:r>
              <a:rPr lang="en-US" sz="1400" dirty="0" smtClean="0"/>
              <a:t>fields </a:t>
            </a:r>
            <a:r>
              <a:rPr lang="en-US" sz="1400" dirty="0"/>
              <a:t>in </a:t>
            </a:r>
            <a:r>
              <a:rPr lang="en-US" sz="1400" dirty="0" smtClean="0"/>
              <a:t>three </a:t>
            </a:r>
            <a:r>
              <a:rPr lang="en-US" sz="1400" dirty="0"/>
              <a:t>divisions of OXY in the United States and the Middle East.</a:t>
            </a:r>
            <a:endParaRPr lang="ru-RU" sz="1400" dirty="0"/>
          </a:p>
        </p:txBody>
      </p:sp>
      <p:pic>
        <p:nvPicPr>
          <p:cNvPr id="36" name="Picture 4"/>
          <p:cNvPicPr>
            <a:picLocks noChangeAspect="1"/>
          </p:cNvPicPr>
          <p:nvPr>
            <p:custDataLst>
              <p:tags r:id="rId1"/>
            </p:custDataLst>
          </p:nvPr>
        </p:nvPicPr>
        <p:blipFill>
          <a:blip r:embed="rId4"/>
          <a:srcRect/>
          <a:stretch>
            <a:fillRect/>
          </a:stretch>
        </p:blipFill>
        <p:spPr bwMode="auto">
          <a:xfrm>
            <a:off x="7622449" y="44624"/>
            <a:ext cx="621959" cy="432048"/>
          </a:xfrm>
          <a:prstGeom prst="rect">
            <a:avLst/>
          </a:prstGeom>
          <a:noFill/>
          <a:ln w="9525">
            <a:noFill/>
            <a:miter lim="800000"/>
            <a:headEnd/>
            <a:tailEnd/>
          </a:ln>
        </p:spPr>
      </p:pic>
      <p:sp>
        <p:nvSpPr>
          <p:cNvPr id="16" name="Rectangle 10"/>
          <p:cNvSpPr/>
          <p:nvPr/>
        </p:nvSpPr>
        <p:spPr>
          <a:xfrm>
            <a:off x="827584" y="2996952"/>
            <a:ext cx="7920880" cy="954107"/>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err="1">
                <a:solidFill>
                  <a:srgbClr val="FFFFFF"/>
                </a:solidFill>
              </a:rPr>
              <a:t>tNavigator</a:t>
            </a:r>
            <a:r>
              <a:rPr lang="en-US" sz="1400" dirty="0">
                <a:solidFill>
                  <a:srgbClr val="FFFFFF"/>
                </a:solidFill>
              </a:rPr>
              <a:t> ® </a:t>
            </a:r>
            <a:r>
              <a:rPr lang="en-US" sz="1400" dirty="0" smtClean="0">
                <a:solidFill>
                  <a:srgbClr val="FFFFFF"/>
                </a:solidFill>
              </a:rPr>
              <a:t>is a parallel </a:t>
            </a:r>
            <a:r>
              <a:rPr lang="en-US" sz="1400" dirty="0">
                <a:solidFill>
                  <a:srgbClr val="FFFFFF"/>
                </a:solidFill>
              </a:rPr>
              <a:t>interactive package for the simulation of oil and gas fields </a:t>
            </a:r>
            <a:r>
              <a:rPr lang="en-US" sz="1400" dirty="0" smtClean="0">
                <a:solidFill>
                  <a:srgbClr val="FFFFFF"/>
                </a:solidFill>
              </a:rPr>
              <a:t>on supercomputer </a:t>
            </a:r>
            <a:r>
              <a:rPr lang="en-US" sz="1400" dirty="0">
                <a:solidFill>
                  <a:srgbClr val="FFFFFF"/>
                </a:solidFill>
              </a:rPr>
              <a:t>systems based on the new generation of multi-core processors, multi-core graphics cards, networking systems and systems </a:t>
            </a:r>
            <a:r>
              <a:rPr lang="en-US" sz="1400" dirty="0" smtClean="0">
                <a:solidFill>
                  <a:srgbClr val="FFFFFF"/>
                </a:solidFill>
              </a:rPr>
              <a:t>with fast </a:t>
            </a:r>
            <a:r>
              <a:rPr lang="en-US" sz="1400" dirty="0">
                <a:solidFill>
                  <a:srgbClr val="FFFFFF"/>
                </a:solidFill>
              </a:rPr>
              <a:t>RAM. Support for modeling all types of reservoirs, types and methods of oil extraction.</a:t>
            </a:r>
            <a:endParaRPr lang="ru-RU" sz="1400" dirty="0">
              <a:solidFill>
                <a:srgbClr val="FFFFFF"/>
              </a:solidFill>
              <a:cs typeface="Arial"/>
            </a:endParaRPr>
          </a:p>
        </p:txBody>
      </p:sp>
      <p:sp>
        <p:nvSpPr>
          <p:cNvPr id="17" name="TextBox 16"/>
          <p:cNvSpPr txBox="1"/>
          <p:nvPr/>
        </p:nvSpPr>
        <p:spPr>
          <a:xfrm>
            <a:off x="827584" y="2627620"/>
            <a:ext cx="7920880"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Essence of the Innovation</a:t>
            </a:r>
            <a:endParaRPr lang="ru-RU" b="1" dirty="0">
              <a:solidFill>
                <a:schemeClr val="bg2"/>
              </a:solidFill>
              <a:cs typeface="Arial" pitchFamily="34" charset="0"/>
            </a:endParaRPr>
          </a:p>
        </p:txBody>
      </p:sp>
      <p:sp>
        <p:nvSpPr>
          <p:cNvPr id="18" name="TextBox 17"/>
          <p:cNvSpPr txBox="1"/>
          <p:nvPr/>
        </p:nvSpPr>
        <p:spPr>
          <a:xfrm>
            <a:off x="827584" y="4365104"/>
            <a:ext cx="7890169" cy="369332"/>
          </a:xfrm>
          <a:prstGeom prst="rect">
            <a:avLst/>
          </a:prstGeom>
          <a:solidFill>
            <a:srgbClr val="FF6600"/>
          </a:solidFill>
          <a:ln>
            <a:noFill/>
          </a:ln>
        </p:spPr>
        <p:txBody>
          <a:bodyPr wrap="square" rtlCol="0">
            <a:spAutoFit/>
          </a:bodyPr>
          <a:lstStyle/>
          <a:p>
            <a:r>
              <a:rPr lang="en-US" b="1" dirty="0" smtClean="0">
                <a:solidFill>
                  <a:schemeClr val="bg2"/>
                </a:solidFill>
                <a:cs typeface="Arial" pitchFamily="34" charset="0"/>
              </a:rPr>
              <a:t>Fundamental Advantages</a:t>
            </a:r>
            <a:endParaRPr lang="ru-RU" b="1" dirty="0">
              <a:solidFill>
                <a:schemeClr val="bg2"/>
              </a:solidFill>
              <a:cs typeface="Arial" pitchFamily="34" charset="0"/>
            </a:endParaRPr>
          </a:p>
        </p:txBody>
      </p:sp>
      <p:sp>
        <p:nvSpPr>
          <p:cNvPr id="19" name="Rectangle 10"/>
          <p:cNvSpPr/>
          <p:nvPr/>
        </p:nvSpPr>
        <p:spPr>
          <a:xfrm>
            <a:off x="827584" y="4725144"/>
            <a:ext cx="7890164" cy="523220"/>
          </a:xfrm>
          <a:prstGeom prst="rect">
            <a:avLst/>
          </a:prstGeom>
          <a:solidFill>
            <a:schemeClr val="bg1">
              <a:lumMod val="50000"/>
            </a:schemeClr>
          </a:solidFill>
          <a:ln>
            <a:solidFill>
              <a:schemeClr val="bg2">
                <a:lumMod val="95000"/>
              </a:schemeClr>
            </a:solidFill>
          </a:ln>
        </p:spPr>
        <p:txBody>
          <a:bodyPr wrap="square">
            <a:spAutoFit/>
          </a:bodyPr>
          <a:lstStyle/>
          <a:p>
            <a:r>
              <a:rPr lang="en-US" sz="1400" dirty="0" smtClean="0">
                <a:solidFill>
                  <a:schemeClr val="accent1"/>
                </a:solidFill>
              </a:rPr>
              <a:t>The </a:t>
            </a:r>
            <a:r>
              <a:rPr lang="en-US" sz="1400" dirty="0">
                <a:solidFill>
                  <a:schemeClr val="accent1"/>
                </a:solidFill>
              </a:rPr>
              <a:t>unique software </a:t>
            </a:r>
            <a:r>
              <a:rPr lang="en-US" sz="1400" dirty="0" smtClean="0">
                <a:solidFill>
                  <a:schemeClr val="accent1"/>
                </a:solidFill>
              </a:rPr>
              <a:t>solution has no analogue. It allows you to work </a:t>
            </a:r>
            <a:r>
              <a:rPr lang="en-US" sz="1400" dirty="0">
                <a:solidFill>
                  <a:schemeClr val="accent1"/>
                </a:solidFill>
              </a:rPr>
              <a:t>with </a:t>
            </a:r>
            <a:r>
              <a:rPr lang="en-US" sz="1400" dirty="0" smtClean="0">
                <a:solidFill>
                  <a:schemeClr val="accent1"/>
                </a:solidFill>
              </a:rPr>
              <a:t>field models in </a:t>
            </a:r>
            <a:r>
              <a:rPr lang="en-US" sz="1400" dirty="0">
                <a:solidFill>
                  <a:schemeClr val="accent1"/>
                </a:solidFill>
              </a:rPr>
              <a:t>real-time </a:t>
            </a:r>
            <a:r>
              <a:rPr lang="en-US" sz="1400" dirty="0" smtClean="0">
                <a:solidFill>
                  <a:schemeClr val="accent1"/>
                </a:solidFill>
              </a:rPr>
              <a:t>mode with a fully interactive simulator.</a:t>
            </a:r>
            <a:endParaRPr lang="ru-RU" sz="1400" dirty="0">
              <a:solidFill>
                <a:schemeClr val="accent1"/>
              </a:solidFill>
              <a:cs typeface="Arial"/>
            </a:endParaRPr>
          </a:p>
        </p:txBody>
      </p:sp>
      <p:sp>
        <p:nvSpPr>
          <p:cNvPr id="20" name="Прямоугольник 19"/>
          <p:cNvSpPr/>
          <p:nvPr/>
        </p:nvSpPr>
        <p:spPr>
          <a:xfrm>
            <a:off x="838205" y="5805264"/>
            <a:ext cx="7910259" cy="738664"/>
          </a:xfrm>
          <a:prstGeom prst="rect">
            <a:avLst/>
          </a:prstGeom>
          <a:solidFill>
            <a:schemeClr val="bg1">
              <a:lumMod val="50000"/>
            </a:schemeClr>
          </a:solidFill>
        </p:spPr>
        <p:txBody>
          <a:bodyPr wrap="square">
            <a:spAutoFit/>
          </a:bodyPr>
          <a:lstStyle/>
          <a:p>
            <a:r>
              <a:rPr lang="en-US" sz="1400" dirty="0">
                <a:solidFill>
                  <a:schemeClr val="bg2"/>
                </a:solidFill>
              </a:rPr>
              <a:t>The main regions of production of hydrocarbons around the world:</a:t>
            </a:r>
          </a:p>
          <a:p>
            <a:r>
              <a:rPr lang="en-US" sz="1400" dirty="0">
                <a:solidFill>
                  <a:schemeClr val="bg2"/>
                </a:solidFill>
              </a:rPr>
              <a:t>• Russia - $ 150 million</a:t>
            </a:r>
          </a:p>
          <a:p>
            <a:r>
              <a:rPr lang="en-US" sz="1400" dirty="0">
                <a:solidFill>
                  <a:schemeClr val="bg2"/>
                </a:solidFill>
              </a:rPr>
              <a:t>• The World Market - more than $ 2 billion</a:t>
            </a:r>
            <a:endParaRPr lang="ru-RU" sz="1400" dirty="0">
              <a:solidFill>
                <a:schemeClr val="bg2"/>
              </a:solidFill>
              <a:cs typeface="Arial"/>
            </a:endParaRPr>
          </a:p>
        </p:txBody>
      </p:sp>
      <p:sp>
        <p:nvSpPr>
          <p:cNvPr id="21" name="TextBox 20"/>
          <p:cNvSpPr txBox="1"/>
          <p:nvPr/>
        </p:nvSpPr>
        <p:spPr>
          <a:xfrm>
            <a:off x="838199" y="5445224"/>
            <a:ext cx="7910265" cy="369332"/>
          </a:xfrm>
          <a:prstGeom prst="rect">
            <a:avLst/>
          </a:prstGeom>
          <a:solidFill>
            <a:srgbClr val="FF6600"/>
          </a:solidFill>
          <a:ln>
            <a:noFill/>
          </a:ln>
        </p:spPr>
        <p:txBody>
          <a:bodyPr wrap="square" rtlCol="0">
            <a:spAutoFit/>
          </a:bodyPr>
          <a:lstStyle/>
          <a:p>
            <a:r>
              <a:rPr lang="en-US" b="1" dirty="0" smtClean="0">
                <a:solidFill>
                  <a:srgbClr val="FFFFFF"/>
                </a:solidFill>
                <a:cs typeface="Arial" pitchFamily="34" charset="0"/>
              </a:rPr>
              <a:t>Market</a:t>
            </a:r>
            <a:endParaRPr lang="ru-RU" b="1" dirty="0">
              <a:solidFill>
                <a:srgbClr val="FFFFFF"/>
              </a:solidFill>
              <a:cs typeface="Arial" pitchFamily="34" charset="0"/>
            </a:endParaRPr>
          </a:p>
        </p:txBody>
      </p:sp>
    </p:spTree>
    <p:extLst>
      <p:ext uri="{BB962C8B-B14F-4D97-AF65-F5344CB8AC3E}">
        <p14:creationId xmlns:p14="http://schemas.microsoft.com/office/powerpoint/2010/main" val="9867601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25"/>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4YG0dgD.WU6IflVpAtCxlQ"/>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Dd09.ZH5zEOLYwRCO4yun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1onZi0Ox0kSGbDiK5pRH6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3J5UXjJBDE2mD4uYzWj6ag"/>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yiSceMuB5ka0fK4C08VHi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5ihHuXS3Q0yKcIij85NW1g"/>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yLVC57kl.kuRdDLL9wyOGw"/>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n66SNBCWmUeoK89VhJ8xew"/>
</p:tagLst>
</file>

<file path=ppt/theme/theme1.xml><?xml version="1.0" encoding="utf-8"?>
<a:theme xmlns:a="http://schemas.openxmlformats.org/drawingml/2006/main" name="Bazovaya Presentacia Skolkovo">
  <a:themeElements>
    <a:clrScheme name="Skolkovo">
      <a:dk1>
        <a:sysClr val="windowText" lastClr="000000"/>
      </a:dk1>
      <a:lt1>
        <a:srgbClr val="EFEFEF"/>
      </a:lt1>
      <a:dk2>
        <a:srgbClr val="666666"/>
      </a:dk2>
      <a:lt2>
        <a:srgbClr val="FFFFFF"/>
      </a:lt2>
      <a:accent1>
        <a:srgbClr val="D4FF01"/>
      </a:accent1>
      <a:accent2>
        <a:srgbClr val="EC5D01"/>
      </a:accent2>
      <a:accent3>
        <a:srgbClr val="C2074E"/>
      </a:accent3>
      <a:accent4>
        <a:srgbClr val="B607BD"/>
      </a:accent4>
      <a:accent5>
        <a:srgbClr val="5800CD"/>
      </a:accent5>
      <a:accent6>
        <a:srgbClr val="2992BE"/>
      </a:accent6>
      <a:hlink>
        <a:srgbClr val="38BD93"/>
      </a:hlink>
      <a:folHlink>
        <a:srgbClr val="5ECB1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Ареал.thmx</Template>
  <TotalTime>19506</TotalTime>
  <Words>2150</Words>
  <Application>Microsoft Office PowerPoint</Application>
  <PresentationFormat>Экран (4:3)</PresentationFormat>
  <Paragraphs>160</Paragraphs>
  <Slides>13</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13</vt:i4>
      </vt:variant>
    </vt:vector>
  </HeadingPairs>
  <TitlesOfParts>
    <vt:vector size="15" baseType="lpstr">
      <vt:lpstr>Bazovaya Presentacia Skolkovo</vt:lpstr>
      <vt:lpstr>think-cell Slide</vt:lpstr>
      <vt:lpstr>Success Stories from Participants of Skolkovo June 2013</vt:lpstr>
      <vt:lpstr>Contents</vt:lpstr>
      <vt:lpstr>TheraMAB</vt:lpstr>
      <vt:lpstr>Multiclet</vt:lpstr>
      <vt:lpstr>Spektralazer</vt:lpstr>
      <vt:lpstr>DiSiKon</vt:lpstr>
      <vt:lpstr>The Center for Oil and Gas Technologies </vt:lpstr>
      <vt:lpstr> FreeAtLast</vt:lpstr>
      <vt:lpstr>Rock Flow Dynamics </vt:lpstr>
      <vt:lpstr>Colorpen Research</vt:lpstr>
      <vt:lpstr>Avtodoria</vt:lpstr>
      <vt:lpstr>Asteros Labs</vt:lpstr>
      <vt:lpstr>AviaReal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Анализ риска невыполнения бюджета Фонда на 2012г.</dc:title>
  <dc:creator>Windows User</dc:creator>
  <cp:lastModifiedBy>Alekseev Valery</cp:lastModifiedBy>
  <cp:revision>572</cp:revision>
  <cp:lastPrinted>2012-10-10T09:57:27Z</cp:lastPrinted>
  <dcterms:created xsi:type="dcterms:W3CDTF">2012-07-02T14:14:40Z</dcterms:created>
  <dcterms:modified xsi:type="dcterms:W3CDTF">2013-07-11T06:33:23Z</dcterms:modified>
</cp:coreProperties>
</file>