
<file path=[Content_Types].xml><?xml version="1.0" encoding="utf-8"?>
<Types xmlns="http://schemas.openxmlformats.org/package/2006/content-types">
  <Default Extension="xml" ContentType="application/xml"/>
  <Default Extension="jpg" ContentType="image/jpeg"/>
  <Default Extension="jpeg" ContentType="image/jpeg"/>
  <Default Extension="emf" ContentType="image/x-emf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embeddings/oleObject1.bin" ContentType="application/vnd.openxmlformats-officedocument.oleObject"/>
  <Override PartName="/ppt/theme/theme2.xml" ContentType="application/vnd.openxmlformats-officedocument.theme+xml"/>
  <Override PartName="/ppt/theme/theme3.xml" ContentType="application/vnd.openxmlformats-officedocument.them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660" r:id="rId1"/>
  </p:sldMasterIdLst>
  <p:notesMasterIdLst>
    <p:notesMasterId r:id="rId14"/>
  </p:notesMasterIdLst>
  <p:handoutMasterIdLst>
    <p:handoutMasterId r:id="rId15"/>
  </p:handoutMasterIdLst>
  <p:sldIdLst>
    <p:sldId id="256" r:id="rId2"/>
    <p:sldId id="325" r:id="rId3"/>
    <p:sldId id="345" r:id="rId4"/>
    <p:sldId id="352" r:id="rId5"/>
    <p:sldId id="353" r:id="rId6"/>
    <p:sldId id="341" r:id="rId7"/>
    <p:sldId id="354" r:id="rId8"/>
    <p:sldId id="343" r:id="rId9"/>
    <p:sldId id="351" r:id="rId10"/>
    <p:sldId id="357" r:id="rId11"/>
    <p:sldId id="355" r:id="rId12"/>
    <p:sldId id="356" r:id="rId13"/>
  </p:sldIdLst>
  <p:sldSz cx="9144000" cy="6858000" type="screen4x3"/>
  <p:notesSz cx="6797675" cy="9874250"/>
  <p:custDataLst>
    <p:tags r:id="rId17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katerina Inozemtseva" initials="EI" lastIdx="1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8D8FF"/>
    <a:srgbClr val="FF0000"/>
    <a:srgbClr val="EBF1DE"/>
    <a:srgbClr val="CCFFCC"/>
    <a:srgbClr val="2992BE"/>
    <a:srgbClr val="CC0000"/>
    <a:srgbClr val="990000"/>
    <a:srgbClr val="EFFBFF"/>
    <a:srgbClr val="CDF2FF"/>
    <a:srgbClr val="FFE7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786" autoAdjust="0"/>
  </p:normalViewPr>
  <p:slideViewPr>
    <p:cSldViewPr>
      <p:cViewPr varScale="1">
        <p:scale>
          <a:sx n="98" d="100"/>
          <a:sy n="98" d="100"/>
        </p:scale>
        <p:origin x="-792" y="-104"/>
      </p:cViewPr>
      <p:guideLst>
        <p:guide orient="horz" pos="1162"/>
        <p:guide pos="38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handoutMaster" Target="handoutMasters/handoutMaster1.xml"/><Relationship Id="rId16" Type="http://schemas.openxmlformats.org/officeDocument/2006/relationships/printerSettings" Target="printerSettings/printerSettings1.bin"/><Relationship Id="rId17" Type="http://schemas.openxmlformats.org/officeDocument/2006/relationships/tags" Target="tags/tag1.xml"/><Relationship Id="rId18" Type="http://schemas.openxmlformats.org/officeDocument/2006/relationships/commentAuthors" Target="commentAuthors.xml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79D069-F7DC-4F12-AD4A-F50FC7BCBE4E}" type="datetimeFigureOut">
              <a:rPr lang="ru-RU" smtClean="0"/>
              <a:t>6/6/13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51F7B9-24B2-4865-9F23-3DA645A20DC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04342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3B0C13-1782-40AD-A838-8C9F94060FA9}" type="datetimeFigureOut">
              <a:rPr lang="ru-RU" smtClean="0"/>
              <a:t>6/6/13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6E7FB1-CB6E-4AC0-9CE6-E9A8EDB33F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0159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Relationship Id="rId3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4" Type="http://schemas.openxmlformats.org/officeDocument/2006/relationships/tags" Target="../tags/tag4.xml"/><Relationship Id="rId5" Type="http://schemas.openxmlformats.org/officeDocument/2006/relationships/tags" Target="../tags/tag5.xml"/><Relationship Id="rId6" Type="http://schemas.openxmlformats.org/officeDocument/2006/relationships/tags" Target="../tags/tag6.xml"/><Relationship Id="rId7" Type="http://schemas.openxmlformats.org/officeDocument/2006/relationships/tags" Target="../tags/tag7.xml"/><Relationship Id="rId8" Type="http://schemas.openxmlformats.org/officeDocument/2006/relationships/slideMaster" Target="../slideMasters/slideMaster1.xml"/><Relationship Id="rId9" Type="http://schemas.openxmlformats.org/officeDocument/2006/relationships/oleObject" Target="../embeddings/oleObject1.bin"/><Relationship Id="rId10" Type="http://schemas.openxmlformats.org/officeDocument/2006/relationships/image" Target="../media/image4.emf"/><Relationship Id="rId1" Type="http://schemas.openxmlformats.org/officeDocument/2006/relationships/vmlDrawing" Target="../drawings/vmlDrawing1.vml"/><Relationship Id="rId2" Type="http://schemas.openxmlformats.org/officeDocument/2006/relationships/tags" Target="../tags/tag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5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240" y="406786"/>
            <a:ext cx="4644698" cy="4575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922760" y="1916833"/>
            <a:ext cx="3991429" cy="2098772"/>
          </a:xfrm>
          <a:prstGeom prst="rect">
            <a:avLst/>
          </a:prstGeom>
        </p:spPr>
        <p:txBody>
          <a:bodyPr/>
          <a:lstStyle>
            <a:lvl1pPr algn="r">
              <a:defRPr sz="3200" baseline="0">
                <a:ln>
                  <a:noFill/>
                </a:ln>
                <a:solidFill>
                  <a:schemeClr val="accent6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2233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7019" y="108695"/>
            <a:ext cx="6493373" cy="703623"/>
          </a:xfrm>
          <a:prstGeom prst="rect">
            <a:avLst/>
          </a:prstGeom>
        </p:spPr>
        <p:txBody>
          <a:bodyPr anchor="t"/>
          <a:lstStyle>
            <a:lvl1pPr>
              <a:defRPr sz="3200">
                <a:latin typeface="+mn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188" y="1844674"/>
            <a:ext cx="8281292" cy="4680669"/>
          </a:xfrm>
        </p:spPr>
        <p:txBody>
          <a:bodyPr>
            <a:normAutofit/>
          </a:bodyPr>
          <a:lstStyle>
            <a:lvl1pPr>
              <a:defRPr sz="1800">
                <a:latin typeface="+mn-lt"/>
              </a:defRPr>
            </a:lvl1pPr>
            <a:lvl2pPr>
              <a:buSzPct val="100000"/>
              <a:defRPr sz="1800">
                <a:latin typeface="+mn-lt"/>
              </a:defRPr>
            </a:lvl2pPr>
            <a:lvl3pPr>
              <a:buSzPct val="100000"/>
              <a:defRPr sz="1800">
                <a:latin typeface="+mn-lt"/>
              </a:defRPr>
            </a:lvl3pPr>
            <a:lvl4pPr>
              <a:buSzPct val="100000"/>
              <a:defRPr sz="1800">
                <a:latin typeface="+mn-lt"/>
              </a:defRPr>
            </a:lvl4pPr>
            <a:lvl5pPr>
              <a:buSzPct val="100000"/>
              <a:defRPr sz="1800">
                <a:latin typeface="+mn-l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8293597" y="0"/>
            <a:ext cx="255841" cy="64307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238774" y="277946"/>
            <a:ext cx="3902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B15DF3F-6BF2-A845-8711-4B79E949752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1" y="108696"/>
            <a:ext cx="976984" cy="703623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154"/>
          <a:stretch/>
        </p:blipFill>
        <p:spPr>
          <a:xfrm>
            <a:off x="0" y="-2782"/>
            <a:ext cx="439175" cy="687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1384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0" y="0"/>
          <a:ext cx="146538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93" name="think-cell Slide" r:id="rId9" imgW="270" imgH="270" progId="TCLayout.ActiveDocument.1">
                  <p:embed/>
                </p:oleObj>
              </mc:Choice>
              <mc:Fallback>
                <p:oleObj name="think-cell Slide" r:id="rId9" imgW="270" imgH="270" progId="TCLayout.ActiveDocument.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46538" cy="158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Foliennummernplatzhalter 4"/>
          <p:cNvSpPr txBox="1">
            <a:spLocks noGrp="1"/>
          </p:cNvSpPr>
          <p:nvPr userDrawn="1">
            <p:custDataLst>
              <p:tags r:id="rId3"/>
            </p:custDataLst>
          </p:nvPr>
        </p:nvSpPr>
        <p:spPr bwMode="auto">
          <a:xfrm>
            <a:off x="8373208" y="6572251"/>
            <a:ext cx="495300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>
              <a:defRPr/>
            </a:pPr>
            <a:fld id="{9012202A-0966-4C86-88B9-13F21CEC4770}" type="slidenum">
              <a:rPr lang="en-US" sz="1200" b="0" smtClean="0"/>
              <a:pPr algn="r">
                <a:defRPr/>
              </a:pPr>
              <a:t>‹#›</a:t>
            </a:fld>
            <a:endParaRPr lang="en-US" sz="1200" b="0" smtClean="0"/>
          </a:p>
        </p:txBody>
      </p:sp>
      <p:sp>
        <p:nvSpPr>
          <p:cNvPr id="8" name="Объект 6"/>
          <p:cNvSpPr>
            <a:spLocks noGrp="1"/>
          </p:cNvSpPr>
          <p:nvPr>
            <p:ph sz="quarter" idx="10"/>
          </p:nvPr>
        </p:nvSpPr>
        <p:spPr>
          <a:xfrm>
            <a:off x="106974" y="1124607"/>
            <a:ext cx="8949102" cy="5286703"/>
          </a:xfrm>
          <a:prstGeom prst="rect">
            <a:avLst/>
          </a:prstGeom>
        </p:spPr>
        <p:txBody>
          <a:bodyPr/>
          <a:lstStyle>
            <a:lvl1pPr marL="357188" indent="-357188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Font typeface="Arial" pitchFamily="34" charset="0"/>
              <a:buChar char="‒"/>
              <a:defRPr sz="1400">
                <a:latin typeface="Calibri" pitchFamily="34" charset="0"/>
                <a:cs typeface="Calibri" pitchFamily="34" charset="0"/>
              </a:defRPr>
            </a:lvl1pPr>
            <a:lvl2pPr marL="714375" indent="-350838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Font typeface="Arial" pitchFamily="34" charset="0"/>
              <a:buChar char="‒"/>
              <a:defRPr sz="1400">
                <a:latin typeface="Calibri" pitchFamily="34" charset="0"/>
                <a:cs typeface="Calibri" pitchFamily="34" charset="0"/>
              </a:defRPr>
            </a:lvl2pPr>
            <a:lvl3pPr marL="1071563" indent="-369888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Font typeface="Arial" pitchFamily="34" charset="0"/>
              <a:buChar char="‒"/>
              <a:defRPr sz="1400">
                <a:latin typeface="Calibri" pitchFamily="34" charset="0"/>
                <a:cs typeface="Calibri" pitchFamily="34" charset="0"/>
              </a:defRPr>
            </a:lvl3pPr>
            <a:lvl4pPr marL="1797050" indent="-357188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Font typeface="Arial" pitchFamily="34" charset="0"/>
              <a:buChar char="‒"/>
              <a:defRPr sz="1400">
                <a:latin typeface="Calibri" pitchFamily="34" charset="0"/>
                <a:cs typeface="Calibri" pitchFamily="34" charset="0"/>
              </a:defRPr>
            </a:lvl4pPr>
            <a:lvl5pPr marL="2154238" indent="-357188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7DB935"/>
              </a:buClr>
              <a:buSzPct val="100000"/>
              <a:buFont typeface="Arial" pitchFamily="34" charset="0"/>
              <a:buChar char="‒"/>
              <a:defRPr sz="1400"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9" name="Прямоугольник 4"/>
          <p:cNvSpPr/>
          <p:nvPr userDrawn="1">
            <p:custDataLst>
              <p:tags r:id="rId4"/>
            </p:custDataLst>
          </p:nvPr>
        </p:nvSpPr>
        <p:spPr>
          <a:xfrm>
            <a:off x="896815" y="115888"/>
            <a:ext cx="8159262" cy="865187"/>
          </a:xfrm>
          <a:prstGeom prst="rect">
            <a:avLst/>
          </a:prstGeom>
          <a:solidFill>
            <a:srgbClr val="6464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Arial"/>
              <a:cs typeface="Arial"/>
              <a:sym typeface="Helvetica"/>
            </a:endParaRPr>
          </a:p>
        </p:txBody>
      </p:sp>
      <p:sp>
        <p:nvSpPr>
          <p:cNvPr id="10" name="Прямоугольник 5"/>
          <p:cNvSpPr/>
          <p:nvPr userDrawn="1">
            <p:custDataLst>
              <p:tags r:id="rId5"/>
            </p:custDataLst>
          </p:nvPr>
        </p:nvSpPr>
        <p:spPr>
          <a:xfrm>
            <a:off x="372208" y="115888"/>
            <a:ext cx="191966" cy="865187"/>
          </a:xfrm>
          <a:prstGeom prst="rect">
            <a:avLst/>
          </a:prstGeom>
          <a:solidFill>
            <a:srgbClr val="D2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Arial"/>
              <a:cs typeface="Arial"/>
              <a:sym typeface="Helvetica"/>
            </a:endParaRPr>
          </a:p>
        </p:txBody>
      </p:sp>
      <p:sp>
        <p:nvSpPr>
          <p:cNvPr id="11" name="Прямоугольник 6"/>
          <p:cNvSpPr/>
          <p:nvPr userDrawn="1">
            <p:custDataLst>
              <p:tags r:id="rId6"/>
            </p:custDataLst>
          </p:nvPr>
        </p:nvSpPr>
        <p:spPr>
          <a:xfrm>
            <a:off x="106974" y="115888"/>
            <a:ext cx="191965" cy="865187"/>
          </a:xfrm>
          <a:prstGeom prst="rect">
            <a:avLst/>
          </a:prstGeom>
          <a:solidFill>
            <a:srgbClr val="D2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Arial"/>
              <a:cs typeface="Arial"/>
              <a:sym typeface="Helvetica"/>
            </a:endParaRPr>
          </a:p>
        </p:txBody>
      </p:sp>
      <p:sp>
        <p:nvSpPr>
          <p:cNvPr id="12" name="Прямоугольник 7"/>
          <p:cNvSpPr/>
          <p:nvPr userDrawn="1">
            <p:custDataLst>
              <p:tags r:id="rId7"/>
            </p:custDataLst>
          </p:nvPr>
        </p:nvSpPr>
        <p:spPr>
          <a:xfrm>
            <a:off x="638908" y="115888"/>
            <a:ext cx="191966" cy="865187"/>
          </a:xfrm>
          <a:prstGeom prst="rect">
            <a:avLst/>
          </a:prstGeom>
          <a:solidFill>
            <a:srgbClr val="D2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Arial"/>
              <a:cs typeface="Arial"/>
              <a:sym typeface="Helvetica"/>
            </a:endParaRPr>
          </a:p>
        </p:txBody>
      </p:sp>
      <p:sp>
        <p:nvSpPr>
          <p:cNvPr id="13" name="Заголовок 5"/>
          <p:cNvSpPr>
            <a:spLocks noGrp="1"/>
          </p:cNvSpPr>
          <p:nvPr>
            <p:ph type="title"/>
          </p:nvPr>
        </p:nvSpPr>
        <p:spPr>
          <a:xfrm>
            <a:off x="896815" y="115888"/>
            <a:ext cx="8159261" cy="865187"/>
          </a:xfrm>
          <a:prstGeom prst="rect">
            <a:avLst/>
          </a:prstGeom>
        </p:spPr>
        <p:txBody>
          <a:bodyPr anchor="ctr"/>
          <a:lstStyle>
            <a:lvl1pPr>
              <a:defRPr b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917955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8293597" y="0"/>
            <a:ext cx="255841" cy="64307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238774" y="277946"/>
            <a:ext cx="3902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B15DF3F-6BF2-A845-8711-4B79E949752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51628" y="349113"/>
            <a:ext cx="1217930" cy="871220"/>
          </a:xfrm>
          <a:prstGeom prst="rect">
            <a:avLst/>
          </a:prstGeom>
        </p:spPr>
      </p:pic>
      <p:sp>
        <p:nvSpPr>
          <p:cNvPr id="10" name="Прямоугольник 9"/>
          <p:cNvSpPr/>
          <p:nvPr userDrawn="1"/>
        </p:nvSpPr>
        <p:spPr>
          <a:xfrm>
            <a:off x="0" y="0"/>
            <a:ext cx="393405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TextBox 10"/>
          <p:cNvSpPr txBox="1"/>
          <p:nvPr userDrawn="1"/>
        </p:nvSpPr>
        <p:spPr>
          <a:xfrm rot="16200000">
            <a:off x="-3340001" y="3221897"/>
            <a:ext cx="70734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Отчет</a:t>
            </a:r>
            <a:r>
              <a:rPr lang="ru-RU" sz="2000" b="1" baseline="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о деятельности Фонда «Сколково», август 2012</a:t>
            </a:r>
            <a:endParaRPr lang="ru-RU" sz="2000" b="1" dirty="0">
              <a:solidFill>
                <a:schemeClr val="accent1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71172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8293597" y="0"/>
            <a:ext cx="255841" cy="64307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238774" y="277946"/>
            <a:ext cx="3902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B15DF3F-6BF2-A845-8711-4B79E949752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51628" y="349113"/>
            <a:ext cx="1217930" cy="871220"/>
          </a:xfrm>
          <a:prstGeom prst="rect">
            <a:avLst/>
          </a:prstGeom>
        </p:spPr>
      </p:pic>
      <p:sp>
        <p:nvSpPr>
          <p:cNvPr id="10" name="Прямоугольник 9"/>
          <p:cNvSpPr/>
          <p:nvPr userDrawn="1"/>
        </p:nvSpPr>
        <p:spPr>
          <a:xfrm>
            <a:off x="0" y="0"/>
            <a:ext cx="393405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TextBox 10"/>
          <p:cNvSpPr txBox="1"/>
          <p:nvPr userDrawn="1"/>
        </p:nvSpPr>
        <p:spPr>
          <a:xfrm rot="16200000">
            <a:off x="-3340001" y="3221897"/>
            <a:ext cx="70734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Отчет</a:t>
            </a:r>
            <a:r>
              <a:rPr lang="ru-RU" sz="2000" b="1" baseline="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о деятельности Фонда «Сколково», август 2012</a:t>
            </a:r>
            <a:endParaRPr lang="ru-RU" sz="2000" b="1" dirty="0">
              <a:solidFill>
                <a:schemeClr val="accent1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71172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8293597" y="0"/>
            <a:ext cx="255841" cy="64307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238774" y="277946"/>
            <a:ext cx="3902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B15DF3F-6BF2-A845-8711-4B79E949752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51628" y="349113"/>
            <a:ext cx="1217930" cy="871220"/>
          </a:xfrm>
          <a:prstGeom prst="rect">
            <a:avLst/>
          </a:prstGeom>
        </p:spPr>
      </p:pic>
      <p:sp>
        <p:nvSpPr>
          <p:cNvPr id="10" name="Прямоугольник 9"/>
          <p:cNvSpPr/>
          <p:nvPr userDrawn="1"/>
        </p:nvSpPr>
        <p:spPr>
          <a:xfrm>
            <a:off x="0" y="0"/>
            <a:ext cx="393405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TextBox 10"/>
          <p:cNvSpPr txBox="1"/>
          <p:nvPr userDrawn="1"/>
        </p:nvSpPr>
        <p:spPr>
          <a:xfrm rot="16200000">
            <a:off x="-3340001" y="3221897"/>
            <a:ext cx="70734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Отчет</a:t>
            </a:r>
            <a:r>
              <a:rPr lang="ru-RU" sz="2000" b="1" baseline="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о деятельности Фонда «Сколково», август 2012</a:t>
            </a:r>
            <a:endParaRPr lang="ru-RU" sz="2000" b="1" dirty="0">
              <a:solidFill>
                <a:schemeClr val="accent1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71172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8293597" y="0"/>
            <a:ext cx="255841" cy="64307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8238774" y="277946"/>
            <a:ext cx="3902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B15DF3F-6BF2-A845-8711-4B79E9497528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51628" y="349113"/>
            <a:ext cx="1217930" cy="871220"/>
          </a:xfrm>
          <a:prstGeom prst="rect">
            <a:avLst/>
          </a:prstGeom>
        </p:spPr>
      </p:pic>
      <p:sp>
        <p:nvSpPr>
          <p:cNvPr id="10" name="Прямоугольник 9"/>
          <p:cNvSpPr/>
          <p:nvPr userDrawn="1"/>
        </p:nvSpPr>
        <p:spPr>
          <a:xfrm>
            <a:off x="0" y="0"/>
            <a:ext cx="393405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TextBox 10"/>
          <p:cNvSpPr txBox="1"/>
          <p:nvPr userDrawn="1"/>
        </p:nvSpPr>
        <p:spPr>
          <a:xfrm rot="16200000">
            <a:off x="-3340001" y="3221897"/>
            <a:ext cx="707341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Отчет</a:t>
            </a:r>
            <a:r>
              <a:rPr lang="ru-RU" sz="2000" b="1" baseline="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itchFamily="34" charset="0"/>
                <a:cs typeface="Arial" pitchFamily="34" charset="0"/>
              </a:rPr>
              <a:t> о деятельности Фонда «Сколково», август 2012</a:t>
            </a:r>
            <a:endParaRPr lang="ru-RU" sz="2000" b="1" dirty="0">
              <a:solidFill>
                <a:schemeClr val="accent1">
                  <a:lumMod val="60000"/>
                  <a:lumOff val="4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71172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2497" y="1888357"/>
            <a:ext cx="757207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8126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HelveticaNeueCyr-Heavy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sz="1800" kern="1200">
          <a:solidFill>
            <a:schemeClr val="tx1"/>
          </a:solidFill>
          <a:latin typeface="HelveticaNeueCyr-Roman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–"/>
        <a:defRPr sz="1800" kern="1200">
          <a:solidFill>
            <a:schemeClr val="tx1"/>
          </a:solidFill>
          <a:latin typeface="HelveticaNeueCyr-Roman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sz="1800" kern="1200">
          <a:solidFill>
            <a:schemeClr val="tx1"/>
          </a:solidFill>
          <a:latin typeface="HelveticaNeueCyr-Roman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–"/>
        <a:defRPr sz="1800" kern="1200">
          <a:solidFill>
            <a:schemeClr val="tx1"/>
          </a:solidFill>
          <a:latin typeface="HelveticaNeueCyr-Roman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»"/>
        <a:defRPr sz="1800" kern="1200">
          <a:solidFill>
            <a:schemeClr val="tx1"/>
          </a:solidFill>
          <a:latin typeface="HelveticaNeueCyr-Roman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4" Type="http://schemas.openxmlformats.org/officeDocument/2006/relationships/image" Target="../media/image17.png"/><Relationship Id="rId1" Type="http://schemas.openxmlformats.org/officeDocument/2006/relationships/tags" Target="../tags/tag15.xml"/><Relationship Id="rId2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4" Type="http://schemas.openxmlformats.org/officeDocument/2006/relationships/image" Target="../media/image18.png"/><Relationship Id="rId1" Type="http://schemas.openxmlformats.org/officeDocument/2006/relationships/tags" Target="../tags/tag16.xml"/><Relationship Id="rId2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4" Type="http://schemas.openxmlformats.org/officeDocument/2006/relationships/image" Target="../media/image19.png"/><Relationship Id="rId1" Type="http://schemas.openxmlformats.org/officeDocument/2006/relationships/tags" Target="../tags/tag17.xml"/><Relationship Id="rId2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1" Type="http://schemas.openxmlformats.org/officeDocument/2006/relationships/tags" Target="../tags/tag8.xml"/><Relationship Id="rId2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1" Type="http://schemas.openxmlformats.org/officeDocument/2006/relationships/tags" Target="../tags/tag9.xml"/><Relationship Id="rId2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10.png"/><Relationship Id="rId1" Type="http://schemas.openxmlformats.org/officeDocument/2006/relationships/tags" Target="../tags/tag10.xml"/><Relationship Id="rId2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4" Type="http://schemas.openxmlformats.org/officeDocument/2006/relationships/image" Target="../media/image12.png"/><Relationship Id="rId1" Type="http://schemas.openxmlformats.org/officeDocument/2006/relationships/tags" Target="../tags/tag11.xml"/><Relationship Id="rId2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4" Type="http://schemas.openxmlformats.org/officeDocument/2006/relationships/image" Target="../media/image14.png"/><Relationship Id="rId1" Type="http://schemas.openxmlformats.org/officeDocument/2006/relationships/tags" Target="../tags/tag12.xml"/><Relationship Id="rId2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4" Type="http://schemas.openxmlformats.org/officeDocument/2006/relationships/image" Target="../media/image15.png"/><Relationship Id="rId1" Type="http://schemas.openxmlformats.org/officeDocument/2006/relationships/tags" Target="../tags/tag13.xml"/><Relationship Id="rId2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4" Type="http://schemas.openxmlformats.org/officeDocument/2006/relationships/image" Target="../media/image13.png"/><Relationship Id="rId1" Type="http://schemas.openxmlformats.org/officeDocument/2006/relationships/tags" Target="../tags/tag14.xml"/><Relationship Id="rId2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44008" y="1916833"/>
            <a:ext cx="4464496" cy="2098772"/>
          </a:xfrm>
        </p:spPr>
        <p:txBody>
          <a:bodyPr/>
          <a:lstStyle/>
          <a:p>
            <a:r>
              <a:rPr lang="en-US" sz="3600" dirty="0">
                <a:solidFill>
                  <a:srgbClr val="00B0F0"/>
                </a:solidFill>
              </a:rPr>
              <a:t>Success Stories from Participants of </a:t>
            </a:r>
            <a:r>
              <a:rPr lang="en-US" sz="3600" dirty="0" err="1">
                <a:solidFill>
                  <a:srgbClr val="00B0F0"/>
                </a:solidFill>
              </a:rPr>
              <a:t>Skolkovo</a:t>
            </a:r>
            <a:r>
              <a:rPr lang="ru-RU" sz="3600" dirty="0">
                <a:solidFill>
                  <a:srgbClr val="00B0F0"/>
                </a:solidFill>
              </a:rPr>
              <a:t/>
            </a:r>
            <a:br>
              <a:rPr lang="ru-RU" sz="3600" dirty="0">
                <a:solidFill>
                  <a:srgbClr val="00B0F0"/>
                </a:solidFill>
              </a:rPr>
            </a:br>
            <a:r>
              <a:rPr lang="en-US" sz="3600" dirty="0" smtClean="0">
                <a:solidFill>
                  <a:srgbClr val="00B0F0"/>
                </a:solidFill>
              </a:rPr>
              <a:t>May </a:t>
            </a:r>
            <a:r>
              <a:rPr lang="ru-RU" sz="3600" dirty="0" smtClean="0">
                <a:solidFill>
                  <a:srgbClr val="00B0F0"/>
                </a:solidFill>
              </a:rPr>
              <a:t>2013</a:t>
            </a:r>
            <a:endParaRPr lang="ru-RU" sz="36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82227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/>
              <a:t>T8 </a:t>
            </a:r>
            <a:r>
              <a:rPr lang="en-US" sz="2000" dirty="0" smtClean="0"/>
              <a:t>Scientific </a:t>
            </a:r>
            <a:r>
              <a:rPr lang="en-US" sz="2000" dirty="0"/>
              <a:t>and Technical </a:t>
            </a:r>
            <a:r>
              <a:rPr lang="en-US" sz="2000" dirty="0" smtClean="0"/>
              <a:t>Center</a:t>
            </a:r>
            <a:endParaRPr lang="ru-RU" sz="2000" b="1" dirty="0"/>
          </a:p>
        </p:txBody>
      </p:sp>
      <p:sp>
        <p:nvSpPr>
          <p:cNvPr id="4" name="Rectangle 9"/>
          <p:cNvSpPr/>
          <p:nvPr/>
        </p:nvSpPr>
        <p:spPr>
          <a:xfrm>
            <a:off x="827584" y="908720"/>
            <a:ext cx="770485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 smtClean="0">
                <a:latin typeface="+mj-lt"/>
              </a:rPr>
              <a:t>T8’s </a:t>
            </a:r>
            <a:r>
              <a:rPr lang="en-US" sz="1400" b="1" dirty="0">
                <a:latin typeface="+mj-lt"/>
              </a:rPr>
              <a:t>DWDM-systems project on </a:t>
            </a:r>
            <a:r>
              <a:rPr lang="en-US" sz="1400" b="1" dirty="0" smtClean="0">
                <a:latin typeface="+mj-lt"/>
              </a:rPr>
              <a:t>25Tb/s transfer speeds won </a:t>
            </a:r>
            <a:r>
              <a:rPr lang="en-US" sz="1400" b="1" dirty="0">
                <a:latin typeface="+mj-lt"/>
              </a:rPr>
              <a:t>the best in the field of IT </a:t>
            </a:r>
            <a:r>
              <a:rPr lang="en-US" sz="1400" b="1" dirty="0" smtClean="0">
                <a:latin typeface="+mj-lt"/>
              </a:rPr>
              <a:t>at</a:t>
            </a:r>
          </a:p>
          <a:p>
            <a:r>
              <a:rPr lang="en-US" sz="1400" b="1" dirty="0" smtClean="0">
                <a:latin typeface="+mj-lt"/>
              </a:rPr>
              <a:t>the </a:t>
            </a:r>
            <a:r>
              <a:rPr lang="en-US" sz="1400" b="1" dirty="0">
                <a:latin typeface="+mj-lt"/>
              </a:rPr>
              <a:t>Startup Village conference </a:t>
            </a:r>
          </a:p>
          <a:p>
            <a:endParaRPr lang="ru-RU" sz="1400" b="1" dirty="0" smtClean="0"/>
          </a:p>
          <a:p>
            <a:r>
              <a:rPr lang="en-US" sz="1400" dirty="0"/>
              <a:t>The project allows </a:t>
            </a:r>
            <a:r>
              <a:rPr lang="en-US" sz="1400" dirty="0" smtClean="0"/>
              <a:t>for a great increase in the </a:t>
            </a:r>
            <a:r>
              <a:rPr lang="en-US" sz="1400" dirty="0"/>
              <a:t>transmission </a:t>
            </a:r>
            <a:r>
              <a:rPr lang="en-US" sz="1400" dirty="0" smtClean="0"/>
              <a:t>rate of</a:t>
            </a:r>
            <a:endParaRPr lang="en-US" sz="1400" dirty="0"/>
          </a:p>
          <a:p>
            <a:r>
              <a:rPr lang="en-US" sz="1400" dirty="0"/>
              <a:t>information in optical communications and </a:t>
            </a:r>
            <a:r>
              <a:rPr lang="en-US" sz="1400" dirty="0" smtClean="0"/>
              <a:t>reduces the cost of</a:t>
            </a:r>
            <a:endParaRPr lang="en-US" sz="1400" dirty="0"/>
          </a:p>
          <a:p>
            <a:r>
              <a:rPr lang="en-US" sz="1400" dirty="0" smtClean="0"/>
              <a:t>traffic </a:t>
            </a:r>
            <a:r>
              <a:rPr lang="en-US" sz="1400" dirty="0"/>
              <a:t>using </a:t>
            </a:r>
            <a:r>
              <a:rPr lang="en-US" sz="1400" dirty="0" smtClean="0"/>
              <a:t>already-laid </a:t>
            </a:r>
            <a:r>
              <a:rPr lang="en-US" sz="1400" dirty="0"/>
              <a:t>fiber-optic lines.</a:t>
            </a:r>
            <a:endParaRPr lang="ru-RU" sz="1400" dirty="0" smtClean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5" name="Rectangle 10"/>
          <p:cNvSpPr/>
          <p:nvPr/>
        </p:nvSpPr>
        <p:spPr>
          <a:xfrm>
            <a:off x="827584" y="2834352"/>
            <a:ext cx="7920880" cy="52322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chemeClr val="bg2"/>
                </a:solidFill>
              </a:rPr>
              <a:t>Development and serial production </a:t>
            </a:r>
            <a:r>
              <a:rPr lang="en-US" sz="1400" dirty="0" smtClean="0">
                <a:solidFill>
                  <a:schemeClr val="bg2"/>
                </a:solidFill>
              </a:rPr>
              <a:t>of systems of fiber-optic </a:t>
            </a:r>
            <a:r>
              <a:rPr lang="en-US" sz="1400" dirty="0">
                <a:solidFill>
                  <a:schemeClr val="bg2"/>
                </a:solidFill>
              </a:rPr>
              <a:t>communication </a:t>
            </a:r>
            <a:r>
              <a:rPr lang="en-US" sz="1400" dirty="0" smtClean="0">
                <a:solidFill>
                  <a:schemeClr val="bg2"/>
                </a:solidFill>
              </a:rPr>
              <a:t>with new generation wavelength </a:t>
            </a:r>
            <a:r>
              <a:rPr lang="en-US" sz="1400" dirty="0">
                <a:solidFill>
                  <a:schemeClr val="bg2"/>
                </a:solidFill>
              </a:rPr>
              <a:t>division multiplexing (DWDM systems) </a:t>
            </a:r>
            <a:r>
              <a:rPr lang="en-US" sz="1400" dirty="0" smtClean="0">
                <a:solidFill>
                  <a:schemeClr val="bg2"/>
                </a:solidFill>
              </a:rPr>
              <a:t>for </a:t>
            </a:r>
            <a:r>
              <a:rPr lang="en-US" sz="1400" dirty="0">
                <a:solidFill>
                  <a:schemeClr val="bg2"/>
                </a:solidFill>
              </a:rPr>
              <a:t>coherent data transfer speeds of up to </a:t>
            </a:r>
            <a:r>
              <a:rPr lang="en-US" sz="1400" dirty="0" smtClean="0">
                <a:solidFill>
                  <a:schemeClr val="bg2"/>
                </a:solidFill>
              </a:rPr>
              <a:t>25Tbit/s</a:t>
            </a:r>
            <a:r>
              <a:rPr lang="en-US" sz="1400" dirty="0">
                <a:solidFill>
                  <a:schemeClr val="bg2"/>
                </a:solidFill>
              </a:rPr>
              <a:t>.</a:t>
            </a:r>
            <a:endParaRPr lang="ru-RU" sz="1400" dirty="0">
              <a:solidFill>
                <a:schemeClr val="bg2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7584" y="2483604"/>
            <a:ext cx="7920880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2"/>
                </a:solidFill>
                <a:cs typeface="Arial" pitchFamily="34" charset="0"/>
              </a:rPr>
              <a:t>Essence of the Innovation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7584" y="3707740"/>
            <a:ext cx="7890169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2"/>
                </a:solidFill>
                <a:cs typeface="Arial" pitchFamily="34" charset="0"/>
              </a:rPr>
              <a:t>Main Advantages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8" name="Rectangle 10"/>
          <p:cNvSpPr/>
          <p:nvPr/>
        </p:nvSpPr>
        <p:spPr>
          <a:xfrm>
            <a:off x="827584" y="4060810"/>
            <a:ext cx="7890164" cy="160043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400" dirty="0" smtClean="0">
                <a:solidFill>
                  <a:schemeClr val="accent1"/>
                </a:solidFill>
              </a:rPr>
              <a:t>Equipment developed </a:t>
            </a:r>
            <a:r>
              <a:rPr lang="en-US" sz="1400" dirty="0">
                <a:solidFill>
                  <a:schemeClr val="accent1"/>
                </a:solidFill>
              </a:rPr>
              <a:t>by the company has the best </a:t>
            </a:r>
            <a:r>
              <a:rPr lang="en-US" sz="1400" dirty="0" smtClean="0">
                <a:solidFill>
                  <a:schemeClr val="accent1"/>
                </a:solidFill>
              </a:rPr>
              <a:t>performance in the world.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 smtClean="0">
                <a:solidFill>
                  <a:schemeClr val="accent1"/>
                </a:solidFill>
              </a:rPr>
              <a:t>The equipment is certified </a:t>
            </a:r>
            <a:r>
              <a:rPr lang="en-US" sz="1400" dirty="0">
                <a:solidFill>
                  <a:schemeClr val="accent1"/>
                </a:solidFill>
              </a:rPr>
              <a:t>by the Ministry of Communications and </a:t>
            </a:r>
            <a:r>
              <a:rPr lang="en-US" sz="1400" dirty="0" smtClean="0">
                <a:solidFill>
                  <a:schemeClr val="accent1"/>
                </a:solidFill>
              </a:rPr>
              <a:t>has proven its </a:t>
            </a:r>
            <a:r>
              <a:rPr lang="en-US" sz="1400" dirty="0">
                <a:solidFill>
                  <a:schemeClr val="accent1"/>
                </a:solidFill>
              </a:rPr>
              <a:t>high quality</a:t>
            </a:r>
            <a:r>
              <a:rPr lang="en-US" sz="1400" dirty="0" smtClean="0">
                <a:solidFill>
                  <a:schemeClr val="accent1"/>
                </a:solidFill>
              </a:rPr>
              <a:t>.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>
                <a:solidFill>
                  <a:schemeClr val="accent1"/>
                </a:solidFill>
              </a:rPr>
              <a:t>A unique laboratory </a:t>
            </a:r>
            <a:r>
              <a:rPr lang="en-US" sz="1400" dirty="0" smtClean="0">
                <a:solidFill>
                  <a:schemeClr val="accent1"/>
                </a:solidFill>
              </a:rPr>
              <a:t>with more </a:t>
            </a:r>
            <a:r>
              <a:rPr lang="en-US" sz="1400" dirty="0">
                <a:solidFill>
                  <a:schemeClr val="accent1"/>
                </a:solidFill>
              </a:rPr>
              <a:t>than 200 </a:t>
            </a:r>
            <a:r>
              <a:rPr lang="en-US" sz="1400" dirty="0" smtClean="0">
                <a:solidFill>
                  <a:schemeClr val="accent1"/>
                </a:solidFill>
              </a:rPr>
              <a:t>devices </a:t>
            </a:r>
            <a:r>
              <a:rPr lang="en-US" sz="1400" dirty="0">
                <a:solidFill>
                  <a:schemeClr val="accent1"/>
                </a:solidFill>
              </a:rPr>
              <a:t>allows us to offer the best conditions for fiber-optic service in Russia</a:t>
            </a:r>
            <a:r>
              <a:rPr lang="en-US" sz="1400" dirty="0" smtClean="0">
                <a:solidFill>
                  <a:schemeClr val="accent1"/>
                </a:solidFill>
              </a:rPr>
              <a:t>.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>
                <a:solidFill>
                  <a:schemeClr val="accent1"/>
                </a:solidFill>
              </a:rPr>
              <a:t>The company has experience in implementing DWDM from Turkmenistan to the Arctic</a:t>
            </a:r>
            <a:r>
              <a:rPr lang="en-US" sz="1400" dirty="0" smtClean="0">
                <a:solidFill>
                  <a:schemeClr val="accent1"/>
                </a:solidFill>
              </a:rPr>
              <a:t>.</a:t>
            </a:r>
          </a:p>
          <a:p>
            <a:r>
              <a:rPr lang="en-US" sz="1400" dirty="0">
                <a:solidFill>
                  <a:schemeClr val="accent1"/>
                </a:solidFill>
              </a:rPr>
              <a:t>In 2012, </a:t>
            </a:r>
            <a:r>
              <a:rPr lang="en-US" sz="1400" dirty="0" smtClean="0">
                <a:solidFill>
                  <a:schemeClr val="accent1"/>
                </a:solidFill>
              </a:rPr>
              <a:t>a </a:t>
            </a:r>
            <a:r>
              <a:rPr lang="en-US" sz="1400" dirty="0">
                <a:solidFill>
                  <a:schemeClr val="accent1"/>
                </a:solidFill>
              </a:rPr>
              <a:t>world </a:t>
            </a:r>
            <a:r>
              <a:rPr lang="en-US" sz="1400" dirty="0" smtClean="0">
                <a:solidFill>
                  <a:schemeClr val="accent1"/>
                </a:solidFill>
              </a:rPr>
              <a:t>record-breaking transfer </a:t>
            </a:r>
            <a:r>
              <a:rPr lang="en-US" sz="1400" dirty="0">
                <a:solidFill>
                  <a:schemeClr val="accent1"/>
                </a:solidFill>
              </a:rPr>
              <a:t>of </a:t>
            </a:r>
            <a:r>
              <a:rPr lang="en-US" sz="1400" dirty="0" smtClean="0">
                <a:solidFill>
                  <a:schemeClr val="accent1"/>
                </a:solidFill>
              </a:rPr>
              <a:t>100GB/s over 4000 </a:t>
            </a:r>
            <a:r>
              <a:rPr lang="en-US" sz="1400" dirty="0">
                <a:solidFill>
                  <a:schemeClr val="accent1"/>
                </a:solidFill>
              </a:rPr>
              <a:t>km without dispersion compensators in </a:t>
            </a:r>
            <a:r>
              <a:rPr lang="en-US" sz="1400" dirty="0" smtClean="0">
                <a:solidFill>
                  <a:schemeClr val="accent1"/>
                </a:solidFill>
              </a:rPr>
              <a:t>a 88-channel </a:t>
            </a:r>
            <a:r>
              <a:rPr lang="en-US" sz="1400" dirty="0">
                <a:solidFill>
                  <a:schemeClr val="accent1"/>
                </a:solidFill>
              </a:rPr>
              <a:t>DWDM </a:t>
            </a:r>
            <a:r>
              <a:rPr lang="en-US" sz="1400" dirty="0" smtClean="0">
                <a:solidFill>
                  <a:schemeClr val="accent1"/>
                </a:solidFill>
              </a:rPr>
              <a:t>system was demonstrated.</a:t>
            </a:r>
            <a:endParaRPr lang="ru-RU" sz="1400" dirty="0" smtClean="0">
              <a:solidFill>
                <a:schemeClr val="accent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27584" y="6146140"/>
            <a:ext cx="7910259" cy="52322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chemeClr val="bg2"/>
                </a:solidFill>
              </a:rPr>
              <a:t>Total traffic in Russia has doubled every year. The volume of the Russian </a:t>
            </a:r>
            <a:r>
              <a:rPr lang="en-US" sz="1400" dirty="0" err="1" smtClean="0">
                <a:solidFill>
                  <a:schemeClr val="bg2"/>
                </a:solidFill>
              </a:rPr>
              <a:t>DWDMv</a:t>
            </a:r>
            <a:r>
              <a:rPr lang="en-US" sz="1400" dirty="0" smtClean="0">
                <a:solidFill>
                  <a:schemeClr val="bg2"/>
                </a:solidFill>
              </a:rPr>
              <a:t> </a:t>
            </a:r>
            <a:r>
              <a:rPr lang="en-US" sz="1400" dirty="0">
                <a:solidFill>
                  <a:schemeClr val="bg2"/>
                </a:solidFill>
              </a:rPr>
              <a:t>market </a:t>
            </a:r>
            <a:r>
              <a:rPr lang="en-US" sz="1400" dirty="0" smtClean="0">
                <a:solidFill>
                  <a:schemeClr val="bg2"/>
                </a:solidFill>
              </a:rPr>
              <a:t>in 2012 was $500 </a:t>
            </a:r>
            <a:r>
              <a:rPr lang="en-US" sz="1400" dirty="0">
                <a:solidFill>
                  <a:schemeClr val="bg2"/>
                </a:solidFill>
              </a:rPr>
              <a:t>million. Major clients </a:t>
            </a:r>
            <a:r>
              <a:rPr lang="en-US" sz="1400" dirty="0" smtClean="0">
                <a:solidFill>
                  <a:schemeClr val="bg2"/>
                </a:solidFill>
              </a:rPr>
              <a:t> include </a:t>
            </a:r>
            <a:r>
              <a:rPr lang="en-US" sz="1400" dirty="0" err="1" smtClean="0">
                <a:solidFill>
                  <a:schemeClr val="bg2"/>
                </a:solidFill>
              </a:rPr>
              <a:t>Rostelecom</a:t>
            </a:r>
            <a:r>
              <a:rPr lang="en-US" sz="1400" dirty="0">
                <a:solidFill>
                  <a:schemeClr val="bg2"/>
                </a:solidFill>
              </a:rPr>
              <a:t>, mobile operators and departmental communications.</a:t>
            </a:r>
            <a:endParaRPr lang="ru-RU" sz="1400" dirty="0">
              <a:solidFill>
                <a:schemeClr val="bg2"/>
              </a:solidFill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38199" y="5795972"/>
            <a:ext cx="7910265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FFFF"/>
                </a:solidFill>
                <a:cs typeface="Arial" pitchFamily="34" charset="0"/>
              </a:rPr>
              <a:t>Market</a:t>
            </a:r>
            <a:endParaRPr lang="ru-RU" b="1" dirty="0">
              <a:solidFill>
                <a:srgbClr val="FFFFFF"/>
              </a:solidFill>
              <a:cs typeface="Arial" pitchFamily="34" charset="0"/>
            </a:endParaRPr>
          </a:p>
        </p:txBody>
      </p:sp>
      <p:pic>
        <p:nvPicPr>
          <p:cNvPr id="13" name="Picture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622449" y="44624"/>
            <a:ext cx="621959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88224" y="980728"/>
            <a:ext cx="2107933" cy="85843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32894004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Vai2Geo</a:t>
            </a:r>
            <a:endParaRPr lang="ru-RU" b="1" dirty="0"/>
          </a:p>
        </p:txBody>
      </p:sp>
      <p:sp>
        <p:nvSpPr>
          <p:cNvPr id="4" name="Rectangle 9"/>
          <p:cNvSpPr/>
          <p:nvPr/>
        </p:nvSpPr>
        <p:spPr>
          <a:xfrm>
            <a:off x="827584" y="1035893"/>
            <a:ext cx="6048672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 err="1"/>
              <a:t>AlterGeo</a:t>
            </a:r>
            <a:r>
              <a:rPr lang="en-US" sz="1400" b="1" dirty="0"/>
              <a:t> won </a:t>
            </a:r>
            <a:r>
              <a:rPr lang="en-US" sz="1400" b="1" dirty="0" smtClean="0"/>
              <a:t>the </a:t>
            </a:r>
            <a:r>
              <a:rPr lang="en-US" sz="1400" b="1" dirty="0" err="1" smtClean="0"/>
              <a:t>Tactrick</a:t>
            </a:r>
            <a:r>
              <a:rPr lang="en-US" sz="1400" b="1" dirty="0" smtClean="0"/>
              <a:t> </a:t>
            </a:r>
            <a:r>
              <a:rPr lang="en-US" sz="1400" b="1" dirty="0"/>
              <a:t>Android Developer Cup with the </a:t>
            </a:r>
            <a:r>
              <a:rPr lang="en-US" sz="1400" b="1" dirty="0" err="1"/>
              <a:t>Gvidi</a:t>
            </a:r>
            <a:r>
              <a:rPr lang="en-US" sz="1400" b="1" dirty="0"/>
              <a:t> </a:t>
            </a:r>
            <a:r>
              <a:rPr lang="en-US" sz="1400" b="1" dirty="0" smtClean="0"/>
              <a:t>application</a:t>
            </a:r>
            <a:endParaRPr lang="en-US" sz="1400" b="1" dirty="0"/>
          </a:p>
          <a:p>
            <a:r>
              <a:rPr lang="en-US" sz="1400" b="1" dirty="0"/>
              <a:t> </a:t>
            </a:r>
          </a:p>
          <a:p>
            <a:r>
              <a:rPr lang="en-US" sz="1400" dirty="0"/>
              <a:t>The company won </a:t>
            </a:r>
            <a:r>
              <a:rPr lang="en-US" sz="1400" dirty="0" smtClean="0"/>
              <a:t>the international </a:t>
            </a:r>
            <a:r>
              <a:rPr lang="en-US" sz="1400" dirty="0" err="1" smtClean="0"/>
              <a:t>AlterGeo</a:t>
            </a:r>
            <a:r>
              <a:rPr lang="en-US" sz="1400" dirty="0" smtClean="0"/>
              <a:t> </a:t>
            </a:r>
            <a:r>
              <a:rPr lang="en-US" sz="1400" dirty="0" err="1"/>
              <a:t>Tactrick</a:t>
            </a:r>
            <a:r>
              <a:rPr lang="en-US" sz="1400" dirty="0"/>
              <a:t> Android Developer </a:t>
            </a:r>
            <a:r>
              <a:rPr lang="en-US" sz="1400" dirty="0" smtClean="0"/>
              <a:t>Cup competition, </a:t>
            </a:r>
            <a:r>
              <a:rPr lang="en-US" sz="1400" dirty="0"/>
              <a:t>becoming the sole winner </a:t>
            </a:r>
            <a:r>
              <a:rPr lang="en-US" sz="1400" dirty="0" smtClean="0"/>
              <a:t>from Russia</a:t>
            </a:r>
            <a:r>
              <a:rPr lang="en-US" sz="1400" dirty="0"/>
              <a:t>. </a:t>
            </a:r>
            <a:r>
              <a:rPr lang="en-US" sz="1400" dirty="0" smtClean="0"/>
              <a:t>Its </a:t>
            </a:r>
            <a:r>
              <a:rPr lang="en-US" sz="1400" dirty="0" err="1" smtClean="0"/>
              <a:t>Gvidi</a:t>
            </a:r>
            <a:r>
              <a:rPr lang="en-US" sz="1400" dirty="0" smtClean="0"/>
              <a:t> mobile </a:t>
            </a:r>
            <a:r>
              <a:rPr lang="en-US" sz="1400" dirty="0"/>
              <a:t>application for Android </a:t>
            </a:r>
            <a:r>
              <a:rPr lang="en-US" sz="1400" dirty="0" smtClean="0"/>
              <a:t>won </a:t>
            </a:r>
            <a:r>
              <a:rPr lang="en-US" sz="1400" dirty="0"/>
              <a:t>in the category Best Idea.</a:t>
            </a:r>
            <a:endParaRPr lang="ru-RU" sz="1400" dirty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5" name="Rectangle 10"/>
          <p:cNvSpPr/>
          <p:nvPr/>
        </p:nvSpPr>
        <p:spPr>
          <a:xfrm>
            <a:off x="827584" y="2978949"/>
            <a:ext cx="7920880" cy="73866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1400" dirty="0" smtClean="0">
                <a:solidFill>
                  <a:schemeClr val="bg2"/>
                </a:solidFill>
              </a:rPr>
              <a:t>The service </a:t>
            </a:r>
            <a:r>
              <a:rPr lang="en-US" sz="1400" dirty="0">
                <a:solidFill>
                  <a:schemeClr val="bg2"/>
                </a:solidFill>
              </a:rPr>
              <a:t>provides an intelligent search of catering establishments on the basis of </a:t>
            </a:r>
            <a:r>
              <a:rPr lang="en-US" sz="1400" dirty="0" smtClean="0">
                <a:solidFill>
                  <a:schemeClr val="bg2"/>
                </a:solidFill>
              </a:rPr>
              <a:t>the individual </a:t>
            </a:r>
            <a:r>
              <a:rPr lang="en-US" sz="1400" dirty="0">
                <a:solidFill>
                  <a:schemeClr val="bg2"/>
                </a:solidFill>
              </a:rPr>
              <a:t>preferences of each person: it analyzes the personal tastes of users through </a:t>
            </a:r>
            <a:r>
              <a:rPr lang="en-US" sz="1400" dirty="0" smtClean="0">
                <a:solidFill>
                  <a:schemeClr val="bg2"/>
                </a:solidFill>
              </a:rPr>
              <a:t>a social </a:t>
            </a:r>
            <a:r>
              <a:rPr lang="en-US" sz="1400" dirty="0">
                <a:solidFill>
                  <a:schemeClr val="bg2"/>
                </a:solidFill>
              </a:rPr>
              <a:t>graph, compares them with its own global database of places and gives </a:t>
            </a:r>
            <a:r>
              <a:rPr lang="en-US" sz="1400" dirty="0" smtClean="0">
                <a:solidFill>
                  <a:schemeClr val="bg2"/>
                </a:solidFill>
              </a:rPr>
              <a:t>personalized advice on </a:t>
            </a:r>
            <a:r>
              <a:rPr lang="en-US" sz="1400" dirty="0">
                <a:solidFill>
                  <a:schemeClr val="bg2"/>
                </a:solidFill>
              </a:rPr>
              <a:t>where to go.</a:t>
            </a:r>
            <a:endParaRPr lang="ru-RU" sz="1400" dirty="0">
              <a:solidFill>
                <a:schemeClr val="bg2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7584" y="2627620"/>
            <a:ext cx="7920880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2"/>
                </a:solidFill>
                <a:cs typeface="Arial" pitchFamily="34" charset="0"/>
              </a:rPr>
              <a:t>Essence of the Innovation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7584" y="4211796"/>
            <a:ext cx="7890169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2"/>
                </a:solidFill>
                <a:cs typeface="Arial" pitchFamily="34" charset="0"/>
              </a:rPr>
              <a:t>Main Advantages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8" name="Rectangle 10"/>
          <p:cNvSpPr/>
          <p:nvPr/>
        </p:nvSpPr>
        <p:spPr>
          <a:xfrm>
            <a:off x="827584" y="4563705"/>
            <a:ext cx="7890164" cy="73866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D4FF01"/>
                </a:solidFill>
              </a:rPr>
              <a:t>Service provides an intelligent search of catering establishments on the basis of individual preferences of each person. Now </a:t>
            </a:r>
            <a:r>
              <a:rPr lang="en-US" sz="1400" dirty="0" smtClean="0">
                <a:solidFill>
                  <a:srgbClr val="D4FF01"/>
                </a:solidFill>
              </a:rPr>
              <a:t>one can </a:t>
            </a:r>
            <a:r>
              <a:rPr lang="en-US" sz="1400" dirty="0">
                <a:solidFill>
                  <a:srgbClr val="D4FF01"/>
                </a:solidFill>
              </a:rPr>
              <a:t>reserve a table through </a:t>
            </a:r>
            <a:r>
              <a:rPr lang="en-US" sz="1400" dirty="0" err="1">
                <a:solidFill>
                  <a:srgbClr val="D4FF01"/>
                </a:solidFill>
              </a:rPr>
              <a:t>Gvidi</a:t>
            </a:r>
            <a:r>
              <a:rPr lang="en-US" sz="1400" dirty="0">
                <a:solidFill>
                  <a:srgbClr val="D4FF01"/>
                </a:solidFill>
              </a:rPr>
              <a:t> </a:t>
            </a:r>
            <a:r>
              <a:rPr lang="en-US" sz="1400" dirty="0" smtClean="0">
                <a:solidFill>
                  <a:srgbClr val="D4FF01"/>
                </a:solidFill>
              </a:rPr>
              <a:t>in </a:t>
            </a:r>
            <a:r>
              <a:rPr lang="en-US" sz="1400" dirty="0">
                <a:solidFill>
                  <a:srgbClr val="D4FF01"/>
                </a:solidFill>
              </a:rPr>
              <a:t>almost any </a:t>
            </a:r>
            <a:r>
              <a:rPr lang="en-US" sz="1400" dirty="0" smtClean="0">
                <a:solidFill>
                  <a:srgbClr val="D4FF01"/>
                </a:solidFill>
              </a:rPr>
              <a:t>non-chain establishment in </a:t>
            </a:r>
            <a:r>
              <a:rPr lang="en-US" sz="1400" dirty="0">
                <a:solidFill>
                  <a:srgbClr val="D4FF01"/>
                </a:solidFill>
              </a:rPr>
              <a:t>Moscow.</a:t>
            </a:r>
            <a:endParaRPr lang="ru-RU" sz="1400" dirty="0">
              <a:solidFill>
                <a:srgbClr val="D4FF0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38205" y="5877272"/>
            <a:ext cx="7910259" cy="738664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FFFFFF"/>
                </a:solidFill>
              </a:rPr>
              <a:t>The world market </a:t>
            </a:r>
            <a:r>
              <a:rPr lang="en-US" sz="1400" dirty="0" smtClean="0">
                <a:solidFill>
                  <a:srgbClr val="FFFFFF"/>
                </a:solidFill>
              </a:rPr>
              <a:t>for geo-targeted advertising </a:t>
            </a:r>
            <a:r>
              <a:rPr lang="en-US" sz="1400" dirty="0">
                <a:solidFill>
                  <a:srgbClr val="FFFFFF"/>
                </a:solidFill>
              </a:rPr>
              <a:t>in 2011 was estimated </a:t>
            </a:r>
            <a:r>
              <a:rPr lang="en-US" sz="1400" dirty="0" smtClean="0">
                <a:solidFill>
                  <a:srgbClr val="FFFFFF"/>
                </a:solidFill>
              </a:rPr>
              <a:t>by Berg </a:t>
            </a:r>
            <a:r>
              <a:rPr lang="en-US" sz="1400" dirty="0">
                <a:solidFill>
                  <a:srgbClr val="FFFFFF"/>
                </a:solidFill>
              </a:rPr>
              <a:t>Insight </a:t>
            </a:r>
            <a:r>
              <a:rPr lang="en-US" sz="1400" dirty="0" smtClean="0">
                <a:solidFill>
                  <a:srgbClr val="FFFFFF"/>
                </a:solidFill>
              </a:rPr>
              <a:t>at 192 </a:t>
            </a:r>
            <a:r>
              <a:rPr lang="en-US" sz="1400" dirty="0">
                <a:solidFill>
                  <a:srgbClr val="FFFFFF"/>
                </a:solidFill>
              </a:rPr>
              <a:t>million </a:t>
            </a:r>
            <a:r>
              <a:rPr lang="en-US" sz="1400" dirty="0" smtClean="0">
                <a:solidFill>
                  <a:srgbClr val="FFFFFF"/>
                </a:solidFill>
              </a:rPr>
              <a:t>euros </a:t>
            </a:r>
            <a:r>
              <a:rPr lang="en-US" sz="1400" dirty="0">
                <a:solidFill>
                  <a:srgbClr val="FFFFFF"/>
                </a:solidFill>
              </a:rPr>
              <a:t>(5% of the total market for mobile advertising) </a:t>
            </a:r>
            <a:r>
              <a:rPr lang="en-US" sz="1400" dirty="0" smtClean="0">
                <a:solidFill>
                  <a:srgbClr val="FFFFFF"/>
                </a:solidFill>
              </a:rPr>
              <a:t>and increases</a:t>
            </a:r>
            <a:r>
              <a:rPr lang="en-US" sz="1400" dirty="0">
                <a:solidFill>
                  <a:srgbClr val="FFFFFF"/>
                </a:solidFill>
              </a:rPr>
              <a:t>, according to the agency, an average of 90.9% per year and will reach 4.9 billion euros in 2016 (28.3% of the total market for mobile advertising).</a:t>
            </a:r>
            <a:endParaRPr lang="ru-RU" sz="140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38199" y="5517232"/>
            <a:ext cx="7910265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FFFF"/>
                </a:solidFill>
                <a:cs typeface="Arial" pitchFamily="34" charset="0"/>
              </a:rPr>
              <a:t>Market</a:t>
            </a:r>
            <a:r>
              <a:rPr lang="ru-RU" b="1" dirty="0" smtClean="0">
                <a:solidFill>
                  <a:srgbClr val="FFFFFF"/>
                </a:solidFill>
                <a:cs typeface="Arial" pitchFamily="34" charset="0"/>
              </a:rPr>
              <a:t>, </a:t>
            </a:r>
            <a:r>
              <a:rPr lang="en-US" b="1" dirty="0" smtClean="0">
                <a:solidFill>
                  <a:srgbClr val="FFFFFF"/>
                </a:solidFill>
                <a:cs typeface="Arial" pitchFamily="34" charset="0"/>
              </a:rPr>
              <a:t>Prospects</a:t>
            </a:r>
            <a:endParaRPr lang="ru-RU" b="1" dirty="0">
              <a:solidFill>
                <a:srgbClr val="FFFFFF"/>
              </a:solidFill>
              <a:cs typeface="Arial" pitchFamily="34" charset="0"/>
            </a:endParaRPr>
          </a:p>
        </p:txBody>
      </p:sp>
      <p:pic>
        <p:nvPicPr>
          <p:cNvPr id="13" name="Picture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622449" y="44624"/>
            <a:ext cx="621959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65571" y="902548"/>
            <a:ext cx="1610885" cy="144633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3780457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600" dirty="0" err="1" smtClean="0"/>
              <a:t>Vist</a:t>
            </a:r>
            <a:r>
              <a:rPr lang="en-US" sz="2600" dirty="0" smtClean="0"/>
              <a:t> Mining Technology</a:t>
            </a:r>
            <a:endParaRPr lang="ru-RU" sz="2600" b="1" dirty="0"/>
          </a:p>
        </p:txBody>
      </p:sp>
      <p:sp>
        <p:nvSpPr>
          <p:cNvPr id="4" name="Rectangle 9"/>
          <p:cNvSpPr/>
          <p:nvPr/>
        </p:nvSpPr>
        <p:spPr>
          <a:xfrm>
            <a:off x="755576" y="963885"/>
            <a:ext cx="648072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 smtClean="0"/>
              <a:t>VIST </a:t>
            </a:r>
            <a:r>
              <a:rPr lang="en-US" sz="1400" b="1" dirty="0"/>
              <a:t>Mining Technology presented its robotic dump truck, </a:t>
            </a:r>
            <a:r>
              <a:rPr lang="en-US" sz="1400" b="1" dirty="0" err="1"/>
              <a:t>BelAZ</a:t>
            </a:r>
            <a:r>
              <a:rPr lang="en-US" sz="1400" b="1" dirty="0"/>
              <a:t>, which has a electromechanical transmission with a capacity of 130 tons </a:t>
            </a:r>
          </a:p>
          <a:p>
            <a:endParaRPr lang="ru-RU" sz="1400" b="1" dirty="0" smtClean="0"/>
          </a:p>
          <a:p>
            <a:r>
              <a:rPr lang="en-US" sz="1400" dirty="0"/>
              <a:t>The machine is controlled by software developed by the </a:t>
            </a:r>
            <a:r>
              <a:rPr lang="en-US" sz="1400" dirty="0" smtClean="0"/>
              <a:t>VIST Group</a:t>
            </a:r>
            <a:endParaRPr lang="en-US" sz="1400" dirty="0"/>
          </a:p>
          <a:p>
            <a:r>
              <a:rPr lang="en-US" sz="1400" dirty="0"/>
              <a:t>R &amp; D and its subsidiary company </a:t>
            </a:r>
            <a:r>
              <a:rPr lang="en-US" sz="1400" dirty="0" smtClean="0"/>
              <a:t>VIST </a:t>
            </a:r>
            <a:r>
              <a:rPr lang="en-US" sz="1400" dirty="0"/>
              <a:t>Mining </a:t>
            </a:r>
            <a:r>
              <a:rPr lang="en-US" sz="1400" dirty="0" smtClean="0"/>
              <a:t>Technology</a:t>
            </a:r>
            <a:endParaRPr lang="ru-RU" sz="1400" dirty="0" smtClean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5" name="Rectangle 10"/>
          <p:cNvSpPr/>
          <p:nvPr/>
        </p:nvSpPr>
        <p:spPr>
          <a:xfrm>
            <a:off x="827584" y="2708920"/>
            <a:ext cx="7920880" cy="954107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chemeClr val="bg2"/>
                </a:solidFill>
              </a:rPr>
              <a:t>The essence of the </a:t>
            </a:r>
            <a:r>
              <a:rPr lang="en-US" sz="1400" dirty="0" smtClean="0">
                <a:solidFill>
                  <a:schemeClr val="bg2"/>
                </a:solidFill>
              </a:rPr>
              <a:t>Intelligent Quarry project </a:t>
            </a:r>
            <a:r>
              <a:rPr lang="en-US" sz="1400" dirty="0">
                <a:solidFill>
                  <a:schemeClr val="bg2"/>
                </a:solidFill>
              </a:rPr>
              <a:t>is to create the first </a:t>
            </a:r>
            <a:r>
              <a:rPr lang="en-US" sz="1400" dirty="0" smtClean="0">
                <a:solidFill>
                  <a:schemeClr val="bg2"/>
                </a:solidFill>
              </a:rPr>
              <a:t>technology </a:t>
            </a:r>
            <a:r>
              <a:rPr lang="en-US" sz="1400" dirty="0">
                <a:solidFill>
                  <a:schemeClr val="bg2"/>
                </a:solidFill>
              </a:rPr>
              <a:t>in Russia and the CIS </a:t>
            </a:r>
            <a:r>
              <a:rPr lang="en-US" sz="1400" dirty="0" smtClean="0">
                <a:solidFill>
                  <a:schemeClr val="bg2"/>
                </a:solidFill>
              </a:rPr>
              <a:t>for </a:t>
            </a:r>
            <a:r>
              <a:rPr lang="en-US" sz="1400" dirty="0">
                <a:solidFill>
                  <a:schemeClr val="bg2"/>
                </a:solidFill>
              </a:rPr>
              <a:t>the extraction of minerals by open-cast mining, which does not require the presence of </a:t>
            </a:r>
            <a:r>
              <a:rPr lang="en-US" sz="1400" dirty="0" smtClean="0">
                <a:solidFill>
                  <a:schemeClr val="bg2"/>
                </a:solidFill>
              </a:rPr>
              <a:t>operators. The dump trucks are robotized</a:t>
            </a:r>
            <a:r>
              <a:rPr lang="en-US" sz="1400" dirty="0">
                <a:solidFill>
                  <a:schemeClr val="bg2"/>
                </a:solidFill>
              </a:rPr>
              <a:t>, </a:t>
            </a:r>
            <a:r>
              <a:rPr lang="en-US" sz="1400" dirty="0" err="1">
                <a:solidFill>
                  <a:schemeClr val="bg2"/>
                </a:solidFill>
              </a:rPr>
              <a:t>ie</a:t>
            </a:r>
            <a:r>
              <a:rPr lang="en-US" sz="1400" dirty="0">
                <a:solidFill>
                  <a:schemeClr val="bg2"/>
                </a:solidFill>
              </a:rPr>
              <a:t> move completely autonomously without a driver in the cab, and </a:t>
            </a:r>
            <a:r>
              <a:rPr lang="en-US" sz="1400" dirty="0" smtClean="0">
                <a:solidFill>
                  <a:schemeClr val="bg2"/>
                </a:solidFill>
              </a:rPr>
              <a:t>other </a:t>
            </a:r>
            <a:r>
              <a:rPr lang="en-US" sz="1400" dirty="0">
                <a:solidFill>
                  <a:schemeClr val="bg2"/>
                </a:solidFill>
              </a:rPr>
              <a:t>LHD machines </a:t>
            </a:r>
            <a:r>
              <a:rPr lang="en-US" sz="1400" dirty="0" smtClean="0">
                <a:solidFill>
                  <a:schemeClr val="bg2"/>
                </a:solidFill>
              </a:rPr>
              <a:t>are remotely </a:t>
            </a:r>
            <a:r>
              <a:rPr lang="en-US" sz="1400" dirty="0">
                <a:solidFill>
                  <a:schemeClr val="bg2"/>
                </a:solidFill>
              </a:rPr>
              <a:t>controlled.</a:t>
            </a:r>
            <a:endParaRPr lang="ru-RU" sz="1400" dirty="0">
              <a:solidFill>
                <a:schemeClr val="bg2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7584" y="2348880"/>
            <a:ext cx="7920880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2"/>
                </a:solidFill>
                <a:cs typeface="Arial" pitchFamily="34" charset="0"/>
              </a:rPr>
              <a:t>Essence of the Innovation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7584" y="3861048"/>
            <a:ext cx="7890169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2"/>
                </a:solidFill>
                <a:cs typeface="Arial" pitchFamily="34" charset="0"/>
              </a:rPr>
              <a:t>Main Advantages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8" name="Rectangle 10"/>
          <p:cNvSpPr/>
          <p:nvPr/>
        </p:nvSpPr>
        <p:spPr>
          <a:xfrm>
            <a:off x="827584" y="4221088"/>
            <a:ext cx="7890164" cy="138499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400" dirty="0">
                <a:solidFill>
                  <a:schemeClr val="accent1"/>
                </a:solidFill>
              </a:rPr>
              <a:t>The </a:t>
            </a:r>
            <a:r>
              <a:rPr lang="en-US" sz="1400" dirty="0" smtClean="0">
                <a:solidFill>
                  <a:schemeClr val="accent1"/>
                </a:solidFill>
              </a:rPr>
              <a:t>ability to build a </a:t>
            </a:r>
            <a:r>
              <a:rPr lang="en-US" sz="1400" dirty="0">
                <a:solidFill>
                  <a:schemeClr val="accent1"/>
                </a:solidFill>
              </a:rPr>
              <a:t>system for the most common types of equipment in Russia and the CIS (</a:t>
            </a:r>
            <a:r>
              <a:rPr lang="en-US" sz="1400" dirty="0" err="1">
                <a:solidFill>
                  <a:schemeClr val="accent1"/>
                </a:solidFill>
              </a:rPr>
              <a:t>BelAZ</a:t>
            </a:r>
            <a:r>
              <a:rPr lang="en-US" sz="1400" dirty="0">
                <a:solidFill>
                  <a:schemeClr val="accent1"/>
                </a:solidFill>
              </a:rPr>
              <a:t>, excavators EKG, etc</a:t>
            </a:r>
            <a:r>
              <a:rPr lang="en-US" sz="1400" dirty="0" smtClean="0">
                <a:solidFill>
                  <a:schemeClr val="accent1"/>
                </a:solidFill>
              </a:rPr>
              <a:t>.).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>
                <a:solidFill>
                  <a:schemeClr val="accent1"/>
                </a:solidFill>
              </a:rPr>
              <a:t>Creating a universal </a:t>
            </a:r>
            <a:r>
              <a:rPr lang="en-US" sz="1400" dirty="0" smtClean="0">
                <a:solidFill>
                  <a:schemeClr val="accent1"/>
                </a:solidFill>
              </a:rPr>
              <a:t>system applicable </a:t>
            </a:r>
            <a:r>
              <a:rPr lang="en-US" sz="1400" dirty="0">
                <a:solidFill>
                  <a:schemeClr val="accent1"/>
                </a:solidFill>
              </a:rPr>
              <a:t>in various industries</a:t>
            </a:r>
            <a:r>
              <a:rPr lang="en-US" sz="1400" dirty="0" smtClean="0">
                <a:solidFill>
                  <a:schemeClr val="accent1"/>
                </a:solidFill>
              </a:rPr>
              <a:t>.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>
                <a:solidFill>
                  <a:schemeClr val="accent1"/>
                </a:solidFill>
              </a:rPr>
              <a:t>The possibility of implementing such systems in the </a:t>
            </a:r>
            <a:r>
              <a:rPr lang="en-US" sz="1400" dirty="0" smtClean="0">
                <a:solidFill>
                  <a:schemeClr val="accent1"/>
                </a:solidFill>
              </a:rPr>
              <a:t>global market </a:t>
            </a:r>
            <a:r>
              <a:rPr lang="en-US" sz="1400" dirty="0">
                <a:solidFill>
                  <a:schemeClr val="accent1"/>
                </a:solidFill>
              </a:rPr>
              <a:t>(Africa, Asia, South America</a:t>
            </a:r>
            <a:r>
              <a:rPr lang="en-US" sz="1400" dirty="0" smtClean="0">
                <a:solidFill>
                  <a:schemeClr val="accent1"/>
                </a:solidFill>
              </a:rPr>
              <a:t>).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>
                <a:solidFill>
                  <a:schemeClr val="accent1"/>
                </a:solidFill>
              </a:rPr>
              <a:t>Backed by the global trend in robotics </a:t>
            </a:r>
            <a:r>
              <a:rPr lang="en-US" sz="1400" dirty="0" smtClean="0">
                <a:solidFill>
                  <a:schemeClr val="accent1"/>
                </a:solidFill>
              </a:rPr>
              <a:t>quarries, there is an opportunity </a:t>
            </a:r>
            <a:r>
              <a:rPr lang="en-US" sz="1400" dirty="0">
                <a:solidFill>
                  <a:schemeClr val="accent1"/>
                </a:solidFill>
              </a:rPr>
              <a:t>to become a key player in the automation of the mining industry.</a:t>
            </a:r>
            <a:endParaRPr lang="ru-RU" sz="1400" dirty="0">
              <a:solidFill>
                <a:schemeClr val="accent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27584" y="6146140"/>
            <a:ext cx="7910259" cy="307777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chemeClr val="bg2"/>
                </a:solidFill>
              </a:rPr>
              <a:t>Worldwide: $ </a:t>
            </a:r>
            <a:r>
              <a:rPr lang="en-US" sz="1400" dirty="0" smtClean="0">
                <a:solidFill>
                  <a:schemeClr val="bg2"/>
                </a:solidFill>
              </a:rPr>
              <a:t>5 billion; </a:t>
            </a:r>
            <a:r>
              <a:rPr lang="en-US" sz="1400" dirty="0">
                <a:solidFill>
                  <a:schemeClr val="bg2"/>
                </a:solidFill>
              </a:rPr>
              <a:t>  Russia and the CIS: $ 900 million</a:t>
            </a:r>
            <a:endParaRPr lang="ru-RU" sz="1400" dirty="0">
              <a:solidFill>
                <a:schemeClr val="bg2"/>
              </a:solidFill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38199" y="5795972"/>
            <a:ext cx="7910265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FFFF"/>
                </a:solidFill>
                <a:cs typeface="Arial" pitchFamily="34" charset="0"/>
              </a:rPr>
              <a:t>Market</a:t>
            </a:r>
            <a:endParaRPr lang="ru-RU" b="1" dirty="0">
              <a:solidFill>
                <a:srgbClr val="FFFFFF"/>
              </a:solidFill>
              <a:cs typeface="Arial" pitchFamily="34" charset="0"/>
            </a:endParaRPr>
          </a:p>
        </p:txBody>
      </p:sp>
      <p:pic>
        <p:nvPicPr>
          <p:cNvPr id="13" name="Picture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622449" y="44624"/>
            <a:ext cx="621959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44208" y="980728"/>
            <a:ext cx="2251949" cy="108012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30595226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Contents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55576" y="980728"/>
            <a:ext cx="828092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400" dirty="0" smtClean="0">
              <a:latin typeface="Arial"/>
              <a:cs typeface="Arial"/>
            </a:endParaRPr>
          </a:p>
          <a:p>
            <a:pPr marL="171450" indent="-171450">
              <a:buFont typeface="Arial"/>
              <a:buChar char="•"/>
            </a:pPr>
            <a:r>
              <a:rPr lang="en-US" sz="1400" dirty="0" smtClean="0">
                <a:latin typeface="Arial"/>
                <a:cs typeface="Arial"/>
              </a:rPr>
              <a:t>Bravo Motors, </a:t>
            </a:r>
            <a:r>
              <a:rPr lang="en-US" sz="1400" dirty="0">
                <a:latin typeface="Arial"/>
                <a:cs typeface="Arial"/>
              </a:rPr>
              <a:t>the creator of </a:t>
            </a:r>
            <a:r>
              <a:rPr lang="en-US" sz="1400" dirty="0" smtClean="0">
                <a:latin typeface="Arial"/>
                <a:cs typeface="Arial"/>
              </a:rPr>
              <a:t>the </a:t>
            </a:r>
            <a:r>
              <a:rPr lang="en-US" sz="1400" dirty="0">
                <a:latin typeface="Arial"/>
                <a:cs typeface="Arial"/>
              </a:rPr>
              <a:t>ultra-compact e-Trike electric vehicle, won </a:t>
            </a:r>
            <a:r>
              <a:rPr lang="en-US" sz="1400" dirty="0" smtClean="0">
                <a:latin typeface="Arial"/>
                <a:cs typeface="Arial"/>
              </a:rPr>
              <a:t>at </a:t>
            </a:r>
            <a:r>
              <a:rPr lang="en-US" sz="1400" dirty="0">
                <a:latin typeface="Arial"/>
                <a:cs typeface="Arial"/>
              </a:rPr>
              <a:t>the Startup Village conference </a:t>
            </a:r>
            <a:endParaRPr lang="en-US" sz="1400" dirty="0" smtClean="0">
              <a:latin typeface="Arial"/>
              <a:cs typeface="Arial"/>
            </a:endParaRPr>
          </a:p>
          <a:p>
            <a:pPr marL="171450" indent="-171450">
              <a:buFont typeface="Arial"/>
              <a:buChar char="•"/>
            </a:pPr>
            <a:endParaRPr lang="en-US" sz="1400" dirty="0">
              <a:latin typeface="Arial"/>
              <a:cs typeface="Arial"/>
            </a:endParaRPr>
          </a:p>
          <a:p>
            <a:pPr marL="171450" indent="-171450">
              <a:buFont typeface="Arial"/>
              <a:buChar char="•"/>
            </a:pPr>
            <a:r>
              <a:rPr lang="en-US" sz="1400" dirty="0" smtClean="0">
                <a:latin typeface="Arial"/>
                <a:cs typeface="Arial"/>
              </a:rPr>
              <a:t>SPUTNIKS received a license </a:t>
            </a:r>
            <a:r>
              <a:rPr lang="en-US" sz="1400" dirty="0">
                <a:latin typeface="Arial"/>
                <a:cs typeface="Arial"/>
              </a:rPr>
              <a:t>from the </a:t>
            </a:r>
            <a:r>
              <a:rPr lang="en-US" sz="1400" dirty="0" smtClean="0">
                <a:latin typeface="Arial"/>
                <a:cs typeface="Arial"/>
              </a:rPr>
              <a:t>Russian Federal </a:t>
            </a:r>
            <a:r>
              <a:rPr lang="en-US" sz="1400" dirty="0">
                <a:latin typeface="Arial"/>
                <a:cs typeface="Arial"/>
              </a:rPr>
              <a:t>Space Agency </a:t>
            </a:r>
            <a:r>
              <a:rPr lang="en-US" sz="1400" dirty="0" smtClean="0">
                <a:latin typeface="Arial"/>
                <a:cs typeface="Arial"/>
              </a:rPr>
              <a:t>to carry out space activity</a:t>
            </a:r>
          </a:p>
          <a:p>
            <a:pPr marL="171450" indent="-171450">
              <a:buFont typeface="Arial"/>
              <a:buChar char="•"/>
            </a:pPr>
            <a:endParaRPr lang="en-US" sz="1400" dirty="0" smtClean="0">
              <a:latin typeface="Arial"/>
              <a:cs typeface="Arial"/>
            </a:endParaRPr>
          </a:p>
          <a:p>
            <a:pPr marL="171450" indent="-171450">
              <a:buFont typeface="Arial"/>
              <a:buChar char="•"/>
            </a:pPr>
            <a:r>
              <a:rPr lang="en-US" sz="1400" dirty="0" smtClean="0">
                <a:latin typeface="Arial"/>
                <a:cs typeface="Arial"/>
              </a:rPr>
              <a:t>The </a:t>
            </a:r>
            <a:r>
              <a:rPr lang="en-US" sz="1400" dirty="0">
                <a:latin typeface="Arial"/>
                <a:cs typeface="Arial"/>
              </a:rPr>
              <a:t>Forest Watch Project </a:t>
            </a:r>
            <a:r>
              <a:rPr lang="en-US" sz="1400" dirty="0" smtClean="0">
                <a:latin typeface="Arial"/>
                <a:cs typeface="Arial"/>
              </a:rPr>
              <a:t>was given an AA rating on the Russian </a:t>
            </a:r>
            <a:r>
              <a:rPr lang="en-US" sz="1400" dirty="0">
                <a:latin typeface="Arial"/>
                <a:cs typeface="Arial"/>
              </a:rPr>
              <a:t>Startup Index (RSI</a:t>
            </a:r>
            <a:r>
              <a:rPr lang="en-US" sz="1400" dirty="0" smtClean="0">
                <a:latin typeface="Arial"/>
                <a:cs typeface="Arial"/>
              </a:rPr>
              <a:t>)</a:t>
            </a:r>
          </a:p>
          <a:p>
            <a:pPr marL="171450" indent="-171450">
              <a:buFont typeface="Arial"/>
              <a:buChar char="•"/>
            </a:pPr>
            <a:endParaRPr lang="en-US" sz="1400" dirty="0" smtClean="0">
              <a:latin typeface="Arial"/>
              <a:cs typeface="Arial"/>
            </a:endParaRPr>
          </a:p>
          <a:p>
            <a:pPr marL="171450" indent="-171450">
              <a:buFont typeface="Arial"/>
              <a:buChar char="•"/>
            </a:pPr>
            <a:r>
              <a:rPr lang="en-US" sz="1400" dirty="0" smtClean="0">
                <a:latin typeface="Arial"/>
                <a:cs typeface="Arial"/>
              </a:rPr>
              <a:t>The </a:t>
            </a:r>
            <a:r>
              <a:rPr lang="en-US" sz="1400" dirty="0">
                <a:latin typeface="Arial"/>
                <a:cs typeface="Arial"/>
              </a:rPr>
              <a:t>company </a:t>
            </a:r>
            <a:r>
              <a:rPr lang="en-US" sz="1400" dirty="0" err="1" smtClean="0">
                <a:latin typeface="Arial"/>
                <a:cs typeface="Arial"/>
              </a:rPr>
              <a:t>NyuVak</a:t>
            </a:r>
            <a:r>
              <a:rPr lang="en-US" sz="1400" dirty="0" smtClean="0">
                <a:latin typeface="Arial"/>
                <a:cs typeface="Arial"/>
              </a:rPr>
              <a:t> </a:t>
            </a:r>
            <a:r>
              <a:rPr lang="en-US" sz="1400" dirty="0">
                <a:latin typeface="Arial"/>
                <a:cs typeface="Arial"/>
              </a:rPr>
              <a:t>successfully completed and licensed production of </a:t>
            </a:r>
            <a:r>
              <a:rPr lang="en-US" sz="1400" dirty="0" err="1">
                <a:latin typeface="Arial"/>
                <a:cs typeface="Arial"/>
              </a:rPr>
              <a:t>Onkofag</a:t>
            </a:r>
            <a:r>
              <a:rPr lang="en-US" sz="1400" dirty="0">
                <a:latin typeface="Arial"/>
                <a:cs typeface="Arial"/>
              </a:rPr>
              <a:t> ® vaccines</a:t>
            </a:r>
          </a:p>
          <a:p>
            <a:r>
              <a:rPr lang="en-US" sz="1400" dirty="0" smtClean="0">
                <a:latin typeface="Arial"/>
                <a:cs typeface="Arial"/>
              </a:rPr>
              <a:t>according </a:t>
            </a:r>
            <a:r>
              <a:rPr lang="en-US" sz="1400" dirty="0">
                <a:latin typeface="Arial"/>
                <a:cs typeface="Arial"/>
              </a:rPr>
              <a:t>to </a:t>
            </a:r>
            <a:r>
              <a:rPr lang="en-US" sz="1400" dirty="0" smtClean="0">
                <a:latin typeface="Arial"/>
                <a:cs typeface="Arial"/>
              </a:rPr>
              <a:t>GMP standards </a:t>
            </a:r>
            <a:r>
              <a:rPr lang="en-US" sz="1400" dirty="0">
                <a:latin typeface="Arial"/>
                <a:cs typeface="Arial"/>
              </a:rPr>
              <a:t>for the </a:t>
            </a:r>
            <a:r>
              <a:rPr lang="en-US" sz="1400" dirty="0" smtClean="0">
                <a:latin typeface="Arial"/>
                <a:cs typeface="Arial"/>
              </a:rPr>
              <a:t>production</a:t>
            </a:r>
          </a:p>
          <a:p>
            <a:endParaRPr lang="en-US" sz="1400" dirty="0" smtClean="0">
              <a:latin typeface="Arial"/>
              <a:cs typeface="Arial"/>
            </a:endParaRPr>
          </a:p>
          <a:p>
            <a:pPr marL="171450" indent="-171450">
              <a:buFont typeface="Arial"/>
              <a:buChar char="•"/>
            </a:pPr>
            <a:r>
              <a:rPr lang="en-US" sz="1400" dirty="0" smtClean="0">
                <a:latin typeface="Arial"/>
                <a:cs typeface="Arial"/>
              </a:rPr>
              <a:t>NIL AP prepared ​​</a:t>
            </a:r>
            <a:r>
              <a:rPr lang="en-US" sz="1400" dirty="0">
                <a:latin typeface="Arial"/>
                <a:cs typeface="Arial"/>
              </a:rPr>
              <a:t>a pilot sample </a:t>
            </a:r>
            <a:r>
              <a:rPr lang="en-US" sz="1400" dirty="0" smtClean="0">
                <a:latin typeface="Arial"/>
                <a:cs typeface="Arial"/>
              </a:rPr>
              <a:t>of hands </a:t>
            </a:r>
            <a:r>
              <a:rPr lang="en-US" sz="1400" dirty="0">
                <a:latin typeface="Arial"/>
                <a:cs typeface="Arial"/>
              </a:rPr>
              <a:t>for android </a:t>
            </a:r>
            <a:r>
              <a:rPr lang="en-US" sz="1400" dirty="0" smtClean="0">
                <a:latin typeface="Arial"/>
                <a:cs typeface="Arial"/>
              </a:rPr>
              <a:t>robots</a:t>
            </a:r>
          </a:p>
          <a:p>
            <a:pPr marL="171450" indent="-171450">
              <a:buFont typeface="Arial"/>
              <a:buChar char="•"/>
            </a:pPr>
            <a:endParaRPr lang="en-US" sz="1400" dirty="0">
              <a:latin typeface="Arial"/>
              <a:cs typeface="Arial"/>
            </a:endParaRPr>
          </a:p>
          <a:p>
            <a:pPr marL="171450" indent="-171450">
              <a:buFont typeface="Arial"/>
              <a:buChar char="•"/>
            </a:pPr>
            <a:r>
              <a:rPr lang="en-US" sz="1400" dirty="0" smtClean="0">
                <a:latin typeface="Arial"/>
                <a:cs typeface="Arial"/>
              </a:rPr>
              <a:t>Technologies of </a:t>
            </a:r>
            <a:r>
              <a:rPr lang="en-US" sz="1400" dirty="0">
                <a:latin typeface="Arial"/>
                <a:cs typeface="Arial"/>
              </a:rPr>
              <a:t>I</a:t>
            </a:r>
            <a:r>
              <a:rPr lang="en-US" sz="1400" dirty="0" smtClean="0">
                <a:latin typeface="Arial"/>
                <a:cs typeface="Arial"/>
              </a:rPr>
              <a:t>nverse Problems </a:t>
            </a:r>
            <a:r>
              <a:rPr lang="en-US" sz="1400" dirty="0">
                <a:latin typeface="Arial"/>
                <a:cs typeface="Arial"/>
              </a:rPr>
              <a:t>will </a:t>
            </a:r>
            <a:r>
              <a:rPr lang="en-US" sz="1400" dirty="0" smtClean="0">
                <a:latin typeface="Arial"/>
                <a:cs typeface="Arial"/>
              </a:rPr>
              <a:t>take up seismic work </a:t>
            </a:r>
            <a:r>
              <a:rPr lang="en-US" sz="1400" dirty="0">
                <a:latin typeface="Arial"/>
                <a:cs typeface="Arial"/>
              </a:rPr>
              <a:t>with </a:t>
            </a:r>
            <a:r>
              <a:rPr lang="en-US" sz="1400" dirty="0" smtClean="0">
                <a:latin typeface="Arial"/>
                <a:cs typeface="Arial"/>
              </a:rPr>
              <a:t>Shell</a:t>
            </a:r>
          </a:p>
          <a:p>
            <a:pPr marL="171450" indent="-171450">
              <a:buFont typeface="Arial"/>
              <a:buChar char="•"/>
            </a:pPr>
            <a:endParaRPr lang="en-US" sz="1400" dirty="0">
              <a:latin typeface="Arial"/>
              <a:cs typeface="Arial"/>
            </a:endParaRPr>
          </a:p>
          <a:p>
            <a:pPr marL="171450" indent="-171450">
              <a:buFont typeface="Arial"/>
              <a:buChar char="•"/>
            </a:pPr>
            <a:r>
              <a:rPr lang="en-US" sz="1400" dirty="0" smtClean="0">
                <a:latin typeface="Arial"/>
                <a:cs typeface="Arial"/>
              </a:rPr>
              <a:t>MACROSCOP announced its entrance into the global market</a:t>
            </a:r>
          </a:p>
          <a:p>
            <a:pPr marL="171450" indent="-171450">
              <a:buFont typeface="Arial"/>
              <a:buChar char="•"/>
            </a:pPr>
            <a:endParaRPr lang="en-US" sz="1400" dirty="0">
              <a:latin typeface="Arial"/>
              <a:cs typeface="Arial"/>
            </a:endParaRPr>
          </a:p>
          <a:p>
            <a:pPr marL="171450" indent="-171450">
              <a:buFont typeface="Arial"/>
              <a:buChar char="•"/>
            </a:pPr>
            <a:r>
              <a:rPr lang="en-US" sz="1400" dirty="0" smtClean="0">
                <a:latin typeface="Arial"/>
                <a:cs typeface="Arial"/>
              </a:rPr>
              <a:t>The company T8’s DWDM-systems project on 25Tb/s </a:t>
            </a:r>
            <a:r>
              <a:rPr lang="en-US" sz="1400" dirty="0">
                <a:latin typeface="Arial"/>
                <a:cs typeface="Arial"/>
              </a:rPr>
              <a:t>transfer speeds won </a:t>
            </a:r>
            <a:r>
              <a:rPr lang="en-US" sz="1400" dirty="0" smtClean="0">
                <a:latin typeface="Arial"/>
                <a:cs typeface="Arial"/>
              </a:rPr>
              <a:t>the </a:t>
            </a:r>
            <a:r>
              <a:rPr lang="en-US" sz="1400" dirty="0">
                <a:latin typeface="Arial"/>
                <a:cs typeface="Arial"/>
              </a:rPr>
              <a:t>best in the field of IT </a:t>
            </a:r>
            <a:r>
              <a:rPr lang="en-US" sz="1400" dirty="0" smtClean="0">
                <a:latin typeface="Arial"/>
                <a:cs typeface="Arial"/>
              </a:rPr>
              <a:t>at </a:t>
            </a:r>
            <a:r>
              <a:rPr lang="en-US" sz="1400" dirty="0">
                <a:latin typeface="Arial"/>
                <a:cs typeface="Arial"/>
              </a:rPr>
              <a:t>the Startup Village conference </a:t>
            </a:r>
            <a:endParaRPr lang="en-US" sz="1400" dirty="0" smtClean="0">
              <a:latin typeface="Arial"/>
              <a:cs typeface="Arial"/>
            </a:endParaRPr>
          </a:p>
          <a:p>
            <a:pPr marL="171450" indent="-171450">
              <a:buFont typeface="Arial"/>
              <a:buChar char="•"/>
            </a:pPr>
            <a:endParaRPr lang="en-US" sz="1400" dirty="0">
              <a:latin typeface="Arial"/>
              <a:cs typeface="Arial"/>
            </a:endParaRPr>
          </a:p>
          <a:p>
            <a:pPr marL="171450" indent="-171450">
              <a:buFont typeface="Arial"/>
              <a:buChar char="•"/>
            </a:pPr>
            <a:r>
              <a:rPr lang="en-US" sz="1400" dirty="0" err="1" smtClean="0">
                <a:latin typeface="Arial"/>
                <a:cs typeface="Arial"/>
              </a:rPr>
              <a:t>AlterGeo</a:t>
            </a:r>
            <a:r>
              <a:rPr lang="en-US" sz="1400" dirty="0" smtClean="0">
                <a:latin typeface="Arial"/>
                <a:cs typeface="Arial"/>
              </a:rPr>
              <a:t> won the </a:t>
            </a:r>
            <a:r>
              <a:rPr lang="en-US" sz="1400" dirty="0" err="1" smtClean="0">
                <a:latin typeface="Arial"/>
                <a:cs typeface="Arial"/>
              </a:rPr>
              <a:t>Tactrick</a:t>
            </a:r>
            <a:r>
              <a:rPr lang="en-US" sz="1400" dirty="0" smtClean="0">
                <a:latin typeface="Arial"/>
                <a:cs typeface="Arial"/>
              </a:rPr>
              <a:t> </a:t>
            </a:r>
            <a:r>
              <a:rPr lang="en-US" sz="1400" dirty="0">
                <a:latin typeface="Arial"/>
                <a:cs typeface="Arial"/>
              </a:rPr>
              <a:t>Android Developer Cup with </a:t>
            </a:r>
            <a:r>
              <a:rPr lang="en-US" sz="1400" dirty="0" smtClean="0">
                <a:latin typeface="Arial"/>
                <a:cs typeface="Arial"/>
              </a:rPr>
              <a:t>its </a:t>
            </a:r>
            <a:r>
              <a:rPr lang="en-US" sz="1400" dirty="0" err="1" smtClean="0">
                <a:latin typeface="Arial"/>
                <a:cs typeface="Arial"/>
              </a:rPr>
              <a:t>Gvidi</a:t>
            </a:r>
            <a:r>
              <a:rPr lang="en-US" sz="1400" dirty="0" smtClean="0">
                <a:latin typeface="Arial"/>
                <a:cs typeface="Arial"/>
              </a:rPr>
              <a:t> application</a:t>
            </a:r>
          </a:p>
          <a:p>
            <a:pPr marL="171450" indent="-171450">
              <a:buFont typeface="Arial"/>
              <a:buChar char="•"/>
            </a:pPr>
            <a:endParaRPr lang="en-US" sz="1400" dirty="0">
              <a:latin typeface="Arial"/>
              <a:cs typeface="Arial"/>
            </a:endParaRPr>
          </a:p>
          <a:p>
            <a:pPr marL="171450" indent="-171450">
              <a:buFont typeface="Arial"/>
              <a:buChar char="•"/>
            </a:pPr>
            <a:r>
              <a:rPr lang="en-US" sz="1400" dirty="0" smtClean="0">
                <a:latin typeface="Arial"/>
                <a:cs typeface="Arial"/>
              </a:rPr>
              <a:t>VIST </a:t>
            </a:r>
            <a:r>
              <a:rPr lang="en-US" sz="1400" dirty="0">
                <a:latin typeface="Arial"/>
                <a:cs typeface="Arial"/>
              </a:rPr>
              <a:t>Mining </a:t>
            </a:r>
            <a:r>
              <a:rPr lang="en-US" sz="1400" dirty="0" smtClean="0">
                <a:latin typeface="Arial"/>
                <a:cs typeface="Arial"/>
              </a:rPr>
              <a:t>Technology </a:t>
            </a:r>
            <a:r>
              <a:rPr lang="en-US" sz="1400" dirty="0">
                <a:latin typeface="Arial"/>
                <a:cs typeface="Arial"/>
              </a:rPr>
              <a:t>presented </a:t>
            </a:r>
            <a:r>
              <a:rPr lang="en-US" sz="1400" dirty="0" smtClean="0">
                <a:latin typeface="Arial"/>
                <a:cs typeface="Arial"/>
              </a:rPr>
              <a:t>its robotic </a:t>
            </a:r>
            <a:r>
              <a:rPr lang="en-US" sz="1400" dirty="0">
                <a:latin typeface="Arial"/>
                <a:cs typeface="Arial"/>
              </a:rPr>
              <a:t>dump </a:t>
            </a:r>
            <a:r>
              <a:rPr lang="en-US" sz="1400" dirty="0" smtClean="0">
                <a:latin typeface="Arial"/>
                <a:cs typeface="Arial"/>
              </a:rPr>
              <a:t>truck, </a:t>
            </a:r>
            <a:r>
              <a:rPr lang="en-US" sz="1400" dirty="0" err="1" smtClean="0">
                <a:latin typeface="Arial"/>
                <a:cs typeface="Arial"/>
              </a:rPr>
              <a:t>BelAZ</a:t>
            </a:r>
            <a:r>
              <a:rPr lang="en-US" sz="1400" dirty="0">
                <a:latin typeface="Arial"/>
                <a:cs typeface="Arial"/>
              </a:rPr>
              <a:t>,</a:t>
            </a:r>
            <a:r>
              <a:rPr lang="en-US" sz="1400" dirty="0" smtClean="0">
                <a:latin typeface="Arial"/>
                <a:cs typeface="Arial"/>
              </a:rPr>
              <a:t> which has </a:t>
            </a:r>
            <a:r>
              <a:rPr lang="en-US" sz="1400" dirty="0">
                <a:latin typeface="Arial"/>
                <a:cs typeface="Arial"/>
              </a:rPr>
              <a:t>a electromechanical </a:t>
            </a:r>
            <a:r>
              <a:rPr lang="en-US" sz="1400" dirty="0" smtClean="0">
                <a:latin typeface="Arial"/>
                <a:cs typeface="Arial"/>
              </a:rPr>
              <a:t>transmission with a capacity </a:t>
            </a:r>
            <a:r>
              <a:rPr lang="en-US" sz="1400" dirty="0">
                <a:latin typeface="Arial"/>
                <a:cs typeface="Arial"/>
              </a:rPr>
              <a:t>of 130 tons </a:t>
            </a:r>
            <a:endParaRPr lang="en-US" sz="1400" dirty="0" smtClean="0">
              <a:latin typeface="Arial"/>
              <a:cs typeface="Arial"/>
            </a:endParaRPr>
          </a:p>
          <a:p>
            <a:endParaRPr lang="en-US" sz="1400" dirty="0">
              <a:latin typeface="Arial"/>
              <a:cs typeface="Arial"/>
            </a:endParaRPr>
          </a:p>
          <a:p>
            <a:endParaRPr lang="en-US" sz="1400" dirty="0" smtClean="0">
              <a:latin typeface="Arial"/>
              <a:cs typeface="Arial"/>
            </a:endParaRPr>
          </a:p>
          <a:p>
            <a:endParaRPr lang="en-US" sz="14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685291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1607019" y="133089"/>
            <a:ext cx="6493373" cy="703623"/>
          </a:xfrm>
        </p:spPr>
        <p:txBody>
          <a:bodyPr/>
          <a:lstStyle/>
          <a:p>
            <a:r>
              <a:rPr lang="en-US" sz="2400" b="1" dirty="0" smtClean="0"/>
              <a:t>Bravo Motors</a:t>
            </a:r>
            <a:endParaRPr lang="ru-RU" sz="2400" dirty="0"/>
          </a:p>
        </p:txBody>
      </p:sp>
      <p:sp>
        <p:nvSpPr>
          <p:cNvPr id="5" name="Rectangle 9"/>
          <p:cNvSpPr/>
          <p:nvPr/>
        </p:nvSpPr>
        <p:spPr>
          <a:xfrm>
            <a:off x="755576" y="963885"/>
            <a:ext cx="5987624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/>
              <a:t>The company "Bravo </a:t>
            </a:r>
            <a:r>
              <a:rPr lang="en-US" sz="1400" b="1" dirty="0" smtClean="0"/>
              <a:t>Motors," </a:t>
            </a:r>
            <a:r>
              <a:rPr lang="en-US" sz="1400" b="1" dirty="0"/>
              <a:t>the creator of ultra-compact e-Trike </a:t>
            </a:r>
            <a:r>
              <a:rPr lang="en-US" sz="1400" b="1" dirty="0" smtClean="0"/>
              <a:t>electric vehicle, </a:t>
            </a:r>
            <a:r>
              <a:rPr lang="en-US" sz="1400" b="1" dirty="0"/>
              <a:t>won the conference Startup </a:t>
            </a:r>
            <a:r>
              <a:rPr lang="en-US" sz="1400" b="1" dirty="0" smtClean="0"/>
              <a:t>Village</a:t>
            </a:r>
          </a:p>
          <a:p>
            <a:endParaRPr lang="ru-RU" sz="1400" b="1" dirty="0">
              <a:solidFill>
                <a:schemeClr val="bg1">
                  <a:lumMod val="25000"/>
                </a:schemeClr>
              </a:solidFill>
              <a:latin typeface="+mj-lt"/>
              <a:cs typeface="Arial"/>
            </a:endParaRPr>
          </a:p>
          <a:p>
            <a:r>
              <a:rPr lang="en-US" sz="1400" dirty="0"/>
              <a:t>e-Trike </a:t>
            </a:r>
            <a:r>
              <a:rPr lang="en-US" sz="1400" dirty="0" smtClean="0"/>
              <a:t>is a highly compact electric vehicle that allows </a:t>
            </a:r>
            <a:r>
              <a:rPr lang="en-US" sz="1400" dirty="0"/>
              <a:t>travel on the roads of the modern </a:t>
            </a:r>
            <a:r>
              <a:rPr lang="en-US" sz="1400" dirty="0" smtClean="0"/>
              <a:t>metropolis without the </a:t>
            </a:r>
            <a:r>
              <a:rPr lang="en-US" sz="1400" dirty="0"/>
              <a:t>traffic jams and the hassle </a:t>
            </a:r>
            <a:r>
              <a:rPr lang="en-US" sz="1400" dirty="0" smtClean="0"/>
              <a:t>of parking</a:t>
            </a:r>
            <a:r>
              <a:rPr lang="en-US" sz="1400" dirty="0"/>
              <a:t>.</a:t>
            </a:r>
            <a:endParaRPr lang="ru-RU" sz="1400" dirty="0">
              <a:solidFill>
                <a:schemeClr val="bg1">
                  <a:lumMod val="25000"/>
                </a:schemeClr>
              </a:solidFill>
              <a:latin typeface="+mj-lt"/>
              <a:cs typeface="Arial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105966" y="908586"/>
            <a:ext cx="1570490" cy="144029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11" name="Picture 3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7597969" y="43947"/>
            <a:ext cx="624334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0"/>
          <p:cNvSpPr/>
          <p:nvPr/>
        </p:nvSpPr>
        <p:spPr>
          <a:xfrm>
            <a:off x="827584" y="2924944"/>
            <a:ext cx="7920880" cy="73866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FFFFFF"/>
                </a:solidFill>
              </a:rPr>
              <a:t>Bravo </a:t>
            </a:r>
            <a:r>
              <a:rPr lang="en-US" sz="1400" dirty="0" smtClean="0">
                <a:solidFill>
                  <a:srgbClr val="FFFFFF"/>
                </a:solidFill>
              </a:rPr>
              <a:t>Motors </a:t>
            </a:r>
            <a:r>
              <a:rPr lang="en-US" sz="1400" dirty="0">
                <a:solidFill>
                  <a:srgbClr val="FFFFFF"/>
                </a:solidFill>
              </a:rPr>
              <a:t>is engaged in research and development in energy efficiency and electric vehicles of the future. One of the major developments of the company </a:t>
            </a:r>
            <a:r>
              <a:rPr lang="en-US" sz="1400" dirty="0" smtClean="0">
                <a:solidFill>
                  <a:srgbClr val="FFFFFF"/>
                </a:solidFill>
              </a:rPr>
              <a:t>is </a:t>
            </a:r>
            <a:r>
              <a:rPr lang="en-US" sz="1400" dirty="0">
                <a:solidFill>
                  <a:srgbClr val="FFFFFF"/>
                </a:solidFill>
              </a:rPr>
              <a:t>an innovative system of extending the life of rechargeable batteries in electric </a:t>
            </a:r>
            <a:r>
              <a:rPr lang="en-US" sz="1400" dirty="0" smtClean="0">
                <a:solidFill>
                  <a:srgbClr val="FFFFFF"/>
                </a:solidFill>
              </a:rPr>
              <a:t>vehicles that has no analogues and is protected </a:t>
            </a:r>
            <a:r>
              <a:rPr lang="en-US" sz="1400" dirty="0">
                <a:solidFill>
                  <a:srgbClr val="FFFFFF"/>
                </a:solidFill>
              </a:rPr>
              <a:t>by </a:t>
            </a:r>
            <a:r>
              <a:rPr lang="en-US" sz="1400" dirty="0" smtClean="0">
                <a:solidFill>
                  <a:srgbClr val="FFFFFF"/>
                </a:solidFill>
              </a:rPr>
              <a:t>patents.</a:t>
            </a:r>
            <a:endParaRPr lang="ru-RU" sz="1400" dirty="0">
              <a:solidFill>
                <a:srgbClr val="FFFFFF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27584" y="2555612"/>
            <a:ext cx="7920880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2"/>
                </a:solidFill>
                <a:cs typeface="Arial" pitchFamily="34" charset="0"/>
              </a:rPr>
              <a:t>Essence of the Innovation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27584" y="4139788"/>
            <a:ext cx="7890169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2"/>
                </a:solidFill>
                <a:cs typeface="Arial" pitchFamily="34" charset="0"/>
              </a:rPr>
              <a:t>Main Advantages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15" name="Rectangle 10"/>
          <p:cNvSpPr/>
          <p:nvPr/>
        </p:nvSpPr>
        <p:spPr>
          <a:xfrm>
            <a:off x="827584" y="4509120"/>
            <a:ext cx="7890164" cy="73866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chemeClr val="accent1"/>
                </a:solidFill>
              </a:rPr>
              <a:t>Unlike the Segway, the product gives the consumer the comfort and security of a full-size car.</a:t>
            </a:r>
          </a:p>
          <a:p>
            <a:r>
              <a:rPr lang="en-US" sz="1400" dirty="0" smtClean="0">
                <a:solidFill>
                  <a:schemeClr val="accent1"/>
                </a:solidFill>
              </a:rPr>
              <a:t>These </a:t>
            </a:r>
            <a:r>
              <a:rPr lang="en-US" sz="1400" dirty="0">
                <a:solidFill>
                  <a:schemeClr val="accent1"/>
                </a:solidFill>
              </a:rPr>
              <a:t>electric cars and </a:t>
            </a:r>
            <a:r>
              <a:rPr lang="en-US" sz="1400" dirty="0" smtClean="0">
                <a:solidFill>
                  <a:schemeClr val="accent1"/>
                </a:solidFill>
              </a:rPr>
              <a:t>golf carts are of much better quality than their best </a:t>
            </a:r>
            <a:r>
              <a:rPr lang="en-US" sz="1400" dirty="0">
                <a:solidFill>
                  <a:schemeClr val="accent1"/>
                </a:solidFill>
              </a:rPr>
              <a:t>foreign analogues, while remaining cost competitive even with Chinese manufacturers.</a:t>
            </a:r>
            <a:endParaRPr lang="ru-RU" sz="1400" dirty="0">
              <a:solidFill>
                <a:srgbClr val="D4FF01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838205" y="6074132"/>
            <a:ext cx="7910259" cy="52322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chemeClr val="bg2"/>
                </a:solidFill>
              </a:rPr>
              <a:t>100,000 units sold in five years </a:t>
            </a:r>
            <a:r>
              <a:rPr lang="en-US" sz="1400" dirty="0" smtClean="0">
                <a:solidFill>
                  <a:schemeClr val="bg2"/>
                </a:solidFill>
              </a:rPr>
              <a:t>is </a:t>
            </a:r>
            <a:r>
              <a:rPr lang="en-US" sz="1400" dirty="0">
                <a:solidFill>
                  <a:schemeClr val="bg2"/>
                </a:solidFill>
              </a:rPr>
              <a:t>a realistic assessment </a:t>
            </a:r>
            <a:r>
              <a:rPr lang="en-US" sz="1400" dirty="0" smtClean="0">
                <a:solidFill>
                  <a:schemeClr val="bg2"/>
                </a:solidFill>
              </a:rPr>
              <a:t>based on the experience </a:t>
            </a:r>
            <a:r>
              <a:rPr lang="en-US" sz="1400" dirty="0">
                <a:solidFill>
                  <a:schemeClr val="bg2"/>
                </a:solidFill>
              </a:rPr>
              <a:t>of </a:t>
            </a:r>
            <a:r>
              <a:rPr lang="en-US" sz="1400" dirty="0" smtClean="0">
                <a:solidFill>
                  <a:schemeClr val="bg2"/>
                </a:solidFill>
              </a:rPr>
              <a:t>Segway sales </a:t>
            </a:r>
            <a:r>
              <a:rPr lang="en-US" sz="1400" dirty="0">
                <a:solidFill>
                  <a:schemeClr val="bg2"/>
                </a:solidFill>
              </a:rPr>
              <a:t>and </a:t>
            </a:r>
            <a:r>
              <a:rPr lang="en-US" sz="1400" dirty="0" smtClean="0">
                <a:solidFill>
                  <a:schemeClr val="bg2"/>
                </a:solidFill>
              </a:rPr>
              <a:t>calculations by competitor </a:t>
            </a:r>
            <a:r>
              <a:rPr lang="en-US" sz="1400" dirty="0" err="1" smtClean="0">
                <a:solidFill>
                  <a:schemeClr val="bg2"/>
                </a:solidFill>
              </a:rPr>
              <a:t>LitMotors</a:t>
            </a:r>
            <a:r>
              <a:rPr lang="en-US" sz="1400" dirty="0">
                <a:solidFill>
                  <a:schemeClr val="bg2"/>
                </a:solidFill>
              </a:rPr>
              <a:t>. The market is growing at 39% annually.</a:t>
            </a:r>
            <a:endParaRPr lang="ru-RU" sz="1400" b="1" dirty="0" smtClean="0">
              <a:solidFill>
                <a:schemeClr val="bg2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38199" y="5723964"/>
            <a:ext cx="7910265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FFFF"/>
                </a:solidFill>
                <a:cs typeface="Arial" pitchFamily="34" charset="0"/>
              </a:rPr>
              <a:t>Market</a:t>
            </a:r>
            <a:endParaRPr lang="ru-RU" b="1" dirty="0">
              <a:solidFill>
                <a:srgbClr val="FFFFFF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891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1800" dirty="0"/>
              <a:t>Satellite </a:t>
            </a:r>
            <a:r>
              <a:rPr lang="en-US" sz="1800" dirty="0" smtClean="0"/>
              <a:t>Innovative Space Systems</a:t>
            </a:r>
            <a:endParaRPr lang="ru-RU" sz="1800" dirty="0"/>
          </a:p>
        </p:txBody>
      </p:sp>
      <p:sp>
        <p:nvSpPr>
          <p:cNvPr id="5" name="Rectangle 10"/>
          <p:cNvSpPr/>
          <p:nvPr/>
        </p:nvSpPr>
        <p:spPr>
          <a:xfrm>
            <a:off x="827584" y="2564904"/>
            <a:ext cx="7920880" cy="2049279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chemeClr val="bg2"/>
                </a:solidFill>
              </a:rPr>
              <a:t>The project is dedicated to the development and commercialization of integrated solutions and individual products for small spacecraft </a:t>
            </a:r>
            <a:r>
              <a:rPr lang="en-US" sz="1400" dirty="0" smtClean="0">
                <a:solidFill>
                  <a:schemeClr val="bg2"/>
                </a:solidFill>
              </a:rPr>
              <a:t>, as well as for educational </a:t>
            </a:r>
            <a:r>
              <a:rPr lang="en-US" sz="1400" dirty="0">
                <a:solidFill>
                  <a:schemeClr val="bg2"/>
                </a:solidFill>
              </a:rPr>
              <a:t>purposes</a:t>
            </a:r>
            <a:r>
              <a:rPr lang="en-US" sz="1400" dirty="0" smtClean="0">
                <a:solidFill>
                  <a:schemeClr val="bg2"/>
                </a:solidFill>
              </a:rPr>
              <a:t>.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 smtClean="0">
                <a:solidFill>
                  <a:schemeClr val="bg2"/>
                </a:solidFill>
              </a:rPr>
              <a:t>Development </a:t>
            </a:r>
            <a:r>
              <a:rPr lang="en-US" sz="1400" dirty="0">
                <a:solidFill>
                  <a:schemeClr val="bg2"/>
                </a:solidFill>
              </a:rPr>
              <a:t>of technology for rapid assembly of ICA for Earth observation from space (Plug &amp; Play)</a:t>
            </a:r>
            <a:endParaRPr lang="en-US" sz="1400" dirty="0" smtClean="0">
              <a:solidFill>
                <a:schemeClr val="bg2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en-US" sz="1400" dirty="0">
                <a:solidFill>
                  <a:schemeClr val="bg2"/>
                </a:solidFill>
              </a:rPr>
              <a:t>Creating a satellite </a:t>
            </a:r>
            <a:r>
              <a:rPr lang="en-US" sz="1400" dirty="0" smtClean="0">
                <a:solidFill>
                  <a:schemeClr val="bg2"/>
                </a:solidFill>
              </a:rPr>
              <a:t> for demonstrating the technology </a:t>
            </a:r>
            <a:endParaRPr lang="ru-RU" sz="1400" dirty="0" smtClean="0">
              <a:solidFill>
                <a:schemeClr val="bg2"/>
              </a:solidFill>
            </a:endParaRPr>
          </a:p>
          <a:p>
            <a:pPr>
              <a:lnSpc>
                <a:spcPct val="85000"/>
              </a:lnSpc>
              <a:spcBef>
                <a:spcPts val="200"/>
              </a:spcBef>
              <a:spcAft>
                <a:spcPts val="200"/>
              </a:spcAft>
            </a:pPr>
            <a:r>
              <a:rPr lang="en-US" sz="1400" dirty="0" smtClean="0">
                <a:solidFill>
                  <a:schemeClr val="bg2"/>
                </a:solidFill>
              </a:rPr>
              <a:t>2013 Results:</a:t>
            </a:r>
            <a:endParaRPr lang="ru-RU" sz="1400" dirty="0">
              <a:solidFill>
                <a:schemeClr val="bg2"/>
              </a:solidFill>
            </a:endParaRPr>
          </a:p>
          <a:p>
            <a:pPr marL="285750" indent="-285750">
              <a:lnSpc>
                <a:spcPct val="85000"/>
              </a:lnSpc>
              <a:spcBef>
                <a:spcPts val="200"/>
              </a:spcBef>
              <a:spcAft>
                <a:spcPts val="200"/>
              </a:spcAft>
              <a:buFont typeface="Arial" pitchFamily="34" charset="0"/>
              <a:buChar char="•"/>
            </a:pPr>
            <a:r>
              <a:rPr lang="en-US" sz="1400" dirty="0">
                <a:solidFill>
                  <a:schemeClr val="bg2"/>
                </a:solidFill>
              </a:rPr>
              <a:t>Contractual research with ETC "RDC" and the Russian Ministry of Emergency </a:t>
            </a:r>
            <a:r>
              <a:rPr lang="en-US" sz="1400" dirty="0" smtClean="0">
                <a:solidFill>
                  <a:schemeClr val="bg2"/>
                </a:solidFill>
              </a:rPr>
              <a:t>Situations</a:t>
            </a:r>
          </a:p>
          <a:p>
            <a:pPr marL="285750" indent="-285750">
              <a:lnSpc>
                <a:spcPct val="85000"/>
              </a:lnSpc>
              <a:spcBef>
                <a:spcPts val="200"/>
              </a:spcBef>
              <a:spcAft>
                <a:spcPts val="200"/>
              </a:spcAft>
              <a:buFont typeface="Arial" pitchFamily="34" charset="0"/>
              <a:buChar char="•"/>
            </a:pPr>
            <a:r>
              <a:rPr lang="en-US" sz="1400" dirty="0" smtClean="0">
                <a:solidFill>
                  <a:schemeClr val="bg2"/>
                </a:solidFill>
              </a:rPr>
              <a:t>Agreements with the Bauman Moscow </a:t>
            </a:r>
            <a:r>
              <a:rPr lang="en-US" sz="1400" dirty="0">
                <a:solidFill>
                  <a:schemeClr val="bg2"/>
                </a:solidFill>
              </a:rPr>
              <a:t>State Technical University </a:t>
            </a:r>
            <a:r>
              <a:rPr lang="en-US" sz="1400" dirty="0" smtClean="0">
                <a:solidFill>
                  <a:schemeClr val="bg2"/>
                </a:solidFill>
              </a:rPr>
              <a:t>(MSTU)and</a:t>
            </a:r>
            <a:r>
              <a:rPr lang="ru-RU" sz="1400" dirty="0" smtClean="0">
                <a:solidFill>
                  <a:schemeClr val="bg2"/>
                </a:solidFill>
              </a:rPr>
              <a:t> </a:t>
            </a:r>
            <a:r>
              <a:rPr lang="en-US" sz="1400" dirty="0">
                <a:solidFill>
                  <a:schemeClr val="bg2"/>
                </a:solidFill>
              </a:rPr>
              <a:t>Moscow State University of Geodesy and Cartography (</a:t>
            </a:r>
            <a:r>
              <a:rPr lang="en-US" sz="1400" dirty="0" err="1">
                <a:solidFill>
                  <a:schemeClr val="bg2"/>
                </a:solidFill>
              </a:rPr>
              <a:t>MIIGAiK</a:t>
            </a:r>
            <a:r>
              <a:rPr lang="en-US" sz="1400" dirty="0">
                <a:solidFill>
                  <a:schemeClr val="bg2"/>
                </a:solidFill>
              </a:rPr>
              <a:t>)</a:t>
            </a:r>
            <a:endParaRPr lang="en-US" sz="1400" dirty="0" smtClean="0">
              <a:solidFill>
                <a:schemeClr val="bg2"/>
              </a:solidFill>
            </a:endParaRPr>
          </a:p>
          <a:p>
            <a:pPr marL="285750" indent="-285750">
              <a:lnSpc>
                <a:spcPct val="85000"/>
              </a:lnSpc>
              <a:spcBef>
                <a:spcPts val="200"/>
              </a:spcBef>
              <a:spcAft>
                <a:spcPts val="200"/>
              </a:spcAft>
              <a:buFont typeface="Arial" pitchFamily="34" charset="0"/>
              <a:buChar char="•"/>
            </a:pPr>
            <a:endParaRPr lang="ru-RU" sz="1400" dirty="0">
              <a:solidFill>
                <a:schemeClr val="bg2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7584" y="2204864"/>
            <a:ext cx="7920880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FFFF"/>
                </a:solidFill>
              </a:rPr>
              <a:t>About the Company</a:t>
            </a:r>
            <a:endParaRPr lang="ru-RU" b="1" dirty="0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38205" y="4707721"/>
            <a:ext cx="7910259" cy="1169551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chemeClr val="accent1"/>
                </a:solidFill>
              </a:rPr>
              <a:t>- Remote sensing (RS)</a:t>
            </a:r>
          </a:p>
          <a:p>
            <a:r>
              <a:rPr lang="en-US" sz="1400" dirty="0">
                <a:solidFill>
                  <a:schemeClr val="accent1"/>
                </a:solidFill>
              </a:rPr>
              <a:t>- Packet communications</a:t>
            </a:r>
          </a:p>
          <a:p>
            <a:r>
              <a:rPr lang="en-US" sz="1400" dirty="0">
                <a:solidFill>
                  <a:schemeClr val="accent1"/>
                </a:solidFill>
              </a:rPr>
              <a:t>- Automatic identification of ships (AIS)</a:t>
            </a:r>
          </a:p>
          <a:p>
            <a:r>
              <a:rPr lang="en-US" sz="1400" dirty="0">
                <a:solidFill>
                  <a:schemeClr val="accent1"/>
                </a:solidFill>
              </a:rPr>
              <a:t>- Scientific and technological experiments</a:t>
            </a:r>
          </a:p>
          <a:p>
            <a:r>
              <a:rPr lang="en-US" sz="1400" dirty="0">
                <a:solidFill>
                  <a:schemeClr val="accent1"/>
                </a:solidFill>
              </a:rPr>
              <a:t>- Organization of educational projects</a:t>
            </a:r>
            <a:endParaRPr lang="ru-RU" sz="1400" dirty="0">
              <a:solidFill>
                <a:schemeClr val="accent1"/>
              </a:solidFill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38199" y="4355812"/>
            <a:ext cx="7910265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Target Segments for Application of the Technology</a:t>
            </a:r>
            <a:endParaRPr lang="ru-RU" b="1" dirty="0">
              <a:solidFill>
                <a:srgbClr val="FFFFFF"/>
              </a:solidFill>
              <a:cs typeface="Arial" pitchFamily="34" charset="0"/>
            </a:endParaRPr>
          </a:p>
        </p:txBody>
      </p:sp>
      <p:pic>
        <p:nvPicPr>
          <p:cNvPr id="13" name="Picture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32304" y="44624"/>
            <a:ext cx="602248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Прямоугольник 11"/>
          <p:cNvSpPr/>
          <p:nvPr/>
        </p:nvSpPr>
        <p:spPr>
          <a:xfrm>
            <a:off x="838206" y="6311302"/>
            <a:ext cx="7910258" cy="52322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FFFFFF"/>
                </a:solidFill>
              </a:rPr>
              <a:t>Market - equipment for the ICA </a:t>
            </a:r>
            <a:r>
              <a:rPr lang="en-US" sz="1400" dirty="0" smtClean="0">
                <a:solidFill>
                  <a:srgbClr val="FFFFFF"/>
                </a:solidFill>
              </a:rPr>
              <a:t>weighing between 20-50 </a:t>
            </a:r>
            <a:r>
              <a:rPr lang="en-US" sz="1400" dirty="0">
                <a:solidFill>
                  <a:srgbClr val="FFFFFF"/>
                </a:solidFill>
              </a:rPr>
              <a:t>kg </a:t>
            </a:r>
            <a:r>
              <a:rPr lang="en-US" sz="1400" dirty="0" smtClean="0">
                <a:solidFill>
                  <a:srgbClr val="FFFFFF"/>
                </a:solidFill>
              </a:rPr>
              <a:t>, from </a:t>
            </a:r>
            <a:r>
              <a:rPr lang="en-US" sz="1400" dirty="0">
                <a:solidFill>
                  <a:srgbClr val="FFFFFF"/>
                </a:solidFill>
              </a:rPr>
              <a:t>300-400 million </a:t>
            </a:r>
            <a:r>
              <a:rPr lang="en-US" sz="1400" dirty="0" smtClean="0">
                <a:solidFill>
                  <a:srgbClr val="FFFFFF"/>
                </a:solidFill>
              </a:rPr>
              <a:t>euros with a planned </a:t>
            </a:r>
            <a:r>
              <a:rPr lang="en-US" sz="1400" dirty="0">
                <a:solidFill>
                  <a:srgbClr val="FFFFFF"/>
                </a:solidFill>
              </a:rPr>
              <a:t>share of 3-5%</a:t>
            </a:r>
            <a:endParaRPr lang="ru-RU" sz="1400" dirty="0">
              <a:solidFill>
                <a:srgbClr val="FFFFFF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27584" y="5941970"/>
            <a:ext cx="7920879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FFFF"/>
                </a:solidFill>
                <a:cs typeface="Arial" pitchFamily="34" charset="0"/>
              </a:rPr>
              <a:t>Market</a:t>
            </a:r>
            <a:endParaRPr lang="ru-RU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9"/>
          <p:cNvSpPr/>
          <p:nvPr/>
        </p:nvSpPr>
        <p:spPr>
          <a:xfrm>
            <a:off x="827584" y="908720"/>
            <a:ext cx="792088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/>
              <a:t>"SPUTNIKS" was licensed </a:t>
            </a:r>
            <a:r>
              <a:rPr lang="en-US" sz="1400" b="1" dirty="0" smtClean="0"/>
              <a:t>for </a:t>
            </a:r>
            <a:r>
              <a:rPr lang="en-US" sz="1400" b="1" dirty="0"/>
              <a:t>space activities</a:t>
            </a:r>
            <a:r>
              <a:rPr lang="ru-RU" sz="1400" b="1" dirty="0"/>
              <a:t> </a:t>
            </a:r>
            <a:r>
              <a:rPr lang="en-US" sz="1400" b="1" dirty="0" smtClean="0"/>
              <a:t>by the Russian</a:t>
            </a:r>
          </a:p>
          <a:p>
            <a:r>
              <a:rPr lang="en-US" sz="1400" b="1" dirty="0" smtClean="0"/>
              <a:t> Federal Space Agency</a:t>
            </a:r>
          </a:p>
          <a:p>
            <a:endParaRPr lang="ru-RU" sz="1400" b="1" dirty="0"/>
          </a:p>
          <a:p>
            <a:r>
              <a:rPr lang="en-US" sz="1400" dirty="0" smtClean="0"/>
              <a:t>Namely, </a:t>
            </a:r>
            <a:r>
              <a:rPr lang="en-US" sz="1400" dirty="0"/>
              <a:t>the creation and modernization of small</a:t>
            </a:r>
          </a:p>
          <a:p>
            <a:r>
              <a:rPr lang="en-US" sz="1400" dirty="0"/>
              <a:t>unmanned spacecraft </a:t>
            </a:r>
            <a:r>
              <a:rPr lang="en-US" sz="1400" dirty="0" smtClean="0"/>
              <a:t>for scientific </a:t>
            </a:r>
            <a:r>
              <a:rPr lang="en-US" sz="1400" dirty="0"/>
              <a:t>and commercial purposes</a:t>
            </a:r>
            <a:endParaRPr lang="ru-RU" sz="1400" dirty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</p:txBody>
      </p:sp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84168" y="924256"/>
            <a:ext cx="2592288" cy="64996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25657902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 err="1" smtClean="0"/>
              <a:t>DiSiKon</a:t>
            </a:r>
            <a:endParaRPr lang="ru-RU" sz="2400" dirty="0"/>
          </a:p>
        </p:txBody>
      </p:sp>
      <p:sp>
        <p:nvSpPr>
          <p:cNvPr id="4" name="Rectangle 9"/>
          <p:cNvSpPr/>
          <p:nvPr/>
        </p:nvSpPr>
        <p:spPr>
          <a:xfrm>
            <a:off x="827583" y="963885"/>
            <a:ext cx="648072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 smtClean="0"/>
              <a:t>The Forest Watch project has an AA rating on the Russian </a:t>
            </a:r>
            <a:r>
              <a:rPr lang="en-US" sz="1400" b="1" dirty="0"/>
              <a:t>Startup Index (RSI)</a:t>
            </a:r>
          </a:p>
          <a:p>
            <a:r>
              <a:rPr lang="en-US" sz="1400" b="1" dirty="0"/>
              <a:t> </a:t>
            </a:r>
          </a:p>
          <a:p>
            <a:r>
              <a:rPr lang="en-US" sz="1400" dirty="0"/>
              <a:t>Such an assessment </a:t>
            </a:r>
            <a:r>
              <a:rPr lang="en-US" sz="1400" dirty="0" smtClean="0"/>
              <a:t>indicates high </a:t>
            </a:r>
            <a:r>
              <a:rPr lang="en-US" sz="1400" dirty="0"/>
              <a:t>investment attractiveness, and </a:t>
            </a:r>
            <a:r>
              <a:rPr lang="en-US" sz="1400" dirty="0" smtClean="0"/>
              <a:t>it is </a:t>
            </a:r>
            <a:r>
              <a:rPr lang="en-US" sz="1400" dirty="0"/>
              <a:t>the highest </a:t>
            </a:r>
            <a:r>
              <a:rPr lang="en-US" sz="1400" dirty="0" smtClean="0"/>
              <a:t>rating that such a young </a:t>
            </a:r>
            <a:r>
              <a:rPr lang="en-US" sz="1400" dirty="0"/>
              <a:t>company </a:t>
            </a:r>
            <a:r>
              <a:rPr lang="en-US" sz="1400" dirty="0" smtClean="0"/>
              <a:t>has been given in the RSI</a:t>
            </a:r>
            <a:r>
              <a:rPr lang="en-US" sz="1400" dirty="0"/>
              <a:t>.</a:t>
            </a:r>
            <a:endParaRPr lang="ru-RU" sz="1400" dirty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</p:txBody>
      </p:sp>
      <p:pic>
        <p:nvPicPr>
          <p:cNvPr id="13" name="Picture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32304" y="44624"/>
            <a:ext cx="602248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10"/>
          <p:cNvSpPr/>
          <p:nvPr/>
        </p:nvSpPr>
        <p:spPr>
          <a:xfrm>
            <a:off x="818374" y="2546901"/>
            <a:ext cx="7858082" cy="73866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chemeClr val="bg2"/>
                </a:solidFill>
                <a:latin typeface="Calibri" pitchFamily="34" charset="0"/>
                <a:cs typeface="Calibri" pitchFamily="34" charset="0"/>
                <a:sym typeface="Arial"/>
              </a:rPr>
              <a:t>The main purpose of the </a:t>
            </a:r>
            <a:r>
              <a:rPr lang="en-US" sz="1400" dirty="0" smtClean="0">
                <a:solidFill>
                  <a:schemeClr val="bg2"/>
                </a:solidFill>
                <a:latin typeface="Calibri" pitchFamily="34" charset="0"/>
                <a:cs typeface="Calibri" pitchFamily="34" charset="0"/>
                <a:sym typeface="Arial"/>
              </a:rPr>
              <a:t>Forest Watch project is the </a:t>
            </a:r>
            <a:r>
              <a:rPr lang="en-US" sz="1400" dirty="0">
                <a:solidFill>
                  <a:schemeClr val="bg2"/>
                </a:solidFill>
                <a:latin typeface="Calibri" pitchFamily="34" charset="0"/>
                <a:cs typeface="Calibri" pitchFamily="34" charset="0"/>
                <a:sym typeface="Arial"/>
              </a:rPr>
              <a:t>monitoring of forests, steppes, crops, etc. One of the main elements of the system is a distributed network of sensors (cameras, thermal imaging, etc.) placed on tall buildings </a:t>
            </a:r>
            <a:r>
              <a:rPr lang="en-US" sz="1400" dirty="0" smtClean="0">
                <a:solidFill>
                  <a:schemeClr val="bg2"/>
                </a:solidFill>
                <a:latin typeface="Calibri" pitchFamily="34" charset="0"/>
                <a:cs typeface="Calibri" pitchFamily="34" charset="0"/>
                <a:sym typeface="Arial"/>
              </a:rPr>
              <a:t>to carry out monitoring </a:t>
            </a:r>
            <a:r>
              <a:rPr lang="en-US" sz="1400" dirty="0">
                <a:solidFill>
                  <a:schemeClr val="bg2"/>
                </a:solidFill>
                <a:latin typeface="Calibri" pitchFamily="34" charset="0"/>
                <a:cs typeface="Calibri" pitchFamily="34" charset="0"/>
                <a:sym typeface="Arial"/>
              </a:rPr>
              <a:t>tasks.</a:t>
            </a:r>
            <a:endParaRPr lang="ru-RU" sz="1400" dirty="0">
              <a:solidFill>
                <a:schemeClr val="bg2"/>
              </a:solidFill>
              <a:latin typeface="Calibri" pitchFamily="34" charset="0"/>
              <a:cs typeface="Calibri" pitchFamily="34" charset="0"/>
              <a:sym typeface="Arial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27584" y="2195572"/>
            <a:ext cx="7848872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2"/>
                </a:solidFill>
                <a:cs typeface="Arial" pitchFamily="34" charset="0"/>
              </a:rPr>
              <a:t>Essence of the Innovation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17" name="Rectangle 10"/>
          <p:cNvSpPr/>
          <p:nvPr/>
        </p:nvSpPr>
        <p:spPr>
          <a:xfrm>
            <a:off x="838205" y="4077072"/>
            <a:ext cx="7838251" cy="124649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en-US" sz="1400" dirty="0" smtClean="0">
                <a:solidFill>
                  <a:schemeClr val="accent1"/>
                </a:solidFill>
                <a:cs typeface="HelveticaNeueCyr-Roman"/>
              </a:rPr>
              <a:t>The </a:t>
            </a:r>
            <a:r>
              <a:rPr lang="en-US" sz="1400" dirty="0">
                <a:solidFill>
                  <a:schemeClr val="accent1"/>
                </a:solidFill>
                <a:cs typeface="HelveticaNeueCyr-Roman"/>
              </a:rPr>
              <a:t>system </a:t>
            </a:r>
            <a:r>
              <a:rPr lang="en-US" sz="1400" dirty="0" smtClean="0">
                <a:solidFill>
                  <a:schemeClr val="accent1"/>
                </a:solidFill>
                <a:cs typeface="HelveticaNeueCyr-Roman"/>
              </a:rPr>
              <a:t>operates using mobile operator infrastructure that already exists (towers</a:t>
            </a:r>
            <a:r>
              <a:rPr lang="en-US" sz="1400" dirty="0">
                <a:solidFill>
                  <a:schemeClr val="accent1"/>
                </a:solidFill>
                <a:cs typeface="HelveticaNeueCyr-Roman"/>
              </a:rPr>
              <a:t>, communication equipment and service teams). Since the system is easily scalable and </a:t>
            </a:r>
            <a:r>
              <a:rPr lang="en-US" sz="1400" dirty="0" smtClean="0">
                <a:solidFill>
                  <a:schemeClr val="accent1"/>
                </a:solidFill>
                <a:cs typeface="HelveticaNeueCyr-Roman"/>
              </a:rPr>
              <a:t>expandable, </a:t>
            </a:r>
            <a:r>
              <a:rPr lang="en-US" sz="1400" dirty="0">
                <a:solidFill>
                  <a:schemeClr val="accent1"/>
                </a:solidFill>
                <a:cs typeface="HelveticaNeueCyr-Roman"/>
              </a:rPr>
              <a:t>it is suitable for the detection of forest fires in small areas as well as in large areas.</a:t>
            </a:r>
          </a:p>
          <a:p>
            <a:pPr>
              <a:spcBef>
                <a:spcPts val="600"/>
              </a:spcBef>
            </a:pPr>
            <a:r>
              <a:rPr lang="en-US" sz="1400" dirty="0">
                <a:solidFill>
                  <a:schemeClr val="accent1"/>
                </a:solidFill>
                <a:cs typeface="HelveticaNeueCyr-Roman"/>
              </a:rPr>
              <a:t>Innovative software </a:t>
            </a:r>
            <a:r>
              <a:rPr lang="en-US" sz="1400" dirty="0" smtClean="0">
                <a:solidFill>
                  <a:schemeClr val="accent1"/>
                </a:solidFill>
                <a:cs typeface="HelveticaNeueCyr-Roman"/>
              </a:rPr>
              <a:t>uses servers </a:t>
            </a:r>
            <a:r>
              <a:rPr lang="en-US" sz="1400" dirty="0">
                <a:solidFill>
                  <a:schemeClr val="accent1"/>
                </a:solidFill>
                <a:cs typeface="HelveticaNeueCyr-Roman"/>
              </a:rPr>
              <a:t>hosted in the </a:t>
            </a:r>
            <a:r>
              <a:rPr lang="en-US" sz="1400" dirty="0" smtClean="0">
                <a:solidFill>
                  <a:schemeClr val="accent1"/>
                </a:solidFill>
                <a:cs typeface="HelveticaNeueCyr-Roman"/>
              </a:rPr>
              <a:t>cloud </a:t>
            </a:r>
            <a:r>
              <a:rPr lang="en-US" sz="1400" dirty="0">
                <a:solidFill>
                  <a:schemeClr val="accent1"/>
                </a:solidFill>
                <a:cs typeface="HelveticaNeueCyr-Roman"/>
              </a:rPr>
              <a:t>and </a:t>
            </a:r>
            <a:r>
              <a:rPr lang="en-US" sz="1400" dirty="0" smtClean="0">
                <a:solidFill>
                  <a:schemeClr val="accent1"/>
                </a:solidFill>
                <a:cs typeface="HelveticaNeueCyr-Roman"/>
              </a:rPr>
              <a:t>provides </a:t>
            </a:r>
            <a:r>
              <a:rPr lang="en-US" sz="1400" dirty="0">
                <a:solidFill>
                  <a:schemeClr val="accent1"/>
                </a:solidFill>
                <a:cs typeface="HelveticaNeueCyr-Roman"/>
              </a:rPr>
              <a:t>the necessary functionality for </a:t>
            </a:r>
            <a:r>
              <a:rPr lang="en-US" sz="1400" dirty="0" smtClean="0">
                <a:solidFill>
                  <a:schemeClr val="accent1"/>
                </a:solidFill>
                <a:cs typeface="HelveticaNeueCyr-Roman"/>
              </a:rPr>
              <a:t>the monitoring </a:t>
            </a:r>
            <a:r>
              <a:rPr lang="en-US" sz="1400" dirty="0">
                <a:solidFill>
                  <a:schemeClr val="accent1"/>
                </a:solidFill>
                <a:cs typeface="HelveticaNeueCyr-Roman"/>
              </a:rPr>
              <a:t>and detection of forest fires.</a:t>
            </a:r>
            <a:endParaRPr lang="ru-RU" sz="1400" dirty="0">
              <a:solidFill>
                <a:schemeClr val="accent1"/>
              </a:solidFill>
              <a:cs typeface="HelveticaNeueCyr-Roman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838205" y="6074132"/>
            <a:ext cx="7838251" cy="307777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FFFFFF"/>
                </a:solidFill>
              </a:rPr>
              <a:t>Distributed monitoring </a:t>
            </a:r>
            <a:r>
              <a:rPr lang="en-US" sz="1400" dirty="0" smtClean="0">
                <a:solidFill>
                  <a:srgbClr val="FFFFFF"/>
                </a:solidFill>
              </a:rPr>
              <a:t>systems </a:t>
            </a:r>
            <a:r>
              <a:rPr lang="en-US" sz="1400" dirty="0">
                <a:solidFill>
                  <a:srgbClr val="FFFFFF"/>
                </a:solidFill>
              </a:rPr>
              <a:t>designed for the tasks of fire detection over large areas </a:t>
            </a:r>
            <a:r>
              <a:rPr lang="en-US" sz="1400" dirty="0" smtClean="0">
                <a:solidFill>
                  <a:srgbClr val="FFFFFF"/>
                </a:solidFill>
              </a:rPr>
              <a:t>and forest </a:t>
            </a:r>
            <a:r>
              <a:rPr lang="en-US" sz="1400" dirty="0">
                <a:solidFill>
                  <a:srgbClr val="FFFFFF"/>
                </a:solidFill>
              </a:rPr>
              <a:t>fires.</a:t>
            </a:r>
            <a:endParaRPr lang="ru-RU" sz="1400" dirty="0">
              <a:solidFill>
                <a:srgbClr val="FFFFFF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827585" y="5723964"/>
            <a:ext cx="7848872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FFFF"/>
                </a:solidFill>
                <a:cs typeface="Arial" pitchFamily="34" charset="0"/>
              </a:rPr>
              <a:t>Market</a:t>
            </a:r>
            <a:endParaRPr lang="ru-RU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838205" y="3717032"/>
            <a:ext cx="7838251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bg2"/>
                </a:solidFill>
                <a:cs typeface="Arial" pitchFamily="34" charset="0"/>
              </a:rPr>
              <a:t>Main Advantages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215053" y="836712"/>
            <a:ext cx="1389395" cy="117059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33940163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b="1" dirty="0"/>
              <a:t>Innovative </a:t>
            </a:r>
            <a:r>
              <a:rPr lang="en-US" sz="2000" b="1" dirty="0" smtClean="0"/>
              <a:t>Pharmacological </a:t>
            </a:r>
            <a:r>
              <a:rPr lang="en-US" sz="2000" b="1" dirty="0"/>
              <a:t>Research</a:t>
            </a:r>
            <a:endParaRPr lang="ru-RU" sz="2000" dirty="0"/>
          </a:p>
        </p:txBody>
      </p:sp>
      <p:pic>
        <p:nvPicPr>
          <p:cNvPr id="13" name="Picture 5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622449" y="44624"/>
            <a:ext cx="624332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9"/>
          <p:cNvSpPr/>
          <p:nvPr/>
        </p:nvSpPr>
        <p:spPr>
          <a:xfrm>
            <a:off x="744616" y="1052736"/>
            <a:ext cx="5483568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/>
              <a:t>The company </a:t>
            </a:r>
            <a:r>
              <a:rPr lang="en-US" sz="1400" b="1" dirty="0" err="1" smtClean="0"/>
              <a:t>NyuVak</a:t>
            </a:r>
            <a:r>
              <a:rPr lang="en-US" sz="1400" b="1" dirty="0" smtClean="0"/>
              <a:t> </a:t>
            </a:r>
            <a:r>
              <a:rPr lang="en-US" sz="1400" b="1" dirty="0"/>
              <a:t>successfully completed and licensed </a:t>
            </a:r>
            <a:r>
              <a:rPr lang="en-US" sz="1400" b="1" dirty="0" smtClean="0"/>
              <a:t>the production of </a:t>
            </a:r>
            <a:r>
              <a:rPr lang="en-US" sz="1400" b="1" dirty="0" err="1" smtClean="0"/>
              <a:t>Onkofag</a:t>
            </a:r>
            <a:r>
              <a:rPr lang="en-US" sz="1400" b="1" dirty="0" smtClean="0"/>
              <a:t> ®</a:t>
            </a:r>
            <a:r>
              <a:rPr lang="en-US" sz="1400" b="1" dirty="0"/>
              <a:t> vaccines </a:t>
            </a:r>
            <a:r>
              <a:rPr lang="en-US" sz="1400" b="1" dirty="0" smtClean="0"/>
              <a:t>according </a:t>
            </a:r>
            <a:r>
              <a:rPr lang="en-US" sz="1400" b="1" dirty="0"/>
              <a:t>to GMP standards </a:t>
            </a:r>
            <a:endParaRPr lang="en-US" sz="1400" b="1" dirty="0" smtClean="0"/>
          </a:p>
          <a:p>
            <a:endParaRPr lang="en-US" sz="1400" b="1" dirty="0"/>
          </a:p>
          <a:p>
            <a:r>
              <a:rPr lang="en-US" sz="1400" dirty="0"/>
              <a:t>(as well as other protein and cell personalized vaccines) in Russia </a:t>
            </a:r>
            <a:r>
              <a:rPr lang="en-US" sz="1400" dirty="0" smtClean="0"/>
              <a:t>at the </a:t>
            </a:r>
            <a:r>
              <a:rPr lang="en-US" sz="1400" dirty="0" err="1" smtClean="0"/>
              <a:t>KhimRar</a:t>
            </a:r>
            <a:r>
              <a:rPr lang="en-US" sz="1400" dirty="0" smtClean="0"/>
              <a:t> Center </a:t>
            </a:r>
            <a:r>
              <a:rPr lang="en-US" sz="1400" dirty="0"/>
              <a:t>for High Technology</a:t>
            </a:r>
            <a:endParaRPr lang="ru-RU" sz="1400" dirty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16" name="Rectangle 10"/>
          <p:cNvSpPr/>
          <p:nvPr/>
        </p:nvSpPr>
        <p:spPr>
          <a:xfrm>
            <a:off x="818374" y="2708920"/>
            <a:ext cx="7883962" cy="116955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chemeClr val="bg2"/>
                </a:solidFill>
              </a:rPr>
              <a:t>The company </a:t>
            </a:r>
            <a:r>
              <a:rPr lang="en-US" sz="1400" dirty="0" err="1" smtClean="0">
                <a:solidFill>
                  <a:schemeClr val="bg2"/>
                </a:solidFill>
              </a:rPr>
              <a:t>NyuVak</a:t>
            </a:r>
            <a:r>
              <a:rPr lang="en-US" sz="1400" dirty="0" smtClean="0">
                <a:solidFill>
                  <a:schemeClr val="bg2"/>
                </a:solidFill>
              </a:rPr>
              <a:t> </a:t>
            </a:r>
            <a:r>
              <a:rPr lang="en-US" sz="1400" dirty="0">
                <a:solidFill>
                  <a:schemeClr val="bg2"/>
                </a:solidFill>
              </a:rPr>
              <a:t>offers </a:t>
            </a:r>
            <a:r>
              <a:rPr lang="en-US" sz="1400" dirty="0" smtClean="0">
                <a:solidFill>
                  <a:schemeClr val="bg2"/>
                </a:solidFill>
              </a:rPr>
              <a:t>the </a:t>
            </a:r>
            <a:r>
              <a:rPr lang="en-US" sz="1400" dirty="0">
                <a:solidFill>
                  <a:schemeClr val="bg2"/>
                </a:solidFill>
              </a:rPr>
              <a:t>following </a:t>
            </a:r>
            <a:r>
              <a:rPr lang="en-US" sz="1400" dirty="0" smtClean="0">
                <a:solidFill>
                  <a:schemeClr val="bg2"/>
                </a:solidFill>
              </a:rPr>
              <a:t>services </a:t>
            </a:r>
            <a:r>
              <a:rPr lang="en-US" sz="1400" dirty="0">
                <a:solidFill>
                  <a:schemeClr val="bg2"/>
                </a:solidFill>
              </a:rPr>
              <a:t>on a contract </a:t>
            </a:r>
            <a:r>
              <a:rPr lang="en-US" sz="1400" dirty="0" smtClean="0">
                <a:solidFill>
                  <a:schemeClr val="bg2"/>
                </a:solidFill>
              </a:rPr>
              <a:t>basis: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>
                <a:solidFill>
                  <a:schemeClr val="bg2"/>
                </a:solidFill>
              </a:rPr>
              <a:t>Development and adaptation of regulations for the production of protein and cell </a:t>
            </a:r>
            <a:r>
              <a:rPr lang="en-US" sz="1400" dirty="0" smtClean="0">
                <a:solidFill>
                  <a:schemeClr val="bg2"/>
                </a:solidFill>
              </a:rPr>
              <a:t>vaccines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>
                <a:solidFill>
                  <a:schemeClr val="bg2"/>
                </a:solidFill>
              </a:rPr>
              <a:t>Pilot production of the complete cycle of protein and cell </a:t>
            </a:r>
            <a:r>
              <a:rPr lang="en-US" sz="1400" dirty="0" smtClean="0">
                <a:solidFill>
                  <a:schemeClr val="bg2"/>
                </a:solidFill>
              </a:rPr>
              <a:t>vaccines </a:t>
            </a:r>
            <a:r>
              <a:rPr lang="en-US" sz="1400" dirty="0">
                <a:solidFill>
                  <a:schemeClr val="bg2"/>
                </a:solidFill>
              </a:rPr>
              <a:t>for pre-clinical and clinical </a:t>
            </a:r>
            <a:r>
              <a:rPr lang="en-US" sz="1400" dirty="0" smtClean="0">
                <a:solidFill>
                  <a:schemeClr val="bg2"/>
                </a:solidFill>
              </a:rPr>
              <a:t>studies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>
                <a:solidFill>
                  <a:schemeClr val="bg2"/>
                </a:solidFill>
              </a:rPr>
              <a:t>Production of vaccines personalized for </a:t>
            </a:r>
            <a:r>
              <a:rPr lang="en-US" sz="1400" dirty="0" smtClean="0">
                <a:solidFill>
                  <a:schemeClr val="bg2"/>
                </a:solidFill>
              </a:rPr>
              <a:t>patients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 smtClean="0">
                <a:solidFill>
                  <a:schemeClr val="bg2"/>
                </a:solidFill>
              </a:rPr>
              <a:t>Bottling of liquid </a:t>
            </a:r>
            <a:r>
              <a:rPr lang="en-US" sz="1400" dirty="0">
                <a:solidFill>
                  <a:schemeClr val="bg2"/>
                </a:solidFill>
              </a:rPr>
              <a:t>forms of drugs</a:t>
            </a:r>
            <a:endParaRPr lang="ru-RU" sz="1400" dirty="0">
              <a:solidFill>
                <a:schemeClr val="bg2"/>
              </a:solidFill>
              <a:latin typeface="Arial"/>
              <a:cs typeface="Arial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27584" y="2348880"/>
            <a:ext cx="7882550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About the Company</a:t>
            </a:r>
            <a:endParaRPr lang="ru-RU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10"/>
          <p:cNvSpPr/>
          <p:nvPr/>
        </p:nvSpPr>
        <p:spPr>
          <a:xfrm>
            <a:off x="838205" y="4653136"/>
            <a:ext cx="7838251" cy="73866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chemeClr val="accent1"/>
                </a:solidFill>
              </a:rPr>
              <a:t>Construction of the production </a:t>
            </a:r>
            <a:r>
              <a:rPr lang="en-US" sz="1400" dirty="0" smtClean="0">
                <a:solidFill>
                  <a:schemeClr val="accent1"/>
                </a:solidFill>
              </a:rPr>
              <a:t>site was conducted </a:t>
            </a:r>
            <a:r>
              <a:rPr lang="en-US" sz="1400" dirty="0">
                <a:solidFill>
                  <a:schemeClr val="accent1"/>
                </a:solidFill>
              </a:rPr>
              <a:t>by world </a:t>
            </a:r>
            <a:r>
              <a:rPr lang="en-US" sz="1400" dirty="0" smtClean="0">
                <a:solidFill>
                  <a:schemeClr val="accent1"/>
                </a:solidFill>
              </a:rPr>
              <a:t>standards from </a:t>
            </a:r>
            <a:r>
              <a:rPr lang="en-US" sz="1400" dirty="0">
                <a:solidFill>
                  <a:schemeClr val="accent1"/>
                </a:solidFill>
              </a:rPr>
              <a:t>the design </a:t>
            </a:r>
            <a:r>
              <a:rPr lang="en-US" sz="1400" dirty="0" smtClean="0">
                <a:solidFill>
                  <a:schemeClr val="accent1"/>
                </a:solidFill>
              </a:rPr>
              <a:t>stage. </a:t>
            </a:r>
            <a:r>
              <a:rPr lang="en-US" sz="1400" dirty="0">
                <a:solidFill>
                  <a:schemeClr val="accent1"/>
                </a:solidFill>
              </a:rPr>
              <a:t>Installation of all internal networks, </a:t>
            </a:r>
            <a:r>
              <a:rPr lang="en-US" sz="1400" dirty="0" smtClean="0">
                <a:solidFill>
                  <a:schemeClr val="accent1"/>
                </a:solidFill>
              </a:rPr>
              <a:t>clean rooms </a:t>
            </a:r>
            <a:r>
              <a:rPr lang="en-US" sz="1400" dirty="0">
                <a:solidFill>
                  <a:schemeClr val="accent1"/>
                </a:solidFill>
              </a:rPr>
              <a:t>and equipment </a:t>
            </a:r>
            <a:r>
              <a:rPr lang="en-US" sz="1400" dirty="0" smtClean="0">
                <a:solidFill>
                  <a:schemeClr val="accent1"/>
                </a:solidFill>
              </a:rPr>
              <a:t>was carried out by </a:t>
            </a:r>
            <a:r>
              <a:rPr lang="en-US" sz="1400" dirty="0">
                <a:solidFill>
                  <a:schemeClr val="accent1"/>
                </a:solidFill>
              </a:rPr>
              <a:t>the specialized company </a:t>
            </a:r>
            <a:r>
              <a:rPr lang="en-US" sz="1400" dirty="0" err="1" smtClean="0">
                <a:solidFill>
                  <a:schemeClr val="accent1"/>
                </a:solidFill>
              </a:rPr>
              <a:t>DzhiEksPi</a:t>
            </a:r>
            <a:r>
              <a:rPr lang="en-US" sz="1400" dirty="0" smtClean="0">
                <a:solidFill>
                  <a:schemeClr val="accent1"/>
                </a:solidFill>
              </a:rPr>
              <a:t> Engineering and supervised by experts </a:t>
            </a:r>
            <a:r>
              <a:rPr lang="en-US" sz="1400" dirty="0">
                <a:solidFill>
                  <a:schemeClr val="accent1"/>
                </a:solidFill>
              </a:rPr>
              <a:t>on GMP </a:t>
            </a:r>
            <a:r>
              <a:rPr lang="en-US" sz="1400" dirty="0" smtClean="0">
                <a:solidFill>
                  <a:schemeClr val="accent1"/>
                </a:solidFill>
              </a:rPr>
              <a:t>quality standards.</a:t>
            </a:r>
            <a:endParaRPr lang="ru-RU" sz="1400" dirty="0">
              <a:solidFill>
                <a:schemeClr val="accent1"/>
              </a:solidFill>
            </a:endParaRPr>
          </a:p>
        </p:txBody>
      </p:sp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24577" y="960382"/>
            <a:ext cx="2251879" cy="110046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sp>
        <p:nvSpPr>
          <p:cNvPr id="20" name="Прямоугольник 19"/>
          <p:cNvSpPr/>
          <p:nvPr/>
        </p:nvSpPr>
        <p:spPr>
          <a:xfrm>
            <a:off x="838205" y="6146140"/>
            <a:ext cx="7910259" cy="523220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FFFFFF"/>
                </a:solidFill>
              </a:rPr>
              <a:t>In 2010, the world market of anticancer drugs exceeded $ 50 billion, </a:t>
            </a:r>
            <a:r>
              <a:rPr lang="en-US" sz="1400" dirty="0" smtClean="0">
                <a:solidFill>
                  <a:srgbClr val="FFFFFF"/>
                </a:solidFill>
              </a:rPr>
              <a:t>and the </a:t>
            </a:r>
            <a:r>
              <a:rPr lang="en-US" sz="1400" dirty="0">
                <a:solidFill>
                  <a:srgbClr val="FFFFFF"/>
                </a:solidFill>
              </a:rPr>
              <a:t>Russian market </a:t>
            </a:r>
            <a:r>
              <a:rPr lang="en-US" sz="1400" dirty="0" smtClean="0">
                <a:solidFill>
                  <a:srgbClr val="FFFFFF"/>
                </a:solidFill>
              </a:rPr>
              <a:t>more </a:t>
            </a:r>
            <a:r>
              <a:rPr lang="en-US" sz="1400" dirty="0">
                <a:solidFill>
                  <a:srgbClr val="FFFFFF"/>
                </a:solidFill>
              </a:rPr>
              <a:t>than $ 1 </a:t>
            </a:r>
            <a:r>
              <a:rPr lang="en-US" sz="1400" dirty="0" smtClean="0">
                <a:solidFill>
                  <a:srgbClr val="FFFFFF"/>
                </a:solidFill>
              </a:rPr>
              <a:t>billion. The growth </a:t>
            </a:r>
            <a:r>
              <a:rPr lang="en-US" sz="1400" dirty="0">
                <a:solidFill>
                  <a:srgbClr val="FFFFFF"/>
                </a:solidFill>
              </a:rPr>
              <a:t>rate of </a:t>
            </a:r>
            <a:r>
              <a:rPr lang="en-US" sz="1400" dirty="0" smtClean="0">
                <a:solidFill>
                  <a:srgbClr val="FFFFFF"/>
                </a:solidFill>
              </a:rPr>
              <a:t>the market for anti-cancer </a:t>
            </a:r>
            <a:r>
              <a:rPr lang="en-US" sz="1400" dirty="0">
                <a:solidFill>
                  <a:srgbClr val="FFFFFF"/>
                </a:solidFill>
              </a:rPr>
              <a:t>drugs </a:t>
            </a:r>
            <a:r>
              <a:rPr lang="en-US" sz="1400" dirty="0" smtClean="0">
                <a:solidFill>
                  <a:srgbClr val="FFFFFF"/>
                </a:solidFill>
              </a:rPr>
              <a:t>is 12-15</a:t>
            </a:r>
            <a:r>
              <a:rPr lang="en-US" sz="1400" dirty="0">
                <a:solidFill>
                  <a:srgbClr val="FFFFFF"/>
                </a:solidFill>
              </a:rPr>
              <a:t>% per year.</a:t>
            </a:r>
            <a:endParaRPr lang="ru-RU" sz="140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38199" y="5795972"/>
            <a:ext cx="7890169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FFFF"/>
                </a:solidFill>
                <a:cs typeface="Arial" pitchFamily="34" charset="0"/>
              </a:rPr>
              <a:t>Market</a:t>
            </a:r>
            <a:endParaRPr lang="ru-RU" b="1" dirty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838205" y="4293096"/>
            <a:ext cx="7838251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2"/>
                </a:solidFill>
                <a:cs typeface="Arial" pitchFamily="34" charset="0"/>
              </a:rPr>
              <a:t>Main Advantages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18941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b="1" dirty="0"/>
              <a:t>Scientific </a:t>
            </a:r>
            <a:r>
              <a:rPr lang="en-US" sz="2000" b="1" dirty="0" smtClean="0"/>
              <a:t>Research Laboratory Automation of Design</a:t>
            </a:r>
            <a:endParaRPr lang="ru-RU" sz="2000" b="1" dirty="0"/>
          </a:p>
        </p:txBody>
      </p:sp>
      <p:sp>
        <p:nvSpPr>
          <p:cNvPr id="4" name="Rectangle 9"/>
          <p:cNvSpPr/>
          <p:nvPr/>
        </p:nvSpPr>
        <p:spPr>
          <a:xfrm>
            <a:off x="719752" y="1188040"/>
            <a:ext cx="792088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 smtClean="0"/>
              <a:t>NIL AP </a:t>
            </a:r>
            <a:r>
              <a:rPr lang="en-US" sz="1400" b="1" dirty="0"/>
              <a:t>made ​​a pilot sample </a:t>
            </a:r>
            <a:r>
              <a:rPr lang="en-US" sz="1400" b="1" dirty="0" smtClean="0"/>
              <a:t>of hands for android robots</a:t>
            </a:r>
            <a:endParaRPr lang="en-US" sz="1400" b="1" dirty="0"/>
          </a:p>
          <a:p>
            <a:endParaRPr lang="en-US" sz="1400" b="1" dirty="0"/>
          </a:p>
          <a:p>
            <a:r>
              <a:rPr lang="en-US" sz="1400" b="1" dirty="0" smtClean="0"/>
              <a:t>The hand has </a:t>
            </a:r>
            <a:r>
              <a:rPr lang="en-US" sz="1400" b="1" dirty="0"/>
              <a:t>five degrees of freedom, </a:t>
            </a:r>
            <a:r>
              <a:rPr lang="en-US" sz="1400" b="1" dirty="0" smtClean="0"/>
              <a:t>for each </a:t>
            </a:r>
            <a:r>
              <a:rPr lang="en-US" sz="1400" b="1" dirty="0"/>
              <a:t>of which</a:t>
            </a:r>
          </a:p>
          <a:p>
            <a:r>
              <a:rPr lang="en-US" sz="1400" b="1" dirty="0"/>
              <a:t>o</a:t>
            </a:r>
            <a:r>
              <a:rPr lang="en-US" sz="1400" b="1" dirty="0" smtClean="0"/>
              <a:t>ne can </a:t>
            </a:r>
            <a:r>
              <a:rPr lang="en-US" sz="1400" b="1" dirty="0"/>
              <a:t>set the speed, the initial acceleration, </a:t>
            </a:r>
            <a:r>
              <a:rPr lang="en-US" sz="1400" b="1" dirty="0" smtClean="0"/>
              <a:t>and a watchdog </a:t>
            </a:r>
            <a:r>
              <a:rPr lang="en-US" sz="1400" b="1" dirty="0"/>
              <a:t>timer mode. The hand contains a lot of know-how, which </a:t>
            </a:r>
            <a:r>
              <a:rPr lang="en-US" sz="1400" b="1" dirty="0" smtClean="0"/>
              <a:t>makes </a:t>
            </a:r>
            <a:r>
              <a:rPr lang="en-US" sz="1400" b="1" dirty="0"/>
              <a:t>it much cheaper than imported counterparts.</a:t>
            </a:r>
            <a:endParaRPr lang="ru-RU" sz="1400" dirty="0" smtClean="0"/>
          </a:p>
        </p:txBody>
      </p:sp>
      <p:sp>
        <p:nvSpPr>
          <p:cNvPr id="5" name="Rectangle 10"/>
          <p:cNvSpPr/>
          <p:nvPr/>
        </p:nvSpPr>
        <p:spPr>
          <a:xfrm>
            <a:off x="827584" y="2978949"/>
            <a:ext cx="7920880" cy="73866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FFFFFF"/>
                </a:solidFill>
              </a:rPr>
              <a:t>The main purpose of the modules </a:t>
            </a:r>
            <a:r>
              <a:rPr lang="en-US" sz="1400" dirty="0" smtClean="0">
                <a:solidFill>
                  <a:srgbClr val="FFFFFF"/>
                </a:solidFill>
              </a:rPr>
              <a:t>is the </a:t>
            </a:r>
            <a:r>
              <a:rPr lang="en-US" sz="1400" dirty="0">
                <a:solidFill>
                  <a:srgbClr val="FFFFFF"/>
                </a:solidFill>
              </a:rPr>
              <a:t>control of android robots. The modules are arranged in random locations within the body of the robot, </a:t>
            </a:r>
            <a:r>
              <a:rPr lang="en-US" sz="1400" dirty="0" smtClean="0">
                <a:solidFill>
                  <a:srgbClr val="FFFFFF"/>
                </a:solidFill>
              </a:rPr>
              <a:t>work </a:t>
            </a:r>
            <a:r>
              <a:rPr lang="en-US" sz="1400" dirty="0">
                <a:solidFill>
                  <a:srgbClr val="FFFFFF"/>
                </a:solidFill>
              </a:rPr>
              <a:t>in the general industrial network and run commands in ASCII </a:t>
            </a:r>
            <a:r>
              <a:rPr lang="en-US" sz="1400" dirty="0" smtClean="0">
                <a:solidFill>
                  <a:srgbClr val="FFFFFF"/>
                </a:solidFill>
              </a:rPr>
              <a:t>code. </a:t>
            </a:r>
            <a:r>
              <a:rPr lang="en-US" sz="1400" dirty="0">
                <a:solidFill>
                  <a:srgbClr val="FFFFFF"/>
                </a:solidFill>
              </a:rPr>
              <a:t>Commands allow you to adjust the acceleration, velocity and speed </a:t>
            </a:r>
            <a:r>
              <a:rPr lang="en-US" sz="1400" dirty="0" smtClean="0">
                <a:solidFill>
                  <a:srgbClr val="FFFFFF"/>
                </a:solidFill>
              </a:rPr>
              <a:t>of motor </a:t>
            </a:r>
            <a:r>
              <a:rPr lang="en-US" sz="1400" dirty="0">
                <a:solidFill>
                  <a:srgbClr val="FFFFFF"/>
                </a:solidFill>
              </a:rPr>
              <a:t>shafts.</a:t>
            </a:r>
            <a:endParaRPr lang="ru-RU" sz="1400" dirty="0">
              <a:solidFill>
                <a:srgbClr val="FFFF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7584" y="2627620"/>
            <a:ext cx="7920880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2"/>
                </a:solidFill>
                <a:cs typeface="Arial" pitchFamily="34" charset="0"/>
              </a:rPr>
              <a:t>Essence of the Innovation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7584" y="4211796"/>
            <a:ext cx="7890169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2"/>
                </a:solidFill>
                <a:cs typeface="Arial" pitchFamily="34" charset="0"/>
              </a:rPr>
              <a:t>Main Advantages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8" name="Rectangle 10"/>
          <p:cNvSpPr/>
          <p:nvPr/>
        </p:nvSpPr>
        <p:spPr>
          <a:xfrm>
            <a:off x="827584" y="4563705"/>
            <a:ext cx="7890164" cy="954107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chemeClr val="accent1"/>
                </a:solidFill>
              </a:rPr>
              <a:t>Motion Control Modules are designed to control the motors using a computer or controller (PLC). Included with the source code modules are </a:t>
            </a:r>
            <a:r>
              <a:rPr lang="en-US" sz="1400" dirty="0" smtClean="0">
                <a:solidFill>
                  <a:schemeClr val="accent1"/>
                </a:solidFill>
              </a:rPr>
              <a:t>programming references in </a:t>
            </a:r>
            <a:r>
              <a:rPr lang="en-US" sz="1400" dirty="0">
                <a:solidFill>
                  <a:schemeClr val="accent1"/>
                </a:solidFill>
              </a:rPr>
              <a:t>C # in Visual Studio 2010. The modules are compatible with </a:t>
            </a:r>
            <a:r>
              <a:rPr lang="en-US" sz="1400" dirty="0" smtClean="0">
                <a:solidFill>
                  <a:schemeClr val="accent1"/>
                </a:solidFill>
              </a:rPr>
              <a:t>the NL series  provided </a:t>
            </a:r>
            <a:r>
              <a:rPr lang="en-US" sz="1400" dirty="0">
                <a:solidFill>
                  <a:schemeClr val="accent1"/>
                </a:solidFill>
              </a:rPr>
              <a:t>on this website and can operate </a:t>
            </a:r>
            <a:r>
              <a:rPr lang="en-US" sz="1400" dirty="0" smtClean="0">
                <a:solidFill>
                  <a:schemeClr val="accent1"/>
                </a:solidFill>
              </a:rPr>
              <a:t>on a general industrial </a:t>
            </a:r>
            <a:r>
              <a:rPr lang="en-US" sz="1400" dirty="0">
                <a:solidFill>
                  <a:schemeClr val="accent1"/>
                </a:solidFill>
              </a:rPr>
              <a:t>network based on the RS-485 interface.</a:t>
            </a:r>
            <a:endParaRPr lang="ru-RU" sz="1400" dirty="0">
              <a:solidFill>
                <a:schemeClr val="accent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38205" y="6289575"/>
            <a:ext cx="7910259" cy="307777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FFFFFF"/>
                </a:solidFill>
              </a:rPr>
              <a:t>The market of industrial automation</a:t>
            </a:r>
            <a:endParaRPr lang="ru-RU" sz="140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38199" y="5939988"/>
            <a:ext cx="7910265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FFFF"/>
                </a:solidFill>
                <a:cs typeface="Arial" pitchFamily="34" charset="0"/>
              </a:rPr>
              <a:t>Market</a:t>
            </a:r>
            <a:r>
              <a:rPr lang="ru-RU" b="1" dirty="0" smtClean="0">
                <a:solidFill>
                  <a:srgbClr val="FFFFFF"/>
                </a:solidFill>
                <a:cs typeface="Arial" pitchFamily="34" charset="0"/>
              </a:rPr>
              <a:t>, </a:t>
            </a:r>
            <a:r>
              <a:rPr lang="en-US" b="1" dirty="0">
                <a:solidFill>
                  <a:srgbClr val="FFFFFF"/>
                </a:solidFill>
                <a:cs typeface="Arial" pitchFamily="34" charset="0"/>
              </a:rPr>
              <a:t>Prospects</a:t>
            </a:r>
            <a:endParaRPr lang="ru-RU" b="1" dirty="0">
              <a:solidFill>
                <a:srgbClr val="FFFFFF"/>
              </a:solidFill>
              <a:cs typeface="Arial" pitchFamily="34" charset="0"/>
            </a:endParaRPr>
          </a:p>
        </p:txBody>
      </p:sp>
      <p:pic>
        <p:nvPicPr>
          <p:cNvPr id="13" name="Picture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622449" y="44624"/>
            <a:ext cx="621959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82782" y="1059103"/>
            <a:ext cx="2793674" cy="71371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36681913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dirty="0" smtClean="0"/>
              <a:t>Technologies of Inverse Problems</a:t>
            </a:r>
            <a:endParaRPr lang="ru-RU" sz="2800" b="1" dirty="0"/>
          </a:p>
        </p:txBody>
      </p:sp>
      <p:sp>
        <p:nvSpPr>
          <p:cNvPr id="4" name="Rectangle 9"/>
          <p:cNvSpPr/>
          <p:nvPr/>
        </p:nvSpPr>
        <p:spPr>
          <a:xfrm>
            <a:off x="755576" y="963885"/>
            <a:ext cx="648072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Technologies of Inverse Problems will take up seismic work with Shell</a:t>
            </a:r>
          </a:p>
          <a:p>
            <a:r>
              <a:rPr lang="ru-RU" sz="1400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 </a:t>
            </a:r>
          </a:p>
          <a:p>
            <a:r>
              <a:rPr lang="en-US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The </a:t>
            </a:r>
            <a:r>
              <a:rPr lang="en-US" sz="1400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contract </a:t>
            </a:r>
            <a:r>
              <a:rPr lang="en-US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is an investment contribution of </a:t>
            </a:r>
            <a:r>
              <a:rPr lang="en-US" sz="1400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Shell in the "Establishment </a:t>
            </a:r>
            <a:r>
              <a:rPr lang="en-US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of supercomputing technology on scattered seismic </a:t>
            </a:r>
            <a:r>
              <a:rPr lang="en-US" sz="1400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waves“ project, </a:t>
            </a:r>
            <a:r>
              <a:rPr lang="en-US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which will be implemented by Technologies of Inverse Problems, </a:t>
            </a:r>
            <a:r>
              <a:rPr lang="en-US" sz="1400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a </a:t>
            </a:r>
            <a:r>
              <a:rPr lang="en-US" sz="1400" dirty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subsidiary of </a:t>
            </a:r>
            <a:r>
              <a:rPr lang="en-US" sz="1400" dirty="0" err="1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Antel</a:t>
            </a:r>
            <a:r>
              <a:rPr lang="en-US" sz="1400" dirty="0" smtClean="0">
                <a:solidFill>
                  <a:schemeClr val="bg1">
                    <a:lumMod val="25000"/>
                  </a:schemeClr>
                </a:solidFill>
                <a:latin typeface="Arial"/>
                <a:cs typeface="Arial"/>
              </a:rPr>
              <a:t>-oil</a:t>
            </a:r>
            <a:endParaRPr lang="ru-RU" sz="1400" dirty="0" smtClean="0">
              <a:solidFill>
                <a:schemeClr val="bg1">
                  <a:lumMod val="25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5" name="Rectangle 10"/>
          <p:cNvSpPr/>
          <p:nvPr/>
        </p:nvSpPr>
        <p:spPr>
          <a:xfrm>
            <a:off x="827584" y="2924944"/>
            <a:ext cx="7920880" cy="73866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FFFFFF"/>
                </a:solidFill>
              </a:rPr>
              <a:t>The aim of the project is to create a </a:t>
            </a:r>
            <a:r>
              <a:rPr lang="en-US" sz="1400" dirty="0" smtClean="0">
                <a:solidFill>
                  <a:srgbClr val="FFFFFF"/>
                </a:solidFill>
              </a:rPr>
              <a:t>Pre-</a:t>
            </a:r>
            <a:r>
              <a:rPr lang="en-US" sz="1400" dirty="0" err="1" smtClean="0">
                <a:solidFill>
                  <a:srgbClr val="FFFFFF"/>
                </a:solidFill>
              </a:rPr>
              <a:t>StackTime</a:t>
            </a:r>
            <a:r>
              <a:rPr lang="en-US" sz="1400" dirty="0" smtClean="0">
                <a:solidFill>
                  <a:srgbClr val="FFFFFF"/>
                </a:solidFill>
              </a:rPr>
              <a:t> Migration</a:t>
            </a:r>
            <a:r>
              <a:rPr lang="en-US" sz="1400" dirty="0">
                <a:solidFill>
                  <a:srgbClr val="FFFFFF"/>
                </a:solidFill>
              </a:rPr>
              <a:t> </a:t>
            </a:r>
            <a:r>
              <a:rPr lang="en-US" sz="1400" dirty="0" smtClean="0">
                <a:solidFill>
                  <a:srgbClr val="FFFFFF"/>
                </a:solidFill>
              </a:rPr>
              <a:t>(CSP </a:t>
            </a:r>
            <a:r>
              <a:rPr lang="en-US" sz="1400" dirty="0">
                <a:solidFill>
                  <a:srgbClr val="FFFFFF"/>
                </a:solidFill>
              </a:rPr>
              <a:t>- PSTM) software package </a:t>
            </a:r>
            <a:r>
              <a:rPr lang="en-US" sz="1400" dirty="0" smtClean="0">
                <a:solidFill>
                  <a:srgbClr val="FFFFFF"/>
                </a:solidFill>
              </a:rPr>
              <a:t>. </a:t>
            </a:r>
            <a:r>
              <a:rPr lang="en-US" sz="1400" dirty="0">
                <a:solidFill>
                  <a:srgbClr val="FFFFFF"/>
                </a:solidFill>
              </a:rPr>
              <a:t>The product is designed for computer processing of seismic data in order to ensure the exploration and exploitation of raw materials </a:t>
            </a:r>
            <a:r>
              <a:rPr lang="en-US" sz="1400" dirty="0" smtClean="0">
                <a:solidFill>
                  <a:srgbClr val="FFFFFF"/>
                </a:solidFill>
              </a:rPr>
              <a:t>from hydrocarbon fields with non-traditional fracture-cavernous type collectors.</a:t>
            </a:r>
            <a:endParaRPr lang="ru-RU" sz="1400" dirty="0">
              <a:solidFill>
                <a:srgbClr val="FFFF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7584" y="2555612"/>
            <a:ext cx="7920880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2"/>
                </a:solidFill>
                <a:cs typeface="Arial" pitchFamily="34" charset="0"/>
              </a:rPr>
              <a:t>Essence of the Innovation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7584" y="4067780"/>
            <a:ext cx="7890169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2"/>
                </a:solidFill>
                <a:cs typeface="Arial" pitchFamily="34" charset="0"/>
              </a:rPr>
              <a:t>Main Advantages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8" name="Rectangle 10"/>
          <p:cNvSpPr/>
          <p:nvPr/>
        </p:nvSpPr>
        <p:spPr>
          <a:xfrm>
            <a:off x="827584" y="4417367"/>
            <a:ext cx="7890164" cy="73866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chemeClr val="accent1"/>
                </a:solidFill>
              </a:rPr>
              <a:t>The product is based on a new </a:t>
            </a:r>
            <a:r>
              <a:rPr lang="en-US" sz="1400" dirty="0" err="1">
                <a:solidFill>
                  <a:schemeClr val="accent1"/>
                </a:solidFill>
              </a:rPr>
              <a:t>CommonScatteringPoint</a:t>
            </a:r>
            <a:r>
              <a:rPr lang="en-US" sz="1400" dirty="0">
                <a:solidFill>
                  <a:schemeClr val="accent1"/>
                </a:solidFill>
              </a:rPr>
              <a:t> - CSP </a:t>
            </a:r>
            <a:r>
              <a:rPr lang="en-US" sz="1400" dirty="0" smtClean="0">
                <a:solidFill>
                  <a:schemeClr val="accent1"/>
                </a:solidFill>
              </a:rPr>
              <a:t>method using seismic waves. </a:t>
            </a:r>
            <a:r>
              <a:rPr lang="en-US" sz="1400" dirty="0">
                <a:solidFill>
                  <a:schemeClr val="accent1"/>
                </a:solidFill>
              </a:rPr>
              <a:t>The CSP method </a:t>
            </a:r>
            <a:r>
              <a:rPr lang="en-US" sz="1400" dirty="0" smtClean="0">
                <a:solidFill>
                  <a:schemeClr val="accent1"/>
                </a:solidFill>
              </a:rPr>
              <a:t>is based on theory </a:t>
            </a:r>
            <a:r>
              <a:rPr lang="en-US" sz="1400" dirty="0">
                <a:solidFill>
                  <a:schemeClr val="accent1"/>
                </a:solidFill>
              </a:rPr>
              <a:t>of inverse and </a:t>
            </a:r>
            <a:r>
              <a:rPr lang="en-US" sz="1400" dirty="0" smtClean="0">
                <a:solidFill>
                  <a:schemeClr val="accent1"/>
                </a:solidFill>
              </a:rPr>
              <a:t>provisional </a:t>
            </a:r>
            <a:r>
              <a:rPr lang="en-US" sz="1400" dirty="0">
                <a:solidFill>
                  <a:schemeClr val="accent1"/>
                </a:solidFill>
              </a:rPr>
              <a:t>problems of mathematical geophysics and supercomputer calculations.</a:t>
            </a:r>
            <a:endParaRPr lang="ru-RU" sz="1400" dirty="0">
              <a:solidFill>
                <a:schemeClr val="accent1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27584" y="5715253"/>
            <a:ext cx="7910259" cy="738664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chemeClr val="bg2"/>
                </a:solidFill>
              </a:rPr>
              <a:t>The target market for the </a:t>
            </a:r>
            <a:r>
              <a:rPr lang="en-US" sz="1400" dirty="0" smtClean="0">
                <a:solidFill>
                  <a:schemeClr val="bg2"/>
                </a:solidFill>
              </a:rPr>
              <a:t>CSP-SPTM product is </a:t>
            </a:r>
            <a:r>
              <a:rPr lang="en-US" sz="1400" dirty="0">
                <a:solidFill>
                  <a:schemeClr val="bg2"/>
                </a:solidFill>
              </a:rPr>
              <a:t>the software market for large and medium-sized oil companies </a:t>
            </a:r>
            <a:r>
              <a:rPr lang="en-US" sz="1400" dirty="0" smtClean="0">
                <a:solidFill>
                  <a:schemeClr val="bg2"/>
                </a:solidFill>
              </a:rPr>
              <a:t>that have centers for processing and </a:t>
            </a:r>
            <a:r>
              <a:rPr lang="en-US" sz="1400" dirty="0">
                <a:solidFill>
                  <a:schemeClr val="bg2"/>
                </a:solidFill>
              </a:rPr>
              <a:t>interpretation of geological and geophysical information and specialized service companies in the </a:t>
            </a:r>
            <a:r>
              <a:rPr lang="en-US" sz="1400" dirty="0" smtClean="0">
                <a:solidFill>
                  <a:schemeClr val="bg2"/>
                </a:solidFill>
              </a:rPr>
              <a:t>field of </a:t>
            </a:r>
            <a:r>
              <a:rPr lang="en-US" sz="1400" dirty="0">
                <a:solidFill>
                  <a:schemeClr val="bg2"/>
                </a:solidFill>
              </a:rPr>
              <a:t>​​3D </a:t>
            </a:r>
            <a:r>
              <a:rPr lang="en-US" sz="1400" dirty="0" smtClean="0">
                <a:solidFill>
                  <a:schemeClr val="bg2"/>
                </a:solidFill>
              </a:rPr>
              <a:t>seismology.</a:t>
            </a:r>
            <a:endParaRPr lang="ru-RU" sz="1400" dirty="0">
              <a:solidFill>
                <a:schemeClr val="bg2"/>
              </a:solidFill>
              <a:latin typeface="Arial"/>
              <a:cs typeface="Arial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38199" y="5363924"/>
            <a:ext cx="7910265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FFFF"/>
                </a:solidFill>
                <a:cs typeface="Arial" pitchFamily="34" charset="0"/>
              </a:rPr>
              <a:t>Market</a:t>
            </a:r>
            <a:endParaRPr lang="ru-RU" b="1" dirty="0">
              <a:solidFill>
                <a:srgbClr val="FFFFFF"/>
              </a:solidFill>
              <a:cs typeface="Arial" pitchFamily="34" charset="0"/>
            </a:endParaRPr>
          </a:p>
        </p:txBody>
      </p:sp>
      <p:pic>
        <p:nvPicPr>
          <p:cNvPr id="13" name="Picture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622449" y="44624"/>
            <a:ext cx="621959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486502" y="1124744"/>
            <a:ext cx="1117946" cy="115448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11143777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Satellite Innovation</a:t>
            </a:r>
            <a:endParaRPr lang="ru-RU" dirty="0"/>
          </a:p>
        </p:txBody>
      </p:sp>
      <p:sp>
        <p:nvSpPr>
          <p:cNvPr id="4" name="Rectangle 9"/>
          <p:cNvSpPr/>
          <p:nvPr/>
        </p:nvSpPr>
        <p:spPr>
          <a:xfrm>
            <a:off x="611560" y="980728"/>
            <a:ext cx="560169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 smtClean="0"/>
              <a:t>MACROSCOP announced its entrance on the global market</a:t>
            </a:r>
            <a:endParaRPr lang="en-US" sz="1400" b="1" dirty="0"/>
          </a:p>
          <a:p>
            <a:endParaRPr lang="en-US" sz="1400" b="1" dirty="0"/>
          </a:p>
          <a:p>
            <a:r>
              <a:rPr lang="en-US" sz="1400" dirty="0"/>
              <a:t>In mid-May, the first sale of </a:t>
            </a:r>
            <a:r>
              <a:rPr lang="en-US" sz="1400" dirty="0" smtClean="0"/>
              <a:t>the MACROSCOP software suite </a:t>
            </a:r>
            <a:endParaRPr lang="en-US" sz="1400" dirty="0"/>
          </a:p>
          <a:p>
            <a:r>
              <a:rPr lang="en-US" sz="1400" dirty="0" smtClean="0"/>
              <a:t>for </a:t>
            </a:r>
            <a:r>
              <a:rPr lang="en-US" sz="1400" dirty="0"/>
              <a:t>IP-based cameras </a:t>
            </a:r>
            <a:r>
              <a:rPr lang="en-US" sz="1400" dirty="0" smtClean="0"/>
              <a:t>to </a:t>
            </a:r>
            <a:r>
              <a:rPr lang="en-US" sz="1400" dirty="0"/>
              <a:t>foreign countries </a:t>
            </a:r>
            <a:r>
              <a:rPr lang="en-US" sz="1400" dirty="0" smtClean="0"/>
              <a:t>began with </a:t>
            </a:r>
            <a:r>
              <a:rPr lang="en-US" sz="1400" dirty="0"/>
              <a:t>Slovakia.</a:t>
            </a:r>
            <a:endParaRPr lang="ru-RU" sz="1400" dirty="0">
              <a:solidFill>
                <a:schemeClr val="bg1">
                  <a:lumMod val="25000"/>
                </a:schemeClr>
              </a:solidFill>
              <a:cs typeface="Arial" pitchFamily="34" charset="0"/>
            </a:endParaRPr>
          </a:p>
        </p:txBody>
      </p:sp>
      <p:sp>
        <p:nvSpPr>
          <p:cNvPr id="5" name="Rectangle 10"/>
          <p:cNvSpPr/>
          <p:nvPr/>
        </p:nvSpPr>
        <p:spPr>
          <a:xfrm>
            <a:off x="683568" y="2636912"/>
            <a:ext cx="7856412" cy="138499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chemeClr val="bg2"/>
                </a:solidFill>
              </a:rPr>
              <a:t>Software Development </a:t>
            </a:r>
            <a:r>
              <a:rPr lang="en-US" sz="1400" dirty="0" smtClean="0">
                <a:solidFill>
                  <a:schemeClr val="bg2"/>
                </a:solidFill>
              </a:rPr>
              <a:t>by MACROSCOP for intelligent </a:t>
            </a:r>
            <a:r>
              <a:rPr lang="en-US" sz="1400" dirty="0">
                <a:solidFill>
                  <a:schemeClr val="bg2"/>
                </a:solidFill>
              </a:rPr>
              <a:t>IP-surveillance systems.</a:t>
            </a:r>
          </a:p>
          <a:p>
            <a:r>
              <a:rPr lang="en-US" sz="1400" dirty="0">
                <a:solidFill>
                  <a:schemeClr val="bg2"/>
                </a:solidFill>
              </a:rPr>
              <a:t> </a:t>
            </a:r>
          </a:p>
          <a:p>
            <a:r>
              <a:rPr lang="en-US" sz="1400" dirty="0">
                <a:solidFill>
                  <a:schemeClr val="bg2"/>
                </a:solidFill>
              </a:rPr>
              <a:t>MACROSCOP </a:t>
            </a:r>
            <a:r>
              <a:rPr lang="en-US" sz="1400" dirty="0" smtClean="0">
                <a:solidFill>
                  <a:schemeClr val="bg2"/>
                </a:solidFill>
              </a:rPr>
              <a:t> intelligent modules, </a:t>
            </a:r>
            <a:r>
              <a:rPr lang="en-US" sz="1400" dirty="0">
                <a:solidFill>
                  <a:schemeClr val="bg2"/>
                </a:solidFill>
              </a:rPr>
              <a:t>built </a:t>
            </a:r>
            <a:r>
              <a:rPr lang="en-US" sz="1400" dirty="0" smtClean="0">
                <a:solidFill>
                  <a:schemeClr val="bg2"/>
                </a:solidFill>
              </a:rPr>
              <a:t>based on developments </a:t>
            </a:r>
            <a:r>
              <a:rPr lang="en-US" sz="1400" dirty="0">
                <a:solidFill>
                  <a:schemeClr val="bg2"/>
                </a:solidFill>
              </a:rPr>
              <a:t>of the company, can increase the functionality of </a:t>
            </a:r>
            <a:r>
              <a:rPr lang="en-US" sz="1400" dirty="0" smtClean="0">
                <a:solidFill>
                  <a:schemeClr val="bg2"/>
                </a:solidFill>
              </a:rPr>
              <a:t>IP-Surveillance systems. They are used for detection </a:t>
            </a:r>
            <a:r>
              <a:rPr lang="en-US" sz="1400" dirty="0">
                <a:solidFill>
                  <a:schemeClr val="bg2"/>
                </a:solidFill>
              </a:rPr>
              <a:t>and face recognition, license plate recognition, control of operations </a:t>
            </a:r>
            <a:r>
              <a:rPr lang="en-US" sz="1400" dirty="0" smtClean="0">
                <a:solidFill>
                  <a:schemeClr val="bg2"/>
                </a:solidFill>
              </a:rPr>
              <a:t>for cash </a:t>
            </a:r>
            <a:r>
              <a:rPr lang="en-US" sz="1400" dirty="0">
                <a:solidFill>
                  <a:schemeClr val="bg2"/>
                </a:solidFill>
              </a:rPr>
              <a:t>transaction, counting </a:t>
            </a:r>
            <a:r>
              <a:rPr lang="en-US" sz="1400" dirty="0" smtClean="0">
                <a:solidFill>
                  <a:schemeClr val="bg2"/>
                </a:solidFill>
              </a:rPr>
              <a:t>numbers </a:t>
            </a:r>
            <a:r>
              <a:rPr lang="en-US" sz="1400" dirty="0">
                <a:solidFill>
                  <a:schemeClr val="bg2"/>
                </a:solidFill>
              </a:rPr>
              <a:t>of </a:t>
            </a:r>
            <a:r>
              <a:rPr lang="en-US" sz="1400" dirty="0" smtClean="0">
                <a:solidFill>
                  <a:schemeClr val="bg2"/>
                </a:solidFill>
              </a:rPr>
              <a:t>people and </a:t>
            </a:r>
            <a:r>
              <a:rPr lang="en-US" sz="1400" dirty="0">
                <a:solidFill>
                  <a:schemeClr val="bg2"/>
                </a:solidFill>
              </a:rPr>
              <a:t>health monitoring system servers.</a:t>
            </a:r>
            <a:endParaRPr lang="ru-RU" sz="1400" dirty="0" smtClean="0">
              <a:solidFill>
                <a:schemeClr val="bg2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3568" y="2276872"/>
            <a:ext cx="7848872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2"/>
                </a:solidFill>
                <a:cs typeface="Arial" pitchFamily="34" charset="0"/>
              </a:rPr>
              <a:t>Essence of the Innovation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3568" y="4509120"/>
            <a:ext cx="7833087" cy="369332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2"/>
                </a:solidFill>
                <a:cs typeface="Arial" pitchFamily="34" charset="0"/>
              </a:rPr>
              <a:t>Main Advantages</a:t>
            </a:r>
            <a:endParaRPr lang="ru-RU" b="1" dirty="0">
              <a:solidFill>
                <a:schemeClr val="bg2"/>
              </a:solidFill>
              <a:cs typeface="Arial" pitchFamily="34" charset="0"/>
            </a:endParaRPr>
          </a:p>
        </p:txBody>
      </p:sp>
      <p:sp>
        <p:nvSpPr>
          <p:cNvPr id="8" name="Rectangle 10"/>
          <p:cNvSpPr/>
          <p:nvPr/>
        </p:nvSpPr>
        <p:spPr>
          <a:xfrm>
            <a:off x="683568" y="4869160"/>
            <a:ext cx="7833082" cy="160043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2">
                <a:lumMod val="95000"/>
              </a:schemeClr>
            </a:solidFill>
          </a:ln>
        </p:spPr>
        <p:txBody>
          <a:bodyPr wrap="square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1400" dirty="0" smtClean="0">
                <a:solidFill>
                  <a:schemeClr val="accent1"/>
                </a:solidFill>
              </a:rPr>
              <a:t>Ability </a:t>
            </a:r>
            <a:r>
              <a:rPr lang="en-US" sz="1400" dirty="0">
                <a:solidFill>
                  <a:schemeClr val="accent1"/>
                </a:solidFill>
              </a:rPr>
              <a:t>to quickly find </a:t>
            </a:r>
            <a:r>
              <a:rPr lang="en-US" sz="1400" dirty="0" smtClean="0">
                <a:solidFill>
                  <a:schemeClr val="accent1"/>
                </a:solidFill>
              </a:rPr>
              <a:t>events </a:t>
            </a:r>
            <a:r>
              <a:rPr lang="en-US" sz="1400" dirty="0">
                <a:solidFill>
                  <a:schemeClr val="accent1"/>
                </a:solidFill>
              </a:rPr>
              <a:t>in the video </a:t>
            </a:r>
            <a:r>
              <a:rPr lang="en-US" sz="1400" dirty="0" smtClean="0">
                <a:solidFill>
                  <a:schemeClr val="accent1"/>
                </a:solidFill>
              </a:rPr>
              <a:t>archive while </a:t>
            </a:r>
            <a:r>
              <a:rPr lang="en-US" sz="1400" dirty="0">
                <a:solidFill>
                  <a:schemeClr val="accent1"/>
                </a:solidFill>
              </a:rPr>
              <a:t>applying different filters: the size of the object, the direction of movement, position in the frame, </a:t>
            </a:r>
            <a:r>
              <a:rPr lang="en-US" sz="1400" dirty="0" smtClean="0">
                <a:solidFill>
                  <a:schemeClr val="accent1"/>
                </a:solidFill>
              </a:rPr>
              <a:t>a model </a:t>
            </a:r>
            <a:r>
              <a:rPr lang="en-US" sz="1400" dirty="0">
                <a:solidFill>
                  <a:schemeClr val="accent1"/>
                </a:solidFill>
              </a:rPr>
              <a:t>(photos) and special signs</a:t>
            </a:r>
            <a:r>
              <a:rPr lang="en-US" sz="1400" dirty="0" smtClean="0">
                <a:solidFill>
                  <a:schemeClr val="accent1"/>
                </a:solidFill>
              </a:rPr>
              <a:t>;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>
                <a:solidFill>
                  <a:schemeClr val="accent1"/>
                </a:solidFill>
              </a:rPr>
              <a:t>I</a:t>
            </a:r>
            <a:r>
              <a:rPr lang="en-US" sz="1400" dirty="0" smtClean="0">
                <a:solidFill>
                  <a:schemeClr val="accent1"/>
                </a:solidFill>
              </a:rPr>
              <a:t>nterception </a:t>
            </a:r>
            <a:r>
              <a:rPr lang="en-US" sz="1400" dirty="0" smtClean="0">
                <a:solidFill>
                  <a:schemeClr val="accent1"/>
                </a:solidFill>
              </a:rPr>
              <a:t>of </a:t>
            </a:r>
            <a:r>
              <a:rPr lang="en-US" sz="1400" dirty="0">
                <a:solidFill>
                  <a:schemeClr val="accent1"/>
                </a:solidFill>
              </a:rPr>
              <a:t>objects by signs in real time</a:t>
            </a:r>
            <a:r>
              <a:rPr lang="en-US" sz="1400" dirty="0" smtClean="0">
                <a:solidFill>
                  <a:schemeClr val="accent1"/>
                </a:solidFill>
              </a:rPr>
              <a:t>;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>
                <a:solidFill>
                  <a:schemeClr val="accent1"/>
                </a:solidFill>
              </a:rPr>
              <a:t>U</a:t>
            </a:r>
            <a:r>
              <a:rPr lang="en-US" sz="1400" dirty="0" smtClean="0">
                <a:solidFill>
                  <a:schemeClr val="accent1"/>
                </a:solidFill>
              </a:rPr>
              <a:t>nprecedented </a:t>
            </a:r>
            <a:r>
              <a:rPr lang="en-US" sz="1400" dirty="0">
                <a:solidFill>
                  <a:schemeClr val="accent1"/>
                </a:solidFill>
              </a:rPr>
              <a:t>high speed video </a:t>
            </a:r>
            <a:r>
              <a:rPr lang="en-US" sz="1400" dirty="0" smtClean="0">
                <a:solidFill>
                  <a:schemeClr val="accent1"/>
                </a:solidFill>
              </a:rPr>
              <a:t>processing </a:t>
            </a:r>
            <a:r>
              <a:rPr lang="en-US" sz="1400" dirty="0">
                <a:solidFill>
                  <a:schemeClr val="accent1"/>
                </a:solidFill>
              </a:rPr>
              <a:t>achieved through video analysis technology in the compressed video stream without complete extraction, which allows </a:t>
            </a:r>
            <a:r>
              <a:rPr lang="en-US" sz="1400" dirty="0" smtClean="0">
                <a:solidFill>
                  <a:schemeClr val="accent1"/>
                </a:solidFill>
              </a:rPr>
              <a:t>the reduction of the </a:t>
            </a:r>
            <a:r>
              <a:rPr lang="en-US" sz="1400" dirty="0">
                <a:solidFill>
                  <a:schemeClr val="accent1"/>
                </a:solidFill>
              </a:rPr>
              <a:t>cost of computing equipment by 4-5 times</a:t>
            </a:r>
            <a:r>
              <a:rPr lang="en-US" sz="1400" dirty="0" smtClean="0">
                <a:solidFill>
                  <a:schemeClr val="accent1"/>
                </a:solidFill>
              </a:rPr>
              <a:t>;</a:t>
            </a:r>
          </a:p>
          <a:p>
            <a:pPr marL="285750" indent="-285750">
              <a:buFont typeface="Arial"/>
              <a:buChar char="•"/>
            </a:pPr>
            <a:r>
              <a:rPr lang="en-US" sz="1400" dirty="0" smtClean="0">
                <a:solidFill>
                  <a:schemeClr val="accent1"/>
                </a:solidFill>
              </a:rPr>
              <a:t>Supports </a:t>
            </a:r>
            <a:r>
              <a:rPr lang="en-US" sz="1400" dirty="0">
                <a:solidFill>
                  <a:schemeClr val="accent1"/>
                </a:solidFill>
              </a:rPr>
              <a:t>95% </a:t>
            </a:r>
            <a:r>
              <a:rPr lang="en-US" sz="1400" dirty="0" smtClean="0">
                <a:solidFill>
                  <a:schemeClr val="accent1"/>
                </a:solidFill>
              </a:rPr>
              <a:t>of IP-cameras </a:t>
            </a:r>
            <a:r>
              <a:rPr lang="en-US" sz="1400" dirty="0">
                <a:solidFill>
                  <a:schemeClr val="accent1"/>
                </a:solidFill>
              </a:rPr>
              <a:t>sold on the Russian market.</a:t>
            </a:r>
            <a:endParaRPr lang="ru-RU" sz="1400" dirty="0">
              <a:solidFill>
                <a:schemeClr val="accent1"/>
              </a:solidFill>
              <a:latin typeface="Arial"/>
              <a:cs typeface="Arial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780133" y="1052736"/>
            <a:ext cx="2752307" cy="86409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  <a:extLst/>
        </p:spPr>
      </p:pic>
      <p:pic>
        <p:nvPicPr>
          <p:cNvPr id="11" name="Picture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7622449" y="44624"/>
            <a:ext cx="621959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4150623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25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66SNBCWmUeoK89VhJ8xew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yLVC57kl.kuRdDLL9wyOGw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66SNBCWmUeoK89VhJ8xew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66SNBCWmUeoK89VhJ8xew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66SNBCWmUeoK89VhJ8xew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66SNBCWmUeoK89VhJ8xew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66SNBCWmUeoK89VhJ8xew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66SNBCWmUeoK89VhJ8xew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Dd09.ZH5zEOLYwRCO4yunA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1onZi0Ox0kSGbDiK5pRH6g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3J5UXjJBDE2mD4uYzWj6ag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yiSceMuB5ka0fK4C08VHiw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5ihHuXS3Q0yKcIij85NW1g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4YG0dgD.WU6IflVpAtCxlQ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66SNBCWmUeoK89VhJ8xew"/>
</p:tagLst>
</file>

<file path=ppt/theme/theme1.xml><?xml version="1.0" encoding="utf-8"?>
<a:theme xmlns:a="http://schemas.openxmlformats.org/drawingml/2006/main" name="Bazovaya Presentacia Skolkovo">
  <a:themeElements>
    <a:clrScheme name="Skolkovo">
      <a:dk1>
        <a:sysClr val="windowText" lastClr="000000"/>
      </a:dk1>
      <a:lt1>
        <a:srgbClr val="EFEFEF"/>
      </a:lt1>
      <a:dk2>
        <a:srgbClr val="666666"/>
      </a:dk2>
      <a:lt2>
        <a:srgbClr val="FFFFFF"/>
      </a:lt2>
      <a:accent1>
        <a:srgbClr val="D4FF01"/>
      </a:accent1>
      <a:accent2>
        <a:srgbClr val="EC5D01"/>
      </a:accent2>
      <a:accent3>
        <a:srgbClr val="C2074E"/>
      </a:accent3>
      <a:accent4>
        <a:srgbClr val="B607BD"/>
      </a:accent4>
      <a:accent5>
        <a:srgbClr val="5800CD"/>
      </a:accent5>
      <a:accent6>
        <a:srgbClr val="2992BE"/>
      </a:accent6>
      <a:hlink>
        <a:srgbClr val="38BD93"/>
      </a:hlink>
      <a:folHlink>
        <a:srgbClr val="5ECB1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Ареал.thmx</Template>
  <TotalTime>19378</TotalTime>
  <Words>1909</Words>
  <Application>Microsoft Macintosh PowerPoint</Application>
  <PresentationFormat>On-screen Show (4:3)</PresentationFormat>
  <Paragraphs>157</Paragraphs>
  <Slides>12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Bazovaya Presentacia Skolkovo</vt:lpstr>
      <vt:lpstr>think-cell Slide</vt:lpstr>
      <vt:lpstr>Success Stories from Participants of Skolkovo May 2013</vt:lpstr>
      <vt:lpstr>Contents</vt:lpstr>
      <vt:lpstr>Bravo Motors</vt:lpstr>
      <vt:lpstr>Satellite Innovative Space Systems</vt:lpstr>
      <vt:lpstr>DiSiKon</vt:lpstr>
      <vt:lpstr>Innovative Pharmacological Research</vt:lpstr>
      <vt:lpstr>Scientific Research Laboratory Automation of Design</vt:lpstr>
      <vt:lpstr>Technologies of Inverse Problems</vt:lpstr>
      <vt:lpstr>Satellite Innovation</vt:lpstr>
      <vt:lpstr>T8 Scientific and Technical Center</vt:lpstr>
      <vt:lpstr>Vai2Geo</vt:lpstr>
      <vt:lpstr>Vist Mining Technology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Анализ риска невыполнения бюджета Фонда на 2012г.</dc:title>
  <dc:creator>Windows User</dc:creator>
  <cp:lastModifiedBy>x</cp:lastModifiedBy>
  <cp:revision>540</cp:revision>
  <cp:lastPrinted>2012-10-10T09:57:27Z</cp:lastPrinted>
  <dcterms:created xsi:type="dcterms:W3CDTF">2012-07-02T14:14:40Z</dcterms:created>
  <dcterms:modified xsi:type="dcterms:W3CDTF">2013-06-06T06:18:06Z</dcterms:modified>
</cp:coreProperties>
</file>