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7"/>
  </p:notesMasterIdLst>
  <p:handoutMasterIdLst>
    <p:handoutMasterId r:id="rId18"/>
  </p:handoutMasterIdLst>
  <p:sldIdLst>
    <p:sldId id="256" r:id="rId2"/>
    <p:sldId id="325" r:id="rId3"/>
    <p:sldId id="341" r:id="rId4"/>
    <p:sldId id="347" r:id="rId5"/>
    <p:sldId id="337" r:id="rId6"/>
    <p:sldId id="338" r:id="rId7"/>
    <p:sldId id="345" r:id="rId8"/>
    <p:sldId id="340" r:id="rId9"/>
    <p:sldId id="339" r:id="rId10"/>
    <p:sldId id="342" r:id="rId11"/>
    <p:sldId id="343" r:id="rId12"/>
    <p:sldId id="344" r:id="rId13"/>
    <p:sldId id="346" r:id="rId14"/>
    <p:sldId id="348" r:id="rId15"/>
    <p:sldId id="349" r:id="rId16"/>
  </p:sldIdLst>
  <p:sldSz cx="9144000" cy="6858000" type="screen4x3"/>
  <p:notesSz cx="6797675" cy="987425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katerina Inozemtseva" initials="EI"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D8FF"/>
    <a:srgbClr val="FF0000"/>
    <a:srgbClr val="EBF1DE"/>
    <a:srgbClr val="CCFFCC"/>
    <a:srgbClr val="2992BE"/>
    <a:srgbClr val="CC0000"/>
    <a:srgbClr val="990000"/>
    <a:srgbClr val="EFFBFF"/>
    <a:srgbClr val="CDF2FF"/>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86" autoAdjust="0"/>
  </p:normalViewPr>
  <p:slideViewPr>
    <p:cSldViewPr>
      <p:cViewPr>
        <p:scale>
          <a:sx n="75" d="100"/>
          <a:sy n="75" d="100"/>
        </p:scale>
        <p:origin x="-1224" y="-84"/>
      </p:cViewPr>
      <p:guideLst>
        <p:guide orient="horz" pos="1162"/>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9C79D069-F7DC-4F12-AD4A-F50FC7BCBE4E}" type="datetimeFigureOut">
              <a:rPr lang="ru-RU" smtClean="0"/>
              <a:t>07.05.2013</a:t>
            </a:fld>
            <a:endParaRPr lang="ru-RU"/>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4051F7B9-24B2-4865-9F23-3DA645A20DCA}" type="slidenum">
              <a:rPr lang="ru-RU" smtClean="0"/>
              <a:t>‹#›</a:t>
            </a:fld>
            <a:endParaRPr lang="ru-RU"/>
          </a:p>
        </p:txBody>
      </p:sp>
    </p:spTree>
    <p:extLst>
      <p:ext uri="{BB962C8B-B14F-4D97-AF65-F5344CB8AC3E}">
        <p14:creationId xmlns:p14="http://schemas.microsoft.com/office/powerpoint/2010/main" val="132043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83B0C13-1782-40AD-A838-8C9F94060FA9}" type="datetimeFigureOut">
              <a:rPr lang="ru-RU" smtClean="0"/>
              <a:t>07.05.2013</a:t>
            </a:fld>
            <a:endParaRPr lang="ru-RU"/>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886E7FB1-CB6E-4AC0-9CE6-E9A8EDB33FBD}" type="slidenum">
              <a:rPr lang="ru-RU" smtClean="0"/>
              <a:t>‹#›</a:t>
            </a:fld>
            <a:endParaRPr lang="ru-RU"/>
          </a:p>
        </p:txBody>
      </p:sp>
    </p:spTree>
    <p:extLst>
      <p:ext uri="{BB962C8B-B14F-4D97-AF65-F5344CB8AC3E}">
        <p14:creationId xmlns:p14="http://schemas.microsoft.com/office/powerpoint/2010/main" val="208015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0" y="406786"/>
            <a:ext cx="4644698" cy="4575199"/>
          </a:xfrm>
          <a:prstGeom prst="rect">
            <a:avLst/>
          </a:prstGeom>
        </p:spPr>
      </p:pic>
      <p:sp>
        <p:nvSpPr>
          <p:cNvPr id="2" name="Title 1"/>
          <p:cNvSpPr>
            <a:spLocks noGrp="1"/>
          </p:cNvSpPr>
          <p:nvPr>
            <p:ph type="ctrTitle"/>
          </p:nvPr>
        </p:nvSpPr>
        <p:spPr>
          <a:xfrm>
            <a:off x="4922760" y="1916833"/>
            <a:ext cx="3991429" cy="2098772"/>
          </a:xfrm>
          <a:prstGeom prst="rect">
            <a:avLst/>
          </a:prstGeom>
        </p:spPr>
        <p:txBody>
          <a:bodyPr/>
          <a:lstStyle>
            <a:lvl1pPr algn="r">
              <a:defRPr sz="3200" baseline="0">
                <a:ln>
                  <a:noFill/>
                </a:ln>
                <a:solidFill>
                  <a:schemeClr val="accent6"/>
                </a:solidFill>
              </a:defRPr>
            </a:lvl1pPr>
          </a:lstStyle>
          <a:p>
            <a:endParaRPr lang="en-US" dirty="0"/>
          </a:p>
        </p:txBody>
      </p:sp>
    </p:spTree>
    <p:extLst>
      <p:ext uri="{BB962C8B-B14F-4D97-AF65-F5344CB8AC3E}">
        <p14:creationId xmlns:p14="http://schemas.microsoft.com/office/powerpoint/2010/main" val="214223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7019" y="108695"/>
            <a:ext cx="6493373" cy="703623"/>
          </a:xfrm>
          <a:prstGeom prst="rect">
            <a:avLst/>
          </a:prstGeom>
        </p:spPr>
        <p:txBody>
          <a:bodyPr anchor="t"/>
          <a:lstStyle>
            <a:lvl1pPr>
              <a:defRPr sz="32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1188" y="1844674"/>
            <a:ext cx="8281292" cy="4680669"/>
          </a:xfrm>
        </p:spPr>
        <p:txBody>
          <a:bodyPr>
            <a:normAutofit/>
          </a:bodyPr>
          <a:lstStyle>
            <a:lvl1pPr>
              <a:defRPr sz="1800">
                <a:latin typeface="+mn-lt"/>
              </a:defRPr>
            </a:lvl1pPr>
            <a:lvl2pPr>
              <a:buSzPct val="100000"/>
              <a:defRPr sz="1800">
                <a:latin typeface="+mn-lt"/>
              </a:defRPr>
            </a:lvl2pPr>
            <a:lvl3pPr>
              <a:buSzPct val="100000"/>
              <a:defRPr sz="1800">
                <a:latin typeface="+mn-lt"/>
              </a:defRPr>
            </a:lvl3pPr>
            <a:lvl4pPr>
              <a:buSzPct val="100000"/>
              <a:defRPr sz="1800">
                <a:latin typeface="+mn-lt"/>
              </a:defRPr>
            </a:lvl4pPr>
            <a:lvl5pPr>
              <a:buSzPct val="100000"/>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1" y="108696"/>
            <a:ext cx="976984" cy="703623"/>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28154"/>
          <a:stretch/>
        </p:blipFill>
        <p:spPr>
          <a:xfrm>
            <a:off x="0" y="-2782"/>
            <a:ext cx="439175" cy="6876000"/>
          </a:xfrm>
          <a:prstGeom prst="rect">
            <a:avLst/>
          </a:prstGeom>
        </p:spPr>
      </p:pic>
    </p:spTree>
    <p:extLst>
      <p:ext uri="{BB962C8B-B14F-4D97-AF65-F5344CB8AC3E}">
        <p14:creationId xmlns:p14="http://schemas.microsoft.com/office/powerpoint/2010/main" val="277138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324" name="think-cell Slide" r:id="rId9" imgW="270" imgH="270" progId="TCLayout.ActiveDocument.1">
                  <p:embed/>
                </p:oleObj>
              </mc:Choice>
              <mc:Fallback>
                <p:oleObj name="think-cell Slide" r:id="rId9" imgW="270" imgH="27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liennummernplatzhalter 4"/>
          <p:cNvSpPr txBox="1">
            <a:spLocks noGrp="1"/>
          </p:cNvSpPr>
          <p:nvPr userDrawn="1">
            <p:custDataLst>
              <p:tags r:id="rId3"/>
            </p:custDataLst>
          </p:nvPr>
        </p:nvSpPr>
        <p:spPr bwMode="auto">
          <a:xfrm>
            <a:off x="8373208" y="6572251"/>
            <a:ext cx="4953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a:defRPr/>
            </a:pPr>
            <a:fld id="{9012202A-0966-4C86-88B9-13F21CEC4770}" type="slidenum">
              <a:rPr lang="en-US" sz="1200" b="0" smtClean="0"/>
              <a:pPr algn="r">
                <a:defRPr/>
              </a:pPr>
              <a:t>‹#›</a:t>
            </a:fld>
            <a:endParaRPr lang="en-US" sz="1200" b="0" smtClean="0"/>
          </a:p>
        </p:txBody>
      </p:sp>
      <p:sp>
        <p:nvSpPr>
          <p:cNvPr id="8" name="Объект 6"/>
          <p:cNvSpPr>
            <a:spLocks noGrp="1"/>
          </p:cNvSpPr>
          <p:nvPr>
            <p:ph sz="quarter" idx="10"/>
          </p:nvPr>
        </p:nvSpPr>
        <p:spPr>
          <a:xfrm>
            <a:off x="106974" y="1124607"/>
            <a:ext cx="8949102" cy="5286703"/>
          </a:xfrm>
          <a:prstGeom prst="rect">
            <a:avLst/>
          </a:prstGeom>
        </p:spPr>
        <p:txBody>
          <a:bodyPr/>
          <a:lstStyle>
            <a:lvl1pPr marL="357188" indent="-357188">
              <a:lnSpc>
                <a:spcPct val="100000"/>
              </a:lnSpc>
              <a:spcBef>
                <a:spcPts val="600"/>
              </a:spcBef>
              <a:spcAft>
                <a:spcPts val="0"/>
              </a:spcAft>
              <a:buClr>
                <a:srgbClr val="7DB935"/>
              </a:buClr>
              <a:buFont typeface="Arial" pitchFamily="34" charset="0"/>
              <a:buChar char="‒"/>
              <a:defRPr sz="1400">
                <a:latin typeface="Calibri" pitchFamily="34" charset="0"/>
                <a:cs typeface="Calibri" pitchFamily="34" charset="0"/>
              </a:defRPr>
            </a:lvl1pPr>
            <a:lvl2pPr marL="714375" indent="-350838">
              <a:lnSpc>
                <a:spcPct val="100000"/>
              </a:lnSpc>
              <a:spcBef>
                <a:spcPts val="600"/>
              </a:spcBef>
              <a:spcAft>
                <a:spcPts val="0"/>
              </a:spcAft>
              <a:buClr>
                <a:srgbClr val="7DB935"/>
              </a:buClr>
              <a:buFont typeface="Arial" pitchFamily="34" charset="0"/>
              <a:buChar char="‒"/>
              <a:defRPr sz="1400">
                <a:latin typeface="Calibri" pitchFamily="34" charset="0"/>
                <a:cs typeface="Calibri" pitchFamily="34" charset="0"/>
              </a:defRPr>
            </a:lvl2pPr>
            <a:lvl3pPr marL="1071563" indent="-369888">
              <a:lnSpc>
                <a:spcPct val="100000"/>
              </a:lnSpc>
              <a:spcBef>
                <a:spcPts val="600"/>
              </a:spcBef>
              <a:spcAft>
                <a:spcPts val="0"/>
              </a:spcAft>
              <a:buClr>
                <a:srgbClr val="7DB935"/>
              </a:buClr>
              <a:buFont typeface="Arial" pitchFamily="34" charset="0"/>
              <a:buChar char="‒"/>
              <a:defRPr sz="1400">
                <a:latin typeface="Calibri" pitchFamily="34" charset="0"/>
                <a:cs typeface="Calibri" pitchFamily="34" charset="0"/>
              </a:defRPr>
            </a:lvl3pPr>
            <a:lvl4pPr marL="1797050" indent="-357188">
              <a:lnSpc>
                <a:spcPct val="100000"/>
              </a:lnSpc>
              <a:spcBef>
                <a:spcPts val="600"/>
              </a:spcBef>
              <a:spcAft>
                <a:spcPts val="0"/>
              </a:spcAft>
              <a:buClr>
                <a:srgbClr val="7DB935"/>
              </a:buClr>
              <a:buFont typeface="Arial" pitchFamily="34" charset="0"/>
              <a:buChar char="‒"/>
              <a:defRPr sz="1400">
                <a:latin typeface="Calibri" pitchFamily="34" charset="0"/>
                <a:cs typeface="Calibri" pitchFamily="34" charset="0"/>
              </a:defRPr>
            </a:lvl4pPr>
            <a:lvl5pPr marL="2154238" indent="-357188">
              <a:lnSpc>
                <a:spcPct val="100000"/>
              </a:lnSpc>
              <a:spcBef>
                <a:spcPts val="600"/>
              </a:spcBef>
              <a:spcAft>
                <a:spcPts val="0"/>
              </a:spcAft>
              <a:buClr>
                <a:srgbClr val="7DB935"/>
              </a:buClr>
              <a:buSzPct val="100000"/>
              <a:buFont typeface="Arial" pitchFamily="34" charset="0"/>
              <a:buChar char="‒"/>
              <a:defRPr sz="1400">
                <a:latin typeface="Calibri" pitchFamily="34" charset="0"/>
                <a:cs typeface="Calibri"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Прямоугольник 4"/>
          <p:cNvSpPr/>
          <p:nvPr userDrawn="1">
            <p:custDataLst>
              <p:tags r:id="rId4"/>
            </p:custDataLst>
          </p:nvPr>
        </p:nvSpPr>
        <p:spPr>
          <a:xfrm>
            <a:off x="896815" y="115888"/>
            <a:ext cx="8159262" cy="865187"/>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a:cs typeface="Arial"/>
              <a:sym typeface="Helvetica"/>
            </a:endParaRPr>
          </a:p>
        </p:txBody>
      </p:sp>
      <p:sp>
        <p:nvSpPr>
          <p:cNvPr id="10" name="Прямоугольник 5"/>
          <p:cNvSpPr/>
          <p:nvPr userDrawn="1">
            <p:custDataLst>
              <p:tags r:id="rId5"/>
            </p:custDataLst>
          </p:nvPr>
        </p:nvSpPr>
        <p:spPr>
          <a:xfrm>
            <a:off x="372208" y="115888"/>
            <a:ext cx="191966" cy="865187"/>
          </a:xfrm>
          <a:prstGeom prst="rect">
            <a:avLst/>
          </a:prstGeom>
          <a:solidFill>
            <a:srgbClr val="D2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a:cs typeface="Arial"/>
              <a:sym typeface="Helvetica"/>
            </a:endParaRPr>
          </a:p>
        </p:txBody>
      </p:sp>
      <p:sp>
        <p:nvSpPr>
          <p:cNvPr id="11" name="Прямоугольник 6"/>
          <p:cNvSpPr/>
          <p:nvPr userDrawn="1">
            <p:custDataLst>
              <p:tags r:id="rId6"/>
            </p:custDataLst>
          </p:nvPr>
        </p:nvSpPr>
        <p:spPr>
          <a:xfrm>
            <a:off x="106974" y="115888"/>
            <a:ext cx="191965" cy="865187"/>
          </a:xfrm>
          <a:prstGeom prst="rect">
            <a:avLst/>
          </a:prstGeom>
          <a:solidFill>
            <a:srgbClr val="D2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a:cs typeface="Arial"/>
              <a:sym typeface="Helvetica"/>
            </a:endParaRPr>
          </a:p>
        </p:txBody>
      </p:sp>
      <p:sp>
        <p:nvSpPr>
          <p:cNvPr id="12" name="Прямоугольник 7"/>
          <p:cNvSpPr/>
          <p:nvPr userDrawn="1">
            <p:custDataLst>
              <p:tags r:id="rId7"/>
            </p:custDataLst>
          </p:nvPr>
        </p:nvSpPr>
        <p:spPr>
          <a:xfrm>
            <a:off x="638908" y="115888"/>
            <a:ext cx="191966" cy="865187"/>
          </a:xfrm>
          <a:prstGeom prst="rect">
            <a:avLst/>
          </a:prstGeom>
          <a:solidFill>
            <a:srgbClr val="D2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a:cs typeface="Arial"/>
              <a:sym typeface="Helvetica"/>
            </a:endParaRPr>
          </a:p>
        </p:txBody>
      </p:sp>
      <p:sp>
        <p:nvSpPr>
          <p:cNvPr id="13" name="Заголовок 5"/>
          <p:cNvSpPr>
            <a:spLocks noGrp="1"/>
          </p:cNvSpPr>
          <p:nvPr>
            <p:ph type="title"/>
          </p:nvPr>
        </p:nvSpPr>
        <p:spPr>
          <a:xfrm>
            <a:off x="896815" y="115888"/>
            <a:ext cx="8159261" cy="865187"/>
          </a:xfrm>
          <a:prstGeom prst="rect">
            <a:avLst/>
          </a:prstGeom>
        </p:spPr>
        <p:txBody>
          <a:bodyPr anchor="ctr"/>
          <a:lstStyle>
            <a:lvl1pPr>
              <a:defRPr b="0">
                <a:solidFill>
                  <a:schemeClr val="bg1"/>
                </a:solidFill>
                <a:latin typeface="Calibri" pitchFamily="34" charset="0"/>
                <a:cs typeface="Calibri" pitchFamily="34"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7917955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3340001" y="3221897"/>
            <a:ext cx="7073411" cy="400110"/>
          </a:xfrm>
          <a:prstGeom prst="rect">
            <a:avLst/>
          </a:prstGeom>
          <a:noFill/>
        </p:spPr>
        <p:txBody>
          <a:bodyPr wrap="none" rtlCol="0">
            <a:spAutoFit/>
          </a:bodyPr>
          <a:lstStyle/>
          <a:p>
            <a:r>
              <a:rPr lang="ru-RU" sz="2000" b="1" dirty="0" smtClean="0">
                <a:solidFill>
                  <a:schemeClr val="accent1">
                    <a:lumMod val="60000"/>
                    <a:lumOff val="40000"/>
                  </a:schemeClr>
                </a:solidFill>
                <a:latin typeface="Arial" pitchFamily="34" charset="0"/>
                <a:cs typeface="Arial" pitchFamily="34" charset="0"/>
              </a:rPr>
              <a:t>Отчет</a:t>
            </a:r>
            <a:r>
              <a:rPr lang="ru-RU" sz="2000" b="1" baseline="0" dirty="0" smtClean="0">
                <a:solidFill>
                  <a:schemeClr val="accent1">
                    <a:lumMod val="60000"/>
                    <a:lumOff val="40000"/>
                  </a:schemeClr>
                </a:solidFill>
                <a:latin typeface="Arial" pitchFamily="34" charset="0"/>
                <a:cs typeface="Arial" pitchFamily="34" charset="0"/>
              </a:rPr>
              <a:t> о деятельности Фонда «Сколково», август 2012</a:t>
            </a:r>
            <a:endParaRPr lang="ru-RU" sz="20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77117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3340001" y="3221897"/>
            <a:ext cx="7073411" cy="400110"/>
          </a:xfrm>
          <a:prstGeom prst="rect">
            <a:avLst/>
          </a:prstGeom>
          <a:noFill/>
        </p:spPr>
        <p:txBody>
          <a:bodyPr wrap="none" rtlCol="0">
            <a:spAutoFit/>
          </a:bodyPr>
          <a:lstStyle/>
          <a:p>
            <a:r>
              <a:rPr lang="ru-RU" sz="2000" b="1" dirty="0" smtClean="0">
                <a:solidFill>
                  <a:schemeClr val="accent1">
                    <a:lumMod val="60000"/>
                    <a:lumOff val="40000"/>
                  </a:schemeClr>
                </a:solidFill>
                <a:latin typeface="Arial" pitchFamily="34" charset="0"/>
                <a:cs typeface="Arial" pitchFamily="34" charset="0"/>
              </a:rPr>
              <a:t>Отчет</a:t>
            </a:r>
            <a:r>
              <a:rPr lang="ru-RU" sz="2000" b="1" baseline="0" dirty="0" smtClean="0">
                <a:solidFill>
                  <a:schemeClr val="accent1">
                    <a:lumMod val="60000"/>
                    <a:lumOff val="40000"/>
                  </a:schemeClr>
                </a:solidFill>
                <a:latin typeface="Arial" pitchFamily="34" charset="0"/>
                <a:cs typeface="Arial" pitchFamily="34" charset="0"/>
              </a:rPr>
              <a:t> о деятельности Фонда «Сколково», август 2012</a:t>
            </a:r>
            <a:endParaRPr lang="ru-RU" sz="20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77117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3340001" y="3221897"/>
            <a:ext cx="7073411" cy="400110"/>
          </a:xfrm>
          <a:prstGeom prst="rect">
            <a:avLst/>
          </a:prstGeom>
          <a:noFill/>
        </p:spPr>
        <p:txBody>
          <a:bodyPr wrap="none" rtlCol="0">
            <a:spAutoFit/>
          </a:bodyPr>
          <a:lstStyle/>
          <a:p>
            <a:r>
              <a:rPr lang="ru-RU" sz="2000" b="1" dirty="0" smtClean="0">
                <a:solidFill>
                  <a:schemeClr val="accent1">
                    <a:lumMod val="60000"/>
                    <a:lumOff val="40000"/>
                  </a:schemeClr>
                </a:solidFill>
                <a:latin typeface="Arial" pitchFamily="34" charset="0"/>
                <a:cs typeface="Arial" pitchFamily="34" charset="0"/>
              </a:rPr>
              <a:t>Отчет</a:t>
            </a:r>
            <a:r>
              <a:rPr lang="ru-RU" sz="2000" b="1" baseline="0" dirty="0" smtClean="0">
                <a:solidFill>
                  <a:schemeClr val="accent1">
                    <a:lumMod val="60000"/>
                    <a:lumOff val="40000"/>
                  </a:schemeClr>
                </a:solidFill>
                <a:latin typeface="Arial" pitchFamily="34" charset="0"/>
                <a:cs typeface="Arial" pitchFamily="34" charset="0"/>
              </a:rPr>
              <a:t> о деятельности Фонда «Сколково», август 2012</a:t>
            </a:r>
            <a:endParaRPr lang="ru-RU" sz="20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77117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3340001" y="3221897"/>
            <a:ext cx="7073411" cy="400110"/>
          </a:xfrm>
          <a:prstGeom prst="rect">
            <a:avLst/>
          </a:prstGeom>
          <a:noFill/>
        </p:spPr>
        <p:txBody>
          <a:bodyPr wrap="none" rtlCol="0">
            <a:spAutoFit/>
          </a:bodyPr>
          <a:lstStyle/>
          <a:p>
            <a:r>
              <a:rPr lang="ru-RU" sz="2000" b="1" dirty="0" smtClean="0">
                <a:solidFill>
                  <a:schemeClr val="accent1">
                    <a:lumMod val="60000"/>
                    <a:lumOff val="40000"/>
                  </a:schemeClr>
                </a:solidFill>
                <a:latin typeface="Arial" pitchFamily="34" charset="0"/>
                <a:cs typeface="Arial" pitchFamily="34" charset="0"/>
              </a:rPr>
              <a:t>Отчет</a:t>
            </a:r>
            <a:r>
              <a:rPr lang="ru-RU" sz="2000" b="1" baseline="0" dirty="0" smtClean="0">
                <a:solidFill>
                  <a:schemeClr val="accent1">
                    <a:lumMod val="60000"/>
                    <a:lumOff val="40000"/>
                  </a:schemeClr>
                </a:solidFill>
                <a:latin typeface="Arial" pitchFamily="34" charset="0"/>
                <a:cs typeface="Arial" pitchFamily="34" charset="0"/>
              </a:rPr>
              <a:t> о деятельности Фонда «Сколково», август 2012</a:t>
            </a:r>
            <a:endParaRPr lang="ru-RU" sz="20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771172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2497" y="1888357"/>
            <a:ext cx="757207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812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457200" rtl="0" eaLnBrk="1" latinLnBrk="0" hangingPunct="1">
        <a:spcBef>
          <a:spcPct val="0"/>
        </a:spcBef>
        <a:buNone/>
        <a:defRPr sz="3600" kern="1200">
          <a:solidFill>
            <a:schemeClr val="tx1"/>
          </a:solidFill>
          <a:latin typeface="HelveticaNeueCyr-Heavy"/>
          <a:ea typeface="+mj-ea"/>
          <a:cs typeface="+mj-cs"/>
        </a:defRPr>
      </a:lvl1pPr>
    </p:titleStyle>
    <p:bodyStyle>
      <a:lvl1pPr marL="342900" indent="-3429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1pPr>
      <a:lvl2pPr marL="742950" indent="-28575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2pPr>
      <a:lvl3pPr marL="11430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3pPr>
      <a:lvl4pPr marL="16002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4pPr>
      <a:lvl5pPr marL="20574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4008" y="1916833"/>
            <a:ext cx="4464496" cy="2098772"/>
          </a:xfrm>
        </p:spPr>
        <p:txBody>
          <a:bodyPr/>
          <a:lstStyle/>
          <a:p>
            <a:r>
              <a:rPr lang="en-US" sz="3600" dirty="0" smtClean="0">
                <a:solidFill>
                  <a:srgbClr val="00B0F0"/>
                </a:solidFill>
              </a:rPr>
              <a:t>Success Stories from Participants of </a:t>
            </a:r>
            <a:r>
              <a:rPr lang="en-US" sz="3600" dirty="0" err="1" smtClean="0">
                <a:solidFill>
                  <a:srgbClr val="00B0F0"/>
                </a:solidFill>
              </a:rPr>
              <a:t>Skolkovo</a:t>
            </a:r>
            <a:r>
              <a:rPr lang="ru-RU" sz="3600" dirty="0" smtClean="0">
                <a:solidFill>
                  <a:srgbClr val="00B0F0"/>
                </a:solidFill>
              </a:rPr>
              <a:t/>
            </a:r>
            <a:br>
              <a:rPr lang="ru-RU" sz="3600" dirty="0" smtClean="0">
                <a:solidFill>
                  <a:srgbClr val="00B0F0"/>
                </a:solidFill>
              </a:rPr>
            </a:br>
            <a:r>
              <a:rPr lang="en-US" sz="3600" dirty="0" smtClean="0">
                <a:solidFill>
                  <a:srgbClr val="00B0F0"/>
                </a:solidFill>
              </a:rPr>
              <a:t>April </a:t>
            </a:r>
            <a:r>
              <a:rPr lang="ru-RU" sz="3600" dirty="0" smtClean="0">
                <a:solidFill>
                  <a:srgbClr val="00B0F0"/>
                </a:solidFill>
              </a:rPr>
              <a:t>2013</a:t>
            </a:r>
            <a:endParaRPr lang="ru-RU" sz="3600" dirty="0">
              <a:solidFill>
                <a:srgbClr val="00B0F0"/>
              </a:solidFill>
            </a:endParaRPr>
          </a:p>
        </p:txBody>
      </p:sp>
    </p:spTree>
    <p:extLst>
      <p:ext uri="{BB962C8B-B14F-4D97-AF65-F5344CB8AC3E}">
        <p14:creationId xmlns:p14="http://schemas.microsoft.com/office/powerpoint/2010/main" val="898222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smtClean="0"/>
              <a:t>AVIAREAL</a:t>
            </a:r>
            <a:endParaRPr lang="ru-RU" b="1" dirty="0"/>
          </a:p>
        </p:txBody>
      </p:sp>
      <p:sp>
        <p:nvSpPr>
          <p:cNvPr id="4" name="Rectangle 9"/>
          <p:cNvSpPr/>
          <p:nvPr/>
        </p:nvSpPr>
        <p:spPr>
          <a:xfrm>
            <a:off x="755576" y="890717"/>
            <a:ext cx="5616624" cy="954107"/>
          </a:xfrm>
          <a:prstGeom prst="rect">
            <a:avLst/>
          </a:prstGeom>
        </p:spPr>
        <p:txBody>
          <a:bodyPr wrap="square">
            <a:spAutoFit/>
          </a:bodyPr>
          <a:lstStyle/>
          <a:p>
            <a:r>
              <a:rPr lang="en-US" sz="1400" b="1" dirty="0">
                <a:solidFill>
                  <a:schemeClr val="bg1">
                    <a:lumMod val="25000"/>
                  </a:schemeClr>
                </a:solidFill>
                <a:latin typeface="Arial"/>
                <a:cs typeface="Arial"/>
              </a:rPr>
              <a:t>AVIAREAL received a patent for a system of augmented reality for pilots</a:t>
            </a:r>
          </a:p>
          <a:p>
            <a:r>
              <a:rPr lang="en-US" sz="1400" b="1" dirty="0">
                <a:solidFill>
                  <a:schemeClr val="bg1">
                    <a:lumMod val="25000"/>
                  </a:schemeClr>
                </a:solidFill>
                <a:latin typeface="Arial"/>
                <a:cs typeface="Arial"/>
              </a:rPr>
              <a:t>  </a:t>
            </a:r>
          </a:p>
          <a:p>
            <a:r>
              <a:rPr lang="en-US" sz="1400" dirty="0">
                <a:solidFill>
                  <a:schemeClr val="bg1">
                    <a:lumMod val="25000"/>
                  </a:schemeClr>
                </a:solidFill>
                <a:latin typeface="Arial"/>
                <a:cs typeface="Arial"/>
              </a:rPr>
              <a:t>Successfully tested the first version of the prototype.</a:t>
            </a:r>
            <a:endParaRPr lang="ru-RU" sz="1400" dirty="0" smtClean="0">
              <a:solidFill>
                <a:schemeClr val="bg1">
                  <a:lumMod val="25000"/>
                </a:schemeClr>
              </a:solidFill>
              <a:latin typeface="Arial"/>
              <a:cs typeface="Arial"/>
            </a:endParaRPr>
          </a:p>
        </p:txBody>
      </p:sp>
      <p:sp>
        <p:nvSpPr>
          <p:cNvPr id="5" name="Rectangle 10"/>
          <p:cNvSpPr/>
          <p:nvPr/>
        </p:nvSpPr>
        <p:spPr>
          <a:xfrm>
            <a:off x="827584" y="2420888"/>
            <a:ext cx="7920880" cy="1384995"/>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bg2"/>
                </a:solidFill>
              </a:rPr>
              <a:t>Projects </a:t>
            </a:r>
            <a:r>
              <a:rPr lang="en-US" sz="1400" dirty="0" smtClean="0">
                <a:solidFill>
                  <a:schemeClr val="bg2"/>
                </a:solidFill>
              </a:rPr>
              <a:t>for augmented </a:t>
            </a:r>
            <a:r>
              <a:rPr lang="en-US" sz="1400" dirty="0">
                <a:solidFill>
                  <a:schemeClr val="bg2"/>
                </a:solidFill>
              </a:rPr>
              <a:t>reality, united by a common goal of improving aviation safety.</a:t>
            </a:r>
          </a:p>
          <a:p>
            <a:endParaRPr lang="en-US" sz="1400" dirty="0">
              <a:solidFill>
                <a:schemeClr val="bg2"/>
              </a:solidFill>
            </a:endParaRPr>
          </a:p>
          <a:p>
            <a:r>
              <a:rPr lang="en-US" sz="1400" dirty="0">
                <a:solidFill>
                  <a:schemeClr val="bg2"/>
                </a:solidFill>
              </a:rPr>
              <a:t>Areas of commercialization:</a:t>
            </a:r>
          </a:p>
          <a:p>
            <a:r>
              <a:rPr lang="en-US" sz="1400" dirty="0">
                <a:solidFill>
                  <a:schemeClr val="bg2"/>
                </a:solidFill>
              </a:rPr>
              <a:t>1) The sale of patents on some configurations of delivered products.</a:t>
            </a:r>
          </a:p>
          <a:p>
            <a:r>
              <a:rPr lang="en-US" sz="1400" dirty="0">
                <a:solidFill>
                  <a:schemeClr val="bg2"/>
                </a:solidFill>
              </a:rPr>
              <a:t>2) Sale of licenses for patents.</a:t>
            </a:r>
          </a:p>
          <a:p>
            <a:r>
              <a:rPr lang="en-US" sz="1400" dirty="0">
                <a:solidFill>
                  <a:schemeClr val="bg2"/>
                </a:solidFill>
              </a:rPr>
              <a:t>3) Sale of software </a:t>
            </a:r>
            <a:r>
              <a:rPr lang="en-US" sz="1400" dirty="0" smtClean="0">
                <a:solidFill>
                  <a:schemeClr val="bg2"/>
                </a:solidFill>
              </a:rPr>
              <a:t>products that work on third-party </a:t>
            </a:r>
            <a:r>
              <a:rPr lang="en-US" sz="1400" dirty="0">
                <a:solidFill>
                  <a:schemeClr val="bg2"/>
                </a:solidFill>
              </a:rPr>
              <a:t>hardware.</a:t>
            </a:r>
            <a:endParaRPr lang="ru-RU" sz="1400" dirty="0">
              <a:solidFill>
                <a:schemeClr val="bg2"/>
              </a:solidFill>
              <a:latin typeface="Arial" pitchFamily="34" charset="0"/>
              <a:cs typeface="Arial" pitchFamily="34" charset="0"/>
              <a:sym typeface="Arial"/>
            </a:endParaRPr>
          </a:p>
        </p:txBody>
      </p:sp>
      <p:sp>
        <p:nvSpPr>
          <p:cNvPr id="6" name="TextBox 5"/>
          <p:cNvSpPr txBox="1"/>
          <p:nvPr/>
        </p:nvSpPr>
        <p:spPr>
          <a:xfrm>
            <a:off x="827584" y="2051556"/>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4437112"/>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797152"/>
            <a:ext cx="7890164" cy="30777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chemeClr val="accent1"/>
                </a:solidFill>
              </a:rPr>
              <a:t>The projects addresses </a:t>
            </a:r>
            <a:r>
              <a:rPr lang="en-US" sz="1400" dirty="0">
                <a:solidFill>
                  <a:schemeClr val="accent1"/>
                </a:solidFill>
              </a:rPr>
              <a:t>key categories of aviation staff involved </a:t>
            </a:r>
            <a:r>
              <a:rPr lang="en-US" sz="1400" dirty="0" smtClean="0">
                <a:solidFill>
                  <a:schemeClr val="accent1"/>
                </a:solidFill>
              </a:rPr>
              <a:t>in operations</a:t>
            </a:r>
            <a:r>
              <a:rPr lang="en-US" sz="1400" dirty="0">
                <a:solidFill>
                  <a:schemeClr val="accent1"/>
                </a:solidFill>
              </a:rPr>
              <a:t>.</a:t>
            </a:r>
            <a:endParaRPr lang="ru-RU" sz="1400" dirty="0">
              <a:solidFill>
                <a:schemeClr val="accent1"/>
              </a:solidFill>
            </a:endParaRPr>
          </a:p>
        </p:txBody>
      </p:sp>
      <p:sp>
        <p:nvSpPr>
          <p:cNvPr id="10" name="Прямоугольник 9"/>
          <p:cNvSpPr/>
          <p:nvPr/>
        </p:nvSpPr>
        <p:spPr>
          <a:xfrm>
            <a:off x="838205" y="5805264"/>
            <a:ext cx="7910259" cy="738664"/>
          </a:xfrm>
          <a:prstGeom prst="rect">
            <a:avLst/>
          </a:prstGeom>
          <a:solidFill>
            <a:schemeClr val="bg1">
              <a:lumMod val="50000"/>
            </a:schemeClr>
          </a:solidFill>
        </p:spPr>
        <p:txBody>
          <a:bodyPr wrap="square">
            <a:spAutoFit/>
          </a:bodyPr>
          <a:lstStyle/>
          <a:p>
            <a:r>
              <a:rPr lang="en-US" sz="1400" dirty="0">
                <a:solidFill>
                  <a:schemeClr val="bg2"/>
                </a:solidFill>
              </a:rPr>
              <a:t>The estimated cost </a:t>
            </a:r>
            <a:r>
              <a:rPr lang="en-US" sz="1400" dirty="0" smtClean="0">
                <a:solidFill>
                  <a:schemeClr val="bg2"/>
                </a:solidFill>
              </a:rPr>
              <a:t>of solutions </a:t>
            </a:r>
            <a:r>
              <a:rPr lang="en-US" sz="1400" dirty="0">
                <a:solidFill>
                  <a:schemeClr val="bg2"/>
                </a:solidFill>
              </a:rPr>
              <a:t>for pilots </a:t>
            </a:r>
            <a:r>
              <a:rPr lang="en-US" sz="1400" dirty="0" smtClean="0">
                <a:solidFill>
                  <a:schemeClr val="bg2"/>
                </a:solidFill>
              </a:rPr>
              <a:t>is 50 </a:t>
            </a:r>
            <a:r>
              <a:rPr lang="en-US" sz="1400" dirty="0">
                <a:solidFill>
                  <a:schemeClr val="bg2"/>
                </a:solidFill>
              </a:rPr>
              <a:t>thousand USD. The estimated cost </a:t>
            </a:r>
            <a:r>
              <a:rPr lang="en-US" sz="1400" dirty="0" smtClean="0">
                <a:solidFill>
                  <a:schemeClr val="bg2"/>
                </a:solidFill>
              </a:rPr>
              <a:t>of solutions </a:t>
            </a:r>
            <a:r>
              <a:rPr lang="en-US" sz="1400" dirty="0">
                <a:solidFill>
                  <a:schemeClr val="bg2"/>
                </a:solidFill>
              </a:rPr>
              <a:t>for airport personnel </a:t>
            </a:r>
            <a:r>
              <a:rPr lang="en-US" sz="1400" dirty="0" smtClean="0">
                <a:solidFill>
                  <a:schemeClr val="bg2"/>
                </a:solidFill>
              </a:rPr>
              <a:t>is 500 </a:t>
            </a:r>
            <a:r>
              <a:rPr lang="en-US" sz="1400" dirty="0">
                <a:solidFill>
                  <a:schemeClr val="bg2"/>
                </a:solidFill>
              </a:rPr>
              <a:t>thousand USD. </a:t>
            </a:r>
            <a:r>
              <a:rPr lang="en-US" sz="1400" dirty="0" smtClean="0">
                <a:solidFill>
                  <a:schemeClr val="bg2"/>
                </a:solidFill>
              </a:rPr>
              <a:t>The general </a:t>
            </a:r>
            <a:r>
              <a:rPr lang="en-US" sz="1400" dirty="0">
                <a:solidFill>
                  <a:schemeClr val="bg2"/>
                </a:solidFill>
              </a:rPr>
              <a:t>upper bound for the volume of the market </a:t>
            </a:r>
            <a:r>
              <a:rPr lang="en-US" sz="1400" dirty="0" smtClean="0">
                <a:solidFill>
                  <a:schemeClr val="bg2"/>
                </a:solidFill>
              </a:rPr>
              <a:t>is about </a:t>
            </a:r>
            <a:r>
              <a:rPr lang="en-US" sz="1400" dirty="0">
                <a:solidFill>
                  <a:schemeClr val="bg2"/>
                </a:solidFill>
              </a:rPr>
              <a:t>20 billion USD. Consumers: </a:t>
            </a:r>
            <a:r>
              <a:rPr lang="en-US" sz="1400" dirty="0" smtClean="0">
                <a:solidFill>
                  <a:schemeClr val="bg2"/>
                </a:solidFill>
              </a:rPr>
              <a:t>Aviation business </a:t>
            </a:r>
            <a:r>
              <a:rPr lang="en-US" sz="1400" dirty="0">
                <a:solidFill>
                  <a:schemeClr val="bg2"/>
                </a:solidFill>
              </a:rPr>
              <a:t>and private consumers.</a:t>
            </a:r>
            <a:endParaRPr lang="ru-RU" sz="1400" dirty="0">
              <a:solidFill>
                <a:schemeClr val="bg2"/>
              </a:solidFill>
              <a:latin typeface="Arial"/>
              <a:cs typeface="Arial"/>
            </a:endParaRPr>
          </a:p>
        </p:txBody>
      </p:sp>
      <p:sp>
        <p:nvSpPr>
          <p:cNvPr id="11" name="TextBox 10"/>
          <p:cNvSpPr txBox="1"/>
          <p:nvPr/>
        </p:nvSpPr>
        <p:spPr>
          <a:xfrm>
            <a:off x="838199" y="5445224"/>
            <a:ext cx="7910265"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28184" y="908720"/>
            <a:ext cx="2448272" cy="903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142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err="1" smtClean="0"/>
              <a:t>Asteros</a:t>
            </a:r>
            <a:r>
              <a:rPr lang="en-US" b="1" dirty="0" smtClean="0"/>
              <a:t> Labs</a:t>
            </a:r>
            <a:endParaRPr lang="ru-RU" b="1" dirty="0"/>
          </a:p>
        </p:txBody>
      </p:sp>
      <p:sp>
        <p:nvSpPr>
          <p:cNvPr id="4" name="Rectangle 9"/>
          <p:cNvSpPr/>
          <p:nvPr/>
        </p:nvSpPr>
        <p:spPr>
          <a:xfrm>
            <a:off x="755576" y="890717"/>
            <a:ext cx="7992888" cy="1384995"/>
          </a:xfrm>
          <a:prstGeom prst="rect">
            <a:avLst/>
          </a:prstGeom>
        </p:spPr>
        <p:txBody>
          <a:bodyPr wrap="square">
            <a:spAutoFit/>
          </a:bodyPr>
          <a:lstStyle/>
          <a:p>
            <a:r>
              <a:rPr lang="en-US" sz="1400" b="1" dirty="0" err="1" smtClean="0">
                <a:solidFill>
                  <a:schemeClr val="bg1">
                    <a:lumMod val="25000"/>
                  </a:schemeClr>
                </a:solidFill>
                <a:latin typeface="Arial"/>
                <a:cs typeface="Arial"/>
              </a:rPr>
              <a:t>Asteros</a:t>
            </a:r>
            <a:r>
              <a:rPr lang="en-US" sz="1400" b="1" dirty="0" smtClean="0">
                <a:solidFill>
                  <a:schemeClr val="bg1">
                    <a:lumMod val="25000"/>
                  </a:schemeClr>
                </a:solidFill>
                <a:latin typeface="Arial"/>
                <a:cs typeface="Arial"/>
              </a:rPr>
              <a:t> Labs </a:t>
            </a:r>
            <a:r>
              <a:rPr lang="en-US" sz="1400" b="1" dirty="0">
                <a:solidFill>
                  <a:schemeClr val="bg1">
                    <a:lumMod val="25000"/>
                  </a:schemeClr>
                </a:solidFill>
                <a:latin typeface="Arial"/>
                <a:cs typeface="Arial"/>
              </a:rPr>
              <a:t>unveiled</a:t>
            </a:r>
          </a:p>
          <a:p>
            <a:r>
              <a:rPr lang="en-US" sz="1400" b="1" dirty="0" err="1" smtClean="0">
                <a:solidFill>
                  <a:schemeClr val="bg1">
                    <a:lumMod val="25000"/>
                  </a:schemeClr>
                </a:solidFill>
                <a:latin typeface="Arial"/>
                <a:cs typeface="Arial"/>
              </a:rPr>
              <a:t>Asteros</a:t>
            </a:r>
            <a:r>
              <a:rPr lang="en-US" sz="1400" b="1" dirty="0" smtClean="0">
                <a:solidFill>
                  <a:schemeClr val="bg1">
                    <a:lumMod val="25000"/>
                  </a:schemeClr>
                </a:solidFill>
                <a:latin typeface="Arial"/>
                <a:cs typeface="Arial"/>
              </a:rPr>
              <a:t> </a:t>
            </a:r>
            <a:r>
              <a:rPr lang="en-US" sz="1400" b="1" dirty="0">
                <a:solidFill>
                  <a:schemeClr val="bg1">
                    <a:lumMod val="25000"/>
                  </a:schemeClr>
                </a:solidFill>
                <a:latin typeface="Arial"/>
                <a:cs typeface="Arial"/>
              </a:rPr>
              <a:t>Contact </a:t>
            </a:r>
            <a:r>
              <a:rPr lang="en-US" sz="1400" b="1" dirty="0" smtClean="0">
                <a:solidFill>
                  <a:schemeClr val="bg1">
                    <a:lumMod val="25000"/>
                  </a:schemeClr>
                </a:solidFill>
                <a:latin typeface="Arial"/>
                <a:cs typeface="Arial"/>
              </a:rPr>
              <a:t>Air for</a:t>
            </a:r>
            <a:endParaRPr lang="en-US" sz="1400" b="1" dirty="0">
              <a:solidFill>
                <a:schemeClr val="bg1">
                  <a:lumMod val="25000"/>
                </a:schemeClr>
              </a:solidFill>
              <a:latin typeface="Arial"/>
              <a:cs typeface="Arial"/>
            </a:endParaRPr>
          </a:p>
          <a:p>
            <a:r>
              <a:rPr lang="en-US" sz="1400" b="1" dirty="0">
                <a:solidFill>
                  <a:schemeClr val="bg1">
                    <a:lumMod val="25000"/>
                  </a:schemeClr>
                </a:solidFill>
                <a:latin typeface="Arial"/>
                <a:cs typeface="Arial"/>
              </a:rPr>
              <a:t>airports </a:t>
            </a:r>
            <a:r>
              <a:rPr lang="en-US" sz="1400" b="1" dirty="0" smtClean="0">
                <a:solidFill>
                  <a:schemeClr val="bg1">
                    <a:lumMod val="25000"/>
                  </a:schemeClr>
                </a:solidFill>
                <a:latin typeface="Arial"/>
                <a:cs typeface="Arial"/>
              </a:rPr>
              <a:t>around the world.</a:t>
            </a:r>
            <a:endParaRPr lang="en-US" sz="1400" b="1" dirty="0">
              <a:solidFill>
                <a:schemeClr val="bg1">
                  <a:lumMod val="25000"/>
                </a:schemeClr>
              </a:solidFill>
              <a:latin typeface="Arial"/>
              <a:cs typeface="Arial"/>
            </a:endParaRPr>
          </a:p>
          <a:p>
            <a:endParaRPr lang="en-US" sz="1400" b="1" dirty="0">
              <a:solidFill>
                <a:schemeClr val="bg1">
                  <a:lumMod val="25000"/>
                </a:schemeClr>
              </a:solidFill>
              <a:latin typeface="Arial"/>
              <a:cs typeface="Arial"/>
            </a:endParaRPr>
          </a:p>
          <a:p>
            <a:r>
              <a:rPr lang="en-US" sz="1400" dirty="0" smtClean="0">
                <a:solidFill>
                  <a:schemeClr val="bg1">
                    <a:lumMod val="25000"/>
                  </a:schemeClr>
                </a:solidFill>
                <a:latin typeface="Arial"/>
                <a:cs typeface="Arial"/>
              </a:rPr>
              <a:t>The universal </a:t>
            </a:r>
            <a:r>
              <a:rPr lang="en-US" sz="1400" dirty="0">
                <a:solidFill>
                  <a:schemeClr val="bg1">
                    <a:lumMod val="25000"/>
                  </a:schemeClr>
                </a:solidFill>
                <a:latin typeface="Arial"/>
                <a:cs typeface="Arial"/>
              </a:rPr>
              <a:t>interface for the registration of air passengers from Russian developer was demonstrated to visitors </a:t>
            </a:r>
            <a:r>
              <a:rPr lang="en-US" sz="1400" dirty="0" smtClean="0">
                <a:solidFill>
                  <a:schemeClr val="bg1">
                    <a:lumMod val="25000"/>
                  </a:schemeClr>
                </a:solidFill>
                <a:latin typeface="Arial"/>
                <a:cs typeface="Arial"/>
              </a:rPr>
              <a:t>at the Passenger </a:t>
            </a:r>
            <a:r>
              <a:rPr lang="en-US" sz="1400" dirty="0">
                <a:solidFill>
                  <a:schemeClr val="bg1">
                    <a:lumMod val="25000"/>
                  </a:schemeClr>
                </a:solidFill>
                <a:latin typeface="Arial"/>
                <a:cs typeface="Arial"/>
              </a:rPr>
              <a:t>Terminal Expo in Geneva.</a:t>
            </a:r>
            <a:endParaRPr lang="ru-RU" sz="1400" dirty="0" smtClean="0">
              <a:solidFill>
                <a:schemeClr val="bg1">
                  <a:lumMod val="25000"/>
                </a:schemeClr>
              </a:solidFill>
              <a:latin typeface="Arial"/>
              <a:cs typeface="Arial"/>
            </a:endParaRPr>
          </a:p>
        </p:txBody>
      </p:sp>
      <p:sp>
        <p:nvSpPr>
          <p:cNvPr id="5" name="Rectangle 10"/>
          <p:cNvSpPr/>
          <p:nvPr/>
        </p:nvSpPr>
        <p:spPr>
          <a:xfrm>
            <a:off x="827584" y="2924944"/>
            <a:ext cx="7920880" cy="523220"/>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rgbClr val="FFFFFF"/>
                </a:solidFill>
              </a:rPr>
              <a:t>The </a:t>
            </a:r>
            <a:r>
              <a:rPr lang="en-US" sz="1400" dirty="0" err="1" smtClean="0">
                <a:solidFill>
                  <a:srgbClr val="FFFFFF"/>
                </a:solidFill>
              </a:rPr>
              <a:t>Asteros</a:t>
            </a:r>
            <a:r>
              <a:rPr lang="en-US" sz="1400" dirty="0" smtClean="0">
                <a:solidFill>
                  <a:srgbClr val="FFFFFF"/>
                </a:solidFill>
              </a:rPr>
              <a:t> Contact Universal </a:t>
            </a:r>
            <a:r>
              <a:rPr lang="en-US" sz="1400" dirty="0">
                <a:solidFill>
                  <a:srgbClr val="FFFFFF"/>
                </a:solidFill>
              </a:rPr>
              <a:t>interface for </a:t>
            </a:r>
            <a:r>
              <a:rPr lang="en-US" sz="1400" dirty="0" smtClean="0">
                <a:solidFill>
                  <a:srgbClr val="FFFFFF"/>
                </a:solidFill>
              </a:rPr>
              <a:t>registering passengers  allows </a:t>
            </a:r>
            <a:r>
              <a:rPr lang="en-US" sz="1400" dirty="0">
                <a:solidFill>
                  <a:srgbClr val="FFFFFF"/>
                </a:solidFill>
              </a:rPr>
              <a:t>airports to conduct registration </a:t>
            </a:r>
            <a:r>
              <a:rPr lang="en-US" sz="1400" dirty="0" smtClean="0">
                <a:solidFill>
                  <a:srgbClr val="FFFFFF"/>
                </a:solidFill>
              </a:rPr>
              <a:t>on </a:t>
            </a:r>
            <a:r>
              <a:rPr lang="en-US" sz="1400" dirty="0">
                <a:solidFill>
                  <a:srgbClr val="FFFFFF"/>
                </a:solidFill>
              </a:rPr>
              <a:t>flights of different airlines at any </a:t>
            </a:r>
            <a:r>
              <a:rPr lang="en-US" sz="1400" dirty="0" smtClean="0">
                <a:solidFill>
                  <a:srgbClr val="FFFFFF"/>
                </a:solidFill>
              </a:rPr>
              <a:t>counter using a common "one-stop shop“ process.</a:t>
            </a:r>
            <a:endParaRPr lang="ru-RU" sz="1400" dirty="0">
              <a:solidFill>
                <a:srgbClr val="FFFFFF"/>
              </a:solidFill>
            </a:endParaRPr>
          </a:p>
        </p:txBody>
      </p:sp>
      <p:sp>
        <p:nvSpPr>
          <p:cNvPr id="6" name="TextBox 5"/>
          <p:cNvSpPr txBox="1"/>
          <p:nvPr/>
        </p:nvSpPr>
        <p:spPr>
          <a:xfrm>
            <a:off x="827584" y="2555612"/>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3933056"/>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293096"/>
            <a:ext cx="7890164"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The development </a:t>
            </a:r>
            <a:r>
              <a:rPr lang="en-US" sz="1400" dirty="0" smtClean="0">
                <a:solidFill>
                  <a:schemeClr val="accent1"/>
                </a:solidFill>
              </a:rPr>
              <a:t>allows the airport to decrease crowding at  the </a:t>
            </a:r>
            <a:r>
              <a:rPr lang="en-US" sz="1400" dirty="0">
                <a:solidFill>
                  <a:schemeClr val="accent1"/>
                </a:solidFill>
              </a:rPr>
              <a:t>reception area </a:t>
            </a:r>
            <a:r>
              <a:rPr lang="en-US" sz="1400" dirty="0" smtClean="0">
                <a:solidFill>
                  <a:schemeClr val="accent1"/>
                </a:solidFill>
              </a:rPr>
              <a:t>during peak </a:t>
            </a:r>
            <a:r>
              <a:rPr lang="en-US" sz="1400" dirty="0">
                <a:solidFill>
                  <a:schemeClr val="accent1"/>
                </a:solidFill>
              </a:rPr>
              <a:t>times.</a:t>
            </a:r>
          </a:p>
          <a:p>
            <a:r>
              <a:rPr lang="en-US" sz="1400" dirty="0" smtClean="0">
                <a:solidFill>
                  <a:schemeClr val="accent1"/>
                </a:solidFill>
              </a:rPr>
              <a:t>It optimizes </a:t>
            </a:r>
            <a:r>
              <a:rPr lang="en-US" sz="1400" dirty="0">
                <a:solidFill>
                  <a:schemeClr val="accent1"/>
                </a:solidFill>
              </a:rPr>
              <a:t>the process of training personnel who will no longer need to study the system of registration of the </a:t>
            </a:r>
            <a:r>
              <a:rPr lang="en-US" sz="1400" dirty="0" smtClean="0">
                <a:solidFill>
                  <a:schemeClr val="accent1"/>
                </a:solidFill>
              </a:rPr>
              <a:t>airlines; it will </a:t>
            </a:r>
            <a:r>
              <a:rPr lang="en-US" sz="1400" dirty="0">
                <a:solidFill>
                  <a:schemeClr val="accent1"/>
                </a:solidFill>
              </a:rPr>
              <a:t>be sufficient to know only one interface</a:t>
            </a:r>
            <a:endParaRPr lang="ru-RU" sz="1400" dirty="0">
              <a:solidFill>
                <a:schemeClr val="accent1"/>
              </a:solidFill>
            </a:endParaRPr>
          </a:p>
        </p:txBody>
      </p:sp>
      <p:sp>
        <p:nvSpPr>
          <p:cNvPr id="10" name="Прямоугольник 9"/>
          <p:cNvSpPr/>
          <p:nvPr/>
        </p:nvSpPr>
        <p:spPr>
          <a:xfrm>
            <a:off x="838205" y="5661248"/>
            <a:ext cx="7910259" cy="954107"/>
          </a:xfrm>
          <a:prstGeom prst="rect">
            <a:avLst/>
          </a:prstGeom>
          <a:solidFill>
            <a:schemeClr val="bg1">
              <a:lumMod val="50000"/>
            </a:schemeClr>
          </a:solidFill>
        </p:spPr>
        <p:txBody>
          <a:bodyPr wrap="square">
            <a:spAutoFit/>
          </a:bodyPr>
          <a:lstStyle/>
          <a:p>
            <a:r>
              <a:rPr lang="en-US" sz="1400" dirty="0">
                <a:solidFill>
                  <a:schemeClr val="bg2"/>
                </a:solidFill>
              </a:rPr>
              <a:t>During the exhibition </a:t>
            </a:r>
            <a:r>
              <a:rPr lang="en-US" sz="1400" dirty="0" smtClean="0">
                <a:solidFill>
                  <a:schemeClr val="bg2"/>
                </a:solidFill>
              </a:rPr>
              <a:t>airports in United </a:t>
            </a:r>
            <a:r>
              <a:rPr lang="en-US" sz="1400" dirty="0">
                <a:solidFill>
                  <a:schemeClr val="bg2"/>
                </a:solidFill>
              </a:rPr>
              <a:t>States, Switzerland, Finland, Latvia, Singapore, Oman and Turkey, as well as almost all of Russia's </a:t>
            </a:r>
            <a:r>
              <a:rPr lang="en-US" sz="1400" dirty="0" smtClean="0">
                <a:solidFill>
                  <a:schemeClr val="bg2"/>
                </a:solidFill>
              </a:rPr>
              <a:t>terminals </a:t>
            </a:r>
            <a:r>
              <a:rPr lang="en-US" sz="1400" dirty="0">
                <a:solidFill>
                  <a:schemeClr val="bg2"/>
                </a:solidFill>
              </a:rPr>
              <a:t>whose representatives visited the </a:t>
            </a:r>
            <a:r>
              <a:rPr lang="en-US" sz="1400" dirty="0" smtClean="0">
                <a:solidFill>
                  <a:schemeClr val="bg2"/>
                </a:solidFill>
              </a:rPr>
              <a:t>exhibition </a:t>
            </a:r>
            <a:r>
              <a:rPr lang="en-US" sz="1400" dirty="0">
                <a:solidFill>
                  <a:schemeClr val="bg2"/>
                </a:solidFill>
              </a:rPr>
              <a:t>showed interest in </a:t>
            </a:r>
            <a:r>
              <a:rPr lang="en-US" sz="1400" dirty="0" smtClean="0">
                <a:solidFill>
                  <a:schemeClr val="bg2"/>
                </a:solidFill>
              </a:rPr>
              <a:t>the product. </a:t>
            </a:r>
            <a:r>
              <a:rPr lang="en-US" sz="1400" dirty="0">
                <a:solidFill>
                  <a:schemeClr val="bg2"/>
                </a:solidFill>
              </a:rPr>
              <a:t>As a result of the pilot </a:t>
            </a:r>
            <a:r>
              <a:rPr lang="en-US" sz="1400" dirty="0" smtClean="0">
                <a:solidFill>
                  <a:schemeClr val="bg2"/>
                </a:solidFill>
              </a:rPr>
              <a:t>projects, introduction </a:t>
            </a:r>
            <a:r>
              <a:rPr lang="en-US" sz="1400" dirty="0">
                <a:solidFill>
                  <a:schemeClr val="bg2"/>
                </a:solidFill>
              </a:rPr>
              <a:t>of the "</a:t>
            </a:r>
            <a:r>
              <a:rPr lang="en-US" sz="1400" dirty="0" err="1">
                <a:solidFill>
                  <a:schemeClr val="bg2"/>
                </a:solidFill>
              </a:rPr>
              <a:t>Asteros</a:t>
            </a:r>
            <a:r>
              <a:rPr lang="en-US" sz="1400" dirty="0">
                <a:solidFill>
                  <a:schemeClr val="bg2"/>
                </a:solidFill>
              </a:rPr>
              <a:t> Contact </a:t>
            </a:r>
            <a:r>
              <a:rPr lang="en-US" sz="1400" dirty="0" err="1">
                <a:solidFill>
                  <a:schemeClr val="bg2"/>
                </a:solidFill>
              </a:rPr>
              <a:t>Avia</a:t>
            </a:r>
            <a:r>
              <a:rPr lang="en-US" sz="1400" dirty="0">
                <a:solidFill>
                  <a:schemeClr val="bg2"/>
                </a:solidFill>
              </a:rPr>
              <a:t>" in three domestic </a:t>
            </a:r>
            <a:r>
              <a:rPr lang="en-US" sz="1400" dirty="0" smtClean="0">
                <a:solidFill>
                  <a:schemeClr val="bg2"/>
                </a:solidFill>
              </a:rPr>
              <a:t>airports was planned.</a:t>
            </a:r>
            <a:endParaRPr lang="en-US" sz="1400" dirty="0">
              <a:solidFill>
                <a:schemeClr val="bg2"/>
              </a:solidFill>
            </a:endParaRPr>
          </a:p>
        </p:txBody>
      </p:sp>
      <p:sp>
        <p:nvSpPr>
          <p:cNvPr id="11" name="TextBox 10"/>
          <p:cNvSpPr txBox="1"/>
          <p:nvPr/>
        </p:nvSpPr>
        <p:spPr>
          <a:xfrm>
            <a:off x="838199" y="5301208"/>
            <a:ext cx="7910265" cy="369332"/>
          </a:xfrm>
          <a:prstGeom prst="rect">
            <a:avLst/>
          </a:prstGeom>
          <a:solidFill>
            <a:srgbClr val="FF6600"/>
          </a:solidFill>
          <a:ln>
            <a:noFill/>
          </a:ln>
        </p:spPr>
        <p:txBody>
          <a:bodyPr wrap="square" rtlCol="0">
            <a:spAutoFit/>
          </a:bodyPr>
          <a:lstStyle/>
          <a:p>
            <a:r>
              <a:rPr lang="en-US" b="1" dirty="0">
                <a:solidFill>
                  <a:srgbClr val="FFFFFF"/>
                </a:solidFill>
                <a:cs typeface="Arial" pitchFamily="34" charset="0"/>
              </a:rPr>
              <a:t>Market, Prospects</a:t>
            </a:r>
            <a:endParaRPr lang="ru-RU" b="1" dirty="0">
              <a:solidFill>
                <a:srgbClr val="FFFFFF"/>
              </a:solidFill>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8024" y="1003915"/>
            <a:ext cx="3816424" cy="480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1437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000" b="1" dirty="0" smtClean="0"/>
              <a:t>Scientific Research Laboratory for Design Automation</a:t>
            </a:r>
            <a:endParaRPr lang="ru-RU" sz="2000" b="1" dirty="0"/>
          </a:p>
        </p:txBody>
      </p:sp>
      <p:sp>
        <p:nvSpPr>
          <p:cNvPr id="4" name="Rectangle 9"/>
          <p:cNvSpPr/>
          <p:nvPr/>
        </p:nvSpPr>
        <p:spPr>
          <a:xfrm>
            <a:off x="755576" y="1035893"/>
            <a:ext cx="7920880" cy="1384995"/>
          </a:xfrm>
          <a:prstGeom prst="rect">
            <a:avLst/>
          </a:prstGeom>
        </p:spPr>
        <p:txBody>
          <a:bodyPr wrap="square">
            <a:spAutoFit/>
          </a:bodyPr>
          <a:lstStyle/>
          <a:p>
            <a:r>
              <a:rPr lang="en-US" sz="1400" b="1" dirty="0" smtClean="0"/>
              <a:t>NIL AP </a:t>
            </a:r>
            <a:r>
              <a:rPr lang="en-US" sz="1400" b="1" dirty="0"/>
              <a:t>presented management </a:t>
            </a:r>
            <a:r>
              <a:rPr lang="en-US" sz="1400" b="1" dirty="0" smtClean="0"/>
              <a:t>modules for the </a:t>
            </a:r>
            <a:endParaRPr lang="en-US" sz="1400" b="1" dirty="0"/>
          </a:p>
          <a:p>
            <a:r>
              <a:rPr lang="en-US" sz="1400" b="1" dirty="0"/>
              <a:t>movement of robots</a:t>
            </a:r>
          </a:p>
          <a:p>
            <a:r>
              <a:rPr lang="en-US" sz="1400" b="1" dirty="0"/>
              <a:t> </a:t>
            </a:r>
            <a:endParaRPr lang="en-US" sz="1400" dirty="0"/>
          </a:p>
          <a:p>
            <a:endParaRPr lang="en-US" sz="1400" dirty="0"/>
          </a:p>
          <a:p>
            <a:r>
              <a:rPr lang="en-US" sz="1400" dirty="0" smtClean="0"/>
              <a:t>NIL AP </a:t>
            </a:r>
            <a:r>
              <a:rPr lang="en-US" sz="1400" dirty="0"/>
              <a:t>finalized and prepared mass production </a:t>
            </a:r>
            <a:r>
              <a:rPr lang="en-US" sz="1400" dirty="0" smtClean="0"/>
              <a:t>for three </a:t>
            </a:r>
            <a:r>
              <a:rPr lang="en-US" sz="1400" dirty="0"/>
              <a:t>new products: network modules for controlling stepper motors and DC motors</a:t>
            </a:r>
            <a:endParaRPr lang="ru-RU" sz="1400" dirty="0" smtClean="0">
              <a:solidFill>
                <a:schemeClr val="bg1">
                  <a:lumMod val="25000"/>
                </a:schemeClr>
              </a:solidFill>
              <a:latin typeface="Arial"/>
              <a:cs typeface="Arial"/>
            </a:endParaRPr>
          </a:p>
        </p:txBody>
      </p:sp>
      <p:sp>
        <p:nvSpPr>
          <p:cNvPr id="5" name="Rectangle 10"/>
          <p:cNvSpPr/>
          <p:nvPr/>
        </p:nvSpPr>
        <p:spPr>
          <a:xfrm>
            <a:off x="827584" y="2978949"/>
            <a:ext cx="7920880"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rgbClr val="FFFFFF"/>
                </a:solidFill>
              </a:rPr>
              <a:t>The main purpose of the modules </a:t>
            </a:r>
            <a:r>
              <a:rPr lang="en-US" sz="1400" dirty="0" smtClean="0">
                <a:solidFill>
                  <a:srgbClr val="FFFFFF"/>
                </a:solidFill>
              </a:rPr>
              <a:t>is the control </a:t>
            </a:r>
            <a:r>
              <a:rPr lang="en-US" sz="1400" dirty="0">
                <a:solidFill>
                  <a:srgbClr val="FFFFFF"/>
                </a:solidFill>
              </a:rPr>
              <a:t>of android robots. The modules are arranged in random locations within the body of the robot, working in the general </a:t>
            </a:r>
            <a:r>
              <a:rPr lang="en-US" sz="1400" dirty="0" smtClean="0">
                <a:solidFill>
                  <a:srgbClr val="FFFFFF"/>
                </a:solidFill>
              </a:rPr>
              <a:t>network </a:t>
            </a:r>
            <a:r>
              <a:rPr lang="en-US" sz="1400" dirty="0">
                <a:solidFill>
                  <a:srgbClr val="FFFFFF"/>
                </a:solidFill>
              </a:rPr>
              <a:t>and </a:t>
            </a:r>
            <a:r>
              <a:rPr lang="en-US" sz="1400" dirty="0" smtClean="0">
                <a:solidFill>
                  <a:srgbClr val="FFFFFF"/>
                </a:solidFill>
              </a:rPr>
              <a:t>running </a:t>
            </a:r>
            <a:r>
              <a:rPr lang="en-US" sz="1400" dirty="0">
                <a:solidFill>
                  <a:srgbClr val="FFFFFF"/>
                </a:solidFill>
              </a:rPr>
              <a:t>commands in ASCII codes. Commands allow you to adjust the acceleration, velocity and speed </a:t>
            </a:r>
            <a:r>
              <a:rPr lang="en-US" sz="1400" dirty="0" smtClean="0">
                <a:solidFill>
                  <a:srgbClr val="FFFFFF"/>
                </a:solidFill>
              </a:rPr>
              <a:t>of motor </a:t>
            </a:r>
            <a:r>
              <a:rPr lang="en-US" sz="1400" dirty="0">
                <a:solidFill>
                  <a:srgbClr val="FFFFFF"/>
                </a:solidFill>
              </a:rPr>
              <a:t>shafts.</a:t>
            </a:r>
            <a:endParaRPr lang="ru-RU" sz="1400" dirty="0">
              <a:solidFill>
                <a:srgbClr val="FFFFFF"/>
              </a:solidFill>
            </a:endParaRPr>
          </a:p>
        </p:txBody>
      </p:sp>
      <p:sp>
        <p:nvSpPr>
          <p:cNvPr id="6" name="TextBox 5"/>
          <p:cNvSpPr txBox="1"/>
          <p:nvPr/>
        </p:nvSpPr>
        <p:spPr>
          <a:xfrm>
            <a:off x="827584" y="2627620"/>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4211796"/>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563705"/>
            <a:ext cx="7890164" cy="95410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Motion Control Modules are designed to control the motors using a computer or controller (PLC). Included with the source code modules examples </a:t>
            </a:r>
            <a:r>
              <a:rPr lang="en-US" sz="1400" dirty="0" smtClean="0">
                <a:solidFill>
                  <a:schemeClr val="accent1"/>
                </a:solidFill>
              </a:rPr>
              <a:t>of programming </a:t>
            </a:r>
            <a:r>
              <a:rPr lang="en-US" sz="1400" dirty="0">
                <a:solidFill>
                  <a:schemeClr val="accent1"/>
                </a:solidFill>
              </a:rPr>
              <a:t>are supplied </a:t>
            </a:r>
            <a:r>
              <a:rPr lang="en-US" sz="1400" dirty="0" smtClean="0">
                <a:solidFill>
                  <a:schemeClr val="accent1"/>
                </a:solidFill>
              </a:rPr>
              <a:t>in </a:t>
            </a:r>
            <a:r>
              <a:rPr lang="en-US" sz="1400" dirty="0">
                <a:solidFill>
                  <a:schemeClr val="accent1"/>
                </a:solidFill>
              </a:rPr>
              <a:t>C # </a:t>
            </a:r>
            <a:r>
              <a:rPr lang="en-US" sz="1400" dirty="0" smtClean="0">
                <a:solidFill>
                  <a:schemeClr val="accent1"/>
                </a:solidFill>
              </a:rPr>
              <a:t>in </a:t>
            </a:r>
            <a:r>
              <a:rPr lang="en-US" sz="1400" dirty="0">
                <a:solidFill>
                  <a:schemeClr val="accent1"/>
                </a:solidFill>
              </a:rPr>
              <a:t>Visual Studio 2010. The modules are compatible with </a:t>
            </a:r>
            <a:r>
              <a:rPr lang="en-US" sz="1400" dirty="0" smtClean="0">
                <a:solidFill>
                  <a:schemeClr val="accent1"/>
                </a:solidFill>
              </a:rPr>
              <a:t>the NL series provided </a:t>
            </a:r>
            <a:r>
              <a:rPr lang="en-US" sz="1400" dirty="0">
                <a:solidFill>
                  <a:schemeClr val="accent1"/>
                </a:solidFill>
              </a:rPr>
              <a:t>on this website and can operate in </a:t>
            </a:r>
            <a:r>
              <a:rPr lang="en-US" sz="1400" dirty="0" smtClean="0">
                <a:solidFill>
                  <a:schemeClr val="accent1"/>
                </a:solidFill>
              </a:rPr>
              <a:t>the general industrial </a:t>
            </a:r>
            <a:r>
              <a:rPr lang="en-US" sz="1400" dirty="0">
                <a:solidFill>
                  <a:schemeClr val="accent1"/>
                </a:solidFill>
              </a:rPr>
              <a:t>network based on the RS-485 interface.</a:t>
            </a:r>
            <a:endParaRPr lang="ru-RU" sz="1400" dirty="0">
              <a:solidFill>
                <a:schemeClr val="accent1"/>
              </a:solidFill>
            </a:endParaRPr>
          </a:p>
        </p:txBody>
      </p:sp>
      <p:sp>
        <p:nvSpPr>
          <p:cNvPr id="10" name="Прямоугольник 9"/>
          <p:cNvSpPr/>
          <p:nvPr/>
        </p:nvSpPr>
        <p:spPr>
          <a:xfrm>
            <a:off x="838205" y="6289575"/>
            <a:ext cx="7910259" cy="307777"/>
          </a:xfrm>
          <a:prstGeom prst="rect">
            <a:avLst/>
          </a:prstGeom>
          <a:solidFill>
            <a:schemeClr val="bg1">
              <a:lumMod val="50000"/>
            </a:schemeClr>
          </a:solidFill>
        </p:spPr>
        <p:txBody>
          <a:bodyPr wrap="square">
            <a:spAutoFit/>
          </a:bodyPr>
          <a:lstStyle/>
          <a:p>
            <a:r>
              <a:rPr lang="en-US" sz="1400" dirty="0">
                <a:solidFill>
                  <a:srgbClr val="FFFFFF"/>
                </a:solidFill>
              </a:rPr>
              <a:t>The market of industrial automation</a:t>
            </a:r>
            <a:endParaRPr lang="ru-RU" sz="1400" dirty="0">
              <a:solidFill>
                <a:srgbClr val="FFFFFF"/>
              </a:solidFill>
              <a:latin typeface="Arial"/>
              <a:cs typeface="Arial"/>
            </a:endParaRPr>
          </a:p>
        </p:txBody>
      </p:sp>
      <p:sp>
        <p:nvSpPr>
          <p:cNvPr id="11" name="TextBox 10"/>
          <p:cNvSpPr txBox="1"/>
          <p:nvPr/>
        </p:nvSpPr>
        <p:spPr>
          <a:xfrm>
            <a:off x="838199" y="5939988"/>
            <a:ext cx="7910265" cy="369332"/>
          </a:xfrm>
          <a:prstGeom prst="rect">
            <a:avLst/>
          </a:prstGeom>
          <a:solidFill>
            <a:srgbClr val="FF6600"/>
          </a:solidFill>
          <a:ln>
            <a:noFill/>
          </a:ln>
        </p:spPr>
        <p:txBody>
          <a:bodyPr wrap="square" rtlCol="0">
            <a:spAutoFit/>
          </a:bodyPr>
          <a:lstStyle/>
          <a:p>
            <a:r>
              <a:rPr lang="en-US" b="1" dirty="0">
                <a:solidFill>
                  <a:srgbClr val="FFFFFF"/>
                </a:solidFill>
                <a:cs typeface="Arial" pitchFamily="34" charset="0"/>
              </a:rPr>
              <a:t>Market, Prospects</a:t>
            </a:r>
            <a:endParaRPr lang="ru-RU" b="1" dirty="0">
              <a:solidFill>
                <a:srgbClr val="FFFFFF"/>
              </a:solidFill>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52120" y="931907"/>
            <a:ext cx="3009698" cy="768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6638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smtClean="0"/>
              <a:t>Vai2Geo</a:t>
            </a:r>
            <a:endParaRPr lang="ru-RU" b="1" dirty="0"/>
          </a:p>
        </p:txBody>
      </p:sp>
      <p:sp>
        <p:nvSpPr>
          <p:cNvPr id="4" name="Rectangle 9"/>
          <p:cNvSpPr/>
          <p:nvPr/>
        </p:nvSpPr>
        <p:spPr>
          <a:xfrm>
            <a:off x="827584" y="1035893"/>
            <a:ext cx="6048672" cy="1169551"/>
          </a:xfrm>
          <a:prstGeom prst="rect">
            <a:avLst/>
          </a:prstGeom>
        </p:spPr>
        <p:txBody>
          <a:bodyPr wrap="square">
            <a:spAutoFit/>
          </a:bodyPr>
          <a:lstStyle/>
          <a:p>
            <a:r>
              <a:rPr lang="en-US" sz="1400" b="1" dirty="0" err="1"/>
              <a:t>iOS</a:t>
            </a:r>
            <a:r>
              <a:rPr lang="en-US" sz="1400" b="1" dirty="0"/>
              <a:t>-service </a:t>
            </a:r>
            <a:r>
              <a:rPr lang="en-US" sz="1400" b="1" dirty="0" err="1"/>
              <a:t>Gvidi</a:t>
            </a:r>
            <a:r>
              <a:rPr lang="en-US" sz="1400" b="1" dirty="0"/>
              <a:t> launched online booking tables in schools</a:t>
            </a:r>
          </a:p>
          <a:p>
            <a:r>
              <a:rPr lang="en-US" sz="1400" b="1" dirty="0"/>
              <a:t> </a:t>
            </a:r>
          </a:p>
          <a:p>
            <a:r>
              <a:rPr lang="en-US" sz="1400" dirty="0" smtClean="0"/>
              <a:t>The smart </a:t>
            </a:r>
            <a:r>
              <a:rPr lang="en-US" sz="1400" dirty="0"/>
              <a:t>personal guide to cafes, bars and </a:t>
            </a:r>
            <a:r>
              <a:rPr lang="en-US" sz="1400" dirty="0" smtClean="0"/>
              <a:t>restaurants has </a:t>
            </a:r>
            <a:r>
              <a:rPr lang="en-US" sz="1400" dirty="0"/>
              <a:t>launched its own online reservation system. </a:t>
            </a:r>
            <a:r>
              <a:rPr lang="en-US" sz="1400" dirty="0" smtClean="0"/>
              <a:t>The booking system successfully </a:t>
            </a:r>
            <a:r>
              <a:rPr lang="en-US" sz="1400" dirty="0"/>
              <a:t>passed </a:t>
            </a:r>
            <a:r>
              <a:rPr lang="en-US" sz="1400" dirty="0" smtClean="0"/>
              <a:t>beta </a:t>
            </a:r>
            <a:r>
              <a:rPr lang="en-US" sz="1400" dirty="0"/>
              <a:t>testing </a:t>
            </a:r>
            <a:r>
              <a:rPr lang="en-US" sz="1400" dirty="0" smtClean="0"/>
              <a:t>in </a:t>
            </a:r>
            <a:r>
              <a:rPr lang="en-US" sz="1400" dirty="0"/>
              <a:t>early </a:t>
            </a:r>
            <a:r>
              <a:rPr lang="en-US" sz="1400" dirty="0" smtClean="0"/>
              <a:t>2013 </a:t>
            </a:r>
            <a:r>
              <a:rPr lang="en-US" sz="1400" dirty="0"/>
              <a:t>and has demonstrated high efficiency and </a:t>
            </a:r>
            <a:r>
              <a:rPr lang="en-US" sz="1400" dirty="0" smtClean="0"/>
              <a:t>demand.</a:t>
            </a:r>
            <a:endParaRPr lang="ru-RU" sz="1400" dirty="0" smtClean="0">
              <a:solidFill>
                <a:schemeClr val="bg1">
                  <a:lumMod val="25000"/>
                </a:schemeClr>
              </a:solidFill>
              <a:latin typeface="Arial"/>
              <a:cs typeface="Arial"/>
            </a:endParaRPr>
          </a:p>
        </p:txBody>
      </p:sp>
      <p:sp>
        <p:nvSpPr>
          <p:cNvPr id="5" name="Rectangle 10"/>
          <p:cNvSpPr/>
          <p:nvPr/>
        </p:nvSpPr>
        <p:spPr>
          <a:xfrm>
            <a:off x="827584" y="2978949"/>
            <a:ext cx="7920880"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chemeClr val="bg2"/>
                </a:solidFill>
              </a:rPr>
              <a:t>The service </a:t>
            </a:r>
            <a:r>
              <a:rPr lang="en-US" sz="1400" dirty="0">
                <a:solidFill>
                  <a:schemeClr val="bg2"/>
                </a:solidFill>
              </a:rPr>
              <a:t>provides an intelligent search of catering establishments on the basis of individual preferences of each person: it analyzes the personal tastes of users through the social graph, compares them with its own global database of places and gives personal </a:t>
            </a:r>
            <a:r>
              <a:rPr lang="en-US" sz="1400" dirty="0" smtClean="0">
                <a:solidFill>
                  <a:schemeClr val="bg2"/>
                </a:solidFill>
              </a:rPr>
              <a:t>advice on where </a:t>
            </a:r>
            <a:r>
              <a:rPr lang="en-US" sz="1400" dirty="0">
                <a:solidFill>
                  <a:schemeClr val="bg2"/>
                </a:solidFill>
              </a:rPr>
              <a:t>to go.</a:t>
            </a:r>
            <a:endParaRPr lang="ru-RU" sz="1400" dirty="0">
              <a:solidFill>
                <a:schemeClr val="bg2"/>
              </a:solidFill>
            </a:endParaRPr>
          </a:p>
        </p:txBody>
      </p:sp>
      <p:sp>
        <p:nvSpPr>
          <p:cNvPr id="6" name="TextBox 5"/>
          <p:cNvSpPr txBox="1"/>
          <p:nvPr/>
        </p:nvSpPr>
        <p:spPr>
          <a:xfrm>
            <a:off x="827584" y="2627620"/>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4211796"/>
            <a:ext cx="7890169" cy="369332"/>
          </a:xfrm>
          <a:prstGeom prst="rect">
            <a:avLst/>
          </a:prstGeom>
          <a:solidFill>
            <a:srgbClr val="FF6600"/>
          </a:solidFill>
          <a:ln>
            <a:noFill/>
          </a:ln>
        </p:spPr>
        <p:txBody>
          <a:bodyPr wrap="square" rtlCol="0">
            <a:spAutoFit/>
          </a:bodyPr>
          <a:lstStyle/>
          <a:p>
            <a:r>
              <a:rPr lang="en-US" b="1" dirty="0" smtClean="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563705"/>
            <a:ext cx="7890164"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rgbClr val="D4FF01"/>
                </a:solidFill>
              </a:rPr>
              <a:t>The service </a:t>
            </a:r>
            <a:r>
              <a:rPr lang="en-US" sz="1400" dirty="0">
                <a:solidFill>
                  <a:srgbClr val="D4FF01"/>
                </a:solidFill>
              </a:rPr>
              <a:t>provides an intelligent search of catering establishments on the basis of individual preferences of each person. Now through </a:t>
            </a:r>
            <a:r>
              <a:rPr lang="en-US" sz="1400" dirty="0" err="1">
                <a:solidFill>
                  <a:srgbClr val="D4FF01"/>
                </a:solidFill>
              </a:rPr>
              <a:t>Gvidi</a:t>
            </a:r>
            <a:r>
              <a:rPr lang="en-US" sz="1400" dirty="0">
                <a:solidFill>
                  <a:srgbClr val="D4FF01"/>
                </a:solidFill>
              </a:rPr>
              <a:t> </a:t>
            </a:r>
            <a:r>
              <a:rPr lang="en-US" sz="1400" dirty="0" smtClean="0">
                <a:solidFill>
                  <a:srgbClr val="D4FF01"/>
                </a:solidFill>
              </a:rPr>
              <a:t>one can </a:t>
            </a:r>
            <a:r>
              <a:rPr lang="en-US" sz="1400" dirty="0">
                <a:solidFill>
                  <a:srgbClr val="D4FF01"/>
                </a:solidFill>
              </a:rPr>
              <a:t>reserve a table in almost any </a:t>
            </a:r>
            <a:r>
              <a:rPr lang="en-US" sz="1400" dirty="0" smtClean="0">
                <a:solidFill>
                  <a:srgbClr val="D4FF01"/>
                </a:solidFill>
              </a:rPr>
              <a:t>non-chain establishment in Moscow</a:t>
            </a:r>
            <a:r>
              <a:rPr lang="en-US" sz="1400" dirty="0">
                <a:solidFill>
                  <a:srgbClr val="D4FF01"/>
                </a:solidFill>
              </a:rPr>
              <a:t>.</a:t>
            </a:r>
            <a:endParaRPr lang="ru-RU" sz="1400" dirty="0">
              <a:solidFill>
                <a:srgbClr val="D4FF01"/>
              </a:solidFill>
            </a:endParaRPr>
          </a:p>
        </p:txBody>
      </p:sp>
      <p:sp>
        <p:nvSpPr>
          <p:cNvPr id="10" name="Прямоугольник 9"/>
          <p:cNvSpPr/>
          <p:nvPr/>
        </p:nvSpPr>
        <p:spPr>
          <a:xfrm>
            <a:off x="838205" y="5877272"/>
            <a:ext cx="7910259" cy="738664"/>
          </a:xfrm>
          <a:prstGeom prst="rect">
            <a:avLst/>
          </a:prstGeom>
          <a:solidFill>
            <a:schemeClr val="bg1">
              <a:lumMod val="50000"/>
            </a:schemeClr>
          </a:solidFill>
        </p:spPr>
        <p:txBody>
          <a:bodyPr wrap="square">
            <a:spAutoFit/>
          </a:bodyPr>
          <a:lstStyle/>
          <a:p>
            <a:r>
              <a:rPr lang="en-US" sz="1400" dirty="0">
                <a:solidFill>
                  <a:srgbClr val="FFFFFF"/>
                </a:solidFill>
              </a:rPr>
              <a:t>The </a:t>
            </a:r>
            <a:r>
              <a:rPr lang="en-US" sz="1400" dirty="0" smtClean="0">
                <a:solidFill>
                  <a:srgbClr val="FFFFFF"/>
                </a:solidFill>
              </a:rPr>
              <a:t>global market for geo-targeted advertising was </a:t>
            </a:r>
            <a:r>
              <a:rPr lang="en-US" sz="1400" dirty="0">
                <a:solidFill>
                  <a:srgbClr val="FFFFFF"/>
                </a:solidFill>
              </a:rPr>
              <a:t>estimated </a:t>
            </a:r>
            <a:r>
              <a:rPr lang="en-US" sz="1400" dirty="0" smtClean="0">
                <a:solidFill>
                  <a:srgbClr val="FFFFFF"/>
                </a:solidFill>
              </a:rPr>
              <a:t>by Berg </a:t>
            </a:r>
            <a:r>
              <a:rPr lang="en-US" sz="1400" dirty="0">
                <a:solidFill>
                  <a:srgbClr val="FFFFFF"/>
                </a:solidFill>
              </a:rPr>
              <a:t>Insight </a:t>
            </a:r>
            <a:r>
              <a:rPr lang="en-US" sz="1400" dirty="0" smtClean="0">
                <a:solidFill>
                  <a:srgbClr val="FFFFFF"/>
                </a:solidFill>
              </a:rPr>
              <a:t>at 192 </a:t>
            </a:r>
            <a:r>
              <a:rPr lang="en-US" sz="1400" dirty="0">
                <a:solidFill>
                  <a:srgbClr val="FFFFFF"/>
                </a:solidFill>
              </a:rPr>
              <a:t>million </a:t>
            </a:r>
            <a:r>
              <a:rPr lang="en-US" sz="1400" dirty="0" smtClean="0">
                <a:solidFill>
                  <a:srgbClr val="FFFFFF"/>
                </a:solidFill>
              </a:rPr>
              <a:t>euros </a:t>
            </a:r>
            <a:r>
              <a:rPr lang="en-US" sz="1400" dirty="0">
                <a:solidFill>
                  <a:srgbClr val="FFFFFF"/>
                </a:solidFill>
              </a:rPr>
              <a:t>(5% of the total market for mobile advertising) in 2011 </a:t>
            </a:r>
            <a:r>
              <a:rPr lang="en-US" sz="1400" dirty="0" smtClean="0">
                <a:solidFill>
                  <a:srgbClr val="FFFFFF"/>
                </a:solidFill>
              </a:rPr>
              <a:t>and is increasing, </a:t>
            </a:r>
            <a:r>
              <a:rPr lang="en-US" sz="1400" dirty="0">
                <a:solidFill>
                  <a:srgbClr val="FFFFFF"/>
                </a:solidFill>
              </a:rPr>
              <a:t>according to the agency, </a:t>
            </a:r>
            <a:r>
              <a:rPr lang="en-US" sz="1400" dirty="0" smtClean="0">
                <a:solidFill>
                  <a:srgbClr val="FFFFFF"/>
                </a:solidFill>
              </a:rPr>
              <a:t>at an </a:t>
            </a:r>
            <a:r>
              <a:rPr lang="en-US" sz="1400" dirty="0">
                <a:solidFill>
                  <a:srgbClr val="FFFFFF"/>
                </a:solidFill>
              </a:rPr>
              <a:t>average of 90.9% per year and will reach 4.9 billion euros in 2016 (28.3% of the total market for mobile advertising).</a:t>
            </a:r>
            <a:endParaRPr lang="ru-RU" sz="1400" dirty="0">
              <a:solidFill>
                <a:srgbClr val="FFFFFF"/>
              </a:solidFill>
              <a:latin typeface="Arial"/>
              <a:cs typeface="Arial"/>
            </a:endParaRPr>
          </a:p>
        </p:txBody>
      </p:sp>
      <p:sp>
        <p:nvSpPr>
          <p:cNvPr id="11" name="TextBox 10"/>
          <p:cNvSpPr txBox="1"/>
          <p:nvPr/>
        </p:nvSpPr>
        <p:spPr>
          <a:xfrm>
            <a:off x="838199" y="5517232"/>
            <a:ext cx="7910265" cy="369332"/>
          </a:xfrm>
          <a:prstGeom prst="rect">
            <a:avLst/>
          </a:prstGeom>
          <a:solidFill>
            <a:srgbClr val="FF6600"/>
          </a:solidFill>
          <a:ln>
            <a:noFill/>
          </a:ln>
        </p:spPr>
        <p:txBody>
          <a:bodyPr wrap="square" rtlCol="0">
            <a:spAutoFit/>
          </a:bodyPr>
          <a:lstStyle/>
          <a:p>
            <a:r>
              <a:rPr lang="en-US" b="1" dirty="0" smtClean="0">
                <a:solidFill>
                  <a:srgbClr val="FFFFFF"/>
                </a:solidFill>
                <a:cs typeface="Arial" pitchFamily="34" charset="0"/>
              </a:rPr>
              <a:t>Market, Prospects</a:t>
            </a:r>
            <a:endParaRPr lang="ru-RU" b="1" dirty="0">
              <a:solidFill>
                <a:srgbClr val="FFFFFF"/>
              </a:solidFill>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5571" y="902548"/>
            <a:ext cx="1610885" cy="1446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8268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400" b="1" dirty="0" smtClean="0"/>
              <a:t>NMT-New </a:t>
            </a:r>
            <a:r>
              <a:rPr lang="en-US" sz="2400" b="1" dirty="0"/>
              <a:t>Mobile </a:t>
            </a:r>
            <a:r>
              <a:rPr lang="en-US" sz="2400" b="1" dirty="0" smtClean="0"/>
              <a:t>Technology</a:t>
            </a:r>
            <a:endParaRPr lang="ru-RU" sz="2400" b="1" dirty="0"/>
          </a:p>
        </p:txBody>
      </p:sp>
      <p:sp>
        <p:nvSpPr>
          <p:cNvPr id="4" name="Rectangle 9"/>
          <p:cNvSpPr/>
          <p:nvPr/>
        </p:nvSpPr>
        <p:spPr>
          <a:xfrm>
            <a:off x="755576" y="980728"/>
            <a:ext cx="5832648" cy="954107"/>
          </a:xfrm>
          <a:prstGeom prst="rect">
            <a:avLst/>
          </a:prstGeom>
        </p:spPr>
        <p:txBody>
          <a:bodyPr wrap="square">
            <a:spAutoFit/>
          </a:bodyPr>
          <a:lstStyle/>
          <a:p>
            <a:r>
              <a:rPr lang="fr-FR" sz="1400" b="1" dirty="0" smtClean="0"/>
              <a:t>The </a:t>
            </a:r>
            <a:r>
              <a:rPr lang="fr-FR" sz="1400" b="1" dirty="0" err="1" smtClean="0"/>
              <a:t>Ubiq</a:t>
            </a:r>
            <a:r>
              <a:rPr lang="fr-FR" sz="1400" b="1" dirty="0" smtClean="0"/>
              <a:t> </a:t>
            </a:r>
            <a:r>
              <a:rPr lang="fr-FR" sz="1400" b="1" dirty="0"/>
              <a:t>Mobile </a:t>
            </a:r>
            <a:r>
              <a:rPr lang="en-US" sz="1400" b="1" dirty="0" smtClean="0"/>
              <a:t>project</a:t>
            </a:r>
            <a:r>
              <a:rPr lang="fr-FR" sz="1400" b="1" dirty="0" smtClean="0"/>
              <a:t> </a:t>
            </a:r>
            <a:r>
              <a:rPr lang="en-US" sz="1400" b="1" dirty="0" smtClean="0"/>
              <a:t>received</a:t>
            </a:r>
            <a:r>
              <a:rPr lang="fr-FR" sz="1400" b="1" dirty="0" smtClean="0"/>
              <a:t> a </a:t>
            </a:r>
            <a:r>
              <a:rPr lang="ru-RU" sz="1400" b="1" dirty="0" smtClean="0"/>
              <a:t>70 000</a:t>
            </a:r>
            <a:r>
              <a:rPr lang="en-US" sz="1400" b="1" smtClean="0"/>
              <a:t>$ </a:t>
            </a:r>
            <a:r>
              <a:rPr lang="fr-FR" sz="1400" b="1" smtClean="0"/>
              <a:t>grant </a:t>
            </a:r>
            <a:r>
              <a:rPr lang="fr-FR" sz="1400" b="1" dirty="0" err="1" smtClean="0"/>
              <a:t>from</a:t>
            </a:r>
            <a:r>
              <a:rPr lang="fr-FR" sz="1400" b="1" dirty="0" smtClean="0"/>
              <a:t> Microsoft</a:t>
            </a:r>
            <a:endParaRPr lang="ru-RU" sz="1400" b="1" dirty="0" smtClean="0"/>
          </a:p>
          <a:p>
            <a:r>
              <a:rPr lang="ru-RU" sz="1400" b="1" dirty="0">
                <a:solidFill>
                  <a:schemeClr val="bg1">
                    <a:lumMod val="25000"/>
                  </a:schemeClr>
                </a:solidFill>
                <a:latin typeface="Arial"/>
                <a:cs typeface="Arial"/>
              </a:rPr>
              <a:t> </a:t>
            </a:r>
            <a:endParaRPr lang="ru-RU" sz="1400" b="1" dirty="0" smtClean="0">
              <a:solidFill>
                <a:schemeClr val="bg1">
                  <a:lumMod val="25000"/>
                </a:schemeClr>
              </a:solidFill>
              <a:latin typeface="Arial"/>
              <a:cs typeface="Arial"/>
            </a:endParaRPr>
          </a:p>
          <a:p>
            <a:r>
              <a:rPr lang="en-US" sz="1400" dirty="0"/>
              <a:t>Winnings will be used to refine the technology that will enable the company </a:t>
            </a:r>
            <a:r>
              <a:rPr lang="en-US" sz="1400" dirty="0" smtClean="0"/>
              <a:t>to introduce </a:t>
            </a:r>
            <a:r>
              <a:rPr lang="en-US" sz="1400" dirty="0"/>
              <a:t>the first public release of the </a:t>
            </a:r>
            <a:r>
              <a:rPr lang="en-US" sz="1400" dirty="0" smtClean="0"/>
              <a:t>product in the near future.</a:t>
            </a:r>
            <a:endParaRPr lang="ru-RU" sz="1400" dirty="0" smtClean="0">
              <a:solidFill>
                <a:schemeClr val="bg1">
                  <a:lumMod val="25000"/>
                </a:schemeClr>
              </a:solidFill>
              <a:latin typeface="Arial"/>
              <a:cs typeface="Arial"/>
            </a:endParaRPr>
          </a:p>
        </p:txBody>
      </p:sp>
      <p:sp>
        <p:nvSpPr>
          <p:cNvPr id="5" name="Rectangle 10"/>
          <p:cNvSpPr/>
          <p:nvPr/>
        </p:nvSpPr>
        <p:spPr>
          <a:xfrm>
            <a:off x="827584" y="2924944"/>
            <a:ext cx="7920880" cy="30777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err="1">
                <a:solidFill>
                  <a:srgbClr val="FFFFFF"/>
                </a:solidFill>
              </a:rPr>
              <a:t>Ubiq</a:t>
            </a:r>
            <a:r>
              <a:rPr lang="en-US" sz="1400" dirty="0">
                <a:solidFill>
                  <a:srgbClr val="FFFFFF"/>
                </a:solidFill>
              </a:rPr>
              <a:t> Mobile </a:t>
            </a:r>
            <a:r>
              <a:rPr lang="en-US" sz="1400" dirty="0" smtClean="0">
                <a:solidFill>
                  <a:srgbClr val="FFFFFF"/>
                </a:solidFill>
              </a:rPr>
              <a:t>is cross-platform </a:t>
            </a:r>
            <a:r>
              <a:rPr lang="en-US" sz="1400" dirty="0">
                <a:solidFill>
                  <a:srgbClr val="FFFFFF"/>
                </a:solidFill>
              </a:rPr>
              <a:t>development of distributed mobile </a:t>
            </a:r>
            <a:r>
              <a:rPr lang="en-US" sz="1400" dirty="0" smtClean="0">
                <a:solidFill>
                  <a:srgbClr val="FFFFFF"/>
                </a:solidFill>
              </a:rPr>
              <a:t>business class </a:t>
            </a:r>
            <a:r>
              <a:rPr lang="en-US" sz="1400" dirty="0">
                <a:solidFill>
                  <a:srgbClr val="FFFFFF"/>
                </a:solidFill>
              </a:rPr>
              <a:t>applications </a:t>
            </a:r>
            <a:endParaRPr lang="ru-RU" sz="1400" dirty="0">
              <a:solidFill>
                <a:srgbClr val="FFFFFF"/>
              </a:solidFill>
            </a:endParaRPr>
          </a:p>
        </p:txBody>
      </p:sp>
      <p:sp>
        <p:nvSpPr>
          <p:cNvPr id="6" name="TextBox 5"/>
          <p:cNvSpPr txBox="1"/>
          <p:nvPr/>
        </p:nvSpPr>
        <p:spPr>
          <a:xfrm>
            <a:off x="827584" y="2555612"/>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3717032"/>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059649"/>
            <a:ext cx="7890164" cy="95410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The </a:t>
            </a:r>
            <a:r>
              <a:rPr lang="en-US" sz="1400" dirty="0" smtClean="0">
                <a:solidFill>
                  <a:schemeClr val="accent1"/>
                </a:solidFill>
              </a:rPr>
              <a:t>product provides cost </a:t>
            </a:r>
            <a:r>
              <a:rPr lang="en-US" sz="1400" dirty="0">
                <a:solidFill>
                  <a:schemeClr val="accent1"/>
                </a:solidFill>
              </a:rPr>
              <a:t>effective, reliable and stable operation of </a:t>
            </a:r>
            <a:r>
              <a:rPr lang="en-US" sz="1400" dirty="0" smtClean="0">
                <a:solidFill>
                  <a:schemeClr val="accent1"/>
                </a:solidFill>
              </a:rPr>
              <a:t>applications</a:t>
            </a:r>
            <a:r>
              <a:rPr lang="en-US" sz="1400" dirty="0">
                <a:solidFill>
                  <a:schemeClr val="accent1"/>
                </a:solidFill>
              </a:rPr>
              <a:t>.</a:t>
            </a:r>
          </a:p>
          <a:p>
            <a:r>
              <a:rPr lang="en-US" sz="1400" dirty="0">
                <a:solidFill>
                  <a:schemeClr val="accent1"/>
                </a:solidFill>
              </a:rPr>
              <a:t>Due to the innovative solutions used in the runtime </a:t>
            </a:r>
            <a:r>
              <a:rPr lang="en-US" sz="1400" dirty="0" smtClean="0">
                <a:solidFill>
                  <a:schemeClr val="accent1"/>
                </a:solidFill>
              </a:rPr>
              <a:t>environment, applications </a:t>
            </a:r>
            <a:r>
              <a:rPr lang="en-US" sz="1400" dirty="0">
                <a:solidFill>
                  <a:schemeClr val="accent1"/>
                </a:solidFill>
              </a:rPr>
              <a:t>can run </a:t>
            </a:r>
            <a:r>
              <a:rPr lang="en-US" sz="1400" dirty="0" smtClean="0">
                <a:solidFill>
                  <a:schemeClr val="accent1"/>
                </a:solidFill>
              </a:rPr>
              <a:t>on slow </a:t>
            </a:r>
            <a:r>
              <a:rPr lang="en-US" sz="1400" dirty="0">
                <a:solidFill>
                  <a:schemeClr val="accent1"/>
                </a:solidFill>
              </a:rPr>
              <a:t>and </a:t>
            </a:r>
            <a:r>
              <a:rPr lang="en-US" sz="1400" dirty="0" smtClean="0">
                <a:solidFill>
                  <a:schemeClr val="accent1"/>
                </a:solidFill>
              </a:rPr>
              <a:t>unstable mobile </a:t>
            </a:r>
            <a:r>
              <a:rPr lang="en-US" sz="1400" dirty="0">
                <a:solidFill>
                  <a:schemeClr val="accent1"/>
                </a:solidFill>
              </a:rPr>
              <a:t>networks. In this case, we cover all classes of mobile devices - from Windows Phone to simple Java-phones.</a:t>
            </a:r>
            <a:endParaRPr lang="ru-RU" sz="1400" dirty="0" smtClean="0">
              <a:solidFill>
                <a:schemeClr val="accent1"/>
              </a:solidFill>
            </a:endParaRPr>
          </a:p>
        </p:txBody>
      </p:sp>
      <p:sp>
        <p:nvSpPr>
          <p:cNvPr id="10" name="Прямоугольник 9"/>
          <p:cNvSpPr/>
          <p:nvPr/>
        </p:nvSpPr>
        <p:spPr>
          <a:xfrm>
            <a:off x="838205" y="5786680"/>
            <a:ext cx="7910259" cy="738664"/>
          </a:xfrm>
          <a:prstGeom prst="rect">
            <a:avLst/>
          </a:prstGeom>
          <a:solidFill>
            <a:schemeClr val="bg1">
              <a:lumMod val="50000"/>
            </a:schemeClr>
          </a:solidFill>
        </p:spPr>
        <p:txBody>
          <a:bodyPr wrap="square">
            <a:spAutoFit/>
          </a:bodyPr>
          <a:lstStyle/>
          <a:p>
            <a:r>
              <a:rPr lang="en-US" sz="1400" dirty="0" smtClean="0">
                <a:solidFill>
                  <a:srgbClr val="FFFFFF"/>
                </a:solidFill>
              </a:rPr>
              <a:t>The market for Mobile </a:t>
            </a:r>
            <a:r>
              <a:rPr lang="en-US" sz="1400" dirty="0">
                <a:solidFill>
                  <a:srgbClr val="FFFFFF"/>
                </a:solidFill>
              </a:rPr>
              <a:t>Enterprise Application Platforms </a:t>
            </a:r>
            <a:r>
              <a:rPr lang="en-US" sz="1400" dirty="0" smtClean="0">
                <a:solidFill>
                  <a:srgbClr val="FFFFFF"/>
                </a:solidFill>
              </a:rPr>
              <a:t>is estimated at up </a:t>
            </a:r>
            <a:r>
              <a:rPr lang="en-US" sz="1400" dirty="0">
                <a:solidFill>
                  <a:srgbClr val="FFFFFF"/>
                </a:solidFill>
              </a:rPr>
              <a:t>to three billion in </a:t>
            </a:r>
            <a:r>
              <a:rPr lang="en-US" sz="1400" dirty="0" smtClean="0">
                <a:solidFill>
                  <a:srgbClr val="FFFFFF"/>
                </a:solidFill>
              </a:rPr>
              <a:t>a two-year </a:t>
            </a:r>
            <a:r>
              <a:rPr lang="en-US" sz="1400" dirty="0">
                <a:solidFill>
                  <a:srgbClr val="FFFFFF"/>
                </a:solidFill>
              </a:rPr>
              <a:t>term (according to IDC). </a:t>
            </a:r>
            <a:r>
              <a:rPr lang="en-US" sz="1400" dirty="0" smtClean="0">
                <a:solidFill>
                  <a:srgbClr val="FFFFFF"/>
                </a:solidFill>
              </a:rPr>
              <a:t>The market for Mobile </a:t>
            </a:r>
            <a:r>
              <a:rPr lang="en-US" sz="1400" dirty="0">
                <a:solidFill>
                  <a:srgbClr val="FFFFFF"/>
                </a:solidFill>
              </a:rPr>
              <a:t>Backend As a Service </a:t>
            </a:r>
            <a:r>
              <a:rPr lang="en-US" sz="1400" dirty="0" smtClean="0">
                <a:solidFill>
                  <a:srgbClr val="FFFFFF"/>
                </a:solidFill>
              </a:rPr>
              <a:t>will be up </a:t>
            </a:r>
            <a:r>
              <a:rPr lang="en-US" sz="1400" dirty="0">
                <a:solidFill>
                  <a:srgbClr val="FFFFFF"/>
                </a:solidFill>
              </a:rPr>
              <a:t>to seven and a half billion by </a:t>
            </a:r>
            <a:r>
              <a:rPr lang="en-US" sz="1400" dirty="0" smtClean="0">
                <a:solidFill>
                  <a:srgbClr val="FFFFFF"/>
                </a:solidFill>
              </a:rPr>
              <a:t>2017 (</a:t>
            </a:r>
            <a:r>
              <a:rPr lang="en-US" sz="1400" dirty="0">
                <a:solidFill>
                  <a:srgbClr val="FFFFFF"/>
                </a:solidFill>
              </a:rPr>
              <a:t>according to </a:t>
            </a:r>
            <a:r>
              <a:rPr lang="en-US" sz="1400" dirty="0" smtClean="0">
                <a:solidFill>
                  <a:srgbClr val="FFFFFF"/>
                </a:solidFill>
              </a:rPr>
              <a:t>Markets </a:t>
            </a:r>
            <a:r>
              <a:rPr lang="en-US" sz="1400" dirty="0">
                <a:solidFill>
                  <a:srgbClr val="FFFFFF"/>
                </a:solidFill>
              </a:rPr>
              <a:t>&amp; Markets).</a:t>
            </a:r>
            <a:endParaRPr lang="ru-RU" sz="1400" dirty="0">
              <a:solidFill>
                <a:srgbClr val="FFFFFF"/>
              </a:solidFill>
              <a:latin typeface="Arial"/>
              <a:cs typeface="Arial"/>
            </a:endParaRPr>
          </a:p>
        </p:txBody>
      </p:sp>
      <p:sp>
        <p:nvSpPr>
          <p:cNvPr id="11" name="TextBox 10"/>
          <p:cNvSpPr txBox="1"/>
          <p:nvPr/>
        </p:nvSpPr>
        <p:spPr>
          <a:xfrm>
            <a:off x="838199" y="5435932"/>
            <a:ext cx="7910265" cy="369332"/>
          </a:xfrm>
          <a:prstGeom prst="rect">
            <a:avLst/>
          </a:prstGeom>
          <a:solidFill>
            <a:srgbClr val="FF6600"/>
          </a:solidFill>
          <a:ln>
            <a:noFill/>
          </a:ln>
        </p:spPr>
        <p:txBody>
          <a:bodyPr wrap="square" rtlCol="0">
            <a:spAutoFit/>
          </a:bodyPr>
          <a:lstStyle/>
          <a:p>
            <a:r>
              <a:rPr lang="en-US" b="1" dirty="0">
                <a:solidFill>
                  <a:srgbClr val="FFFFFF"/>
                </a:solidFill>
                <a:cs typeface="Arial" pitchFamily="34" charset="0"/>
              </a:rPr>
              <a:t>Market</a:t>
            </a:r>
            <a:endParaRPr lang="ru-RU" b="1" dirty="0">
              <a:solidFill>
                <a:srgbClr val="FFFFFF"/>
              </a:solidFill>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980728"/>
            <a:ext cx="1995416" cy="1056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7157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800" b="1" dirty="0" smtClean="0"/>
              <a:t>Fitting Reality </a:t>
            </a:r>
            <a:r>
              <a:rPr lang="en-US" sz="2800" b="1" dirty="0" err="1" smtClean="0"/>
              <a:t>Rus</a:t>
            </a:r>
            <a:endParaRPr lang="ru-RU" sz="2800" b="1" dirty="0"/>
          </a:p>
        </p:txBody>
      </p:sp>
      <p:sp>
        <p:nvSpPr>
          <p:cNvPr id="4" name="Rectangle 9"/>
          <p:cNvSpPr/>
          <p:nvPr/>
        </p:nvSpPr>
        <p:spPr>
          <a:xfrm>
            <a:off x="755576" y="908720"/>
            <a:ext cx="5760640" cy="954107"/>
          </a:xfrm>
          <a:prstGeom prst="rect">
            <a:avLst/>
          </a:prstGeom>
        </p:spPr>
        <p:txBody>
          <a:bodyPr wrap="square">
            <a:spAutoFit/>
          </a:bodyPr>
          <a:lstStyle/>
          <a:p>
            <a:r>
              <a:rPr lang="en-US" sz="1400" b="1" dirty="0" smtClean="0"/>
              <a:t>Virtual </a:t>
            </a:r>
            <a:r>
              <a:rPr lang="en-US" sz="1400" b="1" dirty="0"/>
              <a:t>fitting </a:t>
            </a:r>
            <a:r>
              <a:rPr lang="en-US" sz="1400" b="1" dirty="0" smtClean="0"/>
              <a:t>room Fitting </a:t>
            </a:r>
            <a:r>
              <a:rPr lang="en-US" sz="1400" b="1" dirty="0"/>
              <a:t>Reality joined the first online store</a:t>
            </a:r>
          </a:p>
          <a:p>
            <a:r>
              <a:rPr lang="en-US" sz="1400" b="1" dirty="0"/>
              <a:t> </a:t>
            </a:r>
          </a:p>
          <a:p>
            <a:r>
              <a:rPr lang="en-US" sz="1400" dirty="0"/>
              <a:t>Ever-Pretty.ru </a:t>
            </a:r>
            <a:r>
              <a:rPr lang="en-US" sz="1400" dirty="0" smtClean="0"/>
              <a:t>is a fashion </a:t>
            </a:r>
            <a:r>
              <a:rPr lang="en-US" sz="1400" dirty="0"/>
              <a:t>boutique </a:t>
            </a:r>
            <a:r>
              <a:rPr lang="en-US" sz="1400" dirty="0" smtClean="0"/>
              <a:t>for evening </a:t>
            </a:r>
            <a:r>
              <a:rPr lang="en-US" sz="1400" dirty="0"/>
              <a:t>and casual </a:t>
            </a:r>
            <a:r>
              <a:rPr lang="en-US" sz="1400" dirty="0" smtClean="0"/>
              <a:t>dresses and </a:t>
            </a:r>
            <a:r>
              <a:rPr lang="en-US" sz="1400" dirty="0"/>
              <a:t>is the first online store that uses </a:t>
            </a:r>
            <a:r>
              <a:rPr lang="en-US" sz="1400" dirty="0" smtClean="0"/>
              <a:t>virtual </a:t>
            </a:r>
            <a:r>
              <a:rPr lang="en-US" sz="1400" dirty="0"/>
              <a:t>fitting room Fitting Reality</a:t>
            </a:r>
            <a:endParaRPr lang="ru-RU" sz="1400" dirty="0" smtClean="0">
              <a:solidFill>
                <a:schemeClr val="bg1">
                  <a:lumMod val="25000"/>
                </a:schemeClr>
              </a:solidFill>
              <a:latin typeface="Arial"/>
              <a:cs typeface="Arial"/>
            </a:endParaRPr>
          </a:p>
        </p:txBody>
      </p:sp>
      <p:sp>
        <p:nvSpPr>
          <p:cNvPr id="5" name="Rectangle 10"/>
          <p:cNvSpPr/>
          <p:nvPr/>
        </p:nvSpPr>
        <p:spPr>
          <a:xfrm>
            <a:off x="827584" y="2780928"/>
            <a:ext cx="7920880" cy="523220"/>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bg2"/>
                </a:solidFill>
              </a:rPr>
              <a:t>A multi-platform service for </a:t>
            </a:r>
            <a:r>
              <a:rPr lang="en-US" sz="1400" dirty="0" smtClean="0">
                <a:solidFill>
                  <a:schemeClr val="bg2"/>
                </a:solidFill>
              </a:rPr>
              <a:t>the virtual </a:t>
            </a:r>
            <a:r>
              <a:rPr lang="en-US" sz="1400" dirty="0">
                <a:solidFill>
                  <a:schemeClr val="bg2"/>
                </a:solidFill>
              </a:rPr>
              <a:t>fitting </a:t>
            </a:r>
            <a:r>
              <a:rPr lang="en-US" sz="1400" dirty="0" smtClean="0">
                <a:solidFill>
                  <a:schemeClr val="bg2"/>
                </a:solidFill>
              </a:rPr>
              <a:t>of clothing </a:t>
            </a:r>
            <a:r>
              <a:rPr lang="en-US" sz="1400" dirty="0">
                <a:solidFill>
                  <a:schemeClr val="bg2"/>
                </a:solidFill>
              </a:rPr>
              <a:t>on the basis of personal data </a:t>
            </a:r>
            <a:r>
              <a:rPr lang="en-US" sz="1400" dirty="0" smtClean="0">
                <a:solidFill>
                  <a:schemeClr val="bg2"/>
                </a:solidFill>
              </a:rPr>
              <a:t> about figure (</a:t>
            </a:r>
            <a:r>
              <a:rPr lang="en-US" sz="1400" dirty="0" err="1" smtClean="0">
                <a:solidFill>
                  <a:schemeClr val="bg2"/>
                </a:solidFill>
              </a:rPr>
              <a:t>ShapeID</a:t>
            </a:r>
            <a:r>
              <a:rPr lang="en-US" sz="1400" dirty="0">
                <a:solidFill>
                  <a:schemeClr val="bg2"/>
                </a:solidFill>
              </a:rPr>
              <a:t>) with </a:t>
            </a:r>
            <a:r>
              <a:rPr lang="en-US" sz="1400" dirty="0" smtClean="0">
                <a:solidFill>
                  <a:schemeClr val="bg2"/>
                </a:solidFill>
              </a:rPr>
              <a:t>a functional </a:t>
            </a:r>
            <a:r>
              <a:rPr lang="en-US" sz="1400" dirty="0">
                <a:solidFill>
                  <a:schemeClr val="bg2"/>
                </a:solidFill>
              </a:rPr>
              <a:t>fitting </a:t>
            </a:r>
            <a:r>
              <a:rPr lang="en-US" sz="1400" dirty="0" smtClean="0">
                <a:solidFill>
                  <a:schemeClr val="bg2"/>
                </a:solidFill>
              </a:rPr>
              <a:t>room for clothing </a:t>
            </a:r>
            <a:r>
              <a:rPr lang="en-US" sz="1400" dirty="0">
                <a:solidFill>
                  <a:schemeClr val="bg2"/>
                </a:solidFill>
              </a:rPr>
              <a:t>and accessories.</a:t>
            </a:r>
            <a:endParaRPr lang="ru-RU" sz="1400" dirty="0">
              <a:solidFill>
                <a:schemeClr val="bg2"/>
              </a:solidFill>
            </a:endParaRPr>
          </a:p>
        </p:txBody>
      </p:sp>
      <p:sp>
        <p:nvSpPr>
          <p:cNvPr id="6" name="TextBox 5"/>
          <p:cNvSpPr txBox="1"/>
          <p:nvPr/>
        </p:nvSpPr>
        <p:spPr>
          <a:xfrm>
            <a:off x="827584" y="2420888"/>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3501008"/>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3845366"/>
            <a:ext cx="7890164" cy="1600438"/>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The project will increase the online sales of </a:t>
            </a:r>
            <a:r>
              <a:rPr lang="en-US" sz="1400" dirty="0" smtClean="0">
                <a:solidFill>
                  <a:schemeClr val="accent1"/>
                </a:solidFill>
              </a:rPr>
              <a:t>clothing by </a:t>
            </a:r>
            <a:r>
              <a:rPr lang="en-US" sz="1400" dirty="0">
                <a:solidFill>
                  <a:schemeClr val="accent1"/>
                </a:solidFill>
              </a:rPr>
              <a:t>solving the following problems </a:t>
            </a:r>
            <a:r>
              <a:rPr lang="ru-RU" sz="1400" dirty="0" smtClean="0">
                <a:solidFill>
                  <a:schemeClr val="accent1"/>
                </a:solidFill>
              </a:rPr>
              <a:t>:</a:t>
            </a:r>
          </a:p>
          <a:p>
            <a:endParaRPr lang="ru-RU" sz="1400" dirty="0">
              <a:solidFill>
                <a:schemeClr val="accent1"/>
              </a:solidFill>
            </a:endParaRPr>
          </a:p>
          <a:p>
            <a:pPr marL="285750" indent="-285750">
              <a:buFont typeface="Arial"/>
              <a:buChar char="•"/>
            </a:pPr>
            <a:r>
              <a:rPr lang="en-US" sz="1400" dirty="0" smtClean="0">
                <a:solidFill>
                  <a:schemeClr val="accent1"/>
                </a:solidFill>
              </a:rPr>
              <a:t>Lack </a:t>
            </a:r>
            <a:r>
              <a:rPr lang="en-US" sz="1400" dirty="0">
                <a:solidFill>
                  <a:schemeClr val="accent1"/>
                </a:solidFill>
              </a:rPr>
              <a:t>of </a:t>
            </a:r>
            <a:r>
              <a:rPr lang="en-US" sz="1400" dirty="0" smtClean="0">
                <a:solidFill>
                  <a:schemeClr val="accent1"/>
                </a:solidFill>
              </a:rPr>
              <a:t>personalized fitting rooms online (virtual </a:t>
            </a:r>
            <a:r>
              <a:rPr lang="en-US" sz="1400" dirty="0">
                <a:solidFill>
                  <a:schemeClr val="accent1"/>
                </a:solidFill>
              </a:rPr>
              <a:t>model) with </a:t>
            </a:r>
            <a:r>
              <a:rPr lang="en-US" sz="1400" dirty="0" smtClean="0">
                <a:solidFill>
                  <a:schemeClr val="accent1"/>
                </a:solidFill>
              </a:rPr>
              <a:t>3D viewing capabilities;</a:t>
            </a:r>
            <a:endParaRPr lang="en-US" sz="1400" dirty="0">
              <a:solidFill>
                <a:schemeClr val="accent1"/>
              </a:solidFill>
            </a:endParaRPr>
          </a:p>
          <a:p>
            <a:pPr marL="285750" indent="-285750">
              <a:buFont typeface="Arial"/>
              <a:buChar char="•"/>
            </a:pPr>
            <a:r>
              <a:rPr lang="en-US" sz="1400" dirty="0">
                <a:solidFill>
                  <a:schemeClr val="accent1"/>
                </a:solidFill>
              </a:rPr>
              <a:t>inability to appreciate </a:t>
            </a:r>
            <a:r>
              <a:rPr lang="en-US" sz="1400" dirty="0" smtClean="0">
                <a:solidFill>
                  <a:schemeClr val="accent1"/>
                </a:solidFill>
              </a:rPr>
              <a:t>how clothes look because </a:t>
            </a:r>
            <a:r>
              <a:rPr lang="en-US" sz="1400" dirty="0">
                <a:solidFill>
                  <a:schemeClr val="accent1"/>
                </a:solidFill>
              </a:rPr>
              <a:t>of the lack of visualization of clothes </a:t>
            </a:r>
            <a:r>
              <a:rPr lang="en-US" sz="1400" dirty="0" smtClean="0">
                <a:solidFill>
                  <a:schemeClr val="accent1"/>
                </a:solidFill>
              </a:rPr>
              <a:t>using the type </a:t>
            </a:r>
            <a:r>
              <a:rPr lang="en-US" sz="1400" dirty="0">
                <a:solidFill>
                  <a:schemeClr val="accent1"/>
                </a:solidFill>
              </a:rPr>
              <a:t>of </a:t>
            </a:r>
            <a:r>
              <a:rPr lang="en-US" sz="1400" dirty="0" smtClean="0">
                <a:solidFill>
                  <a:schemeClr val="accent1"/>
                </a:solidFill>
              </a:rPr>
              <a:t>material from </a:t>
            </a:r>
            <a:r>
              <a:rPr lang="en-US" sz="1400" dirty="0">
                <a:solidFill>
                  <a:schemeClr val="accent1"/>
                </a:solidFill>
              </a:rPr>
              <a:t>which it is </a:t>
            </a:r>
            <a:r>
              <a:rPr lang="en-US" sz="1400" dirty="0" smtClean="0">
                <a:solidFill>
                  <a:schemeClr val="accent1"/>
                </a:solidFill>
              </a:rPr>
              <a:t>sewn and </a:t>
            </a:r>
            <a:r>
              <a:rPr lang="en-US" sz="1400" dirty="0">
                <a:solidFill>
                  <a:schemeClr val="accent1"/>
                </a:solidFill>
              </a:rPr>
              <a:t>patterns;</a:t>
            </a:r>
          </a:p>
          <a:p>
            <a:pPr marL="285750" indent="-285750">
              <a:buFont typeface="Arial"/>
              <a:buChar char="•"/>
            </a:pPr>
            <a:r>
              <a:rPr lang="en-US" sz="1400" dirty="0" smtClean="0">
                <a:solidFill>
                  <a:schemeClr val="accent1"/>
                </a:solidFill>
              </a:rPr>
              <a:t>the </a:t>
            </a:r>
            <a:r>
              <a:rPr lang="en-US" sz="1400" dirty="0">
                <a:solidFill>
                  <a:schemeClr val="accent1"/>
                </a:solidFill>
              </a:rPr>
              <a:t>high cost of shipping and return </a:t>
            </a:r>
            <a:r>
              <a:rPr lang="en-US" sz="1400" dirty="0" smtClean="0">
                <a:solidFill>
                  <a:schemeClr val="accent1"/>
                </a:solidFill>
              </a:rPr>
              <a:t>of unsuitable clothing that results from unsatisfied customers and the  low </a:t>
            </a:r>
            <a:r>
              <a:rPr lang="en-US" sz="1400" dirty="0">
                <a:solidFill>
                  <a:schemeClr val="accent1"/>
                </a:solidFill>
              </a:rPr>
              <a:t>volume of online sales </a:t>
            </a:r>
            <a:r>
              <a:rPr lang="en-US" sz="1400" dirty="0" smtClean="0">
                <a:solidFill>
                  <a:schemeClr val="accent1"/>
                </a:solidFill>
              </a:rPr>
              <a:t>that results from buyer uncertainty </a:t>
            </a:r>
            <a:endParaRPr lang="ru-RU" sz="1400" dirty="0">
              <a:solidFill>
                <a:schemeClr val="accent1"/>
              </a:solidFill>
            </a:endParaRPr>
          </a:p>
        </p:txBody>
      </p:sp>
      <p:sp>
        <p:nvSpPr>
          <p:cNvPr id="10" name="Прямоугольник 9"/>
          <p:cNvSpPr/>
          <p:nvPr/>
        </p:nvSpPr>
        <p:spPr>
          <a:xfrm>
            <a:off x="838205" y="6217567"/>
            <a:ext cx="7910259" cy="523220"/>
          </a:xfrm>
          <a:prstGeom prst="rect">
            <a:avLst/>
          </a:prstGeom>
          <a:solidFill>
            <a:schemeClr val="bg1">
              <a:lumMod val="50000"/>
            </a:schemeClr>
          </a:solidFill>
        </p:spPr>
        <p:txBody>
          <a:bodyPr wrap="square">
            <a:spAutoFit/>
          </a:bodyPr>
          <a:lstStyle/>
          <a:p>
            <a:r>
              <a:rPr lang="en-US" sz="1400" dirty="0" smtClean="0">
                <a:solidFill>
                  <a:srgbClr val="FFFFFF"/>
                </a:solidFill>
              </a:rPr>
              <a:t>The market segment focused on by the project: </a:t>
            </a:r>
            <a:r>
              <a:rPr lang="en-US" sz="1400" dirty="0">
                <a:solidFill>
                  <a:srgbClr val="FFFFFF"/>
                </a:solidFill>
              </a:rPr>
              <a:t>Geographic (USA, Europe, Russia)</a:t>
            </a:r>
          </a:p>
          <a:p>
            <a:r>
              <a:rPr lang="en-US" sz="1400" dirty="0">
                <a:solidFill>
                  <a:srgbClr val="FFFFFF"/>
                </a:solidFill>
              </a:rPr>
              <a:t>The global apparel market in 2017 will </a:t>
            </a:r>
            <a:r>
              <a:rPr lang="en-US" sz="1400">
                <a:solidFill>
                  <a:srgbClr val="FFFFFF"/>
                </a:solidFill>
              </a:rPr>
              <a:t>reach </a:t>
            </a:r>
            <a:r>
              <a:rPr lang="en-US" sz="1400" smtClean="0">
                <a:solidFill>
                  <a:srgbClr val="FFFFFF"/>
                </a:solidFill>
              </a:rPr>
              <a:t>1,369 </a:t>
            </a:r>
            <a:r>
              <a:rPr lang="en-US" sz="1400" dirty="0">
                <a:solidFill>
                  <a:srgbClr val="FFFFFF"/>
                </a:solidFill>
              </a:rPr>
              <a:t>billion dollars.</a:t>
            </a:r>
            <a:endParaRPr lang="ru-RU" sz="1400" dirty="0">
              <a:solidFill>
                <a:srgbClr val="FFFFFF"/>
              </a:solidFill>
              <a:latin typeface="Arial"/>
              <a:cs typeface="Arial"/>
            </a:endParaRPr>
          </a:p>
        </p:txBody>
      </p:sp>
      <p:sp>
        <p:nvSpPr>
          <p:cNvPr id="11" name="TextBox 10"/>
          <p:cNvSpPr txBox="1"/>
          <p:nvPr/>
        </p:nvSpPr>
        <p:spPr>
          <a:xfrm>
            <a:off x="838199" y="5867980"/>
            <a:ext cx="7910265" cy="369332"/>
          </a:xfrm>
          <a:prstGeom prst="rect">
            <a:avLst/>
          </a:prstGeom>
          <a:solidFill>
            <a:srgbClr val="FF6600"/>
          </a:solidFill>
          <a:ln>
            <a:noFill/>
          </a:ln>
        </p:spPr>
        <p:txBody>
          <a:bodyPr wrap="square" rtlCol="0">
            <a:spAutoFit/>
          </a:bodyPr>
          <a:lstStyle/>
          <a:p>
            <a:r>
              <a:rPr lang="en-US" b="1" dirty="0" smtClean="0">
                <a:solidFill>
                  <a:srgbClr val="FFFFFF"/>
                </a:solidFill>
                <a:cs typeface="Arial" pitchFamily="34" charset="0"/>
              </a:rPr>
              <a:t>Market</a:t>
            </a:r>
            <a:endParaRPr lang="ru-RU" b="1" dirty="0">
              <a:solidFill>
                <a:srgbClr val="FFFFFF"/>
              </a:solidFill>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52981" y="836712"/>
            <a:ext cx="2095483" cy="1272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7157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Contents</a:t>
            </a:r>
            <a:endParaRPr lang="ru-RU" dirty="0"/>
          </a:p>
        </p:txBody>
      </p:sp>
      <p:sp>
        <p:nvSpPr>
          <p:cNvPr id="5" name="Прямоугольник 4"/>
          <p:cNvSpPr/>
          <p:nvPr/>
        </p:nvSpPr>
        <p:spPr>
          <a:xfrm>
            <a:off x="755576" y="980728"/>
            <a:ext cx="8208912" cy="5293757"/>
          </a:xfrm>
          <a:prstGeom prst="rect">
            <a:avLst/>
          </a:prstGeom>
        </p:spPr>
        <p:txBody>
          <a:bodyPr wrap="square">
            <a:spAutoFit/>
          </a:bodyPr>
          <a:lstStyle/>
          <a:p>
            <a:pPr marL="171450" indent="-171450">
              <a:buFont typeface="Arial"/>
              <a:buChar char="•"/>
            </a:pPr>
            <a:r>
              <a:rPr lang="en-US" sz="1300" dirty="0">
                <a:latin typeface="Arial"/>
                <a:cs typeface="Arial"/>
              </a:rPr>
              <a:t>The U.S. Patent Office granted a patent </a:t>
            </a:r>
            <a:r>
              <a:rPr lang="en-US" sz="1300" dirty="0" smtClean="0">
                <a:latin typeface="Arial"/>
                <a:cs typeface="Arial"/>
              </a:rPr>
              <a:t>to innovative </a:t>
            </a:r>
            <a:r>
              <a:rPr lang="en-US" sz="1300" dirty="0">
                <a:latin typeface="Arial"/>
                <a:cs typeface="Arial"/>
              </a:rPr>
              <a:t>company </a:t>
            </a:r>
            <a:r>
              <a:rPr lang="en-US" sz="1300" dirty="0" smtClean="0">
                <a:latin typeface="Arial"/>
                <a:cs typeface="Arial"/>
              </a:rPr>
              <a:t>IFAR for an </a:t>
            </a:r>
            <a:r>
              <a:rPr lang="en-US" sz="1300" dirty="0">
                <a:latin typeface="Arial"/>
                <a:cs typeface="Arial"/>
              </a:rPr>
              <a:t>anti-ulcer drug</a:t>
            </a:r>
          </a:p>
          <a:p>
            <a:pPr marL="171450" indent="-171450">
              <a:buFont typeface="Arial"/>
              <a:buChar char="•"/>
            </a:pPr>
            <a:endParaRPr lang="en-US" sz="1300" dirty="0">
              <a:latin typeface="Arial"/>
              <a:cs typeface="Arial"/>
            </a:endParaRPr>
          </a:p>
          <a:p>
            <a:pPr marL="171450" indent="-171450">
              <a:buFont typeface="Arial"/>
              <a:buChar char="•"/>
            </a:pPr>
            <a:r>
              <a:rPr lang="en-US" sz="1300" dirty="0">
                <a:latin typeface="Arial"/>
                <a:cs typeface="Arial"/>
              </a:rPr>
              <a:t>The Federal Service for Intellectual Property granted a patent </a:t>
            </a:r>
            <a:r>
              <a:rPr lang="en-US" sz="1300" dirty="0" smtClean="0">
                <a:latin typeface="Arial"/>
                <a:cs typeface="Arial"/>
              </a:rPr>
              <a:t>for </a:t>
            </a:r>
            <a:r>
              <a:rPr lang="en-US" sz="1300" dirty="0" err="1" smtClean="0">
                <a:latin typeface="Arial"/>
                <a:cs typeface="Arial"/>
              </a:rPr>
              <a:t>Transgenfarm</a:t>
            </a:r>
            <a:endParaRPr lang="en-US" sz="1300" dirty="0">
              <a:latin typeface="Arial"/>
              <a:cs typeface="Arial"/>
            </a:endParaRPr>
          </a:p>
          <a:p>
            <a:pPr marL="171450" indent="-171450">
              <a:buFont typeface="Arial"/>
              <a:buChar char="•"/>
            </a:pPr>
            <a:endParaRPr lang="en-US" sz="1300" dirty="0">
              <a:latin typeface="Arial"/>
              <a:cs typeface="Arial"/>
            </a:endParaRPr>
          </a:p>
          <a:p>
            <a:pPr marL="171450" indent="-171450">
              <a:buFont typeface="Arial"/>
              <a:buChar char="•"/>
            </a:pPr>
            <a:r>
              <a:rPr lang="en-US" sz="1300" dirty="0">
                <a:latin typeface="Arial"/>
                <a:cs typeface="Arial"/>
              </a:rPr>
              <a:t>The company </a:t>
            </a:r>
            <a:r>
              <a:rPr lang="en-US" sz="1300" dirty="0" err="1" smtClean="0">
                <a:latin typeface="Arial"/>
                <a:cs typeface="Arial"/>
              </a:rPr>
              <a:t>Inkuron</a:t>
            </a:r>
            <a:r>
              <a:rPr lang="en-US" sz="1300" dirty="0" smtClean="0">
                <a:latin typeface="Arial"/>
                <a:cs typeface="Arial"/>
              </a:rPr>
              <a:t> </a:t>
            </a:r>
            <a:r>
              <a:rPr lang="en-US" sz="1300" dirty="0">
                <a:latin typeface="Arial"/>
                <a:cs typeface="Arial"/>
              </a:rPr>
              <a:t>will hold </a:t>
            </a:r>
            <a:r>
              <a:rPr lang="en-US" sz="1300" dirty="0" smtClean="0">
                <a:latin typeface="Arial"/>
                <a:cs typeface="Arial"/>
              </a:rPr>
              <a:t>U.S</a:t>
            </a:r>
            <a:r>
              <a:rPr lang="en-US" sz="1300" dirty="0">
                <a:latin typeface="Arial"/>
                <a:cs typeface="Arial"/>
              </a:rPr>
              <a:t>. </a:t>
            </a:r>
            <a:r>
              <a:rPr lang="en-US" sz="1300" dirty="0" smtClean="0">
                <a:latin typeface="Arial"/>
                <a:cs typeface="Arial"/>
              </a:rPr>
              <a:t>trials </a:t>
            </a:r>
            <a:r>
              <a:rPr lang="en-US" sz="1300" dirty="0">
                <a:latin typeface="Arial"/>
                <a:cs typeface="Arial"/>
              </a:rPr>
              <a:t>of </a:t>
            </a:r>
            <a:r>
              <a:rPr lang="en-US" sz="1300" dirty="0" smtClean="0">
                <a:latin typeface="Arial"/>
                <a:cs typeface="Arial"/>
              </a:rPr>
              <a:t>a drug </a:t>
            </a:r>
            <a:r>
              <a:rPr lang="en-US" sz="1300" dirty="0">
                <a:latin typeface="Arial"/>
                <a:cs typeface="Arial"/>
              </a:rPr>
              <a:t>for cancer</a:t>
            </a:r>
          </a:p>
          <a:p>
            <a:pPr marL="171450" indent="-171450">
              <a:buFont typeface="Arial"/>
              <a:buChar char="•"/>
            </a:pPr>
            <a:endParaRPr lang="en-US" sz="1300" dirty="0">
              <a:latin typeface="Arial"/>
              <a:cs typeface="Arial"/>
            </a:endParaRPr>
          </a:p>
          <a:p>
            <a:pPr marL="171450" indent="-171450">
              <a:buFont typeface="Arial"/>
              <a:buChar char="•"/>
            </a:pPr>
            <a:r>
              <a:rPr lang="en-US" sz="1300" dirty="0" err="1" smtClean="0">
                <a:latin typeface="Arial"/>
                <a:cs typeface="Arial"/>
              </a:rPr>
              <a:t>Gazohim</a:t>
            </a:r>
            <a:r>
              <a:rPr lang="en-US" sz="1300" dirty="0" smtClean="0">
                <a:latin typeface="Arial"/>
                <a:cs typeface="Arial"/>
              </a:rPr>
              <a:t> Techno </a:t>
            </a:r>
            <a:r>
              <a:rPr lang="en-US" sz="1300" dirty="0">
                <a:latin typeface="Arial"/>
                <a:cs typeface="Arial"/>
              </a:rPr>
              <a:t>began designing a </a:t>
            </a:r>
            <a:r>
              <a:rPr lang="en-US" sz="1300" dirty="0" smtClean="0">
                <a:latin typeface="Arial"/>
                <a:cs typeface="Arial"/>
              </a:rPr>
              <a:t>mini-GTL prototype</a:t>
            </a:r>
            <a:endParaRPr lang="en-US" sz="1300" dirty="0">
              <a:latin typeface="Arial"/>
              <a:cs typeface="Arial"/>
            </a:endParaRPr>
          </a:p>
          <a:p>
            <a:pPr marL="171450" indent="-171450">
              <a:buFont typeface="Arial"/>
              <a:buChar char="•"/>
            </a:pPr>
            <a:endParaRPr lang="en-US" sz="1300" dirty="0">
              <a:latin typeface="Arial"/>
              <a:cs typeface="Arial"/>
            </a:endParaRPr>
          </a:p>
          <a:p>
            <a:pPr marL="171450" indent="-171450">
              <a:buFont typeface="Arial"/>
              <a:buChar char="•"/>
            </a:pPr>
            <a:r>
              <a:rPr lang="en-US" sz="1300" dirty="0">
                <a:latin typeface="Arial"/>
                <a:cs typeface="Arial"/>
              </a:rPr>
              <a:t>The </a:t>
            </a:r>
            <a:r>
              <a:rPr lang="en-US" sz="1300" dirty="0" smtClean="0">
                <a:latin typeface="Arial"/>
                <a:cs typeface="Arial"/>
              </a:rPr>
              <a:t>"kinetic energy accumulator" project received investment </a:t>
            </a:r>
            <a:r>
              <a:rPr lang="en-US" sz="1300" dirty="0">
                <a:latin typeface="Arial"/>
                <a:cs typeface="Arial"/>
              </a:rPr>
              <a:t>attractiveness </a:t>
            </a:r>
            <a:r>
              <a:rPr lang="en-US" sz="1300" dirty="0" smtClean="0">
                <a:latin typeface="Arial"/>
                <a:cs typeface="Arial"/>
              </a:rPr>
              <a:t>rating of BBB </a:t>
            </a:r>
            <a:r>
              <a:rPr lang="en-US" sz="1300" dirty="0">
                <a:latin typeface="Arial"/>
                <a:cs typeface="Arial"/>
              </a:rPr>
              <a:t>in the Russian Startup Index</a:t>
            </a:r>
          </a:p>
          <a:p>
            <a:pPr marL="171450" indent="-171450">
              <a:buFont typeface="Arial"/>
              <a:buChar char="•"/>
            </a:pPr>
            <a:endParaRPr lang="en-US" sz="1300" dirty="0">
              <a:latin typeface="Arial"/>
              <a:cs typeface="Arial"/>
            </a:endParaRPr>
          </a:p>
          <a:p>
            <a:pPr marL="171450" indent="-171450">
              <a:buFont typeface="Arial"/>
              <a:buChar char="•"/>
            </a:pPr>
            <a:r>
              <a:rPr lang="en-US" sz="1300" dirty="0" smtClean="0">
                <a:latin typeface="Arial"/>
                <a:cs typeface="Arial"/>
              </a:rPr>
              <a:t>IKIZ </a:t>
            </a:r>
            <a:r>
              <a:rPr lang="en-US" sz="1300" dirty="0">
                <a:latin typeface="Arial"/>
                <a:cs typeface="Arial"/>
              </a:rPr>
              <a:t>successfully implemented the first stage </a:t>
            </a:r>
            <a:r>
              <a:rPr lang="en-US" sz="1300" dirty="0" smtClean="0">
                <a:latin typeface="Arial"/>
                <a:cs typeface="Arial"/>
              </a:rPr>
              <a:t>its project to map the </a:t>
            </a:r>
            <a:r>
              <a:rPr lang="en-US" sz="1300" dirty="0">
                <a:latin typeface="Arial"/>
                <a:cs typeface="Arial"/>
              </a:rPr>
              <a:t>vegetation of northern Eurasia</a:t>
            </a:r>
          </a:p>
          <a:p>
            <a:pPr marL="171450" indent="-171450">
              <a:buFont typeface="Arial"/>
              <a:buChar char="•"/>
            </a:pPr>
            <a:endParaRPr lang="en-US" sz="1300" dirty="0">
              <a:latin typeface="Arial"/>
              <a:cs typeface="Arial"/>
            </a:endParaRPr>
          </a:p>
          <a:p>
            <a:pPr marL="171450" indent="-171450">
              <a:buFont typeface="Arial"/>
              <a:buChar char="•"/>
            </a:pPr>
            <a:r>
              <a:rPr lang="en-US" sz="1300" dirty="0" err="1" smtClean="0">
                <a:latin typeface="Arial"/>
                <a:cs typeface="Arial"/>
              </a:rPr>
              <a:t>Workle</a:t>
            </a:r>
            <a:r>
              <a:rPr lang="en-US" sz="1300" dirty="0" smtClean="0">
                <a:latin typeface="Arial"/>
                <a:cs typeface="Arial"/>
              </a:rPr>
              <a:t>, a service for working remotely, raised </a:t>
            </a:r>
            <a:r>
              <a:rPr lang="en-US" sz="1300" dirty="0">
                <a:latin typeface="Arial"/>
                <a:cs typeface="Arial"/>
              </a:rPr>
              <a:t>$ 3.5 million </a:t>
            </a:r>
            <a:r>
              <a:rPr lang="en-US" sz="1300" dirty="0" smtClean="0">
                <a:latin typeface="Arial"/>
                <a:cs typeface="Arial"/>
              </a:rPr>
              <a:t>in investment</a:t>
            </a:r>
            <a:endParaRPr lang="en-US" sz="1300" dirty="0">
              <a:latin typeface="Arial"/>
              <a:cs typeface="Arial"/>
            </a:endParaRPr>
          </a:p>
          <a:p>
            <a:pPr marL="171450" indent="-171450">
              <a:buFont typeface="Arial"/>
              <a:buChar char="•"/>
            </a:pPr>
            <a:endParaRPr lang="en-US" sz="1300" dirty="0">
              <a:latin typeface="Arial"/>
              <a:cs typeface="Arial"/>
            </a:endParaRPr>
          </a:p>
          <a:p>
            <a:pPr marL="171450" indent="-171450">
              <a:buFont typeface="Arial"/>
              <a:buChar char="•"/>
            </a:pPr>
            <a:r>
              <a:rPr lang="en-US" sz="1300" dirty="0">
                <a:latin typeface="Arial"/>
                <a:cs typeface="Arial"/>
              </a:rPr>
              <a:t>AVIAREAL </a:t>
            </a:r>
            <a:r>
              <a:rPr lang="en-US" sz="1300" dirty="0" smtClean="0">
                <a:latin typeface="Arial"/>
                <a:cs typeface="Arial"/>
              </a:rPr>
              <a:t>received </a:t>
            </a:r>
            <a:r>
              <a:rPr lang="en-US" sz="1300" dirty="0">
                <a:latin typeface="Arial"/>
                <a:cs typeface="Arial"/>
              </a:rPr>
              <a:t>a patent for an augmented reality system for pilots</a:t>
            </a:r>
          </a:p>
          <a:p>
            <a:pPr marL="171450" indent="-171450">
              <a:buFont typeface="Arial"/>
              <a:buChar char="•"/>
            </a:pPr>
            <a:endParaRPr lang="en-US" sz="1300" dirty="0">
              <a:latin typeface="Arial"/>
              <a:cs typeface="Arial"/>
            </a:endParaRPr>
          </a:p>
          <a:p>
            <a:pPr marL="171450" indent="-171450">
              <a:buFont typeface="Arial"/>
              <a:buChar char="•"/>
            </a:pPr>
            <a:r>
              <a:rPr lang="en-US" sz="1300" dirty="0" err="1" smtClean="0">
                <a:latin typeface="Arial"/>
                <a:cs typeface="Arial"/>
              </a:rPr>
              <a:t>Asteros</a:t>
            </a:r>
            <a:r>
              <a:rPr lang="en-US" sz="1300" dirty="0" smtClean="0">
                <a:latin typeface="Arial"/>
                <a:cs typeface="Arial"/>
              </a:rPr>
              <a:t> Labs presented “</a:t>
            </a:r>
            <a:r>
              <a:rPr lang="en-US" sz="1300" dirty="0" err="1" smtClean="0">
                <a:latin typeface="Arial"/>
                <a:cs typeface="Arial"/>
              </a:rPr>
              <a:t>Asteros</a:t>
            </a:r>
            <a:r>
              <a:rPr lang="en-US" sz="1300" dirty="0" smtClean="0">
                <a:latin typeface="Arial"/>
                <a:cs typeface="Arial"/>
              </a:rPr>
              <a:t> </a:t>
            </a:r>
            <a:r>
              <a:rPr lang="en-US" sz="1300" dirty="0">
                <a:latin typeface="Arial"/>
                <a:cs typeface="Arial"/>
              </a:rPr>
              <a:t>Contact </a:t>
            </a:r>
            <a:r>
              <a:rPr lang="en-US" sz="1300" dirty="0" smtClean="0">
                <a:latin typeface="Arial"/>
                <a:cs typeface="Arial"/>
              </a:rPr>
              <a:t>Air” for </a:t>
            </a:r>
            <a:r>
              <a:rPr lang="en-US" sz="1300" dirty="0">
                <a:latin typeface="Arial"/>
                <a:cs typeface="Arial"/>
              </a:rPr>
              <a:t>airports</a:t>
            </a:r>
          </a:p>
          <a:p>
            <a:pPr marL="171450" indent="-171450">
              <a:buFont typeface="Arial"/>
              <a:buChar char="•"/>
            </a:pPr>
            <a:endParaRPr lang="en-US" sz="1300" dirty="0">
              <a:latin typeface="Arial"/>
              <a:cs typeface="Arial"/>
            </a:endParaRPr>
          </a:p>
          <a:p>
            <a:pPr marL="171450" indent="-171450">
              <a:buFont typeface="Arial"/>
              <a:buChar char="•"/>
            </a:pPr>
            <a:r>
              <a:rPr lang="en-US" sz="1300" dirty="0" smtClean="0">
                <a:latin typeface="Arial"/>
                <a:cs typeface="Arial"/>
              </a:rPr>
              <a:t>NIL AP </a:t>
            </a:r>
            <a:r>
              <a:rPr lang="en-US" sz="1300" dirty="0">
                <a:latin typeface="Arial"/>
                <a:cs typeface="Arial"/>
              </a:rPr>
              <a:t>presented </a:t>
            </a:r>
            <a:r>
              <a:rPr lang="en-US" sz="1300" dirty="0" smtClean="0">
                <a:latin typeface="Arial"/>
                <a:cs typeface="Arial"/>
              </a:rPr>
              <a:t>new </a:t>
            </a:r>
            <a:r>
              <a:rPr lang="en-US" sz="1300" dirty="0">
                <a:latin typeface="Arial"/>
                <a:cs typeface="Arial"/>
              </a:rPr>
              <a:t>robot motion control modules</a:t>
            </a:r>
          </a:p>
          <a:p>
            <a:pPr marL="171450" indent="-171450">
              <a:buFont typeface="Arial"/>
              <a:buChar char="•"/>
            </a:pPr>
            <a:endParaRPr lang="en-US" sz="1300" dirty="0">
              <a:latin typeface="Arial"/>
              <a:cs typeface="Arial"/>
            </a:endParaRPr>
          </a:p>
          <a:p>
            <a:pPr marL="171450" indent="-171450">
              <a:buFont typeface="Arial"/>
              <a:buChar char="•"/>
            </a:pPr>
            <a:r>
              <a:rPr lang="en-US" sz="1300" dirty="0">
                <a:latin typeface="Arial"/>
                <a:cs typeface="Arial"/>
              </a:rPr>
              <a:t>  </a:t>
            </a:r>
            <a:r>
              <a:rPr lang="en-US" sz="1300" dirty="0" err="1">
                <a:latin typeface="Arial"/>
                <a:cs typeface="Arial"/>
              </a:rPr>
              <a:t>iOS</a:t>
            </a:r>
            <a:r>
              <a:rPr lang="en-US" sz="1300" dirty="0">
                <a:latin typeface="Arial"/>
                <a:cs typeface="Arial"/>
              </a:rPr>
              <a:t>-service </a:t>
            </a:r>
            <a:r>
              <a:rPr lang="en-US" sz="1300" dirty="0" err="1">
                <a:latin typeface="Arial"/>
                <a:cs typeface="Arial"/>
              </a:rPr>
              <a:t>Gvidi</a:t>
            </a:r>
            <a:r>
              <a:rPr lang="en-US" sz="1300" dirty="0">
                <a:latin typeface="Arial"/>
                <a:cs typeface="Arial"/>
              </a:rPr>
              <a:t> launched online booking </a:t>
            </a:r>
            <a:r>
              <a:rPr lang="en-US" sz="1300" dirty="0" smtClean="0">
                <a:latin typeface="Arial"/>
                <a:cs typeface="Arial"/>
              </a:rPr>
              <a:t>tables</a:t>
            </a:r>
            <a:endParaRPr lang="en-US" sz="1300" dirty="0">
              <a:latin typeface="Arial"/>
              <a:cs typeface="Arial"/>
            </a:endParaRPr>
          </a:p>
          <a:p>
            <a:pPr marL="171450" indent="-171450">
              <a:buFont typeface="Arial"/>
              <a:buChar char="•"/>
            </a:pPr>
            <a:r>
              <a:rPr lang="en-US" sz="1300" dirty="0">
                <a:latin typeface="Arial"/>
                <a:cs typeface="Arial"/>
              </a:rPr>
              <a:t> </a:t>
            </a:r>
          </a:p>
          <a:p>
            <a:pPr marL="171450" indent="-171450">
              <a:buFont typeface="Arial"/>
              <a:buChar char="•"/>
            </a:pPr>
            <a:r>
              <a:rPr lang="en-US" sz="1300" dirty="0">
                <a:latin typeface="Arial"/>
                <a:cs typeface="Arial"/>
              </a:rPr>
              <a:t>  </a:t>
            </a:r>
            <a:r>
              <a:rPr lang="en-US" sz="1300" dirty="0" err="1" smtClean="0">
                <a:latin typeface="Arial"/>
                <a:cs typeface="Arial"/>
              </a:rPr>
              <a:t>Ubiq</a:t>
            </a:r>
            <a:r>
              <a:rPr lang="en-US" sz="1300" dirty="0" smtClean="0">
                <a:latin typeface="Arial"/>
                <a:cs typeface="Arial"/>
              </a:rPr>
              <a:t> </a:t>
            </a:r>
            <a:r>
              <a:rPr lang="en-US" sz="1300" dirty="0">
                <a:latin typeface="Arial"/>
                <a:cs typeface="Arial"/>
              </a:rPr>
              <a:t>Mobile </a:t>
            </a:r>
            <a:r>
              <a:rPr lang="en-US" sz="1300" dirty="0" smtClean="0">
                <a:latin typeface="Arial"/>
                <a:cs typeface="Arial"/>
              </a:rPr>
              <a:t>received </a:t>
            </a:r>
            <a:r>
              <a:rPr lang="en-US" sz="1300" dirty="0">
                <a:latin typeface="Arial"/>
                <a:cs typeface="Arial"/>
              </a:rPr>
              <a:t>a grant </a:t>
            </a:r>
            <a:r>
              <a:rPr lang="en-US" sz="1300" dirty="0" smtClean="0">
                <a:latin typeface="Arial"/>
                <a:cs typeface="Arial"/>
              </a:rPr>
              <a:t>from Microsoft</a:t>
            </a:r>
            <a:endParaRPr lang="en-US" sz="1300" dirty="0">
              <a:latin typeface="Arial"/>
              <a:cs typeface="Arial"/>
            </a:endParaRPr>
          </a:p>
          <a:p>
            <a:pPr marL="171450" indent="-171450">
              <a:buFont typeface="Arial"/>
              <a:buChar char="•"/>
            </a:pPr>
            <a:endParaRPr lang="en-US" sz="1300" dirty="0">
              <a:latin typeface="Arial"/>
              <a:cs typeface="Arial"/>
            </a:endParaRPr>
          </a:p>
          <a:p>
            <a:pPr marL="171450" indent="-171450">
              <a:buFont typeface="Arial"/>
              <a:buChar char="•"/>
            </a:pPr>
            <a:r>
              <a:rPr lang="en-US" sz="1300" dirty="0" smtClean="0">
                <a:latin typeface="Arial"/>
                <a:cs typeface="Arial"/>
              </a:rPr>
              <a:t>Virtual </a:t>
            </a:r>
            <a:r>
              <a:rPr lang="en-US" sz="1300" dirty="0">
                <a:latin typeface="Arial"/>
                <a:cs typeface="Arial"/>
              </a:rPr>
              <a:t>fitting </a:t>
            </a:r>
            <a:r>
              <a:rPr lang="en-US" sz="1300" dirty="0" smtClean="0">
                <a:latin typeface="Arial"/>
                <a:cs typeface="Arial"/>
              </a:rPr>
              <a:t>room Fitting </a:t>
            </a:r>
            <a:r>
              <a:rPr lang="en-US" sz="1300" dirty="0">
                <a:latin typeface="Arial"/>
                <a:cs typeface="Arial"/>
              </a:rPr>
              <a:t>Reality joined </a:t>
            </a:r>
            <a:r>
              <a:rPr lang="en-US" sz="1300" dirty="0" smtClean="0">
                <a:latin typeface="Arial"/>
                <a:cs typeface="Arial"/>
              </a:rPr>
              <a:t>its first </a:t>
            </a:r>
            <a:r>
              <a:rPr lang="en-US" sz="1300" dirty="0">
                <a:latin typeface="Arial"/>
                <a:cs typeface="Arial"/>
              </a:rPr>
              <a:t>online store</a:t>
            </a:r>
            <a:endParaRPr lang="ru-RU" sz="1300" dirty="0">
              <a:latin typeface="Arial"/>
              <a:cs typeface="Arial"/>
            </a:endParaRPr>
          </a:p>
        </p:txBody>
      </p:sp>
    </p:spTree>
    <p:extLst>
      <p:ext uri="{BB962C8B-B14F-4D97-AF65-F5344CB8AC3E}">
        <p14:creationId xmlns:p14="http://schemas.microsoft.com/office/powerpoint/2010/main" val="5685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000" b="1" dirty="0"/>
              <a:t>Innovative </a:t>
            </a:r>
            <a:r>
              <a:rPr lang="en-US" sz="2000" b="1" dirty="0" smtClean="0"/>
              <a:t>Pharmacological </a:t>
            </a:r>
            <a:r>
              <a:rPr lang="en-US" sz="2000" b="1" dirty="0"/>
              <a:t>Developments</a:t>
            </a:r>
            <a:endParaRPr lang="ru-RU" sz="2000" dirty="0"/>
          </a:p>
        </p:txBody>
      </p:sp>
      <p:pic>
        <p:nvPicPr>
          <p:cNvPr id="13" name="Picture 5"/>
          <p:cNvPicPr>
            <a:picLocks noChangeAspect="1"/>
          </p:cNvPicPr>
          <p:nvPr>
            <p:custDataLst>
              <p:tags r:id="rId1"/>
            </p:custDataLst>
          </p:nvPr>
        </p:nvPicPr>
        <p:blipFill>
          <a:blip r:embed="rId3"/>
          <a:srcRect/>
          <a:stretch>
            <a:fillRect/>
          </a:stretch>
        </p:blipFill>
        <p:spPr bwMode="auto">
          <a:xfrm>
            <a:off x="7622449" y="44624"/>
            <a:ext cx="624332" cy="432048"/>
          </a:xfrm>
          <a:prstGeom prst="rect">
            <a:avLst/>
          </a:prstGeom>
          <a:noFill/>
          <a:ln w="9525">
            <a:noFill/>
            <a:miter lim="800000"/>
            <a:headEnd/>
            <a:tailEnd/>
          </a:ln>
        </p:spPr>
      </p:pic>
      <p:sp>
        <p:nvSpPr>
          <p:cNvPr id="15" name="Rectangle 9"/>
          <p:cNvSpPr/>
          <p:nvPr/>
        </p:nvSpPr>
        <p:spPr>
          <a:xfrm>
            <a:off x="744616" y="1052736"/>
            <a:ext cx="5483568" cy="1169551"/>
          </a:xfrm>
          <a:prstGeom prst="rect">
            <a:avLst/>
          </a:prstGeom>
        </p:spPr>
        <p:txBody>
          <a:bodyPr wrap="square">
            <a:spAutoFit/>
          </a:bodyPr>
          <a:lstStyle/>
          <a:p>
            <a:r>
              <a:rPr lang="en-US" sz="1400" b="1" dirty="0"/>
              <a:t>The U.S. Patent Office granted a patent </a:t>
            </a:r>
            <a:r>
              <a:rPr lang="en-US" sz="1400" b="1" dirty="0" smtClean="0"/>
              <a:t>to innovative </a:t>
            </a:r>
            <a:r>
              <a:rPr lang="en-US" sz="1400" b="1" dirty="0"/>
              <a:t>company </a:t>
            </a:r>
            <a:r>
              <a:rPr lang="en-US" sz="1400" b="1" dirty="0" smtClean="0"/>
              <a:t>IFAR for an anti-ulcer </a:t>
            </a:r>
            <a:r>
              <a:rPr lang="en-US" sz="1400" b="1" dirty="0"/>
              <a:t>drug</a:t>
            </a:r>
          </a:p>
          <a:p>
            <a:r>
              <a:rPr lang="en-US" sz="1400" b="1" dirty="0"/>
              <a:t> </a:t>
            </a:r>
          </a:p>
          <a:p>
            <a:r>
              <a:rPr lang="en-US" sz="1400" dirty="0"/>
              <a:t>- Reversible inhibitor of the enzyme H + / K + ATPase of the gastric mucosa.</a:t>
            </a:r>
          </a:p>
        </p:txBody>
      </p:sp>
      <p:sp>
        <p:nvSpPr>
          <p:cNvPr id="16" name="Rectangle 10"/>
          <p:cNvSpPr/>
          <p:nvPr/>
        </p:nvSpPr>
        <p:spPr>
          <a:xfrm>
            <a:off x="818374" y="2762925"/>
            <a:ext cx="7883962"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err="1" smtClean="0">
                <a:solidFill>
                  <a:schemeClr val="bg2"/>
                </a:solidFill>
              </a:rPr>
              <a:t>Skolkovo</a:t>
            </a:r>
            <a:r>
              <a:rPr lang="en-US" sz="1400" dirty="0" smtClean="0">
                <a:solidFill>
                  <a:schemeClr val="bg2"/>
                </a:solidFill>
              </a:rPr>
              <a:t> </a:t>
            </a:r>
            <a:r>
              <a:rPr lang="en-US" sz="1400" dirty="0">
                <a:solidFill>
                  <a:schemeClr val="bg2"/>
                </a:solidFill>
              </a:rPr>
              <a:t>participant </a:t>
            </a:r>
            <a:r>
              <a:rPr lang="en-US" sz="1400" dirty="0" smtClean="0">
                <a:solidFill>
                  <a:schemeClr val="bg2"/>
                </a:solidFill>
              </a:rPr>
              <a:t>IFAR’s development </a:t>
            </a:r>
            <a:r>
              <a:rPr lang="en-US" sz="1400" dirty="0">
                <a:solidFill>
                  <a:schemeClr val="bg2"/>
                </a:solidFill>
              </a:rPr>
              <a:t>is based on long-term basic and applied </a:t>
            </a:r>
            <a:r>
              <a:rPr lang="en-US" sz="1400" dirty="0" smtClean="0">
                <a:solidFill>
                  <a:schemeClr val="bg2"/>
                </a:solidFill>
              </a:rPr>
              <a:t>research. After dozens </a:t>
            </a:r>
            <a:r>
              <a:rPr lang="en-US" sz="1400" dirty="0">
                <a:solidFill>
                  <a:schemeClr val="bg2"/>
                </a:solidFill>
              </a:rPr>
              <a:t>of deliberately synthesized </a:t>
            </a:r>
            <a:r>
              <a:rPr lang="en-US" sz="1400" dirty="0" smtClean="0">
                <a:solidFill>
                  <a:schemeClr val="bg2"/>
                </a:solidFill>
              </a:rPr>
              <a:t>compounds, one candidate with the </a:t>
            </a:r>
            <a:r>
              <a:rPr lang="en-US" sz="1400" dirty="0">
                <a:solidFill>
                  <a:schemeClr val="bg2"/>
                </a:solidFill>
              </a:rPr>
              <a:t>best indicators of </a:t>
            </a:r>
            <a:r>
              <a:rPr lang="en-US" sz="1400" dirty="0" smtClean="0">
                <a:solidFill>
                  <a:schemeClr val="bg2"/>
                </a:solidFill>
              </a:rPr>
              <a:t>effectiveness </a:t>
            </a:r>
            <a:r>
              <a:rPr lang="en-US" sz="1400" dirty="0">
                <a:solidFill>
                  <a:schemeClr val="bg2"/>
                </a:solidFill>
              </a:rPr>
              <a:t>and safety of use as an anti-ulcer </a:t>
            </a:r>
            <a:r>
              <a:rPr lang="en-US" sz="1400" dirty="0" smtClean="0">
                <a:solidFill>
                  <a:schemeClr val="bg2"/>
                </a:solidFill>
              </a:rPr>
              <a:t>agent was selected.</a:t>
            </a:r>
            <a:endParaRPr lang="ru-RU" sz="1400" dirty="0">
              <a:solidFill>
                <a:schemeClr val="bg2"/>
              </a:solidFill>
              <a:latin typeface="Arial"/>
              <a:cs typeface="Arial"/>
            </a:endParaRPr>
          </a:p>
        </p:txBody>
      </p:sp>
      <p:sp>
        <p:nvSpPr>
          <p:cNvPr id="17" name="TextBox 16"/>
          <p:cNvSpPr txBox="1"/>
          <p:nvPr/>
        </p:nvSpPr>
        <p:spPr>
          <a:xfrm>
            <a:off x="827584" y="2411596"/>
            <a:ext cx="7882550" cy="369332"/>
          </a:xfrm>
          <a:prstGeom prst="rect">
            <a:avLst/>
          </a:prstGeom>
          <a:solidFill>
            <a:srgbClr val="FF6600"/>
          </a:solidFill>
          <a:ln>
            <a:noFill/>
          </a:ln>
        </p:spPr>
        <p:txBody>
          <a:bodyPr wrap="square" rtlCol="0">
            <a:spAutoFit/>
          </a:bodyPr>
          <a:lstStyle/>
          <a:p>
            <a:r>
              <a:rPr lang="en-US" b="1" dirty="0" smtClean="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18" name="Rectangle 10"/>
          <p:cNvSpPr/>
          <p:nvPr/>
        </p:nvSpPr>
        <p:spPr>
          <a:xfrm>
            <a:off x="838205" y="4437112"/>
            <a:ext cx="7838251" cy="95410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chemeClr val="accent1"/>
                </a:solidFill>
              </a:rPr>
              <a:t>At its own R </a:t>
            </a:r>
            <a:r>
              <a:rPr lang="en-US" sz="1400" dirty="0">
                <a:solidFill>
                  <a:schemeClr val="accent1"/>
                </a:solidFill>
              </a:rPr>
              <a:t>&amp; D-center </a:t>
            </a:r>
            <a:r>
              <a:rPr lang="en-US" sz="1400" dirty="0" smtClean="0">
                <a:solidFill>
                  <a:schemeClr val="accent1"/>
                </a:solidFill>
              </a:rPr>
              <a:t>IFAR is currently conducting  pre-clinical </a:t>
            </a:r>
            <a:r>
              <a:rPr lang="en-US" sz="1400" dirty="0">
                <a:solidFill>
                  <a:schemeClr val="accent1"/>
                </a:solidFill>
              </a:rPr>
              <a:t>research that will </a:t>
            </a:r>
            <a:r>
              <a:rPr lang="en-US" sz="1400" dirty="0" smtClean="0">
                <a:solidFill>
                  <a:schemeClr val="accent1"/>
                </a:solidFill>
              </a:rPr>
              <a:t>allow it to apply </a:t>
            </a:r>
            <a:r>
              <a:rPr lang="en-US" sz="1400" dirty="0">
                <a:solidFill>
                  <a:schemeClr val="accent1"/>
                </a:solidFill>
              </a:rPr>
              <a:t>in 2015 </a:t>
            </a:r>
            <a:r>
              <a:rPr lang="en-US" sz="1400" dirty="0" smtClean="0">
                <a:solidFill>
                  <a:schemeClr val="accent1"/>
                </a:solidFill>
              </a:rPr>
              <a:t>to register for </a:t>
            </a:r>
            <a:r>
              <a:rPr lang="en-US" sz="1400" dirty="0">
                <a:solidFill>
                  <a:schemeClr val="accent1"/>
                </a:solidFill>
              </a:rPr>
              <a:t>authorization for clinical trials of a new drug. In addition to the already issued patents of the Russian Federation and the United States, </a:t>
            </a:r>
            <a:r>
              <a:rPr lang="en-US" sz="1400" dirty="0" smtClean="0">
                <a:solidFill>
                  <a:schemeClr val="accent1"/>
                </a:solidFill>
              </a:rPr>
              <a:t>IFAR is pursuing </a:t>
            </a:r>
            <a:r>
              <a:rPr lang="en-US" sz="1400" dirty="0">
                <a:solidFill>
                  <a:schemeClr val="accent1"/>
                </a:solidFill>
              </a:rPr>
              <a:t>patenting in the EU, Ukraine and other CIS countries.</a:t>
            </a:r>
            <a:endParaRPr lang="ru-RU" sz="1400" dirty="0">
              <a:solidFill>
                <a:schemeClr val="accent1"/>
              </a:solidFill>
              <a:latin typeface="Arial"/>
              <a:cs typeface="Arial"/>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0192" y="1032390"/>
            <a:ext cx="2433210" cy="95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Прямоугольник 19"/>
          <p:cNvSpPr/>
          <p:nvPr/>
        </p:nvSpPr>
        <p:spPr>
          <a:xfrm>
            <a:off x="838205" y="6021288"/>
            <a:ext cx="7910259" cy="307777"/>
          </a:xfrm>
          <a:prstGeom prst="rect">
            <a:avLst/>
          </a:prstGeom>
          <a:solidFill>
            <a:schemeClr val="bg1">
              <a:lumMod val="50000"/>
            </a:schemeClr>
          </a:solidFill>
        </p:spPr>
        <p:txBody>
          <a:bodyPr wrap="square">
            <a:spAutoFit/>
          </a:bodyPr>
          <a:lstStyle/>
          <a:p>
            <a:r>
              <a:rPr lang="en-US" sz="1400" dirty="0" smtClean="0">
                <a:solidFill>
                  <a:schemeClr val="bg2"/>
                </a:solidFill>
              </a:rPr>
              <a:t>The new </a:t>
            </a:r>
            <a:r>
              <a:rPr lang="en-US" sz="1400" dirty="0">
                <a:solidFill>
                  <a:schemeClr val="bg2"/>
                </a:solidFill>
              </a:rPr>
              <a:t>drug </a:t>
            </a:r>
            <a:r>
              <a:rPr lang="en-US" sz="1400" dirty="0" smtClean="0">
                <a:solidFill>
                  <a:schemeClr val="bg2"/>
                </a:solidFill>
              </a:rPr>
              <a:t>shows promise for commercialization </a:t>
            </a:r>
            <a:r>
              <a:rPr lang="en-US" sz="1400" dirty="0">
                <a:solidFill>
                  <a:schemeClr val="bg2"/>
                </a:solidFill>
              </a:rPr>
              <a:t>in </a:t>
            </a:r>
            <a:r>
              <a:rPr lang="en-US" sz="1400" dirty="0" smtClean="0">
                <a:solidFill>
                  <a:schemeClr val="bg2"/>
                </a:solidFill>
              </a:rPr>
              <a:t>a segment </a:t>
            </a:r>
            <a:r>
              <a:rPr lang="en-US" sz="1400" dirty="0">
                <a:solidFill>
                  <a:schemeClr val="bg2"/>
                </a:solidFill>
              </a:rPr>
              <a:t>of </a:t>
            </a:r>
            <a:r>
              <a:rPr lang="en-US" sz="1400" dirty="0" smtClean="0">
                <a:solidFill>
                  <a:schemeClr val="bg2"/>
                </a:solidFill>
              </a:rPr>
              <a:t>the global market that is $30 </a:t>
            </a:r>
            <a:r>
              <a:rPr lang="en-US" sz="1400" dirty="0">
                <a:solidFill>
                  <a:schemeClr val="bg2"/>
                </a:solidFill>
              </a:rPr>
              <a:t>billion</a:t>
            </a:r>
            <a:endParaRPr lang="ru-RU" sz="1400" dirty="0">
              <a:solidFill>
                <a:schemeClr val="bg2"/>
              </a:solidFill>
              <a:latin typeface="Arial"/>
              <a:cs typeface="Arial"/>
            </a:endParaRPr>
          </a:p>
        </p:txBody>
      </p:sp>
      <p:sp>
        <p:nvSpPr>
          <p:cNvPr id="21" name="TextBox 20"/>
          <p:cNvSpPr txBox="1"/>
          <p:nvPr/>
        </p:nvSpPr>
        <p:spPr>
          <a:xfrm>
            <a:off x="838199" y="5651956"/>
            <a:ext cx="7890169" cy="369332"/>
          </a:xfrm>
          <a:prstGeom prst="rect">
            <a:avLst/>
          </a:prstGeom>
          <a:solidFill>
            <a:srgbClr val="FF6600"/>
          </a:solidFill>
          <a:ln>
            <a:noFill/>
          </a:ln>
        </p:spPr>
        <p:txBody>
          <a:bodyPr wrap="square" rtlCol="0">
            <a:spAutoFit/>
          </a:bodyPr>
          <a:lstStyle/>
          <a:p>
            <a:r>
              <a:rPr lang="en-US" b="1" dirty="0" smtClean="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sp>
        <p:nvSpPr>
          <p:cNvPr id="22" name="TextBox 21"/>
          <p:cNvSpPr txBox="1"/>
          <p:nvPr/>
        </p:nvSpPr>
        <p:spPr>
          <a:xfrm>
            <a:off x="838205" y="4067780"/>
            <a:ext cx="7838251"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Tree>
    <p:extLst>
      <p:ext uri="{BB962C8B-B14F-4D97-AF65-F5344CB8AC3E}">
        <p14:creationId xmlns:p14="http://schemas.microsoft.com/office/powerpoint/2010/main" val="211189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000" b="1" dirty="0" err="1" smtClean="0"/>
              <a:t>Transgenesis</a:t>
            </a:r>
            <a:r>
              <a:rPr lang="en-US" sz="2000" b="1" dirty="0" smtClean="0"/>
              <a:t> Pharmaceutical Biotechnology Center "</a:t>
            </a:r>
            <a:r>
              <a:rPr lang="en-US" sz="2000" b="1" dirty="0" err="1" smtClean="0"/>
              <a:t>Transgenfarm</a:t>
            </a:r>
            <a:r>
              <a:rPr lang="en-US" sz="2000" b="1" dirty="0"/>
              <a:t>"</a:t>
            </a:r>
            <a:endParaRPr lang="ru-RU" sz="2000" dirty="0"/>
          </a:p>
        </p:txBody>
      </p:sp>
      <p:pic>
        <p:nvPicPr>
          <p:cNvPr id="13" name="Picture 5"/>
          <p:cNvPicPr>
            <a:picLocks noChangeAspect="1"/>
          </p:cNvPicPr>
          <p:nvPr>
            <p:custDataLst>
              <p:tags r:id="rId1"/>
            </p:custDataLst>
          </p:nvPr>
        </p:nvPicPr>
        <p:blipFill>
          <a:blip r:embed="rId3"/>
          <a:srcRect/>
          <a:stretch>
            <a:fillRect/>
          </a:stretch>
        </p:blipFill>
        <p:spPr bwMode="auto">
          <a:xfrm>
            <a:off x="7622449" y="44624"/>
            <a:ext cx="624332" cy="432048"/>
          </a:xfrm>
          <a:prstGeom prst="rect">
            <a:avLst/>
          </a:prstGeom>
          <a:noFill/>
          <a:ln w="9525">
            <a:noFill/>
            <a:miter lim="800000"/>
            <a:headEnd/>
            <a:tailEnd/>
          </a:ln>
        </p:spPr>
      </p:pic>
      <p:sp>
        <p:nvSpPr>
          <p:cNvPr id="15" name="Rectangle 9"/>
          <p:cNvSpPr/>
          <p:nvPr/>
        </p:nvSpPr>
        <p:spPr>
          <a:xfrm>
            <a:off x="816624" y="1052736"/>
            <a:ext cx="5699592" cy="1169551"/>
          </a:xfrm>
          <a:prstGeom prst="rect">
            <a:avLst/>
          </a:prstGeom>
        </p:spPr>
        <p:txBody>
          <a:bodyPr wrap="square">
            <a:spAutoFit/>
          </a:bodyPr>
          <a:lstStyle/>
          <a:p>
            <a:r>
              <a:rPr lang="en-US" sz="1400" b="1" dirty="0" err="1">
                <a:solidFill>
                  <a:schemeClr val="bg1">
                    <a:lumMod val="25000"/>
                  </a:schemeClr>
                </a:solidFill>
                <a:latin typeface="Arial"/>
                <a:cs typeface="Arial"/>
              </a:rPr>
              <a:t>Transgenfarm</a:t>
            </a:r>
            <a:r>
              <a:rPr lang="en-US" sz="1400" b="1" dirty="0">
                <a:solidFill>
                  <a:schemeClr val="bg1">
                    <a:lumMod val="25000"/>
                  </a:schemeClr>
                </a:solidFill>
                <a:latin typeface="Arial"/>
                <a:cs typeface="Arial"/>
              </a:rPr>
              <a:t> </a:t>
            </a:r>
            <a:r>
              <a:rPr lang="en-US" sz="1400" b="1" dirty="0" smtClean="0">
                <a:solidFill>
                  <a:schemeClr val="bg1">
                    <a:lumMod val="25000"/>
                  </a:schemeClr>
                </a:solidFill>
                <a:latin typeface="Arial"/>
                <a:cs typeface="Arial"/>
              </a:rPr>
              <a:t>received </a:t>
            </a:r>
            <a:r>
              <a:rPr lang="en-US" sz="1400" b="1" dirty="0">
                <a:solidFill>
                  <a:schemeClr val="bg1">
                    <a:lumMod val="25000"/>
                  </a:schemeClr>
                </a:solidFill>
                <a:latin typeface="Arial"/>
                <a:cs typeface="Arial"/>
              </a:rPr>
              <a:t>a </a:t>
            </a:r>
            <a:r>
              <a:rPr lang="en-US" sz="1400" b="1" dirty="0" smtClean="0">
                <a:solidFill>
                  <a:schemeClr val="bg1">
                    <a:lumMod val="25000"/>
                  </a:schemeClr>
                </a:solidFill>
                <a:latin typeface="Arial"/>
                <a:cs typeface="Arial"/>
              </a:rPr>
              <a:t>patent</a:t>
            </a:r>
          </a:p>
          <a:p>
            <a:endParaRPr lang="en-US" sz="1400" b="1" dirty="0" smtClean="0">
              <a:solidFill>
                <a:schemeClr val="bg1">
                  <a:lumMod val="25000"/>
                </a:schemeClr>
              </a:solidFill>
              <a:latin typeface="Arial"/>
              <a:cs typeface="Arial"/>
            </a:endParaRPr>
          </a:p>
          <a:p>
            <a:r>
              <a:rPr lang="en-US" sz="1400" dirty="0"/>
              <a:t>The Federal Service for Intellectual Property issued </a:t>
            </a:r>
            <a:r>
              <a:rPr lang="en-US" sz="1400" dirty="0" smtClean="0"/>
              <a:t>a patent</a:t>
            </a:r>
            <a:r>
              <a:rPr lang="en-US" sz="1400" dirty="0"/>
              <a:t>, "Genetic structure LTF3, LTF5, LTF7, LTF10, LTF11, for the production of recombinant human </a:t>
            </a:r>
            <a:r>
              <a:rPr lang="en-US" sz="1400" dirty="0" err="1"/>
              <a:t>lactoferrin</a:t>
            </a:r>
            <a:r>
              <a:rPr lang="en-US" sz="1400" dirty="0"/>
              <a:t>"</a:t>
            </a:r>
            <a:endParaRPr lang="ru-RU" sz="1400" dirty="0">
              <a:solidFill>
                <a:schemeClr val="bg1">
                  <a:lumMod val="25000"/>
                </a:schemeClr>
              </a:solidFill>
              <a:latin typeface="Arial"/>
              <a:cs typeface="Arial"/>
            </a:endParaRPr>
          </a:p>
        </p:txBody>
      </p:sp>
      <p:sp>
        <p:nvSpPr>
          <p:cNvPr id="16" name="Rectangle 10"/>
          <p:cNvSpPr/>
          <p:nvPr/>
        </p:nvSpPr>
        <p:spPr>
          <a:xfrm>
            <a:off x="818374" y="2852936"/>
            <a:ext cx="7883962"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rgbClr val="FFFFFF"/>
                </a:solidFill>
              </a:rPr>
              <a:t>Industrial production of human </a:t>
            </a:r>
            <a:r>
              <a:rPr lang="en-US" sz="1400" dirty="0" err="1">
                <a:solidFill>
                  <a:srgbClr val="FFFFFF"/>
                </a:solidFill>
              </a:rPr>
              <a:t>lactoferrin</a:t>
            </a:r>
            <a:r>
              <a:rPr lang="en-US" sz="1400" dirty="0">
                <a:solidFill>
                  <a:srgbClr val="FFFFFF"/>
                </a:solidFill>
              </a:rPr>
              <a:t> protein in the form of a water-soluble powder. The use of this </a:t>
            </a:r>
            <a:r>
              <a:rPr lang="en-US" sz="1400" dirty="0" smtClean="0">
                <a:solidFill>
                  <a:srgbClr val="FFFFFF"/>
                </a:solidFill>
              </a:rPr>
              <a:t>product allows to significantly </a:t>
            </a:r>
            <a:r>
              <a:rPr lang="en-US" sz="1400" dirty="0">
                <a:solidFill>
                  <a:srgbClr val="FFFFFF"/>
                </a:solidFill>
              </a:rPr>
              <a:t>reduce mortality in preterm infants, as well as the incidence </a:t>
            </a:r>
            <a:r>
              <a:rPr lang="en-US" sz="1400" dirty="0" smtClean="0">
                <a:solidFill>
                  <a:srgbClr val="FFFFFF"/>
                </a:solidFill>
              </a:rPr>
              <a:t>of illness among babies </a:t>
            </a:r>
            <a:r>
              <a:rPr lang="en-US" sz="1400" dirty="0">
                <a:solidFill>
                  <a:srgbClr val="FFFFFF"/>
                </a:solidFill>
              </a:rPr>
              <a:t>who are </a:t>
            </a:r>
            <a:r>
              <a:rPr lang="en-US" sz="1400" dirty="0" smtClean="0">
                <a:solidFill>
                  <a:srgbClr val="FFFFFF"/>
                </a:solidFill>
              </a:rPr>
              <a:t>fed with formula.</a:t>
            </a:r>
            <a:endParaRPr lang="ru-RU" sz="1400" dirty="0">
              <a:solidFill>
                <a:srgbClr val="FFFFFF"/>
              </a:solidFill>
              <a:latin typeface="Arial"/>
              <a:cs typeface="Arial"/>
            </a:endParaRPr>
          </a:p>
        </p:txBody>
      </p:sp>
      <p:sp>
        <p:nvSpPr>
          <p:cNvPr id="17" name="TextBox 16"/>
          <p:cNvSpPr txBox="1"/>
          <p:nvPr/>
        </p:nvSpPr>
        <p:spPr>
          <a:xfrm>
            <a:off x="827584" y="2483604"/>
            <a:ext cx="788255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18" name="Rectangle 10"/>
          <p:cNvSpPr/>
          <p:nvPr/>
        </p:nvSpPr>
        <p:spPr>
          <a:xfrm>
            <a:off x="838205" y="4437112"/>
            <a:ext cx="7838251"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Work on the production of therapeutic proteins in </a:t>
            </a:r>
            <a:r>
              <a:rPr lang="en-US" sz="1400" dirty="0" smtClean="0">
                <a:solidFill>
                  <a:schemeClr val="accent1"/>
                </a:solidFill>
              </a:rPr>
              <a:t>milk-producing </a:t>
            </a:r>
            <a:r>
              <a:rPr lang="en-US" sz="1400" dirty="0">
                <a:solidFill>
                  <a:schemeClr val="accent1"/>
                </a:solidFill>
              </a:rPr>
              <a:t>animals </a:t>
            </a:r>
            <a:r>
              <a:rPr lang="en-US" sz="1400" dirty="0" smtClean="0">
                <a:solidFill>
                  <a:schemeClr val="accent1"/>
                </a:solidFill>
              </a:rPr>
              <a:t>now makes </a:t>
            </a:r>
            <a:r>
              <a:rPr lang="en-US" sz="1400" dirty="0">
                <a:solidFill>
                  <a:schemeClr val="accent1"/>
                </a:solidFill>
              </a:rPr>
              <a:t>them available to the general mass of </a:t>
            </a:r>
            <a:r>
              <a:rPr lang="en-US" sz="1400" dirty="0" smtClean="0">
                <a:solidFill>
                  <a:schemeClr val="accent1"/>
                </a:solidFill>
              </a:rPr>
              <a:t>patients </a:t>
            </a:r>
            <a:r>
              <a:rPr lang="en-US" sz="1400" dirty="0">
                <a:solidFill>
                  <a:schemeClr val="accent1"/>
                </a:solidFill>
              </a:rPr>
              <a:t>who need them. </a:t>
            </a:r>
            <a:r>
              <a:rPr lang="en-US" sz="1400" dirty="0" smtClean="0">
                <a:solidFill>
                  <a:schemeClr val="accent1"/>
                </a:solidFill>
              </a:rPr>
              <a:t>This </a:t>
            </a:r>
            <a:r>
              <a:rPr lang="en-US" sz="1400" dirty="0">
                <a:solidFill>
                  <a:schemeClr val="accent1"/>
                </a:solidFill>
              </a:rPr>
              <a:t>production will be environmentally friendly, </a:t>
            </a:r>
            <a:r>
              <a:rPr lang="en-US" sz="1400" dirty="0" smtClean="0">
                <a:solidFill>
                  <a:schemeClr val="accent1"/>
                </a:solidFill>
              </a:rPr>
              <a:t>efficient </a:t>
            </a:r>
            <a:r>
              <a:rPr lang="en-US" sz="1400" dirty="0">
                <a:solidFill>
                  <a:schemeClr val="accent1"/>
                </a:solidFill>
              </a:rPr>
              <a:t>and the number of </a:t>
            </a:r>
            <a:r>
              <a:rPr lang="en-US" sz="1400" dirty="0" smtClean="0">
                <a:solidFill>
                  <a:schemeClr val="accent1"/>
                </a:solidFill>
              </a:rPr>
              <a:t>therapeutic proteins will </a:t>
            </a:r>
            <a:r>
              <a:rPr lang="en-US" sz="1400" dirty="0">
                <a:solidFill>
                  <a:schemeClr val="accent1"/>
                </a:solidFill>
              </a:rPr>
              <a:t>be regulated by the number of animal-producers.</a:t>
            </a:r>
            <a:endParaRPr lang="ru-RU" sz="1400" dirty="0">
              <a:solidFill>
                <a:schemeClr val="accent1"/>
              </a:solidFill>
              <a:latin typeface="Arial"/>
              <a:cs typeface="Arial"/>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816366"/>
            <a:ext cx="1968909" cy="1460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Прямоугольник 19"/>
          <p:cNvSpPr/>
          <p:nvPr/>
        </p:nvSpPr>
        <p:spPr>
          <a:xfrm>
            <a:off x="838205" y="6021288"/>
            <a:ext cx="7910259" cy="523220"/>
          </a:xfrm>
          <a:prstGeom prst="rect">
            <a:avLst/>
          </a:prstGeom>
          <a:solidFill>
            <a:schemeClr val="bg1">
              <a:lumMod val="50000"/>
            </a:schemeClr>
          </a:solidFill>
        </p:spPr>
        <p:txBody>
          <a:bodyPr wrap="square">
            <a:spAutoFit/>
          </a:bodyPr>
          <a:lstStyle/>
          <a:p>
            <a:r>
              <a:rPr lang="en-US" sz="1400" dirty="0">
                <a:solidFill>
                  <a:srgbClr val="FFFFFF"/>
                </a:solidFill>
              </a:rPr>
              <a:t>Currently in monetary terms, drugs that are based on human proteins occupy about 10% of the world pharmaceutical market. The worldwide market for protein drugs in 2010 was about 70 billion dollars.</a:t>
            </a:r>
            <a:endParaRPr lang="ru-RU" sz="1400" dirty="0">
              <a:solidFill>
                <a:srgbClr val="FFFFFF"/>
              </a:solidFill>
              <a:latin typeface="Arial"/>
              <a:cs typeface="Arial"/>
            </a:endParaRPr>
          </a:p>
        </p:txBody>
      </p:sp>
      <p:sp>
        <p:nvSpPr>
          <p:cNvPr id="21" name="TextBox 20"/>
          <p:cNvSpPr txBox="1"/>
          <p:nvPr/>
        </p:nvSpPr>
        <p:spPr>
          <a:xfrm>
            <a:off x="838199" y="5651956"/>
            <a:ext cx="7890169"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sp>
        <p:nvSpPr>
          <p:cNvPr id="22" name="TextBox 21"/>
          <p:cNvSpPr txBox="1"/>
          <p:nvPr/>
        </p:nvSpPr>
        <p:spPr>
          <a:xfrm>
            <a:off x="838205" y="4067780"/>
            <a:ext cx="7838251"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Tree>
    <p:extLst>
      <p:ext uri="{BB962C8B-B14F-4D97-AF65-F5344CB8AC3E}">
        <p14:creationId xmlns:p14="http://schemas.microsoft.com/office/powerpoint/2010/main" val="315772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err="1" smtClean="0"/>
              <a:t>Inkuron</a:t>
            </a:r>
            <a:endParaRPr lang="ru-RU" dirty="0"/>
          </a:p>
        </p:txBody>
      </p:sp>
      <p:pic>
        <p:nvPicPr>
          <p:cNvPr id="13" name="Picture 5"/>
          <p:cNvPicPr>
            <a:picLocks noChangeAspect="1"/>
          </p:cNvPicPr>
          <p:nvPr>
            <p:custDataLst>
              <p:tags r:id="rId1"/>
            </p:custDataLst>
          </p:nvPr>
        </p:nvPicPr>
        <p:blipFill>
          <a:blip r:embed="rId3"/>
          <a:srcRect/>
          <a:stretch>
            <a:fillRect/>
          </a:stretch>
        </p:blipFill>
        <p:spPr bwMode="auto">
          <a:xfrm>
            <a:off x="7622449" y="44624"/>
            <a:ext cx="624332" cy="432048"/>
          </a:xfrm>
          <a:prstGeom prst="rect">
            <a:avLst/>
          </a:prstGeom>
          <a:noFill/>
          <a:ln w="9525">
            <a:noFill/>
            <a:miter lim="800000"/>
            <a:headEnd/>
            <a:tailEnd/>
          </a:ln>
        </p:spPr>
      </p:pic>
      <p:sp>
        <p:nvSpPr>
          <p:cNvPr id="15" name="Rectangle 9"/>
          <p:cNvSpPr/>
          <p:nvPr/>
        </p:nvSpPr>
        <p:spPr>
          <a:xfrm>
            <a:off x="744616" y="908720"/>
            <a:ext cx="5843608" cy="1169551"/>
          </a:xfrm>
          <a:prstGeom prst="rect">
            <a:avLst/>
          </a:prstGeom>
        </p:spPr>
        <p:txBody>
          <a:bodyPr wrap="square">
            <a:spAutoFit/>
          </a:bodyPr>
          <a:lstStyle/>
          <a:p>
            <a:r>
              <a:rPr lang="en-US" sz="1400" b="1" dirty="0" err="1" smtClean="0"/>
              <a:t>Inkuron</a:t>
            </a:r>
            <a:r>
              <a:rPr lang="en-US" sz="1400" b="1" dirty="0" smtClean="0"/>
              <a:t> </a:t>
            </a:r>
            <a:r>
              <a:rPr lang="en-US" sz="1400" b="1" dirty="0"/>
              <a:t>will hold </a:t>
            </a:r>
            <a:r>
              <a:rPr lang="en-US" sz="1400" b="1" dirty="0" smtClean="0"/>
              <a:t>U.S</a:t>
            </a:r>
            <a:r>
              <a:rPr lang="en-US" sz="1400" b="1" dirty="0"/>
              <a:t>. </a:t>
            </a:r>
            <a:r>
              <a:rPr lang="en-US" sz="1400" b="1" dirty="0" smtClean="0"/>
              <a:t>trials for a cancer drug</a:t>
            </a:r>
            <a:endParaRPr lang="en-US" sz="1400" b="1" dirty="0"/>
          </a:p>
          <a:p>
            <a:r>
              <a:rPr lang="en-US" sz="1400" b="1" dirty="0"/>
              <a:t> </a:t>
            </a:r>
          </a:p>
          <a:p>
            <a:r>
              <a:rPr lang="en-US" sz="1400" dirty="0" err="1" smtClean="0"/>
              <a:t>Inkuron</a:t>
            </a:r>
            <a:r>
              <a:rPr lang="en-US" sz="1400" dirty="0" smtClean="0"/>
              <a:t> </a:t>
            </a:r>
            <a:r>
              <a:rPr lang="en-US" sz="1400" dirty="0"/>
              <a:t>has received approval from the U.S. Administration of Quality Supervision </a:t>
            </a:r>
            <a:r>
              <a:rPr lang="en-US" sz="1400" dirty="0" smtClean="0"/>
              <a:t>of the Food </a:t>
            </a:r>
            <a:r>
              <a:rPr lang="en-US" sz="1400" dirty="0"/>
              <a:t>and Drug Administration (FDA) for clinical trials of the drug CBL0137.</a:t>
            </a:r>
            <a:endParaRPr lang="ru-RU" sz="1400" dirty="0">
              <a:solidFill>
                <a:schemeClr val="bg1">
                  <a:lumMod val="25000"/>
                </a:schemeClr>
              </a:solidFill>
              <a:latin typeface="Arial"/>
              <a:cs typeface="Arial"/>
            </a:endParaRPr>
          </a:p>
        </p:txBody>
      </p:sp>
      <p:sp>
        <p:nvSpPr>
          <p:cNvPr id="16" name="Rectangle 10"/>
          <p:cNvSpPr/>
          <p:nvPr/>
        </p:nvSpPr>
        <p:spPr>
          <a:xfrm>
            <a:off x="818374" y="2564904"/>
            <a:ext cx="7883962" cy="95410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bg2"/>
                </a:solidFill>
              </a:rPr>
              <a:t>The company's activities focus on the design and </a:t>
            </a:r>
            <a:r>
              <a:rPr lang="en-US" sz="1400" dirty="0" smtClean="0">
                <a:solidFill>
                  <a:schemeClr val="bg2"/>
                </a:solidFill>
              </a:rPr>
              <a:t>conducting </a:t>
            </a:r>
            <a:r>
              <a:rPr lang="en-US" sz="1400" dirty="0">
                <a:solidFill>
                  <a:schemeClr val="bg2"/>
                </a:solidFill>
              </a:rPr>
              <a:t>of preclinical and clinical studies of innovative medicines based on a new class of molecules of </a:t>
            </a:r>
            <a:r>
              <a:rPr lang="en-US" sz="1400" dirty="0" smtClean="0">
                <a:solidFill>
                  <a:schemeClr val="bg2"/>
                </a:solidFill>
              </a:rPr>
              <a:t>a chemical </a:t>
            </a:r>
            <a:r>
              <a:rPr lang="en-US" sz="1400" dirty="0">
                <a:solidFill>
                  <a:schemeClr val="bg2"/>
                </a:solidFill>
              </a:rPr>
              <a:t>nature, </a:t>
            </a:r>
            <a:r>
              <a:rPr lang="en-US" sz="1400" dirty="0" err="1" smtClean="0">
                <a:solidFill>
                  <a:schemeClr val="bg2"/>
                </a:solidFill>
              </a:rPr>
              <a:t>Kuraksin</a:t>
            </a:r>
            <a:r>
              <a:rPr lang="en-US" sz="1400" dirty="0" smtClean="0">
                <a:solidFill>
                  <a:schemeClr val="bg2"/>
                </a:solidFill>
              </a:rPr>
              <a:t>. These are small </a:t>
            </a:r>
            <a:r>
              <a:rPr lang="en-US" sz="1400" dirty="0">
                <a:solidFill>
                  <a:schemeClr val="bg2"/>
                </a:solidFill>
              </a:rPr>
              <a:t>molecules with </a:t>
            </a:r>
            <a:r>
              <a:rPr lang="en-US" sz="1400" dirty="0" smtClean="0">
                <a:solidFill>
                  <a:schemeClr val="bg2"/>
                </a:solidFill>
              </a:rPr>
              <a:t>a potentially </a:t>
            </a:r>
            <a:r>
              <a:rPr lang="en-US" sz="1400" dirty="0">
                <a:solidFill>
                  <a:schemeClr val="bg2"/>
                </a:solidFill>
              </a:rPr>
              <a:t>wide range of therapeutic applications for the treatment of cancer and autoimmune diseases.</a:t>
            </a:r>
            <a:endParaRPr lang="ru-RU" sz="1400" dirty="0">
              <a:solidFill>
                <a:schemeClr val="bg2"/>
              </a:solidFill>
              <a:latin typeface="Arial"/>
              <a:cs typeface="Arial"/>
            </a:endParaRPr>
          </a:p>
        </p:txBody>
      </p:sp>
      <p:sp>
        <p:nvSpPr>
          <p:cNvPr id="17" name="TextBox 16"/>
          <p:cNvSpPr txBox="1"/>
          <p:nvPr/>
        </p:nvSpPr>
        <p:spPr>
          <a:xfrm>
            <a:off x="827584" y="2204864"/>
            <a:ext cx="788255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18" name="Rectangle 10"/>
          <p:cNvSpPr/>
          <p:nvPr/>
        </p:nvSpPr>
        <p:spPr>
          <a:xfrm>
            <a:off x="838205" y="4005064"/>
            <a:ext cx="7838251" cy="95410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rgbClr val="D4FF01"/>
                </a:solidFill>
              </a:rPr>
              <a:t>The uniqueness of </a:t>
            </a:r>
            <a:r>
              <a:rPr lang="en-US" sz="1400" dirty="0" err="1" smtClean="0">
                <a:solidFill>
                  <a:srgbClr val="D4FF01"/>
                </a:solidFill>
              </a:rPr>
              <a:t>Kuraksin</a:t>
            </a:r>
            <a:r>
              <a:rPr lang="en-US" sz="1400" dirty="0" smtClean="0">
                <a:solidFill>
                  <a:srgbClr val="D4FF01"/>
                </a:solidFill>
              </a:rPr>
              <a:t> </a:t>
            </a:r>
            <a:r>
              <a:rPr lang="en-US" sz="1400" dirty="0">
                <a:solidFill>
                  <a:srgbClr val="D4FF01"/>
                </a:solidFill>
              </a:rPr>
              <a:t>is that they </a:t>
            </a:r>
            <a:r>
              <a:rPr lang="en-US" sz="1400" dirty="0" smtClean="0">
                <a:solidFill>
                  <a:srgbClr val="D4FF01"/>
                </a:solidFill>
              </a:rPr>
              <a:t>simultaneously </a:t>
            </a:r>
            <a:r>
              <a:rPr lang="en-US" sz="1400" dirty="0">
                <a:solidFill>
                  <a:srgbClr val="D4FF01"/>
                </a:solidFill>
              </a:rPr>
              <a:t>modulate </a:t>
            </a:r>
            <a:r>
              <a:rPr lang="en-US" sz="1400" dirty="0" smtClean="0">
                <a:solidFill>
                  <a:srgbClr val="D4FF01"/>
                </a:solidFill>
              </a:rPr>
              <a:t>abnormal </a:t>
            </a:r>
            <a:r>
              <a:rPr lang="en-US" sz="1400" dirty="0">
                <a:solidFill>
                  <a:srgbClr val="D4FF01"/>
                </a:solidFill>
              </a:rPr>
              <a:t>activity of three key signaling pathways in the tumor cells </a:t>
            </a:r>
            <a:r>
              <a:rPr lang="en-US" sz="1400" dirty="0" smtClean="0">
                <a:solidFill>
                  <a:srgbClr val="D4FF01"/>
                </a:solidFill>
              </a:rPr>
              <a:t>(</a:t>
            </a:r>
            <a:r>
              <a:rPr lang="en-US" sz="1400" dirty="0">
                <a:solidFill>
                  <a:srgbClr val="D4FF01"/>
                </a:solidFill>
              </a:rPr>
              <a:t>through inhibition </a:t>
            </a:r>
            <a:r>
              <a:rPr lang="en-US" sz="1400" dirty="0" smtClean="0">
                <a:solidFill>
                  <a:srgbClr val="D4FF01"/>
                </a:solidFill>
              </a:rPr>
              <a:t>of chromatin </a:t>
            </a:r>
            <a:r>
              <a:rPr lang="en-US" sz="1400" dirty="0">
                <a:solidFill>
                  <a:srgbClr val="D4FF01"/>
                </a:solidFill>
              </a:rPr>
              <a:t>protein complex FACT). This causes </a:t>
            </a:r>
            <a:r>
              <a:rPr lang="en-US" sz="1400" dirty="0" smtClean="0">
                <a:solidFill>
                  <a:srgbClr val="D4FF01"/>
                </a:solidFill>
              </a:rPr>
              <a:t>selectivity in their </a:t>
            </a:r>
            <a:r>
              <a:rPr lang="en-US" sz="1400" dirty="0">
                <a:solidFill>
                  <a:srgbClr val="D4FF01"/>
                </a:solidFill>
              </a:rPr>
              <a:t>antitumor activity. There is a high probability of success </a:t>
            </a:r>
            <a:r>
              <a:rPr lang="en-US" sz="1400" dirty="0" smtClean="0">
                <a:solidFill>
                  <a:srgbClr val="D4FF01"/>
                </a:solidFill>
              </a:rPr>
              <a:t>using </a:t>
            </a:r>
            <a:r>
              <a:rPr lang="en-US" sz="1400" dirty="0" err="1" smtClean="0">
                <a:solidFill>
                  <a:srgbClr val="D4FF01"/>
                </a:solidFill>
              </a:rPr>
              <a:t>Kuraksin</a:t>
            </a:r>
            <a:r>
              <a:rPr lang="en-US" sz="1400" dirty="0" smtClean="0">
                <a:solidFill>
                  <a:srgbClr val="D4FF01"/>
                </a:solidFill>
              </a:rPr>
              <a:t> </a:t>
            </a:r>
            <a:r>
              <a:rPr lang="en-US" sz="1400" dirty="0">
                <a:solidFill>
                  <a:srgbClr val="D4FF01"/>
                </a:solidFill>
              </a:rPr>
              <a:t>to treat certain autoimmune diseases and inflammatory conditions.</a:t>
            </a:r>
            <a:endParaRPr lang="ru-RU" sz="1400" dirty="0">
              <a:solidFill>
                <a:srgbClr val="D4FF01"/>
              </a:solidFill>
              <a:latin typeface="Arial"/>
              <a:cs typeface="Arial"/>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764704"/>
            <a:ext cx="1985600" cy="1195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Прямоугольник 19"/>
          <p:cNvSpPr/>
          <p:nvPr/>
        </p:nvSpPr>
        <p:spPr>
          <a:xfrm>
            <a:off x="838205" y="5930696"/>
            <a:ext cx="7910259" cy="523220"/>
          </a:xfrm>
          <a:prstGeom prst="rect">
            <a:avLst/>
          </a:prstGeom>
          <a:solidFill>
            <a:schemeClr val="bg1">
              <a:lumMod val="50000"/>
            </a:schemeClr>
          </a:solidFill>
        </p:spPr>
        <p:txBody>
          <a:bodyPr wrap="square">
            <a:spAutoFit/>
          </a:bodyPr>
          <a:lstStyle/>
          <a:p>
            <a:r>
              <a:rPr lang="en-US" sz="1400" dirty="0" smtClean="0">
                <a:solidFill>
                  <a:srgbClr val="FFFFFF"/>
                </a:solidFill>
              </a:rPr>
              <a:t>In general, the drugs are in a class of medicines that in Russia and other countries are </a:t>
            </a:r>
            <a:r>
              <a:rPr lang="en-US" sz="1400" dirty="0">
                <a:solidFill>
                  <a:srgbClr val="FFFFFF"/>
                </a:solidFill>
              </a:rPr>
              <a:t>not </a:t>
            </a:r>
            <a:r>
              <a:rPr lang="en-US" sz="1400" dirty="0" smtClean="0">
                <a:solidFill>
                  <a:srgbClr val="FFFFFF"/>
                </a:solidFill>
              </a:rPr>
              <a:t>purchased by patients, </a:t>
            </a:r>
            <a:r>
              <a:rPr lang="en-US" sz="1400" dirty="0">
                <a:solidFill>
                  <a:srgbClr val="FFFFFF"/>
                </a:solidFill>
              </a:rPr>
              <a:t>but </a:t>
            </a:r>
            <a:r>
              <a:rPr lang="en-US" sz="1400" dirty="0" smtClean="0">
                <a:solidFill>
                  <a:srgbClr val="FFFFFF"/>
                </a:solidFill>
              </a:rPr>
              <a:t>by various </a:t>
            </a:r>
            <a:r>
              <a:rPr lang="en-US" sz="1400" dirty="0">
                <a:solidFill>
                  <a:srgbClr val="FFFFFF"/>
                </a:solidFill>
              </a:rPr>
              <a:t>insurance or government programs.</a:t>
            </a:r>
            <a:endParaRPr lang="ru-RU" sz="1400" dirty="0">
              <a:solidFill>
                <a:srgbClr val="FFFFFF"/>
              </a:solidFill>
              <a:latin typeface="Arial"/>
              <a:cs typeface="Arial"/>
            </a:endParaRPr>
          </a:p>
        </p:txBody>
      </p:sp>
      <p:sp>
        <p:nvSpPr>
          <p:cNvPr id="21" name="TextBox 20"/>
          <p:cNvSpPr txBox="1"/>
          <p:nvPr/>
        </p:nvSpPr>
        <p:spPr>
          <a:xfrm>
            <a:off x="838199" y="5579948"/>
            <a:ext cx="7890169"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sp>
        <p:nvSpPr>
          <p:cNvPr id="22" name="TextBox 21"/>
          <p:cNvSpPr txBox="1"/>
          <p:nvPr/>
        </p:nvSpPr>
        <p:spPr>
          <a:xfrm>
            <a:off x="838205" y="3645024"/>
            <a:ext cx="7838251"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Tree>
    <p:extLst>
      <p:ext uri="{BB962C8B-B14F-4D97-AF65-F5344CB8AC3E}">
        <p14:creationId xmlns:p14="http://schemas.microsoft.com/office/powerpoint/2010/main" val="650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err="1" smtClean="0"/>
              <a:t>Gazokhim</a:t>
            </a:r>
            <a:r>
              <a:rPr lang="en-US" dirty="0" smtClean="0"/>
              <a:t> Techno</a:t>
            </a:r>
            <a:endParaRPr lang="ru-RU" dirty="0"/>
          </a:p>
        </p:txBody>
      </p:sp>
      <p:sp>
        <p:nvSpPr>
          <p:cNvPr id="4" name="Rectangle 31"/>
          <p:cNvSpPr/>
          <p:nvPr/>
        </p:nvSpPr>
        <p:spPr>
          <a:xfrm>
            <a:off x="711366" y="2481232"/>
            <a:ext cx="4984584" cy="107484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9"/>
          <p:cNvSpPr/>
          <p:nvPr/>
        </p:nvSpPr>
        <p:spPr>
          <a:xfrm>
            <a:off x="744616" y="980728"/>
            <a:ext cx="5987624" cy="1169551"/>
          </a:xfrm>
          <a:prstGeom prst="rect">
            <a:avLst/>
          </a:prstGeom>
        </p:spPr>
        <p:txBody>
          <a:bodyPr wrap="square">
            <a:spAutoFit/>
          </a:bodyPr>
          <a:lstStyle/>
          <a:p>
            <a:r>
              <a:rPr lang="en-US" sz="1400" b="1" dirty="0" err="1" smtClean="0">
                <a:solidFill>
                  <a:schemeClr val="bg1">
                    <a:lumMod val="25000"/>
                  </a:schemeClr>
                </a:solidFill>
                <a:latin typeface="+mj-lt"/>
                <a:cs typeface="Arial"/>
              </a:rPr>
              <a:t>Gazokhim</a:t>
            </a:r>
            <a:r>
              <a:rPr lang="en-US" sz="1400" b="1" dirty="0" smtClean="0">
                <a:solidFill>
                  <a:schemeClr val="bg1">
                    <a:lumMod val="25000"/>
                  </a:schemeClr>
                </a:solidFill>
                <a:latin typeface="+mj-lt"/>
                <a:cs typeface="Arial"/>
              </a:rPr>
              <a:t> Techno </a:t>
            </a:r>
            <a:r>
              <a:rPr lang="en-US" sz="1400" b="1" dirty="0">
                <a:solidFill>
                  <a:schemeClr val="bg1">
                    <a:lumMod val="25000"/>
                  </a:schemeClr>
                </a:solidFill>
                <a:latin typeface="+mj-lt"/>
                <a:cs typeface="Arial"/>
              </a:rPr>
              <a:t>began designing a </a:t>
            </a:r>
            <a:r>
              <a:rPr lang="en-US" sz="1400" b="1" dirty="0" smtClean="0">
                <a:solidFill>
                  <a:schemeClr val="bg1">
                    <a:lumMod val="25000"/>
                  </a:schemeClr>
                </a:solidFill>
                <a:latin typeface="+mj-lt"/>
                <a:cs typeface="Arial"/>
              </a:rPr>
              <a:t>prototype </a:t>
            </a:r>
            <a:r>
              <a:rPr lang="en-US" sz="1400" b="1" dirty="0" smtClean="0">
                <a:solidFill>
                  <a:schemeClr val="bg1">
                    <a:lumMod val="25000"/>
                  </a:schemeClr>
                </a:solidFill>
                <a:cs typeface="Arial"/>
              </a:rPr>
              <a:t>mini-GTL </a:t>
            </a:r>
            <a:r>
              <a:rPr lang="en-US" sz="1400" b="1" dirty="0" smtClean="0">
                <a:solidFill>
                  <a:schemeClr val="bg1">
                    <a:lumMod val="25000"/>
                  </a:schemeClr>
                </a:solidFill>
                <a:latin typeface="+mj-lt"/>
                <a:cs typeface="Arial"/>
              </a:rPr>
              <a:t>plant</a:t>
            </a:r>
          </a:p>
          <a:p>
            <a:endParaRPr lang="en-US" sz="1400" dirty="0">
              <a:solidFill>
                <a:schemeClr val="bg1">
                  <a:lumMod val="25000"/>
                </a:schemeClr>
              </a:solidFill>
              <a:latin typeface="+mj-lt"/>
              <a:cs typeface="Arial"/>
            </a:endParaRPr>
          </a:p>
          <a:p>
            <a:r>
              <a:rPr lang="en-US" sz="1400" dirty="0" smtClean="0">
                <a:solidFill>
                  <a:schemeClr val="bg1">
                    <a:lumMod val="25000"/>
                  </a:schemeClr>
                </a:solidFill>
                <a:latin typeface="+mj-lt"/>
                <a:cs typeface="Arial"/>
              </a:rPr>
              <a:t>It has a capacity </a:t>
            </a:r>
            <a:r>
              <a:rPr lang="en-US" sz="1400" dirty="0">
                <a:solidFill>
                  <a:schemeClr val="bg1">
                    <a:lumMod val="25000"/>
                  </a:schemeClr>
                </a:solidFill>
                <a:latin typeface="+mj-lt"/>
                <a:cs typeface="Arial"/>
              </a:rPr>
              <a:t>of 10-13 million Nm3 per year </a:t>
            </a:r>
            <a:r>
              <a:rPr lang="en-US" sz="1400" dirty="0" smtClean="0">
                <a:solidFill>
                  <a:schemeClr val="bg1">
                    <a:lumMod val="25000"/>
                  </a:schemeClr>
                </a:solidFill>
                <a:latin typeface="+mj-lt"/>
                <a:cs typeface="Arial"/>
              </a:rPr>
              <a:t>for turning gas </a:t>
            </a:r>
            <a:r>
              <a:rPr lang="en-US" sz="1400" dirty="0">
                <a:solidFill>
                  <a:schemeClr val="bg1">
                    <a:lumMod val="25000"/>
                  </a:schemeClr>
                </a:solidFill>
                <a:latin typeface="+mj-lt"/>
                <a:cs typeface="Arial"/>
              </a:rPr>
              <a:t>to synthetic liquid hydrocarbons </a:t>
            </a:r>
            <a:r>
              <a:rPr lang="en-US" sz="1400" dirty="0" smtClean="0">
                <a:solidFill>
                  <a:schemeClr val="bg1">
                    <a:lumMod val="25000"/>
                  </a:schemeClr>
                </a:solidFill>
                <a:latin typeface="+mj-lt"/>
                <a:cs typeface="Arial"/>
              </a:rPr>
              <a:t>with a yield of up to 5.8 tons </a:t>
            </a:r>
            <a:r>
              <a:rPr lang="en-US" sz="1400" dirty="0">
                <a:solidFill>
                  <a:schemeClr val="bg1">
                    <a:lumMod val="25000"/>
                  </a:schemeClr>
                </a:solidFill>
                <a:latin typeface="+mj-lt"/>
                <a:cs typeface="Arial"/>
              </a:rPr>
              <a:t>per year. </a:t>
            </a:r>
            <a:r>
              <a:rPr lang="en-US" sz="1400" dirty="0" smtClean="0">
                <a:solidFill>
                  <a:schemeClr val="bg1">
                    <a:lumMod val="25000"/>
                  </a:schemeClr>
                </a:solidFill>
                <a:latin typeface="+mj-lt"/>
                <a:cs typeface="Arial"/>
              </a:rPr>
              <a:t>Construction will be completed in Q3 of </a:t>
            </a:r>
            <a:r>
              <a:rPr lang="en-US" sz="1400" dirty="0">
                <a:solidFill>
                  <a:schemeClr val="bg1">
                    <a:lumMod val="25000"/>
                  </a:schemeClr>
                </a:solidFill>
                <a:latin typeface="+mj-lt"/>
                <a:cs typeface="Arial"/>
              </a:rPr>
              <a:t>2014.</a:t>
            </a:r>
          </a:p>
        </p:txBody>
      </p:sp>
      <p:sp>
        <p:nvSpPr>
          <p:cNvPr id="6" name="Rectangle 10"/>
          <p:cNvSpPr/>
          <p:nvPr/>
        </p:nvSpPr>
        <p:spPr>
          <a:xfrm>
            <a:off x="793906" y="2780928"/>
            <a:ext cx="7954557" cy="1815882"/>
          </a:xfrm>
          <a:prstGeom prst="rect">
            <a:avLst/>
          </a:prstGeom>
          <a:solidFill>
            <a:schemeClr val="bg1">
              <a:lumMod val="50000"/>
            </a:schemeClr>
          </a:solidFill>
          <a:ln>
            <a:solidFill>
              <a:schemeClr val="bg2">
                <a:lumMod val="95000"/>
              </a:schemeClr>
            </a:solidFill>
          </a:ln>
        </p:spPr>
        <p:txBody>
          <a:bodyPr wrap="square">
            <a:spAutoFit/>
          </a:bodyPr>
          <a:lstStyle/>
          <a:p>
            <a:r>
              <a:rPr lang="en-US" sz="1400" b="1" dirty="0">
                <a:solidFill>
                  <a:schemeClr val="bg2"/>
                </a:solidFill>
              </a:rPr>
              <a:t>The purpose of the project </a:t>
            </a:r>
            <a:r>
              <a:rPr lang="en-US" sz="1400" dirty="0">
                <a:solidFill>
                  <a:schemeClr val="bg2"/>
                </a:solidFill>
              </a:rPr>
              <a:t>- the commercialization of </a:t>
            </a:r>
            <a:r>
              <a:rPr lang="en-US" sz="1400" dirty="0" smtClean="0">
                <a:solidFill>
                  <a:schemeClr val="bg2"/>
                </a:solidFill>
              </a:rPr>
              <a:t>mini-GTL technology, creating </a:t>
            </a:r>
            <a:r>
              <a:rPr lang="en-US" sz="1400" dirty="0">
                <a:solidFill>
                  <a:schemeClr val="bg2"/>
                </a:solidFill>
              </a:rPr>
              <a:t>the world's first viable small-scale GTL plant </a:t>
            </a:r>
            <a:r>
              <a:rPr lang="en-US" sz="1400" dirty="0" smtClean="0">
                <a:solidFill>
                  <a:schemeClr val="bg2"/>
                </a:solidFill>
              </a:rPr>
              <a:t>and effectively monetizing small </a:t>
            </a:r>
            <a:r>
              <a:rPr lang="en-US" sz="1400" dirty="0">
                <a:solidFill>
                  <a:schemeClr val="bg2"/>
                </a:solidFill>
              </a:rPr>
              <a:t>gas resources </a:t>
            </a:r>
            <a:r>
              <a:rPr lang="en-US" sz="1400" dirty="0" smtClean="0">
                <a:solidFill>
                  <a:schemeClr val="bg2"/>
                </a:solidFill>
              </a:rPr>
              <a:t>(</a:t>
            </a:r>
            <a:r>
              <a:rPr lang="en-US" sz="1400" dirty="0">
                <a:solidFill>
                  <a:schemeClr val="bg2"/>
                </a:solidFill>
              </a:rPr>
              <a:t>associated petroleum gas, biogas, methane, natural gas, etc.)</a:t>
            </a:r>
          </a:p>
          <a:p>
            <a:r>
              <a:rPr lang="en-US" sz="1400" b="1" dirty="0">
                <a:solidFill>
                  <a:schemeClr val="bg2"/>
                </a:solidFill>
              </a:rPr>
              <a:t>The essence of </a:t>
            </a:r>
            <a:r>
              <a:rPr lang="en-US" sz="1400" b="1" dirty="0" smtClean="0">
                <a:solidFill>
                  <a:schemeClr val="bg2"/>
                </a:solidFill>
              </a:rPr>
              <a:t>the business </a:t>
            </a:r>
            <a:r>
              <a:rPr lang="en-US" sz="1400" dirty="0">
                <a:solidFill>
                  <a:schemeClr val="bg2"/>
                </a:solidFill>
              </a:rPr>
              <a:t>- licensing the production and sale </a:t>
            </a:r>
            <a:r>
              <a:rPr lang="en-US" sz="1400" dirty="0" smtClean="0">
                <a:solidFill>
                  <a:schemeClr val="bg2"/>
                </a:solidFill>
              </a:rPr>
              <a:t>of mini-GTL units, which are designed </a:t>
            </a:r>
            <a:r>
              <a:rPr lang="en-US" sz="1400" dirty="0">
                <a:solidFill>
                  <a:schemeClr val="bg2"/>
                </a:solidFill>
              </a:rPr>
              <a:t>for the processing of natural and associated gas into synthetic crude oil and products of higher added value.</a:t>
            </a:r>
          </a:p>
          <a:p>
            <a:r>
              <a:rPr lang="en-US" sz="1400" b="1" dirty="0">
                <a:solidFill>
                  <a:schemeClr val="bg2"/>
                </a:solidFill>
              </a:rPr>
              <a:t>Technology </a:t>
            </a:r>
            <a:r>
              <a:rPr lang="en-US" sz="1400" dirty="0">
                <a:solidFill>
                  <a:schemeClr val="bg2"/>
                </a:solidFill>
              </a:rPr>
              <a:t>- a joint Russian-British project, which </a:t>
            </a:r>
            <a:r>
              <a:rPr lang="en-US" sz="1400" dirty="0" smtClean="0">
                <a:solidFill>
                  <a:schemeClr val="bg2"/>
                </a:solidFill>
              </a:rPr>
              <a:t>technological </a:t>
            </a:r>
            <a:r>
              <a:rPr lang="en-US" sz="1400" dirty="0">
                <a:solidFill>
                  <a:schemeClr val="bg2"/>
                </a:solidFill>
              </a:rPr>
              <a:t>and economic synergies </a:t>
            </a:r>
            <a:r>
              <a:rPr lang="en-US" sz="1400" dirty="0" smtClean="0">
                <a:solidFill>
                  <a:schemeClr val="bg2"/>
                </a:solidFill>
              </a:rPr>
              <a:t>are achieved </a:t>
            </a:r>
            <a:r>
              <a:rPr lang="en-US" sz="1400" dirty="0">
                <a:solidFill>
                  <a:schemeClr val="bg2"/>
                </a:solidFill>
              </a:rPr>
              <a:t>by combining </a:t>
            </a:r>
            <a:r>
              <a:rPr lang="en-US" sz="1400" dirty="0" smtClean="0">
                <a:solidFill>
                  <a:schemeClr val="bg2"/>
                </a:solidFill>
              </a:rPr>
              <a:t>two </a:t>
            </a:r>
            <a:r>
              <a:rPr lang="en-US" sz="1400" dirty="0">
                <a:solidFill>
                  <a:schemeClr val="bg2"/>
                </a:solidFill>
              </a:rPr>
              <a:t>innovative blocks - POX (partial oxidation) </a:t>
            </a:r>
            <a:r>
              <a:rPr lang="en-US" sz="1400" dirty="0" smtClean="0">
                <a:solidFill>
                  <a:schemeClr val="bg2"/>
                </a:solidFill>
              </a:rPr>
              <a:t>from </a:t>
            </a:r>
            <a:r>
              <a:rPr lang="en-US" sz="1400" dirty="0" err="1" smtClean="0">
                <a:solidFill>
                  <a:schemeClr val="bg2"/>
                </a:solidFill>
              </a:rPr>
              <a:t>Gazokhim</a:t>
            </a:r>
            <a:r>
              <a:rPr lang="en-US" sz="1400" dirty="0" smtClean="0">
                <a:solidFill>
                  <a:schemeClr val="bg2"/>
                </a:solidFill>
              </a:rPr>
              <a:t> Techno </a:t>
            </a:r>
            <a:r>
              <a:rPr lang="en-US" sz="1400" dirty="0">
                <a:solidFill>
                  <a:schemeClr val="bg2"/>
                </a:solidFill>
              </a:rPr>
              <a:t>and a </a:t>
            </a:r>
            <a:r>
              <a:rPr lang="en-US" sz="1400" dirty="0" err="1">
                <a:solidFill>
                  <a:schemeClr val="bg2"/>
                </a:solidFill>
              </a:rPr>
              <a:t>microchannel</a:t>
            </a:r>
            <a:r>
              <a:rPr lang="en-US" sz="1400" dirty="0">
                <a:solidFill>
                  <a:schemeClr val="bg2"/>
                </a:solidFill>
              </a:rPr>
              <a:t> Fischer-</a:t>
            </a:r>
            <a:r>
              <a:rPr lang="en-US" sz="1400" dirty="0" err="1">
                <a:solidFill>
                  <a:schemeClr val="bg2"/>
                </a:solidFill>
              </a:rPr>
              <a:t>Tropsch</a:t>
            </a:r>
            <a:r>
              <a:rPr lang="en-US" sz="1400" dirty="0">
                <a:solidFill>
                  <a:schemeClr val="bg2"/>
                </a:solidFill>
              </a:rPr>
              <a:t> reactor </a:t>
            </a:r>
            <a:r>
              <a:rPr lang="en-US" sz="1400" dirty="0" smtClean="0">
                <a:solidFill>
                  <a:schemeClr val="bg2"/>
                </a:solidFill>
              </a:rPr>
              <a:t>from Oxford </a:t>
            </a:r>
            <a:r>
              <a:rPr lang="en-US" sz="1400" dirty="0">
                <a:solidFill>
                  <a:schemeClr val="bg2"/>
                </a:solidFill>
              </a:rPr>
              <a:t>Catalysts Group </a:t>
            </a:r>
            <a:r>
              <a:rPr lang="en-US" sz="1400" dirty="0" smtClean="0">
                <a:solidFill>
                  <a:schemeClr val="bg2"/>
                </a:solidFill>
              </a:rPr>
              <a:t>(www.oxfordcatalysts.com</a:t>
            </a:r>
            <a:r>
              <a:rPr lang="en-US" sz="1400" dirty="0">
                <a:solidFill>
                  <a:schemeClr val="bg2"/>
                </a:solidFill>
              </a:rPr>
              <a:t>).</a:t>
            </a:r>
          </a:p>
        </p:txBody>
      </p:sp>
      <p:sp>
        <p:nvSpPr>
          <p:cNvPr id="7" name="TextBox 6"/>
          <p:cNvSpPr txBox="1"/>
          <p:nvPr/>
        </p:nvSpPr>
        <p:spPr>
          <a:xfrm>
            <a:off x="793907" y="2420888"/>
            <a:ext cx="7954557"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4248" y="764704"/>
            <a:ext cx="1924120" cy="1470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Прямоугольник 8"/>
          <p:cNvSpPr/>
          <p:nvPr/>
        </p:nvSpPr>
        <p:spPr>
          <a:xfrm>
            <a:off x="838205" y="5786680"/>
            <a:ext cx="7910259" cy="523220"/>
          </a:xfrm>
          <a:prstGeom prst="rect">
            <a:avLst/>
          </a:prstGeom>
          <a:solidFill>
            <a:schemeClr val="bg1">
              <a:lumMod val="50000"/>
            </a:schemeClr>
          </a:solidFill>
        </p:spPr>
        <p:txBody>
          <a:bodyPr wrap="square">
            <a:spAutoFit/>
          </a:bodyPr>
          <a:lstStyle/>
          <a:p>
            <a:r>
              <a:rPr lang="en-US" sz="1400" b="1" dirty="0">
                <a:solidFill>
                  <a:schemeClr val="accent1"/>
                </a:solidFill>
              </a:rPr>
              <a:t>The target size of the market in the Russian Federation </a:t>
            </a:r>
            <a:r>
              <a:rPr lang="en-US" sz="1400" dirty="0" smtClean="0">
                <a:solidFill>
                  <a:schemeClr val="accent1"/>
                </a:solidFill>
              </a:rPr>
              <a:t>– up to </a:t>
            </a:r>
            <a:r>
              <a:rPr lang="en-US" sz="1400" dirty="0">
                <a:solidFill>
                  <a:schemeClr val="accent1"/>
                </a:solidFill>
              </a:rPr>
              <a:t>20 </a:t>
            </a:r>
            <a:r>
              <a:rPr lang="en-US" sz="1400" dirty="0" smtClean="0">
                <a:solidFill>
                  <a:schemeClr val="accent1"/>
                </a:solidFill>
              </a:rPr>
              <a:t>billion m3 / </a:t>
            </a:r>
            <a:r>
              <a:rPr lang="en-US" sz="1400" dirty="0">
                <a:solidFill>
                  <a:schemeClr val="accent1"/>
                </a:solidFill>
              </a:rPr>
              <a:t>year of gas flared (over 5 billion USD), in the world - more than 150 </a:t>
            </a:r>
            <a:r>
              <a:rPr lang="en-US" sz="1400" dirty="0" smtClean="0">
                <a:solidFill>
                  <a:schemeClr val="accent1"/>
                </a:solidFill>
              </a:rPr>
              <a:t>billion m3/ </a:t>
            </a:r>
            <a:r>
              <a:rPr lang="en-US" sz="1400" dirty="0">
                <a:solidFill>
                  <a:schemeClr val="accent1"/>
                </a:solidFill>
              </a:rPr>
              <a:t>year (up to 38 billion USD).</a:t>
            </a:r>
            <a:endParaRPr lang="ru-RU" sz="1400" dirty="0">
              <a:solidFill>
                <a:schemeClr val="accent1"/>
              </a:solidFill>
              <a:latin typeface="Arial"/>
              <a:cs typeface="Arial"/>
            </a:endParaRPr>
          </a:p>
        </p:txBody>
      </p:sp>
      <p:sp>
        <p:nvSpPr>
          <p:cNvPr id="10" name="TextBox 9"/>
          <p:cNvSpPr txBox="1"/>
          <p:nvPr/>
        </p:nvSpPr>
        <p:spPr>
          <a:xfrm>
            <a:off x="838199" y="5435932"/>
            <a:ext cx="7890169"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pic>
        <p:nvPicPr>
          <p:cNvPr id="11" name="Picture 3"/>
          <p:cNvPicPr>
            <a:picLocks noChangeAspect="1"/>
          </p:cNvPicPr>
          <p:nvPr>
            <p:custDataLst>
              <p:tags r:id="rId1"/>
            </p:custDataLst>
          </p:nvPr>
        </p:nvPicPr>
        <p:blipFill>
          <a:blip r:embed="rId4"/>
          <a:srcRect/>
          <a:stretch>
            <a:fillRect/>
          </a:stretch>
        </p:blipFill>
        <p:spPr bwMode="auto">
          <a:xfrm>
            <a:off x="7597969" y="43947"/>
            <a:ext cx="624334" cy="432048"/>
          </a:xfrm>
          <a:prstGeom prst="rect">
            <a:avLst/>
          </a:prstGeom>
          <a:noFill/>
          <a:ln w="9525">
            <a:noFill/>
            <a:miter lim="800000"/>
            <a:headEnd/>
            <a:tailEnd/>
          </a:ln>
        </p:spPr>
      </p:pic>
    </p:spTree>
    <p:extLst>
      <p:ext uri="{BB962C8B-B14F-4D97-AF65-F5344CB8AC3E}">
        <p14:creationId xmlns:p14="http://schemas.microsoft.com/office/powerpoint/2010/main" val="424216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400" b="1" dirty="0" smtClean="0"/>
              <a:t>Russian Superconductor Corporation</a:t>
            </a:r>
            <a:endParaRPr lang="ru-RU" sz="2400" dirty="0"/>
          </a:p>
        </p:txBody>
      </p:sp>
      <p:sp>
        <p:nvSpPr>
          <p:cNvPr id="5" name="Rectangle 9"/>
          <p:cNvSpPr/>
          <p:nvPr/>
        </p:nvSpPr>
        <p:spPr>
          <a:xfrm>
            <a:off x="744616" y="908720"/>
            <a:ext cx="5987624" cy="954107"/>
          </a:xfrm>
          <a:prstGeom prst="rect">
            <a:avLst/>
          </a:prstGeom>
        </p:spPr>
        <p:txBody>
          <a:bodyPr wrap="square">
            <a:spAutoFit/>
          </a:bodyPr>
          <a:lstStyle/>
          <a:p>
            <a:r>
              <a:rPr lang="en-US" sz="1400" b="1" dirty="0"/>
              <a:t>The "kinetic energy accumulator" project received investment attractiveness rating of BBB in the Russian Startup Index</a:t>
            </a:r>
          </a:p>
          <a:p>
            <a:r>
              <a:rPr lang="ru-RU" sz="1400" b="1" dirty="0" smtClean="0">
                <a:solidFill>
                  <a:schemeClr val="bg1">
                    <a:lumMod val="25000"/>
                  </a:schemeClr>
                </a:solidFill>
                <a:latin typeface="+mj-lt"/>
                <a:cs typeface="Arial"/>
              </a:rPr>
              <a:t> </a:t>
            </a:r>
          </a:p>
          <a:p>
            <a:r>
              <a:rPr lang="en-US" sz="1400" dirty="0" smtClean="0"/>
              <a:t>The BBB classification indicates "</a:t>
            </a:r>
            <a:r>
              <a:rPr lang="en-US" sz="1400" dirty="0"/>
              <a:t>Sufficient investment attractiveness</a:t>
            </a:r>
            <a:r>
              <a:rPr lang="en-US" sz="1400" dirty="0" smtClean="0"/>
              <a:t>.”</a:t>
            </a:r>
            <a:endParaRPr lang="ru-RU" sz="1400" dirty="0">
              <a:solidFill>
                <a:schemeClr val="bg1">
                  <a:lumMod val="25000"/>
                </a:schemeClr>
              </a:solidFill>
              <a:latin typeface="+mj-lt"/>
              <a:cs typeface="Aria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6176" y="980594"/>
            <a:ext cx="2572192" cy="720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p:cNvPicPr>
            <a:picLocks noChangeAspect="1"/>
          </p:cNvPicPr>
          <p:nvPr>
            <p:custDataLst>
              <p:tags r:id="rId1"/>
            </p:custDataLst>
          </p:nvPr>
        </p:nvPicPr>
        <p:blipFill>
          <a:blip r:embed="rId4"/>
          <a:srcRect/>
          <a:stretch>
            <a:fillRect/>
          </a:stretch>
        </p:blipFill>
        <p:spPr bwMode="auto">
          <a:xfrm>
            <a:off x="7597969" y="43947"/>
            <a:ext cx="624334" cy="432048"/>
          </a:xfrm>
          <a:prstGeom prst="rect">
            <a:avLst/>
          </a:prstGeom>
          <a:noFill/>
          <a:ln w="9525">
            <a:noFill/>
            <a:miter lim="800000"/>
            <a:headEnd/>
            <a:tailEnd/>
          </a:ln>
        </p:spPr>
      </p:pic>
      <p:sp>
        <p:nvSpPr>
          <p:cNvPr id="12" name="Rectangle 10"/>
          <p:cNvSpPr/>
          <p:nvPr/>
        </p:nvSpPr>
        <p:spPr>
          <a:xfrm>
            <a:off x="827584" y="2636912"/>
            <a:ext cx="7920880" cy="523220"/>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rgbClr val="FFFFFF"/>
                </a:solidFill>
              </a:rPr>
              <a:t>The </a:t>
            </a:r>
            <a:r>
              <a:rPr lang="en-US" sz="1400" dirty="0" smtClean="0">
                <a:solidFill>
                  <a:srgbClr val="FFFFFF"/>
                </a:solidFill>
              </a:rPr>
              <a:t>"kinetic energy accumulator" project is </a:t>
            </a:r>
            <a:r>
              <a:rPr lang="en-US" sz="1400" dirty="0">
                <a:solidFill>
                  <a:srgbClr val="FFFFFF"/>
                </a:solidFill>
              </a:rPr>
              <a:t>aimed at </a:t>
            </a:r>
            <a:r>
              <a:rPr lang="en-US" sz="1400" dirty="0" smtClean="0">
                <a:solidFill>
                  <a:srgbClr val="FFFFFF"/>
                </a:solidFill>
              </a:rPr>
              <a:t>the mass </a:t>
            </a:r>
            <a:r>
              <a:rPr lang="en-US" sz="1400" dirty="0">
                <a:solidFill>
                  <a:srgbClr val="FFFFFF"/>
                </a:solidFill>
              </a:rPr>
              <a:t>production of high-tech </a:t>
            </a:r>
            <a:r>
              <a:rPr lang="en-US" sz="1400" dirty="0" smtClean="0">
                <a:solidFill>
                  <a:srgbClr val="FFFFFF"/>
                </a:solidFill>
              </a:rPr>
              <a:t>innovative competitive </a:t>
            </a:r>
            <a:r>
              <a:rPr lang="en-US" sz="1400" dirty="0">
                <a:solidFill>
                  <a:srgbClr val="FFFFFF"/>
                </a:solidFill>
              </a:rPr>
              <a:t>products </a:t>
            </a:r>
            <a:r>
              <a:rPr lang="en-US" sz="1400" dirty="0" smtClean="0">
                <a:solidFill>
                  <a:srgbClr val="FFFFFF"/>
                </a:solidFill>
              </a:rPr>
              <a:t>to store large quantities of kinetic </a:t>
            </a:r>
            <a:r>
              <a:rPr lang="en-US" sz="1400" dirty="0">
                <a:solidFill>
                  <a:srgbClr val="FFFFFF"/>
                </a:solidFill>
              </a:rPr>
              <a:t>energy </a:t>
            </a:r>
            <a:r>
              <a:rPr lang="en-US" sz="1400" dirty="0" smtClean="0">
                <a:solidFill>
                  <a:srgbClr val="FFFFFF"/>
                </a:solidFill>
              </a:rPr>
              <a:t>and </a:t>
            </a:r>
            <a:r>
              <a:rPr lang="en-US" sz="1400" dirty="0">
                <a:solidFill>
                  <a:srgbClr val="FFFFFF"/>
                </a:solidFill>
              </a:rPr>
              <a:t>energy consumption.</a:t>
            </a:r>
            <a:endParaRPr lang="ru-RU" sz="1400" dirty="0">
              <a:solidFill>
                <a:srgbClr val="FFFFFF"/>
              </a:solidFill>
            </a:endParaRPr>
          </a:p>
        </p:txBody>
      </p:sp>
      <p:sp>
        <p:nvSpPr>
          <p:cNvPr id="13" name="TextBox 12"/>
          <p:cNvSpPr txBox="1"/>
          <p:nvPr/>
        </p:nvSpPr>
        <p:spPr>
          <a:xfrm>
            <a:off x="827584" y="2276872"/>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14" name="TextBox 13"/>
          <p:cNvSpPr txBox="1"/>
          <p:nvPr/>
        </p:nvSpPr>
        <p:spPr>
          <a:xfrm>
            <a:off x="827584" y="3645024"/>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15" name="Rectangle 10"/>
          <p:cNvSpPr/>
          <p:nvPr/>
        </p:nvSpPr>
        <p:spPr>
          <a:xfrm>
            <a:off x="827584" y="4005064"/>
            <a:ext cx="7890164" cy="1169551"/>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These devices can also be used to improve the performance of power for short </a:t>
            </a:r>
            <a:r>
              <a:rPr lang="en-US" sz="1400" dirty="0" smtClean="0">
                <a:solidFill>
                  <a:schemeClr val="accent1"/>
                </a:solidFill>
              </a:rPr>
              <a:t>term consumers of increased </a:t>
            </a:r>
            <a:r>
              <a:rPr lang="en-US" sz="1400" dirty="0">
                <a:solidFill>
                  <a:schemeClr val="accent1"/>
                </a:solidFill>
              </a:rPr>
              <a:t>power (to compensate for peak loads) and to improve the stability of power plants and power systems.</a:t>
            </a:r>
          </a:p>
          <a:p>
            <a:r>
              <a:rPr lang="en-US" sz="1400" dirty="0" smtClean="0">
                <a:solidFill>
                  <a:schemeClr val="accent1"/>
                </a:solidFill>
              </a:rPr>
              <a:t>The use </a:t>
            </a:r>
            <a:r>
              <a:rPr lang="en-US" sz="1400" dirty="0">
                <a:solidFill>
                  <a:schemeClr val="accent1"/>
                </a:solidFill>
              </a:rPr>
              <a:t>of the kinetic energy storage devices to significantly improve efficiency in the use of recovered energy </a:t>
            </a:r>
            <a:r>
              <a:rPr lang="en-US" sz="1400" dirty="0" smtClean="0">
                <a:solidFill>
                  <a:schemeClr val="accent1"/>
                </a:solidFill>
              </a:rPr>
              <a:t>from electrified </a:t>
            </a:r>
            <a:r>
              <a:rPr lang="en-US" sz="1400" dirty="0">
                <a:solidFill>
                  <a:schemeClr val="accent1"/>
                </a:solidFill>
              </a:rPr>
              <a:t>transport (metro, tram, trolley bus), and other </a:t>
            </a:r>
            <a:r>
              <a:rPr lang="en-US" sz="1400" dirty="0" smtClean="0">
                <a:solidFill>
                  <a:schemeClr val="accent1"/>
                </a:solidFill>
              </a:rPr>
              <a:t>equipment is also very attractive.</a:t>
            </a:r>
            <a:endParaRPr lang="ru-RU" sz="1400" dirty="0">
              <a:solidFill>
                <a:schemeClr val="accent1"/>
              </a:solidFill>
            </a:endParaRPr>
          </a:p>
        </p:txBody>
      </p:sp>
      <p:sp>
        <p:nvSpPr>
          <p:cNvPr id="16" name="Прямоугольник 15"/>
          <p:cNvSpPr/>
          <p:nvPr/>
        </p:nvSpPr>
        <p:spPr>
          <a:xfrm>
            <a:off x="838205" y="6021288"/>
            <a:ext cx="7910259" cy="523220"/>
          </a:xfrm>
          <a:prstGeom prst="rect">
            <a:avLst/>
          </a:prstGeom>
          <a:solidFill>
            <a:schemeClr val="bg1">
              <a:lumMod val="50000"/>
            </a:schemeClr>
          </a:solidFill>
        </p:spPr>
        <p:txBody>
          <a:bodyPr wrap="square">
            <a:spAutoFit/>
          </a:bodyPr>
          <a:lstStyle/>
          <a:p>
            <a:r>
              <a:rPr lang="en-US" sz="1400" dirty="0">
                <a:solidFill>
                  <a:srgbClr val="FFFFFF"/>
                </a:solidFill>
              </a:rPr>
              <a:t>The </a:t>
            </a:r>
            <a:r>
              <a:rPr lang="en-US" sz="1400" dirty="0" smtClean="0">
                <a:solidFill>
                  <a:srgbClr val="FFFFFF"/>
                </a:solidFill>
              </a:rPr>
              <a:t>global market for energy </a:t>
            </a:r>
            <a:r>
              <a:rPr lang="en-US" sz="1400" dirty="0">
                <a:solidFill>
                  <a:srgbClr val="FFFFFF"/>
                </a:solidFill>
              </a:rPr>
              <a:t>storage </a:t>
            </a:r>
            <a:r>
              <a:rPr lang="en-US" sz="1400" dirty="0" smtClean="0">
                <a:solidFill>
                  <a:srgbClr val="FFFFFF"/>
                </a:solidFill>
              </a:rPr>
              <a:t>was </a:t>
            </a:r>
            <a:r>
              <a:rPr lang="en-US" sz="1400" b="1" dirty="0" smtClean="0">
                <a:solidFill>
                  <a:srgbClr val="FFFFFF"/>
                </a:solidFill>
              </a:rPr>
              <a:t>$9.8 </a:t>
            </a:r>
            <a:r>
              <a:rPr lang="en-US" sz="1400" b="1" dirty="0">
                <a:solidFill>
                  <a:srgbClr val="FFFFFF"/>
                </a:solidFill>
              </a:rPr>
              <a:t>billion </a:t>
            </a:r>
            <a:r>
              <a:rPr lang="en-US" sz="1400" dirty="0">
                <a:solidFill>
                  <a:srgbClr val="FFFFFF"/>
                </a:solidFill>
              </a:rPr>
              <a:t>in 2008, the </a:t>
            </a:r>
            <a:r>
              <a:rPr lang="en-US" sz="1400" dirty="0" smtClean="0">
                <a:solidFill>
                  <a:srgbClr val="FFFFFF"/>
                </a:solidFill>
              </a:rPr>
              <a:t>global market </a:t>
            </a:r>
            <a:r>
              <a:rPr lang="en-US" sz="1400" dirty="0">
                <a:solidFill>
                  <a:srgbClr val="FFFFFF"/>
                </a:solidFill>
              </a:rPr>
              <a:t>in the segment of </a:t>
            </a:r>
            <a:r>
              <a:rPr lang="en-US" sz="1400" dirty="0" smtClean="0">
                <a:solidFill>
                  <a:srgbClr val="FFFFFF"/>
                </a:solidFill>
              </a:rPr>
              <a:t>"power system support" was </a:t>
            </a:r>
            <a:r>
              <a:rPr lang="en-US" sz="1400" b="1" dirty="0" smtClean="0">
                <a:solidFill>
                  <a:srgbClr val="FFFFFF"/>
                </a:solidFill>
              </a:rPr>
              <a:t>$707 </a:t>
            </a:r>
            <a:r>
              <a:rPr lang="en-US" sz="1400" b="1" dirty="0">
                <a:solidFill>
                  <a:srgbClr val="FFFFFF"/>
                </a:solidFill>
              </a:rPr>
              <a:t>million </a:t>
            </a:r>
            <a:r>
              <a:rPr lang="en-US" sz="1400" dirty="0" smtClean="0">
                <a:solidFill>
                  <a:srgbClr val="FFFFFF"/>
                </a:solidFill>
              </a:rPr>
              <a:t>with a </a:t>
            </a:r>
            <a:r>
              <a:rPr lang="en-US" sz="1400" dirty="0">
                <a:solidFill>
                  <a:srgbClr val="FFFFFF"/>
                </a:solidFill>
              </a:rPr>
              <a:t>growth rate of </a:t>
            </a:r>
            <a:r>
              <a:rPr lang="en-US" sz="1400" b="1" dirty="0">
                <a:solidFill>
                  <a:srgbClr val="FFFFFF"/>
                </a:solidFill>
              </a:rPr>
              <a:t>~ 20% </a:t>
            </a:r>
            <a:r>
              <a:rPr lang="en-US" sz="1400" b="1" dirty="0" err="1" smtClean="0">
                <a:solidFill>
                  <a:srgbClr val="FFFFFF"/>
                </a:solidFill>
              </a:rPr>
              <a:t>til</a:t>
            </a:r>
            <a:r>
              <a:rPr lang="en-US" sz="1400" b="1" dirty="0" smtClean="0">
                <a:solidFill>
                  <a:srgbClr val="FFFFFF"/>
                </a:solidFill>
              </a:rPr>
              <a:t> 2030</a:t>
            </a:r>
            <a:endParaRPr lang="ru-RU" sz="1400" b="1" dirty="0" smtClean="0">
              <a:solidFill>
                <a:srgbClr val="FFFFFF"/>
              </a:solidFill>
            </a:endParaRPr>
          </a:p>
        </p:txBody>
      </p:sp>
      <p:sp>
        <p:nvSpPr>
          <p:cNvPr id="17" name="TextBox 16"/>
          <p:cNvSpPr txBox="1"/>
          <p:nvPr/>
        </p:nvSpPr>
        <p:spPr>
          <a:xfrm>
            <a:off x="838199" y="5651956"/>
            <a:ext cx="7910265"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398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000" b="1" dirty="0" smtClean="0"/>
              <a:t>IKIZ</a:t>
            </a:r>
            <a:r>
              <a:rPr lang="ru-RU" sz="2000" b="1" dirty="0" smtClean="0"/>
              <a:t/>
            </a:r>
            <a:br>
              <a:rPr lang="ru-RU" sz="2000" b="1" dirty="0" smtClean="0"/>
            </a:br>
            <a:r>
              <a:rPr lang="en-US" sz="2000" b="1" dirty="0" smtClean="0"/>
              <a:t>(Institute for Cosmic Research of Earth)</a:t>
            </a:r>
            <a:endParaRPr lang="ru-RU" sz="2000" dirty="0"/>
          </a:p>
        </p:txBody>
      </p:sp>
      <p:sp>
        <p:nvSpPr>
          <p:cNvPr id="4" name="Rectangle 9"/>
          <p:cNvSpPr/>
          <p:nvPr/>
        </p:nvSpPr>
        <p:spPr>
          <a:xfrm>
            <a:off x="827584" y="1106160"/>
            <a:ext cx="6120680" cy="738664"/>
          </a:xfrm>
          <a:prstGeom prst="rect">
            <a:avLst/>
          </a:prstGeom>
        </p:spPr>
        <p:txBody>
          <a:bodyPr wrap="square">
            <a:spAutoFit/>
          </a:bodyPr>
          <a:lstStyle/>
          <a:p>
            <a:r>
              <a:rPr lang="en-US" sz="1400" b="1" dirty="0" smtClean="0">
                <a:solidFill>
                  <a:schemeClr val="bg1">
                    <a:lumMod val="25000"/>
                  </a:schemeClr>
                </a:solidFill>
                <a:latin typeface="Arial"/>
                <a:cs typeface="Arial"/>
              </a:rPr>
              <a:t>IKIZ </a:t>
            </a:r>
            <a:r>
              <a:rPr lang="en-US" sz="1400" b="1" dirty="0">
                <a:solidFill>
                  <a:schemeClr val="bg1">
                    <a:lumMod val="25000"/>
                  </a:schemeClr>
                </a:solidFill>
                <a:latin typeface="Arial"/>
                <a:cs typeface="Arial"/>
              </a:rPr>
              <a:t>successfully implemented the first stage of </a:t>
            </a:r>
            <a:r>
              <a:rPr lang="en-US" sz="1400" b="1" dirty="0" smtClean="0">
                <a:solidFill>
                  <a:schemeClr val="bg1">
                    <a:lumMod val="25000"/>
                  </a:schemeClr>
                </a:solidFill>
                <a:latin typeface="Arial"/>
                <a:cs typeface="Arial"/>
              </a:rPr>
              <a:t>its project to map the </a:t>
            </a:r>
            <a:r>
              <a:rPr lang="en-US" sz="1400" b="1" dirty="0">
                <a:solidFill>
                  <a:schemeClr val="bg1">
                    <a:lumMod val="25000"/>
                  </a:schemeClr>
                </a:solidFill>
                <a:latin typeface="Arial"/>
                <a:cs typeface="Arial"/>
              </a:rPr>
              <a:t>vegetation of northern Eurasia based on satellite data commissioned by the U.S. Forest Service</a:t>
            </a:r>
            <a:endParaRPr lang="ru-RU" sz="1400" dirty="0">
              <a:solidFill>
                <a:schemeClr val="bg1">
                  <a:lumMod val="25000"/>
                </a:schemeClr>
              </a:solidFill>
              <a:latin typeface="Arial"/>
              <a:cs typeface="Arial"/>
            </a:endParaRPr>
          </a:p>
        </p:txBody>
      </p:sp>
      <p:sp>
        <p:nvSpPr>
          <p:cNvPr id="5" name="Rectangle 10"/>
          <p:cNvSpPr/>
          <p:nvPr/>
        </p:nvSpPr>
        <p:spPr>
          <a:xfrm>
            <a:off x="827584" y="2564904"/>
            <a:ext cx="7920880" cy="738664"/>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smtClean="0">
                <a:solidFill>
                  <a:schemeClr val="bg2"/>
                </a:solidFill>
              </a:rPr>
              <a:t>IKIZ </a:t>
            </a:r>
            <a:r>
              <a:rPr lang="en-US" sz="1400" dirty="0">
                <a:solidFill>
                  <a:schemeClr val="bg2"/>
                </a:solidFill>
              </a:rPr>
              <a:t>developed a technology for the automated identification of terrestrial vegetation types based on satellite data. The technology is based on the analysis of time series of medium resolution satellite data using innovative locally-adaptive algorithms and invariant features.</a:t>
            </a:r>
            <a:endParaRPr lang="ru-RU" sz="1400" dirty="0">
              <a:solidFill>
                <a:schemeClr val="bg2"/>
              </a:solidFill>
              <a:latin typeface="Arial" pitchFamily="34" charset="0"/>
              <a:cs typeface="Arial" pitchFamily="34" charset="0"/>
              <a:sym typeface="Arial"/>
            </a:endParaRPr>
          </a:p>
        </p:txBody>
      </p:sp>
      <p:sp>
        <p:nvSpPr>
          <p:cNvPr id="6" name="TextBox 5"/>
          <p:cNvSpPr txBox="1"/>
          <p:nvPr/>
        </p:nvSpPr>
        <p:spPr>
          <a:xfrm>
            <a:off x="827584" y="2204864"/>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3717032"/>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077072"/>
            <a:ext cx="7890164" cy="95410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IKIZ </a:t>
            </a:r>
            <a:r>
              <a:rPr lang="en-US" sz="1400" dirty="0" smtClean="0">
                <a:solidFill>
                  <a:schemeClr val="accent1"/>
                </a:solidFill>
              </a:rPr>
              <a:t> Technology allows it to </a:t>
            </a:r>
            <a:r>
              <a:rPr lang="en-US" sz="1400" dirty="0">
                <a:solidFill>
                  <a:schemeClr val="accent1"/>
                </a:solidFill>
              </a:rPr>
              <a:t>obtain </a:t>
            </a:r>
            <a:r>
              <a:rPr lang="en-US" sz="1400" dirty="0" smtClean="0">
                <a:solidFill>
                  <a:schemeClr val="accent1"/>
                </a:solidFill>
              </a:rPr>
              <a:t>uniform</a:t>
            </a:r>
            <a:r>
              <a:rPr lang="en-US" sz="1400" dirty="0">
                <a:solidFill>
                  <a:schemeClr val="accent1"/>
                </a:solidFill>
              </a:rPr>
              <a:t>, comparable information on the type and condition of continental </a:t>
            </a:r>
            <a:r>
              <a:rPr lang="en-US" sz="1400" dirty="0" smtClean="0">
                <a:solidFill>
                  <a:schemeClr val="accent1"/>
                </a:solidFill>
              </a:rPr>
              <a:t>vegetation, </a:t>
            </a:r>
            <a:r>
              <a:rPr lang="en-US" sz="1400" dirty="0">
                <a:solidFill>
                  <a:schemeClr val="accent1"/>
                </a:solidFill>
              </a:rPr>
              <a:t>and eventually globally. </a:t>
            </a:r>
            <a:r>
              <a:rPr lang="en-US" sz="1400" dirty="0" smtClean="0">
                <a:solidFill>
                  <a:schemeClr val="accent1"/>
                </a:solidFill>
              </a:rPr>
              <a:t>The </a:t>
            </a:r>
            <a:r>
              <a:rPr lang="en-US" sz="1400" dirty="0">
                <a:solidFill>
                  <a:schemeClr val="accent1"/>
                </a:solidFill>
              </a:rPr>
              <a:t>high degree of automation makes it possible to build a </a:t>
            </a:r>
            <a:r>
              <a:rPr lang="en-US" sz="1400" dirty="0" smtClean="0">
                <a:solidFill>
                  <a:schemeClr val="accent1"/>
                </a:solidFill>
              </a:rPr>
              <a:t>map every </a:t>
            </a:r>
            <a:r>
              <a:rPr lang="en-US" sz="1400" dirty="0">
                <a:solidFill>
                  <a:schemeClr val="accent1"/>
                </a:solidFill>
              </a:rPr>
              <a:t>year to monitor the temporal dynamics of vegetation. The technology enables </a:t>
            </a:r>
            <a:r>
              <a:rPr lang="en-US" sz="1400" dirty="0" smtClean="0">
                <a:solidFill>
                  <a:schemeClr val="accent1"/>
                </a:solidFill>
              </a:rPr>
              <a:t>the most powerful identification to </a:t>
            </a:r>
            <a:r>
              <a:rPr lang="en-US" sz="1400" dirty="0">
                <a:solidFill>
                  <a:schemeClr val="accent1"/>
                </a:solidFill>
              </a:rPr>
              <a:t>date </a:t>
            </a:r>
            <a:r>
              <a:rPr lang="en-US" sz="1400" dirty="0" smtClean="0">
                <a:solidFill>
                  <a:schemeClr val="accent1"/>
                </a:solidFill>
              </a:rPr>
              <a:t>of the </a:t>
            </a:r>
            <a:r>
              <a:rPr lang="en-US" sz="1400" dirty="0">
                <a:solidFill>
                  <a:schemeClr val="accent1"/>
                </a:solidFill>
              </a:rPr>
              <a:t>number of classes of terrestrial vegetation.</a:t>
            </a:r>
            <a:endParaRPr lang="ru-RU" sz="1400" dirty="0">
              <a:solidFill>
                <a:schemeClr val="accent1"/>
              </a:solidFill>
              <a:latin typeface="Arial" pitchFamily="34" charset="0"/>
              <a:cs typeface="Arial" pitchFamily="34" charset="0"/>
              <a:sym typeface="Arial"/>
            </a:endParaRPr>
          </a:p>
        </p:txBody>
      </p:sp>
      <p:sp>
        <p:nvSpPr>
          <p:cNvPr id="10" name="Прямоугольник 9"/>
          <p:cNvSpPr/>
          <p:nvPr/>
        </p:nvSpPr>
        <p:spPr>
          <a:xfrm>
            <a:off x="838205" y="5805264"/>
            <a:ext cx="7910259" cy="954107"/>
          </a:xfrm>
          <a:prstGeom prst="rect">
            <a:avLst/>
          </a:prstGeom>
          <a:solidFill>
            <a:schemeClr val="bg1">
              <a:lumMod val="50000"/>
            </a:schemeClr>
          </a:solidFill>
        </p:spPr>
        <p:txBody>
          <a:bodyPr wrap="square">
            <a:spAutoFit/>
          </a:bodyPr>
          <a:lstStyle/>
          <a:p>
            <a:r>
              <a:rPr lang="en-US" sz="1400" dirty="0">
                <a:solidFill>
                  <a:schemeClr val="bg2"/>
                </a:solidFill>
                <a:latin typeface="Arial"/>
                <a:cs typeface="Arial"/>
              </a:rPr>
              <a:t>Large companies, insurance companies and credit organizations working in the area of ​​logging and wood processing, administrative bodies regulating forest management, etc. The annual market of satellite services that provide information on the state of forests is estimated at 98 million USD</a:t>
            </a:r>
          </a:p>
        </p:txBody>
      </p:sp>
      <p:sp>
        <p:nvSpPr>
          <p:cNvPr id="11" name="TextBox 10"/>
          <p:cNvSpPr txBox="1"/>
          <p:nvPr/>
        </p:nvSpPr>
        <p:spPr>
          <a:xfrm>
            <a:off x="838199" y="5445224"/>
            <a:ext cx="7910265"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Market</a:t>
            </a:r>
            <a:endParaRPr lang="ru-RU" b="1" dirty="0">
              <a:solidFill>
                <a:srgbClr val="FFFFFF"/>
              </a:solidFill>
              <a:latin typeface="Arial" pitchFamily="34" charset="0"/>
              <a:cs typeface="Arial" pitchFamily="34" charset="0"/>
            </a:endParaRPr>
          </a:p>
        </p:txBody>
      </p:sp>
      <p:pic>
        <p:nvPicPr>
          <p:cNvPr id="12" name="Рисунок 11" descr="logo_borders_02 eng .jpg"/>
          <p:cNvPicPr>
            <a:picLocks noChangeAspect="1"/>
          </p:cNvPicPr>
          <p:nvPr/>
        </p:nvPicPr>
        <p:blipFill>
          <a:blip r:embed="rId3"/>
          <a:stretch>
            <a:fillRect/>
          </a:stretch>
        </p:blipFill>
        <p:spPr>
          <a:xfrm>
            <a:off x="7596336" y="908720"/>
            <a:ext cx="1071570" cy="1073456"/>
          </a:xfrm>
          <a:prstGeom prst="rect">
            <a:avLst/>
          </a:prstGeom>
        </p:spPr>
      </p:pic>
      <p:pic>
        <p:nvPicPr>
          <p:cNvPr id="13" name="Picture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7632304" y="44624"/>
            <a:ext cx="602248" cy="432048"/>
          </a:xfrm>
          <a:prstGeom prst="rect">
            <a:avLst/>
          </a:prstGeom>
          <a:noFill/>
          <a:ln w="9525">
            <a:noFill/>
            <a:miter lim="800000"/>
            <a:headEnd/>
            <a:tailEnd/>
          </a:ln>
        </p:spPr>
      </p:pic>
    </p:spTree>
    <p:extLst>
      <p:ext uri="{BB962C8B-B14F-4D97-AF65-F5344CB8AC3E}">
        <p14:creationId xmlns:p14="http://schemas.microsoft.com/office/powerpoint/2010/main" val="197516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err="1" smtClean="0"/>
              <a:t>Workle</a:t>
            </a:r>
            <a:endParaRPr lang="ru-RU" b="1" dirty="0"/>
          </a:p>
        </p:txBody>
      </p:sp>
      <p:sp>
        <p:nvSpPr>
          <p:cNvPr id="4" name="Rectangle 9"/>
          <p:cNvSpPr/>
          <p:nvPr/>
        </p:nvSpPr>
        <p:spPr>
          <a:xfrm>
            <a:off x="899592" y="1034733"/>
            <a:ext cx="4680520" cy="954107"/>
          </a:xfrm>
          <a:prstGeom prst="rect">
            <a:avLst/>
          </a:prstGeom>
        </p:spPr>
        <p:txBody>
          <a:bodyPr wrap="square">
            <a:spAutoFit/>
          </a:bodyPr>
          <a:lstStyle/>
          <a:p>
            <a:r>
              <a:rPr lang="en-US" sz="1400" b="1" dirty="0" err="1"/>
              <a:t>Workle</a:t>
            </a:r>
            <a:r>
              <a:rPr lang="en-US" sz="1400" b="1" dirty="0"/>
              <a:t> </a:t>
            </a:r>
            <a:r>
              <a:rPr lang="en-US" sz="1400" b="1" dirty="0" smtClean="0"/>
              <a:t>attracted $3.5 </a:t>
            </a:r>
            <a:r>
              <a:rPr lang="en-US" sz="1400" b="1" dirty="0"/>
              <a:t>million </a:t>
            </a:r>
            <a:r>
              <a:rPr lang="en-US" sz="1400" b="1" dirty="0" smtClean="0"/>
              <a:t>in investment</a:t>
            </a:r>
            <a:endParaRPr lang="en-US" sz="1400" b="1" dirty="0"/>
          </a:p>
          <a:p>
            <a:r>
              <a:rPr lang="en-US" sz="1400" b="1" dirty="0"/>
              <a:t> </a:t>
            </a:r>
          </a:p>
          <a:p>
            <a:r>
              <a:rPr lang="en-US" sz="1400" b="1" dirty="0" smtClean="0"/>
              <a:t>The </a:t>
            </a:r>
            <a:r>
              <a:rPr lang="en-US" sz="1400" b="1" dirty="0" err="1" smtClean="0"/>
              <a:t>Klever</a:t>
            </a:r>
            <a:r>
              <a:rPr lang="en-US" sz="1400" b="1" dirty="0" smtClean="0"/>
              <a:t> </a:t>
            </a:r>
            <a:r>
              <a:rPr lang="en-US" sz="1400" b="1" dirty="0"/>
              <a:t>Internet Investments Limited </a:t>
            </a:r>
            <a:r>
              <a:rPr lang="en-US" sz="1400" b="1" dirty="0" smtClean="0"/>
              <a:t>fund invested 3.5 million dollars in the </a:t>
            </a:r>
            <a:r>
              <a:rPr lang="en-US" sz="1400" b="1" dirty="0" err="1" smtClean="0"/>
              <a:t>Workle</a:t>
            </a:r>
            <a:r>
              <a:rPr lang="en-US" sz="1400" b="1" dirty="0" smtClean="0"/>
              <a:t> Internet service</a:t>
            </a:r>
            <a:endParaRPr lang="ru-RU" sz="1400" dirty="0" smtClean="0">
              <a:solidFill>
                <a:schemeClr val="bg1">
                  <a:lumMod val="25000"/>
                </a:schemeClr>
              </a:solidFill>
              <a:latin typeface="Arial"/>
              <a:cs typeface="Arial"/>
            </a:endParaRPr>
          </a:p>
        </p:txBody>
      </p:sp>
      <p:sp>
        <p:nvSpPr>
          <p:cNvPr id="5" name="Rectangle 10"/>
          <p:cNvSpPr/>
          <p:nvPr/>
        </p:nvSpPr>
        <p:spPr>
          <a:xfrm>
            <a:off x="827584" y="2549222"/>
            <a:ext cx="7920880" cy="1815882"/>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err="1">
                <a:solidFill>
                  <a:schemeClr val="bg2"/>
                </a:solidFill>
              </a:rPr>
              <a:t>Workle</a:t>
            </a:r>
            <a:r>
              <a:rPr lang="en-US" sz="1400" dirty="0">
                <a:solidFill>
                  <a:schemeClr val="bg2"/>
                </a:solidFill>
              </a:rPr>
              <a:t> - a unique Russian project to create an online </a:t>
            </a:r>
            <a:r>
              <a:rPr lang="en-US" sz="1400" dirty="0" smtClean="0">
                <a:solidFill>
                  <a:schemeClr val="bg2"/>
                </a:solidFill>
              </a:rPr>
              <a:t>professions and </a:t>
            </a:r>
            <a:r>
              <a:rPr lang="en-US" sz="1400" dirty="0">
                <a:solidFill>
                  <a:schemeClr val="bg2"/>
                </a:solidFill>
              </a:rPr>
              <a:t>online jobs in insurance, tourism and finance.</a:t>
            </a:r>
          </a:p>
          <a:p>
            <a:r>
              <a:rPr lang="en-US" sz="1400" dirty="0">
                <a:solidFill>
                  <a:schemeClr val="bg2"/>
                </a:solidFill>
              </a:rPr>
              <a:t>Anyone, regardless of education and work experience, </a:t>
            </a:r>
            <a:r>
              <a:rPr lang="en-US" sz="1400" dirty="0" smtClean="0">
                <a:solidFill>
                  <a:schemeClr val="bg2"/>
                </a:solidFill>
              </a:rPr>
              <a:t>can use </a:t>
            </a:r>
            <a:r>
              <a:rPr lang="en-US" sz="1400" dirty="0" err="1" smtClean="0">
                <a:solidFill>
                  <a:schemeClr val="bg2"/>
                </a:solidFill>
              </a:rPr>
              <a:t>Workle</a:t>
            </a:r>
            <a:r>
              <a:rPr lang="en-US" sz="1400" dirty="0" smtClean="0">
                <a:solidFill>
                  <a:schemeClr val="bg2"/>
                </a:solidFill>
              </a:rPr>
              <a:t> to:</a:t>
            </a:r>
            <a:endParaRPr lang="ru-RU" sz="1400" dirty="0" smtClean="0">
              <a:solidFill>
                <a:schemeClr val="bg2"/>
              </a:solidFill>
            </a:endParaRPr>
          </a:p>
          <a:p>
            <a:pPr marL="285750" indent="-285750">
              <a:buFont typeface="Arial"/>
              <a:buChar char="•"/>
            </a:pPr>
            <a:r>
              <a:rPr lang="en-US" sz="1400" dirty="0" smtClean="0">
                <a:solidFill>
                  <a:schemeClr val="bg2"/>
                </a:solidFill>
              </a:rPr>
              <a:t>master </a:t>
            </a:r>
            <a:r>
              <a:rPr lang="en-US" sz="1400" dirty="0">
                <a:solidFill>
                  <a:schemeClr val="bg2"/>
                </a:solidFill>
              </a:rPr>
              <a:t>one of the most popular </a:t>
            </a:r>
            <a:r>
              <a:rPr lang="en-US" sz="1400" dirty="0" smtClean="0">
                <a:solidFill>
                  <a:schemeClr val="bg2"/>
                </a:solidFill>
              </a:rPr>
              <a:t>professions using free </a:t>
            </a:r>
            <a:r>
              <a:rPr lang="en-US" sz="1400" dirty="0">
                <a:solidFill>
                  <a:schemeClr val="bg2"/>
                </a:solidFill>
              </a:rPr>
              <a:t>training course;</a:t>
            </a:r>
          </a:p>
          <a:p>
            <a:pPr marL="285750" indent="-285750">
              <a:buFont typeface="Arial"/>
              <a:buChar char="•"/>
            </a:pPr>
            <a:r>
              <a:rPr lang="en-US" sz="1400" dirty="0">
                <a:solidFill>
                  <a:schemeClr val="bg2"/>
                </a:solidFill>
              </a:rPr>
              <a:t>access </a:t>
            </a:r>
            <a:r>
              <a:rPr lang="en-US" sz="1400" dirty="0" smtClean="0">
                <a:solidFill>
                  <a:schemeClr val="bg2"/>
                </a:solidFill>
              </a:rPr>
              <a:t>a high-tech </a:t>
            </a:r>
            <a:r>
              <a:rPr lang="en-US" sz="1400" dirty="0">
                <a:solidFill>
                  <a:schemeClr val="bg2"/>
                </a:solidFill>
              </a:rPr>
              <a:t>personal online office;</a:t>
            </a:r>
          </a:p>
          <a:p>
            <a:pPr marL="285750" indent="-285750">
              <a:buFont typeface="Arial"/>
              <a:buChar char="•"/>
            </a:pPr>
            <a:r>
              <a:rPr lang="en-US" sz="1400" dirty="0">
                <a:solidFill>
                  <a:schemeClr val="bg2"/>
                </a:solidFill>
              </a:rPr>
              <a:t>represent more than 60 leading companies in the Russian market;</a:t>
            </a:r>
          </a:p>
          <a:p>
            <a:pPr marL="285750" indent="-285750">
              <a:buFont typeface="Arial"/>
              <a:buChar char="•"/>
            </a:pPr>
            <a:r>
              <a:rPr lang="en-US" sz="1400" dirty="0">
                <a:solidFill>
                  <a:schemeClr val="bg2"/>
                </a:solidFill>
              </a:rPr>
              <a:t>provide services to clients;</a:t>
            </a:r>
          </a:p>
          <a:p>
            <a:pPr marL="285750" indent="-285750">
              <a:buFont typeface="Arial"/>
              <a:buChar char="•"/>
            </a:pPr>
            <a:r>
              <a:rPr lang="en-US" sz="1400" dirty="0">
                <a:solidFill>
                  <a:schemeClr val="bg2"/>
                </a:solidFill>
              </a:rPr>
              <a:t>receive compensation </a:t>
            </a:r>
            <a:r>
              <a:rPr lang="en-US" sz="1400" dirty="0" smtClean="0">
                <a:solidFill>
                  <a:schemeClr val="bg2"/>
                </a:solidFill>
              </a:rPr>
              <a:t>to accounts </a:t>
            </a:r>
            <a:r>
              <a:rPr lang="en-US" sz="1400" dirty="0">
                <a:solidFill>
                  <a:schemeClr val="bg2"/>
                </a:solidFill>
              </a:rPr>
              <a:t>or a bank card after tax and social security contributions.</a:t>
            </a:r>
            <a:endParaRPr lang="ru-RU" sz="1400" dirty="0">
              <a:solidFill>
                <a:schemeClr val="bg2"/>
              </a:solidFill>
              <a:latin typeface="Arial" pitchFamily="34" charset="0"/>
              <a:cs typeface="Arial" pitchFamily="34" charset="0"/>
              <a:sym typeface="Arial"/>
            </a:endParaRPr>
          </a:p>
        </p:txBody>
      </p:sp>
      <p:sp>
        <p:nvSpPr>
          <p:cNvPr id="6" name="TextBox 5"/>
          <p:cNvSpPr txBox="1"/>
          <p:nvPr/>
        </p:nvSpPr>
        <p:spPr>
          <a:xfrm>
            <a:off x="827584" y="2195572"/>
            <a:ext cx="7920880" cy="369332"/>
          </a:xfrm>
          <a:prstGeom prst="rect">
            <a:avLst/>
          </a:prstGeom>
          <a:solidFill>
            <a:srgbClr val="FF6600"/>
          </a:solidFill>
          <a:ln>
            <a:noFill/>
          </a:ln>
        </p:spPr>
        <p:txBody>
          <a:bodyPr wrap="square" rtlCol="0">
            <a:spAutoFit/>
          </a:bodyPr>
          <a:lstStyle/>
          <a:p>
            <a:r>
              <a:rPr lang="en-US" b="1" dirty="0">
                <a:solidFill>
                  <a:srgbClr val="FFFFFF"/>
                </a:solidFill>
                <a:latin typeface="Arial" pitchFamily="34" charset="0"/>
                <a:cs typeface="Arial" pitchFamily="34" charset="0"/>
              </a:rPr>
              <a:t>Essence of the Innovation</a:t>
            </a:r>
            <a:endParaRPr lang="ru-RU" b="1" dirty="0">
              <a:solidFill>
                <a:srgbClr val="FFFFFF"/>
              </a:solidFill>
              <a:latin typeface="Arial" pitchFamily="34" charset="0"/>
              <a:cs typeface="Arial" pitchFamily="34" charset="0"/>
            </a:endParaRPr>
          </a:p>
        </p:txBody>
      </p:sp>
      <p:sp>
        <p:nvSpPr>
          <p:cNvPr id="7" name="TextBox 6"/>
          <p:cNvSpPr txBox="1"/>
          <p:nvPr/>
        </p:nvSpPr>
        <p:spPr>
          <a:xfrm>
            <a:off x="827584" y="4581128"/>
            <a:ext cx="7890169" cy="369332"/>
          </a:xfrm>
          <a:prstGeom prst="rect">
            <a:avLst/>
          </a:prstGeom>
          <a:solidFill>
            <a:srgbClr val="FF6600"/>
          </a:solidFill>
          <a:ln>
            <a:noFill/>
          </a:ln>
        </p:spPr>
        <p:txBody>
          <a:bodyPr wrap="square" rtlCol="0">
            <a:spAutoFit/>
          </a:bodyPr>
          <a:lstStyle/>
          <a:p>
            <a:r>
              <a:rPr lang="en-US" b="1" dirty="0">
                <a:solidFill>
                  <a:schemeClr val="bg2"/>
                </a:solidFill>
                <a:cs typeface="Arial" pitchFamily="34" charset="0"/>
              </a:rPr>
              <a:t>Primary Advantages</a:t>
            </a:r>
            <a:endParaRPr lang="ru-RU" b="1" dirty="0">
              <a:solidFill>
                <a:schemeClr val="bg2"/>
              </a:solidFill>
              <a:cs typeface="Arial" pitchFamily="34" charset="0"/>
            </a:endParaRPr>
          </a:p>
        </p:txBody>
      </p:sp>
      <p:sp>
        <p:nvSpPr>
          <p:cNvPr id="8" name="Rectangle 10"/>
          <p:cNvSpPr/>
          <p:nvPr/>
        </p:nvSpPr>
        <p:spPr>
          <a:xfrm>
            <a:off x="827584" y="4921423"/>
            <a:ext cx="7890164" cy="307777"/>
          </a:xfrm>
          <a:prstGeom prst="rect">
            <a:avLst/>
          </a:prstGeom>
          <a:solidFill>
            <a:schemeClr val="bg1">
              <a:lumMod val="50000"/>
            </a:schemeClr>
          </a:solidFill>
          <a:ln>
            <a:solidFill>
              <a:schemeClr val="bg2">
                <a:lumMod val="95000"/>
              </a:schemeClr>
            </a:solidFill>
          </a:ln>
        </p:spPr>
        <p:txBody>
          <a:bodyPr wrap="square">
            <a:spAutoFit/>
          </a:bodyPr>
          <a:lstStyle/>
          <a:p>
            <a:r>
              <a:rPr lang="en-US" sz="1400" dirty="0">
                <a:solidFill>
                  <a:schemeClr val="accent1"/>
                </a:solidFill>
              </a:rPr>
              <a:t>Currently 195,000 people </a:t>
            </a:r>
            <a:r>
              <a:rPr lang="en-US" sz="1400" dirty="0" smtClean="0">
                <a:solidFill>
                  <a:schemeClr val="accent1"/>
                </a:solidFill>
              </a:rPr>
              <a:t>are working </a:t>
            </a:r>
            <a:r>
              <a:rPr lang="en-US" sz="1400" dirty="0">
                <a:solidFill>
                  <a:schemeClr val="accent1"/>
                </a:solidFill>
              </a:rPr>
              <a:t>through </a:t>
            </a:r>
            <a:r>
              <a:rPr lang="en-US" sz="1400" dirty="0" err="1" smtClean="0">
                <a:solidFill>
                  <a:schemeClr val="accent1"/>
                </a:solidFill>
              </a:rPr>
              <a:t>Workle</a:t>
            </a:r>
            <a:endParaRPr lang="ru-RU" sz="1400" dirty="0">
              <a:solidFill>
                <a:schemeClr val="accent1"/>
              </a:solidFill>
              <a:latin typeface="Arial" pitchFamily="34" charset="0"/>
              <a:cs typeface="Arial" pitchFamily="34" charset="0"/>
              <a:sym typeface="Arial"/>
            </a:endParaRPr>
          </a:p>
        </p:txBody>
      </p:sp>
      <p:sp>
        <p:nvSpPr>
          <p:cNvPr id="10" name="Прямоугольник 9"/>
          <p:cNvSpPr/>
          <p:nvPr/>
        </p:nvSpPr>
        <p:spPr>
          <a:xfrm>
            <a:off x="838205" y="5805264"/>
            <a:ext cx="7910259" cy="738664"/>
          </a:xfrm>
          <a:prstGeom prst="rect">
            <a:avLst/>
          </a:prstGeom>
          <a:solidFill>
            <a:schemeClr val="bg1">
              <a:lumMod val="50000"/>
            </a:schemeClr>
          </a:solidFill>
        </p:spPr>
        <p:txBody>
          <a:bodyPr wrap="square">
            <a:spAutoFit/>
          </a:bodyPr>
          <a:lstStyle/>
          <a:p>
            <a:r>
              <a:rPr lang="en-US" sz="1400" dirty="0">
                <a:solidFill>
                  <a:srgbClr val="FFFFFF"/>
                </a:solidFill>
              </a:rPr>
              <a:t>Expand </a:t>
            </a:r>
            <a:r>
              <a:rPr lang="en-US" sz="1400" dirty="0" smtClean="0">
                <a:solidFill>
                  <a:srgbClr val="FFFFFF"/>
                </a:solidFill>
              </a:rPr>
              <a:t>the </a:t>
            </a:r>
            <a:r>
              <a:rPr lang="en-US" sz="1400" dirty="0">
                <a:solidFill>
                  <a:srgbClr val="FFFFFF"/>
                </a:solidFill>
              </a:rPr>
              <a:t>geography of the service </a:t>
            </a:r>
            <a:r>
              <a:rPr lang="en-US" sz="1400" dirty="0" smtClean="0">
                <a:solidFill>
                  <a:srgbClr val="FFFFFF"/>
                </a:solidFill>
              </a:rPr>
              <a:t>by the end </a:t>
            </a:r>
            <a:r>
              <a:rPr lang="en-US" sz="1400" dirty="0">
                <a:solidFill>
                  <a:srgbClr val="FFFFFF"/>
                </a:solidFill>
              </a:rPr>
              <a:t>of </a:t>
            </a:r>
            <a:r>
              <a:rPr lang="en-US" sz="1400" dirty="0" smtClean="0">
                <a:solidFill>
                  <a:srgbClr val="FFFFFF"/>
                </a:solidFill>
              </a:rPr>
              <a:t>2013, </a:t>
            </a:r>
            <a:r>
              <a:rPr lang="en-US" sz="1400" dirty="0">
                <a:solidFill>
                  <a:srgbClr val="FFFFFF"/>
                </a:solidFill>
              </a:rPr>
              <a:t>giving people the opportunity to use the service of the CIS countries and in the future </a:t>
            </a:r>
            <a:r>
              <a:rPr lang="en-US" sz="1400" dirty="0" smtClean="0">
                <a:solidFill>
                  <a:srgbClr val="FFFFFF"/>
                </a:solidFill>
              </a:rPr>
              <a:t>to </a:t>
            </a:r>
            <a:r>
              <a:rPr lang="en-US" sz="1400" dirty="0">
                <a:solidFill>
                  <a:srgbClr val="FFFFFF"/>
                </a:solidFill>
              </a:rPr>
              <a:t>scale services to international markets - particularly in India and Brazil.</a:t>
            </a:r>
            <a:endParaRPr lang="ru-RU" sz="1400" dirty="0">
              <a:solidFill>
                <a:srgbClr val="FFFFFF"/>
              </a:solidFill>
              <a:latin typeface="Arial"/>
              <a:cs typeface="Arial"/>
            </a:endParaRPr>
          </a:p>
        </p:txBody>
      </p:sp>
      <p:sp>
        <p:nvSpPr>
          <p:cNvPr id="11" name="TextBox 10"/>
          <p:cNvSpPr txBox="1"/>
          <p:nvPr/>
        </p:nvSpPr>
        <p:spPr>
          <a:xfrm>
            <a:off x="838199" y="5445224"/>
            <a:ext cx="7910265" cy="369332"/>
          </a:xfrm>
          <a:prstGeom prst="rect">
            <a:avLst/>
          </a:prstGeom>
          <a:solidFill>
            <a:srgbClr val="FF6600"/>
          </a:solidFill>
          <a:ln>
            <a:noFill/>
          </a:ln>
        </p:spPr>
        <p:txBody>
          <a:bodyPr wrap="square" rtlCol="0">
            <a:spAutoFit/>
          </a:bodyPr>
          <a:lstStyle/>
          <a:p>
            <a:r>
              <a:rPr lang="en-US" b="1" dirty="0" smtClean="0">
                <a:solidFill>
                  <a:srgbClr val="FFFFFF"/>
                </a:solidFill>
                <a:latin typeface="Arial" pitchFamily="34" charset="0"/>
                <a:cs typeface="Arial" pitchFamily="34" charset="0"/>
              </a:rPr>
              <a:t>Market, Plans</a:t>
            </a:r>
            <a:endParaRPr lang="ru-RU" b="1" dirty="0">
              <a:solidFill>
                <a:srgbClr val="FFFFFF"/>
              </a:solidFill>
              <a:latin typeface="Arial" pitchFamily="34" charset="0"/>
              <a:cs typeface="Arial" pitchFamily="34" charset="0"/>
            </a:endParaRPr>
          </a:p>
        </p:txBody>
      </p:sp>
      <p:pic>
        <p:nvPicPr>
          <p:cNvPr id="13" name="Picture 4"/>
          <p:cNvPicPr>
            <a:picLocks noChangeAspect="1"/>
          </p:cNvPicPr>
          <p:nvPr>
            <p:custDataLst>
              <p:tags r:id="rId1"/>
            </p:custDataLst>
          </p:nvPr>
        </p:nvPicPr>
        <p:blipFill>
          <a:blip r:embed="rId3"/>
          <a:srcRect/>
          <a:stretch>
            <a:fillRect/>
          </a:stretch>
        </p:blipFill>
        <p:spPr bwMode="auto">
          <a:xfrm>
            <a:off x="7622449" y="44624"/>
            <a:ext cx="621959" cy="432048"/>
          </a:xfrm>
          <a:prstGeom prst="rect">
            <a:avLst/>
          </a:prstGeom>
          <a:noFill/>
          <a:ln w="9525">
            <a:noFill/>
            <a:miter lim="800000"/>
            <a:headEnd/>
            <a:tailEnd/>
          </a:ln>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5622" y="764704"/>
            <a:ext cx="2130834" cy="1179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588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d09.ZH5zEOLYwRCO4yu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onZi0Ox0kSGbDiK5pRH6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J5UXjJBDE2mD4uYzWj6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iSceMuB5ka0fK4C08VH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ihHuXS3Q0yKcIij85NW1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heme/theme1.xml><?xml version="1.0" encoding="utf-8"?>
<a:theme xmlns:a="http://schemas.openxmlformats.org/drawingml/2006/main" name="Bazovaya Presentacia Skolkovo">
  <a:themeElements>
    <a:clrScheme name="Skolkovo">
      <a:dk1>
        <a:sysClr val="windowText" lastClr="000000"/>
      </a:dk1>
      <a:lt1>
        <a:srgbClr val="EFEFEF"/>
      </a:lt1>
      <a:dk2>
        <a:srgbClr val="666666"/>
      </a:dk2>
      <a:lt2>
        <a:srgbClr val="FFFFFF"/>
      </a:lt2>
      <a:accent1>
        <a:srgbClr val="D4FF01"/>
      </a:accent1>
      <a:accent2>
        <a:srgbClr val="EC5D01"/>
      </a:accent2>
      <a:accent3>
        <a:srgbClr val="C2074E"/>
      </a:accent3>
      <a:accent4>
        <a:srgbClr val="B607BD"/>
      </a:accent4>
      <a:accent5>
        <a:srgbClr val="5800CD"/>
      </a:accent5>
      <a:accent6>
        <a:srgbClr val="2992BE"/>
      </a:accent6>
      <a:hlink>
        <a:srgbClr val="38BD93"/>
      </a:hlink>
      <a:folHlink>
        <a:srgbClr val="5ECB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Ареал.thmx</Template>
  <TotalTime>19386</TotalTime>
  <Words>2294</Words>
  <Application>Microsoft Office PowerPoint</Application>
  <PresentationFormat>Экран (4:3)</PresentationFormat>
  <Paragraphs>178</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Bazovaya Presentacia Skolkovo</vt:lpstr>
      <vt:lpstr>think-cell Slide</vt:lpstr>
      <vt:lpstr>Success Stories from Participants of Skolkovo April 2013</vt:lpstr>
      <vt:lpstr>Contents</vt:lpstr>
      <vt:lpstr>Innovative Pharmacological Developments</vt:lpstr>
      <vt:lpstr>Transgenesis Pharmaceutical Biotechnology Center "Transgenfarm"</vt:lpstr>
      <vt:lpstr>Inkuron</vt:lpstr>
      <vt:lpstr>Gazokhim Techno</vt:lpstr>
      <vt:lpstr>Russian Superconductor Corporation</vt:lpstr>
      <vt:lpstr>IKIZ (Institute for Cosmic Research of Earth)</vt:lpstr>
      <vt:lpstr>Workle</vt:lpstr>
      <vt:lpstr>AVIAREAL</vt:lpstr>
      <vt:lpstr>Asteros Labs</vt:lpstr>
      <vt:lpstr>Scientific Research Laboratory for Design Automation</vt:lpstr>
      <vt:lpstr>Vai2Geo</vt:lpstr>
      <vt:lpstr>NMT-New Mobile Technology</vt:lpstr>
      <vt:lpstr>Fitting Reality Rus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риска невыполнения бюджета Фонда на 2012г.</dc:title>
  <dc:creator>Windows User</dc:creator>
  <cp:lastModifiedBy>Alekseev Valery</cp:lastModifiedBy>
  <cp:revision>498</cp:revision>
  <cp:lastPrinted>2012-10-10T09:57:27Z</cp:lastPrinted>
  <dcterms:created xsi:type="dcterms:W3CDTF">2012-07-02T14:14:40Z</dcterms:created>
  <dcterms:modified xsi:type="dcterms:W3CDTF">2013-05-07T08:02:45Z</dcterms:modified>
</cp:coreProperties>
</file>