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5"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797675" cy="987425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194"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2945658" cy="493713"/>
          </a:xfrm>
          <a:prstGeom prst="rect">
            <a:avLst/>
          </a:prstGeom>
          <a:noFill/>
          <a:ln>
            <a:noFill/>
          </a:ln>
        </p:spPr>
        <p:txBody>
          <a:bodyPr lIns="91425" tIns="91425" rIns="91425" bIns="91425" anchor="t" anchorCtr="0"/>
          <a:lstStyle>
            <a:lvl1pPr marL="0" marR="0" indent="0" algn="l" rtl="0">
              <a:defRPr sz="1200" b="0" i="0" u="none" strike="noStrike" cap="none" baseline="0"/>
            </a:lvl1pPr>
            <a:lvl2pPr>
              <a:defRPr/>
            </a:lvl2pPr>
            <a:lvl3pPr>
              <a:defRPr/>
            </a:lvl3pPr>
            <a:lvl4pPr>
              <a:defRPr/>
            </a:lvl4pPr>
            <a:lvl5pPr>
              <a:defRPr/>
            </a:lvl5pPr>
            <a:lvl6pPr>
              <a:defRPr/>
            </a:lvl6pPr>
            <a:lvl7pPr>
              <a:defRPr/>
            </a:lvl7pPr>
            <a:lvl8pPr>
              <a:defRPr/>
            </a:lvl8pPr>
            <a:lvl9pPr>
              <a:defRPr/>
            </a:lvl9pPr>
          </a:lstStyle>
          <a:p>
            <a:endParaRPr/>
          </a:p>
        </p:txBody>
      </p:sp>
      <p:sp>
        <p:nvSpPr>
          <p:cNvPr id="3" name="Shape 3"/>
          <p:cNvSpPr txBox="1">
            <a:spLocks noGrp="1"/>
          </p:cNvSpPr>
          <p:nvPr>
            <p:ph type="dt" idx="10"/>
          </p:nvPr>
        </p:nvSpPr>
        <p:spPr>
          <a:xfrm>
            <a:off x="3850442" y="0"/>
            <a:ext cx="2945658" cy="493713"/>
          </a:xfrm>
          <a:prstGeom prst="rect">
            <a:avLst/>
          </a:prstGeom>
          <a:noFill/>
          <a:ln>
            <a:noFill/>
          </a:ln>
        </p:spPr>
        <p:txBody>
          <a:bodyPr lIns="91425" tIns="91425" rIns="91425" bIns="91425" anchor="t" anchorCtr="0"/>
          <a:lstStyle>
            <a:lvl1pPr marL="0" marR="0" indent="0" algn="r" rtl="0">
              <a:defRPr sz="1200" b="0" i="0" u="none" strike="noStrike" cap="none" baseline="0"/>
            </a:lvl1pPr>
            <a:lvl2pPr>
              <a:defRPr/>
            </a:lvl2pPr>
            <a:lvl3pPr>
              <a:defRPr/>
            </a:lvl3pPr>
            <a:lvl4pPr>
              <a:defRPr/>
            </a:lvl4pPr>
            <a:lvl5pPr>
              <a:defRPr/>
            </a:lvl5pPr>
            <a:lvl6pPr>
              <a:defRPr/>
            </a:lvl6pPr>
            <a:lvl7pPr>
              <a:defRPr/>
            </a:lvl7pPr>
            <a:lvl8pPr>
              <a:defRPr/>
            </a:lvl8pPr>
            <a:lvl9pPr>
              <a:defRPr/>
            </a:lvl9pPr>
          </a:lstStyle>
          <a:p>
            <a:endParaRPr/>
          </a:p>
        </p:txBody>
      </p:sp>
      <p:sp>
        <p:nvSpPr>
          <p:cNvPr id="4" name="Shape 4"/>
          <p:cNvSpPr>
            <a:spLocks noGrp="1" noRot="1" noChangeAspect="1"/>
          </p:cNvSpPr>
          <p:nvPr>
            <p:ph type="sldImg" idx="3"/>
          </p:nvPr>
        </p:nvSpPr>
        <p:spPr>
          <a:xfrm>
            <a:off x="931862" y="741362"/>
            <a:ext cx="4933949" cy="3702049"/>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5" name="Shape 5"/>
          <p:cNvSpPr txBox="1">
            <a:spLocks noGrp="1"/>
          </p:cNvSpPr>
          <p:nvPr>
            <p:ph type="body" idx="1"/>
          </p:nvPr>
        </p:nvSpPr>
        <p:spPr>
          <a:xfrm>
            <a:off x="679768" y="4690269"/>
            <a:ext cx="5438140" cy="4443412"/>
          </a:xfrm>
          <a:prstGeom prst="rect">
            <a:avLst/>
          </a:prstGeom>
          <a:noFill/>
          <a:ln>
            <a:noFill/>
          </a:ln>
        </p:spPr>
        <p:txBody>
          <a:bodyPr lIns="91425" tIns="91425" rIns="91425" bIns="91425" anchor="ctr"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6" name="Shape 6"/>
          <p:cNvSpPr txBox="1">
            <a:spLocks noGrp="1"/>
          </p:cNvSpPr>
          <p:nvPr>
            <p:ph type="ftr" idx="11"/>
          </p:nvPr>
        </p:nvSpPr>
        <p:spPr>
          <a:xfrm>
            <a:off x="0" y="9378824"/>
            <a:ext cx="2945658" cy="493713"/>
          </a:xfrm>
          <a:prstGeom prst="rect">
            <a:avLst/>
          </a:prstGeom>
          <a:noFill/>
          <a:ln>
            <a:noFill/>
          </a:ln>
        </p:spPr>
        <p:txBody>
          <a:bodyPr lIns="91425" tIns="91425" rIns="91425" bIns="91425" anchor="b" anchorCtr="0"/>
          <a:lstStyle>
            <a:lvl1pPr marL="0" marR="0" indent="0" algn="l" rtl="0">
              <a:defRPr sz="1200" b="0" i="0" u="none" strike="noStrike" cap="none" baseline="0"/>
            </a:lvl1pPr>
            <a:lvl2pPr>
              <a:defRPr/>
            </a:lvl2pPr>
            <a:lvl3pPr>
              <a:defRPr/>
            </a:lvl3pPr>
            <a:lvl4pPr>
              <a:defRPr/>
            </a:lvl4pPr>
            <a:lvl5pPr>
              <a:defRPr/>
            </a:lvl5pPr>
            <a:lvl6pPr>
              <a:defRPr/>
            </a:lvl6pPr>
            <a:lvl7pPr>
              <a:defRPr/>
            </a:lvl7pPr>
            <a:lvl8pPr>
              <a:defRPr/>
            </a:lvl8pPr>
            <a:lvl9pPr>
              <a:defRPr/>
            </a:lvl9pPr>
          </a:lstStyle>
          <a:p>
            <a:endParaRPr/>
          </a:p>
        </p:txBody>
      </p:sp>
      <p:sp>
        <p:nvSpPr>
          <p:cNvPr id="7" name="Shape 7"/>
          <p:cNvSpPr txBox="1">
            <a:spLocks noGrp="1"/>
          </p:cNvSpPr>
          <p:nvPr>
            <p:ph type="sldNum" idx="12"/>
          </p:nvPr>
        </p:nvSpPr>
        <p:spPr>
          <a:xfrm>
            <a:off x="3850442" y="9378824"/>
            <a:ext cx="2945658" cy="493713"/>
          </a:xfrm>
          <a:prstGeom prst="rect">
            <a:avLst/>
          </a:prstGeom>
          <a:noFill/>
          <a:ln>
            <a:noFill/>
          </a:ln>
        </p:spPr>
        <p:txBody>
          <a:bodyPr lIns="91425" tIns="91425" rIns="91425" bIns="91425" anchor="b" anchorCtr="0"/>
          <a:lstStyle>
            <a:lvl1pPr marL="0" marR="0" indent="0" algn="r" rtl="0">
              <a:defRPr sz="1200" b="0" i="0" u="none" strike="noStrike" cap="none" baseline="0"/>
            </a:lvl1pPr>
            <a:lvl2pPr>
              <a:defRPr/>
            </a:lvl2pPr>
            <a:lvl3pPr>
              <a:defRPr/>
            </a:lvl3pPr>
            <a:lvl4pPr>
              <a:defRPr/>
            </a:lvl4pPr>
            <a:lvl5pPr>
              <a:defRPr/>
            </a:lvl5pPr>
            <a:lvl6pPr>
              <a:defRPr/>
            </a:lvl6pPr>
            <a:lvl7pPr>
              <a:defRPr/>
            </a:lvl7pPr>
            <a:lvl8pPr>
              <a:defRPr/>
            </a:lvl8pPr>
            <a:lvl9pPr>
              <a:defRPr/>
            </a:lvl9pPr>
          </a:lstStyle>
          <a:p>
            <a:endParaRPr/>
          </a:p>
        </p:txBody>
      </p:sp>
    </p:spTree>
    <p:extLst>
      <p:ext uri="{BB962C8B-B14F-4D97-AF65-F5344CB8AC3E}">
        <p14:creationId xmlns:p14="http://schemas.microsoft.com/office/powerpoint/2010/main" val="401449961"/>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Shape 55"/>
          <p:cNvSpPr txBox="1">
            <a:spLocks noGrp="1"/>
          </p:cNvSpPr>
          <p:nvPr>
            <p:ph type="body" idx="1"/>
          </p:nvPr>
        </p:nvSpPr>
        <p:spPr>
          <a:xfrm>
            <a:off x="679768" y="4690269"/>
            <a:ext cx="5438140" cy="4443412"/>
          </a:xfrm>
          <a:prstGeom prst="rect">
            <a:avLst/>
          </a:prstGeom>
        </p:spPr>
        <p:txBody>
          <a:bodyPr lIns="91425" tIns="91425" rIns="91425" bIns="91425" anchor="ctr" anchorCtr="0">
            <a:noAutofit/>
          </a:bodyPr>
          <a:lstStyle/>
          <a:p>
            <a:endParaRPr/>
          </a:p>
        </p:txBody>
      </p:sp>
      <p:sp>
        <p:nvSpPr>
          <p:cNvPr id="56" name="Shape 56"/>
          <p:cNvSpPr>
            <a:spLocks noGrp="1" noRot="1" noChangeAspect="1"/>
          </p:cNvSpPr>
          <p:nvPr>
            <p:ph type="sldImg" idx="2"/>
          </p:nvPr>
        </p:nvSpPr>
        <p:spPr>
          <a:xfrm>
            <a:off x="931863" y="741363"/>
            <a:ext cx="4933950" cy="370205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Shape 176"/>
          <p:cNvSpPr txBox="1">
            <a:spLocks noGrp="1"/>
          </p:cNvSpPr>
          <p:nvPr>
            <p:ph type="body" idx="1"/>
          </p:nvPr>
        </p:nvSpPr>
        <p:spPr>
          <a:xfrm>
            <a:off x="679768" y="4690269"/>
            <a:ext cx="5438140" cy="4443412"/>
          </a:xfrm>
          <a:prstGeom prst="rect">
            <a:avLst/>
          </a:prstGeom>
        </p:spPr>
        <p:txBody>
          <a:bodyPr lIns="91425" tIns="91425" rIns="91425" bIns="91425" anchor="ctr" anchorCtr="0">
            <a:noAutofit/>
          </a:bodyPr>
          <a:lstStyle/>
          <a:p>
            <a:endParaRPr/>
          </a:p>
        </p:txBody>
      </p:sp>
      <p:sp>
        <p:nvSpPr>
          <p:cNvPr id="177" name="Shape 177"/>
          <p:cNvSpPr>
            <a:spLocks noGrp="1" noRot="1" noChangeAspect="1"/>
          </p:cNvSpPr>
          <p:nvPr>
            <p:ph type="sldImg" idx="2"/>
          </p:nvPr>
        </p:nvSpPr>
        <p:spPr>
          <a:xfrm>
            <a:off x="931862" y="741362"/>
            <a:ext cx="4933949" cy="3702049"/>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Shape 191"/>
          <p:cNvSpPr txBox="1">
            <a:spLocks noGrp="1"/>
          </p:cNvSpPr>
          <p:nvPr>
            <p:ph type="body" idx="1"/>
          </p:nvPr>
        </p:nvSpPr>
        <p:spPr>
          <a:xfrm>
            <a:off x="679768" y="4690269"/>
            <a:ext cx="5438140" cy="4443412"/>
          </a:xfrm>
          <a:prstGeom prst="rect">
            <a:avLst/>
          </a:prstGeom>
        </p:spPr>
        <p:txBody>
          <a:bodyPr lIns="91425" tIns="91425" rIns="91425" bIns="91425" anchor="ctr" anchorCtr="0">
            <a:noAutofit/>
          </a:bodyPr>
          <a:lstStyle/>
          <a:p>
            <a:endParaRPr/>
          </a:p>
        </p:txBody>
      </p:sp>
      <p:sp>
        <p:nvSpPr>
          <p:cNvPr id="192" name="Shape 192"/>
          <p:cNvSpPr>
            <a:spLocks noGrp="1" noRot="1" noChangeAspect="1"/>
          </p:cNvSpPr>
          <p:nvPr>
            <p:ph type="sldImg" idx="2"/>
          </p:nvPr>
        </p:nvSpPr>
        <p:spPr>
          <a:xfrm>
            <a:off x="931862" y="741362"/>
            <a:ext cx="4933949" cy="3702049"/>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Shape 206"/>
          <p:cNvSpPr txBox="1">
            <a:spLocks noGrp="1"/>
          </p:cNvSpPr>
          <p:nvPr>
            <p:ph type="body" idx="1"/>
          </p:nvPr>
        </p:nvSpPr>
        <p:spPr>
          <a:xfrm>
            <a:off x="679768" y="4690269"/>
            <a:ext cx="5438140" cy="4443412"/>
          </a:xfrm>
          <a:prstGeom prst="rect">
            <a:avLst/>
          </a:prstGeom>
        </p:spPr>
        <p:txBody>
          <a:bodyPr lIns="91425" tIns="91425" rIns="91425" bIns="91425" anchor="ctr" anchorCtr="0">
            <a:noAutofit/>
          </a:bodyPr>
          <a:lstStyle/>
          <a:p>
            <a:endParaRPr/>
          </a:p>
        </p:txBody>
      </p:sp>
      <p:sp>
        <p:nvSpPr>
          <p:cNvPr id="207" name="Shape 207"/>
          <p:cNvSpPr>
            <a:spLocks noGrp="1" noRot="1" noChangeAspect="1"/>
          </p:cNvSpPr>
          <p:nvPr>
            <p:ph type="sldImg" idx="2"/>
          </p:nvPr>
        </p:nvSpPr>
        <p:spPr>
          <a:xfrm>
            <a:off x="931862" y="741362"/>
            <a:ext cx="4933949" cy="3702049"/>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Shape 220"/>
          <p:cNvSpPr txBox="1">
            <a:spLocks noGrp="1"/>
          </p:cNvSpPr>
          <p:nvPr>
            <p:ph type="body" idx="1"/>
          </p:nvPr>
        </p:nvSpPr>
        <p:spPr>
          <a:xfrm>
            <a:off x="679768" y="4690269"/>
            <a:ext cx="5438140" cy="4443412"/>
          </a:xfrm>
          <a:prstGeom prst="rect">
            <a:avLst/>
          </a:prstGeom>
        </p:spPr>
        <p:txBody>
          <a:bodyPr lIns="91425" tIns="91425" rIns="91425" bIns="91425" anchor="ctr" anchorCtr="0">
            <a:noAutofit/>
          </a:bodyPr>
          <a:lstStyle/>
          <a:p>
            <a:endParaRPr/>
          </a:p>
        </p:txBody>
      </p:sp>
      <p:sp>
        <p:nvSpPr>
          <p:cNvPr id="221" name="Shape 221"/>
          <p:cNvSpPr>
            <a:spLocks noGrp="1" noRot="1" noChangeAspect="1"/>
          </p:cNvSpPr>
          <p:nvPr>
            <p:ph type="sldImg" idx="2"/>
          </p:nvPr>
        </p:nvSpPr>
        <p:spPr>
          <a:xfrm>
            <a:off x="931862" y="741362"/>
            <a:ext cx="4933949" cy="3702049"/>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Shape 234"/>
          <p:cNvSpPr txBox="1">
            <a:spLocks noGrp="1"/>
          </p:cNvSpPr>
          <p:nvPr>
            <p:ph type="body" idx="1"/>
          </p:nvPr>
        </p:nvSpPr>
        <p:spPr>
          <a:xfrm>
            <a:off x="679768" y="4690269"/>
            <a:ext cx="5438140" cy="4443412"/>
          </a:xfrm>
          <a:prstGeom prst="rect">
            <a:avLst/>
          </a:prstGeom>
        </p:spPr>
        <p:txBody>
          <a:bodyPr lIns="91425" tIns="91425" rIns="91425" bIns="91425" anchor="ctr" anchorCtr="0">
            <a:noAutofit/>
          </a:bodyPr>
          <a:lstStyle/>
          <a:p>
            <a:endParaRPr/>
          </a:p>
        </p:txBody>
      </p:sp>
      <p:sp>
        <p:nvSpPr>
          <p:cNvPr id="235" name="Shape 235"/>
          <p:cNvSpPr>
            <a:spLocks noGrp="1" noRot="1" noChangeAspect="1"/>
          </p:cNvSpPr>
          <p:nvPr>
            <p:ph type="sldImg" idx="2"/>
          </p:nvPr>
        </p:nvSpPr>
        <p:spPr>
          <a:xfrm>
            <a:off x="931862" y="741362"/>
            <a:ext cx="4933949" cy="3702049"/>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Shape 61"/>
          <p:cNvSpPr txBox="1">
            <a:spLocks noGrp="1"/>
          </p:cNvSpPr>
          <p:nvPr>
            <p:ph type="body" idx="1"/>
          </p:nvPr>
        </p:nvSpPr>
        <p:spPr>
          <a:xfrm>
            <a:off x="679768" y="4690269"/>
            <a:ext cx="5438140" cy="4443412"/>
          </a:xfrm>
          <a:prstGeom prst="rect">
            <a:avLst/>
          </a:prstGeom>
        </p:spPr>
        <p:txBody>
          <a:bodyPr lIns="91425" tIns="91425" rIns="91425" bIns="91425" anchor="ctr" anchorCtr="0">
            <a:noAutofit/>
          </a:bodyPr>
          <a:lstStyle/>
          <a:p>
            <a:endParaRPr/>
          </a:p>
        </p:txBody>
      </p:sp>
      <p:sp>
        <p:nvSpPr>
          <p:cNvPr id="62" name="Shape 62"/>
          <p:cNvSpPr>
            <a:spLocks noGrp="1" noRot="1" noChangeAspect="1"/>
          </p:cNvSpPr>
          <p:nvPr>
            <p:ph type="sldImg" idx="2"/>
          </p:nvPr>
        </p:nvSpPr>
        <p:spPr>
          <a:xfrm>
            <a:off x="931862" y="741362"/>
            <a:ext cx="4933949" cy="3702049"/>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Shape 75"/>
          <p:cNvSpPr txBox="1">
            <a:spLocks noGrp="1"/>
          </p:cNvSpPr>
          <p:nvPr>
            <p:ph type="body" idx="1"/>
          </p:nvPr>
        </p:nvSpPr>
        <p:spPr>
          <a:xfrm>
            <a:off x="679768" y="4690269"/>
            <a:ext cx="5438140" cy="4443412"/>
          </a:xfrm>
          <a:prstGeom prst="rect">
            <a:avLst/>
          </a:prstGeom>
        </p:spPr>
        <p:txBody>
          <a:bodyPr lIns="91425" tIns="91425" rIns="91425" bIns="91425" anchor="ctr" anchorCtr="0">
            <a:noAutofit/>
          </a:bodyPr>
          <a:lstStyle/>
          <a:p>
            <a:endParaRPr/>
          </a:p>
        </p:txBody>
      </p:sp>
      <p:sp>
        <p:nvSpPr>
          <p:cNvPr id="76" name="Shape 76"/>
          <p:cNvSpPr>
            <a:spLocks noGrp="1" noRot="1" noChangeAspect="1"/>
          </p:cNvSpPr>
          <p:nvPr>
            <p:ph type="sldImg" idx="2"/>
          </p:nvPr>
        </p:nvSpPr>
        <p:spPr>
          <a:xfrm>
            <a:off x="931862" y="741362"/>
            <a:ext cx="4933949" cy="3702049"/>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Shape 89"/>
          <p:cNvSpPr txBox="1">
            <a:spLocks noGrp="1"/>
          </p:cNvSpPr>
          <p:nvPr>
            <p:ph type="body" idx="1"/>
          </p:nvPr>
        </p:nvSpPr>
        <p:spPr>
          <a:xfrm>
            <a:off x="679768" y="4690269"/>
            <a:ext cx="5438140" cy="4443412"/>
          </a:xfrm>
          <a:prstGeom prst="rect">
            <a:avLst/>
          </a:prstGeom>
        </p:spPr>
        <p:txBody>
          <a:bodyPr lIns="91425" tIns="91425" rIns="91425" bIns="91425" anchor="ctr" anchorCtr="0">
            <a:noAutofit/>
          </a:bodyPr>
          <a:lstStyle/>
          <a:p>
            <a:endParaRPr/>
          </a:p>
        </p:txBody>
      </p:sp>
      <p:sp>
        <p:nvSpPr>
          <p:cNvPr id="90" name="Shape 90"/>
          <p:cNvSpPr>
            <a:spLocks noGrp="1" noRot="1" noChangeAspect="1"/>
          </p:cNvSpPr>
          <p:nvPr>
            <p:ph type="sldImg" idx="2"/>
          </p:nvPr>
        </p:nvSpPr>
        <p:spPr>
          <a:xfrm>
            <a:off x="931862" y="741362"/>
            <a:ext cx="4933949" cy="3702049"/>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txBox="1">
            <a:spLocks noGrp="1"/>
          </p:cNvSpPr>
          <p:nvPr>
            <p:ph type="body" idx="1"/>
          </p:nvPr>
        </p:nvSpPr>
        <p:spPr>
          <a:xfrm>
            <a:off x="679768" y="4690269"/>
            <a:ext cx="5438140" cy="4443412"/>
          </a:xfrm>
          <a:prstGeom prst="rect">
            <a:avLst/>
          </a:prstGeom>
        </p:spPr>
        <p:txBody>
          <a:bodyPr lIns="91425" tIns="91425" rIns="91425" bIns="91425" anchor="ctr" anchorCtr="0">
            <a:noAutofit/>
          </a:bodyPr>
          <a:lstStyle/>
          <a:p>
            <a:endParaRPr/>
          </a:p>
        </p:txBody>
      </p:sp>
      <p:sp>
        <p:nvSpPr>
          <p:cNvPr id="104" name="Shape 104"/>
          <p:cNvSpPr>
            <a:spLocks noGrp="1" noRot="1" noChangeAspect="1"/>
          </p:cNvSpPr>
          <p:nvPr>
            <p:ph type="sldImg" idx="2"/>
          </p:nvPr>
        </p:nvSpPr>
        <p:spPr>
          <a:xfrm>
            <a:off x="931862" y="741362"/>
            <a:ext cx="4933949" cy="3702049"/>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txBox="1">
            <a:spLocks noGrp="1"/>
          </p:cNvSpPr>
          <p:nvPr>
            <p:ph type="body" idx="1"/>
          </p:nvPr>
        </p:nvSpPr>
        <p:spPr>
          <a:xfrm>
            <a:off x="679768" y="4690269"/>
            <a:ext cx="5438140" cy="4443412"/>
          </a:xfrm>
          <a:prstGeom prst="rect">
            <a:avLst/>
          </a:prstGeom>
        </p:spPr>
        <p:txBody>
          <a:bodyPr lIns="91425" tIns="91425" rIns="91425" bIns="91425" anchor="ctr" anchorCtr="0">
            <a:noAutofit/>
          </a:bodyPr>
          <a:lstStyle/>
          <a:p>
            <a:endParaRPr/>
          </a:p>
        </p:txBody>
      </p:sp>
      <p:sp>
        <p:nvSpPr>
          <p:cNvPr id="118" name="Shape 118"/>
          <p:cNvSpPr>
            <a:spLocks noGrp="1" noRot="1" noChangeAspect="1"/>
          </p:cNvSpPr>
          <p:nvPr>
            <p:ph type="sldImg" idx="2"/>
          </p:nvPr>
        </p:nvSpPr>
        <p:spPr>
          <a:xfrm>
            <a:off x="931862" y="741362"/>
            <a:ext cx="4933949" cy="3702049"/>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txBox="1">
            <a:spLocks noGrp="1"/>
          </p:cNvSpPr>
          <p:nvPr>
            <p:ph type="body" idx="1"/>
          </p:nvPr>
        </p:nvSpPr>
        <p:spPr>
          <a:xfrm>
            <a:off x="679768" y="4690269"/>
            <a:ext cx="5438140" cy="4443412"/>
          </a:xfrm>
          <a:prstGeom prst="rect">
            <a:avLst/>
          </a:prstGeom>
        </p:spPr>
        <p:txBody>
          <a:bodyPr lIns="91425" tIns="91425" rIns="91425" bIns="91425" anchor="ctr" anchorCtr="0">
            <a:noAutofit/>
          </a:bodyPr>
          <a:lstStyle/>
          <a:p>
            <a:endParaRPr/>
          </a:p>
        </p:txBody>
      </p:sp>
      <p:sp>
        <p:nvSpPr>
          <p:cNvPr id="132" name="Shape 132"/>
          <p:cNvSpPr>
            <a:spLocks noGrp="1" noRot="1" noChangeAspect="1"/>
          </p:cNvSpPr>
          <p:nvPr>
            <p:ph type="sldImg" idx="2"/>
          </p:nvPr>
        </p:nvSpPr>
        <p:spPr>
          <a:xfrm>
            <a:off x="931862" y="741362"/>
            <a:ext cx="4933949" cy="3702049"/>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Shape 146"/>
          <p:cNvSpPr txBox="1">
            <a:spLocks noGrp="1"/>
          </p:cNvSpPr>
          <p:nvPr>
            <p:ph type="body" idx="1"/>
          </p:nvPr>
        </p:nvSpPr>
        <p:spPr>
          <a:xfrm>
            <a:off x="679768" y="4690269"/>
            <a:ext cx="5438140" cy="4443412"/>
          </a:xfrm>
          <a:prstGeom prst="rect">
            <a:avLst/>
          </a:prstGeom>
        </p:spPr>
        <p:txBody>
          <a:bodyPr lIns="91425" tIns="91425" rIns="91425" bIns="91425" anchor="ctr" anchorCtr="0">
            <a:noAutofit/>
          </a:bodyPr>
          <a:lstStyle/>
          <a:p>
            <a:endParaRPr/>
          </a:p>
        </p:txBody>
      </p:sp>
      <p:sp>
        <p:nvSpPr>
          <p:cNvPr id="147" name="Shape 147"/>
          <p:cNvSpPr>
            <a:spLocks noGrp="1" noRot="1" noChangeAspect="1"/>
          </p:cNvSpPr>
          <p:nvPr>
            <p:ph type="sldImg" idx="2"/>
          </p:nvPr>
        </p:nvSpPr>
        <p:spPr>
          <a:xfrm>
            <a:off x="931862" y="741362"/>
            <a:ext cx="4933949" cy="3702049"/>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Shape 161"/>
          <p:cNvSpPr txBox="1">
            <a:spLocks noGrp="1"/>
          </p:cNvSpPr>
          <p:nvPr>
            <p:ph type="body" idx="1"/>
          </p:nvPr>
        </p:nvSpPr>
        <p:spPr>
          <a:xfrm>
            <a:off x="679768" y="4690269"/>
            <a:ext cx="5438140" cy="4443412"/>
          </a:xfrm>
          <a:prstGeom prst="rect">
            <a:avLst/>
          </a:prstGeom>
        </p:spPr>
        <p:txBody>
          <a:bodyPr lIns="91425" tIns="91425" rIns="91425" bIns="91425" anchor="ctr" anchorCtr="0">
            <a:noAutofit/>
          </a:bodyPr>
          <a:lstStyle/>
          <a:p>
            <a:endParaRPr/>
          </a:p>
        </p:txBody>
      </p:sp>
      <p:sp>
        <p:nvSpPr>
          <p:cNvPr id="162" name="Shape 162"/>
          <p:cNvSpPr>
            <a:spLocks noGrp="1" noRot="1" noChangeAspect="1"/>
          </p:cNvSpPr>
          <p:nvPr>
            <p:ph type="sldImg" idx="2"/>
          </p:nvPr>
        </p:nvSpPr>
        <p:spPr>
          <a:xfrm>
            <a:off x="931862" y="741362"/>
            <a:ext cx="4933949" cy="3702049"/>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0"/>
        <p:cNvGrpSpPr/>
        <p:nvPr/>
      </p:nvGrpSpPr>
      <p:grpSpPr>
        <a:xfrm>
          <a:off x="0" y="0"/>
          <a:ext cx="0" cy="0"/>
          <a:chOff x="0" y="0"/>
          <a:chExt cx="0" cy="0"/>
        </a:xfrm>
      </p:grpSpPr>
      <p:sp>
        <p:nvSpPr>
          <p:cNvPr id="11" name="Shape 11"/>
          <p:cNvSpPr/>
          <p:nvPr/>
        </p:nvSpPr>
        <p:spPr>
          <a:xfrm>
            <a:off x="-7240" y="406786"/>
            <a:ext cx="4644698" cy="4575198"/>
          </a:xfrm>
          <a:prstGeom prst="rect">
            <a:avLst/>
          </a:prstGeom>
          <a:blipFill>
            <a:blip r:embed="rId2"/>
            <a:stretch>
              <a:fillRect/>
            </a:stretch>
          </a:blipFill>
        </p:spPr>
      </p:sp>
      <p:sp>
        <p:nvSpPr>
          <p:cNvPr id="12" name="Shape 12"/>
          <p:cNvSpPr txBox="1">
            <a:spLocks noGrp="1"/>
          </p:cNvSpPr>
          <p:nvPr>
            <p:ph type="ctrTitle"/>
          </p:nvPr>
        </p:nvSpPr>
        <p:spPr>
          <a:xfrm>
            <a:off x="4922760" y="1916833"/>
            <a:ext cx="3991428" cy="2098772"/>
          </a:xfrm>
          <a:prstGeom prst="rect">
            <a:avLst/>
          </a:prstGeom>
          <a:noFill/>
          <a:ln>
            <a:noFill/>
          </a:ln>
        </p:spPr>
        <p:txBody>
          <a:bodyPr lIns="91425" tIns="91425" rIns="91425" bIns="91425" anchor="t" anchorCtr="0"/>
          <a:lstStyle>
            <a:lvl1pPr marL="0" marR="0" indent="0" algn="r" rtl="0">
              <a:spcBef>
                <a:spcPts val="0"/>
              </a:spcBef>
              <a:buClr>
                <a:schemeClr val="accent6"/>
              </a:buClr>
              <a:buFont typeface="Helvetica Neue"/>
              <a:buNone/>
              <a:defRPr sz="3200" b="0" i="0" u="none" strike="noStrike" cap="none" baseline="0">
                <a:solidFill>
                  <a:schemeClr val="accent6"/>
                </a:solidFill>
                <a:latin typeface="Helvetica Neue"/>
                <a:ea typeface="Helvetica Neue"/>
                <a:cs typeface="Helvetica Neue"/>
                <a:sym typeface="Helvetica Neue"/>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 type="obj">
  <p:cSld name="obj">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1607019" y="108694"/>
            <a:ext cx="6493372" cy="703622"/>
          </a:xfrm>
          <a:prstGeom prst="rect">
            <a:avLst/>
          </a:prstGeom>
          <a:noFill/>
          <a:ln>
            <a:noFill/>
          </a:ln>
        </p:spPr>
        <p:txBody>
          <a:bodyPr lIns="91425" tIns="91425" rIns="91425" bIns="91425" anchor="t" anchorCtr="0"/>
          <a:lstStyle>
            <a:lvl1pPr rtl="0">
              <a:defRPr sz="3200">
                <a:latin typeface="Calibri"/>
                <a:ea typeface="Calibri"/>
                <a:cs typeface="Calibri"/>
                <a:sym typeface="Calibri"/>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15" name="Shape 15"/>
          <p:cNvSpPr txBox="1">
            <a:spLocks noGrp="1"/>
          </p:cNvSpPr>
          <p:nvPr>
            <p:ph type="body" idx="1"/>
          </p:nvPr>
        </p:nvSpPr>
        <p:spPr>
          <a:xfrm>
            <a:off x="611187" y="1844674"/>
            <a:ext cx="8281291" cy="4680668"/>
          </a:xfrm>
          <a:prstGeom prst="rect">
            <a:avLst/>
          </a:prstGeom>
          <a:noFill/>
          <a:ln>
            <a:noFill/>
          </a:ln>
        </p:spPr>
        <p:txBody>
          <a:bodyPr lIns="91425" tIns="91425" rIns="91425" bIns="91425" anchor="t" anchorCtr="0"/>
          <a:lstStyle>
            <a:lvl1pPr rtl="0">
              <a:defRPr sz="1800">
                <a:latin typeface="Calibri"/>
                <a:ea typeface="Calibri"/>
                <a:cs typeface="Calibri"/>
                <a:sym typeface="Calibri"/>
              </a:defRPr>
            </a:lvl1pPr>
            <a:lvl2pPr rtl="0">
              <a:defRPr sz="1800">
                <a:latin typeface="Calibri"/>
                <a:ea typeface="Calibri"/>
                <a:cs typeface="Calibri"/>
                <a:sym typeface="Calibri"/>
              </a:defRPr>
            </a:lvl2pPr>
            <a:lvl3pPr rtl="0">
              <a:defRPr sz="1800">
                <a:latin typeface="Calibri"/>
                <a:ea typeface="Calibri"/>
                <a:cs typeface="Calibri"/>
                <a:sym typeface="Calibri"/>
              </a:defRPr>
            </a:lvl3pPr>
            <a:lvl4pPr rtl="0">
              <a:defRPr sz="1800">
                <a:latin typeface="Calibri"/>
                <a:ea typeface="Calibri"/>
                <a:cs typeface="Calibri"/>
                <a:sym typeface="Calibri"/>
              </a:defRPr>
            </a:lvl4pPr>
            <a:lvl5pPr rtl="0">
              <a:defRPr sz="1800">
                <a:latin typeface="Calibri"/>
                <a:ea typeface="Calibri"/>
                <a:cs typeface="Calibri"/>
                <a:sym typeface="Calibri"/>
              </a:defRPr>
            </a:lvl5pPr>
            <a:lvl6pPr rtl="0">
              <a:defRPr/>
            </a:lvl6pPr>
            <a:lvl7pPr rtl="0">
              <a:defRPr/>
            </a:lvl7pPr>
            <a:lvl8pPr rtl="0">
              <a:defRPr/>
            </a:lvl8pPr>
            <a:lvl9pPr rtl="0">
              <a:defRPr/>
            </a:lvl9pPr>
          </a:lstStyle>
          <a:p>
            <a:endParaRPr/>
          </a:p>
        </p:txBody>
      </p:sp>
      <p:sp>
        <p:nvSpPr>
          <p:cNvPr id="16" name="Shape 16"/>
          <p:cNvSpPr/>
          <p:nvPr/>
        </p:nvSpPr>
        <p:spPr>
          <a:xfrm>
            <a:off x="8293596" y="0"/>
            <a:ext cx="255841" cy="643071"/>
          </a:xfrm>
          <a:prstGeom prst="rect">
            <a:avLst/>
          </a:prstGeom>
          <a:solidFill>
            <a:schemeClr val="dk2"/>
          </a:solidFill>
          <a:ln>
            <a:noFill/>
          </a:ln>
        </p:spPr>
        <p:txBody>
          <a:bodyPr lIns="91425" tIns="45700" rIns="91425" bIns="45700" anchor="ctr" anchorCtr="0">
            <a:noAutofit/>
          </a:bodyPr>
          <a:lstStyle/>
          <a:p>
            <a:endParaRPr/>
          </a:p>
        </p:txBody>
      </p:sp>
      <p:sp>
        <p:nvSpPr>
          <p:cNvPr id="17" name="Shape 17"/>
          <p:cNvSpPr txBox="1"/>
          <p:nvPr/>
        </p:nvSpPr>
        <p:spPr>
          <a:xfrm>
            <a:off x="8238774" y="277945"/>
            <a:ext cx="390272" cy="365125"/>
          </a:xfrm>
          <a:prstGeom prst="rect">
            <a:avLst/>
          </a:prstGeom>
          <a:noFill/>
          <a:ln>
            <a:noFill/>
          </a:ln>
        </p:spPr>
        <p:txBody>
          <a:bodyPr lIns="91425" tIns="45700" rIns="91425" bIns="45700" anchor="ctr" anchorCtr="0">
            <a:noAutofit/>
          </a:bodyPr>
          <a:lstStyle/>
          <a:p>
            <a:pPr marL="0" marR="0" lvl="0" indent="0" algn="ctr" rtl="0">
              <a:buSzPct val="25000"/>
              <a:buNone/>
            </a:pPr>
            <a:r>
              <a:rPr lang="ru-RU"/>
              <a:t> </a:t>
            </a:r>
          </a:p>
        </p:txBody>
      </p:sp>
      <p:sp>
        <p:nvSpPr>
          <p:cNvPr id="18" name="Shape 18"/>
          <p:cNvSpPr/>
          <p:nvPr/>
        </p:nvSpPr>
        <p:spPr>
          <a:xfrm>
            <a:off x="611560" y="108695"/>
            <a:ext cx="976984" cy="703623"/>
          </a:xfrm>
          <a:prstGeom prst="rect">
            <a:avLst/>
          </a:prstGeom>
          <a:blipFill>
            <a:blip r:embed="rId2"/>
            <a:stretch>
              <a:fillRect/>
            </a:stretch>
          </a:blipFill>
        </p:spPr>
      </p:sp>
      <p:sp>
        <p:nvSpPr>
          <p:cNvPr id="19" name="Shape 19"/>
          <p:cNvSpPr/>
          <p:nvPr/>
        </p:nvSpPr>
        <p:spPr>
          <a:xfrm>
            <a:off x="0" y="-2781"/>
            <a:ext cx="439174" cy="6876000"/>
          </a:xfrm>
          <a:prstGeom prst="rect">
            <a:avLst/>
          </a:prstGeom>
          <a:noFill/>
          <a:ln>
            <a:noFill/>
          </a:ln>
        </p:spPr>
        <p:txBody>
          <a:bodyPr lIns="91425" tIns="91425" rIns="91425" bIns="91425" anchor="ctr" anchorCtr="0">
            <a:noAutofit/>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el und Inhalt">
  <p:cSld name="Titel und Inhalt">
    <p:spTree>
      <p:nvGrpSpPr>
        <p:cNvPr id="1" name="Shape 20"/>
        <p:cNvGrpSpPr/>
        <p:nvPr/>
      </p:nvGrpSpPr>
      <p:grpSpPr>
        <a:xfrm>
          <a:off x="0" y="0"/>
          <a:ext cx="0" cy="0"/>
          <a:chOff x="0" y="0"/>
          <a:chExt cx="0" cy="0"/>
        </a:xfrm>
      </p:grpSpPr>
      <p:sp>
        <p:nvSpPr>
          <p:cNvPr id="21" name="Shape 21"/>
          <p:cNvSpPr txBox="1"/>
          <p:nvPr/>
        </p:nvSpPr>
        <p:spPr>
          <a:xfrm>
            <a:off x="8373207" y="6572250"/>
            <a:ext cx="495299" cy="184666"/>
          </a:xfrm>
          <a:prstGeom prst="rect">
            <a:avLst/>
          </a:prstGeom>
          <a:noFill/>
          <a:ln>
            <a:noFill/>
          </a:ln>
        </p:spPr>
        <p:txBody>
          <a:bodyPr lIns="0" tIns="0" rIns="0" bIns="0" anchor="t" anchorCtr="0">
            <a:noAutofit/>
          </a:bodyPr>
          <a:lstStyle/>
          <a:p>
            <a:pPr marL="0" marR="0" lvl="0" indent="0" algn="r" rtl="0">
              <a:buSzPct val="25000"/>
              <a:buNone/>
            </a:pPr>
            <a:r>
              <a:rPr lang="ru-RU"/>
              <a:t> </a:t>
            </a:r>
          </a:p>
        </p:txBody>
      </p:sp>
      <p:sp>
        <p:nvSpPr>
          <p:cNvPr id="22" name="Shape 22"/>
          <p:cNvSpPr txBox="1">
            <a:spLocks noGrp="1"/>
          </p:cNvSpPr>
          <p:nvPr>
            <p:ph type="body" idx="1"/>
          </p:nvPr>
        </p:nvSpPr>
        <p:spPr>
          <a:xfrm>
            <a:off x="106973" y="1124607"/>
            <a:ext cx="8949101" cy="5286702"/>
          </a:xfrm>
          <a:prstGeom prst="rect">
            <a:avLst/>
          </a:prstGeom>
          <a:noFill/>
          <a:ln>
            <a:noFill/>
          </a:ln>
        </p:spPr>
        <p:txBody>
          <a:bodyPr lIns="91425" tIns="91425" rIns="91425" bIns="91425" anchor="t" anchorCtr="0"/>
          <a:lstStyle>
            <a:lvl1pPr marL="357188" indent="-303213" rtl="0">
              <a:lnSpc>
                <a:spcPct val="100000"/>
              </a:lnSpc>
              <a:spcBef>
                <a:spcPts val="600"/>
              </a:spcBef>
              <a:spcAft>
                <a:spcPts val="0"/>
              </a:spcAft>
              <a:buClr>
                <a:srgbClr val="7DB935"/>
              </a:buClr>
              <a:buFont typeface="Arial"/>
              <a:buChar char="•"/>
              <a:defRPr sz="1400">
                <a:latin typeface="Calibri"/>
                <a:ea typeface="Calibri"/>
                <a:cs typeface="Calibri"/>
                <a:sym typeface="Calibri"/>
              </a:defRPr>
            </a:lvl1pPr>
            <a:lvl2pPr marL="714375" indent="-304800" rtl="0">
              <a:lnSpc>
                <a:spcPct val="100000"/>
              </a:lnSpc>
              <a:spcBef>
                <a:spcPts val="600"/>
              </a:spcBef>
              <a:spcAft>
                <a:spcPts val="0"/>
              </a:spcAft>
              <a:buClr>
                <a:srgbClr val="7DB935"/>
              </a:buClr>
              <a:buFont typeface="Arial"/>
              <a:buChar char="•"/>
              <a:defRPr sz="1400">
                <a:latin typeface="Calibri"/>
                <a:ea typeface="Calibri"/>
                <a:cs typeface="Calibri"/>
                <a:sym typeface="Calibri"/>
              </a:defRPr>
            </a:lvl2pPr>
            <a:lvl3pPr marL="1071563" indent="-319088" rtl="0">
              <a:lnSpc>
                <a:spcPct val="100000"/>
              </a:lnSpc>
              <a:spcBef>
                <a:spcPts val="600"/>
              </a:spcBef>
              <a:spcAft>
                <a:spcPts val="0"/>
              </a:spcAft>
              <a:buClr>
                <a:srgbClr val="7DB935"/>
              </a:buClr>
              <a:buFont typeface="Arial"/>
              <a:buChar char="•"/>
              <a:defRPr sz="1400">
                <a:latin typeface="Calibri"/>
                <a:ea typeface="Calibri"/>
                <a:cs typeface="Calibri"/>
                <a:sym typeface="Calibri"/>
              </a:defRPr>
            </a:lvl3pPr>
            <a:lvl4pPr marL="1797050" indent="-307975" rtl="0">
              <a:lnSpc>
                <a:spcPct val="100000"/>
              </a:lnSpc>
              <a:spcBef>
                <a:spcPts val="600"/>
              </a:spcBef>
              <a:spcAft>
                <a:spcPts val="0"/>
              </a:spcAft>
              <a:buClr>
                <a:srgbClr val="7DB935"/>
              </a:buClr>
              <a:buFont typeface="Arial"/>
              <a:buChar char="•"/>
              <a:defRPr sz="1400">
                <a:latin typeface="Calibri"/>
                <a:ea typeface="Calibri"/>
                <a:cs typeface="Calibri"/>
                <a:sym typeface="Calibri"/>
              </a:defRPr>
            </a:lvl4pPr>
            <a:lvl5pPr marL="2154238" indent="-309563" rtl="0">
              <a:lnSpc>
                <a:spcPct val="100000"/>
              </a:lnSpc>
              <a:spcBef>
                <a:spcPts val="600"/>
              </a:spcBef>
              <a:spcAft>
                <a:spcPts val="0"/>
              </a:spcAft>
              <a:buClr>
                <a:srgbClr val="7DB935"/>
              </a:buClr>
              <a:buFont typeface="Arial"/>
              <a:buChar char="•"/>
              <a:defRPr sz="1400">
                <a:latin typeface="Calibri"/>
                <a:ea typeface="Calibri"/>
                <a:cs typeface="Calibri"/>
                <a:sym typeface="Calibri"/>
              </a:defRPr>
            </a:lvl5pPr>
            <a:lvl6pPr rtl="0">
              <a:defRPr/>
            </a:lvl6pPr>
            <a:lvl7pPr rtl="0">
              <a:defRPr/>
            </a:lvl7pPr>
            <a:lvl8pPr rtl="0">
              <a:defRPr/>
            </a:lvl8pPr>
            <a:lvl9pPr rtl="0">
              <a:defRPr/>
            </a:lvl9pPr>
          </a:lstStyle>
          <a:p>
            <a:endParaRPr/>
          </a:p>
        </p:txBody>
      </p:sp>
      <p:sp>
        <p:nvSpPr>
          <p:cNvPr id="23" name="Shape 23"/>
          <p:cNvSpPr/>
          <p:nvPr/>
        </p:nvSpPr>
        <p:spPr>
          <a:xfrm>
            <a:off x="896815" y="115888"/>
            <a:ext cx="8159261" cy="865187"/>
          </a:xfrm>
          <a:prstGeom prst="rect">
            <a:avLst/>
          </a:prstGeom>
          <a:solidFill>
            <a:srgbClr val="646464"/>
          </a:solidFill>
          <a:ln>
            <a:noFill/>
          </a:ln>
        </p:spPr>
        <p:txBody>
          <a:bodyPr lIns="91425" tIns="45700" rIns="91425" bIns="45700" anchor="ctr" anchorCtr="0">
            <a:noAutofit/>
          </a:bodyPr>
          <a:lstStyle/>
          <a:p>
            <a:endParaRPr/>
          </a:p>
        </p:txBody>
      </p:sp>
      <p:sp>
        <p:nvSpPr>
          <p:cNvPr id="24" name="Shape 24"/>
          <p:cNvSpPr/>
          <p:nvPr/>
        </p:nvSpPr>
        <p:spPr>
          <a:xfrm>
            <a:off x="372208" y="115888"/>
            <a:ext cx="191965" cy="865187"/>
          </a:xfrm>
          <a:prstGeom prst="rect">
            <a:avLst/>
          </a:prstGeom>
          <a:solidFill>
            <a:srgbClr val="D2FF00"/>
          </a:solidFill>
          <a:ln>
            <a:noFill/>
          </a:ln>
        </p:spPr>
        <p:txBody>
          <a:bodyPr lIns="91425" tIns="45700" rIns="91425" bIns="45700" anchor="ctr" anchorCtr="0">
            <a:noAutofit/>
          </a:bodyPr>
          <a:lstStyle/>
          <a:p>
            <a:endParaRPr/>
          </a:p>
        </p:txBody>
      </p:sp>
      <p:sp>
        <p:nvSpPr>
          <p:cNvPr id="25" name="Shape 25"/>
          <p:cNvSpPr/>
          <p:nvPr/>
        </p:nvSpPr>
        <p:spPr>
          <a:xfrm>
            <a:off x="106973" y="115888"/>
            <a:ext cx="191965" cy="865187"/>
          </a:xfrm>
          <a:prstGeom prst="rect">
            <a:avLst/>
          </a:prstGeom>
          <a:solidFill>
            <a:srgbClr val="D2FF00"/>
          </a:solidFill>
          <a:ln>
            <a:noFill/>
          </a:ln>
        </p:spPr>
        <p:txBody>
          <a:bodyPr lIns="91425" tIns="45700" rIns="91425" bIns="45700" anchor="ctr" anchorCtr="0">
            <a:noAutofit/>
          </a:bodyPr>
          <a:lstStyle/>
          <a:p>
            <a:endParaRPr/>
          </a:p>
        </p:txBody>
      </p:sp>
      <p:sp>
        <p:nvSpPr>
          <p:cNvPr id="26" name="Shape 26"/>
          <p:cNvSpPr/>
          <p:nvPr/>
        </p:nvSpPr>
        <p:spPr>
          <a:xfrm>
            <a:off x="638908" y="115888"/>
            <a:ext cx="191965" cy="865187"/>
          </a:xfrm>
          <a:prstGeom prst="rect">
            <a:avLst/>
          </a:prstGeom>
          <a:solidFill>
            <a:srgbClr val="D2FF00"/>
          </a:solidFill>
          <a:ln>
            <a:noFill/>
          </a:ln>
        </p:spPr>
        <p:txBody>
          <a:bodyPr lIns="91425" tIns="45700" rIns="91425" bIns="45700" anchor="ctr" anchorCtr="0">
            <a:noAutofit/>
          </a:bodyPr>
          <a:lstStyle/>
          <a:p>
            <a:endParaRPr/>
          </a:p>
        </p:txBody>
      </p:sp>
      <p:sp>
        <p:nvSpPr>
          <p:cNvPr id="27" name="Shape 27"/>
          <p:cNvSpPr txBox="1">
            <a:spLocks noGrp="1"/>
          </p:cNvSpPr>
          <p:nvPr>
            <p:ph type="title"/>
          </p:nvPr>
        </p:nvSpPr>
        <p:spPr>
          <a:xfrm>
            <a:off x="896815" y="115888"/>
            <a:ext cx="8159261" cy="865187"/>
          </a:xfrm>
          <a:prstGeom prst="rect">
            <a:avLst/>
          </a:prstGeom>
          <a:noFill/>
          <a:ln>
            <a:noFill/>
          </a:ln>
        </p:spPr>
        <p:txBody>
          <a:bodyPr lIns="91425" tIns="91425" rIns="91425" bIns="91425" anchor="ctr" anchorCtr="0"/>
          <a:lstStyle>
            <a:lvl1pPr rtl="0">
              <a:defRPr b="0">
                <a:solidFill>
                  <a:schemeClr val="lt1"/>
                </a:solidFill>
                <a:latin typeface="Calibri"/>
                <a:ea typeface="Calibri"/>
                <a:cs typeface="Calibri"/>
                <a:sym typeface="Calibri"/>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28"/>
        <p:cNvGrpSpPr/>
        <p:nvPr/>
      </p:nvGrpSpPr>
      <p:grpSpPr>
        <a:xfrm>
          <a:off x="0" y="0"/>
          <a:ext cx="0" cy="0"/>
          <a:chOff x="0" y="0"/>
          <a:chExt cx="0" cy="0"/>
        </a:xfrm>
      </p:grpSpPr>
      <p:sp>
        <p:nvSpPr>
          <p:cNvPr id="29" name="Shape 29"/>
          <p:cNvSpPr/>
          <p:nvPr/>
        </p:nvSpPr>
        <p:spPr>
          <a:xfrm>
            <a:off x="8293596" y="0"/>
            <a:ext cx="255841" cy="643071"/>
          </a:xfrm>
          <a:prstGeom prst="rect">
            <a:avLst/>
          </a:prstGeom>
          <a:solidFill>
            <a:schemeClr val="dk2"/>
          </a:solidFill>
          <a:ln>
            <a:noFill/>
          </a:ln>
        </p:spPr>
        <p:txBody>
          <a:bodyPr lIns="91425" tIns="45700" rIns="91425" bIns="45700" anchor="ctr" anchorCtr="0">
            <a:noAutofit/>
          </a:bodyPr>
          <a:lstStyle/>
          <a:p>
            <a:endParaRPr/>
          </a:p>
        </p:txBody>
      </p:sp>
      <p:sp>
        <p:nvSpPr>
          <p:cNvPr id="30" name="Shape 30"/>
          <p:cNvSpPr txBox="1"/>
          <p:nvPr/>
        </p:nvSpPr>
        <p:spPr>
          <a:xfrm>
            <a:off x="8238774" y="277945"/>
            <a:ext cx="390272" cy="365125"/>
          </a:xfrm>
          <a:prstGeom prst="rect">
            <a:avLst/>
          </a:prstGeom>
          <a:noFill/>
          <a:ln>
            <a:noFill/>
          </a:ln>
        </p:spPr>
        <p:txBody>
          <a:bodyPr lIns="91425" tIns="45700" rIns="91425" bIns="45700" anchor="ctr" anchorCtr="0">
            <a:noAutofit/>
          </a:bodyPr>
          <a:lstStyle/>
          <a:p>
            <a:pPr marL="0" marR="0" lvl="0" indent="0" algn="ctr" rtl="0">
              <a:buSzPct val="25000"/>
              <a:buNone/>
            </a:pPr>
            <a:r>
              <a:rPr lang="ru-RU"/>
              <a:t> </a:t>
            </a:r>
          </a:p>
        </p:txBody>
      </p:sp>
      <p:sp>
        <p:nvSpPr>
          <p:cNvPr id="31" name="Shape 31"/>
          <p:cNvSpPr/>
          <p:nvPr/>
        </p:nvSpPr>
        <p:spPr>
          <a:xfrm>
            <a:off x="851628" y="349112"/>
            <a:ext cx="1217930" cy="871220"/>
          </a:xfrm>
          <a:prstGeom prst="rect">
            <a:avLst/>
          </a:prstGeom>
          <a:blipFill>
            <a:blip r:embed="rId2"/>
            <a:stretch>
              <a:fillRect/>
            </a:stretch>
          </a:blipFill>
        </p:spPr>
      </p:sp>
      <p:sp>
        <p:nvSpPr>
          <p:cNvPr id="32" name="Shape 32"/>
          <p:cNvSpPr/>
          <p:nvPr/>
        </p:nvSpPr>
        <p:spPr>
          <a:xfrm>
            <a:off x="0" y="0"/>
            <a:ext cx="393405" cy="6858000"/>
          </a:xfrm>
          <a:prstGeom prst="rect">
            <a:avLst/>
          </a:prstGeom>
          <a:solidFill>
            <a:srgbClr val="595959"/>
          </a:solidFill>
          <a:ln w="9525" cap="flat">
            <a:solidFill>
              <a:srgbClr val="595959"/>
            </a:solidFill>
            <a:prstDash val="solid"/>
            <a:round/>
            <a:headEnd type="none" w="med" len="med"/>
            <a:tailEnd type="none" w="med" len="med"/>
          </a:ln>
        </p:spPr>
        <p:txBody>
          <a:bodyPr lIns="91425" tIns="45700" rIns="91425" bIns="45700" anchor="ctr" anchorCtr="0">
            <a:noAutofit/>
          </a:bodyPr>
          <a:lstStyle/>
          <a:p>
            <a:endParaRPr/>
          </a:p>
        </p:txBody>
      </p:sp>
      <p:sp>
        <p:nvSpPr>
          <p:cNvPr id="33" name="Shape 33"/>
          <p:cNvSpPr txBox="1"/>
          <p:nvPr/>
        </p:nvSpPr>
        <p:spPr>
          <a:xfrm rot="-5400000">
            <a:off x="-3340000" y="3221897"/>
            <a:ext cx="7073410" cy="400109"/>
          </a:xfrm>
          <a:prstGeom prst="rect">
            <a:avLst/>
          </a:prstGeom>
          <a:noFill/>
          <a:ln>
            <a:noFill/>
          </a:ln>
        </p:spPr>
        <p:txBody>
          <a:bodyPr lIns="91425" tIns="45700" rIns="91425" bIns="45700" anchor="t" anchorCtr="0">
            <a:noAutofit/>
          </a:bodyPr>
          <a:lstStyle/>
          <a:p>
            <a:pPr marL="0" marR="0" lvl="0" indent="0" algn="l" rtl="0">
              <a:buSzPct val="25000"/>
              <a:buNone/>
            </a:pPr>
            <a:r>
              <a:rPr lang="ru-RU" sz="2000" b="1" i="0" u="none" strike="noStrike" cap="none" baseline="0">
                <a:solidFill>
                  <a:srgbClr val="E5FF66"/>
                </a:solidFill>
                <a:latin typeface="Arial"/>
                <a:ea typeface="Arial"/>
                <a:cs typeface="Arial"/>
                <a:sym typeface="Arial"/>
              </a:rPr>
              <a:t>Отчет о деятельности Фонда «Сколково», август 2012</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34"/>
        <p:cNvGrpSpPr/>
        <p:nvPr/>
      </p:nvGrpSpPr>
      <p:grpSpPr>
        <a:xfrm>
          <a:off x="0" y="0"/>
          <a:ext cx="0" cy="0"/>
          <a:chOff x="0" y="0"/>
          <a:chExt cx="0" cy="0"/>
        </a:xfrm>
      </p:grpSpPr>
      <p:sp>
        <p:nvSpPr>
          <p:cNvPr id="35" name="Shape 35"/>
          <p:cNvSpPr/>
          <p:nvPr/>
        </p:nvSpPr>
        <p:spPr>
          <a:xfrm>
            <a:off x="8293596" y="0"/>
            <a:ext cx="255841" cy="643071"/>
          </a:xfrm>
          <a:prstGeom prst="rect">
            <a:avLst/>
          </a:prstGeom>
          <a:solidFill>
            <a:schemeClr val="dk2"/>
          </a:solidFill>
          <a:ln>
            <a:noFill/>
          </a:ln>
        </p:spPr>
        <p:txBody>
          <a:bodyPr lIns="91425" tIns="45700" rIns="91425" bIns="45700" anchor="ctr" anchorCtr="0">
            <a:noAutofit/>
          </a:bodyPr>
          <a:lstStyle/>
          <a:p>
            <a:endParaRPr/>
          </a:p>
        </p:txBody>
      </p:sp>
      <p:sp>
        <p:nvSpPr>
          <p:cNvPr id="36" name="Shape 36"/>
          <p:cNvSpPr txBox="1"/>
          <p:nvPr/>
        </p:nvSpPr>
        <p:spPr>
          <a:xfrm>
            <a:off x="8238774" y="277945"/>
            <a:ext cx="390272" cy="365125"/>
          </a:xfrm>
          <a:prstGeom prst="rect">
            <a:avLst/>
          </a:prstGeom>
          <a:noFill/>
          <a:ln>
            <a:noFill/>
          </a:ln>
        </p:spPr>
        <p:txBody>
          <a:bodyPr lIns="91425" tIns="45700" rIns="91425" bIns="45700" anchor="ctr" anchorCtr="0">
            <a:noAutofit/>
          </a:bodyPr>
          <a:lstStyle/>
          <a:p>
            <a:pPr marL="0" marR="0" lvl="0" indent="0" algn="ctr" rtl="0">
              <a:buSzPct val="25000"/>
              <a:buNone/>
            </a:pPr>
            <a:r>
              <a:rPr lang="ru-RU"/>
              <a:t> </a:t>
            </a:r>
          </a:p>
        </p:txBody>
      </p:sp>
      <p:sp>
        <p:nvSpPr>
          <p:cNvPr id="37" name="Shape 37"/>
          <p:cNvSpPr/>
          <p:nvPr/>
        </p:nvSpPr>
        <p:spPr>
          <a:xfrm>
            <a:off x="851628" y="349112"/>
            <a:ext cx="1217930" cy="871220"/>
          </a:xfrm>
          <a:prstGeom prst="rect">
            <a:avLst/>
          </a:prstGeom>
          <a:blipFill>
            <a:blip r:embed="rId2"/>
            <a:stretch>
              <a:fillRect/>
            </a:stretch>
          </a:blipFill>
        </p:spPr>
      </p:sp>
      <p:sp>
        <p:nvSpPr>
          <p:cNvPr id="38" name="Shape 38"/>
          <p:cNvSpPr/>
          <p:nvPr/>
        </p:nvSpPr>
        <p:spPr>
          <a:xfrm>
            <a:off x="0" y="0"/>
            <a:ext cx="393405" cy="6858000"/>
          </a:xfrm>
          <a:prstGeom prst="rect">
            <a:avLst/>
          </a:prstGeom>
          <a:solidFill>
            <a:srgbClr val="595959"/>
          </a:solidFill>
          <a:ln w="9525" cap="flat">
            <a:solidFill>
              <a:srgbClr val="595959"/>
            </a:solidFill>
            <a:prstDash val="solid"/>
            <a:round/>
            <a:headEnd type="none" w="med" len="med"/>
            <a:tailEnd type="none" w="med" len="med"/>
          </a:ln>
        </p:spPr>
        <p:txBody>
          <a:bodyPr lIns="91425" tIns="45700" rIns="91425" bIns="45700" anchor="ctr" anchorCtr="0">
            <a:noAutofit/>
          </a:bodyPr>
          <a:lstStyle/>
          <a:p>
            <a:endParaRPr/>
          </a:p>
        </p:txBody>
      </p:sp>
      <p:sp>
        <p:nvSpPr>
          <p:cNvPr id="39" name="Shape 39"/>
          <p:cNvSpPr txBox="1"/>
          <p:nvPr/>
        </p:nvSpPr>
        <p:spPr>
          <a:xfrm rot="-5400000">
            <a:off x="-3340000" y="3221897"/>
            <a:ext cx="7073410" cy="400109"/>
          </a:xfrm>
          <a:prstGeom prst="rect">
            <a:avLst/>
          </a:prstGeom>
          <a:noFill/>
          <a:ln>
            <a:noFill/>
          </a:ln>
        </p:spPr>
        <p:txBody>
          <a:bodyPr lIns="91425" tIns="45700" rIns="91425" bIns="45700" anchor="t" anchorCtr="0">
            <a:noAutofit/>
          </a:bodyPr>
          <a:lstStyle/>
          <a:p>
            <a:pPr marL="0" marR="0" lvl="0" indent="0" algn="l" rtl="0">
              <a:buSzPct val="25000"/>
              <a:buNone/>
            </a:pPr>
            <a:r>
              <a:rPr lang="ru-RU" sz="2000" b="1" i="0" u="none" strike="noStrike" cap="none" baseline="0">
                <a:solidFill>
                  <a:srgbClr val="E5FF66"/>
                </a:solidFill>
                <a:latin typeface="Arial"/>
                <a:ea typeface="Arial"/>
                <a:cs typeface="Arial"/>
                <a:sym typeface="Arial"/>
              </a:rPr>
              <a:t>Отчет о деятельности Фонда «Сколково», август 2012</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40"/>
        <p:cNvGrpSpPr/>
        <p:nvPr/>
      </p:nvGrpSpPr>
      <p:grpSpPr>
        <a:xfrm>
          <a:off x="0" y="0"/>
          <a:ext cx="0" cy="0"/>
          <a:chOff x="0" y="0"/>
          <a:chExt cx="0" cy="0"/>
        </a:xfrm>
      </p:grpSpPr>
      <p:sp>
        <p:nvSpPr>
          <p:cNvPr id="41" name="Shape 41"/>
          <p:cNvSpPr/>
          <p:nvPr/>
        </p:nvSpPr>
        <p:spPr>
          <a:xfrm>
            <a:off x="8293596" y="0"/>
            <a:ext cx="255841" cy="643071"/>
          </a:xfrm>
          <a:prstGeom prst="rect">
            <a:avLst/>
          </a:prstGeom>
          <a:solidFill>
            <a:schemeClr val="dk2"/>
          </a:solidFill>
          <a:ln>
            <a:noFill/>
          </a:ln>
        </p:spPr>
        <p:txBody>
          <a:bodyPr lIns="91425" tIns="45700" rIns="91425" bIns="45700" anchor="ctr" anchorCtr="0">
            <a:noAutofit/>
          </a:bodyPr>
          <a:lstStyle/>
          <a:p>
            <a:endParaRPr/>
          </a:p>
        </p:txBody>
      </p:sp>
      <p:sp>
        <p:nvSpPr>
          <p:cNvPr id="42" name="Shape 42"/>
          <p:cNvSpPr txBox="1"/>
          <p:nvPr/>
        </p:nvSpPr>
        <p:spPr>
          <a:xfrm>
            <a:off x="8238774" y="277945"/>
            <a:ext cx="390272" cy="365125"/>
          </a:xfrm>
          <a:prstGeom prst="rect">
            <a:avLst/>
          </a:prstGeom>
          <a:noFill/>
          <a:ln>
            <a:noFill/>
          </a:ln>
        </p:spPr>
        <p:txBody>
          <a:bodyPr lIns="91425" tIns="45700" rIns="91425" bIns="45700" anchor="ctr" anchorCtr="0">
            <a:noAutofit/>
          </a:bodyPr>
          <a:lstStyle/>
          <a:p>
            <a:pPr marL="0" marR="0" lvl="0" indent="0" algn="ctr" rtl="0">
              <a:buSzPct val="25000"/>
              <a:buNone/>
            </a:pPr>
            <a:r>
              <a:rPr lang="ru-RU"/>
              <a:t> </a:t>
            </a:r>
          </a:p>
        </p:txBody>
      </p:sp>
      <p:sp>
        <p:nvSpPr>
          <p:cNvPr id="43" name="Shape 43"/>
          <p:cNvSpPr/>
          <p:nvPr/>
        </p:nvSpPr>
        <p:spPr>
          <a:xfrm>
            <a:off x="851628" y="349112"/>
            <a:ext cx="1217930" cy="871220"/>
          </a:xfrm>
          <a:prstGeom prst="rect">
            <a:avLst/>
          </a:prstGeom>
          <a:blipFill>
            <a:blip r:embed="rId2"/>
            <a:stretch>
              <a:fillRect/>
            </a:stretch>
          </a:blipFill>
        </p:spPr>
      </p:sp>
      <p:sp>
        <p:nvSpPr>
          <p:cNvPr id="44" name="Shape 44"/>
          <p:cNvSpPr/>
          <p:nvPr/>
        </p:nvSpPr>
        <p:spPr>
          <a:xfrm>
            <a:off x="0" y="0"/>
            <a:ext cx="393405" cy="6858000"/>
          </a:xfrm>
          <a:prstGeom prst="rect">
            <a:avLst/>
          </a:prstGeom>
          <a:solidFill>
            <a:srgbClr val="595959"/>
          </a:solidFill>
          <a:ln w="9525" cap="flat">
            <a:solidFill>
              <a:srgbClr val="595959"/>
            </a:solidFill>
            <a:prstDash val="solid"/>
            <a:round/>
            <a:headEnd type="none" w="med" len="med"/>
            <a:tailEnd type="none" w="med" len="med"/>
          </a:ln>
        </p:spPr>
        <p:txBody>
          <a:bodyPr lIns="91425" tIns="45700" rIns="91425" bIns="45700" anchor="ctr" anchorCtr="0">
            <a:noAutofit/>
          </a:bodyPr>
          <a:lstStyle/>
          <a:p>
            <a:endParaRPr/>
          </a:p>
        </p:txBody>
      </p:sp>
      <p:sp>
        <p:nvSpPr>
          <p:cNvPr id="45" name="Shape 45"/>
          <p:cNvSpPr txBox="1"/>
          <p:nvPr/>
        </p:nvSpPr>
        <p:spPr>
          <a:xfrm rot="-5400000">
            <a:off x="-3340000" y="3221897"/>
            <a:ext cx="7073410" cy="400109"/>
          </a:xfrm>
          <a:prstGeom prst="rect">
            <a:avLst/>
          </a:prstGeom>
          <a:noFill/>
          <a:ln>
            <a:noFill/>
          </a:ln>
        </p:spPr>
        <p:txBody>
          <a:bodyPr lIns="91425" tIns="45700" rIns="91425" bIns="45700" anchor="t" anchorCtr="0">
            <a:noAutofit/>
          </a:bodyPr>
          <a:lstStyle/>
          <a:p>
            <a:pPr marL="0" marR="0" lvl="0" indent="0" algn="l" rtl="0">
              <a:buSzPct val="25000"/>
              <a:buNone/>
            </a:pPr>
            <a:r>
              <a:rPr lang="ru-RU" sz="2000" b="1" i="0" u="none" strike="noStrike" cap="none" baseline="0">
                <a:solidFill>
                  <a:srgbClr val="E5FF66"/>
                </a:solidFill>
                <a:latin typeface="Arial"/>
                <a:ea typeface="Arial"/>
                <a:cs typeface="Arial"/>
                <a:sym typeface="Arial"/>
              </a:rPr>
              <a:t>Отчет о деятельности Фонда «Сколково», август 2012</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46"/>
        <p:cNvGrpSpPr/>
        <p:nvPr/>
      </p:nvGrpSpPr>
      <p:grpSpPr>
        <a:xfrm>
          <a:off x="0" y="0"/>
          <a:ext cx="0" cy="0"/>
          <a:chOff x="0" y="0"/>
          <a:chExt cx="0" cy="0"/>
        </a:xfrm>
      </p:grpSpPr>
      <p:sp>
        <p:nvSpPr>
          <p:cNvPr id="47" name="Shape 47"/>
          <p:cNvSpPr/>
          <p:nvPr/>
        </p:nvSpPr>
        <p:spPr>
          <a:xfrm>
            <a:off x="8293596" y="0"/>
            <a:ext cx="255841" cy="643071"/>
          </a:xfrm>
          <a:prstGeom prst="rect">
            <a:avLst/>
          </a:prstGeom>
          <a:solidFill>
            <a:schemeClr val="dk2"/>
          </a:solidFill>
          <a:ln>
            <a:noFill/>
          </a:ln>
        </p:spPr>
        <p:txBody>
          <a:bodyPr lIns="91425" tIns="45700" rIns="91425" bIns="45700" anchor="ctr" anchorCtr="0">
            <a:noAutofit/>
          </a:bodyPr>
          <a:lstStyle/>
          <a:p>
            <a:endParaRPr/>
          </a:p>
        </p:txBody>
      </p:sp>
      <p:sp>
        <p:nvSpPr>
          <p:cNvPr id="48" name="Shape 48"/>
          <p:cNvSpPr txBox="1"/>
          <p:nvPr/>
        </p:nvSpPr>
        <p:spPr>
          <a:xfrm>
            <a:off x="8238774" y="277945"/>
            <a:ext cx="390272" cy="365125"/>
          </a:xfrm>
          <a:prstGeom prst="rect">
            <a:avLst/>
          </a:prstGeom>
          <a:noFill/>
          <a:ln>
            <a:noFill/>
          </a:ln>
        </p:spPr>
        <p:txBody>
          <a:bodyPr lIns="91425" tIns="45700" rIns="91425" bIns="45700" anchor="ctr" anchorCtr="0">
            <a:noAutofit/>
          </a:bodyPr>
          <a:lstStyle/>
          <a:p>
            <a:pPr marL="0" marR="0" lvl="0" indent="0" algn="ctr" rtl="0">
              <a:buSzPct val="25000"/>
              <a:buNone/>
            </a:pPr>
            <a:r>
              <a:rPr lang="ru-RU"/>
              <a:t> </a:t>
            </a:r>
          </a:p>
        </p:txBody>
      </p:sp>
      <p:sp>
        <p:nvSpPr>
          <p:cNvPr id="49" name="Shape 49"/>
          <p:cNvSpPr/>
          <p:nvPr/>
        </p:nvSpPr>
        <p:spPr>
          <a:xfrm>
            <a:off x="851628" y="349112"/>
            <a:ext cx="1217930" cy="871220"/>
          </a:xfrm>
          <a:prstGeom prst="rect">
            <a:avLst/>
          </a:prstGeom>
          <a:blipFill>
            <a:blip r:embed="rId2"/>
            <a:stretch>
              <a:fillRect/>
            </a:stretch>
          </a:blipFill>
        </p:spPr>
      </p:sp>
      <p:sp>
        <p:nvSpPr>
          <p:cNvPr id="50" name="Shape 50"/>
          <p:cNvSpPr/>
          <p:nvPr/>
        </p:nvSpPr>
        <p:spPr>
          <a:xfrm>
            <a:off x="0" y="0"/>
            <a:ext cx="393405" cy="6858000"/>
          </a:xfrm>
          <a:prstGeom prst="rect">
            <a:avLst/>
          </a:prstGeom>
          <a:solidFill>
            <a:srgbClr val="595959"/>
          </a:solidFill>
          <a:ln w="9525" cap="flat">
            <a:solidFill>
              <a:srgbClr val="595959"/>
            </a:solidFill>
            <a:prstDash val="solid"/>
            <a:round/>
            <a:headEnd type="none" w="med" len="med"/>
            <a:tailEnd type="none" w="med" len="med"/>
          </a:ln>
        </p:spPr>
        <p:txBody>
          <a:bodyPr lIns="91425" tIns="45700" rIns="91425" bIns="45700" anchor="ctr" anchorCtr="0">
            <a:noAutofit/>
          </a:bodyPr>
          <a:lstStyle/>
          <a:p>
            <a:endParaRPr/>
          </a:p>
        </p:txBody>
      </p:sp>
      <p:sp>
        <p:nvSpPr>
          <p:cNvPr id="51" name="Shape 51"/>
          <p:cNvSpPr txBox="1"/>
          <p:nvPr/>
        </p:nvSpPr>
        <p:spPr>
          <a:xfrm rot="-5400000">
            <a:off x="-3340000" y="3221897"/>
            <a:ext cx="7073410" cy="400109"/>
          </a:xfrm>
          <a:prstGeom prst="rect">
            <a:avLst/>
          </a:prstGeom>
          <a:noFill/>
          <a:ln>
            <a:noFill/>
          </a:ln>
        </p:spPr>
        <p:txBody>
          <a:bodyPr lIns="91425" tIns="45700" rIns="91425" bIns="45700" anchor="t" anchorCtr="0">
            <a:noAutofit/>
          </a:bodyPr>
          <a:lstStyle/>
          <a:p>
            <a:pPr marL="0" marR="0" lvl="0" indent="0" algn="l" rtl="0">
              <a:buSzPct val="25000"/>
              <a:buNone/>
            </a:pPr>
            <a:r>
              <a:rPr lang="ru-RU" sz="2000" b="1" i="0" u="none" strike="noStrike" cap="none" baseline="0">
                <a:solidFill>
                  <a:srgbClr val="E5FF66"/>
                </a:solidFill>
                <a:latin typeface="Arial"/>
                <a:ea typeface="Arial"/>
                <a:cs typeface="Arial"/>
                <a:sym typeface="Arial"/>
              </a:rPr>
              <a:t>Отчет о деятельности Фонда «Сколково», август 2012</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8"/>
        <p:cNvGrpSpPr/>
        <p:nvPr/>
      </p:nvGrpSpPr>
      <p:grpSpPr>
        <a:xfrm>
          <a:off x="0" y="0"/>
          <a:ext cx="0" cy="0"/>
          <a:chOff x="0" y="0"/>
          <a:chExt cx="0" cy="0"/>
        </a:xfrm>
      </p:grpSpPr>
      <p:sp>
        <p:nvSpPr>
          <p:cNvPr id="9" name="Shape 9"/>
          <p:cNvSpPr txBox="1">
            <a:spLocks noGrp="1"/>
          </p:cNvSpPr>
          <p:nvPr>
            <p:ph type="body" idx="1"/>
          </p:nvPr>
        </p:nvSpPr>
        <p:spPr>
          <a:xfrm>
            <a:off x="1032496" y="1888357"/>
            <a:ext cx="7572069" cy="4525963"/>
          </a:xfrm>
          <a:prstGeom prst="rect">
            <a:avLst/>
          </a:prstGeom>
          <a:noFill/>
          <a:ln>
            <a:noFill/>
          </a:ln>
        </p:spPr>
        <p:txBody>
          <a:bodyPr lIns="91425" tIns="91425" rIns="91425" bIns="91425" anchor="t" anchorCtr="0"/>
          <a:lstStyle>
            <a:lvl1pPr marL="342900" marR="0" indent="-273050" algn="l" rtl="0">
              <a:spcBef>
                <a:spcPts val="360"/>
              </a:spcBef>
              <a:buClr>
                <a:schemeClr val="accent6"/>
              </a:buClr>
              <a:buFont typeface="Arial"/>
              <a:buChar char="•"/>
              <a:defRPr sz="1800" b="0" i="0" u="none" strike="noStrike" cap="none" baseline="0">
                <a:solidFill>
                  <a:schemeClr val="dk1"/>
                </a:solidFill>
                <a:latin typeface="Helvetica Neue"/>
                <a:ea typeface="Helvetica Neue"/>
                <a:cs typeface="Helvetica Neue"/>
                <a:sym typeface="Helvetica Neue"/>
              </a:defRPr>
            </a:lvl1pPr>
            <a:lvl2pPr marL="742950" marR="0" indent="-215900" algn="l" rtl="0">
              <a:spcBef>
                <a:spcPts val="360"/>
              </a:spcBef>
              <a:buClr>
                <a:schemeClr val="accent6"/>
              </a:buClr>
              <a:buFont typeface="Arial"/>
              <a:buChar char="•"/>
              <a:defRPr sz="1800" b="0" i="0" u="none" strike="noStrike" cap="none" baseline="0">
                <a:solidFill>
                  <a:schemeClr val="dk1"/>
                </a:solidFill>
                <a:latin typeface="Helvetica Neue"/>
                <a:ea typeface="Helvetica Neue"/>
                <a:cs typeface="Helvetica Neue"/>
                <a:sym typeface="Helvetica Neue"/>
              </a:defRPr>
            </a:lvl2pPr>
            <a:lvl3pPr marL="1143000" marR="0" indent="-158750" algn="l" rtl="0">
              <a:spcBef>
                <a:spcPts val="360"/>
              </a:spcBef>
              <a:buClr>
                <a:schemeClr val="accent6"/>
              </a:buClr>
              <a:buFont typeface="Arial"/>
              <a:buChar char="•"/>
              <a:defRPr sz="1800" b="0" i="0" u="none" strike="noStrike" cap="none" baseline="0">
                <a:solidFill>
                  <a:schemeClr val="dk1"/>
                </a:solidFill>
                <a:latin typeface="Helvetica Neue"/>
                <a:ea typeface="Helvetica Neue"/>
                <a:cs typeface="Helvetica Neue"/>
                <a:sym typeface="Helvetica Neue"/>
              </a:defRPr>
            </a:lvl3pPr>
            <a:lvl4pPr marL="1600200" marR="0" indent="-158750" algn="l" rtl="0">
              <a:spcBef>
                <a:spcPts val="360"/>
              </a:spcBef>
              <a:buClr>
                <a:schemeClr val="accent6"/>
              </a:buClr>
              <a:buFont typeface="Arial"/>
              <a:buChar char="•"/>
              <a:defRPr sz="1800" b="0" i="0" u="none" strike="noStrike" cap="none" baseline="0">
                <a:solidFill>
                  <a:schemeClr val="dk1"/>
                </a:solidFill>
                <a:latin typeface="Helvetica Neue"/>
                <a:ea typeface="Helvetica Neue"/>
                <a:cs typeface="Helvetica Neue"/>
                <a:sym typeface="Helvetica Neue"/>
              </a:defRPr>
            </a:lvl4pPr>
            <a:lvl5pPr marL="2057400" marR="0" indent="-158750" algn="l" rtl="0">
              <a:spcBef>
                <a:spcPts val="360"/>
              </a:spcBef>
              <a:buClr>
                <a:schemeClr val="accent6"/>
              </a:buClr>
              <a:buFont typeface="Arial"/>
              <a:buChar char="•"/>
              <a:defRPr sz="1800" b="0" i="0" u="none" strike="noStrike" cap="none" baseline="0">
                <a:solidFill>
                  <a:schemeClr val="dk1"/>
                </a:solidFill>
                <a:latin typeface="Helvetica Neue"/>
                <a:ea typeface="Helvetica Neue"/>
                <a:cs typeface="Helvetica Neue"/>
                <a:sym typeface="Helvetica Neue"/>
              </a:defRPr>
            </a:lvl5pPr>
            <a:lvl6pPr marL="2514600" marR="0" indent="-1524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6pPr>
            <a:lvl7pPr marL="2971800" marR="0" indent="-1524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7pPr>
            <a:lvl8pPr marL="3429000" marR="0" indent="-1524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8pPr>
            <a:lvl9pPr marL="3886200" marR="0" indent="-1524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8.jpg"/></Relationships>
</file>

<file path=ppt/slides/_rels/slide1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Shape 53"/>
          <p:cNvSpPr txBox="1">
            <a:spLocks noGrp="1"/>
          </p:cNvSpPr>
          <p:nvPr>
            <p:ph type="ctrTitle"/>
          </p:nvPr>
        </p:nvSpPr>
        <p:spPr>
          <a:xfrm>
            <a:off x="4644007" y="1916833"/>
            <a:ext cx="4464496" cy="2098772"/>
          </a:xfrm>
          <a:prstGeom prst="rect">
            <a:avLst/>
          </a:prstGeom>
          <a:noFill/>
          <a:ln>
            <a:noFill/>
          </a:ln>
        </p:spPr>
        <p:txBody>
          <a:bodyPr lIns="91425" tIns="45700" rIns="91425" bIns="45700" anchor="t" anchorCtr="0">
            <a:noAutofit/>
          </a:bodyPr>
          <a:lstStyle/>
          <a:p>
            <a:pPr marL="0" marR="0" lvl="0" indent="0" algn="r" rtl="0">
              <a:spcBef>
                <a:spcPts val="0"/>
              </a:spcBef>
              <a:buClr>
                <a:schemeClr val="accent6"/>
              </a:buClr>
              <a:buSzPct val="25000"/>
              <a:buFont typeface="Helvetica Neue"/>
              <a:buNone/>
            </a:pPr>
            <a:r>
              <a:rPr lang="ru-RU" sz="3600" dirty="0" err="1">
                <a:solidFill>
                  <a:srgbClr val="00B0F0"/>
                </a:solidFill>
              </a:rPr>
              <a:t>The</a:t>
            </a:r>
            <a:r>
              <a:rPr lang="ru-RU" sz="3600" dirty="0">
                <a:solidFill>
                  <a:srgbClr val="00B0F0"/>
                </a:solidFill>
              </a:rPr>
              <a:t> </a:t>
            </a:r>
            <a:r>
              <a:rPr lang="en-US" sz="3600" dirty="0" smtClean="0">
                <a:solidFill>
                  <a:srgbClr val="00B0F0"/>
                </a:solidFill>
              </a:rPr>
              <a:t>success stories </a:t>
            </a:r>
            <a:r>
              <a:rPr lang="ru-RU" sz="3600" dirty="0" err="1" smtClean="0">
                <a:solidFill>
                  <a:srgbClr val="00B0F0"/>
                </a:solidFill>
              </a:rPr>
              <a:t>of</a:t>
            </a:r>
            <a:r>
              <a:rPr lang="ru-RU" sz="3600" dirty="0" smtClean="0">
                <a:solidFill>
                  <a:srgbClr val="00B0F0"/>
                </a:solidFill>
              </a:rPr>
              <a:t> </a:t>
            </a:r>
            <a:r>
              <a:rPr lang="ru-RU" sz="3600" dirty="0" err="1" smtClean="0">
                <a:solidFill>
                  <a:srgbClr val="00B0F0"/>
                </a:solidFill>
              </a:rPr>
              <a:t>participants</a:t>
            </a:r>
            <a:r>
              <a:rPr lang="ru-RU" sz="3600" dirty="0" smtClean="0">
                <a:solidFill>
                  <a:srgbClr val="00B0F0"/>
                </a:solidFill>
              </a:rPr>
              <a:t> </a:t>
            </a:r>
            <a:r>
              <a:rPr lang="ru-RU" sz="3600" dirty="0" err="1">
                <a:solidFill>
                  <a:srgbClr val="00B0F0"/>
                </a:solidFill>
              </a:rPr>
              <a:t>in</a:t>
            </a:r>
            <a:r>
              <a:rPr lang="ru-RU" sz="3600" dirty="0">
                <a:solidFill>
                  <a:srgbClr val="00B0F0"/>
                </a:solidFill>
              </a:rPr>
              <a:t> </a:t>
            </a:r>
            <a:r>
              <a:rPr lang="ru-RU" sz="3600" dirty="0" err="1">
                <a:solidFill>
                  <a:srgbClr val="00B0F0"/>
                </a:solidFill>
              </a:rPr>
              <a:t>the</a:t>
            </a:r>
            <a:r>
              <a:rPr lang="ru-RU" sz="3600" dirty="0">
                <a:solidFill>
                  <a:srgbClr val="00B0F0"/>
                </a:solidFill>
              </a:rPr>
              <a:t> </a:t>
            </a:r>
            <a:r>
              <a:rPr lang="ru-RU" sz="3600" dirty="0" err="1">
                <a:solidFill>
                  <a:srgbClr val="00B0F0"/>
                </a:solidFill>
              </a:rPr>
              <a:t>Skolkovo</a:t>
            </a:r>
            <a:r>
              <a:rPr lang="ru-RU" sz="3600" dirty="0">
                <a:solidFill>
                  <a:srgbClr val="00B0F0"/>
                </a:solidFill>
              </a:rPr>
              <a:t> </a:t>
            </a:r>
            <a:r>
              <a:rPr lang="ru-RU" sz="3600" dirty="0" err="1">
                <a:solidFill>
                  <a:srgbClr val="00B0F0"/>
                </a:solidFill>
              </a:rPr>
              <a:t>project</a:t>
            </a:r>
            <a:endParaRPr lang="ru-RU" sz="3600" dirty="0">
              <a:solidFill>
                <a:srgbClr val="00B0F0"/>
              </a:solidFill>
            </a:endParaRPr>
          </a:p>
          <a:p>
            <a:pPr marL="0" marR="0" lvl="0" indent="0" algn="r" rtl="0">
              <a:spcBef>
                <a:spcPts val="0"/>
              </a:spcBef>
              <a:buClr>
                <a:schemeClr val="accent6"/>
              </a:buClr>
              <a:buSzPct val="25000"/>
              <a:buFont typeface="Helvetica Neue"/>
              <a:buNone/>
            </a:pPr>
            <a:r>
              <a:rPr lang="ru-RU" sz="3600" dirty="0" err="1">
                <a:solidFill>
                  <a:srgbClr val="00B0F0"/>
                </a:solidFill>
              </a:rPr>
              <a:t>March</a:t>
            </a:r>
            <a:r>
              <a:rPr lang="ru-RU" sz="3600" b="0" i="0" u="none" strike="noStrike" cap="none" baseline="0" dirty="0">
                <a:solidFill>
                  <a:srgbClr val="00B0F0"/>
                </a:solidFill>
                <a:latin typeface="Helvetica Neue"/>
                <a:ea typeface="Helvetica Neue"/>
                <a:cs typeface="Helvetica Neue"/>
                <a:sym typeface="Helvetica Neue"/>
              </a:rPr>
              <a:t> 2013</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Shape 164"/>
          <p:cNvSpPr txBox="1">
            <a:spLocks noGrp="1"/>
          </p:cNvSpPr>
          <p:nvPr>
            <p:ph type="title"/>
          </p:nvPr>
        </p:nvSpPr>
        <p:spPr>
          <a:xfrm>
            <a:off x="1607019" y="108694"/>
            <a:ext cx="6493372" cy="703622"/>
          </a:xfrm>
          <a:prstGeom prst="rect">
            <a:avLst/>
          </a:prstGeom>
          <a:noFill/>
          <a:ln>
            <a:noFill/>
          </a:ln>
        </p:spPr>
        <p:txBody>
          <a:bodyPr lIns="91425" tIns="45700" rIns="91425" bIns="45700" anchor="t" anchorCtr="0">
            <a:noAutofit/>
          </a:bodyPr>
          <a:lstStyle/>
          <a:p>
            <a:pPr lvl="0" rtl="0">
              <a:lnSpc>
                <a:spcPct val="115000"/>
              </a:lnSpc>
              <a:buClr>
                <a:schemeClr val="dk1"/>
              </a:buClr>
              <a:buSzPct val="25000"/>
              <a:buFont typeface="Calibri"/>
              <a:buNone/>
            </a:pPr>
            <a:r>
              <a:rPr lang="ru-RU" sz="2400" b="1">
                <a:solidFill>
                  <a:schemeClr val="dk1"/>
                </a:solidFill>
              </a:rPr>
              <a:t>Ltd. “Optogran. New technologies in light.”</a:t>
            </a:r>
          </a:p>
          <a:p>
            <a:endParaRPr lang="ru-RU" sz="2400" b="1">
              <a:solidFill>
                <a:schemeClr val="dk1"/>
              </a:solidFill>
            </a:endParaRPr>
          </a:p>
          <a:p>
            <a:endParaRPr lang="ru-RU" sz="2400" b="1">
              <a:solidFill>
                <a:schemeClr val="dk1"/>
              </a:solidFill>
            </a:endParaRPr>
          </a:p>
        </p:txBody>
      </p:sp>
      <p:sp>
        <p:nvSpPr>
          <p:cNvPr id="165" name="Shape 165"/>
          <p:cNvSpPr/>
          <p:nvPr/>
        </p:nvSpPr>
        <p:spPr>
          <a:xfrm>
            <a:off x="711366" y="2481232"/>
            <a:ext cx="4984583" cy="1074846"/>
          </a:xfrm>
          <a:prstGeom prst="rect">
            <a:avLst/>
          </a:prstGeom>
          <a:noFill/>
          <a:ln>
            <a:noFill/>
          </a:ln>
        </p:spPr>
        <p:txBody>
          <a:bodyPr lIns="91425" tIns="45700" rIns="91425" bIns="45700" anchor="ctr" anchorCtr="0">
            <a:noAutofit/>
          </a:bodyPr>
          <a:lstStyle/>
          <a:p>
            <a:endParaRPr/>
          </a:p>
        </p:txBody>
      </p:sp>
      <p:sp>
        <p:nvSpPr>
          <p:cNvPr id="166" name="Shape 166"/>
          <p:cNvSpPr/>
          <p:nvPr/>
        </p:nvSpPr>
        <p:spPr>
          <a:xfrm>
            <a:off x="7597968" y="43947"/>
            <a:ext cx="624334" cy="432047"/>
          </a:xfrm>
          <a:prstGeom prst="rect">
            <a:avLst/>
          </a:prstGeom>
          <a:blipFill>
            <a:blip r:embed="rId3"/>
            <a:stretch>
              <a:fillRect/>
            </a:stretch>
          </a:blipFill>
        </p:spPr>
      </p:sp>
      <p:sp>
        <p:nvSpPr>
          <p:cNvPr id="167" name="Shape 167"/>
          <p:cNvSpPr/>
          <p:nvPr/>
        </p:nvSpPr>
        <p:spPr>
          <a:xfrm>
            <a:off x="852169" y="908720"/>
            <a:ext cx="5664046" cy="1600437"/>
          </a:xfrm>
          <a:prstGeom prst="rect">
            <a:avLst/>
          </a:prstGeom>
          <a:noFill/>
          <a:ln>
            <a:noFill/>
          </a:ln>
        </p:spPr>
        <p:txBody>
          <a:bodyPr lIns="91425" tIns="45700" rIns="91425" bIns="45700" anchor="t" anchorCtr="0">
            <a:noAutofit/>
          </a:bodyPr>
          <a:lstStyle/>
          <a:p>
            <a:pPr lvl="0" rtl="0">
              <a:lnSpc>
                <a:spcPct val="115000"/>
              </a:lnSpc>
              <a:buSzPct val="25000"/>
              <a:buNone/>
            </a:pPr>
            <a:r>
              <a:rPr lang="ru-RU" b="1">
                <a:solidFill>
                  <a:schemeClr val="dk1"/>
                </a:solidFill>
                <a:latin typeface="Calibri"/>
                <a:ea typeface="Calibri"/>
                <a:cs typeface="Calibri"/>
                <a:sym typeface="Calibri"/>
              </a:rPr>
              <a:t>Optogan X10 — product of the year</a:t>
            </a:r>
          </a:p>
          <a:p>
            <a:endParaRPr lang="ru-RU" b="1">
              <a:solidFill>
                <a:schemeClr val="dk1"/>
              </a:solidFill>
              <a:latin typeface="Calibri"/>
              <a:ea typeface="Calibri"/>
              <a:cs typeface="Calibri"/>
              <a:sym typeface="Calibri"/>
            </a:endParaRPr>
          </a:p>
          <a:p>
            <a:pPr marL="0" marR="0" lvl="0" indent="0" algn="l" rtl="0">
              <a:buSzPct val="25000"/>
              <a:buNone/>
            </a:pPr>
            <a:r>
              <a:rPr lang="ru-RU">
                <a:solidFill>
                  <a:schemeClr val="dk1"/>
                </a:solidFill>
                <a:latin typeface="Calibri"/>
                <a:ea typeface="Calibri"/>
                <a:cs typeface="Calibri"/>
                <a:sym typeface="Calibri"/>
              </a:rPr>
              <a:t>Superbright LEDs from Optogan X10 were awarded the </a:t>
            </a:r>
          </a:p>
          <a:p>
            <a:pPr marL="0" marR="0" lvl="0" indent="0" algn="l" rtl="0">
              <a:buSzPct val="25000"/>
              <a:buNone/>
            </a:pPr>
            <a:r>
              <a:rPr lang="ru-RU">
                <a:solidFill>
                  <a:schemeClr val="dk1"/>
                </a:solidFill>
                <a:latin typeface="Calibri"/>
                <a:ea typeface="Calibri"/>
                <a:cs typeface="Calibri"/>
                <a:sym typeface="Calibri"/>
              </a:rPr>
              <a:t>"Product of the Year" title by the German trade magazine Electronics Elektronik.</a:t>
            </a:r>
          </a:p>
          <a:p>
            <a:endParaRPr lang="ru-RU">
              <a:solidFill>
                <a:schemeClr val="dk1"/>
              </a:solidFill>
              <a:latin typeface="Calibri"/>
              <a:ea typeface="Calibri"/>
              <a:cs typeface="Calibri"/>
              <a:sym typeface="Calibri"/>
            </a:endParaRPr>
          </a:p>
          <a:p>
            <a:endParaRPr lang="ru-RU">
              <a:solidFill>
                <a:schemeClr val="dk1"/>
              </a:solidFill>
              <a:latin typeface="Calibri"/>
              <a:ea typeface="Calibri"/>
              <a:cs typeface="Calibri"/>
              <a:sym typeface="Calibri"/>
            </a:endParaRPr>
          </a:p>
        </p:txBody>
      </p:sp>
      <p:sp>
        <p:nvSpPr>
          <p:cNvPr id="168" name="Shape 168"/>
          <p:cNvSpPr/>
          <p:nvPr/>
        </p:nvSpPr>
        <p:spPr>
          <a:xfrm>
            <a:off x="838199" y="2564903"/>
            <a:ext cx="7855213" cy="1169551"/>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lvl="0" rtl="0">
              <a:lnSpc>
                <a:spcPct val="115000"/>
              </a:lnSpc>
              <a:buSzPct val="25000"/>
              <a:buNone/>
            </a:pPr>
            <a:r>
              <a:rPr lang="ru-RU">
                <a:solidFill>
                  <a:schemeClr val="lt2"/>
                </a:solidFill>
                <a:latin typeface="Calibri"/>
                <a:ea typeface="Calibri"/>
                <a:cs typeface="Calibri"/>
                <a:sym typeface="Calibri"/>
              </a:rPr>
              <a:t>X10 LED modules with Chip-on-board technology, the size and power of which can be customized to fit the specific requirements of the customer. X10 modules are produced in large blocks, which can then be used as a whole or in individual segments. Depending on the specifications, the customer can order the Chip-on-board in a certain size and power, or divide up whole blocks on his own.</a:t>
            </a:r>
          </a:p>
          <a:p>
            <a:endParaRPr lang="ru-RU">
              <a:solidFill>
                <a:schemeClr val="lt2"/>
              </a:solidFill>
              <a:latin typeface="Calibri"/>
              <a:ea typeface="Calibri"/>
              <a:cs typeface="Calibri"/>
              <a:sym typeface="Calibri"/>
            </a:endParaRPr>
          </a:p>
          <a:p>
            <a:endParaRPr lang="ru-RU">
              <a:solidFill>
                <a:schemeClr val="lt2"/>
              </a:solidFill>
              <a:latin typeface="Calibri"/>
              <a:ea typeface="Calibri"/>
              <a:cs typeface="Calibri"/>
              <a:sym typeface="Calibri"/>
            </a:endParaRPr>
          </a:p>
        </p:txBody>
      </p:sp>
      <p:sp>
        <p:nvSpPr>
          <p:cNvPr id="169" name="Shape 169"/>
          <p:cNvSpPr txBox="1"/>
          <p:nvPr/>
        </p:nvSpPr>
        <p:spPr>
          <a:xfrm>
            <a:off x="838198" y="2204864"/>
            <a:ext cx="7855215" cy="369332"/>
          </a:xfrm>
          <a:prstGeom prst="rect">
            <a:avLst/>
          </a:prstGeom>
          <a:solidFill>
            <a:schemeClr val="accent2"/>
          </a:solidFill>
          <a:ln>
            <a:noFill/>
          </a:ln>
        </p:spPr>
        <p:txBody>
          <a:bodyPr lIns="91425" tIns="45700" rIns="91425" bIns="45700" anchor="t" anchorCtr="0">
            <a:noAutofit/>
          </a:bodyPr>
          <a:lstStyle/>
          <a:p>
            <a:pPr marL="0" marR="0" lvl="0" indent="0" algn="l" rtl="0">
              <a:buSzPct val="25000"/>
              <a:buNone/>
            </a:pPr>
            <a:r>
              <a:rPr lang="ru-RU" sz="1800">
                <a:solidFill>
                  <a:schemeClr val="lt2"/>
                </a:solidFill>
              </a:rPr>
              <a:t>The essence of innovation</a:t>
            </a:r>
          </a:p>
        </p:txBody>
      </p:sp>
      <p:sp>
        <p:nvSpPr>
          <p:cNvPr id="170" name="Shape 170"/>
          <p:cNvSpPr txBox="1"/>
          <p:nvPr/>
        </p:nvSpPr>
        <p:spPr>
          <a:xfrm>
            <a:off x="838204" y="3995771"/>
            <a:ext cx="7890169" cy="369332"/>
          </a:xfrm>
          <a:prstGeom prst="rect">
            <a:avLst/>
          </a:prstGeom>
          <a:solidFill>
            <a:schemeClr val="accent2"/>
          </a:solidFill>
          <a:ln>
            <a:noFill/>
          </a:ln>
        </p:spPr>
        <p:txBody>
          <a:bodyPr lIns="91425" tIns="45700" rIns="91425" bIns="45700" anchor="t" anchorCtr="0">
            <a:noAutofit/>
          </a:bodyPr>
          <a:lstStyle/>
          <a:p>
            <a:pPr marL="0" marR="0" lvl="0" indent="0" algn="l" rtl="0">
              <a:buSzPct val="25000"/>
              <a:buNone/>
            </a:pPr>
            <a:r>
              <a:rPr lang="ru-RU" sz="1800">
                <a:solidFill>
                  <a:schemeClr val="lt2"/>
                </a:solidFill>
              </a:rPr>
              <a:t>Main advantages</a:t>
            </a:r>
          </a:p>
        </p:txBody>
      </p:sp>
      <p:sp>
        <p:nvSpPr>
          <p:cNvPr id="171" name="Shape 171"/>
          <p:cNvSpPr/>
          <p:nvPr/>
        </p:nvSpPr>
        <p:spPr>
          <a:xfrm>
            <a:off x="838204" y="4345358"/>
            <a:ext cx="7890164" cy="307777"/>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marL="0" marR="0" lvl="0" indent="0" algn="l" rtl="0">
              <a:buSzPct val="25000"/>
              <a:buNone/>
            </a:pPr>
            <a:r>
              <a:rPr lang="ru-RU" b="1">
                <a:solidFill>
                  <a:schemeClr val="accent1"/>
                </a:solidFill>
                <a:latin typeface="Calibri"/>
                <a:ea typeface="Calibri"/>
                <a:cs typeface="Calibri"/>
                <a:sym typeface="Calibri"/>
              </a:rPr>
              <a:t>Direct analogues of the Optogan X10 module do not exist.</a:t>
            </a:r>
          </a:p>
        </p:txBody>
      </p:sp>
      <p:sp>
        <p:nvSpPr>
          <p:cNvPr id="172" name="Shape 172"/>
          <p:cNvSpPr/>
          <p:nvPr/>
        </p:nvSpPr>
        <p:spPr>
          <a:xfrm>
            <a:off x="5868144" y="1008803"/>
            <a:ext cx="2808312" cy="708519"/>
          </a:xfrm>
          <a:prstGeom prst="rect">
            <a:avLst/>
          </a:prstGeom>
          <a:blipFill>
            <a:blip r:embed="rId4"/>
            <a:stretch>
              <a:fillRect/>
            </a:stretch>
          </a:blipFill>
        </p:spPr>
      </p:sp>
      <p:sp>
        <p:nvSpPr>
          <p:cNvPr id="173" name="Shape 173"/>
          <p:cNvSpPr txBox="1"/>
          <p:nvPr/>
        </p:nvSpPr>
        <p:spPr>
          <a:xfrm>
            <a:off x="838199" y="4869160"/>
            <a:ext cx="7890169" cy="369332"/>
          </a:xfrm>
          <a:prstGeom prst="rect">
            <a:avLst/>
          </a:prstGeom>
          <a:solidFill>
            <a:schemeClr val="accent2"/>
          </a:solidFill>
          <a:ln>
            <a:noFill/>
          </a:ln>
        </p:spPr>
        <p:txBody>
          <a:bodyPr lIns="91425" tIns="45700" rIns="91425" bIns="45700" anchor="t" anchorCtr="0">
            <a:noAutofit/>
          </a:bodyPr>
          <a:lstStyle/>
          <a:p>
            <a:pPr marL="0" marR="0" lvl="0" indent="0" algn="l" rtl="0">
              <a:buSzPct val="25000"/>
              <a:buNone/>
            </a:pPr>
            <a:r>
              <a:rPr lang="ru-RU" sz="1800">
                <a:solidFill>
                  <a:schemeClr val="lt2"/>
                </a:solidFill>
              </a:rPr>
              <a:t>Market</a:t>
            </a:r>
          </a:p>
        </p:txBody>
      </p:sp>
      <p:sp>
        <p:nvSpPr>
          <p:cNvPr id="174" name="Shape 174"/>
          <p:cNvSpPr/>
          <p:nvPr/>
        </p:nvSpPr>
        <p:spPr>
          <a:xfrm>
            <a:off x="838198" y="5229200"/>
            <a:ext cx="7890164" cy="1384995"/>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lvl="0" rtl="0">
              <a:lnSpc>
                <a:spcPct val="115000"/>
              </a:lnSpc>
              <a:buSzPct val="25000"/>
              <a:buNone/>
            </a:pPr>
            <a:r>
              <a:rPr lang="ru-RU">
                <a:solidFill>
                  <a:srgbClr val="FFFFFF"/>
                </a:solidFill>
                <a:latin typeface="Calibri"/>
                <a:ea typeface="Calibri"/>
                <a:cs typeface="Calibri"/>
                <a:sym typeface="Calibri"/>
              </a:rPr>
              <a:t>According to forecasts by McKinsey, the world market of LED lighting technology in 2016 will climb 10 times compared to the level of 2011, to around 47 billion dollars (45% of the total market of general lighting).</a:t>
            </a:r>
          </a:p>
          <a:p>
            <a:pPr marL="0" marR="0" lvl="0" indent="0" algn="l" rtl="0">
              <a:buSzPct val="25000"/>
              <a:buNone/>
            </a:pPr>
            <a:r>
              <a:rPr lang="ru-RU">
                <a:solidFill>
                  <a:srgbClr val="FFFFFF"/>
                </a:solidFill>
                <a:latin typeface="Calibri"/>
                <a:ea typeface="Calibri"/>
                <a:cs typeface="Calibri"/>
                <a:sym typeface="Calibri"/>
              </a:rPr>
              <a:t>Russia's LED market will outpace global trends and is expected to increase 6 times from $50 million in 2011 to exceed $300 million in 2016.</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a:spLocks noGrp="1"/>
          </p:cNvSpPr>
          <p:nvPr>
            <p:ph type="title"/>
          </p:nvPr>
        </p:nvSpPr>
        <p:spPr>
          <a:xfrm>
            <a:off x="1607019" y="108694"/>
            <a:ext cx="6637388" cy="703622"/>
          </a:xfrm>
          <a:prstGeom prst="rect">
            <a:avLst/>
          </a:prstGeom>
          <a:noFill/>
          <a:ln>
            <a:noFill/>
          </a:ln>
        </p:spPr>
        <p:txBody>
          <a:bodyPr lIns="91425" tIns="45700" rIns="91425" bIns="45700" anchor="t" anchorCtr="0">
            <a:noAutofit/>
          </a:bodyPr>
          <a:lstStyle/>
          <a:p>
            <a:pPr lvl="0" rtl="0">
              <a:lnSpc>
                <a:spcPct val="115000"/>
              </a:lnSpc>
              <a:buClr>
                <a:schemeClr val="dk1"/>
              </a:buClr>
              <a:buSzPct val="25000"/>
              <a:buFont typeface="Calibri"/>
              <a:buNone/>
            </a:pPr>
            <a:r>
              <a:rPr lang="ru-RU" sz="2200">
                <a:solidFill>
                  <a:schemeClr val="dk1"/>
                </a:solidFill>
              </a:rPr>
              <a:t>Ltd. “Partnership of power and electromobility </a:t>
            </a:r>
          </a:p>
          <a:p>
            <a:pPr lvl="0" rtl="0">
              <a:lnSpc>
                <a:spcPct val="115000"/>
              </a:lnSpc>
              <a:buClr>
                <a:schemeClr val="dk1"/>
              </a:buClr>
              <a:buSzPct val="25000"/>
              <a:buFont typeface="Calibri"/>
              <a:buNone/>
            </a:pPr>
            <a:r>
              <a:rPr lang="ru-RU" sz="2200">
                <a:solidFill>
                  <a:schemeClr val="dk1"/>
                </a:solidFill>
              </a:rPr>
              <a:t>projects”</a:t>
            </a:r>
          </a:p>
          <a:p>
            <a:endParaRPr lang="ru-RU" sz="2200">
              <a:solidFill>
                <a:schemeClr val="dk1"/>
              </a:solidFill>
            </a:endParaRPr>
          </a:p>
          <a:p>
            <a:endParaRPr lang="ru-RU" sz="2200">
              <a:solidFill>
                <a:schemeClr val="dk1"/>
              </a:solidFill>
            </a:endParaRPr>
          </a:p>
        </p:txBody>
      </p:sp>
      <p:sp>
        <p:nvSpPr>
          <p:cNvPr id="180" name="Shape 180"/>
          <p:cNvSpPr/>
          <p:nvPr/>
        </p:nvSpPr>
        <p:spPr>
          <a:xfrm>
            <a:off x="711366" y="2481232"/>
            <a:ext cx="4984583" cy="1074846"/>
          </a:xfrm>
          <a:prstGeom prst="rect">
            <a:avLst/>
          </a:prstGeom>
          <a:noFill/>
          <a:ln>
            <a:noFill/>
          </a:ln>
        </p:spPr>
        <p:txBody>
          <a:bodyPr lIns="91425" tIns="45700" rIns="91425" bIns="45700" anchor="ctr" anchorCtr="0">
            <a:noAutofit/>
          </a:bodyPr>
          <a:lstStyle/>
          <a:p>
            <a:endParaRPr/>
          </a:p>
        </p:txBody>
      </p:sp>
      <p:sp>
        <p:nvSpPr>
          <p:cNvPr id="181" name="Shape 181"/>
          <p:cNvSpPr/>
          <p:nvPr/>
        </p:nvSpPr>
        <p:spPr>
          <a:xfrm>
            <a:off x="7597968" y="43947"/>
            <a:ext cx="624334" cy="432047"/>
          </a:xfrm>
          <a:prstGeom prst="rect">
            <a:avLst/>
          </a:prstGeom>
          <a:blipFill>
            <a:blip r:embed="rId3"/>
            <a:stretch>
              <a:fillRect/>
            </a:stretch>
          </a:blipFill>
        </p:spPr>
      </p:sp>
      <p:sp>
        <p:nvSpPr>
          <p:cNvPr id="182" name="Shape 182"/>
          <p:cNvSpPr/>
          <p:nvPr/>
        </p:nvSpPr>
        <p:spPr>
          <a:xfrm>
            <a:off x="852169" y="1036474"/>
            <a:ext cx="7896295" cy="1600437"/>
          </a:xfrm>
          <a:prstGeom prst="rect">
            <a:avLst/>
          </a:prstGeom>
          <a:noFill/>
          <a:ln>
            <a:noFill/>
          </a:ln>
        </p:spPr>
        <p:txBody>
          <a:bodyPr lIns="91425" tIns="45700" rIns="91425" bIns="45700" anchor="t" anchorCtr="0">
            <a:noAutofit/>
          </a:bodyPr>
          <a:lstStyle/>
          <a:p>
            <a:pPr marL="0" marR="0" lvl="0" indent="0" algn="l" rtl="0">
              <a:buSzPct val="25000"/>
              <a:buNone/>
            </a:pPr>
            <a:r>
              <a:rPr lang="ru-RU" b="1">
                <a:solidFill>
                  <a:schemeClr val="dk1"/>
                </a:solidFill>
                <a:latin typeface="Calibri"/>
                <a:ea typeface="Calibri"/>
                <a:cs typeface="Calibri"/>
                <a:sym typeface="Calibri"/>
              </a:rPr>
              <a:t>The technology of the company “TEEMP” went </a:t>
            </a:r>
          </a:p>
          <a:p>
            <a:pPr marL="0" marR="0" lvl="0" indent="0" algn="l" rtl="0">
              <a:buSzPct val="25000"/>
              <a:buNone/>
            </a:pPr>
            <a:r>
              <a:rPr lang="ru-RU" b="1">
                <a:solidFill>
                  <a:schemeClr val="dk1"/>
                </a:solidFill>
                <a:latin typeface="Calibri"/>
                <a:ea typeface="Calibri"/>
                <a:cs typeface="Calibri"/>
                <a:sym typeface="Calibri"/>
              </a:rPr>
              <a:t>through independent testing at a leading French university.</a:t>
            </a:r>
          </a:p>
          <a:p>
            <a:pPr marL="0" marR="0" lvl="0" indent="0" algn="l" rtl="0">
              <a:buSzPct val="25000"/>
              <a:buNone/>
            </a:pPr>
            <a:r>
              <a:rPr lang="ru-RU" sz="1400" b="0" i="0" u="none" strike="noStrike" cap="none" baseline="0">
                <a:solidFill>
                  <a:srgbClr val="3B3B3B"/>
                </a:solidFill>
                <a:latin typeface="Arial"/>
                <a:ea typeface="Arial"/>
                <a:cs typeface="Arial"/>
                <a:sym typeface="Arial"/>
              </a:rPr>
              <a:t> </a:t>
            </a:r>
          </a:p>
          <a:p>
            <a:pPr marL="0" marR="0" lvl="0" indent="0" algn="l" rtl="0">
              <a:buSzPct val="25000"/>
              <a:buNone/>
            </a:pPr>
            <a:r>
              <a:rPr lang="ru-RU">
                <a:solidFill>
                  <a:schemeClr val="dk1"/>
                </a:solidFill>
                <a:latin typeface="Calibri"/>
                <a:ea typeface="Calibri"/>
                <a:cs typeface="Calibri"/>
                <a:sym typeface="Calibri"/>
              </a:rPr>
              <a:t>Testing concluded that the figures created within the </a:t>
            </a:r>
          </a:p>
          <a:p>
            <a:pPr marL="0" marR="0" lvl="0" indent="0" algn="l" rtl="0">
              <a:buSzPct val="25000"/>
              <a:buNone/>
            </a:pPr>
            <a:r>
              <a:rPr lang="ru-RU">
                <a:solidFill>
                  <a:schemeClr val="dk1"/>
                </a:solidFill>
                <a:latin typeface="Calibri"/>
                <a:ea typeface="Calibri"/>
                <a:cs typeface="Calibri"/>
                <a:sym typeface="Calibri"/>
              </a:rPr>
              <a:t>framework of the project of products and technologies, by technical and economic parameters, are significantly higher than all existing analogues in terms of energy density at a lower net cost.</a:t>
            </a:r>
          </a:p>
        </p:txBody>
      </p:sp>
      <p:sp>
        <p:nvSpPr>
          <p:cNvPr id="183" name="Shape 183"/>
          <p:cNvSpPr/>
          <p:nvPr/>
        </p:nvSpPr>
        <p:spPr>
          <a:xfrm>
            <a:off x="838199" y="3194973"/>
            <a:ext cx="7855213" cy="954106"/>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marL="0" marR="0" lvl="0" indent="0" algn="l" rtl="0">
              <a:buSzPct val="25000"/>
              <a:buNone/>
            </a:pPr>
            <a:r>
              <a:rPr lang="ru-RU">
                <a:solidFill>
                  <a:schemeClr val="lt2"/>
                </a:solidFill>
                <a:latin typeface="Calibri"/>
                <a:ea typeface="Calibri"/>
                <a:cs typeface="Calibri"/>
                <a:sym typeface="Calibri"/>
              </a:rPr>
              <a:t>The heavy-duty supercondensers of "TEEMP" in electricity accumulators can significantly reduce the cost of generating electricity in alternative (wind, solar, hydro, etc.) electric power systems, as well as in offline and backup power, and they can also increase the reliability and durability of equipment.</a:t>
            </a:r>
          </a:p>
        </p:txBody>
      </p:sp>
      <p:sp>
        <p:nvSpPr>
          <p:cNvPr id="184" name="Shape 184"/>
          <p:cNvSpPr txBox="1"/>
          <p:nvPr/>
        </p:nvSpPr>
        <p:spPr>
          <a:xfrm>
            <a:off x="838198" y="2843643"/>
            <a:ext cx="7855215" cy="369332"/>
          </a:xfrm>
          <a:prstGeom prst="rect">
            <a:avLst/>
          </a:prstGeom>
          <a:solidFill>
            <a:schemeClr val="accent2"/>
          </a:solidFill>
          <a:ln>
            <a:noFill/>
          </a:ln>
        </p:spPr>
        <p:txBody>
          <a:bodyPr lIns="91425" tIns="45700" rIns="91425" bIns="45700" anchor="t" anchorCtr="0">
            <a:noAutofit/>
          </a:bodyPr>
          <a:lstStyle/>
          <a:p>
            <a:pPr marL="0" marR="0" lvl="0" indent="0" algn="l" rtl="0">
              <a:buSzPct val="25000"/>
              <a:buNone/>
            </a:pPr>
            <a:r>
              <a:rPr lang="ru-RU" sz="1800">
                <a:solidFill>
                  <a:schemeClr val="lt2"/>
                </a:solidFill>
              </a:rPr>
              <a:t>The essence of innovation</a:t>
            </a:r>
          </a:p>
        </p:txBody>
      </p:sp>
      <p:sp>
        <p:nvSpPr>
          <p:cNvPr id="185" name="Shape 185"/>
          <p:cNvSpPr txBox="1"/>
          <p:nvPr/>
        </p:nvSpPr>
        <p:spPr>
          <a:xfrm>
            <a:off x="838204" y="4355812"/>
            <a:ext cx="7890169" cy="369332"/>
          </a:xfrm>
          <a:prstGeom prst="rect">
            <a:avLst/>
          </a:prstGeom>
          <a:solidFill>
            <a:schemeClr val="accent2"/>
          </a:solidFill>
          <a:ln>
            <a:noFill/>
          </a:ln>
        </p:spPr>
        <p:txBody>
          <a:bodyPr lIns="91425" tIns="45700" rIns="91425" bIns="45700" anchor="t" anchorCtr="0">
            <a:noAutofit/>
          </a:bodyPr>
          <a:lstStyle/>
          <a:p>
            <a:pPr marL="0" marR="0" lvl="0" indent="0" algn="l" rtl="0">
              <a:buSzPct val="25000"/>
              <a:buNone/>
            </a:pPr>
            <a:r>
              <a:rPr lang="ru-RU" sz="1800">
                <a:solidFill>
                  <a:schemeClr val="lt2"/>
                </a:solidFill>
              </a:rPr>
              <a:t>Main advantages</a:t>
            </a:r>
          </a:p>
        </p:txBody>
      </p:sp>
      <p:sp>
        <p:nvSpPr>
          <p:cNvPr id="186" name="Shape 186"/>
          <p:cNvSpPr/>
          <p:nvPr/>
        </p:nvSpPr>
        <p:spPr>
          <a:xfrm>
            <a:off x="838204" y="4706560"/>
            <a:ext cx="7890164" cy="738664"/>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marL="0" marR="0" lvl="0" indent="0" algn="l" rtl="0">
              <a:buSzPct val="25000"/>
              <a:buNone/>
            </a:pPr>
            <a:r>
              <a:rPr lang="ru-RU">
                <a:solidFill>
                  <a:schemeClr val="accent1"/>
                </a:solidFill>
                <a:latin typeface="Calibri"/>
                <a:ea typeface="Calibri"/>
                <a:cs typeface="Calibri"/>
                <a:sym typeface="Calibri"/>
              </a:rPr>
              <a:t>According to the company: its acidic pulse supercapacitors (modules) are superior to foreign counterparts in that they have twice the energy densiy and a net cost that is at least twice as low.</a:t>
            </a:r>
          </a:p>
        </p:txBody>
      </p:sp>
      <p:sp>
        <p:nvSpPr>
          <p:cNvPr id="187" name="Shape 187"/>
          <p:cNvSpPr/>
          <p:nvPr/>
        </p:nvSpPr>
        <p:spPr>
          <a:xfrm>
            <a:off x="5744782" y="980728"/>
            <a:ext cx="2931673" cy="936103"/>
          </a:xfrm>
          <a:prstGeom prst="rect">
            <a:avLst/>
          </a:prstGeom>
          <a:blipFill>
            <a:blip r:embed="rId4"/>
            <a:stretch>
              <a:fillRect/>
            </a:stretch>
          </a:blipFill>
        </p:spPr>
      </p:sp>
      <p:sp>
        <p:nvSpPr>
          <p:cNvPr id="188" name="Shape 188"/>
          <p:cNvSpPr/>
          <p:nvPr/>
        </p:nvSpPr>
        <p:spPr>
          <a:xfrm>
            <a:off x="838204" y="5949280"/>
            <a:ext cx="7910259" cy="738664"/>
          </a:xfrm>
          <a:prstGeom prst="rect">
            <a:avLst/>
          </a:prstGeom>
          <a:solidFill>
            <a:srgbClr val="777777"/>
          </a:solidFill>
          <a:ln>
            <a:noFill/>
          </a:ln>
        </p:spPr>
        <p:txBody>
          <a:bodyPr lIns="91425" tIns="45700" rIns="91425" bIns="45700" anchor="t" anchorCtr="0">
            <a:noAutofit/>
          </a:bodyPr>
          <a:lstStyle/>
          <a:p>
            <a:pPr marL="0" marR="0" lvl="0" indent="0" algn="l" rtl="0">
              <a:buSzPct val="25000"/>
              <a:buNone/>
            </a:pPr>
            <a:r>
              <a:rPr lang="ru-RU">
                <a:solidFill>
                  <a:srgbClr val="FFFFFF"/>
                </a:solidFill>
                <a:latin typeface="Calibri"/>
                <a:ea typeface="Calibri"/>
                <a:cs typeface="Calibri"/>
                <a:sym typeface="Calibri"/>
              </a:rPr>
              <a:t>Among the companies that have already expressed interest in the development of "TEEMP" are: Japanese, Korean and Chinese manufacturers of supercondensers and automakers, as well as many other interested parties.</a:t>
            </a:r>
          </a:p>
        </p:txBody>
      </p:sp>
      <p:sp>
        <p:nvSpPr>
          <p:cNvPr id="189" name="Shape 189"/>
          <p:cNvSpPr txBox="1"/>
          <p:nvPr/>
        </p:nvSpPr>
        <p:spPr>
          <a:xfrm>
            <a:off x="838199" y="5579948"/>
            <a:ext cx="7910264"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rgbClr val="FFFFFF"/>
                </a:solidFill>
                <a:latin typeface="Calibri"/>
                <a:ea typeface="Calibri"/>
                <a:cs typeface="Calibri"/>
                <a:sym typeface="Calibri"/>
              </a:rPr>
              <a:t>Market</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Shape 194"/>
          <p:cNvSpPr txBox="1">
            <a:spLocks noGrp="1"/>
          </p:cNvSpPr>
          <p:nvPr>
            <p:ph type="title"/>
          </p:nvPr>
        </p:nvSpPr>
        <p:spPr>
          <a:xfrm>
            <a:off x="1607019" y="108694"/>
            <a:ext cx="6493372" cy="703622"/>
          </a:xfrm>
          <a:prstGeom prst="rect">
            <a:avLst/>
          </a:prstGeom>
          <a:noFill/>
          <a:ln>
            <a:noFill/>
          </a:ln>
        </p:spPr>
        <p:txBody>
          <a:bodyPr lIns="91425" tIns="45700" rIns="91425" bIns="45700" anchor="t" anchorCtr="0">
            <a:noAutofit/>
          </a:bodyPr>
          <a:lstStyle/>
          <a:p>
            <a:pPr marL="0" marR="0" lvl="0" indent="0" algn="l" rtl="0">
              <a:spcBef>
                <a:spcPts val="0"/>
              </a:spcBef>
              <a:buClr>
                <a:schemeClr val="dk1"/>
              </a:buClr>
              <a:buSzPct val="25000"/>
              <a:buFont typeface="Calibri"/>
              <a:buNone/>
            </a:pPr>
            <a:r>
              <a:rPr lang="ru-RU">
                <a:solidFill>
                  <a:schemeClr val="dk1"/>
                </a:solidFill>
              </a:rPr>
              <a:t>"Sequoia Genetics"</a:t>
            </a:r>
          </a:p>
        </p:txBody>
      </p:sp>
      <p:sp>
        <p:nvSpPr>
          <p:cNvPr id="195" name="Shape 195"/>
          <p:cNvSpPr/>
          <p:nvPr/>
        </p:nvSpPr>
        <p:spPr>
          <a:xfrm>
            <a:off x="827583" y="1052736"/>
            <a:ext cx="7920880" cy="1815881"/>
          </a:xfrm>
          <a:prstGeom prst="rect">
            <a:avLst/>
          </a:prstGeom>
          <a:noFill/>
          <a:ln>
            <a:noFill/>
          </a:ln>
        </p:spPr>
        <p:txBody>
          <a:bodyPr lIns="91425" tIns="45700" rIns="91425" bIns="45700" anchor="t" anchorCtr="0">
            <a:noAutofit/>
          </a:bodyPr>
          <a:lstStyle/>
          <a:p>
            <a:pPr lvl="0" rtl="0">
              <a:lnSpc>
                <a:spcPct val="115000"/>
              </a:lnSpc>
              <a:buSzPct val="25000"/>
              <a:buNone/>
            </a:pPr>
            <a:r>
              <a:rPr lang="ru-RU">
                <a:solidFill>
                  <a:schemeClr val="dk1"/>
                </a:solidFill>
                <a:latin typeface="Calibri"/>
                <a:ea typeface="Calibri"/>
                <a:cs typeface="Calibri"/>
                <a:sym typeface="Calibri"/>
              </a:rPr>
              <a:t>The RAMS Research Center for Medical Genetics and Sequoia </a:t>
            </a:r>
          </a:p>
          <a:p>
            <a:pPr lvl="0" rtl="0">
              <a:lnSpc>
                <a:spcPct val="115000"/>
              </a:lnSpc>
              <a:buSzPct val="25000"/>
              <a:buNone/>
            </a:pPr>
            <a:r>
              <a:rPr lang="ru-RU">
                <a:solidFill>
                  <a:schemeClr val="dk1"/>
                </a:solidFill>
                <a:latin typeface="Calibri"/>
                <a:ea typeface="Calibri"/>
                <a:cs typeface="Calibri"/>
                <a:sym typeface="Calibri"/>
              </a:rPr>
              <a:t>genetics signed an agreement on scientific and technical </a:t>
            </a:r>
          </a:p>
          <a:p>
            <a:pPr lvl="0" rtl="0">
              <a:lnSpc>
                <a:spcPct val="115000"/>
              </a:lnSpc>
              <a:buSzPct val="25000"/>
              <a:buNone/>
            </a:pPr>
            <a:r>
              <a:rPr lang="ru-RU">
                <a:solidFill>
                  <a:schemeClr val="dk1"/>
                </a:solidFill>
                <a:latin typeface="Calibri"/>
                <a:ea typeface="Calibri"/>
                <a:cs typeface="Calibri"/>
                <a:sym typeface="Calibri"/>
              </a:rPr>
              <a:t>cooperation for implementation of the project </a:t>
            </a:r>
          </a:p>
          <a:p>
            <a:pPr lvl="0" rtl="0">
              <a:lnSpc>
                <a:spcPct val="115000"/>
              </a:lnSpc>
              <a:buSzPct val="25000"/>
              <a:buNone/>
            </a:pPr>
            <a:r>
              <a:rPr lang="ru-RU">
                <a:solidFill>
                  <a:schemeClr val="dk1"/>
                </a:solidFill>
                <a:latin typeface="Calibri"/>
                <a:ea typeface="Calibri"/>
                <a:cs typeface="Calibri"/>
                <a:sym typeface="Calibri"/>
              </a:rPr>
              <a:t>"Neonatal NGS-Gene Diagnostics," launched in the summer 2012.</a:t>
            </a:r>
          </a:p>
          <a:p>
            <a:endParaRPr lang="ru-RU">
              <a:solidFill>
                <a:schemeClr val="dk1"/>
              </a:solidFill>
              <a:latin typeface="Calibri"/>
              <a:ea typeface="Calibri"/>
              <a:cs typeface="Calibri"/>
              <a:sym typeface="Calibri"/>
            </a:endParaRPr>
          </a:p>
          <a:p>
            <a:pPr marL="0" marR="0" lvl="0" indent="0" algn="l" rtl="0">
              <a:buSzPct val="25000"/>
              <a:buNone/>
            </a:pPr>
            <a:r>
              <a:rPr lang="ru-RU">
                <a:solidFill>
                  <a:schemeClr val="dk1"/>
                </a:solidFill>
                <a:latin typeface="Calibri"/>
                <a:ea typeface="Calibri"/>
                <a:cs typeface="Calibri"/>
                <a:sym typeface="Calibri"/>
              </a:rPr>
              <a:t>The "Neonatal NGS - Gene Diagnostics" project aims to create integrated diagnostic solutions to identify severe hereditary diseases in newborns and their carriers for couples planning pregnancies.</a:t>
            </a:r>
          </a:p>
        </p:txBody>
      </p:sp>
      <p:sp>
        <p:nvSpPr>
          <p:cNvPr id="196" name="Shape 196"/>
          <p:cNvSpPr/>
          <p:nvPr/>
        </p:nvSpPr>
        <p:spPr>
          <a:xfrm>
            <a:off x="827583" y="3356992"/>
            <a:ext cx="7920880" cy="738664"/>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lvl="0" rtl="0">
              <a:lnSpc>
                <a:spcPct val="115000"/>
              </a:lnSpc>
              <a:buSzPct val="25000"/>
              <a:buNone/>
            </a:pPr>
            <a:r>
              <a:rPr lang="ru-RU">
                <a:solidFill>
                  <a:srgbClr val="FFFFFF"/>
                </a:solidFill>
                <a:latin typeface="Calibri"/>
                <a:ea typeface="Calibri"/>
                <a:cs typeface="Calibri"/>
                <a:sym typeface="Calibri"/>
              </a:rPr>
              <a:t>The project "Personalization of Genomic Diagnostics" seeks to create a comprehensive set of</a:t>
            </a:r>
          </a:p>
          <a:p>
            <a:pPr marL="0" marR="0" lvl="0" indent="0" algn="l" rtl="0">
              <a:buSzPct val="25000"/>
              <a:buNone/>
            </a:pPr>
            <a:r>
              <a:rPr lang="ru-RU">
                <a:solidFill>
                  <a:srgbClr val="FFFFFF"/>
                </a:solidFill>
                <a:latin typeface="Calibri"/>
                <a:ea typeface="Calibri"/>
                <a:cs typeface="Calibri"/>
                <a:sym typeface="Calibri"/>
              </a:rPr>
              <a:t>solutions for medical genetics that will allow for a full range of genetic analyses in real time based on data from full genomic sequencing.</a:t>
            </a:r>
          </a:p>
        </p:txBody>
      </p:sp>
      <p:sp>
        <p:nvSpPr>
          <p:cNvPr id="197" name="Shape 197"/>
          <p:cNvSpPr txBox="1"/>
          <p:nvPr/>
        </p:nvSpPr>
        <p:spPr>
          <a:xfrm>
            <a:off x="827583" y="2987659"/>
            <a:ext cx="7920880"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chemeClr val="lt2"/>
                </a:solidFill>
                <a:latin typeface="Calibri"/>
                <a:ea typeface="Calibri"/>
                <a:cs typeface="Calibri"/>
                <a:sym typeface="Calibri"/>
              </a:rPr>
              <a:t>The essence of innovation</a:t>
            </a:r>
          </a:p>
        </p:txBody>
      </p:sp>
      <p:sp>
        <p:nvSpPr>
          <p:cNvPr id="198" name="Shape 198"/>
          <p:cNvSpPr txBox="1"/>
          <p:nvPr/>
        </p:nvSpPr>
        <p:spPr>
          <a:xfrm>
            <a:off x="827583" y="4283803"/>
            <a:ext cx="7890169"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chemeClr val="lt2"/>
                </a:solidFill>
                <a:latin typeface="Calibri"/>
                <a:ea typeface="Calibri"/>
                <a:cs typeface="Calibri"/>
                <a:sym typeface="Calibri"/>
              </a:rPr>
              <a:t>Main advantages</a:t>
            </a:r>
          </a:p>
        </p:txBody>
      </p:sp>
      <p:sp>
        <p:nvSpPr>
          <p:cNvPr id="199" name="Shape 199"/>
          <p:cNvSpPr/>
          <p:nvPr/>
        </p:nvSpPr>
        <p:spPr>
          <a:xfrm>
            <a:off x="827583" y="4634551"/>
            <a:ext cx="7890164" cy="738664"/>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marL="0" marR="0" lvl="0" indent="0" algn="l" rtl="0">
              <a:buSzPct val="25000"/>
              <a:buNone/>
            </a:pPr>
            <a:r>
              <a:rPr lang="ru-RU">
                <a:solidFill>
                  <a:schemeClr val="accent1"/>
                </a:solidFill>
                <a:latin typeface="Calibri"/>
                <a:ea typeface="Calibri"/>
                <a:cs typeface="Calibri"/>
                <a:sym typeface="Calibri"/>
              </a:rPr>
              <a:t>The developed Web-based application will help you choose the best method for the genomic diagnosis of each case and to get the test results with medical information about harmful analyses as soon as possible. </a:t>
            </a:r>
          </a:p>
        </p:txBody>
      </p:sp>
      <p:sp>
        <p:nvSpPr>
          <p:cNvPr id="200" name="Shape 200"/>
          <p:cNvSpPr/>
          <p:nvPr/>
        </p:nvSpPr>
        <p:spPr>
          <a:xfrm>
            <a:off x="838204" y="5949280"/>
            <a:ext cx="7910259" cy="738664"/>
          </a:xfrm>
          <a:prstGeom prst="rect">
            <a:avLst/>
          </a:prstGeom>
          <a:solidFill>
            <a:srgbClr val="777777"/>
          </a:solidFill>
          <a:ln>
            <a:noFill/>
          </a:ln>
        </p:spPr>
        <p:txBody>
          <a:bodyPr lIns="91425" tIns="45700" rIns="91425" bIns="45700" anchor="t" anchorCtr="0">
            <a:noAutofit/>
          </a:bodyPr>
          <a:lstStyle/>
          <a:p>
            <a:pPr lvl="0" rtl="0">
              <a:lnSpc>
                <a:spcPct val="115000"/>
              </a:lnSpc>
              <a:buSzPct val="25000"/>
              <a:buNone/>
            </a:pPr>
            <a:r>
              <a:rPr lang="ru-RU">
                <a:solidFill>
                  <a:schemeClr val="lt2"/>
                </a:solidFill>
                <a:latin typeface="Calibri"/>
                <a:ea typeface="Calibri"/>
                <a:cs typeface="Calibri"/>
                <a:sym typeface="Calibri"/>
              </a:rPr>
              <a:t>The range of genodiagnostics services is constantly expanding and includes diagnoses of</a:t>
            </a:r>
          </a:p>
          <a:p>
            <a:pPr lvl="0" rtl="0">
              <a:lnSpc>
                <a:spcPct val="115000"/>
              </a:lnSpc>
              <a:buSzPct val="25000"/>
              <a:buNone/>
            </a:pPr>
            <a:r>
              <a:rPr lang="ru-RU">
                <a:solidFill>
                  <a:schemeClr val="lt2"/>
                </a:solidFill>
                <a:latin typeface="Calibri"/>
                <a:ea typeface="Calibri"/>
                <a:cs typeface="Calibri"/>
                <a:sym typeface="Calibri"/>
              </a:rPr>
              <a:t>diseases, assessment of risks for disease development, risk assessment in family planning,</a:t>
            </a:r>
          </a:p>
          <a:p>
            <a:pPr marL="0" marR="0" lvl="0" indent="0" algn="l" rtl="0">
              <a:buSzPct val="25000"/>
              <a:buNone/>
            </a:pPr>
            <a:r>
              <a:rPr lang="ru-RU">
                <a:solidFill>
                  <a:schemeClr val="lt2"/>
                </a:solidFill>
                <a:latin typeface="Calibri"/>
                <a:ea typeface="Calibri"/>
                <a:cs typeface="Calibri"/>
                <a:sym typeface="Calibri"/>
              </a:rPr>
              <a:t>pharmacogenetics and genotyping in transplantation and blood transfusion. </a:t>
            </a:r>
          </a:p>
        </p:txBody>
      </p:sp>
      <p:sp>
        <p:nvSpPr>
          <p:cNvPr id="201" name="Shape 201"/>
          <p:cNvSpPr txBox="1"/>
          <p:nvPr/>
        </p:nvSpPr>
        <p:spPr>
          <a:xfrm>
            <a:off x="838199" y="5579948"/>
            <a:ext cx="7910264"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rgbClr val="FFFFFF"/>
                </a:solidFill>
                <a:latin typeface="Calibri"/>
                <a:ea typeface="Calibri"/>
                <a:cs typeface="Calibri"/>
                <a:sym typeface="Calibri"/>
              </a:rPr>
              <a:t>Market</a:t>
            </a:r>
          </a:p>
        </p:txBody>
      </p:sp>
      <p:sp>
        <p:nvSpPr>
          <p:cNvPr id="202" name="Shape 202"/>
          <p:cNvSpPr/>
          <p:nvPr/>
        </p:nvSpPr>
        <p:spPr>
          <a:xfrm>
            <a:off x="7622449" y="44623"/>
            <a:ext cx="621959" cy="432047"/>
          </a:xfrm>
          <a:prstGeom prst="rect">
            <a:avLst/>
          </a:prstGeom>
          <a:blipFill>
            <a:blip r:embed="rId3"/>
            <a:stretch>
              <a:fillRect/>
            </a:stretch>
          </a:blipFill>
        </p:spPr>
      </p:sp>
      <p:sp>
        <p:nvSpPr>
          <p:cNvPr id="203" name="Shape 203"/>
          <p:cNvSpPr/>
          <p:nvPr/>
        </p:nvSpPr>
        <p:spPr>
          <a:xfrm>
            <a:off x="5724128" y="924167"/>
            <a:ext cx="2880320" cy="1064671"/>
          </a:xfrm>
          <a:prstGeom prst="rect">
            <a:avLst/>
          </a:prstGeom>
          <a:blipFill>
            <a:blip r:embed="rId4"/>
            <a:stretch>
              <a:fillRect/>
            </a:stretch>
          </a:blipFill>
        </p:spPr>
      </p:sp>
      <p:sp>
        <p:nvSpPr>
          <p:cNvPr id="204" name="Shape 204"/>
          <p:cNvSpPr/>
          <p:nvPr/>
        </p:nvSpPr>
        <p:spPr>
          <a:xfrm>
            <a:off x="7622449" y="44623"/>
            <a:ext cx="624331" cy="432047"/>
          </a:xfrm>
          <a:prstGeom prst="rect">
            <a:avLst/>
          </a:prstGeom>
          <a:blipFill>
            <a:blip r:embed="rId5"/>
            <a:stretch>
              <a:fillRect/>
            </a:stretch>
          </a:blipFill>
        </p:spPr>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Shape 209"/>
          <p:cNvSpPr txBox="1">
            <a:spLocks noGrp="1"/>
          </p:cNvSpPr>
          <p:nvPr>
            <p:ph type="title"/>
          </p:nvPr>
        </p:nvSpPr>
        <p:spPr>
          <a:xfrm>
            <a:off x="1607019" y="108694"/>
            <a:ext cx="6493372" cy="703622"/>
          </a:xfrm>
          <a:prstGeom prst="rect">
            <a:avLst/>
          </a:prstGeom>
          <a:noFill/>
          <a:ln>
            <a:noFill/>
          </a:ln>
        </p:spPr>
        <p:txBody>
          <a:bodyPr lIns="91425" tIns="45700" rIns="91425" bIns="45700" anchor="t" anchorCtr="0">
            <a:noAutofit/>
          </a:bodyPr>
          <a:lstStyle/>
          <a:p>
            <a:pPr marL="0" marR="0" lvl="0" indent="0" algn="l" rtl="0">
              <a:spcBef>
                <a:spcPts val="0"/>
              </a:spcBef>
              <a:buClr>
                <a:schemeClr val="dk1"/>
              </a:buClr>
              <a:buSzPct val="25000"/>
              <a:buFont typeface="Calibri"/>
              <a:buNone/>
            </a:pPr>
            <a:r>
              <a:rPr lang="ru-RU">
                <a:solidFill>
                  <a:schemeClr val="dk1"/>
                </a:solidFill>
              </a:rPr>
              <a:t>“NeuroMax” Ltd.</a:t>
            </a:r>
          </a:p>
        </p:txBody>
      </p:sp>
      <p:sp>
        <p:nvSpPr>
          <p:cNvPr id="210" name="Shape 210"/>
          <p:cNvSpPr/>
          <p:nvPr/>
        </p:nvSpPr>
        <p:spPr>
          <a:xfrm>
            <a:off x="7622449" y="44623"/>
            <a:ext cx="624331" cy="432047"/>
          </a:xfrm>
          <a:prstGeom prst="rect">
            <a:avLst/>
          </a:prstGeom>
          <a:blipFill>
            <a:blip r:embed="rId3"/>
            <a:stretch>
              <a:fillRect/>
            </a:stretch>
          </a:blipFill>
        </p:spPr>
      </p:sp>
      <p:sp>
        <p:nvSpPr>
          <p:cNvPr id="211" name="Shape 211"/>
          <p:cNvSpPr/>
          <p:nvPr/>
        </p:nvSpPr>
        <p:spPr>
          <a:xfrm>
            <a:off x="744616" y="908720"/>
            <a:ext cx="8003848" cy="1169551"/>
          </a:xfrm>
          <a:prstGeom prst="rect">
            <a:avLst/>
          </a:prstGeom>
          <a:noFill/>
          <a:ln>
            <a:noFill/>
          </a:ln>
        </p:spPr>
        <p:txBody>
          <a:bodyPr lIns="91425" tIns="45700" rIns="91425" bIns="45700" anchor="t" anchorCtr="0">
            <a:noAutofit/>
          </a:bodyPr>
          <a:lstStyle/>
          <a:p>
            <a:pPr marL="0" marR="0" lvl="0" indent="0" algn="l" rtl="0">
              <a:buSzPct val="25000"/>
              <a:buNone/>
            </a:pPr>
            <a:r>
              <a:rPr lang="ru-RU">
                <a:solidFill>
                  <a:schemeClr val="dk1"/>
                </a:solidFill>
                <a:latin typeface="Calibri"/>
                <a:ea typeface="Calibri"/>
                <a:cs typeface="Calibri"/>
                <a:sym typeface="Calibri"/>
              </a:rPr>
              <a:t>"NeuroMax" received permission from the Health Ministry </a:t>
            </a:r>
          </a:p>
          <a:p>
            <a:pPr marL="0" marR="0" lvl="0" indent="0" algn="l" rtl="0">
              <a:buSzPct val="25000"/>
              <a:buNone/>
            </a:pPr>
            <a:r>
              <a:rPr lang="ru-RU">
                <a:solidFill>
                  <a:schemeClr val="dk1"/>
                </a:solidFill>
                <a:latin typeface="Calibri"/>
                <a:ea typeface="Calibri"/>
                <a:cs typeface="Calibri"/>
                <a:sym typeface="Calibri"/>
              </a:rPr>
              <a:t>to conduct a Phase Ib clinical trial for the study of the safety </a:t>
            </a:r>
          </a:p>
          <a:p>
            <a:pPr marL="0" marR="0" lvl="0" indent="0" algn="l" rtl="0">
              <a:buSzPct val="25000"/>
              <a:buNone/>
            </a:pPr>
            <a:r>
              <a:rPr lang="ru-RU">
                <a:solidFill>
                  <a:schemeClr val="dk1"/>
                </a:solidFill>
                <a:latin typeface="Calibri"/>
                <a:ea typeface="Calibri"/>
                <a:cs typeface="Calibri"/>
                <a:sym typeface="Calibri"/>
              </a:rPr>
              <a:t>and pharmacokinetics of the drug developed by NM-IA-001 </a:t>
            </a:r>
          </a:p>
          <a:p>
            <a:pPr marL="0" marR="0" lvl="0" indent="0" algn="l" rtl="0">
              <a:buSzPct val="25000"/>
              <a:buNone/>
            </a:pPr>
            <a:r>
              <a:rPr lang="ru-RU">
                <a:solidFill>
                  <a:schemeClr val="dk1"/>
                </a:solidFill>
                <a:latin typeface="Calibri"/>
                <a:ea typeface="Calibri"/>
                <a:cs typeface="Calibri"/>
                <a:sym typeface="Calibri"/>
              </a:rPr>
              <a:t>(BNV-222, choline diepalrestat) in patients with diabetic polyneuropathy.</a:t>
            </a:r>
          </a:p>
        </p:txBody>
      </p:sp>
      <p:sp>
        <p:nvSpPr>
          <p:cNvPr id="212" name="Shape 212"/>
          <p:cNvSpPr/>
          <p:nvPr/>
        </p:nvSpPr>
        <p:spPr>
          <a:xfrm>
            <a:off x="818374" y="2564903"/>
            <a:ext cx="7883962" cy="954106"/>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marL="0" marR="0" lvl="0" indent="0" algn="l" rtl="0">
              <a:buSzPct val="25000"/>
              <a:buNone/>
            </a:pPr>
            <a:r>
              <a:rPr lang="ru-RU">
                <a:solidFill>
                  <a:srgbClr val="FFFFFF"/>
                </a:solidFill>
                <a:latin typeface="Calibri"/>
                <a:ea typeface="Calibri"/>
                <a:cs typeface="Calibri"/>
                <a:sym typeface="Calibri"/>
              </a:rPr>
              <a:t>The objective of "NeuroMax" is to develop and promote on the market innovative products in the sphere of diseases of the central and peripheral nervous system. The developed drug NM-IA-001 (BNV-222) is a low-molecular blocker of the enzyme aldose reductase, which allows for a significant slowdown in the flow of diabetic neuropathy.</a:t>
            </a:r>
          </a:p>
        </p:txBody>
      </p:sp>
      <p:sp>
        <p:nvSpPr>
          <p:cNvPr id="213" name="Shape 213"/>
          <p:cNvSpPr txBox="1"/>
          <p:nvPr/>
        </p:nvSpPr>
        <p:spPr>
          <a:xfrm>
            <a:off x="827583" y="2204864"/>
            <a:ext cx="7882550"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rgbClr val="FFFFFF"/>
                </a:solidFill>
              </a:rPr>
              <a:t>The essence of innovation</a:t>
            </a:r>
          </a:p>
        </p:txBody>
      </p:sp>
      <p:sp>
        <p:nvSpPr>
          <p:cNvPr id="214" name="Shape 214"/>
          <p:cNvSpPr/>
          <p:nvPr/>
        </p:nvSpPr>
        <p:spPr>
          <a:xfrm>
            <a:off x="838204" y="4104782"/>
            <a:ext cx="7838250" cy="950962"/>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marL="0" marR="0" lvl="0" indent="0" algn="l" rtl="0">
              <a:buSzPct val="25000"/>
              <a:buNone/>
            </a:pPr>
            <a:r>
              <a:rPr lang="ru-RU">
                <a:solidFill>
                  <a:schemeClr val="accent1"/>
                </a:solidFill>
                <a:latin typeface="Calibri"/>
                <a:ea typeface="Calibri"/>
                <a:cs typeface="Calibri"/>
                <a:sym typeface="Calibri"/>
              </a:rPr>
              <a:t>The drug NM-IA-001 is the first and only Russian drug for the treatment of diabetic neuropathy pathogenesis. Preclinical studies of NM-IA-001 showed not only high efficiency but also a significant deceleration of the disease.</a:t>
            </a:r>
          </a:p>
        </p:txBody>
      </p:sp>
      <p:sp>
        <p:nvSpPr>
          <p:cNvPr id="215" name="Shape 215"/>
          <p:cNvSpPr/>
          <p:nvPr/>
        </p:nvSpPr>
        <p:spPr>
          <a:xfrm>
            <a:off x="5393182" y="980728"/>
            <a:ext cx="3264856" cy="544141"/>
          </a:xfrm>
          <a:prstGeom prst="rect">
            <a:avLst/>
          </a:prstGeom>
          <a:blipFill>
            <a:blip r:embed="rId4"/>
            <a:stretch>
              <a:fillRect/>
            </a:stretch>
          </a:blipFill>
        </p:spPr>
      </p:sp>
      <p:sp>
        <p:nvSpPr>
          <p:cNvPr id="216" name="Shape 216"/>
          <p:cNvSpPr/>
          <p:nvPr/>
        </p:nvSpPr>
        <p:spPr>
          <a:xfrm>
            <a:off x="838204" y="5586455"/>
            <a:ext cx="7910259" cy="954106"/>
          </a:xfrm>
          <a:prstGeom prst="rect">
            <a:avLst/>
          </a:prstGeom>
          <a:solidFill>
            <a:srgbClr val="777777"/>
          </a:solidFill>
          <a:ln>
            <a:noFill/>
          </a:ln>
        </p:spPr>
        <p:txBody>
          <a:bodyPr lIns="91425" tIns="45700" rIns="91425" bIns="45700" anchor="t" anchorCtr="0">
            <a:noAutofit/>
          </a:bodyPr>
          <a:lstStyle/>
          <a:p>
            <a:pPr lvl="0" rtl="0">
              <a:lnSpc>
                <a:spcPct val="100000"/>
              </a:lnSpc>
              <a:buSzPct val="25000"/>
              <a:buNone/>
            </a:pPr>
            <a:r>
              <a:rPr lang="ru-RU">
                <a:solidFill>
                  <a:srgbClr val="FFFFFF"/>
                </a:solidFill>
                <a:latin typeface="Calibri"/>
                <a:ea typeface="Calibri"/>
                <a:cs typeface="Calibri"/>
                <a:sym typeface="Calibri"/>
              </a:rPr>
              <a:t>Over the past 30 years, the number of people with diabetes in the world increased twofold, from 171 million in 1980 to 347 million in 2008. Even if the incidence of diabetes does not increase, by 2030 the number of diabetes patients will amount to at least 530 million, and the global market for the care of diabetes is about $490 billion. </a:t>
            </a:r>
          </a:p>
          <a:p>
            <a:endParaRPr lang="ru-RU">
              <a:solidFill>
                <a:srgbClr val="FFFFFF"/>
              </a:solidFill>
              <a:latin typeface="Calibri"/>
              <a:ea typeface="Calibri"/>
              <a:cs typeface="Calibri"/>
              <a:sym typeface="Calibri"/>
            </a:endParaRPr>
          </a:p>
          <a:p>
            <a:endParaRPr lang="ru-RU">
              <a:solidFill>
                <a:srgbClr val="FFFFFF"/>
              </a:solidFill>
              <a:latin typeface="Calibri"/>
              <a:ea typeface="Calibri"/>
              <a:cs typeface="Calibri"/>
              <a:sym typeface="Calibri"/>
            </a:endParaRPr>
          </a:p>
        </p:txBody>
      </p:sp>
      <p:sp>
        <p:nvSpPr>
          <p:cNvPr id="217" name="Shape 217"/>
          <p:cNvSpPr txBox="1"/>
          <p:nvPr/>
        </p:nvSpPr>
        <p:spPr>
          <a:xfrm>
            <a:off x="838199" y="5218194"/>
            <a:ext cx="7890169"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rgbClr val="FFFFFF"/>
                </a:solidFill>
              </a:rPr>
              <a:t>Market</a:t>
            </a:r>
          </a:p>
        </p:txBody>
      </p:sp>
      <p:sp>
        <p:nvSpPr>
          <p:cNvPr id="218" name="Shape 218"/>
          <p:cNvSpPr txBox="1"/>
          <p:nvPr/>
        </p:nvSpPr>
        <p:spPr>
          <a:xfrm>
            <a:off x="838204" y="3724623"/>
            <a:ext cx="7838399" cy="369299"/>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rgbClr val="FFFFFF"/>
                </a:solidFill>
              </a:rPr>
              <a:t>Main advantages</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Shape 223"/>
          <p:cNvSpPr txBox="1">
            <a:spLocks noGrp="1"/>
          </p:cNvSpPr>
          <p:nvPr>
            <p:ph type="title"/>
          </p:nvPr>
        </p:nvSpPr>
        <p:spPr>
          <a:xfrm>
            <a:off x="1607019" y="108694"/>
            <a:ext cx="6493372" cy="703622"/>
          </a:xfrm>
          <a:prstGeom prst="rect">
            <a:avLst/>
          </a:prstGeom>
          <a:noFill/>
          <a:ln>
            <a:noFill/>
          </a:ln>
        </p:spPr>
        <p:txBody>
          <a:bodyPr lIns="91425" tIns="45700" rIns="91425" bIns="45700" anchor="t" anchorCtr="0">
            <a:noAutofit/>
          </a:bodyPr>
          <a:lstStyle/>
          <a:p>
            <a:pPr marL="0" marR="0" lvl="0" indent="0" algn="l" rtl="0">
              <a:spcBef>
                <a:spcPts val="0"/>
              </a:spcBef>
              <a:buClr>
                <a:schemeClr val="dk1"/>
              </a:buClr>
              <a:buSzPct val="25000"/>
              <a:buFont typeface="Calibri"/>
              <a:buNone/>
            </a:pPr>
            <a:r>
              <a:rPr lang="ru-RU" sz="2800">
                <a:solidFill>
                  <a:schemeClr val="dk1"/>
                </a:solidFill>
              </a:rPr>
              <a:t>"RoboCV" Ltd.</a:t>
            </a:r>
            <a:r>
              <a:rPr lang="ru-RU" sz="2800" b="0" i="0" u="none" strike="noStrike" cap="none" baseline="0">
                <a:solidFill>
                  <a:schemeClr val="dk1"/>
                </a:solidFill>
                <a:latin typeface="Calibri"/>
                <a:ea typeface="Calibri"/>
                <a:cs typeface="Calibri"/>
                <a:sym typeface="Calibri"/>
              </a:rPr>
              <a:t> </a:t>
            </a:r>
          </a:p>
        </p:txBody>
      </p:sp>
      <p:sp>
        <p:nvSpPr>
          <p:cNvPr id="224" name="Shape 224"/>
          <p:cNvSpPr/>
          <p:nvPr/>
        </p:nvSpPr>
        <p:spPr>
          <a:xfrm>
            <a:off x="827583" y="963884"/>
            <a:ext cx="5976665" cy="1384995"/>
          </a:xfrm>
          <a:prstGeom prst="rect">
            <a:avLst/>
          </a:prstGeom>
          <a:noFill/>
          <a:ln>
            <a:noFill/>
          </a:ln>
        </p:spPr>
        <p:txBody>
          <a:bodyPr lIns="91425" tIns="45700" rIns="91425" bIns="45700" anchor="t" anchorCtr="0">
            <a:noAutofit/>
          </a:bodyPr>
          <a:lstStyle/>
          <a:p>
            <a:pPr marL="0" marR="0" lvl="0" indent="0" algn="l" rtl="0">
              <a:buSzPct val="25000"/>
              <a:buNone/>
            </a:pPr>
            <a:r>
              <a:rPr lang="ru-RU" b="1">
                <a:solidFill>
                  <a:schemeClr val="dk1"/>
                </a:solidFill>
                <a:latin typeface="Calibri"/>
                <a:ea typeface="Calibri"/>
                <a:cs typeface="Calibri"/>
                <a:sym typeface="Calibri"/>
              </a:rPr>
              <a:t>RoboCV was assigned an investment attractiveness rating of "BBB" </a:t>
            </a:r>
          </a:p>
          <a:p>
            <a:pPr marL="0" marR="0" lvl="0" indent="0" algn="l" rtl="0">
              <a:buSzPct val="25000"/>
              <a:buNone/>
            </a:pPr>
            <a:r>
              <a:rPr lang="ru-RU" b="1">
                <a:solidFill>
                  <a:schemeClr val="dk1"/>
                </a:solidFill>
                <a:latin typeface="Calibri"/>
                <a:ea typeface="Calibri"/>
                <a:cs typeface="Calibri"/>
                <a:sym typeface="Calibri"/>
              </a:rPr>
              <a:t>by the Russian Startup Index in the Hi-tech area.</a:t>
            </a:r>
          </a:p>
          <a:p>
            <a:endParaRPr lang="ru-RU" b="1">
              <a:solidFill>
                <a:schemeClr val="dk1"/>
              </a:solidFill>
              <a:latin typeface="Calibri"/>
              <a:ea typeface="Calibri"/>
              <a:cs typeface="Calibri"/>
              <a:sym typeface="Calibri"/>
            </a:endParaRPr>
          </a:p>
          <a:p>
            <a:pPr marL="0" marR="0" lvl="0" indent="0" algn="l" rtl="0">
              <a:buSzPct val="25000"/>
              <a:buNone/>
            </a:pPr>
            <a:r>
              <a:rPr lang="ru-RU">
                <a:solidFill>
                  <a:schemeClr val="dk1"/>
                </a:solidFill>
                <a:latin typeface="Calibri"/>
                <a:ea typeface="Calibri"/>
                <a:cs typeface="Calibri"/>
                <a:sym typeface="Calibri"/>
              </a:rPr>
              <a:t>The rating means "sufficiently high investment attractiveness," and “at RoboCV's current stage of development, it is most certainly a decent result,” the company said.</a:t>
            </a:r>
          </a:p>
        </p:txBody>
      </p:sp>
      <p:sp>
        <p:nvSpPr>
          <p:cNvPr id="225" name="Shape 225"/>
          <p:cNvSpPr/>
          <p:nvPr/>
        </p:nvSpPr>
        <p:spPr>
          <a:xfrm>
            <a:off x="7632303" y="44623"/>
            <a:ext cx="602247" cy="432047"/>
          </a:xfrm>
          <a:prstGeom prst="rect">
            <a:avLst/>
          </a:prstGeom>
          <a:blipFill>
            <a:blip r:embed="rId3"/>
            <a:stretch>
              <a:fillRect/>
            </a:stretch>
          </a:blipFill>
        </p:spPr>
      </p:sp>
      <p:sp>
        <p:nvSpPr>
          <p:cNvPr id="226" name="Shape 226"/>
          <p:cNvSpPr/>
          <p:nvPr/>
        </p:nvSpPr>
        <p:spPr>
          <a:xfrm>
            <a:off x="6916261" y="908720"/>
            <a:ext cx="1760194" cy="1404411"/>
          </a:xfrm>
          <a:prstGeom prst="rect">
            <a:avLst/>
          </a:prstGeom>
          <a:blipFill>
            <a:blip r:embed="rId4"/>
            <a:stretch>
              <a:fillRect/>
            </a:stretch>
          </a:blipFill>
        </p:spPr>
      </p:sp>
      <p:sp>
        <p:nvSpPr>
          <p:cNvPr id="227" name="Shape 227"/>
          <p:cNvSpPr/>
          <p:nvPr/>
        </p:nvSpPr>
        <p:spPr>
          <a:xfrm>
            <a:off x="818374" y="2924943"/>
            <a:ext cx="7858082" cy="1384995"/>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lvl="0" rtl="0">
              <a:lnSpc>
                <a:spcPct val="115000"/>
              </a:lnSpc>
              <a:buSzPct val="25000"/>
              <a:buNone/>
            </a:pPr>
            <a:r>
              <a:rPr lang="ru-RU">
                <a:solidFill>
                  <a:schemeClr val="lt2"/>
                </a:solidFill>
                <a:latin typeface="Calibri"/>
                <a:ea typeface="Calibri"/>
                <a:cs typeface="Calibri"/>
                <a:sym typeface="Calibri"/>
              </a:rPr>
              <a:t>As part of the project, a universal navigation system was developed: "autopilot for</a:t>
            </a:r>
          </a:p>
          <a:p>
            <a:pPr marL="0" marR="0" lvl="0" indent="0" algn="l" rtl="0">
              <a:buSzPct val="25000"/>
              <a:buNone/>
            </a:pPr>
            <a:r>
              <a:rPr lang="ru-RU">
                <a:solidFill>
                  <a:schemeClr val="lt2"/>
                </a:solidFill>
                <a:latin typeface="Calibri"/>
                <a:ea typeface="Calibri"/>
                <a:cs typeface="Calibri"/>
                <a:sym typeface="Calibri"/>
              </a:rPr>
              <a:t>transport robots,”which is able to work both as part of land or water transport robots, UAVs, and as part of autonomous planetary robots. The set is created on the basis of technology of synthetic vision, SINS and GLONASS / GPS. "Autopilot" will allow the mobile robot to know your location and surroundings at all times, as well as to calculate the route of a given point with due regard to static and dynamic obstacles.</a:t>
            </a:r>
          </a:p>
        </p:txBody>
      </p:sp>
      <p:sp>
        <p:nvSpPr>
          <p:cNvPr id="228" name="Shape 228"/>
          <p:cNvSpPr txBox="1"/>
          <p:nvPr/>
        </p:nvSpPr>
        <p:spPr>
          <a:xfrm>
            <a:off x="827583" y="2564903"/>
            <a:ext cx="7848871"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rgbClr val="FFFFFF"/>
                </a:solidFill>
              </a:rPr>
              <a:t>The essence of innovation</a:t>
            </a:r>
          </a:p>
        </p:txBody>
      </p:sp>
      <p:sp>
        <p:nvSpPr>
          <p:cNvPr id="229" name="Shape 229"/>
          <p:cNvSpPr/>
          <p:nvPr/>
        </p:nvSpPr>
        <p:spPr>
          <a:xfrm>
            <a:off x="838204" y="4941167"/>
            <a:ext cx="7838250" cy="523219"/>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lvl="0" rtl="0">
              <a:lnSpc>
                <a:spcPct val="115000"/>
              </a:lnSpc>
              <a:buSzPct val="25000"/>
              <a:buNone/>
            </a:pPr>
            <a:r>
              <a:rPr lang="ru-RU">
                <a:solidFill>
                  <a:schemeClr val="accent1"/>
                </a:solidFill>
                <a:latin typeface="Calibri"/>
                <a:ea typeface="Calibri"/>
                <a:cs typeface="Calibri"/>
                <a:sym typeface="Calibri"/>
              </a:rPr>
              <a:t>The project uses the best practices of its creators in the field of computer vision and pattern recognition, as well as the building of telemetric and autonomous computing.</a:t>
            </a:r>
          </a:p>
          <a:p>
            <a:endParaRPr lang="ru-RU">
              <a:solidFill>
                <a:schemeClr val="accent1"/>
              </a:solidFill>
              <a:latin typeface="Calibri"/>
              <a:ea typeface="Calibri"/>
              <a:cs typeface="Calibri"/>
              <a:sym typeface="Calibri"/>
            </a:endParaRPr>
          </a:p>
          <a:p>
            <a:endParaRPr lang="ru-RU">
              <a:solidFill>
                <a:schemeClr val="accent1"/>
              </a:solidFill>
              <a:latin typeface="Calibri"/>
              <a:ea typeface="Calibri"/>
              <a:cs typeface="Calibri"/>
              <a:sym typeface="Calibri"/>
            </a:endParaRPr>
          </a:p>
        </p:txBody>
      </p:sp>
      <p:sp>
        <p:nvSpPr>
          <p:cNvPr id="230" name="Shape 230"/>
          <p:cNvSpPr/>
          <p:nvPr/>
        </p:nvSpPr>
        <p:spPr>
          <a:xfrm>
            <a:off x="838204" y="6074132"/>
            <a:ext cx="7838250" cy="523219"/>
          </a:xfrm>
          <a:prstGeom prst="rect">
            <a:avLst/>
          </a:prstGeom>
          <a:solidFill>
            <a:srgbClr val="777777"/>
          </a:solidFill>
          <a:ln>
            <a:noFill/>
          </a:ln>
        </p:spPr>
        <p:txBody>
          <a:bodyPr lIns="91425" tIns="45700" rIns="91425" bIns="45700" anchor="t" anchorCtr="0">
            <a:noAutofit/>
          </a:bodyPr>
          <a:lstStyle/>
          <a:p>
            <a:pPr lvl="0" rtl="0">
              <a:lnSpc>
                <a:spcPct val="115000"/>
              </a:lnSpc>
              <a:buSzPct val="25000"/>
              <a:buNone/>
            </a:pPr>
            <a:r>
              <a:rPr lang="ru-RU">
                <a:solidFill>
                  <a:srgbClr val="FFFFFF"/>
                </a:solidFill>
                <a:latin typeface="Calibri"/>
                <a:ea typeface="Calibri"/>
                <a:cs typeface="Calibri"/>
                <a:sym typeface="Calibri"/>
              </a:rPr>
              <a:t>The robotics market overseas is constantly growing. According to a forecast by the Japanese Association of Robotics, the total market for robotics in the world will reach 66.4 billion dollars in 2025.</a:t>
            </a:r>
          </a:p>
          <a:p>
            <a:endParaRPr lang="ru-RU">
              <a:solidFill>
                <a:srgbClr val="FFFFFF"/>
              </a:solidFill>
              <a:latin typeface="Calibri"/>
              <a:ea typeface="Calibri"/>
              <a:cs typeface="Calibri"/>
              <a:sym typeface="Calibri"/>
            </a:endParaRPr>
          </a:p>
        </p:txBody>
      </p:sp>
      <p:sp>
        <p:nvSpPr>
          <p:cNvPr id="231" name="Shape 231"/>
          <p:cNvSpPr txBox="1"/>
          <p:nvPr/>
        </p:nvSpPr>
        <p:spPr>
          <a:xfrm>
            <a:off x="827584" y="5723964"/>
            <a:ext cx="7848871"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rgbClr val="FFFFFF"/>
                </a:solidFill>
              </a:rPr>
              <a:t>Market, application</a:t>
            </a:r>
          </a:p>
        </p:txBody>
      </p:sp>
      <p:sp>
        <p:nvSpPr>
          <p:cNvPr id="232" name="Shape 232"/>
          <p:cNvSpPr txBox="1"/>
          <p:nvPr/>
        </p:nvSpPr>
        <p:spPr>
          <a:xfrm>
            <a:off x="838204" y="4581128"/>
            <a:ext cx="7838250"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rgbClr val="FFFFFF"/>
                </a:solidFill>
              </a:rPr>
              <a:t>Main advantages</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1607019" y="108694"/>
            <a:ext cx="6493372" cy="703622"/>
          </a:xfrm>
          <a:prstGeom prst="rect">
            <a:avLst/>
          </a:prstGeom>
          <a:noFill/>
          <a:ln>
            <a:noFill/>
          </a:ln>
        </p:spPr>
        <p:txBody>
          <a:bodyPr lIns="91425" tIns="45700" rIns="91425" bIns="45700" anchor="t" anchorCtr="0">
            <a:noAutofit/>
          </a:bodyPr>
          <a:lstStyle/>
          <a:p>
            <a:pPr marL="0" marR="0" lvl="0" indent="0" algn="l" rtl="0">
              <a:spcBef>
                <a:spcPts val="0"/>
              </a:spcBef>
              <a:buClr>
                <a:schemeClr val="dk1"/>
              </a:buClr>
              <a:buSzPct val="25000"/>
              <a:buFont typeface="Calibri"/>
              <a:buNone/>
            </a:pPr>
            <a:r>
              <a:rPr lang="ru-RU">
                <a:solidFill>
                  <a:schemeClr val="dk1"/>
                </a:solidFill>
              </a:rPr>
              <a:t>Contents</a:t>
            </a:r>
          </a:p>
        </p:txBody>
      </p:sp>
      <p:sp>
        <p:nvSpPr>
          <p:cNvPr id="59" name="Shape 59"/>
          <p:cNvSpPr/>
          <p:nvPr/>
        </p:nvSpPr>
        <p:spPr>
          <a:xfrm>
            <a:off x="755575" y="980728"/>
            <a:ext cx="8208912" cy="5693868"/>
          </a:xfrm>
          <a:prstGeom prst="rect">
            <a:avLst/>
          </a:prstGeom>
          <a:noFill/>
          <a:ln>
            <a:noFill/>
          </a:ln>
        </p:spPr>
        <p:txBody>
          <a:bodyPr lIns="91425" tIns="45700" rIns="91425" bIns="45700" anchor="t" anchorCtr="0">
            <a:noAutofit/>
          </a:bodyPr>
          <a:lstStyle/>
          <a:p>
            <a:pPr marL="171450" lvl="0" indent="-171450" rtl="0">
              <a:lnSpc>
                <a:spcPct val="115000"/>
              </a:lnSpc>
              <a:buClr>
                <a:schemeClr val="dk1"/>
              </a:buClr>
              <a:buSzPct val="102564"/>
              <a:buFont typeface="Arial"/>
              <a:buChar char="•"/>
            </a:pPr>
            <a:r>
              <a:rPr lang="ru-RU" sz="1300">
                <a:solidFill>
                  <a:srgbClr val="3B3B3B"/>
                </a:solidFill>
              </a:rPr>
              <a:t> The company Display has declared the start of international sales of its first production models of air displays with multi-touch systems</a:t>
            </a:r>
          </a:p>
          <a:p>
            <a:endParaRPr lang="ru-RU" sz="1300">
              <a:solidFill>
                <a:srgbClr val="3B3B3B"/>
              </a:solidFill>
            </a:endParaRPr>
          </a:p>
          <a:p>
            <a:pPr marL="171450" lvl="0" indent="-171450" rtl="0">
              <a:lnSpc>
                <a:spcPct val="115000"/>
              </a:lnSpc>
              <a:buClr>
                <a:schemeClr val="dk1"/>
              </a:buClr>
              <a:buSzPct val="102564"/>
              <a:buFont typeface="Arial"/>
              <a:buChar char="•"/>
            </a:pPr>
            <a:r>
              <a:rPr lang="ru-RU" sz="1300">
                <a:solidFill>
                  <a:srgbClr val="3B3B3B"/>
                </a:solidFill>
              </a:rPr>
              <a:t> The Ostrovok.ru service for the online reservation of hotels raised $25 million in a new round of funding.</a:t>
            </a:r>
          </a:p>
          <a:p>
            <a:endParaRPr lang="ru-RU" sz="1300">
              <a:solidFill>
                <a:srgbClr val="3B3B3B"/>
              </a:solidFill>
            </a:endParaRPr>
          </a:p>
          <a:p>
            <a:pPr marL="171450" lvl="0" indent="-171450" rtl="0">
              <a:lnSpc>
                <a:spcPct val="115000"/>
              </a:lnSpc>
              <a:buClr>
                <a:schemeClr val="dk1"/>
              </a:buClr>
              <a:buSzPct val="102564"/>
              <a:buFont typeface="Arial"/>
              <a:buChar char="•"/>
            </a:pPr>
            <a:r>
              <a:rPr lang="ru-RU" sz="1300">
                <a:solidFill>
                  <a:srgbClr val="3B3B3B"/>
                </a:solidFill>
              </a:rPr>
              <a:t> "MobilitiLab" presented the MobileSputnik software</a:t>
            </a:r>
          </a:p>
          <a:p>
            <a:endParaRPr lang="ru-RU" sz="1300">
              <a:solidFill>
                <a:srgbClr val="3B3B3B"/>
              </a:solidFill>
            </a:endParaRPr>
          </a:p>
          <a:p>
            <a:pPr marL="171450" lvl="0" indent="-171450" rtl="0">
              <a:lnSpc>
                <a:spcPct val="115000"/>
              </a:lnSpc>
              <a:buClr>
                <a:schemeClr val="dk1"/>
              </a:buClr>
              <a:buSzPct val="102564"/>
              <a:buFont typeface="Arial"/>
              <a:buChar char="•"/>
            </a:pPr>
            <a:r>
              <a:rPr lang="ru-RU" sz="1300">
                <a:solidFill>
                  <a:srgbClr val="3B3B3B"/>
                </a:solidFill>
              </a:rPr>
              <a:t> Forbes ranked the Speaktoit Assistant among the top 10 apps capable of improving the productivity of business in 2013</a:t>
            </a:r>
          </a:p>
          <a:p>
            <a:endParaRPr lang="ru-RU" sz="1300">
              <a:solidFill>
                <a:srgbClr val="3B3B3B"/>
              </a:solidFill>
            </a:endParaRPr>
          </a:p>
          <a:p>
            <a:pPr marL="171450" lvl="0" indent="-171450" rtl="0">
              <a:lnSpc>
                <a:spcPct val="115000"/>
              </a:lnSpc>
              <a:buClr>
                <a:schemeClr val="dk1"/>
              </a:buClr>
              <a:buSzPct val="102564"/>
              <a:buFont typeface="Arial"/>
              <a:buChar char="•"/>
            </a:pPr>
            <a:r>
              <a:rPr lang="ru-RU" sz="1300">
                <a:solidFill>
                  <a:srgbClr val="3B3B3B"/>
                </a:solidFill>
              </a:rPr>
              <a:t> In Tatarstan, the system of the company Avtodoria began working in pilot mode.</a:t>
            </a:r>
          </a:p>
          <a:p>
            <a:endParaRPr lang="ru-RU" sz="1300">
              <a:solidFill>
                <a:srgbClr val="3B3B3B"/>
              </a:solidFill>
            </a:endParaRPr>
          </a:p>
          <a:p>
            <a:pPr marL="171450" lvl="0" indent="-171450" rtl="0">
              <a:lnSpc>
                <a:spcPct val="115000"/>
              </a:lnSpc>
              <a:buClr>
                <a:schemeClr val="dk1"/>
              </a:buClr>
              <a:buSzPct val="102564"/>
              <a:buFont typeface="Arial"/>
              <a:buChar char="•"/>
            </a:pPr>
            <a:r>
              <a:rPr lang="ru-RU" sz="1300">
                <a:solidFill>
                  <a:srgbClr val="3B3B3B"/>
                </a:solidFill>
              </a:rPr>
              <a:t> The Russian project “DO-RA” found partners for production and distribution in Japan</a:t>
            </a:r>
          </a:p>
          <a:p>
            <a:endParaRPr lang="ru-RU" sz="1300">
              <a:solidFill>
                <a:srgbClr val="3B3B3B"/>
              </a:solidFill>
            </a:endParaRPr>
          </a:p>
          <a:p>
            <a:pPr marL="171450" lvl="0" indent="-171450" rtl="0">
              <a:lnSpc>
                <a:spcPct val="115000"/>
              </a:lnSpc>
              <a:buClr>
                <a:schemeClr val="dk1"/>
              </a:buClr>
              <a:buSzPct val="102564"/>
              <a:buFont typeface="Arial"/>
              <a:buChar char="•"/>
            </a:pPr>
            <a:r>
              <a:rPr lang="ru-RU" sz="1300">
                <a:solidFill>
                  <a:srgbClr val="3B3B3B"/>
                </a:solidFill>
              </a:rPr>
              <a:t> JSC Russian Railways received two “TEM14” innovative locomotives from the holding company "Sinara Transport Machines"</a:t>
            </a:r>
          </a:p>
          <a:p>
            <a:endParaRPr lang="ru-RU" sz="1300">
              <a:solidFill>
                <a:srgbClr val="3B3B3B"/>
              </a:solidFill>
            </a:endParaRPr>
          </a:p>
          <a:p>
            <a:pPr marL="171450" lvl="0" indent="-171450" rtl="0">
              <a:lnSpc>
                <a:spcPct val="115000"/>
              </a:lnSpc>
              <a:buClr>
                <a:schemeClr val="dk1"/>
              </a:buClr>
              <a:buSzPct val="102564"/>
              <a:buFont typeface="Arial"/>
              <a:buChar char="•"/>
            </a:pPr>
            <a:r>
              <a:rPr lang="ru-RU" sz="1300">
                <a:solidFill>
                  <a:srgbClr val="3B3B3B"/>
                </a:solidFill>
              </a:rPr>
              <a:t> Optogan X10 was named product of the year</a:t>
            </a:r>
          </a:p>
          <a:p>
            <a:endParaRPr lang="ru-RU" sz="1300">
              <a:solidFill>
                <a:srgbClr val="3B3B3B"/>
              </a:solidFill>
            </a:endParaRPr>
          </a:p>
          <a:p>
            <a:pPr marL="171450" lvl="0" indent="-171450" rtl="0">
              <a:lnSpc>
                <a:spcPct val="115000"/>
              </a:lnSpc>
              <a:buClr>
                <a:schemeClr val="dk1"/>
              </a:buClr>
              <a:buSzPct val="102564"/>
              <a:buFont typeface="Arial"/>
              <a:buChar char="•"/>
            </a:pPr>
            <a:r>
              <a:rPr lang="ru-RU" sz="1300">
                <a:solidFill>
                  <a:srgbClr val="3B3B3B"/>
                </a:solidFill>
              </a:rPr>
              <a:t> “TEEMP” technology received recognition from the top European experts</a:t>
            </a:r>
          </a:p>
          <a:p>
            <a:endParaRPr lang="ru-RU" sz="1300">
              <a:solidFill>
                <a:srgbClr val="3B3B3B"/>
              </a:solidFill>
            </a:endParaRPr>
          </a:p>
          <a:p>
            <a:pPr marL="171450" lvl="0" indent="-171450" rtl="0">
              <a:lnSpc>
                <a:spcPct val="115000"/>
              </a:lnSpc>
              <a:buClr>
                <a:schemeClr val="dk1"/>
              </a:buClr>
              <a:buSzPct val="102564"/>
              <a:buFont typeface="Arial"/>
              <a:buChar char="•"/>
            </a:pPr>
            <a:r>
              <a:rPr lang="ru-RU" sz="1300">
                <a:solidFill>
                  <a:srgbClr val="3B3B3B"/>
                </a:solidFill>
              </a:rPr>
              <a:t> The RAMS Research Center for Medical Genetics and Sequoia genetics signed a cooperation agreement</a:t>
            </a:r>
          </a:p>
          <a:p>
            <a:endParaRPr lang="ru-RU" sz="1300">
              <a:solidFill>
                <a:srgbClr val="3B3B3B"/>
              </a:solidFill>
            </a:endParaRPr>
          </a:p>
          <a:p>
            <a:pPr marL="171450" lvl="0" indent="-171450" rtl="0">
              <a:lnSpc>
                <a:spcPct val="115000"/>
              </a:lnSpc>
              <a:buClr>
                <a:schemeClr val="dk1"/>
              </a:buClr>
              <a:buSzPct val="102564"/>
              <a:buFont typeface="Arial"/>
              <a:buChar char="•"/>
            </a:pPr>
            <a:r>
              <a:rPr lang="ru-RU" sz="1300">
                <a:solidFill>
                  <a:srgbClr val="3B3B3B"/>
                </a:solidFill>
              </a:rPr>
              <a:t> "NeuroMax" received permission to conduct a Phase Ib clinical trial of a drug for the treatment of diabetic polyneuropathy</a:t>
            </a:r>
          </a:p>
          <a:p>
            <a:endParaRPr lang="ru-RU" sz="1300">
              <a:solidFill>
                <a:srgbClr val="3B3B3B"/>
              </a:solidFill>
            </a:endParaRPr>
          </a:p>
          <a:p>
            <a:pPr marL="171450" lvl="0" indent="-171450" rtl="0">
              <a:lnSpc>
                <a:spcPct val="115000"/>
              </a:lnSpc>
              <a:buClr>
                <a:schemeClr val="dk1"/>
              </a:buClr>
              <a:buSzPct val="102564"/>
              <a:buFont typeface="Arial"/>
              <a:buChar char="•"/>
            </a:pPr>
            <a:r>
              <a:rPr lang="ru-RU" sz="1300">
                <a:solidFill>
                  <a:srgbClr val="3B3B3B"/>
                </a:solidFill>
              </a:rPr>
              <a:t> The company RoboCV was assigned an investment attractiveness rating of BBB</a:t>
            </a:r>
          </a:p>
          <a:p>
            <a:endParaRPr lang="ru-RU" sz="1300">
              <a:solidFill>
                <a:srgbClr val="3B3B3B"/>
              </a:solidFill>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Shape 64"/>
          <p:cNvSpPr txBox="1">
            <a:spLocks noGrp="1"/>
          </p:cNvSpPr>
          <p:nvPr>
            <p:ph type="title"/>
          </p:nvPr>
        </p:nvSpPr>
        <p:spPr>
          <a:xfrm>
            <a:off x="1607019" y="108694"/>
            <a:ext cx="6493372" cy="703622"/>
          </a:xfrm>
          <a:prstGeom prst="rect">
            <a:avLst/>
          </a:prstGeom>
          <a:noFill/>
          <a:ln>
            <a:noFill/>
          </a:ln>
        </p:spPr>
        <p:txBody>
          <a:bodyPr lIns="91425" tIns="45700" rIns="91425" bIns="45700" anchor="t" anchorCtr="0">
            <a:noAutofit/>
          </a:bodyPr>
          <a:lstStyle/>
          <a:p>
            <a:pPr lvl="0" rtl="0">
              <a:lnSpc>
                <a:spcPct val="115000"/>
              </a:lnSpc>
              <a:buClr>
                <a:schemeClr val="dk1"/>
              </a:buClr>
              <a:buSzPct val="25000"/>
              <a:buFont typeface="Calibri"/>
              <a:buNone/>
            </a:pPr>
            <a:r>
              <a:rPr lang="ru-RU" sz="2000" b="1">
                <a:solidFill>
                  <a:schemeClr val="dk1"/>
                </a:solidFill>
              </a:rPr>
              <a:t>Ltd. Innovation Enterprise “Displair Company”</a:t>
            </a:r>
          </a:p>
          <a:p>
            <a:endParaRPr lang="ru-RU" sz="2000" b="1">
              <a:solidFill>
                <a:schemeClr val="dk1"/>
              </a:solidFill>
            </a:endParaRPr>
          </a:p>
          <a:p>
            <a:endParaRPr lang="ru-RU" sz="2000" b="1">
              <a:solidFill>
                <a:schemeClr val="dk1"/>
              </a:solidFill>
            </a:endParaRPr>
          </a:p>
        </p:txBody>
      </p:sp>
      <p:sp>
        <p:nvSpPr>
          <p:cNvPr id="65" name="Shape 65"/>
          <p:cNvSpPr/>
          <p:nvPr/>
        </p:nvSpPr>
        <p:spPr>
          <a:xfrm>
            <a:off x="827583" y="980728"/>
            <a:ext cx="4536504" cy="1169551"/>
          </a:xfrm>
          <a:prstGeom prst="rect">
            <a:avLst/>
          </a:prstGeom>
          <a:noFill/>
          <a:ln>
            <a:noFill/>
          </a:ln>
        </p:spPr>
        <p:txBody>
          <a:bodyPr lIns="91425" tIns="45700" rIns="91425" bIns="45700" anchor="t" anchorCtr="0">
            <a:noAutofit/>
          </a:bodyPr>
          <a:lstStyle/>
          <a:p>
            <a:pPr marL="0" marR="0" lvl="0" indent="0" algn="l" rtl="0">
              <a:buSzPct val="25000"/>
              <a:buNone/>
            </a:pPr>
            <a:r>
              <a:rPr lang="ru-RU" b="1">
                <a:solidFill>
                  <a:srgbClr val="3B3B3B"/>
                </a:solidFill>
              </a:rPr>
              <a:t>The company Display has declared the start of international sales of its first production models of air displays with multi-touch systems.</a:t>
            </a:r>
          </a:p>
          <a:p>
            <a:endParaRPr lang="ru-RU" b="1">
              <a:solidFill>
                <a:srgbClr val="3B3B3B"/>
              </a:solidFill>
            </a:endParaRPr>
          </a:p>
          <a:p>
            <a:pPr marL="0" marR="0" lvl="0" indent="0" algn="l" rtl="0">
              <a:buSzPct val="25000"/>
              <a:buNone/>
            </a:pPr>
            <a:r>
              <a:rPr lang="ru-RU">
                <a:solidFill>
                  <a:schemeClr val="dk1"/>
                </a:solidFill>
                <a:latin typeface="Calibri"/>
                <a:ea typeface="Calibri"/>
                <a:cs typeface="Calibri"/>
                <a:sym typeface="Calibri"/>
              </a:rPr>
              <a:t>The base price of one device amounts to $13,254</a:t>
            </a:r>
          </a:p>
        </p:txBody>
      </p:sp>
      <p:sp>
        <p:nvSpPr>
          <p:cNvPr id="66" name="Shape 66"/>
          <p:cNvSpPr/>
          <p:nvPr/>
        </p:nvSpPr>
        <p:spPr>
          <a:xfrm>
            <a:off x="827583" y="2636911"/>
            <a:ext cx="7920880" cy="738664"/>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marL="0" marR="0" lvl="0" indent="0" algn="l" rtl="0">
              <a:buSzPct val="25000"/>
              <a:buNone/>
            </a:pPr>
            <a:r>
              <a:rPr lang="ru-RU">
                <a:solidFill>
                  <a:schemeClr val="lt2"/>
                </a:solidFill>
                <a:latin typeface="Calibri"/>
                <a:ea typeface="Calibri"/>
                <a:cs typeface="Calibri"/>
                <a:sym typeface="Calibri"/>
              </a:rPr>
              <a:t>DisplAir – a screenless interactive display. The product: a device that creates a picture in the air (still image or video) and then allows users to guide the content in the air with their hands.</a:t>
            </a:r>
          </a:p>
        </p:txBody>
      </p:sp>
      <p:sp>
        <p:nvSpPr>
          <p:cNvPr id="67" name="Shape 67"/>
          <p:cNvSpPr txBox="1"/>
          <p:nvPr/>
        </p:nvSpPr>
        <p:spPr>
          <a:xfrm>
            <a:off x="827583" y="2276872"/>
            <a:ext cx="7920880"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chemeClr val="lt2"/>
                </a:solidFill>
                <a:latin typeface="Calibri"/>
                <a:ea typeface="Calibri"/>
                <a:cs typeface="Calibri"/>
                <a:sym typeface="Calibri"/>
              </a:rPr>
              <a:t>The essence of innovation</a:t>
            </a:r>
          </a:p>
        </p:txBody>
      </p:sp>
      <p:sp>
        <p:nvSpPr>
          <p:cNvPr id="68" name="Shape 68"/>
          <p:cNvSpPr txBox="1"/>
          <p:nvPr/>
        </p:nvSpPr>
        <p:spPr>
          <a:xfrm>
            <a:off x="827583" y="3645023"/>
            <a:ext cx="7890169"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chemeClr val="lt2"/>
                </a:solidFill>
                <a:latin typeface="Calibri"/>
                <a:ea typeface="Calibri"/>
                <a:cs typeface="Calibri"/>
                <a:sym typeface="Calibri"/>
              </a:rPr>
              <a:t>Basic advantages</a:t>
            </a:r>
          </a:p>
        </p:txBody>
      </p:sp>
      <p:sp>
        <p:nvSpPr>
          <p:cNvPr id="69" name="Shape 69"/>
          <p:cNvSpPr/>
          <p:nvPr/>
        </p:nvSpPr>
        <p:spPr>
          <a:xfrm>
            <a:off x="827583" y="4005064"/>
            <a:ext cx="7890164" cy="1169551"/>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lvl="0" rtl="0">
              <a:lnSpc>
                <a:spcPct val="115000"/>
              </a:lnSpc>
              <a:buSzPct val="25000"/>
              <a:buNone/>
            </a:pPr>
            <a:r>
              <a:rPr lang="ru-RU">
                <a:solidFill>
                  <a:schemeClr val="accent1"/>
                </a:solidFill>
                <a:latin typeface="Calibri"/>
                <a:ea typeface="Calibri"/>
                <a:cs typeface="Calibri"/>
                <a:sym typeface="Calibri"/>
              </a:rPr>
              <a:t>The innovation of Displair's technology lie in a fundamentally new way of image output</a:t>
            </a:r>
          </a:p>
          <a:p>
            <a:pPr marL="0" marR="0" lvl="0" indent="0" algn="l" rtl="0">
              <a:buSzPct val="25000"/>
              <a:buNone/>
            </a:pPr>
            <a:r>
              <a:rPr lang="ru-RU">
                <a:solidFill>
                  <a:schemeClr val="accent1"/>
                </a:solidFill>
                <a:latin typeface="Calibri"/>
                <a:ea typeface="Calibri"/>
                <a:cs typeface="Calibri"/>
                <a:sym typeface="Calibri"/>
              </a:rPr>
              <a:t>that allows for multitouch-operation of the content. The Displair screen is protected from the wind and air by tiny particles of water. The specific properties of water particles and special aerodynamics allow you to preserve the cohesiveness and stability of the image, even if foreign objects somehow touch it (fingers, objects, etc.).</a:t>
            </a:r>
          </a:p>
        </p:txBody>
      </p:sp>
      <p:sp>
        <p:nvSpPr>
          <p:cNvPr id="70" name="Shape 70"/>
          <p:cNvSpPr/>
          <p:nvPr/>
        </p:nvSpPr>
        <p:spPr>
          <a:xfrm>
            <a:off x="838204" y="5805264"/>
            <a:ext cx="7910259" cy="738664"/>
          </a:xfrm>
          <a:prstGeom prst="rect">
            <a:avLst/>
          </a:prstGeom>
          <a:solidFill>
            <a:srgbClr val="777777"/>
          </a:solidFill>
          <a:ln>
            <a:noFill/>
          </a:ln>
        </p:spPr>
        <p:txBody>
          <a:bodyPr lIns="91425" tIns="45700" rIns="91425" bIns="45700" anchor="t" anchorCtr="0">
            <a:noAutofit/>
          </a:bodyPr>
          <a:lstStyle/>
          <a:p>
            <a:pPr lvl="0" rtl="0">
              <a:lnSpc>
                <a:spcPct val="115000"/>
              </a:lnSpc>
              <a:buSzPct val="25000"/>
              <a:buNone/>
            </a:pPr>
            <a:r>
              <a:rPr lang="ru-RU">
                <a:solidFill>
                  <a:schemeClr val="lt2"/>
                </a:solidFill>
              </a:rPr>
              <a:t>Advertisement (ATL &amp; BTL); medicine (relaxation / rehabilitation); interior design / exterior design; interactive terminal; electronic menu; training materials and simulation; gaming industry. Plans include realizing their product for the sum of $30 million by the end of 2013.</a:t>
            </a:r>
          </a:p>
          <a:p>
            <a:endParaRPr lang="ru-RU">
              <a:solidFill>
                <a:schemeClr val="lt2"/>
              </a:solidFill>
            </a:endParaRPr>
          </a:p>
          <a:p>
            <a:endParaRPr lang="ru-RU">
              <a:solidFill>
                <a:schemeClr val="lt2"/>
              </a:solidFill>
            </a:endParaRPr>
          </a:p>
        </p:txBody>
      </p:sp>
      <p:sp>
        <p:nvSpPr>
          <p:cNvPr id="71" name="Shape 71"/>
          <p:cNvSpPr txBox="1"/>
          <p:nvPr/>
        </p:nvSpPr>
        <p:spPr>
          <a:xfrm>
            <a:off x="838199" y="5445223"/>
            <a:ext cx="7910264"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rgbClr val="FFFFFF"/>
                </a:solidFill>
                <a:latin typeface="Calibri"/>
                <a:ea typeface="Calibri"/>
                <a:cs typeface="Calibri"/>
                <a:sym typeface="Calibri"/>
              </a:rPr>
              <a:t>Market</a:t>
            </a:r>
          </a:p>
        </p:txBody>
      </p:sp>
      <p:sp>
        <p:nvSpPr>
          <p:cNvPr id="72" name="Shape 72"/>
          <p:cNvSpPr/>
          <p:nvPr/>
        </p:nvSpPr>
        <p:spPr>
          <a:xfrm>
            <a:off x="7622449" y="44623"/>
            <a:ext cx="621959" cy="432047"/>
          </a:xfrm>
          <a:prstGeom prst="rect">
            <a:avLst/>
          </a:prstGeom>
          <a:blipFill>
            <a:blip r:embed="rId3"/>
            <a:stretch>
              <a:fillRect/>
            </a:stretch>
          </a:blipFill>
        </p:spPr>
      </p:sp>
      <p:sp>
        <p:nvSpPr>
          <p:cNvPr id="73" name="Shape 73"/>
          <p:cNvSpPr/>
          <p:nvPr/>
        </p:nvSpPr>
        <p:spPr>
          <a:xfrm>
            <a:off x="5630830" y="908720"/>
            <a:ext cx="2947976" cy="953757"/>
          </a:xfrm>
          <a:prstGeom prst="rect">
            <a:avLst/>
          </a:prstGeom>
          <a:blipFill>
            <a:blip r:embed="rId4"/>
            <a:stretch>
              <a:fillRect/>
            </a:stretch>
          </a:blipFill>
        </p:spPr>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Shape 78"/>
          <p:cNvSpPr txBox="1">
            <a:spLocks noGrp="1"/>
          </p:cNvSpPr>
          <p:nvPr>
            <p:ph type="title"/>
          </p:nvPr>
        </p:nvSpPr>
        <p:spPr>
          <a:xfrm>
            <a:off x="1607019" y="108694"/>
            <a:ext cx="6493372" cy="703622"/>
          </a:xfrm>
          <a:prstGeom prst="rect">
            <a:avLst/>
          </a:prstGeom>
          <a:noFill/>
          <a:ln>
            <a:noFill/>
          </a:ln>
        </p:spPr>
        <p:txBody>
          <a:bodyPr lIns="91425" tIns="45700" rIns="91425" bIns="45700" anchor="t" anchorCtr="0">
            <a:noAutofit/>
          </a:bodyPr>
          <a:lstStyle/>
          <a:p>
            <a:pPr marL="0" marR="0" lvl="0" indent="0" algn="l" rtl="0">
              <a:spcBef>
                <a:spcPts val="0"/>
              </a:spcBef>
              <a:buClr>
                <a:schemeClr val="dk1"/>
              </a:buClr>
              <a:buSzPct val="25000"/>
              <a:buFont typeface="Calibri"/>
              <a:buNone/>
            </a:pPr>
            <a:r>
              <a:rPr lang="ru-RU" b="1">
                <a:solidFill>
                  <a:schemeClr val="dk1"/>
                </a:solidFill>
              </a:rPr>
              <a:t>Ltd. “Emertra"</a:t>
            </a:r>
          </a:p>
        </p:txBody>
      </p:sp>
      <p:sp>
        <p:nvSpPr>
          <p:cNvPr id="79" name="Shape 79"/>
          <p:cNvSpPr/>
          <p:nvPr/>
        </p:nvSpPr>
        <p:spPr>
          <a:xfrm>
            <a:off x="827583" y="836712"/>
            <a:ext cx="7776864" cy="1815881"/>
          </a:xfrm>
          <a:prstGeom prst="rect">
            <a:avLst/>
          </a:prstGeom>
          <a:noFill/>
          <a:ln>
            <a:noFill/>
          </a:ln>
        </p:spPr>
        <p:txBody>
          <a:bodyPr lIns="91425" tIns="45700" rIns="91425" bIns="45700" anchor="t" anchorCtr="0">
            <a:noAutofit/>
          </a:bodyPr>
          <a:lstStyle/>
          <a:p>
            <a:pPr marL="0" marR="0" lvl="0" indent="0" algn="l" rtl="0">
              <a:buSzPct val="25000"/>
              <a:buNone/>
            </a:pPr>
            <a:r>
              <a:rPr lang="ru-RU" b="1">
                <a:solidFill>
                  <a:schemeClr val="dk1"/>
                </a:solidFill>
                <a:latin typeface="Calibri"/>
                <a:ea typeface="Calibri"/>
                <a:cs typeface="Calibri"/>
                <a:sym typeface="Calibri"/>
              </a:rPr>
              <a:t>The Ostrovok.ru service for online hotel reservations attracted </a:t>
            </a:r>
          </a:p>
          <a:p>
            <a:pPr marL="0" marR="0" lvl="0" indent="0" algn="l" rtl="0">
              <a:buSzPct val="25000"/>
              <a:buNone/>
            </a:pPr>
            <a:r>
              <a:rPr lang="ru-RU" b="1">
                <a:solidFill>
                  <a:schemeClr val="dk1"/>
                </a:solidFill>
                <a:latin typeface="Calibri"/>
                <a:ea typeface="Calibri"/>
                <a:cs typeface="Calibri"/>
                <a:sym typeface="Calibri"/>
              </a:rPr>
              <a:t>$25 million in its latest round of investment.</a:t>
            </a:r>
          </a:p>
          <a:p>
            <a:pPr marL="0" marR="0" lvl="0" indent="0" algn="l" rtl="0">
              <a:buSzPct val="25000"/>
              <a:buNone/>
            </a:pPr>
            <a:r>
              <a:rPr lang="ru-RU" sz="1400" b="0" i="0" u="none" strike="noStrike" cap="none" baseline="0">
                <a:solidFill>
                  <a:srgbClr val="3B3B3B"/>
                </a:solidFill>
                <a:latin typeface="Arial"/>
                <a:ea typeface="Arial"/>
                <a:cs typeface="Arial"/>
                <a:sym typeface="Arial"/>
              </a:rPr>
              <a:t> </a:t>
            </a:r>
          </a:p>
          <a:p>
            <a:pPr marL="0" marR="0" lvl="0" indent="0" algn="l" rtl="0">
              <a:buSzPct val="25000"/>
              <a:buNone/>
            </a:pPr>
            <a:r>
              <a:rPr lang="ru-RU">
                <a:solidFill>
                  <a:schemeClr val="dk1"/>
                </a:solidFill>
                <a:latin typeface="Calibri"/>
                <a:ea typeface="Calibri"/>
                <a:cs typeface="Calibri"/>
                <a:sym typeface="Calibri"/>
              </a:rPr>
              <a:t>A consortium of investors gave funds ( the venture funds </a:t>
            </a:r>
          </a:p>
          <a:p>
            <a:pPr marL="0" marR="0" lvl="0" indent="0" algn="l" rtl="0">
              <a:buSzPct val="25000"/>
              <a:buNone/>
            </a:pPr>
            <a:r>
              <a:rPr lang="ru-RU">
                <a:solidFill>
                  <a:schemeClr val="dk1"/>
                </a:solidFill>
                <a:latin typeface="Calibri"/>
                <a:ea typeface="Calibri"/>
                <a:cs typeface="Calibri"/>
                <a:sym typeface="Calibri"/>
              </a:rPr>
              <a:t>General Catalyst Partners, Accel Partners and Frontier Ventures ).</a:t>
            </a:r>
          </a:p>
          <a:p>
            <a:endParaRPr lang="ru-RU">
              <a:solidFill>
                <a:schemeClr val="dk1"/>
              </a:solidFill>
              <a:latin typeface="Calibri"/>
              <a:ea typeface="Calibri"/>
              <a:cs typeface="Calibri"/>
              <a:sym typeface="Calibri"/>
            </a:endParaRPr>
          </a:p>
          <a:p>
            <a:pPr marL="0" marR="0" lvl="0" indent="0" algn="l" rtl="0">
              <a:buSzPct val="25000"/>
              <a:buNone/>
            </a:pPr>
            <a:r>
              <a:rPr lang="ru-RU">
                <a:solidFill>
                  <a:schemeClr val="dk1"/>
                </a:solidFill>
                <a:latin typeface="Calibri"/>
                <a:ea typeface="Calibri"/>
                <a:cs typeface="Calibri"/>
                <a:sym typeface="Calibri"/>
              </a:rPr>
              <a:t>According to the company, the funds raised in the latest round if investment will go toward the further development of the company.</a:t>
            </a:r>
          </a:p>
        </p:txBody>
      </p:sp>
      <p:sp>
        <p:nvSpPr>
          <p:cNvPr id="80" name="Shape 80"/>
          <p:cNvSpPr/>
          <p:nvPr/>
        </p:nvSpPr>
        <p:spPr>
          <a:xfrm>
            <a:off x="827583" y="3121223"/>
            <a:ext cx="7920900" cy="307800"/>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marL="0" marR="0" lvl="0" indent="0" algn="l" rtl="0">
              <a:buSzPct val="25000"/>
              <a:buNone/>
            </a:pPr>
            <a:r>
              <a:rPr lang="ru-RU">
                <a:solidFill>
                  <a:srgbClr val="FFFFFF"/>
                </a:solidFill>
                <a:latin typeface="Calibri"/>
                <a:ea typeface="Calibri"/>
                <a:cs typeface="Calibri"/>
                <a:sym typeface="Calibri"/>
              </a:rPr>
              <a:t>Ostrovok.ru – is a Russian service for the online reservation of hotels.</a:t>
            </a:r>
          </a:p>
        </p:txBody>
      </p:sp>
      <p:sp>
        <p:nvSpPr>
          <p:cNvPr id="81" name="Shape 81"/>
          <p:cNvSpPr txBox="1"/>
          <p:nvPr/>
        </p:nvSpPr>
        <p:spPr>
          <a:xfrm>
            <a:off x="827583" y="2780927"/>
            <a:ext cx="7920880"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chemeClr val="lt2"/>
                </a:solidFill>
                <a:latin typeface="Calibri"/>
                <a:ea typeface="Calibri"/>
                <a:cs typeface="Calibri"/>
                <a:sym typeface="Calibri"/>
              </a:rPr>
              <a:t>The essence of innovation</a:t>
            </a:r>
          </a:p>
        </p:txBody>
      </p:sp>
      <p:sp>
        <p:nvSpPr>
          <p:cNvPr id="82" name="Shape 82"/>
          <p:cNvSpPr txBox="1"/>
          <p:nvPr/>
        </p:nvSpPr>
        <p:spPr>
          <a:xfrm>
            <a:off x="827583" y="3645023"/>
            <a:ext cx="7890169"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chemeClr val="lt2"/>
                </a:solidFill>
                <a:latin typeface="Calibri"/>
                <a:ea typeface="Calibri"/>
                <a:cs typeface="Calibri"/>
                <a:sym typeface="Calibri"/>
              </a:rPr>
              <a:t>Main advantages</a:t>
            </a:r>
          </a:p>
        </p:txBody>
      </p:sp>
      <p:sp>
        <p:nvSpPr>
          <p:cNvPr id="83" name="Shape 83"/>
          <p:cNvSpPr/>
          <p:nvPr/>
        </p:nvSpPr>
        <p:spPr>
          <a:xfrm>
            <a:off x="827583" y="4005064"/>
            <a:ext cx="7890164" cy="1169551"/>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marL="0" marR="0" lvl="0" indent="0" algn="l" rtl="0">
              <a:buSzPct val="25000"/>
              <a:buNone/>
            </a:pPr>
            <a:r>
              <a:rPr lang="ru-RU">
                <a:solidFill>
                  <a:schemeClr val="accent1"/>
                </a:solidFill>
                <a:latin typeface="Calibri"/>
                <a:ea typeface="Calibri"/>
                <a:cs typeface="Calibri"/>
                <a:sym typeface="Calibri"/>
              </a:rPr>
              <a:t>Booking is available through Ostrovok.ru for 135,000 different hotels throughout the globe, and the service works directly with 5,000 hotels in Russia and the CIS. More than 100,000 unique visitors go to the site weekly, and it has a monthly profit growth of over 60%. In 2012 ,Ostrovok.ru released mobile applications for iOS and Android operating systems, and it also launched a service that allows you to pay for the hotels in cash, without using a credit card.</a:t>
            </a:r>
          </a:p>
        </p:txBody>
      </p:sp>
      <p:sp>
        <p:nvSpPr>
          <p:cNvPr id="84" name="Shape 84"/>
          <p:cNvSpPr/>
          <p:nvPr/>
        </p:nvSpPr>
        <p:spPr>
          <a:xfrm>
            <a:off x="838204" y="5805264"/>
            <a:ext cx="7910259" cy="738664"/>
          </a:xfrm>
          <a:prstGeom prst="rect">
            <a:avLst/>
          </a:prstGeom>
          <a:solidFill>
            <a:srgbClr val="777777"/>
          </a:solidFill>
          <a:ln>
            <a:noFill/>
          </a:ln>
        </p:spPr>
        <p:txBody>
          <a:bodyPr lIns="91425" tIns="45700" rIns="91425" bIns="45700" anchor="t" anchorCtr="0">
            <a:noAutofit/>
          </a:bodyPr>
          <a:lstStyle/>
          <a:p>
            <a:pPr marL="0" marR="0" lvl="0" indent="0" algn="l" rtl="0">
              <a:buSzPct val="25000"/>
              <a:buNone/>
            </a:pPr>
            <a:r>
              <a:rPr lang="ru-RU">
                <a:solidFill>
                  <a:schemeClr val="lt2"/>
                </a:solidFill>
                <a:latin typeface="Calibri"/>
                <a:ea typeface="Calibri"/>
                <a:cs typeface="Calibri"/>
                <a:sym typeface="Calibri"/>
              </a:rPr>
              <a:t>According Ostrovok.ru, Russia's market for online booking in 2012 amounted to approximately $7 billion. By the end of 2013, that figure could exceed $10 billion, and by 2012 - $ 20 billion, according to the PhoCusWright study.</a:t>
            </a:r>
          </a:p>
        </p:txBody>
      </p:sp>
      <p:sp>
        <p:nvSpPr>
          <p:cNvPr id="85" name="Shape 85"/>
          <p:cNvSpPr txBox="1"/>
          <p:nvPr/>
        </p:nvSpPr>
        <p:spPr>
          <a:xfrm>
            <a:off x="838199" y="5445223"/>
            <a:ext cx="7910264"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rgbClr val="FFFFFF"/>
                </a:solidFill>
                <a:latin typeface="Calibri"/>
                <a:ea typeface="Calibri"/>
                <a:cs typeface="Calibri"/>
                <a:sym typeface="Calibri"/>
              </a:rPr>
              <a:t>Market</a:t>
            </a:r>
          </a:p>
        </p:txBody>
      </p:sp>
      <p:sp>
        <p:nvSpPr>
          <p:cNvPr id="86" name="Shape 86"/>
          <p:cNvSpPr/>
          <p:nvPr/>
        </p:nvSpPr>
        <p:spPr>
          <a:xfrm>
            <a:off x="7622449" y="44623"/>
            <a:ext cx="621959" cy="432047"/>
          </a:xfrm>
          <a:prstGeom prst="rect">
            <a:avLst/>
          </a:prstGeom>
          <a:blipFill>
            <a:blip r:embed="rId3"/>
            <a:stretch>
              <a:fillRect/>
            </a:stretch>
          </a:blipFill>
        </p:spPr>
      </p:sp>
      <p:sp>
        <p:nvSpPr>
          <p:cNvPr id="87" name="Shape 87"/>
          <p:cNvSpPr/>
          <p:nvPr/>
        </p:nvSpPr>
        <p:spPr>
          <a:xfrm>
            <a:off x="6026726" y="908720"/>
            <a:ext cx="2577721" cy="953757"/>
          </a:xfrm>
          <a:prstGeom prst="rect">
            <a:avLst/>
          </a:prstGeom>
          <a:blipFill>
            <a:blip r:embed="rId4"/>
            <a:stretch>
              <a:fillRect/>
            </a:stretch>
          </a:blipFill>
        </p:spPr>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Shape 92"/>
          <p:cNvSpPr txBox="1">
            <a:spLocks noGrp="1"/>
          </p:cNvSpPr>
          <p:nvPr>
            <p:ph type="title"/>
          </p:nvPr>
        </p:nvSpPr>
        <p:spPr>
          <a:xfrm>
            <a:off x="1607019" y="108694"/>
            <a:ext cx="6493372" cy="703622"/>
          </a:xfrm>
          <a:prstGeom prst="rect">
            <a:avLst/>
          </a:prstGeom>
          <a:noFill/>
          <a:ln>
            <a:noFill/>
          </a:ln>
        </p:spPr>
        <p:txBody>
          <a:bodyPr lIns="91425" tIns="45700" rIns="91425" bIns="45700" anchor="t" anchorCtr="0">
            <a:noAutofit/>
          </a:bodyPr>
          <a:lstStyle/>
          <a:p>
            <a:pPr lvl="0" rtl="0">
              <a:lnSpc>
                <a:spcPct val="115000"/>
              </a:lnSpc>
              <a:buClr>
                <a:schemeClr val="dk1"/>
              </a:buClr>
              <a:buSzPct val="25000"/>
              <a:buFont typeface="Calibri"/>
              <a:buNone/>
            </a:pPr>
            <a:r>
              <a:rPr lang="ru-RU" sz="2000" b="1">
                <a:solidFill>
                  <a:schemeClr val="dk1"/>
                </a:solidFill>
              </a:rPr>
              <a:t>Ltd. “Laboratory of Corporate Mobility”</a:t>
            </a:r>
          </a:p>
          <a:p>
            <a:endParaRPr lang="ru-RU" sz="2000" b="1">
              <a:solidFill>
                <a:schemeClr val="dk1"/>
              </a:solidFill>
            </a:endParaRPr>
          </a:p>
          <a:p>
            <a:endParaRPr lang="ru-RU" sz="2000" b="1">
              <a:solidFill>
                <a:schemeClr val="dk1"/>
              </a:solidFill>
            </a:endParaRPr>
          </a:p>
        </p:txBody>
      </p:sp>
      <p:sp>
        <p:nvSpPr>
          <p:cNvPr id="93" name="Shape 93"/>
          <p:cNvSpPr/>
          <p:nvPr/>
        </p:nvSpPr>
        <p:spPr>
          <a:xfrm>
            <a:off x="827583" y="836712"/>
            <a:ext cx="6264696" cy="1384995"/>
          </a:xfrm>
          <a:prstGeom prst="rect">
            <a:avLst/>
          </a:prstGeom>
          <a:noFill/>
          <a:ln>
            <a:noFill/>
          </a:ln>
        </p:spPr>
        <p:txBody>
          <a:bodyPr lIns="91425" tIns="45700" rIns="91425" bIns="45700" anchor="t" anchorCtr="0">
            <a:noAutofit/>
          </a:bodyPr>
          <a:lstStyle/>
          <a:p>
            <a:pPr lvl="0" rtl="0">
              <a:lnSpc>
                <a:spcPct val="115000"/>
              </a:lnSpc>
              <a:buSzPct val="25000"/>
              <a:buNone/>
            </a:pPr>
            <a:r>
              <a:rPr lang="ru-RU" b="1">
                <a:solidFill>
                  <a:srgbClr val="3B3B3B"/>
                </a:solidFill>
              </a:rPr>
              <a:t>"MobilitiLab" presented its MobileSputnik software.</a:t>
            </a:r>
          </a:p>
          <a:p>
            <a:pPr marL="0" marR="0" lvl="0" indent="0" algn="l" rtl="0">
              <a:buSzPct val="25000"/>
              <a:buNone/>
            </a:pPr>
            <a:r>
              <a:rPr lang="ru-RU" sz="1400" b="0" i="0" u="none" strike="noStrike" cap="none" baseline="0">
                <a:solidFill>
                  <a:srgbClr val="3B3B3B"/>
                </a:solidFill>
                <a:latin typeface="Arial"/>
                <a:ea typeface="Arial"/>
                <a:cs typeface="Arial"/>
                <a:sym typeface="Arial"/>
              </a:rPr>
              <a:t>  </a:t>
            </a:r>
          </a:p>
          <a:p>
            <a:pPr lvl="0" rtl="0">
              <a:lnSpc>
                <a:spcPct val="115000"/>
              </a:lnSpc>
              <a:buSzPct val="25000"/>
              <a:buNone/>
            </a:pPr>
            <a:r>
              <a:rPr lang="ru-RU">
                <a:solidFill>
                  <a:schemeClr val="dk1"/>
                </a:solidFill>
                <a:latin typeface="Calibri"/>
                <a:ea typeface="Calibri"/>
                <a:cs typeface="Calibri"/>
                <a:sym typeface="Calibri"/>
              </a:rPr>
              <a:t>This solution provides all of the necessary business functions for use as a mobile workplace with strict compliance with the required safety and security parameters for corporate information.</a:t>
            </a:r>
          </a:p>
          <a:p>
            <a:endParaRPr lang="ru-RU">
              <a:solidFill>
                <a:schemeClr val="dk1"/>
              </a:solidFill>
              <a:latin typeface="Calibri"/>
              <a:ea typeface="Calibri"/>
              <a:cs typeface="Calibri"/>
              <a:sym typeface="Calibri"/>
            </a:endParaRPr>
          </a:p>
          <a:p>
            <a:pPr marL="0" marR="0" lvl="0" indent="0" algn="l" rtl="0">
              <a:buSzPct val="25000"/>
              <a:buNone/>
            </a:pPr>
            <a:r>
              <a:rPr lang="ru-RU" sz="1400" b="0" i="0" u="none" strike="noStrike" cap="none" baseline="0">
                <a:solidFill>
                  <a:schemeClr val="dk1"/>
                </a:solidFill>
                <a:latin typeface="Calibri"/>
                <a:ea typeface="Calibri"/>
                <a:cs typeface="Calibri"/>
                <a:sym typeface="Calibri"/>
              </a:rPr>
              <a:t>корпоративной информации.</a:t>
            </a:r>
          </a:p>
        </p:txBody>
      </p:sp>
      <p:sp>
        <p:nvSpPr>
          <p:cNvPr id="94" name="Shape 94"/>
          <p:cNvSpPr/>
          <p:nvPr/>
        </p:nvSpPr>
        <p:spPr>
          <a:xfrm>
            <a:off x="827583" y="2618327"/>
            <a:ext cx="7920880" cy="738664"/>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marL="0" marR="0" lvl="0" indent="0" algn="l" rtl="0">
              <a:buSzPct val="25000"/>
              <a:buNone/>
            </a:pPr>
            <a:r>
              <a:rPr lang="ru-RU">
                <a:solidFill>
                  <a:schemeClr val="lt2"/>
                </a:solidFill>
              </a:rPr>
              <a:t>MobileSputnik - first issue of the Russian solution for  the organization of corporate mobile workplaces (Enterprise Mobile Workplace) based on modern mobile devices.</a:t>
            </a:r>
          </a:p>
        </p:txBody>
      </p:sp>
      <p:sp>
        <p:nvSpPr>
          <p:cNvPr id="95" name="Shape 95"/>
          <p:cNvSpPr txBox="1"/>
          <p:nvPr/>
        </p:nvSpPr>
        <p:spPr>
          <a:xfrm>
            <a:off x="827583" y="2267580"/>
            <a:ext cx="7920880" cy="369332"/>
          </a:xfrm>
          <a:prstGeom prst="rect">
            <a:avLst/>
          </a:prstGeom>
          <a:solidFill>
            <a:srgbClr val="FF6600"/>
          </a:solidFill>
          <a:ln>
            <a:noFill/>
          </a:ln>
        </p:spPr>
        <p:txBody>
          <a:bodyPr lIns="91425" tIns="45700" rIns="91425" bIns="45700" anchor="t" anchorCtr="0">
            <a:noAutofit/>
          </a:bodyPr>
          <a:lstStyle/>
          <a:p>
            <a:pPr lvl="0" rtl="0">
              <a:lnSpc>
                <a:spcPct val="115000"/>
              </a:lnSpc>
              <a:buSzPct val="25000"/>
              <a:buNone/>
            </a:pPr>
            <a:r>
              <a:rPr lang="ru-RU" sz="1800" b="1">
                <a:solidFill>
                  <a:schemeClr val="lt2"/>
                </a:solidFill>
                <a:latin typeface="Calibri"/>
                <a:ea typeface="Calibri"/>
                <a:cs typeface="Calibri"/>
                <a:sym typeface="Calibri"/>
              </a:rPr>
              <a:t>The essence of innovation</a:t>
            </a:r>
          </a:p>
          <a:p>
            <a:endParaRPr lang="ru-RU" sz="1800" b="1">
              <a:solidFill>
                <a:schemeClr val="lt2"/>
              </a:solidFill>
              <a:latin typeface="Calibri"/>
              <a:ea typeface="Calibri"/>
              <a:cs typeface="Calibri"/>
              <a:sym typeface="Calibri"/>
            </a:endParaRPr>
          </a:p>
          <a:p>
            <a:endParaRPr lang="ru-RU" sz="1800" b="1">
              <a:solidFill>
                <a:schemeClr val="lt2"/>
              </a:solidFill>
              <a:latin typeface="Calibri"/>
              <a:ea typeface="Calibri"/>
              <a:cs typeface="Calibri"/>
              <a:sym typeface="Calibri"/>
            </a:endParaRPr>
          </a:p>
        </p:txBody>
      </p:sp>
      <p:sp>
        <p:nvSpPr>
          <p:cNvPr id="96" name="Shape 96"/>
          <p:cNvSpPr txBox="1"/>
          <p:nvPr/>
        </p:nvSpPr>
        <p:spPr>
          <a:xfrm>
            <a:off x="827583" y="3501007"/>
            <a:ext cx="7890169"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chemeClr val="lt2"/>
                </a:solidFill>
                <a:latin typeface="Calibri"/>
                <a:ea typeface="Calibri"/>
                <a:cs typeface="Calibri"/>
                <a:sym typeface="Calibri"/>
              </a:rPr>
              <a:t>Main advantages</a:t>
            </a:r>
          </a:p>
        </p:txBody>
      </p:sp>
      <p:sp>
        <p:nvSpPr>
          <p:cNvPr id="97" name="Shape 97"/>
          <p:cNvSpPr/>
          <p:nvPr/>
        </p:nvSpPr>
        <p:spPr>
          <a:xfrm>
            <a:off x="827583" y="3845946"/>
            <a:ext cx="7890164" cy="2031325"/>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lvl="0" rtl="0">
              <a:lnSpc>
                <a:spcPct val="115000"/>
              </a:lnSpc>
              <a:buSzPct val="25000"/>
              <a:buNone/>
            </a:pPr>
            <a:r>
              <a:rPr lang="ru-RU">
                <a:solidFill>
                  <a:schemeClr val="accent1"/>
                </a:solidFill>
                <a:latin typeface="Calibri"/>
                <a:ea typeface="Calibri"/>
                <a:cs typeface="Calibri"/>
                <a:sym typeface="Calibri"/>
              </a:rPr>
              <a:t>MobileSputnik offers customers unique opportunities for mobile work with business information, integrated harmoniously into the current corporate IT landscape. Designed to reflect new user experience and scenarios for usage of mobile devices in the business environment, MobileSputnik offers users clear and secure access to information assets and to the means of operational processing of work documents on mobile devices.</a:t>
            </a:r>
          </a:p>
          <a:p>
            <a:pPr lvl="0" rtl="0">
              <a:lnSpc>
                <a:spcPct val="115000"/>
              </a:lnSpc>
              <a:buSzPct val="25000"/>
              <a:buNone/>
            </a:pPr>
            <a:r>
              <a:rPr lang="ru-RU">
                <a:solidFill>
                  <a:schemeClr val="accent1"/>
                </a:solidFill>
                <a:latin typeface="Calibri"/>
                <a:ea typeface="Calibri"/>
                <a:cs typeface="Calibri"/>
                <a:sym typeface="Calibri"/>
              </a:rPr>
              <a:t>MobileSputnik provides the basic tools and features for corporate mobile workplaces on the basis of tablets operating on Android and iOS.</a:t>
            </a:r>
          </a:p>
          <a:p>
            <a:endParaRPr lang="ru-RU">
              <a:solidFill>
                <a:schemeClr val="accent1"/>
              </a:solidFill>
              <a:latin typeface="Calibri"/>
              <a:ea typeface="Calibri"/>
              <a:cs typeface="Calibri"/>
              <a:sym typeface="Calibri"/>
            </a:endParaRPr>
          </a:p>
          <a:p>
            <a:endParaRPr lang="ru-RU">
              <a:solidFill>
                <a:schemeClr val="accent1"/>
              </a:solidFill>
              <a:latin typeface="Calibri"/>
              <a:ea typeface="Calibri"/>
              <a:cs typeface="Calibri"/>
              <a:sym typeface="Calibri"/>
            </a:endParaRPr>
          </a:p>
        </p:txBody>
      </p:sp>
      <p:sp>
        <p:nvSpPr>
          <p:cNvPr id="98" name="Shape 98"/>
          <p:cNvSpPr/>
          <p:nvPr/>
        </p:nvSpPr>
        <p:spPr>
          <a:xfrm>
            <a:off x="838204" y="6361582"/>
            <a:ext cx="7910259" cy="307777"/>
          </a:xfrm>
          <a:prstGeom prst="rect">
            <a:avLst/>
          </a:prstGeom>
          <a:solidFill>
            <a:srgbClr val="777777"/>
          </a:solidFill>
          <a:ln>
            <a:noFill/>
          </a:ln>
        </p:spPr>
        <p:txBody>
          <a:bodyPr lIns="91425" tIns="45700" rIns="91425" bIns="45700" anchor="t" anchorCtr="0">
            <a:noAutofit/>
          </a:bodyPr>
          <a:lstStyle/>
          <a:p>
            <a:pPr lvl="0" rtl="0">
              <a:lnSpc>
                <a:spcPct val="115000"/>
              </a:lnSpc>
              <a:buSzPct val="25000"/>
              <a:buNone/>
            </a:pPr>
            <a:r>
              <a:rPr lang="ru-RU">
                <a:solidFill>
                  <a:schemeClr val="lt2"/>
                </a:solidFill>
                <a:latin typeface="Calibri"/>
                <a:ea typeface="Calibri"/>
                <a:cs typeface="Calibri"/>
                <a:sym typeface="Calibri"/>
              </a:rPr>
              <a:t>Large and medium-sized companies and organizations in Russia and the rest of the world.</a:t>
            </a:r>
          </a:p>
          <a:p>
            <a:endParaRPr lang="ru-RU">
              <a:solidFill>
                <a:schemeClr val="lt2"/>
              </a:solidFill>
              <a:latin typeface="Calibri"/>
              <a:ea typeface="Calibri"/>
              <a:cs typeface="Calibri"/>
              <a:sym typeface="Calibri"/>
            </a:endParaRPr>
          </a:p>
          <a:p>
            <a:endParaRPr lang="ru-RU">
              <a:solidFill>
                <a:schemeClr val="lt2"/>
              </a:solidFill>
              <a:latin typeface="Calibri"/>
              <a:ea typeface="Calibri"/>
              <a:cs typeface="Calibri"/>
              <a:sym typeface="Calibri"/>
            </a:endParaRPr>
          </a:p>
        </p:txBody>
      </p:sp>
      <p:sp>
        <p:nvSpPr>
          <p:cNvPr id="99" name="Shape 99"/>
          <p:cNvSpPr txBox="1"/>
          <p:nvPr/>
        </p:nvSpPr>
        <p:spPr>
          <a:xfrm>
            <a:off x="838199" y="6011996"/>
            <a:ext cx="7910264"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rgbClr val="FFFFFF"/>
                </a:solidFill>
                <a:latin typeface="Calibri"/>
                <a:ea typeface="Calibri"/>
                <a:cs typeface="Calibri"/>
                <a:sym typeface="Calibri"/>
              </a:rPr>
              <a:t>Market</a:t>
            </a:r>
          </a:p>
        </p:txBody>
      </p:sp>
      <p:sp>
        <p:nvSpPr>
          <p:cNvPr id="100" name="Shape 100"/>
          <p:cNvSpPr/>
          <p:nvPr/>
        </p:nvSpPr>
        <p:spPr>
          <a:xfrm>
            <a:off x="7622449" y="44623"/>
            <a:ext cx="621959" cy="432047"/>
          </a:xfrm>
          <a:prstGeom prst="rect">
            <a:avLst/>
          </a:prstGeom>
          <a:blipFill>
            <a:blip r:embed="rId3"/>
            <a:stretch>
              <a:fillRect/>
            </a:stretch>
          </a:blipFill>
        </p:spPr>
      </p:sp>
      <p:sp>
        <p:nvSpPr>
          <p:cNvPr id="101" name="Shape 101"/>
          <p:cNvSpPr/>
          <p:nvPr/>
        </p:nvSpPr>
        <p:spPr>
          <a:xfrm>
            <a:off x="7020271" y="764704"/>
            <a:ext cx="1725490" cy="1296144"/>
          </a:xfrm>
          <a:prstGeom prst="rect">
            <a:avLst/>
          </a:prstGeom>
          <a:blipFill>
            <a:blip r:embed="rId4"/>
            <a:stretch>
              <a:fillRect/>
            </a:stretch>
          </a:blipFill>
        </p:spPr>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Shape 106"/>
          <p:cNvSpPr txBox="1">
            <a:spLocks noGrp="1"/>
          </p:cNvSpPr>
          <p:nvPr>
            <p:ph type="title"/>
          </p:nvPr>
        </p:nvSpPr>
        <p:spPr>
          <a:xfrm>
            <a:off x="1607019" y="108694"/>
            <a:ext cx="6493372" cy="703622"/>
          </a:xfrm>
          <a:prstGeom prst="rect">
            <a:avLst/>
          </a:prstGeom>
          <a:noFill/>
          <a:ln>
            <a:noFill/>
          </a:ln>
        </p:spPr>
        <p:txBody>
          <a:bodyPr lIns="91425" tIns="45700" rIns="91425" bIns="45700" anchor="t" anchorCtr="0">
            <a:noAutofit/>
          </a:bodyPr>
          <a:lstStyle/>
          <a:p>
            <a:pPr marL="0" marR="0" lvl="0" indent="0" algn="l" rtl="0">
              <a:spcBef>
                <a:spcPts val="0"/>
              </a:spcBef>
              <a:buClr>
                <a:schemeClr val="dk1"/>
              </a:buClr>
              <a:buSzPct val="25000"/>
              <a:buFont typeface="Calibri"/>
              <a:buNone/>
            </a:pPr>
            <a:r>
              <a:rPr lang="ru-RU" sz="2800">
                <a:solidFill>
                  <a:schemeClr val="dk1"/>
                </a:solidFill>
              </a:rPr>
              <a:t>Ltd. “Speaktoit”</a:t>
            </a:r>
            <a:r>
              <a:rPr lang="ru-RU" sz="2800" b="0" i="0" u="none" strike="noStrike" cap="none" baseline="0">
                <a:solidFill>
                  <a:schemeClr val="dk1"/>
                </a:solidFill>
                <a:latin typeface="Calibri"/>
                <a:ea typeface="Calibri"/>
                <a:cs typeface="Calibri"/>
                <a:sym typeface="Calibri"/>
              </a:rPr>
              <a:t> </a:t>
            </a:r>
          </a:p>
        </p:txBody>
      </p:sp>
      <p:sp>
        <p:nvSpPr>
          <p:cNvPr id="107" name="Shape 107"/>
          <p:cNvSpPr/>
          <p:nvPr/>
        </p:nvSpPr>
        <p:spPr>
          <a:xfrm>
            <a:off x="827583" y="1034151"/>
            <a:ext cx="4320480" cy="738664"/>
          </a:xfrm>
          <a:prstGeom prst="rect">
            <a:avLst/>
          </a:prstGeom>
          <a:noFill/>
          <a:ln>
            <a:noFill/>
          </a:ln>
        </p:spPr>
        <p:txBody>
          <a:bodyPr lIns="91425" tIns="45700" rIns="91425" bIns="45700" anchor="t" anchorCtr="0">
            <a:noAutofit/>
          </a:bodyPr>
          <a:lstStyle/>
          <a:p>
            <a:pPr lvl="0" rtl="0">
              <a:lnSpc>
                <a:spcPct val="115000"/>
              </a:lnSpc>
              <a:buSzPct val="25000"/>
              <a:buNone/>
            </a:pPr>
            <a:r>
              <a:rPr lang="ru-RU">
                <a:solidFill>
                  <a:schemeClr val="dk1"/>
                </a:solidFill>
                <a:latin typeface="Calibri"/>
                <a:ea typeface="Calibri"/>
                <a:cs typeface="Calibri"/>
                <a:sym typeface="Calibri"/>
              </a:rPr>
              <a:t>Forbes ranked the Speaktoit Assistant among the top 10 apps capable of improving the productivity of business in 2013.</a:t>
            </a:r>
          </a:p>
          <a:p>
            <a:endParaRPr lang="ru-RU">
              <a:solidFill>
                <a:schemeClr val="dk1"/>
              </a:solidFill>
              <a:latin typeface="Calibri"/>
              <a:ea typeface="Calibri"/>
              <a:cs typeface="Calibri"/>
              <a:sym typeface="Calibri"/>
            </a:endParaRPr>
          </a:p>
          <a:p>
            <a:endParaRPr lang="ru-RU">
              <a:solidFill>
                <a:schemeClr val="dk1"/>
              </a:solidFill>
              <a:latin typeface="Calibri"/>
              <a:ea typeface="Calibri"/>
              <a:cs typeface="Calibri"/>
              <a:sym typeface="Calibri"/>
            </a:endParaRPr>
          </a:p>
        </p:txBody>
      </p:sp>
      <p:sp>
        <p:nvSpPr>
          <p:cNvPr id="108" name="Shape 108"/>
          <p:cNvSpPr/>
          <p:nvPr/>
        </p:nvSpPr>
        <p:spPr>
          <a:xfrm>
            <a:off x="827583" y="2762925"/>
            <a:ext cx="7920880" cy="954106"/>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marL="0" marR="0" lvl="0" indent="0" algn="l" rtl="0">
              <a:buSzPct val="25000"/>
              <a:buNone/>
            </a:pPr>
            <a:r>
              <a:rPr lang="ru-RU">
                <a:solidFill>
                  <a:srgbClr val="FFFFFF"/>
                </a:solidFill>
                <a:latin typeface="Calibri"/>
                <a:ea typeface="Calibri"/>
                <a:cs typeface="Calibri"/>
                <a:sym typeface="Calibri"/>
              </a:rPr>
              <a:t>Speaktoit Assistant– is a talking personal assistant for Smartphones on the basis of Android, iOS and Windows Phone that uses a natural language to answer questions, search for information, launch applications and work with various Internet resources like Yandex, Google, Facebook, Twitter and many others.</a:t>
            </a:r>
          </a:p>
        </p:txBody>
      </p:sp>
      <p:sp>
        <p:nvSpPr>
          <p:cNvPr id="109" name="Shape 109"/>
          <p:cNvSpPr txBox="1"/>
          <p:nvPr/>
        </p:nvSpPr>
        <p:spPr>
          <a:xfrm>
            <a:off x="827583" y="2411596"/>
            <a:ext cx="7920880" cy="369332"/>
          </a:xfrm>
          <a:prstGeom prst="rect">
            <a:avLst/>
          </a:prstGeom>
          <a:solidFill>
            <a:srgbClr val="FF6600"/>
          </a:solidFill>
          <a:ln>
            <a:noFill/>
          </a:ln>
        </p:spPr>
        <p:txBody>
          <a:bodyPr lIns="91425" tIns="45700" rIns="91425" bIns="45700" anchor="t" anchorCtr="0">
            <a:noAutofit/>
          </a:bodyPr>
          <a:lstStyle/>
          <a:p>
            <a:pPr lvl="0" rtl="0">
              <a:lnSpc>
                <a:spcPct val="115000"/>
              </a:lnSpc>
              <a:buSzPct val="25000"/>
              <a:buNone/>
            </a:pPr>
            <a:r>
              <a:rPr lang="ru-RU" sz="1800" b="1">
                <a:solidFill>
                  <a:schemeClr val="lt2"/>
                </a:solidFill>
                <a:latin typeface="Calibri"/>
                <a:ea typeface="Calibri"/>
                <a:cs typeface="Calibri"/>
                <a:sym typeface="Calibri"/>
              </a:rPr>
              <a:t>The essence of innovation</a:t>
            </a:r>
          </a:p>
          <a:p>
            <a:endParaRPr lang="ru-RU" sz="1800" b="1">
              <a:solidFill>
                <a:schemeClr val="lt2"/>
              </a:solidFill>
              <a:latin typeface="Calibri"/>
              <a:ea typeface="Calibri"/>
              <a:cs typeface="Calibri"/>
              <a:sym typeface="Calibri"/>
            </a:endParaRPr>
          </a:p>
          <a:p>
            <a:endParaRPr lang="ru-RU" sz="1800" b="1">
              <a:solidFill>
                <a:schemeClr val="lt2"/>
              </a:solidFill>
              <a:latin typeface="Calibri"/>
              <a:ea typeface="Calibri"/>
              <a:cs typeface="Calibri"/>
              <a:sym typeface="Calibri"/>
            </a:endParaRPr>
          </a:p>
        </p:txBody>
      </p:sp>
      <p:sp>
        <p:nvSpPr>
          <p:cNvPr id="110" name="Shape 110"/>
          <p:cNvSpPr txBox="1"/>
          <p:nvPr/>
        </p:nvSpPr>
        <p:spPr>
          <a:xfrm>
            <a:off x="827583" y="4067780"/>
            <a:ext cx="7890169"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chemeClr val="lt2"/>
                </a:solidFill>
                <a:latin typeface="Calibri"/>
                <a:ea typeface="Calibri"/>
                <a:cs typeface="Calibri"/>
                <a:sym typeface="Calibri"/>
              </a:rPr>
              <a:t>Main advantages</a:t>
            </a:r>
          </a:p>
        </p:txBody>
      </p:sp>
      <p:sp>
        <p:nvSpPr>
          <p:cNvPr id="111" name="Shape 111"/>
          <p:cNvSpPr/>
          <p:nvPr/>
        </p:nvSpPr>
        <p:spPr>
          <a:xfrm>
            <a:off x="827583" y="4418528"/>
            <a:ext cx="7890164" cy="738664"/>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lvl="0" rtl="0">
              <a:lnSpc>
                <a:spcPct val="115000"/>
              </a:lnSpc>
              <a:buSzPct val="25000"/>
              <a:buNone/>
            </a:pPr>
            <a:r>
              <a:rPr lang="ru-RU">
                <a:solidFill>
                  <a:schemeClr val="accent1"/>
                </a:solidFill>
                <a:latin typeface="Calibri"/>
                <a:ea typeface="Calibri"/>
                <a:cs typeface="Calibri"/>
                <a:sym typeface="Calibri"/>
              </a:rPr>
              <a:t>The biggest advantage of the Speaktoit Assistant for high rollers is the active support of third-party services. According to its creators, Speaktoit Assistant has already been downloaded by more than 4 million people, 40% of whom are active users.</a:t>
            </a:r>
          </a:p>
          <a:p>
            <a:endParaRPr lang="ru-RU">
              <a:solidFill>
                <a:schemeClr val="accent1"/>
              </a:solidFill>
              <a:latin typeface="Calibri"/>
              <a:ea typeface="Calibri"/>
              <a:cs typeface="Calibri"/>
              <a:sym typeface="Calibri"/>
            </a:endParaRPr>
          </a:p>
          <a:p>
            <a:endParaRPr lang="ru-RU">
              <a:solidFill>
                <a:schemeClr val="accent1"/>
              </a:solidFill>
              <a:latin typeface="Calibri"/>
              <a:ea typeface="Calibri"/>
              <a:cs typeface="Calibri"/>
              <a:sym typeface="Calibri"/>
            </a:endParaRPr>
          </a:p>
        </p:txBody>
      </p:sp>
      <p:sp>
        <p:nvSpPr>
          <p:cNvPr id="112" name="Shape 112"/>
          <p:cNvSpPr/>
          <p:nvPr/>
        </p:nvSpPr>
        <p:spPr>
          <a:xfrm>
            <a:off x="838204" y="5858107"/>
            <a:ext cx="7910259" cy="523219"/>
          </a:xfrm>
          <a:prstGeom prst="rect">
            <a:avLst/>
          </a:prstGeom>
          <a:solidFill>
            <a:srgbClr val="777777"/>
          </a:solidFill>
          <a:ln>
            <a:noFill/>
          </a:ln>
        </p:spPr>
        <p:txBody>
          <a:bodyPr lIns="91425" tIns="45700" rIns="91425" bIns="45700" anchor="t" anchorCtr="0">
            <a:noAutofit/>
          </a:bodyPr>
          <a:lstStyle/>
          <a:p>
            <a:pPr lvl="0" rtl="0">
              <a:lnSpc>
                <a:spcPct val="115000"/>
              </a:lnSpc>
              <a:buSzPct val="25000"/>
              <a:buNone/>
            </a:pPr>
            <a:r>
              <a:rPr lang="ru-RU">
                <a:solidFill>
                  <a:schemeClr val="lt2"/>
                </a:solidFill>
                <a:latin typeface="Calibri"/>
                <a:ea typeface="Calibri"/>
                <a:cs typeface="Calibri"/>
                <a:sym typeface="Calibri"/>
              </a:rPr>
              <a:t>The product's market is global; the company's products are available by download all over the globe in catalogs of mobile applications from the Apple App Store and Google Play.</a:t>
            </a:r>
          </a:p>
          <a:p>
            <a:endParaRPr lang="ru-RU">
              <a:solidFill>
                <a:schemeClr val="lt2"/>
              </a:solidFill>
              <a:latin typeface="Calibri"/>
              <a:ea typeface="Calibri"/>
              <a:cs typeface="Calibri"/>
              <a:sym typeface="Calibri"/>
            </a:endParaRPr>
          </a:p>
          <a:p>
            <a:endParaRPr lang="ru-RU">
              <a:solidFill>
                <a:schemeClr val="lt2"/>
              </a:solidFill>
              <a:latin typeface="Calibri"/>
              <a:ea typeface="Calibri"/>
              <a:cs typeface="Calibri"/>
              <a:sym typeface="Calibri"/>
            </a:endParaRPr>
          </a:p>
        </p:txBody>
      </p:sp>
      <p:sp>
        <p:nvSpPr>
          <p:cNvPr id="113" name="Shape 113"/>
          <p:cNvSpPr txBox="1"/>
          <p:nvPr/>
        </p:nvSpPr>
        <p:spPr>
          <a:xfrm>
            <a:off x="838199" y="5507939"/>
            <a:ext cx="7910264"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rgbClr val="FFFFFF"/>
                </a:solidFill>
                <a:latin typeface="Calibri"/>
                <a:ea typeface="Calibri"/>
                <a:cs typeface="Calibri"/>
                <a:sym typeface="Calibri"/>
              </a:rPr>
              <a:t>Market</a:t>
            </a:r>
          </a:p>
        </p:txBody>
      </p:sp>
      <p:sp>
        <p:nvSpPr>
          <p:cNvPr id="114" name="Shape 114"/>
          <p:cNvSpPr/>
          <p:nvPr/>
        </p:nvSpPr>
        <p:spPr>
          <a:xfrm>
            <a:off x="7622449" y="44623"/>
            <a:ext cx="621959" cy="432047"/>
          </a:xfrm>
          <a:prstGeom prst="rect">
            <a:avLst/>
          </a:prstGeom>
          <a:blipFill>
            <a:blip r:embed="rId3"/>
            <a:stretch>
              <a:fillRect/>
            </a:stretch>
          </a:blipFill>
        </p:spPr>
      </p:sp>
      <p:sp>
        <p:nvSpPr>
          <p:cNvPr id="115" name="Shape 115"/>
          <p:cNvSpPr/>
          <p:nvPr/>
        </p:nvSpPr>
        <p:spPr>
          <a:xfrm>
            <a:off x="5868144" y="908720"/>
            <a:ext cx="2733602" cy="1009709"/>
          </a:xfrm>
          <a:prstGeom prst="rect">
            <a:avLst/>
          </a:prstGeom>
          <a:blipFill>
            <a:blip r:embed="rId4"/>
            <a:stretch>
              <a:fillRect/>
            </a:stretch>
          </a:blipFill>
        </p:spPr>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a:off x="1607019" y="108694"/>
            <a:ext cx="6493372" cy="703622"/>
          </a:xfrm>
          <a:prstGeom prst="rect">
            <a:avLst/>
          </a:prstGeom>
          <a:noFill/>
          <a:ln>
            <a:noFill/>
          </a:ln>
        </p:spPr>
        <p:txBody>
          <a:bodyPr lIns="91425" tIns="45700" rIns="91425" bIns="45700" anchor="t" anchorCtr="0">
            <a:noAutofit/>
          </a:bodyPr>
          <a:lstStyle/>
          <a:p>
            <a:pPr marL="0" marR="0" lvl="0" indent="0" algn="l" rtl="0">
              <a:spcBef>
                <a:spcPts val="0"/>
              </a:spcBef>
              <a:buClr>
                <a:schemeClr val="dk1"/>
              </a:buClr>
              <a:buSzPct val="25000"/>
              <a:buFont typeface="Calibri"/>
              <a:buNone/>
            </a:pPr>
            <a:r>
              <a:rPr lang="ru-RU" sz="2800">
                <a:solidFill>
                  <a:schemeClr val="dk1"/>
                </a:solidFill>
              </a:rPr>
              <a:t>Ltd. “Avtodoria”</a:t>
            </a:r>
          </a:p>
        </p:txBody>
      </p:sp>
      <p:sp>
        <p:nvSpPr>
          <p:cNvPr id="121" name="Shape 121"/>
          <p:cNvSpPr/>
          <p:nvPr/>
        </p:nvSpPr>
        <p:spPr>
          <a:xfrm>
            <a:off x="899591" y="1177587"/>
            <a:ext cx="5184575" cy="523219"/>
          </a:xfrm>
          <a:prstGeom prst="rect">
            <a:avLst/>
          </a:prstGeom>
          <a:noFill/>
          <a:ln>
            <a:noFill/>
          </a:ln>
        </p:spPr>
        <p:txBody>
          <a:bodyPr lIns="91425" tIns="45700" rIns="91425" bIns="45700" anchor="t" anchorCtr="0">
            <a:noAutofit/>
          </a:bodyPr>
          <a:lstStyle/>
          <a:p>
            <a:pPr lvl="0" rtl="0">
              <a:lnSpc>
                <a:spcPct val="115000"/>
              </a:lnSpc>
              <a:buSzPct val="25000"/>
              <a:buNone/>
            </a:pPr>
            <a:r>
              <a:rPr lang="ru-RU" b="1">
                <a:solidFill>
                  <a:srgbClr val="3B3B3B"/>
                </a:solidFill>
              </a:rPr>
              <a:t>In Tatarstan, the system of the company Avtodoria began working in pilot mode.</a:t>
            </a:r>
          </a:p>
          <a:p>
            <a:endParaRPr lang="ru-RU" b="1">
              <a:solidFill>
                <a:srgbClr val="3B3B3B"/>
              </a:solidFill>
            </a:endParaRPr>
          </a:p>
        </p:txBody>
      </p:sp>
      <p:sp>
        <p:nvSpPr>
          <p:cNvPr id="122" name="Shape 122"/>
          <p:cNvSpPr/>
          <p:nvPr/>
        </p:nvSpPr>
        <p:spPr>
          <a:xfrm>
            <a:off x="827583" y="2420888"/>
            <a:ext cx="7920880" cy="954106"/>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lvl="0" rtl="0">
              <a:lnSpc>
                <a:spcPct val="115000"/>
              </a:lnSpc>
              <a:buSzPct val="25000"/>
              <a:buNone/>
            </a:pPr>
            <a:r>
              <a:rPr lang="ru-RU">
                <a:solidFill>
                  <a:srgbClr val="FFFFFF"/>
                </a:solidFill>
                <a:latin typeface="Calibri"/>
                <a:ea typeface="Calibri"/>
                <a:cs typeface="Calibri"/>
                <a:sym typeface="Calibri"/>
              </a:rPr>
              <a:t>The “Avtodoria” system is a hardware and software system designed to measure a vehicle's speed by calculating the time in which it has covered the distance between monitors installed along the road.</a:t>
            </a:r>
          </a:p>
          <a:p>
            <a:pPr marL="0" marR="0" lvl="0" indent="0" algn="l" rtl="0">
              <a:buSzPct val="25000"/>
              <a:buNone/>
            </a:pPr>
            <a:r>
              <a:rPr lang="ru-RU">
                <a:solidFill>
                  <a:srgbClr val="FFFFFF"/>
                </a:solidFill>
                <a:latin typeface="Calibri"/>
                <a:ea typeface="Calibri"/>
                <a:cs typeface="Calibri"/>
                <a:sym typeface="Calibri"/>
              </a:rPr>
              <a:t>It uses technologies of optical recognization of state license plates, GLONASS and EDS. </a:t>
            </a:r>
          </a:p>
        </p:txBody>
      </p:sp>
      <p:sp>
        <p:nvSpPr>
          <p:cNvPr id="123" name="Shape 123"/>
          <p:cNvSpPr txBox="1"/>
          <p:nvPr/>
        </p:nvSpPr>
        <p:spPr>
          <a:xfrm>
            <a:off x="827583" y="2051556"/>
            <a:ext cx="7920880"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chemeClr val="lt2"/>
                </a:solidFill>
                <a:latin typeface="Calibri"/>
                <a:ea typeface="Calibri"/>
                <a:cs typeface="Calibri"/>
                <a:sym typeface="Calibri"/>
              </a:rPr>
              <a:t>The essence of innovation</a:t>
            </a:r>
          </a:p>
        </p:txBody>
      </p:sp>
      <p:sp>
        <p:nvSpPr>
          <p:cNvPr id="124" name="Shape 124"/>
          <p:cNvSpPr txBox="1"/>
          <p:nvPr/>
        </p:nvSpPr>
        <p:spPr>
          <a:xfrm>
            <a:off x="827583" y="3501007"/>
            <a:ext cx="7890169"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chemeClr val="lt2"/>
                </a:solidFill>
                <a:latin typeface="Calibri"/>
                <a:ea typeface="Calibri"/>
                <a:cs typeface="Calibri"/>
                <a:sym typeface="Calibri"/>
              </a:rPr>
              <a:t>Main advantages</a:t>
            </a:r>
          </a:p>
        </p:txBody>
      </p:sp>
      <p:sp>
        <p:nvSpPr>
          <p:cNvPr id="125" name="Shape 125"/>
          <p:cNvSpPr/>
          <p:nvPr/>
        </p:nvSpPr>
        <p:spPr>
          <a:xfrm>
            <a:off x="827583" y="3861048"/>
            <a:ext cx="7890164" cy="1815881"/>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marL="285750" lvl="0" indent="-285750" rtl="0">
              <a:lnSpc>
                <a:spcPct val="115000"/>
              </a:lnSpc>
              <a:buClr>
                <a:schemeClr val="dk1"/>
              </a:buClr>
              <a:buSzPct val="108974"/>
              <a:buFont typeface="Arial"/>
              <a:buChar char="•"/>
            </a:pPr>
            <a:r>
              <a:rPr lang="ru-RU" sz="1300">
                <a:solidFill>
                  <a:schemeClr val="accent1"/>
                </a:solidFill>
              </a:rPr>
              <a:t> Compliance with driving regulations on long stretches of road</a:t>
            </a:r>
          </a:p>
          <a:p>
            <a:pPr marL="285750" lvl="0" indent="-285750" rtl="0">
              <a:lnSpc>
                <a:spcPct val="115000"/>
              </a:lnSpc>
              <a:buClr>
                <a:schemeClr val="dk1"/>
              </a:buClr>
              <a:buSzPct val="108974"/>
              <a:buFont typeface="Arial"/>
              <a:buChar char="•"/>
            </a:pPr>
            <a:r>
              <a:rPr lang="ru-RU" sz="1300">
                <a:solidFill>
                  <a:schemeClr val="accent1"/>
                </a:solidFill>
              </a:rPr>
              <a:t> Invisibility to radar detectors</a:t>
            </a:r>
          </a:p>
          <a:p>
            <a:pPr marL="285750" lvl="0" indent="-285750" rtl="0">
              <a:lnSpc>
                <a:spcPct val="115000"/>
              </a:lnSpc>
              <a:buClr>
                <a:schemeClr val="dk1"/>
              </a:buClr>
              <a:buSzPct val="108974"/>
              <a:buFont typeface="Arial"/>
              <a:buChar char="•"/>
            </a:pPr>
            <a:r>
              <a:rPr lang="ru-RU" sz="1300">
                <a:solidFill>
                  <a:schemeClr val="accent1"/>
                </a:solidFill>
              </a:rPr>
              <a:t> Data has legal value through the use of a digital signature</a:t>
            </a:r>
          </a:p>
          <a:p>
            <a:pPr marL="285750" lvl="0" indent="-285750" rtl="0">
              <a:lnSpc>
                <a:spcPct val="115000"/>
              </a:lnSpc>
              <a:buClr>
                <a:schemeClr val="dk1"/>
              </a:buClr>
              <a:buSzPct val="108974"/>
              <a:buFont typeface="Arial"/>
              <a:buChar char="•"/>
            </a:pPr>
            <a:r>
              <a:rPr lang="ru-RU" sz="1300">
                <a:solidFill>
                  <a:schemeClr val="accent1"/>
                </a:solidFill>
              </a:rPr>
              <a:t> Low cost of implementation</a:t>
            </a:r>
          </a:p>
          <a:p>
            <a:pPr marL="285750" lvl="0" indent="-285750" rtl="0">
              <a:lnSpc>
                <a:spcPct val="115000"/>
              </a:lnSpc>
              <a:buClr>
                <a:schemeClr val="dk1"/>
              </a:buClr>
              <a:buSzPct val="108974"/>
              <a:buFont typeface="Arial"/>
              <a:buChar char="•"/>
            </a:pPr>
            <a:r>
              <a:rPr lang="ru-RU" sz="1300">
                <a:solidFill>
                  <a:schemeClr val="accent1"/>
                </a:solidFill>
              </a:rPr>
              <a:t> Accurate location and time</a:t>
            </a:r>
          </a:p>
          <a:p>
            <a:pPr marL="285750" lvl="0" indent="-285750" rtl="0">
              <a:lnSpc>
                <a:spcPct val="115000"/>
              </a:lnSpc>
              <a:buClr>
                <a:schemeClr val="dk1"/>
              </a:buClr>
              <a:buSzPct val="108974"/>
              <a:buFont typeface="Arial"/>
              <a:buChar char="•"/>
            </a:pPr>
            <a:r>
              <a:rPr lang="ru-RU" sz="1300">
                <a:solidFill>
                  <a:schemeClr val="accent1"/>
                </a:solidFill>
              </a:rPr>
              <a:t> Continuous monitoring the whole way</a:t>
            </a:r>
          </a:p>
          <a:p>
            <a:pPr marL="285750" lvl="0" indent="-285750" rtl="0">
              <a:lnSpc>
                <a:spcPct val="115000"/>
              </a:lnSpc>
              <a:buClr>
                <a:schemeClr val="dk1"/>
              </a:buClr>
              <a:buSzPct val="108974"/>
              <a:buFont typeface="Arial"/>
              <a:buChar char="•"/>
            </a:pPr>
            <a:r>
              <a:rPr lang="ru-RU" sz="1300">
                <a:solidFill>
                  <a:schemeClr val="accent1"/>
                </a:solidFill>
              </a:rPr>
              <a:t> Search for means of transportation</a:t>
            </a:r>
          </a:p>
          <a:p>
            <a:pPr marL="285750" lvl="0" indent="-285750" rtl="0">
              <a:lnSpc>
                <a:spcPct val="115000"/>
              </a:lnSpc>
              <a:buClr>
                <a:schemeClr val="dk1"/>
              </a:buClr>
              <a:buSzPct val="108974"/>
              <a:buFont typeface="Arial"/>
              <a:buChar char="•"/>
            </a:pPr>
            <a:r>
              <a:rPr lang="ru-RU" sz="1300">
                <a:solidFill>
                  <a:schemeClr val="accent1"/>
                </a:solidFill>
              </a:rPr>
              <a:t> A unique business proposition</a:t>
            </a:r>
          </a:p>
          <a:p>
            <a:endParaRPr lang="ru-RU" sz="1300">
              <a:solidFill>
                <a:schemeClr val="accent1"/>
              </a:solidFill>
            </a:endParaRPr>
          </a:p>
          <a:p>
            <a:endParaRPr lang="ru-RU" sz="1300">
              <a:solidFill>
                <a:schemeClr val="accent1"/>
              </a:solidFill>
            </a:endParaRPr>
          </a:p>
        </p:txBody>
      </p:sp>
      <p:sp>
        <p:nvSpPr>
          <p:cNvPr id="126" name="Shape 126"/>
          <p:cNvSpPr/>
          <p:nvPr/>
        </p:nvSpPr>
        <p:spPr>
          <a:xfrm>
            <a:off x="838204" y="6146139"/>
            <a:ext cx="7910259" cy="523219"/>
          </a:xfrm>
          <a:prstGeom prst="rect">
            <a:avLst/>
          </a:prstGeom>
          <a:solidFill>
            <a:srgbClr val="777777"/>
          </a:solidFill>
          <a:ln>
            <a:noFill/>
          </a:ln>
        </p:spPr>
        <p:txBody>
          <a:bodyPr lIns="91425" tIns="45700" rIns="91425" bIns="45700" anchor="t" anchorCtr="0">
            <a:noAutofit/>
          </a:bodyPr>
          <a:lstStyle/>
          <a:p>
            <a:pPr lvl="0" rtl="0">
              <a:lnSpc>
                <a:spcPct val="115000"/>
              </a:lnSpc>
              <a:buSzPct val="25000"/>
              <a:buNone/>
            </a:pPr>
            <a:r>
              <a:rPr lang="ru-RU">
                <a:solidFill>
                  <a:srgbClr val="FFFFFF"/>
                </a:solidFill>
                <a:latin typeface="Calibri"/>
                <a:ea typeface="Calibri"/>
                <a:cs typeface="Calibri"/>
                <a:sym typeface="Calibri"/>
              </a:rPr>
              <a:t>In Europe and America, the market for systems of control over vehicles and transportation has been strong since the second half of the 20th century and is growing every year.</a:t>
            </a:r>
          </a:p>
          <a:p>
            <a:endParaRPr lang="ru-RU">
              <a:solidFill>
                <a:srgbClr val="FFFFFF"/>
              </a:solidFill>
              <a:latin typeface="Calibri"/>
              <a:ea typeface="Calibri"/>
              <a:cs typeface="Calibri"/>
              <a:sym typeface="Calibri"/>
            </a:endParaRPr>
          </a:p>
          <a:p>
            <a:endParaRPr lang="ru-RU">
              <a:solidFill>
                <a:srgbClr val="FFFFFF"/>
              </a:solidFill>
              <a:latin typeface="Calibri"/>
              <a:ea typeface="Calibri"/>
              <a:cs typeface="Calibri"/>
              <a:sym typeface="Calibri"/>
            </a:endParaRPr>
          </a:p>
        </p:txBody>
      </p:sp>
      <p:sp>
        <p:nvSpPr>
          <p:cNvPr id="127" name="Shape 127"/>
          <p:cNvSpPr txBox="1"/>
          <p:nvPr/>
        </p:nvSpPr>
        <p:spPr>
          <a:xfrm>
            <a:off x="838199" y="5795971"/>
            <a:ext cx="7910264"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rgbClr val="FFFFFF"/>
                </a:solidFill>
                <a:latin typeface="Calibri"/>
                <a:ea typeface="Calibri"/>
                <a:cs typeface="Calibri"/>
                <a:sym typeface="Calibri"/>
              </a:rPr>
              <a:t>Market</a:t>
            </a:r>
          </a:p>
        </p:txBody>
      </p:sp>
      <p:sp>
        <p:nvSpPr>
          <p:cNvPr id="128" name="Shape 128"/>
          <p:cNvSpPr/>
          <p:nvPr/>
        </p:nvSpPr>
        <p:spPr>
          <a:xfrm>
            <a:off x="7622449" y="44623"/>
            <a:ext cx="621959" cy="432047"/>
          </a:xfrm>
          <a:prstGeom prst="rect">
            <a:avLst/>
          </a:prstGeom>
          <a:blipFill>
            <a:blip r:embed="rId3"/>
            <a:stretch>
              <a:fillRect/>
            </a:stretch>
          </a:blipFill>
        </p:spPr>
      </p:sp>
      <p:sp>
        <p:nvSpPr>
          <p:cNvPr id="129" name="Shape 129"/>
          <p:cNvSpPr/>
          <p:nvPr/>
        </p:nvSpPr>
        <p:spPr>
          <a:xfrm>
            <a:off x="6158876" y="908720"/>
            <a:ext cx="2517579" cy="868129"/>
          </a:xfrm>
          <a:prstGeom prst="rect">
            <a:avLst/>
          </a:prstGeom>
          <a:blipFill>
            <a:blip r:embed="rId4"/>
            <a:stretch>
              <a:fillRect/>
            </a:stretch>
          </a:blipFill>
        </p:spPr>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txBox="1">
            <a:spLocks noGrp="1"/>
          </p:cNvSpPr>
          <p:nvPr>
            <p:ph type="title"/>
          </p:nvPr>
        </p:nvSpPr>
        <p:spPr>
          <a:xfrm>
            <a:off x="1607019" y="108694"/>
            <a:ext cx="6493372" cy="703622"/>
          </a:xfrm>
          <a:prstGeom prst="rect">
            <a:avLst/>
          </a:prstGeom>
          <a:noFill/>
          <a:ln>
            <a:noFill/>
          </a:ln>
        </p:spPr>
        <p:txBody>
          <a:bodyPr lIns="91425" tIns="45700" rIns="91425" bIns="45700" anchor="t" anchorCtr="0">
            <a:noAutofit/>
          </a:bodyPr>
          <a:lstStyle/>
          <a:p>
            <a:pPr marL="0" marR="0" lvl="0" indent="0" algn="l" rtl="0">
              <a:spcBef>
                <a:spcPts val="0"/>
              </a:spcBef>
              <a:buClr>
                <a:schemeClr val="dk1"/>
              </a:buClr>
              <a:buSzPct val="25000"/>
              <a:buFont typeface="Calibri"/>
              <a:buNone/>
            </a:pPr>
            <a:r>
              <a:rPr lang="ru-RU">
                <a:solidFill>
                  <a:schemeClr val="dk1"/>
                </a:solidFill>
              </a:rPr>
              <a:t>JSC “Intersoft Eurasia”</a:t>
            </a:r>
          </a:p>
        </p:txBody>
      </p:sp>
      <p:sp>
        <p:nvSpPr>
          <p:cNvPr id="135" name="Shape 135"/>
          <p:cNvSpPr/>
          <p:nvPr/>
        </p:nvSpPr>
        <p:spPr>
          <a:xfrm>
            <a:off x="711366" y="2481232"/>
            <a:ext cx="4984583" cy="1074846"/>
          </a:xfrm>
          <a:prstGeom prst="rect">
            <a:avLst/>
          </a:prstGeom>
          <a:noFill/>
          <a:ln>
            <a:noFill/>
          </a:ln>
        </p:spPr>
        <p:txBody>
          <a:bodyPr lIns="91425" tIns="45700" rIns="91425" bIns="45700" anchor="ctr" anchorCtr="0">
            <a:noAutofit/>
          </a:bodyPr>
          <a:lstStyle/>
          <a:p>
            <a:endParaRPr/>
          </a:p>
        </p:txBody>
      </p:sp>
      <p:sp>
        <p:nvSpPr>
          <p:cNvPr id="136" name="Shape 136"/>
          <p:cNvSpPr/>
          <p:nvPr/>
        </p:nvSpPr>
        <p:spPr>
          <a:xfrm>
            <a:off x="818374" y="2996951"/>
            <a:ext cx="7858082" cy="954106"/>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lvl="0" rtl="0">
              <a:lnSpc>
                <a:spcPct val="115000"/>
              </a:lnSpc>
              <a:buSzPct val="25000"/>
              <a:buNone/>
            </a:pPr>
            <a:r>
              <a:rPr lang="ru-RU">
                <a:solidFill>
                  <a:srgbClr val="FFFFFF"/>
                </a:solidFill>
                <a:latin typeface="Calibri"/>
                <a:ea typeface="Calibri"/>
                <a:cs typeface="Calibri"/>
                <a:sym typeface="Calibri"/>
              </a:rPr>
              <a:t>The "DO-RA" project is a mobile dosimeter-radiometer based on a mobile phone (smartphone) with the use of a unique transducer unit for alpha, beta and gamma radiation. The operating system of "DO-RA" functions using specially developed software packages and by a licensed operating system used by one mobile device or another. </a:t>
            </a:r>
          </a:p>
          <a:p>
            <a:endParaRPr lang="ru-RU">
              <a:solidFill>
                <a:srgbClr val="FFFFFF"/>
              </a:solidFill>
              <a:latin typeface="Calibri"/>
              <a:ea typeface="Calibri"/>
              <a:cs typeface="Calibri"/>
              <a:sym typeface="Calibri"/>
            </a:endParaRPr>
          </a:p>
          <a:p>
            <a:pPr marL="0" marR="0" lvl="0" indent="0" algn="l" rtl="0">
              <a:buSzPct val="25000"/>
              <a:buNone/>
            </a:pPr>
            <a:r>
              <a:rPr lang="ru-RU" sz="1400" b="0" i="0" u="none" strike="noStrike" cap="none" baseline="0">
                <a:solidFill>
                  <a:srgbClr val="FFFFFF"/>
                </a:solidFill>
                <a:latin typeface="Calibri"/>
                <a:ea typeface="Calibri"/>
                <a:cs typeface="Calibri"/>
                <a:sym typeface="Calibri"/>
              </a:rPr>
              <a:t>устройством. </a:t>
            </a:r>
          </a:p>
        </p:txBody>
      </p:sp>
      <p:sp>
        <p:nvSpPr>
          <p:cNvPr id="137" name="Shape 137"/>
          <p:cNvSpPr txBox="1"/>
          <p:nvPr/>
        </p:nvSpPr>
        <p:spPr>
          <a:xfrm>
            <a:off x="827583" y="2636911"/>
            <a:ext cx="7848871"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rgbClr val="FFFFFF"/>
                </a:solidFill>
              </a:rPr>
              <a:t>The essence of innovation</a:t>
            </a:r>
          </a:p>
        </p:txBody>
      </p:sp>
      <p:sp>
        <p:nvSpPr>
          <p:cNvPr id="138" name="Shape 138"/>
          <p:cNvSpPr/>
          <p:nvPr/>
        </p:nvSpPr>
        <p:spPr>
          <a:xfrm>
            <a:off x="838204" y="4581128"/>
            <a:ext cx="7838250" cy="954106"/>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marL="0" marR="0" lvl="0" indent="0" algn="l" rtl="0">
              <a:buSzPct val="25000"/>
              <a:buNone/>
            </a:pPr>
            <a:r>
              <a:rPr lang="ru-RU">
                <a:solidFill>
                  <a:schemeClr val="accent1"/>
                </a:solidFill>
                <a:latin typeface="Calibri"/>
                <a:ea typeface="Calibri"/>
                <a:cs typeface="Calibri"/>
                <a:sym typeface="Calibri"/>
              </a:rPr>
              <a:t>The transducer is based on a semiconductor detector and can initially be integrated into the scheme of the phone itself or used as an additional device. The latest version of the instrument works through a USB port or remotely (via Bluetooth or Wi-Fi), thereby creating a modular mobile dosimeter-radiometer — "DO-RA".</a:t>
            </a:r>
          </a:p>
        </p:txBody>
      </p:sp>
      <p:sp>
        <p:nvSpPr>
          <p:cNvPr id="139" name="Shape 139"/>
          <p:cNvSpPr/>
          <p:nvPr/>
        </p:nvSpPr>
        <p:spPr>
          <a:xfrm>
            <a:off x="6574436" y="908720"/>
            <a:ext cx="2102018" cy="1008111"/>
          </a:xfrm>
          <a:prstGeom prst="rect">
            <a:avLst/>
          </a:prstGeom>
          <a:blipFill>
            <a:blip r:embed="rId3"/>
            <a:stretch>
              <a:fillRect/>
            </a:stretch>
          </a:blipFill>
        </p:spPr>
      </p:sp>
      <p:sp>
        <p:nvSpPr>
          <p:cNvPr id="140" name="Shape 140"/>
          <p:cNvSpPr/>
          <p:nvPr/>
        </p:nvSpPr>
        <p:spPr>
          <a:xfrm>
            <a:off x="838204" y="6074132"/>
            <a:ext cx="7838250" cy="523219"/>
          </a:xfrm>
          <a:prstGeom prst="rect">
            <a:avLst/>
          </a:prstGeom>
          <a:solidFill>
            <a:srgbClr val="777777"/>
          </a:solidFill>
          <a:ln>
            <a:noFill/>
          </a:ln>
        </p:spPr>
        <p:txBody>
          <a:bodyPr lIns="91425" tIns="45700" rIns="91425" bIns="45700" anchor="t" anchorCtr="0">
            <a:noAutofit/>
          </a:bodyPr>
          <a:lstStyle/>
          <a:p>
            <a:pPr marL="0" marR="0" lvl="0" indent="0" algn="l" rtl="0">
              <a:buSzPct val="25000"/>
              <a:buNone/>
            </a:pPr>
            <a:r>
              <a:rPr lang="ru-RU">
                <a:solidFill>
                  <a:schemeClr val="lt2"/>
                </a:solidFill>
                <a:latin typeface="Calibri"/>
                <a:ea typeface="Calibri"/>
                <a:cs typeface="Calibri"/>
                <a:sym typeface="Calibri"/>
              </a:rPr>
              <a:t>The nuclear industry, medicine, Emergency Situations Ministry, Interior Ministry, Federal Security Service, customs, phytosanitary and veterinary control, the army and navy, air and space industry.</a:t>
            </a:r>
          </a:p>
        </p:txBody>
      </p:sp>
      <p:sp>
        <p:nvSpPr>
          <p:cNvPr id="141" name="Shape 141"/>
          <p:cNvSpPr txBox="1"/>
          <p:nvPr/>
        </p:nvSpPr>
        <p:spPr>
          <a:xfrm>
            <a:off x="827584" y="5723964"/>
            <a:ext cx="7848871"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rgbClr val="FFFFFF"/>
                </a:solidFill>
              </a:rPr>
              <a:t>Market, application</a:t>
            </a:r>
          </a:p>
        </p:txBody>
      </p:sp>
      <p:sp>
        <p:nvSpPr>
          <p:cNvPr id="142" name="Shape 142"/>
          <p:cNvSpPr txBox="1"/>
          <p:nvPr/>
        </p:nvSpPr>
        <p:spPr>
          <a:xfrm>
            <a:off x="838204" y="4211796"/>
            <a:ext cx="7838250" cy="369332"/>
          </a:xfrm>
          <a:prstGeom prst="rect">
            <a:avLst/>
          </a:prstGeom>
          <a:solidFill>
            <a:srgbClr val="FF6600"/>
          </a:solidFill>
          <a:ln>
            <a:noFill/>
          </a:ln>
        </p:spPr>
        <p:txBody>
          <a:bodyPr lIns="91425" tIns="45700" rIns="91425" bIns="45700" anchor="t" anchorCtr="0">
            <a:noAutofit/>
          </a:bodyPr>
          <a:lstStyle/>
          <a:p>
            <a:pPr marL="0" marR="0" lvl="0" indent="0" algn="l" rtl="0">
              <a:buSzPct val="25000"/>
              <a:buNone/>
            </a:pPr>
            <a:r>
              <a:rPr lang="ru-RU" sz="1800" b="1">
                <a:solidFill>
                  <a:srgbClr val="FFFFFF"/>
                </a:solidFill>
              </a:rPr>
              <a:t>Main advantages</a:t>
            </a:r>
          </a:p>
        </p:txBody>
      </p:sp>
      <p:sp>
        <p:nvSpPr>
          <p:cNvPr id="143" name="Shape 143"/>
          <p:cNvSpPr/>
          <p:nvPr/>
        </p:nvSpPr>
        <p:spPr>
          <a:xfrm>
            <a:off x="7636650" y="44623"/>
            <a:ext cx="595927" cy="432048"/>
          </a:xfrm>
          <a:prstGeom prst="rect">
            <a:avLst/>
          </a:prstGeom>
          <a:blipFill>
            <a:blip r:embed="rId4"/>
            <a:stretch>
              <a:fillRect/>
            </a:stretch>
          </a:blipFill>
        </p:spPr>
      </p:sp>
      <p:sp>
        <p:nvSpPr>
          <p:cNvPr id="144" name="Shape 144"/>
          <p:cNvSpPr/>
          <p:nvPr/>
        </p:nvSpPr>
        <p:spPr>
          <a:xfrm>
            <a:off x="755575" y="964466"/>
            <a:ext cx="5760599" cy="1385099"/>
          </a:xfrm>
          <a:prstGeom prst="rect">
            <a:avLst/>
          </a:prstGeom>
          <a:noFill/>
          <a:ln>
            <a:noFill/>
          </a:ln>
        </p:spPr>
        <p:txBody>
          <a:bodyPr lIns="91425" tIns="45700" rIns="91425" bIns="45700" anchor="t" anchorCtr="0">
            <a:noAutofit/>
          </a:bodyPr>
          <a:lstStyle/>
          <a:p>
            <a:pPr lvl="0" rtl="0">
              <a:lnSpc>
                <a:spcPct val="115000"/>
              </a:lnSpc>
              <a:buSzPct val="25000"/>
              <a:buNone/>
            </a:pPr>
            <a:r>
              <a:rPr lang="ru-RU">
                <a:solidFill>
                  <a:srgbClr val="3B3B3B"/>
                </a:solidFill>
              </a:rPr>
              <a:t>"Intersoft Eurasia" (the operator of the "DO-RA"), the Japanese company Honda Electronics and Nisso Boeki signed a memorandum of understanding and for the joint production and sales of a detector of ionization radiation with functions of a dosimeter and radiometer — “DO-RA”— for smartphones and tablet computers in Japan and other global markets.</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Shape 149"/>
          <p:cNvSpPr txBox="1">
            <a:spLocks noGrp="1"/>
          </p:cNvSpPr>
          <p:nvPr>
            <p:ph type="title"/>
          </p:nvPr>
        </p:nvSpPr>
        <p:spPr>
          <a:xfrm>
            <a:off x="1607019" y="108694"/>
            <a:ext cx="6493372" cy="703622"/>
          </a:xfrm>
          <a:prstGeom prst="rect">
            <a:avLst/>
          </a:prstGeom>
          <a:noFill/>
          <a:ln>
            <a:noFill/>
          </a:ln>
        </p:spPr>
        <p:txBody>
          <a:bodyPr lIns="91425" tIns="45700" rIns="91425" bIns="45700" anchor="t" anchorCtr="0">
            <a:noAutofit/>
          </a:bodyPr>
          <a:lstStyle/>
          <a:p>
            <a:pPr marL="0" marR="0" lvl="0" indent="0" algn="l" rtl="0">
              <a:spcBef>
                <a:spcPts val="0"/>
              </a:spcBef>
              <a:buClr>
                <a:schemeClr val="dk1"/>
              </a:buClr>
              <a:buSzPct val="25000"/>
              <a:buFont typeface="Calibri"/>
              <a:buNone/>
            </a:pPr>
            <a:r>
              <a:rPr lang="ru-RU" sz="2200" b="1">
                <a:solidFill>
                  <a:schemeClr val="dk1"/>
                </a:solidFill>
              </a:rPr>
              <a:t>Ltd. “STM Center of Innovative Development”</a:t>
            </a:r>
          </a:p>
        </p:txBody>
      </p:sp>
      <p:sp>
        <p:nvSpPr>
          <p:cNvPr id="150" name="Shape 150"/>
          <p:cNvSpPr/>
          <p:nvPr/>
        </p:nvSpPr>
        <p:spPr>
          <a:xfrm>
            <a:off x="711366" y="2481232"/>
            <a:ext cx="4984583" cy="1074846"/>
          </a:xfrm>
          <a:prstGeom prst="rect">
            <a:avLst/>
          </a:prstGeom>
          <a:noFill/>
          <a:ln>
            <a:noFill/>
          </a:ln>
        </p:spPr>
        <p:txBody>
          <a:bodyPr lIns="91425" tIns="45700" rIns="91425" bIns="45700" anchor="ctr" anchorCtr="0">
            <a:noAutofit/>
          </a:bodyPr>
          <a:lstStyle/>
          <a:p>
            <a:endParaRPr/>
          </a:p>
        </p:txBody>
      </p:sp>
      <p:sp>
        <p:nvSpPr>
          <p:cNvPr id="151" name="Shape 151"/>
          <p:cNvSpPr/>
          <p:nvPr/>
        </p:nvSpPr>
        <p:spPr>
          <a:xfrm>
            <a:off x="7597968" y="43947"/>
            <a:ext cx="624334" cy="432047"/>
          </a:xfrm>
          <a:prstGeom prst="rect">
            <a:avLst/>
          </a:prstGeom>
          <a:blipFill>
            <a:blip r:embed="rId3"/>
            <a:stretch>
              <a:fillRect/>
            </a:stretch>
          </a:blipFill>
        </p:spPr>
      </p:sp>
      <p:sp>
        <p:nvSpPr>
          <p:cNvPr id="152" name="Shape 152"/>
          <p:cNvSpPr/>
          <p:nvPr/>
        </p:nvSpPr>
        <p:spPr>
          <a:xfrm>
            <a:off x="780160" y="908720"/>
            <a:ext cx="5664046" cy="1384995"/>
          </a:xfrm>
          <a:prstGeom prst="rect">
            <a:avLst/>
          </a:prstGeom>
          <a:noFill/>
          <a:ln>
            <a:noFill/>
          </a:ln>
        </p:spPr>
        <p:txBody>
          <a:bodyPr lIns="91425" tIns="45700" rIns="91425" bIns="45700" anchor="t" anchorCtr="0">
            <a:noAutofit/>
          </a:bodyPr>
          <a:lstStyle/>
          <a:p>
            <a:pPr marL="0" marR="0" lvl="0" indent="0" algn="l" rtl="0">
              <a:buSzPct val="25000"/>
              <a:buNone/>
            </a:pPr>
            <a:r>
              <a:rPr lang="ru-RU" b="1">
                <a:solidFill>
                  <a:schemeClr val="dk1"/>
                </a:solidFill>
                <a:latin typeface="Calibri"/>
                <a:ea typeface="Calibri"/>
                <a:cs typeface="Calibri"/>
                <a:sym typeface="Calibri"/>
              </a:rPr>
              <a:t>JSC Russian Railways received two “TEM14” innovative locomotives from the holding company "Sinara Transport Machines."</a:t>
            </a:r>
          </a:p>
          <a:p>
            <a:pPr marL="0" marR="0" lvl="0" indent="0" algn="l" rtl="0">
              <a:buSzPct val="25000"/>
              <a:buNone/>
            </a:pPr>
            <a:r>
              <a:rPr lang="ru-RU" sz="1400" b="0" i="0" u="none" strike="noStrike" cap="none" baseline="0">
                <a:solidFill>
                  <a:srgbClr val="3B3B3B"/>
                </a:solidFill>
                <a:latin typeface="Arial"/>
                <a:ea typeface="Arial"/>
                <a:cs typeface="Arial"/>
                <a:sym typeface="Arial"/>
              </a:rPr>
              <a:t> </a:t>
            </a:r>
          </a:p>
          <a:p>
            <a:pPr marL="0" marR="0" lvl="0" indent="0" algn="l" rtl="0">
              <a:buSzPct val="25000"/>
              <a:buNone/>
            </a:pPr>
            <a:r>
              <a:rPr lang="ru-RU">
                <a:solidFill>
                  <a:schemeClr val="dk1"/>
                </a:solidFill>
                <a:latin typeface="Calibri"/>
                <a:ea typeface="Calibri"/>
                <a:cs typeface="Calibri"/>
                <a:sym typeface="Calibri"/>
              </a:rPr>
              <a:t>These are the first of 54 locomotives that “STM” will supply to Russian Railways by 2014. The corresponding contract was signed by both companies in December 2012. </a:t>
            </a:r>
          </a:p>
        </p:txBody>
      </p:sp>
      <p:sp>
        <p:nvSpPr>
          <p:cNvPr id="153" name="Shape 153"/>
          <p:cNvSpPr/>
          <p:nvPr/>
        </p:nvSpPr>
        <p:spPr>
          <a:xfrm>
            <a:off x="838199" y="2912786"/>
            <a:ext cx="7855213" cy="523219"/>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marL="0" marR="0" lvl="0" indent="0" algn="l" rtl="0">
              <a:buSzPct val="25000"/>
              <a:buNone/>
            </a:pPr>
            <a:r>
              <a:rPr lang="ru-RU">
                <a:solidFill>
                  <a:schemeClr val="lt2"/>
                </a:solidFill>
              </a:rPr>
              <a:t>The “SinaraHybrid” locomotive, by using a hybrid transmission mechanism, uses 30% less diesel fuel, which amounts to about 60 tons per year.</a:t>
            </a:r>
          </a:p>
        </p:txBody>
      </p:sp>
      <p:sp>
        <p:nvSpPr>
          <p:cNvPr id="154" name="Shape 154"/>
          <p:cNvSpPr txBox="1"/>
          <p:nvPr/>
        </p:nvSpPr>
        <p:spPr>
          <a:xfrm>
            <a:off x="838198" y="2543455"/>
            <a:ext cx="7855215" cy="369332"/>
          </a:xfrm>
          <a:prstGeom prst="rect">
            <a:avLst/>
          </a:prstGeom>
          <a:solidFill>
            <a:schemeClr val="accent2"/>
          </a:solidFill>
          <a:ln>
            <a:noFill/>
          </a:ln>
        </p:spPr>
        <p:txBody>
          <a:bodyPr lIns="91425" tIns="45700" rIns="91425" bIns="45700" anchor="t" anchorCtr="0">
            <a:noAutofit/>
          </a:bodyPr>
          <a:lstStyle/>
          <a:p>
            <a:pPr marL="0" marR="0" lvl="0" indent="0" algn="l" rtl="0">
              <a:buSzPct val="25000"/>
              <a:buNone/>
            </a:pPr>
            <a:r>
              <a:rPr lang="ru-RU" sz="1800">
                <a:solidFill>
                  <a:schemeClr val="lt2"/>
                </a:solidFill>
              </a:rPr>
              <a:t>The essence of innovation</a:t>
            </a:r>
          </a:p>
        </p:txBody>
      </p:sp>
      <p:sp>
        <p:nvSpPr>
          <p:cNvPr id="155" name="Shape 155"/>
          <p:cNvSpPr txBox="1"/>
          <p:nvPr/>
        </p:nvSpPr>
        <p:spPr>
          <a:xfrm>
            <a:off x="838204" y="3598376"/>
            <a:ext cx="7890169" cy="369332"/>
          </a:xfrm>
          <a:prstGeom prst="rect">
            <a:avLst/>
          </a:prstGeom>
          <a:solidFill>
            <a:schemeClr val="accent2"/>
          </a:solidFill>
          <a:ln>
            <a:noFill/>
          </a:ln>
        </p:spPr>
        <p:txBody>
          <a:bodyPr lIns="91425" tIns="45700" rIns="91425" bIns="45700" anchor="t" anchorCtr="0">
            <a:noAutofit/>
          </a:bodyPr>
          <a:lstStyle/>
          <a:p>
            <a:pPr marL="0" marR="0" lvl="0" indent="0" algn="l" rtl="0">
              <a:buSzPct val="25000"/>
              <a:buNone/>
            </a:pPr>
            <a:r>
              <a:rPr lang="ru-RU" sz="1800">
                <a:solidFill>
                  <a:schemeClr val="lt2"/>
                </a:solidFill>
              </a:rPr>
              <a:t>Main advantages</a:t>
            </a:r>
          </a:p>
        </p:txBody>
      </p:sp>
      <p:sp>
        <p:nvSpPr>
          <p:cNvPr id="156" name="Shape 156"/>
          <p:cNvSpPr/>
          <p:nvPr/>
        </p:nvSpPr>
        <p:spPr>
          <a:xfrm>
            <a:off x="838204" y="3967708"/>
            <a:ext cx="7890164" cy="954106"/>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lvl="0" rtl="0">
              <a:lnSpc>
                <a:spcPct val="115000"/>
              </a:lnSpc>
              <a:buSzPct val="25000"/>
              <a:buNone/>
            </a:pPr>
            <a:r>
              <a:rPr lang="ru-RU">
                <a:solidFill>
                  <a:schemeClr val="accent1"/>
                </a:solidFill>
              </a:rPr>
              <a:t>The technical solutions provide the ability to store energy of rolling stock even when it is braked and use it in the traction mode of movement, reducing the depth and intensity of the transient mode of the diesel engine, which allows for a significant reduction in diesel fuel consumption and an improvement in environmental indicators.</a:t>
            </a:r>
          </a:p>
          <a:p>
            <a:endParaRPr lang="ru-RU">
              <a:solidFill>
                <a:schemeClr val="accent1"/>
              </a:solidFill>
            </a:endParaRPr>
          </a:p>
        </p:txBody>
      </p:sp>
      <p:sp>
        <p:nvSpPr>
          <p:cNvPr id="157" name="Shape 157"/>
          <p:cNvSpPr/>
          <p:nvPr/>
        </p:nvSpPr>
        <p:spPr>
          <a:xfrm>
            <a:off x="6516216" y="1065150"/>
            <a:ext cx="2138952" cy="923688"/>
          </a:xfrm>
          <a:prstGeom prst="rect">
            <a:avLst/>
          </a:prstGeom>
          <a:blipFill>
            <a:blip r:embed="rId4"/>
            <a:stretch>
              <a:fillRect/>
            </a:stretch>
          </a:blipFill>
        </p:spPr>
      </p:sp>
      <p:sp>
        <p:nvSpPr>
          <p:cNvPr id="158" name="Shape 158"/>
          <p:cNvSpPr txBox="1"/>
          <p:nvPr/>
        </p:nvSpPr>
        <p:spPr>
          <a:xfrm>
            <a:off x="838199" y="5065812"/>
            <a:ext cx="7890169" cy="369332"/>
          </a:xfrm>
          <a:prstGeom prst="rect">
            <a:avLst/>
          </a:prstGeom>
          <a:solidFill>
            <a:schemeClr val="accent2"/>
          </a:solidFill>
          <a:ln>
            <a:noFill/>
          </a:ln>
        </p:spPr>
        <p:txBody>
          <a:bodyPr lIns="91425" tIns="45700" rIns="91425" bIns="45700" anchor="t" anchorCtr="0">
            <a:noAutofit/>
          </a:bodyPr>
          <a:lstStyle/>
          <a:p>
            <a:pPr marL="0" marR="0" lvl="0" indent="0" algn="l" rtl="0">
              <a:buSzPct val="25000"/>
              <a:buNone/>
            </a:pPr>
            <a:r>
              <a:rPr lang="ru-RU" sz="1800">
                <a:solidFill>
                  <a:schemeClr val="lt2"/>
                </a:solidFill>
              </a:rPr>
              <a:t>Market</a:t>
            </a:r>
          </a:p>
        </p:txBody>
      </p:sp>
      <p:sp>
        <p:nvSpPr>
          <p:cNvPr id="159" name="Shape 159"/>
          <p:cNvSpPr/>
          <p:nvPr/>
        </p:nvSpPr>
        <p:spPr>
          <a:xfrm>
            <a:off x="838198" y="5421917"/>
            <a:ext cx="7890164" cy="738664"/>
          </a:xfrm>
          <a:prstGeom prst="rect">
            <a:avLst/>
          </a:prstGeom>
          <a:solidFill>
            <a:srgbClr val="777777"/>
          </a:solidFill>
          <a:ln w="9525" cap="flat">
            <a:solidFill>
              <a:srgbClr val="F2F2F2"/>
            </a:solidFill>
            <a:prstDash val="solid"/>
            <a:round/>
            <a:headEnd type="none" w="med" len="med"/>
            <a:tailEnd type="none" w="med" len="med"/>
          </a:ln>
        </p:spPr>
        <p:txBody>
          <a:bodyPr lIns="91425" tIns="45700" rIns="91425" bIns="45700" anchor="t" anchorCtr="0">
            <a:noAutofit/>
          </a:bodyPr>
          <a:lstStyle/>
          <a:p>
            <a:pPr marL="0" marR="0" lvl="0" indent="0" algn="l" rtl="0">
              <a:buSzPct val="25000"/>
              <a:buNone/>
            </a:pPr>
            <a:r>
              <a:rPr lang="ru-RU">
                <a:solidFill>
                  <a:schemeClr val="lt2"/>
                </a:solidFill>
              </a:rPr>
              <a:t>Russian Railways' demand for hybrid diesel-locomotives preliminarily confirmed by prospective customers amounts to no less than 120 locomotives in 5 years.</a:t>
            </a:r>
          </a:p>
        </p:txBody>
      </p:sp>
    </p:spTree>
  </p:cSld>
  <p:clrMapOvr>
    <a:masterClrMapping/>
  </p:clrMapOvr>
  <p:transition spd="slow">
    <p:cut/>
  </p:transition>
</p:sld>
</file>

<file path=ppt/theme/theme1.xml><?xml version="1.0" encoding="utf-8"?>
<a:theme xmlns:a="http://schemas.openxmlformats.org/drawingml/2006/main">
  <a:themeElements>
    <a:clrScheme name="Skolkovo">
      <a:dk1>
        <a:srgbClr val="000000"/>
      </a:dk1>
      <a:lt1>
        <a:srgbClr val="EFEFEF"/>
      </a:lt1>
      <a:dk2>
        <a:srgbClr val="666666"/>
      </a:dk2>
      <a:lt2>
        <a:srgbClr val="FFFFFF"/>
      </a:lt2>
      <a:accent1>
        <a:srgbClr val="D4FF01"/>
      </a:accent1>
      <a:accent2>
        <a:srgbClr val="EC5D01"/>
      </a:accent2>
      <a:accent3>
        <a:srgbClr val="C2074E"/>
      </a:accent3>
      <a:accent4>
        <a:srgbClr val="B607BD"/>
      </a:accent4>
      <a:accent5>
        <a:srgbClr val="5800CD"/>
      </a:accent5>
      <a:accent6>
        <a:srgbClr val="2992BE"/>
      </a:accent6>
      <a:hlink>
        <a:srgbClr val="38BD93"/>
      </a:hlink>
      <a:folHlink>
        <a:srgbClr val="5ECB1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2582</Words>
  <Application>Microsoft Office PowerPoint</Application>
  <PresentationFormat>Экран (4:3)</PresentationFormat>
  <Paragraphs>172</Paragraphs>
  <Slides>14</Slides>
  <Notes>14</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
      <vt:lpstr>The success stories of participants in the Skolkovo project March 2013</vt:lpstr>
      <vt:lpstr>Contents</vt:lpstr>
      <vt:lpstr>Ltd. Innovation Enterprise “Displair Company”  </vt:lpstr>
      <vt:lpstr>Ltd. “Emertra"</vt:lpstr>
      <vt:lpstr>Ltd. “Laboratory of Corporate Mobility”  </vt:lpstr>
      <vt:lpstr>Ltd. “Speaktoit” </vt:lpstr>
      <vt:lpstr>Ltd. “Avtodoria”</vt:lpstr>
      <vt:lpstr>JSC “Intersoft Eurasia”</vt:lpstr>
      <vt:lpstr>Ltd. “STM Center of Innovative Development”</vt:lpstr>
      <vt:lpstr>Ltd. “Optogran. New technologies in light.”  </vt:lpstr>
      <vt:lpstr>Ltd. “Partnership of power and electromobility  projects”  </vt:lpstr>
      <vt:lpstr>"Sequoia Genetics"</vt:lpstr>
      <vt:lpstr>“NeuroMax” Ltd.</vt:lpstr>
      <vt:lpstr>"RoboCV" Ltd.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success stories of participants in the Skolkovo project March 2013</dc:title>
  <cp:lastModifiedBy>Alekseev Valery</cp:lastModifiedBy>
  <cp:revision>1</cp:revision>
  <dcterms:modified xsi:type="dcterms:W3CDTF">2013-04-23T06:10:22Z</dcterms:modified>
</cp:coreProperties>
</file>