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tags/tag27.xml" ContentType="application/vnd.openxmlformats-officedocument.presentationml.tags+xml"/>
  <Override PartName="/ppt/tags/tag14.xml" ContentType="application/vnd.openxmlformats-officedocument.presentationml.tag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tags/tag25.xml" ContentType="application/vnd.openxmlformats-officedocument.presentationml.tags+xml"/>
  <Override PartName="/ppt/diagrams/colors8.xml" ContentType="application/vnd.openxmlformats-officedocument.drawingml.diagramColors+xml"/>
  <Override PartName="/ppt/tags/tag12.xml" ContentType="application/vnd.openxmlformats-officedocument.presentationml.tag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tags/tag23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tags/tag3.xml" ContentType="application/vnd.openxmlformats-officedocument.presentationml.tags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diagrams/layout6.xml" ContentType="application/vnd.openxmlformats-officedocument.drawingml.diagramLayout+xml"/>
  <Override PartName="/ppt/tags/tag28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17.xml" ContentType="application/vnd.openxmlformats-officedocument.presentationml.tags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tags/tag26.xml" ContentType="application/vnd.openxmlformats-officedocument.presentationml.tags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tags/tag15.xml" ContentType="application/vnd.openxmlformats-officedocument.presentationml.tags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tags/tag24.xml" ContentType="application/vnd.openxmlformats-officedocument.presentationml.tags+xml"/>
  <Override PartName="/ppt/diagrams/colors7.xml" ContentType="application/vnd.openxmlformats-officedocument.drawingml.diagramColors+xml"/>
  <Default Extension="gif" ContentType="image/gif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44" r:id="rId2"/>
    <p:sldId id="315" r:id="rId3"/>
    <p:sldId id="287" r:id="rId4"/>
    <p:sldId id="345" r:id="rId5"/>
    <p:sldId id="321" r:id="rId6"/>
    <p:sldId id="310" r:id="rId7"/>
    <p:sldId id="316" r:id="rId8"/>
    <p:sldId id="337" r:id="rId9"/>
    <p:sldId id="289" r:id="rId10"/>
    <p:sldId id="341" r:id="rId11"/>
    <p:sldId id="322" r:id="rId12"/>
    <p:sldId id="332" r:id="rId13"/>
    <p:sldId id="340" r:id="rId14"/>
    <p:sldId id="338" r:id="rId15"/>
  </p:sldIdLst>
  <p:sldSz cx="9144000" cy="6858000" type="screen4x3"/>
  <p:notesSz cx="6797675" cy="987425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912DCFF6-D286-47F2-9376-445EA8E4BB45}">
          <p14:sldIdLst>
            <p14:sldId id="344"/>
            <p14:sldId id="315"/>
            <p14:sldId id="287"/>
            <p14:sldId id="345"/>
            <p14:sldId id="321"/>
            <p14:sldId id="310"/>
            <p14:sldId id="316"/>
            <p14:sldId id="337"/>
            <p14:sldId id="289"/>
            <p14:sldId id="341"/>
            <p14:sldId id="322"/>
            <p14:sldId id="332"/>
            <p14:sldId id="340"/>
            <p14:sldId id="338"/>
          </p14:sldIdLst>
        </p14:section>
        <p14:section name="Раздел без заголовка" id="{0EA2326F-7869-485F-9072-B7E3A0E2B868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3E515"/>
    <a:srgbClr val="C0C0C0"/>
    <a:srgbClr val="996633"/>
    <a:srgbClr val="9999FF"/>
    <a:srgbClr val="008000"/>
    <a:srgbClr val="92D050"/>
    <a:srgbClr val="CCFF66"/>
    <a:srgbClr val="FFCC66"/>
    <a:srgbClr val="CC66FF"/>
    <a:srgbClr val="FF505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2426" autoAdjust="0"/>
    <p:restoredTop sz="94660"/>
  </p:normalViewPr>
  <p:slideViewPr>
    <p:cSldViewPr showGuides="1">
      <p:cViewPr varScale="1">
        <p:scale>
          <a:sx n="48" d="100"/>
          <a:sy n="48" d="100"/>
        </p:scale>
        <p:origin x="-984" y="-96"/>
      </p:cViewPr>
      <p:guideLst>
        <p:guide orient="horz" pos="2160"/>
        <p:guide pos="2880"/>
        <p:guide pos="56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891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BCC246-508A-4CCA-AC78-046034EEC734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B5424D-ADA6-4640-8C31-63EC5653FEB9}">
      <dgm:prSet/>
      <dgm:spPr>
        <a:solidFill>
          <a:schemeClr val="tx1">
            <a:lumMod val="65000"/>
            <a:lumOff val="35000"/>
            <a:alpha val="50000"/>
          </a:schemeClr>
        </a:solidFill>
        <a:ln>
          <a:noFill/>
        </a:ln>
      </dgm:spPr>
      <dgm:t>
        <a:bodyPr/>
        <a:lstStyle/>
        <a:p>
          <a:pPr rtl="0"/>
          <a:r>
            <a:rPr lang="en-US" sz="2100" b="1" dirty="0" smtClean="0"/>
            <a:t>        R&amp;D</a:t>
          </a:r>
          <a:endParaRPr lang="ru-RU" sz="2100" b="1" dirty="0"/>
        </a:p>
      </dgm:t>
    </dgm:pt>
    <dgm:pt modelId="{C9CF1F82-2410-462A-B2B5-438C8CF2C183}" type="parTrans" cxnId="{9648797C-5B96-4B7F-A01E-2589F7C8A6ED}">
      <dgm:prSet/>
      <dgm:spPr/>
      <dgm:t>
        <a:bodyPr/>
        <a:lstStyle/>
        <a:p>
          <a:endParaRPr lang="ru-RU"/>
        </a:p>
      </dgm:t>
    </dgm:pt>
    <dgm:pt modelId="{6648D49E-5633-47C3-9AE6-7D28D86AC356}" type="sibTrans" cxnId="{9648797C-5B96-4B7F-A01E-2589F7C8A6ED}">
      <dgm:prSet/>
      <dgm:spPr/>
      <dgm:t>
        <a:bodyPr/>
        <a:lstStyle/>
        <a:p>
          <a:endParaRPr lang="ru-RU"/>
        </a:p>
      </dgm:t>
    </dgm:pt>
    <dgm:pt modelId="{C9BB932F-1962-4A00-9009-FA35FDF7A182}">
      <dgm:prSet custT="1"/>
      <dgm:spPr>
        <a:solidFill>
          <a:schemeClr val="tx1">
            <a:lumMod val="65000"/>
            <a:lumOff val="35000"/>
            <a:alpha val="50000"/>
          </a:schemeClr>
        </a:solidFill>
        <a:ln>
          <a:noFill/>
        </a:ln>
      </dgm:spPr>
      <dgm:t>
        <a:bodyPr/>
        <a:lstStyle/>
        <a:p>
          <a:pPr rtl="0"/>
          <a:r>
            <a:rPr lang="en-US" sz="2000" b="0" dirty="0" smtClean="0"/>
            <a:t>R&amp;D centers of the major companies</a:t>
          </a:r>
          <a:endParaRPr lang="ru-RU" sz="2000" dirty="0"/>
        </a:p>
      </dgm:t>
    </dgm:pt>
    <dgm:pt modelId="{C7B8A5F4-D83B-43DB-9BB8-D5B0308E52C7}" type="parTrans" cxnId="{BE5B74A2-F6D6-4A33-AD72-BED7E5005B63}">
      <dgm:prSet/>
      <dgm:spPr/>
      <dgm:t>
        <a:bodyPr/>
        <a:lstStyle/>
        <a:p>
          <a:endParaRPr lang="ru-RU"/>
        </a:p>
      </dgm:t>
    </dgm:pt>
    <dgm:pt modelId="{4CF1A2AC-6BC1-4359-B1DD-861BB2F6C773}" type="sibTrans" cxnId="{BE5B74A2-F6D6-4A33-AD72-BED7E5005B63}">
      <dgm:prSet/>
      <dgm:spPr/>
      <dgm:t>
        <a:bodyPr/>
        <a:lstStyle/>
        <a:p>
          <a:endParaRPr lang="ru-RU"/>
        </a:p>
      </dgm:t>
    </dgm:pt>
    <dgm:pt modelId="{E80EBF4C-26BD-4D46-BFE8-C9F8CD870FD4}">
      <dgm:prSet custT="1"/>
      <dgm:spPr>
        <a:solidFill>
          <a:schemeClr val="tx1">
            <a:lumMod val="65000"/>
            <a:lumOff val="35000"/>
            <a:alpha val="50000"/>
          </a:schemeClr>
        </a:solidFill>
        <a:ln>
          <a:noFill/>
        </a:ln>
      </dgm:spPr>
      <dgm:t>
        <a:bodyPr/>
        <a:lstStyle/>
        <a:p>
          <a:pPr rtl="0"/>
          <a:r>
            <a:rPr lang="en-US" sz="2000" b="0" dirty="0" smtClean="0"/>
            <a:t>Start-up pipeline </a:t>
          </a:r>
          <a:endParaRPr lang="ru-RU" sz="2000" dirty="0"/>
        </a:p>
      </dgm:t>
    </dgm:pt>
    <dgm:pt modelId="{FA1F5BAF-318B-4AE7-BFF0-15FBFAF72B12}" type="parTrans" cxnId="{90CAA732-03B0-4148-8EF4-40BF865C31BC}">
      <dgm:prSet/>
      <dgm:spPr/>
      <dgm:t>
        <a:bodyPr/>
        <a:lstStyle/>
        <a:p>
          <a:endParaRPr lang="ru-RU"/>
        </a:p>
      </dgm:t>
    </dgm:pt>
    <dgm:pt modelId="{378BE0B9-7C15-4FD0-900B-359050A0BA85}" type="sibTrans" cxnId="{90CAA732-03B0-4148-8EF4-40BF865C31BC}">
      <dgm:prSet/>
      <dgm:spPr/>
      <dgm:t>
        <a:bodyPr/>
        <a:lstStyle/>
        <a:p>
          <a:endParaRPr lang="ru-RU"/>
        </a:p>
      </dgm:t>
    </dgm:pt>
    <dgm:pt modelId="{71315B93-E7BA-40D9-8C47-0C98819FE7EA}" type="pres">
      <dgm:prSet presAssocID="{6FBCC246-508A-4CCA-AC78-046034EEC734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5B94869-2936-4158-ACBC-8DE025A8A1E1}" type="pres">
      <dgm:prSet presAssocID="{0FB5424D-ADA6-4640-8C31-63EC5653FEB9}" presName="circ1TxSh" presStyleLbl="vennNode1" presStyleIdx="0" presStyleCnt="1" custScaleX="97477" custScaleY="97477" custLinFactNeighborX="12535" custLinFactNeighborY="1715"/>
      <dgm:spPr/>
      <dgm:t>
        <a:bodyPr/>
        <a:lstStyle/>
        <a:p>
          <a:endParaRPr lang="ru-RU"/>
        </a:p>
      </dgm:t>
    </dgm:pt>
  </dgm:ptLst>
  <dgm:cxnLst>
    <dgm:cxn modelId="{9B6F785C-D09E-451E-B5AB-555738771FE4}" type="presOf" srcId="{C9BB932F-1962-4A00-9009-FA35FDF7A182}" destId="{B5B94869-2936-4158-ACBC-8DE025A8A1E1}" srcOrd="0" destOrd="1" presId="urn:microsoft.com/office/officeart/2005/8/layout/venn1"/>
    <dgm:cxn modelId="{90CAA732-03B0-4148-8EF4-40BF865C31BC}" srcId="{0FB5424D-ADA6-4640-8C31-63EC5653FEB9}" destId="{E80EBF4C-26BD-4D46-BFE8-C9F8CD870FD4}" srcOrd="1" destOrd="0" parTransId="{FA1F5BAF-318B-4AE7-BFF0-15FBFAF72B12}" sibTransId="{378BE0B9-7C15-4FD0-900B-359050A0BA85}"/>
    <dgm:cxn modelId="{929147C9-F305-472A-B526-1E97FC88FA09}" type="presOf" srcId="{E80EBF4C-26BD-4D46-BFE8-C9F8CD870FD4}" destId="{B5B94869-2936-4158-ACBC-8DE025A8A1E1}" srcOrd="0" destOrd="2" presId="urn:microsoft.com/office/officeart/2005/8/layout/venn1"/>
    <dgm:cxn modelId="{DA6F8581-71D6-4B93-A7F7-9AB233F31707}" type="presOf" srcId="{0FB5424D-ADA6-4640-8C31-63EC5653FEB9}" destId="{B5B94869-2936-4158-ACBC-8DE025A8A1E1}" srcOrd="0" destOrd="0" presId="urn:microsoft.com/office/officeart/2005/8/layout/venn1"/>
    <dgm:cxn modelId="{9648797C-5B96-4B7F-A01E-2589F7C8A6ED}" srcId="{6FBCC246-508A-4CCA-AC78-046034EEC734}" destId="{0FB5424D-ADA6-4640-8C31-63EC5653FEB9}" srcOrd="0" destOrd="0" parTransId="{C9CF1F82-2410-462A-B2B5-438C8CF2C183}" sibTransId="{6648D49E-5633-47C3-9AE6-7D28D86AC356}"/>
    <dgm:cxn modelId="{BE5B74A2-F6D6-4A33-AD72-BED7E5005B63}" srcId="{0FB5424D-ADA6-4640-8C31-63EC5653FEB9}" destId="{C9BB932F-1962-4A00-9009-FA35FDF7A182}" srcOrd="0" destOrd="0" parTransId="{C7B8A5F4-D83B-43DB-9BB8-D5B0308E52C7}" sibTransId="{4CF1A2AC-6BC1-4359-B1DD-861BB2F6C773}"/>
    <dgm:cxn modelId="{8C2B99B2-E88C-43EE-9AAE-51702A788771}" type="presOf" srcId="{6FBCC246-508A-4CCA-AC78-046034EEC734}" destId="{71315B93-E7BA-40D9-8C47-0C98819FE7EA}" srcOrd="0" destOrd="0" presId="urn:microsoft.com/office/officeart/2005/8/layout/venn1"/>
    <dgm:cxn modelId="{41DFFF06-4F99-4AF9-B8B7-0453DEE9176B}" type="presParOf" srcId="{71315B93-E7BA-40D9-8C47-0C98819FE7EA}" destId="{B5B94869-2936-4158-ACBC-8DE025A8A1E1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88D9DC-AD07-4D45-8C54-CB93A2FB48DA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FD6AE37-7DDC-4D7B-B9CD-079225120793}">
      <dgm:prSet/>
      <dgm:spPr>
        <a:solidFill>
          <a:schemeClr val="accent1">
            <a:alpha val="50000"/>
          </a:schemeClr>
        </a:solidFill>
        <a:ln>
          <a:noFill/>
        </a:ln>
      </dgm:spPr>
      <dgm:t>
        <a:bodyPr/>
        <a:lstStyle/>
        <a:p>
          <a:pPr rtl="0"/>
          <a:r>
            <a:rPr lang="en-US" b="1" dirty="0" smtClean="0"/>
            <a:t>Human Capital</a:t>
          </a:r>
          <a:endParaRPr lang="ru-RU" dirty="0"/>
        </a:p>
      </dgm:t>
    </dgm:pt>
    <dgm:pt modelId="{0DF0D450-AB0A-4DAF-B97C-9473520CADD5}" type="parTrans" cxnId="{98595489-DB9D-4475-A613-C3B92A5958C4}">
      <dgm:prSet/>
      <dgm:spPr/>
      <dgm:t>
        <a:bodyPr/>
        <a:lstStyle/>
        <a:p>
          <a:endParaRPr lang="ru-RU"/>
        </a:p>
      </dgm:t>
    </dgm:pt>
    <dgm:pt modelId="{918022DB-FAAA-4B53-B579-671CA808C244}" type="sibTrans" cxnId="{98595489-DB9D-4475-A613-C3B92A5958C4}">
      <dgm:prSet/>
      <dgm:spPr/>
      <dgm:t>
        <a:bodyPr/>
        <a:lstStyle/>
        <a:p>
          <a:endParaRPr lang="ru-RU"/>
        </a:p>
      </dgm:t>
    </dgm:pt>
    <dgm:pt modelId="{E8A7AE92-CE6A-436D-9D9F-72757009B68F}">
      <dgm:prSet/>
      <dgm:spPr>
        <a:solidFill>
          <a:schemeClr val="accent1">
            <a:alpha val="50000"/>
          </a:schemeClr>
        </a:solidFill>
        <a:ln>
          <a:noFill/>
        </a:ln>
      </dgm:spPr>
      <dgm:t>
        <a:bodyPr/>
        <a:lstStyle/>
        <a:p>
          <a:pPr rtl="0"/>
          <a:r>
            <a:rPr lang="en-US" dirty="0" smtClean="0"/>
            <a:t>Talented/educated labor force</a:t>
          </a:r>
          <a:endParaRPr lang="ru-RU" dirty="0"/>
        </a:p>
      </dgm:t>
    </dgm:pt>
    <dgm:pt modelId="{7127075E-BD7D-401F-978D-56B9D61D8069}" type="parTrans" cxnId="{8998D1BB-7401-44FE-AF5E-BF98D31629C8}">
      <dgm:prSet/>
      <dgm:spPr/>
      <dgm:t>
        <a:bodyPr/>
        <a:lstStyle/>
        <a:p>
          <a:endParaRPr lang="ru-RU"/>
        </a:p>
      </dgm:t>
    </dgm:pt>
    <dgm:pt modelId="{751506BD-AFA7-4A81-A81A-5E552E4E70B1}" type="sibTrans" cxnId="{8998D1BB-7401-44FE-AF5E-BF98D31629C8}">
      <dgm:prSet/>
      <dgm:spPr/>
      <dgm:t>
        <a:bodyPr/>
        <a:lstStyle/>
        <a:p>
          <a:endParaRPr lang="ru-RU"/>
        </a:p>
      </dgm:t>
    </dgm:pt>
    <dgm:pt modelId="{B496627F-9C89-4323-B821-928EF0D81860}">
      <dgm:prSet/>
      <dgm:spPr>
        <a:solidFill>
          <a:schemeClr val="accent1">
            <a:alpha val="50000"/>
          </a:schemeClr>
        </a:solidFill>
        <a:ln>
          <a:noFill/>
        </a:ln>
      </dgm:spPr>
      <dgm:t>
        <a:bodyPr/>
        <a:lstStyle/>
        <a:p>
          <a:pPr rtl="0"/>
          <a:r>
            <a:rPr lang="en-US" dirty="0" smtClean="0"/>
            <a:t>Relatively low salaries</a:t>
          </a:r>
          <a:endParaRPr lang="ru-RU" dirty="0"/>
        </a:p>
      </dgm:t>
    </dgm:pt>
    <dgm:pt modelId="{1D883593-7673-4EBC-A2AE-D509B1FDC599}" type="parTrans" cxnId="{45101CEE-29B8-40D1-A8E6-40CC325A97E1}">
      <dgm:prSet/>
      <dgm:spPr/>
      <dgm:t>
        <a:bodyPr/>
        <a:lstStyle/>
        <a:p>
          <a:endParaRPr lang="ru-RU"/>
        </a:p>
      </dgm:t>
    </dgm:pt>
    <dgm:pt modelId="{8FDA0152-0D33-412D-B73B-79EB54183878}" type="sibTrans" cxnId="{45101CEE-29B8-40D1-A8E6-40CC325A97E1}">
      <dgm:prSet/>
      <dgm:spPr/>
      <dgm:t>
        <a:bodyPr/>
        <a:lstStyle/>
        <a:p>
          <a:endParaRPr lang="ru-RU"/>
        </a:p>
      </dgm:t>
    </dgm:pt>
    <dgm:pt modelId="{267230F3-1BE0-4C8A-8BF8-3C30F9048E8B}">
      <dgm:prSet/>
      <dgm:spPr>
        <a:solidFill>
          <a:schemeClr val="accent1">
            <a:alpha val="50000"/>
          </a:schemeClr>
        </a:solidFill>
        <a:ln>
          <a:noFill/>
        </a:ln>
      </dgm:spPr>
      <dgm:t>
        <a:bodyPr/>
        <a:lstStyle/>
        <a:p>
          <a:pPr rtl="0"/>
          <a:r>
            <a:rPr lang="en-US" dirty="0" smtClean="0"/>
            <a:t>Expatriate network</a:t>
          </a:r>
          <a:endParaRPr lang="ru-RU" dirty="0"/>
        </a:p>
      </dgm:t>
    </dgm:pt>
    <dgm:pt modelId="{BB8E7439-D9BA-4A52-A251-97E6C9C1D8C7}" type="parTrans" cxnId="{D00A946C-425A-46ED-AC67-8F16E3662819}">
      <dgm:prSet/>
      <dgm:spPr/>
      <dgm:t>
        <a:bodyPr/>
        <a:lstStyle/>
        <a:p>
          <a:endParaRPr lang="ru-RU"/>
        </a:p>
      </dgm:t>
    </dgm:pt>
    <dgm:pt modelId="{4B1F8F77-D153-4844-8B9C-8FC6A85AC873}" type="sibTrans" cxnId="{D00A946C-425A-46ED-AC67-8F16E3662819}">
      <dgm:prSet/>
      <dgm:spPr/>
      <dgm:t>
        <a:bodyPr/>
        <a:lstStyle/>
        <a:p>
          <a:endParaRPr lang="ru-RU"/>
        </a:p>
      </dgm:t>
    </dgm:pt>
    <dgm:pt modelId="{235EA30F-28F0-4EAE-93CA-E156D8FBD6A1}" type="pres">
      <dgm:prSet presAssocID="{0F88D9DC-AD07-4D45-8C54-CB93A2FB48DA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2B99738-0E94-4676-A943-ABE979EEACEC}" type="pres">
      <dgm:prSet presAssocID="{9FD6AE37-7DDC-4D7B-B9CD-079225120793}" presName="circ1TxSh" presStyleLbl="vennNode1" presStyleIdx="0" presStyleCnt="1" custScaleX="95352" custScaleY="95352" custLinFactNeighborX="-12478" custLinFactNeighborY="-3881"/>
      <dgm:spPr/>
      <dgm:t>
        <a:bodyPr/>
        <a:lstStyle/>
        <a:p>
          <a:endParaRPr lang="ru-RU"/>
        </a:p>
      </dgm:t>
    </dgm:pt>
  </dgm:ptLst>
  <dgm:cxnLst>
    <dgm:cxn modelId="{7E175996-59BD-48C8-A0E3-337F99210DD5}" type="presOf" srcId="{267230F3-1BE0-4C8A-8BF8-3C30F9048E8B}" destId="{22B99738-0E94-4676-A943-ABE979EEACEC}" srcOrd="0" destOrd="3" presId="urn:microsoft.com/office/officeart/2005/8/layout/venn1"/>
    <dgm:cxn modelId="{D00A946C-425A-46ED-AC67-8F16E3662819}" srcId="{9FD6AE37-7DDC-4D7B-B9CD-079225120793}" destId="{267230F3-1BE0-4C8A-8BF8-3C30F9048E8B}" srcOrd="2" destOrd="0" parTransId="{BB8E7439-D9BA-4A52-A251-97E6C9C1D8C7}" sibTransId="{4B1F8F77-D153-4844-8B9C-8FC6A85AC873}"/>
    <dgm:cxn modelId="{3F83C813-FF2C-43E9-928A-046C82D1BC50}" type="presOf" srcId="{E8A7AE92-CE6A-436D-9D9F-72757009B68F}" destId="{22B99738-0E94-4676-A943-ABE979EEACEC}" srcOrd="0" destOrd="1" presId="urn:microsoft.com/office/officeart/2005/8/layout/venn1"/>
    <dgm:cxn modelId="{98595489-DB9D-4475-A613-C3B92A5958C4}" srcId="{0F88D9DC-AD07-4D45-8C54-CB93A2FB48DA}" destId="{9FD6AE37-7DDC-4D7B-B9CD-079225120793}" srcOrd="0" destOrd="0" parTransId="{0DF0D450-AB0A-4DAF-B97C-9473520CADD5}" sibTransId="{918022DB-FAAA-4B53-B579-671CA808C244}"/>
    <dgm:cxn modelId="{45101CEE-29B8-40D1-A8E6-40CC325A97E1}" srcId="{9FD6AE37-7DDC-4D7B-B9CD-079225120793}" destId="{B496627F-9C89-4323-B821-928EF0D81860}" srcOrd="1" destOrd="0" parTransId="{1D883593-7673-4EBC-A2AE-D509B1FDC599}" sibTransId="{8FDA0152-0D33-412D-B73B-79EB54183878}"/>
    <dgm:cxn modelId="{694A717E-B747-485C-9155-CEF14663A7E4}" type="presOf" srcId="{0F88D9DC-AD07-4D45-8C54-CB93A2FB48DA}" destId="{235EA30F-28F0-4EAE-93CA-E156D8FBD6A1}" srcOrd="0" destOrd="0" presId="urn:microsoft.com/office/officeart/2005/8/layout/venn1"/>
    <dgm:cxn modelId="{0368C6C6-DE87-4A61-841F-18799F4682CC}" type="presOf" srcId="{B496627F-9C89-4323-B821-928EF0D81860}" destId="{22B99738-0E94-4676-A943-ABE979EEACEC}" srcOrd="0" destOrd="2" presId="urn:microsoft.com/office/officeart/2005/8/layout/venn1"/>
    <dgm:cxn modelId="{8998D1BB-7401-44FE-AF5E-BF98D31629C8}" srcId="{9FD6AE37-7DDC-4D7B-B9CD-079225120793}" destId="{E8A7AE92-CE6A-436D-9D9F-72757009B68F}" srcOrd="0" destOrd="0" parTransId="{7127075E-BD7D-401F-978D-56B9D61D8069}" sibTransId="{751506BD-AFA7-4A81-A81A-5E552E4E70B1}"/>
    <dgm:cxn modelId="{51C4C9E0-C250-4799-BC71-E5D056A32933}" type="presOf" srcId="{9FD6AE37-7DDC-4D7B-B9CD-079225120793}" destId="{22B99738-0E94-4676-A943-ABE979EEACEC}" srcOrd="0" destOrd="0" presId="urn:microsoft.com/office/officeart/2005/8/layout/venn1"/>
    <dgm:cxn modelId="{F47A34B0-BBEC-471E-8926-B6FA5976A2E2}" type="presParOf" srcId="{235EA30F-28F0-4EAE-93CA-E156D8FBD6A1}" destId="{22B99738-0E94-4676-A943-ABE979EEACEC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1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252E13-6311-4346-AE8E-8BD277ACE0D2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C00525-25A4-412E-8F10-C3D90A80CD00}">
      <dgm:prSet/>
      <dgm:spPr>
        <a:solidFill>
          <a:schemeClr val="tx2">
            <a:alpha val="50000"/>
          </a:schemeClr>
        </a:solidFill>
        <a:ln>
          <a:noFill/>
        </a:ln>
      </dgm:spPr>
      <dgm:t>
        <a:bodyPr/>
        <a:lstStyle/>
        <a:p>
          <a:pPr algn="l" rtl="0"/>
          <a:r>
            <a:rPr lang="en-US" sz="2400" b="1" dirty="0" smtClean="0"/>
            <a:t>  Funding</a:t>
          </a:r>
          <a:endParaRPr lang="ru-RU" sz="2400" b="1" dirty="0"/>
        </a:p>
      </dgm:t>
    </dgm:pt>
    <dgm:pt modelId="{886A014D-26C1-4ABA-9DDF-5E19ED2B99FD}" type="parTrans" cxnId="{35E00C1E-7A7C-4BD4-9848-8700E9297EBB}">
      <dgm:prSet/>
      <dgm:spPr/>
      <dgm:t>
        <a:bodyPr/>
        <a:lstStyle/>
        <a:p>
          <a:endParaRPr lang="ru-RU"/>
        </a:p>
      </dgm:t>
    </dgm:pt>
    <dgm:pt modelId="{8CF26D3A-C6C4-4878-B4A9-0D13B0B41E51}" type="sibTrans" cxnId="{35E00C1E-7A7C-4BD4-9848-8700E9297EBB}">
      <dgm:prSet/>
      <dgm:spPr/>
      <dgm:t>
        <a:bodyPr/>
        <a:lstStyle/>
        <a:p>
          <a:endParaRPr lang="ru-RU"/>
        </a:p>
      </dgm:t>
    </dgm:pt>
    <dgm:pt modelId="{0FE491A1-3DB9-4CC9-8119-74758642394B}">
      <dgm:prSet custT="1"/>
      <dgm:spPr>
        <a:solidFill>
          <a:schemeClr val="tx2">
            <a:alpha val="50000"/>
          </a:schemeClr>
        </a:solidFill>
        <a:ln>
          <a:noFill/>
        </a:ln>
      </dgm:spPr>
      <dgm:t>
        <a:bodyPr/>
        <a:lstStyle/>
        <a:p>
          <a:pPr algn="l" rtl="0"/>
          <a:r>
            <a:rPr lang="en-US" sz="1800" dirty="0" smtClean="0"/>
            <a:t>VC funding</a:t>
          </a:r>
          <a:endParaRPr lang="ru-RU" sz="1800" dirty="0"/>
        </a:p>
      </dgm:t>
    </dgm:pt>
    <dgm:pt modelId="{05567851-427F-424C-A53E-F851B8B0E116}" type="parTrans" cxnId="{ADBB0FAA-E1BC-4A89-A203-1C41F47BFAC1}">
      <dgm:prSet/>
      <dgm:spPr/>
      <dgm:t>
        <a:bodyPr/>
        <a:lstStyle/>
        <a:p>
          <a:endParaRPr lang="ru-RU"/>
        </a:p>
      </dgm:t>
    </dgm:pt>
    <dgm:pt modelId="{ABA65DB7-63BF-47EB-9806-59B5F6167407}" type="sibTrans" cxnId="{ADBB0FAA-E1BC-4A89-A203-1C41F47BFAC1}">
      <dgm:prSet/>
      <dgm:spPr/>
      <dgm:t>
        <a:bodyPr/>
        <a:lstStyle/>
        <a:p>
          <a:endParaRPr lang="ru-RU"/>
        </a:p>
      </dgm:t>
    </dgm:pt>
    <dgm:pt modelId="{E88A570E-60F9-4CE8-9028-29050E20F363}">
      <dgm:prSet custT="1"/>
      <dgm:spPr>
        <a:solidFill>
          <a:schemeClr val="tx2">
            <a:alpha val="50000"/>
          </a:schemeClr>
        </a:solidFill>
        <a:ln>
          <a:noFill/>
        </a:ln>
      </dgm:spPr>
      <dgm:t>
        <a:bodyPr/>
        <a:lstStyle/>
        <a:p>
          <a:pPr algn="l" rtl="0"/>
          <a:r>
            <a:rPr lang="en-US" sz="1800" dirty="0" smtClean="0"/>
            <a:t>Bank lending</a:t>
          </a:r>
          <a:endParaRPr lang="ru-RU" sz="1800" dirty="0"/>
        </a:p>
      </dgm:t>
    </dgm:pt>
    <dgm:pt modelId="{BA1D3C32-9C93-4843-A073-E1BC94C21A28}" type="parTrans" cxnId="{7AD7546E-2138-4EA3-B734-9719C043B030}">
      <dgm:prSet/>
      <dgm:spPr/>
      <dgm:t>
        <a:bodyPr/>
        <a:lstStyle/>
        <a:p>
          <a:endParaRPr lang="ru-RU"/>
        </a:p>
      </dgm:t>
    </dgm:pt>
    <dgm:pt modelId="{E984D672-B4E7-48CD-B7AE-DFD92DA694B5}" type="sibTrans" cxnId="{7AD7546E-2138-4EA3-B734-9719C043B030}">
      <dgm:prSet/>
      <dgm:spPr/>
      <dgm:t>
        <a:bodyPr/>
        <a:lstStyle/>
        <a:p>
          <a:endParaRPr lang="ru-RU"/>
        </a:p>
      </dgm:t>
    </dgm:pt>
    <dgm:pt modelId="{31B602B5-0B1D-44ED-BCED-90DFEB09CEB3}">
      <dgm:prSet/>
      <dgm:spPr>
        <a:solidFill>
          <a:schemeClr val="tx2">
            <a:alpha val="50000"/>
          </a:schemeClr>
        </a:solidFill>
        <a:ln>
          <a:noFill/>
        </a:ln>
      </dgm:spPr>
      <dgm:t>
        <a:bodyPr/>
        <a:lstStyle/>
        <a:p>
          <a:pPr algn="l" rtl="0"/>
          <a:endParaRPr lang="ru-RU" sz="1900" dirty="0"/>
        </a:p>
      </dgm:t>
    </dgm:pt>
    <dgm:pt modelId="{88BD923E-8035-44BC-9032-AA658428C7EB}" type="parTrans" cxnId="{B7804D1B-84BD-48C4-ADC9-7907503AB152}">
      <dgm:prSet/>
      <dgm:spPr/>
      <dgm:t>
        <a:bodyPr/>
        <a:lstStyle/>
        <a:p>
          <a:endParaRPr lang="ru-RU"/>
        </a:p>
      </dgm:t>
    </dgm:pt>
    <dgm:pt modelId="{7C91746F-6D08-43E6-986E-9B3F2531E85A}" type="sibTrans" cxnId="{B7804D1B-84BD-48C4-ADC9-7907503AB152}">
      <dgm:prSet/>
      <dgm:spPr/>
      <dgm:t>
        <a:bodyPr/>
        <a:lstStyle/>
        <a:p>
          <a:endParaRPr lang="ru-RU"/>
        </a:p>
      </dgm:t>
    </dgm:pt>
    <dgm:pt modelId="{87C05E63-08BB-4A3F-815E-3C323410BF8A}">
      <dgm:prSet custT="1"/>
      <dgm:spPr>
        <a:solidFill>
          <a:schemeClr val="tx2">
            <a:alpha val="50000"/>
          </a:schemeClr>
        </a:solidFill>
        <a:ln>
          <a:noFill/>
        </a:ln>
      </dgm:spPr>
      <dgm:t>
        <a:bodyPr/>
        <a:lstStyle/>
        <a:p>
          <a:pPr algn="l" rtl="0"/>
          <a:r>
            <a:rPr lang="en-US" sz="1800" dirty="0" smtClean="0"/>
            <a:t>Skolkovo grants</a:t>
          </a:r>
          <a:endParaRPr lang="ru-RU" sz="1800" dirty="0"/>
        </a:p>
      </dgm:t>
    </dgm:pt>
    <dgm:pt modelId="{8090829D-B803-486D-8352-0C256A488D11}" type="parTrans" cxnId="{64762B5C-A53B-4D11-B7BA-2CA8C6FD9898}">
      <dgm:prSet/>
      <dgm:spPr/>
      <dgm:t>
        <a:bodyPr/>
        <a:lstStyle/>
        <a:p>
          <a:endParaRPr lang="ru-RU"/>
        </a:p>
      </dgm:t>
    </dgm:pt>
    <dgm:pt modelId="{E18E6574-FDF0-4FD4-AE56-954092B044F9}" type="sibTrans" cxnId="{64762B5C-A53B-4D11-B7BA-2CA8C6FD9898}">
      <dgm:prSet/>
      <dgm:spPr/>
      <dgm:t>
        <a:bodyPr/>
        <a:lstStyle/>
        <a:p>
          <a:endParaRPr lang="ru-RU"/>
        </a:p>
      </dgm:t>
    </dgm:pt>
    <dgm:pt modelId="{5EA0B52C-434D-45ED-A5B9-8D132C0DC205}" type="pres">
      <dgm:prSet presAssocID="{0C252E13-6311-4346-AE8E-8BD277ACE0D2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F785E4-C34F-4AE9-999E-A79963DCC407}" type="pres">
      <dgm:prSet presAssocID="{9DC00525-25A4-412E-8F10-C3D90A80CD00}" presName="circ1TxSh" presStyleLbl="vennNode1" presStyleIdx="0" presStyleCnt="1" custLinFactNeighborX="-326" custLinFactNeighborY="1198"/>
      <dgm:spPr/>
      <dgm:t>
        <a:bodyPr/>
        <a:lstStyle/>
        <a:p>
          <a:endParaRPr lang="ru-RU"/>
        </a:p>
      </dgm:t>
    </dgm:pt>
  </dgm:ptLst>
  <dgm:cxnLst>
    <dgm:cxn modelId="{AC757364-EF1A-43BB-9B29-572B11611276}" type="presOf" srcId="{9DC00525-25A4-412E-8F10-C3D90A80CD00}" destId="{ABF785E4-C34F-4AE9-999E-A79963DCC407}" srcOrd="0" destOrd="0" presId="urn:microsoft.com/office/officeart/2005/8/layout/venn1"/>
    <dgm:cxn modelId="{7AD7546E-2138-4EA3-B734-9719C043B030}" srcId="{9DC00525-25A4-412E-8F10-C3D90A80CD00}" destId="{E88A570E-60F9-4CE8-9028-29050E20F363}" srcOrd="2" destOrd="0" parTransId="{BA1D3C32-9C93-4843-A073-E1BC94C21A28}" sibTransId="{E984D672-B4E7-48CD-B7AE-DFD92DA694B5}"/>
    <dgm:cxn modelId="{B7804D1B-84BD-48C4-ADC9-7907503AB152}" srcId="{9DC00525-25A4-412E-8F10-C3D90A80CD00}" destId="{31B602B5-0B1D-44ED-BCED-90DFEB09CEB3}" srcOrd="3" destOrd="0" parTransId="{88BD923E-8035-44BC-9032-AA658428C7EB}" sibTransId="{7C91746F-6D08-43E6-986E-9B3F2531E85A}"/>
    <dgm:cxn modelId="{2FC45F43-EA88-42A8-B353-82D16E373990}" type="presOf" srcId="{0FE491A1-3DB9-4CC9-8119-74758642394B}" destId="{ABF785E4-C34F-4AE9-999E-A79963DCC407}" srcOrd="0" destOrd="1" presId="urn:microsoft.com/office/officeart/2005/8/layout/venn1"/>
    <dgm:cxn modelId="{64762B5C-A53B-4D11-B7BA-2CA8C6FD9898}" srcId="{9DC00525-25A4-412E-8F10-C3D90A80CD00}" destId="{87C05E63-08BB-4A3F-815E-3C323410BF8A}" srcOrd="1" destOrd="0" parTransId="{8090829D-B803-486D-8352-0C256A488D11}" sibTransId="{E18E6574-FDF0-4FD4-AE56-954092B044F9}"/>
    <dgm:cxn modelId="{E8AEBF2C-A55E-4A54-83CD-0F1853A9CC75}" type="presOf" srcId="{0C252E13-6311-4346-AE8E-8BD277ACE0D2}" destId="{5EA0B52C-434D-45ED-A5B9-8D132C0DC205}" srcOrd="0" destOrd="0" presId="urn:microsoft.com/office/officeart/2005/8/layout/venn1"/>
    <dgm:cxn modelId="{73290F4D-6B05-4265-BA55-F767702C6A5D}" type="presOf" srcId="{E88A570E-60F9-4CE8-9028-29050E20F363}" destId="{ABF785E4-C34F-4AE9-999E-A79963DCC407}" srcOrd="0" destOrd="3" presId="urn:microsoft.com/office/officeart/2005/8/layout/venn1"/>
    <dgm:cxn modelId="{ADBB0FAA-E1BC-4A89-A203-1C41F47BFAC1}" srcId="{9DC00525-25A4-412E-8F10-C3D90A80CD00}" destId="{0FE491A1-3DB9-4CC9-8119-74758642394B}" srcOrd="0" destOrd="0" parTransId="{05567851-427F-424C-A53E-F851B8B0E116}" sibTransId="{ABA65DB7-63BF-47EB-9806-59B5F6167407}"/>
    <dgm:cxn modelId="{EE6FA240-C4E8-4E31-9C92-A731E324537A}" type="presOf" srcId="{87C05E63-08BB-4A3F-815E-3C323410BF8A}" destId="{ABF785E4-C34F-4AE9-999E-A79963DCC407}" srcOrd="0" destOrd="2" presId="urn:microsoft.com/office/officeart/2005/8/layout/venn1"/>
    <dgm:cxn modelId="{35E00C1E-7A7C-4BD4-9848-8700E9297EBB}" srcId="{0C252E13-6311-4346-AE8E-8BD277ACE0D2}" destId="{9DC00525-25A4-412E-8F10-C3D90A80CD00}" srcOrd="0" destOrd="0" parTransId="{886A014D-26C1-4ABA-9DDF-5E19ED2B99FD}" sibTransId="{8CF26D3A-C6C4-4878-B4A9-0D13B0B41E51}"/>
    <dgm:cxn modelId="{5C6C730C-B98E-41DD-91F1-0909DCC2C28C}" type="presOf" srcId="{31B602B5-0B1D-44ED-BCED-90DFEB09CEB3}" destId="{ABF785E4-C34F-4AE9-999E-A79963DCC407}" srcOrd="0" destOrd="4" presId="urn:microsoft.com/office/officeart/2005/8/layout/venn1"/>
    <dgm:cxn modelId="{E4FBDEE0-8291-409F-BB9D-43D36A02FF8F}" type="presParOf" srcId="{5EA0B52C-434D-45ED-A5B9-8D132C0DC205}" destId="{ABF785E4-C34F-4AE9-999E-A79963DCC407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2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CFD7481-C141-49E5-BF4F-743E67FE510F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FB5D2E3-65D9-4C9A-AB55-D18FE4E8DBBE}">
      <dgm:prSet/>
      <dgm:spPr>
        <a:solidFill>
          <a:schemeClr val="accent6">
            <a:alpha val="50000"/>
          </a:schemeClr>
        </a:solidFill>
        <a:ln>
          <a:noFill/>
        </a:ln>
      </dgm:spPr>
      <dgm:t>
        <a:bodyPr/>
        <a:lstStyle/>
        <a:p>
          <a:pPr rtl="0"/>
          <a:r>
            <a:rPr lang="en-US" b="1" dirty="0" smtClean="0"/>
            <a:t>   Incentives</a:t>
          </a:r>
          <a:endParaRPr lang="ru-RU" dirty="0"/>
        </a:p>
      </dgm:t>
    </dgm:pt>
    <dgm:pt modelId="{510DB9A3-234F-46A4-9685-F62A2B30875E}" type="parTrans" cxnId="{D4F8D64B-8DA2-42D3-AE84-23BC2FC0AC09}">
      <dgm:prSet/>
      <dgm:spPr/>
      <dgm:t>
        <a:bodyPr/>
        <a:lstStyle/>
        <a:p>
          <a:endParaRPr lang="ru-RU"/>
        </a:p>
      </dgm:t>
    </dgm:pt>
    <dgm:pt modelId="{DD77C54C-7A66-4FC3-A80E-51DF46A474A4}" type="sibTrans" cxnId="{D4F8D64B-8DA2-42D3-AE84-23BC2FC0AC09}">
      <dgm:prSet/>
      <dgm:spPr/>
      <dgm:t>
        <a:bodyPr/>
        <a:lstStyle/>
        <a:p>
          <a:endParaRPr lang="ru-RU"/>
        </a:p>
      </dgm:t>
    </dgm:pt>
    <dgm:pt modelId="{EA5C12F6-3A14-4215-B393-0176A0C7090F}">
      <dgm:prSet/>
      <dgm:spPr>
        <a:solidFill>
          <a:schemeClr val="accent6">
            <a:alpha val="50000"/>
          </a:schemeClr>
        </a:solidFill>
        <a:ln>
          <a:noFill/>
        </a:ln>
      </dgm:spPr>
      <dgm:t>
        <a:bodyPr/>
        <a:lstStyle/>
        <a:p>
          <a:pPr rtl="0"/>
          <a:r>
            <a:rPr lang="en-US" dirty="0" smtClean="0"/>
            <a:t>Tax benefits</a:t>
          </a:r>
          <a:endParaRPr lang="ru-RU" dirty="0"/>
        </a:p>
      </dgm:t>
    </dgm:pt>
    <dgm:pt modelId="{6C59CCEC-57E9-4E8E-B17F-1CF40B933D7E}" type="parTrans" cxnId="{C190CC8D-D6AA-40E6-AB32-958363DFF333}">
      <dgm:prSet/>
      <dgm:spPr/>
      <dgm:t>
        <a:bodyPr/>
        <a:lstStyle/>
        <a:p>
          <a:endParaRPr lang="ru-RU"/>
        </a:p>
      </dgm:t>
    </dgm:pt>
    <dgm:pt modelId="{B69CF668-BD9C-452B-8A86-C40DB7B6BCBA}" type="sibTrans" cxnId="{C190CC8D-D6AA-40E6-AB32-958363DFF333}">
      <dgm:prSet/>
      <dgm:spPr/>
      <dgm:t>
        <a:bodyPr/>
        <a:lstStyle/>
        <a:p>
          <a:endParaRPr lang="ru-RU"/>
        </a:p>
      </dgm:t>
    </dgm:pt>
    <dgm:pt modelId="{AABD0CCB-D675-4935-82C4-FEEC7074D268}">
      <dgm:prSet/>
      <dgm:spPr>
        <a:solidFill>
          <a:schemeClr val="accent6">
            <a:alpha val="50000"/>
          </a:schemeClr>
        </a:solidFill>
        <a:ln>
          <a:noFill/>
        </a:ln>
      </dgm:spPr>
      <dgm:t>
        <a:bodyPr/>
        <a:lstStyle/>
        <a:p>
          <a:pPr rtl="0"/>
          <a:r>
            <a:rPr lang="en-US" dirty="0" smtClean="0"/>
            <a:t>Co-financing with Skolkovo</a:t>
          </a:r>
          <a:endParaRPr lang="ru-RU" dirty="0"/>
        </a:p>
      </dgm:t>
    </dgm:pt>
    <dgm:pt modelId="{7CD8D1E4-1C65-4DC7-AEDA-D39B911D4E44}" type="parTrans" cxnId="{20BF82A7-B3B9-4103-A0EE-050573FE90B1}">
      <dgm:prSet/>
      <dgm:spPr/>
      <dgm:t>
        <a:bodyPr/>
        <a:lstStyle/>
        <a:p>
          <a:endParaRPr lang="ru-RU"/>
        </a:p>
      </dgm:t>
    </dgm:pt>
    <dgm:pt modelId="{D5E31DDF-589F-4A78-A873-2A094AEC001F}" type="sibTrans" cxnId="{20BF82A7-B3B9-4103-A0EE-050573FE90B1}">
      <dgm:prSet/>
      <dgm:spPr/>
      <dgm:t>
        <a:bodyPr/>
        <a:lstStyle/>
        <a:p>
          <a:endParaRPr lang="ru-RU"/>
        </a:p>
      </dgm:t>
    </dgm:pt>
    <dgm:pt modelId="{6F5341F5-E8AE-4F41-9956-C72277330CCB}">
      <dgm:prSet/>
      <dgm:spPr>
        <a:solidFill>
          <a:schemeClr val="accent6">
            <a:alpha val="50000"/>
          </a:schemeClr>
        </a:solidFill>
        <a:ln>
          <a:noFill/>
        </a:ln>
      </dgm:spPr>
      <dgm:t>
        <a:bodyPr/>
        <a:lstStyle/>
        <a:p>
          <a:pPr rtl="0"/>
          <a:r>
            <a:rPr lang="en-US" dirty="0" smtClean="0"/>
            <a:t>Government support</a:t>
          </a:r>
          <a:endParaRPr lang="ru-RU" dirty="0"/>
        </a:p>
      </dgm:t>
    </dgm:pt>
    <dgm:pt modelId="{70E927B3-A1EA-4F13-9A9F-63036D19920A}" type="parTrans" cxnId="{A5A012B6-20D5-4DF1-AEBF-C7DFF9D325BF}">
      <dgm:prSet/>
      <dgm:spPr/>
      <dgm:t>
        <a:bodyPr/>
        <a:lstStyle/>
        <a:p>
          <a:endParaRPr lang="ru-RU"/>
        </a:p>
      </dgm:t>
    </dgm:pt>
    <dgm:pt modelId="{FB2616D8-5610-4008-B42C-F2D688D0B79A}" type="sibTrans" cxnId="{A5A012B6-20D5-4DF1-AEBF-C7DFF9D325BF}">
      <dgm:prSet/>
      <dgm:spPr/>
      <dgm:t>
        <a:bodyPr/>
        <a:lstStyle/>
        <a:p>
          <a:endParaRPr lang="ru-RU"/>
        </a:p>
      </dgm:t>
    </dgm:pt>
    <dgm:pt modelId="{49885F61-848A-4A9B-A9F1-2EF8F2434E8E}" type="pres">
      <dgm:prSet presAssocID="{ACFD7481-C141-49E5-BF4F-743E67FE510F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72B7F8-DBC3-4CD4-9D03-31C7B087C6C5}" type="pres">
      <dgm:prSet presAssocID="{EFB5D2E3-65D9-4C9A-AB55-D18FE4E8DBBE}" presName="circ1TxSh" presStyleLbl="vennNode1" presStyleIdx="0" presStyleCnt="1" custScaleX="97477" custScaleY="97477" custLinFactNeighborX="3889" custLinFactNeighborY="1852"/>
      <dgm:spPr/>
      <dgm:t>
        <a:bodyPr/>
        <a:lstStyle/>
        <a:p>
          <a:endParaRPr lang="ru-RU"/>
        </a:p>
      </dgm:t>
    </dgm:pt>
  </dgm:ptLst>
  <dgm:cxnLst>
    <dgm:cxn modelId="{D4F8D64B-8DA2-42D3-AE84-23BC2FC0AC09}" srcId="{ACFD7481-C141-49E5-BF4F-743E67FE510F}" destId="{EFB5D2E3-65D9-4C9A-AB55-D18FE4E8DBBE}" srcOrd="0" destOrd="0" parTransId="{510DB9A3-234F-46A4-9685-F62A2B30875E}" sibTransId="{DD77C54C-7A66-4FC3-A80E-51DF46A474A4}"/>
    <dgm:cxn modelId="{82A18539-A6EA-4C32-B1C4-4F379402E2FA}" type="presOf" srcId="{EFB5D2E3-65D9-4C9A-AB55-D18FE4E8DBBE}" destId="{2672B7F8-DBC3-4CD4-9D03-31C7B087C6C5}" srcOrd="0" destOrd="0" presId="urn:microsoft.com/office/officeart/2005/8/layout/venn1"/>
    <dgm:cxn modelId="{2007F34F-F7E3-413A-9B93-E4A6C01F9552}" type="presOf" srcId="{EA5C12F6-3A14-4215-B393-0176A0C7090F}" destId="{2672B7F8-DBC3-4CD4-9D03-31C7B087C6C5}" srcOrd="0" destOrd="1" presId="urn:microsoft.com/office/officeart/2005/8/layout/venn1"/>
    <dgm:cxn modelId="{20BF82A7-B3B9-4103-A0EE-050573FE90B1}" srcId="{EFB5D2E3-65D9-4C9A-AB55-D18FE4E8DBBE}" destId="{AABD0CCB-D675-4935-82C4-FEEC7074D268}" srcOrd="1" destOrd="0" parTransId="{7CD8D1E4-1C65-4DC7-AEDA-D39B911D4E44}" sibTransId="{D5E31DDF-589F-4A78-A873-2A094AEC001F}"/>
    <dgm:cxn modelId="{FF12F4D6-6E84-4F24-A233-7971CC061C0F}" type="presOf" srcId="{ACFD7481-C141-49E5-BF4F-743E67FE510F}" destId="{49885F61-848A-4A9B-A9F1-2EF8F2434E8E}" srcOrd="0" destOrd="0" presId="urn:microsoft.com/office/officeart/2005/8/layout/venn1"/>
    <dgm:cxn modelId="{A5A012B6-20D5-4DF1-AEBF-C7DFF9D325BF}" srcId="{EFB5D2E3-65D9-4C9A-AB55-D18FE4E8DBBE}" destId="{6F5341F5-E8AE-4F41-9956-C72277330CCB}" srcOrd="2" destOrd="0" parTransId="{70E927B3-A1EA-4F13-9A9F-63036D19920A}" sibTransId="{FB2616D8-5610-4008-B42C-F2D688D0B79A}"/>
    <dgm:cxn modelId="{C190CC8D-D6AA-40E6-AB32-958363DFF333}" srcId="{EFB5D2E3-65D9-4C9A-AB55-D18FE4E8DBBE}" destId="{EA5C12F6-3A14-4215-B393-0176A0C7090F}" srcOrd="0" destOrd="0" parTransId="{6C59CCEC-57E9-4E8E-B17F-1CF40B933D7E}" sibTransId="{B69CF668-BD9C-452B-8A86-C40DB7B6BCBA}"/>
    <dgm:cxn modelId="{30648823-B999-4C27-A441-D32E0D571181}" type="presOf" srcId="{AABD0CCB-D675-4935-82C4-FEEC7074D268}" destId="{2672B7F8-DBC3-4CD4-9D03-31C7B087C6C5}" srcOrd="0" destOrd="2" presId="urn:microsoft.com/office/officeart/2005/8/layout/venn1"/>
    <dgm:cxn modelId="{8EA75627-CEE6-4804-AD62-E5ED72CB9E5F}" type="presOf" srcId="{6F5341F5-E8AE-4F41-9956-C72277330CCB}" destId="{2672B7F8-DBC3-4CD4-9D03-31C7B087C6C5}" srcOrd="0" destOrd="3" presId="urn:microsoft.com/office/officeart/2005/8/layout/venn1"/>
    <dgm:cxn modelId="{E13CAE88-00ED-4398-A8F2-84E0883E6302}" type="presParOf" srcId="{49885F61-848A-4A9B-A9F1-2EF8F2434E8E}" destId="{2672B7F8-DBC3-4CD4-9D03-31C7B087C6C5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2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A9E7F75-4CB6-4F48-8900-0C634CCF8693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019D55-C920-4FA1-83FC-2D3037101F1C}">
      <dgm:prSet/>
      <dgm:spPr>
        <a:solidFill>
          <a:srgbClr val="D3E515"/>
        </a:solidFill>
        <a:ln>
          <a:noFill/>
        </a:ln>
      </dgm:spPr>
      <dgm:t>
        <a:bodyPr/>
        <a:lstStyle/>
        <a:p>
          <a:pPr rtl="0"/>
          <a:endParaRPr lang="ru-RU" b="1" dirty="0">
            <a:latin typeface="Helvetica" pitchFamily="34" charset="0"/>
            <a:cs typeface="Helvetica" pitchFamily="34" charset="0"/>
          </a:endParaRPr>
        </a:p>
      </dgm:t>
    </dgm:pt>
    <dgm:pt modelId="{68838C53-8E62-4BB8-971E-325F95E8F105}" type="parTrans" cxnId="{3C47FAD4-E514-4920-B9DA-EE899222FCC0}">
      <dgm:prSet/>
      <dgm:spPr/>
      <dgm:t>
        <a:bodyPr/>
        <a:lstStyle/>
        <a:p>
          <a:endParaRPr lang="ru-RU"/>
        </a:p>
      </dgm:t>
    </dgm:pt>
    <dgm:pt modelId="{7343DA42-1994-4AFC-8A75-C59C1E5D9AA9}" type="sibTrans" cxnId="{3C47FAD4-E514-4920-B9DA-EE899222FCC0}">
      <dgm:prSet/>
      <dgm:spPr/>
      <dgm:t>
        <a:bodyPr/>
        <a:lstStyle/>
        <a:p>
          <a:endParaRPr lang="ru-RU"/>
        </a:p>
      </dgm:t>
    </dgm:pt>
    <dgm:pt modelId="{6F2FC605-9FAE-402B-BFC3-9DB0DCCC0908}" type="pres">
      <dgm:prSet presAssocID="{6A9E7F75-4CB6-4F48-8900-0C634CCF8693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22CFC2D-3592-4996-8C64-28440BEFE23B}" type="pres">
      <dgm:prSet presAssocID="{FE019D55-C920-4FA1-83FC-2D3037101F1C}" presName="circ1TxSh" presStyleLbl="vennNode1" presStyleIdx="0" presStyleCnt="1" custLinFactNeighborX="433" custLinFactNeighborY="1600"/>
      <dgm:spPr/>
      <dgm:t>
        <a:bodyPr/>
        <a:lstStyle/>
        <a:p>
          <a:endParaRPr lang="ru-RU"/>
        </a:p>
      </dgm:t>
    </dgm:pt>
  </dgm:ptLst>
  <dgm:cxnLst>
    <dgm:cxn modelId="{BF2A3AF2-4360-46D7-943F-6938ABA2BE93}" type="presOf" srcId="{6A9E7F75-4CB6-4F48-8900-0C634CCF8693}" destId="{6F2FC605-9FAE-402B-BFC3-9DB0DCCC0908}" srcOrd="0" destOrd="0" presId="urn:microsoft.com/office/officeart/2005/8/layout/venn1"/>
    <dgm:cxn modelId="{3C47FAD4-E514-4920-B9DA-EE899222FCC0}" srcId="{6A9E7F75-4CB6-4F48-8900-0C634CCF8693}" destId="{FE019D55-C920-4FA1-83FC-2D3037101F1C}" srcOrd="0" destOrd="0" parTransId="{68838C53-8E62-4BB8-971E-325F95E8F105}" sibTransId="{7343DA42-1994-4AFC-8A75-C59C1E5D9AA9}"/>
    <dgm:cxn modelId="{5AAB673D-6BB9-49FD-AA5B-A80EC5CC466A}" type="presOf" srcId="{FE019D55-C920-4FA1-83FC-2D3037101F1C}" destId="{322CFC2D-3592-4996-8C64-28440BEFE23B}" srcOrd="0" destOrd="0" presId="urn:microsoft.com/office/officeart/2005/8/layout/venn1"/>
    <dgm:cxn modelId="{722E5EA7-0C36-4AE1-8DEE-65676914CB71}" type="presParOf" srcId="{6F2FC605-9FAE-402B-BFC3-9DB0DCCC0908}" destId="{322CFC2D-3592-4996-8C64-28440BEFE23B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3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A9E7F75-4CB6-4F48-8900-0C634CCF8693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019D55-C920-4FA1-83FC-2D3037101F1C}">
      <dgm:prSet custT="1"/>
      <dgm:spPr>
        <a:solidFill>
          <a:schemeClr val="accent2">
            <a:alpha val="50000"/>
          </a:schemeClr>
        </a:solidFill>
        <a:ln>
          <a:noFill/>
        </a:ln>
      </dgm:spPr>
      <dgm:t>
        <a:bodyPr/>
        <a:lstStyle/>
        <a:p>
          <a:pPr algn="ctr" rtl="0"/>
          <a:r>
            <a:rPr lang="en-US" sz="2200" b="1" dirty="0" err="1" smtClean="0"/>
            <a:t>SkTech</a:t>
          </a:r>
          <a:endParaRPr lang="ru-RU" sz="2200" dirty="0"/>
        </a:p>
      </dgm:t>
    </dgm:pt>
    <dgm:pt modelId="{68838C53-8E62-4BB8-971E-325F95E8F105}" type="parTrans" cxnId="{3C47FAD4-E514-4920-B9DA-EE899222FCC0}">
      <dgm:prSet/>
      <dgm:spPr/>
      <dgm:t>
        <a:bodyPr/>
        <a:lstStyle/>
        <a:p>
          <a:endParaRPr lang="ru-RU"/>
        </a:p>
      </dgm:t>
    </dgm:pt>
    <dgm:pt modelId="{7343DA42-1994-4AFC-8A75-C59C1E5D9AA9}" type="sibTrans" cxnId="{3C47FAD4-E514-4920-B9DA-EE899222FCC0}">
      <dgm:prSet/>
      <dgm:spPr/>
      <dgm:t>
        <a:bodyPr/>
        <a:lstStyle/>
        <a:p>
          <a:endParaRPr lang="ru-RU"/>
        </a:p>
      </dgm:t>
    </dgm:pt>
    <dgm:pt modelId="{273CBDFB-F72E-4543-A265-772721B67A62}">
      <dgm:prSet custT="1"/>
      <dgm:spPr>
        <a:solidFill>
          <a:schemeClr val="accent2">
            <a:alpha val="50000"/>
          </a:schemeClr>
        </a:solidFill>
        <a:ln>
          <a:noFill/>
        </a:ln>
      </dgm:spPr>
      <dgm:t>
        <a:bodyPr/>
        <a:lstStyle/>
        <a:p>
          <a:pPr algn="l" rtl="0"/>
          <a:r>
            <a:rPr lang="en-US" sz="1800" dirty="0" smtClean="0"/>
            <a:t>Partnership with MIT</a:t>
          </a:r>
          <a:endParaRPr lang="ru-RU" sz="1800" dirty="0"/>
        </a:p>
      </dgm:t>
    </dgm:pt>
    <dgm:pt modelId="{FF780B3B-1FF9-4E25-BCE9-449E3CD9E19A}" type="parTrans" cxnId="{D39C55F1-E969-418B-946C-768EA9E03595}">
      <dgm:prSet/>
      <dgm:spPr/>
      <dgm:t>
        <a:bodyPr/>
        <a:lstStyle/>
        <a:p>
          <a:endParaRPr lang="ru-RU"/>
        </a:p>
      </dgm:t>
    </dgm:pt>
    <dgm:pt modelId="{FBB2B9DB-216D-4087-99D4-B9001145DB88}" type="sibTrans" cxnId="{D39C55F1-E969-418B-946C-768EA9E03595}">
      <dgm:prSet/>
      <dgm:spPr/>
      <dgm:t>
        <a:bodyPr/>
        <a:lstStyle/>
        <a:p>
          <a:endParaRPr lang="ru-RU"/>
        </a:p>
      </dgm:t>
    </dgm:pt>
    <dgm:pt modelId="{3FF9637D-3858-406E-858E-27487BD4C89A}">
      <dgm:prSet custT="1"/>
      <dgm:spPr>
        <a:solidFill>
          <a:schemeClr val="accent2">
            <a:alpha val="50000"/>
          </a:schemeClr>
        </a:solidFill>
        <a:ln>
          <a:noFill/>
        </a:ln>
      </dgm:spPr>
      <dgm:t>
        <a:bodyPr/>
        <a:lstStyle/>
        <a:p>
          <a:pPr algn="l" rtl="0"/>
          <a:r>
            <a:rPr lang="en-US" sz="1800" b="0" dirty="0" smtClean="0"/>
            <a:t>1,200 grad students</a:t>
          </a:r>
          <a:endParaRPr lang="ru-RU" sz="1800" dirty="0"/>
        </a:p>
      </dgm:t>
    </dgm:pt>
    <dgm:pt modelId="{03E7DD82-943C-4D7B-A1BA-890978AA6BA2}" type="parTrans" cxnId="{F7A68DC6-4500-4A5E-B6D3-50FBC777DB67}">
      <dgm:prSet/>
      <dgm:spPr/>
      <dgm:t>
        <a:bodyPr/>
        <a:lstStyle/>
        <a:p>
          <a:endParaRPr lang="ru-RU"/>
        </a:p>
      </dgm:t>
    </dgm:pt>
    <dgm:pt modelId="{2973A109-2FA3-4F7C-A8DA-0752E55B0C5C}" type="sibTrans" cxnId="{F7A68DC6-4500-4A5E-B6D3-50FBC777DB67}">
      <dgm:prSet/>
      <dgm:spPr/>
      <dgm:t>
        <a:bodyPr/>
        <a:lstStyle/>
        <a:p>
          <a:endParaRPr lang="ru-RU"/>
        </a:p>
      </dgm:t>
    </dgm:pt>
    <dgm:pt modelId="{8BFC5695-113A-4C73-BBE6-DBEA1C1EA036}">
      <dgm:prSet custT="1"/>
      <dgm:spPr>
        <a:solidFill>
          <a:schemeClr val="accent2">
            <a:alpha val="50000"/>
          </a:schemeClr>
        </a:solidFill>
        <a:ln>
          <a:noFill/>
        </a:ln>
      </dgm:spPr>
      <dgm:t>
        <a:bodyPr/>
        <a:lstStyle/>
        <a:p>
          <a:pPr algn="l" rtl="0"/>
          <a:r>
            <a:rPr lang="en-US" sz="1800" b="0" dirty="0" smtClean="0"/>
            <a:t>500 professors and PhD’s </a:t>
          </a:r>
          <a:endParaRPr lang="ru-RU" sz="1800" dirty="0"/>
        </a:p>
      </dgm:t>
    </dgm:pt>
    <dgm:pt modelId="{634C2EB1-AC60-44E8-A1E1-BBAE2B27A549}" type="parTrans" cxnId="{10933B16-8140-420D-B5CB-A89FB9F7AB98}">
      <dgm:prSet/>
      <dgm:spPr/>
      <dgm:t>
        <a:bodyPr/>
        <a:lstStyle/>
        <a:p>
          <a:endParaRPr lang="ru-RU"/>
        </a:p>
      </dgm:t>
    </dgm:pt>
    <dgm:pt modelId="{4C97078A-8532-4553-8188-C426260E8B98}" type="sibTrans" cxnId="{10933B16-8140-420D-B5CB-A89FB9F7AB98}">
      <dgm:prSet/>
      <dgm:spPr/>
      <dgm:t>
        <a:bodyPr/>
        <a:lstStyle/>
        <a:p>
          <a:endParaRPr lang="ru-RU"/>
        </a:p>
      </dgm:t>
    </dgm:pt>
    <dgm:pt modelId="{6F2FC605-9FAE-402B-BFC3-9DB0DCCC0908}" type="pres">
      <dgm:prSet presAssocID="{6A9E7F75-4CB6-4F48-8900-0C634CCF8693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22CFC2D-3592-4996-8C64-28440BEFE23B}" type="pres">
      <dgm:prSet presAssocID="{FE019D55-C920-4FA1-83FC-2D3037101F1C}" presName="circ1TxSh" presStyleLbl="vennNode1" presStyleIdx="0" presStyleCnt="1" custScaleX="100000" custLinFactNeighborX="2089" custLinFactNeighborY="-13376"/>
      <dgm:spPr/>
      <dgm:t>
        <a:bodyPr/>
        <a:lstStyle/>
        <a:p>
          <a:endParaRPr lang="ru-RU"/>
        </a:p>
      </dgm:t>
    </dgm:pt>
  </dgm:ptLst>
  <dgm:cxnLst>
    <dgm:cxn modelId="{3C47FAD4-E514-4920-B9DA-EE899222FCC0}" srcId="{6A9E7F75-4CB6-4F48-8900-0C634CCF8693}" destId="{FE019D55-C920-4FA1-83FC-2D3037101F1C}" srcOrd="0" destOrd="0" parTransId="{68838C53-8E62-4BB8-971E-325F95E8F105}" sibTransId="{7343DA42-1994-4AFC-8A75-C59C1E5D9AA9}"/>
    <dgm:cxn modelId="{0A164961-3F0B-494B-B5D7-060DD394F7FA}" type="presOf" srcId="{8BFC5695-113A-4C73-BBE6-DBEA1C1EA036}" destId="{322CFC2D-3592-4996-8C64-28440BEFE23B}" srcOrd="0" destOrd="3" presId="urn:microsoft.com/office/officeart/2005/8/layout/venn1"/>
    <dgm:cxn modelId="{BF586C7E-3B38-4A0A-B2C3-11AFC5ABAF47}" type="presOf" srcId="{FE019D55-C920-4FA1-83FC-2D3037101F1C}" destId="{322CFC2D-3592-4996-8C64-28440BEFE23B}" srcOrd="0" destOrd="0" presId="urn:microsoft.com/office/officeart/2005/8/layout/venn1"/>
    <dgm:cxn modelId="{49B20B0C-FF8E-4F8C-BD70-5094B6642A91}" type="presOf" srcId="{273CBDFB-F72E-4543-A265-772721B67A62}" destId="{322CFC2D-3592-4996-8C64-28440BEFE23B}" srcOrd="0" destOrd="1" presId="urn:microsoft.com/office/officeart/2005/8/layout/venn1"/>
    <dgm:cxn modelId="{D39C55F1-E969-418B-946C-768EA9E03595}" srcId="{FE019D55-C920-4FA1-83FC-2D3037101F1C}" destId="{273CBDFB-F72E-4543-A265-772721B67A62}" srcOrd="0" destOrd="0" parTransId="{FF780B3B-1FF9-4E25-BCE9-449E3CD9E19A}" sibTransId="{FBB2B9DB-216D-4087-99D4-B9001145DB88}"/>
    <dgm:cxn modelId="{84990150-4D05-417B-B3C9-5478585D9246}" type="presOf" srcId="{3FF9637D-3858-406E-858E-27487BD4C89A}" destId="{322CFC2D-3592-4996-8C64-28440BEFE23B}" srcOrd="0" destOrd="2" presId="urn:microsoft.com/office/officeart/2005/8/layout/venn1"/>
    <dgm:cxn modelId="{F7A68DC6-4500-4A5E-B6D3-50FBC777DB67}" srcId="{FE019D55-C920-4FA1-83FC-2D3037101F1C}" destId="{3FF9637D-3858-406E-858E-27487BD4C89A}" srcOrd="1" destOrd="0" parTransId="{03E7DD82-943C-4D7B-A1BA-890978AA6BA2}" sibTransId="{2973A109-2FA3-4F7C-A8DA-0752E55B0C5C}"/>
    <dgm:cxn modelId="{10933B16-8140-420D-B5CB-A89FB9F7AB98}" srcId="{FE019D55-C920-4FA1-83FC-2D3037101F1C}" destId="{8BFC5695-113A-4C73-BBE6-DBEA1C1EA036}" srcOrd="2" destOrd="0" parTransId="{634C2EB1-AC60-44E8-A1E1-BBAE2B27A549}" sibTransId="{4C97078A-8532-4553-8188-C426260E8B98}"/>
    <dgm:cxn modelId="{25ED197F-2ABF-487D-90C4-F0E9880129C2}" type="presOf" srcId="{6A9E7F75-4CB6-4F48-8900-0C634CCF8693}" destId="{6F2FC605-9FAE-402B-BFC3-9DB0DCCC0908}" srcOrd="0" destOrd="0" presId="urn:microsoft.com/office/officeart/2005/8/layout/venn1"/>
    <dgm:cxn modelId="{6A771803-4BAC-42FD-B5EE-E4E618B46188}" type="presParOf" srcId="{6F2FC605-9FAE-402B-BFC3-9DB0DCCC0908}" destId="{322CFC2D-3592-4996-8C64-28440BEFE23B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3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149F1FB-D4BD-4D7F-937A-3F3C385E299A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75A204F-9053-4D9F-956B-5E78BC3BE492}">
      <dgm:prSet phldrT="[Текст]" custT="1"/>
      <dgm:spPr>
        <a:ln>
          <a:noFill/>
        </a:ln>
      </dgm:spPr>
      <dgm:t>
        <a:bodyPr/>
        <a:lstStyle/>
        <a:p>
          <a:r>
            <a:rPr lang="en-US" sz="1500" b="0" baseline="0" dirty="0" smtClean="0">
              <a:latin typeface="Arial" pitchFamily="34" charset="0"/>
              <a:cs typeface="Arial" pitchFamily="34" charset="0"/>
            </a:rPr>
            <a:t>Education</a:t>
          </a:r>
        </a:p>
      </dgm:t>
    </dgm:pt>
    <dgm:pt modelId="{464DEE28-1303-4D36-9592-0D76032FF823}" type="parTrans" cxnId="{0CECFECC-916C-4347-996B-99DE639AC0E4}">
      <dgm:prSet/>
      <dgm:spPr/>
      <dgm:t>
        <a:bodyPr/>
        <a:lstStyle/>
        <a:p>
          <a:endParaRPr lang="ru-RU" sz="1200">
            <a:latin typeface="Arial Narrow" pitchFamily="34" charset="0"/>
          </a:endParaRPr>
        </a:p>
      </dgm:t>
    </dgm:pt>
    <dgm:pt modelId="{96F2B806-F2A1-4808-9D80-209AC24B7757}" type="sibTrans" cxnId="{0CECFECC-916C-4347-996B-99DE639AC0E4}">
      <dgm:prSet/>
      <dgm:spPr/>
      <dgm:t>
        <a:bodyPr/>
        <a:lstStyle/>
        <a:p>
          <a:endParaRPr lang="ru-RU" sz="1200">
            <a:latin typeface="Arial Narrow" pitchFamily="34" charset="0"/>
          </a:endParaRPr>
        </a:p>
      </dgm:t>
    </dgm:pt>
    <dgm:pt modelId="{79DE097A-92D0-432A-97B8-6C56F7E3A9F1}">
      <dgm:prSet phldrT="[Текст]" custT="1"/>
      <dgm:spPr>
        <a:ln>
          <a:noFill/>
        </a:ln>
      </dgm:spPr>
      <dgm:t>
        <a:bodyPr/>
        <a:lstStyle/>
        <a:p>
          <a:r>
            <a:rPr lang="en-US" sz="1500" baseline="0" dirty="0" smtClean="0">
              <a:latin typeface="Arial" pitchFamily="34" charset="0"/>
            </a:rPr>
            <a:t>Start-ups</a:t>
          </a:r>
          <a:endParaRPr lang="ru-RU" sz="1500" baseline="0" dirty="0">
            <a:latin typeface="Arial" pitchFamily="34" charset="0"/>
          </a:endParaRPr>
        </a:p>
      </dgm:t>
    </dgm:pt>
    <dgm:pt modelId="{F17750EE-E88D-455D-BE0F-9240C89CD1BA}" type="parTrans" cxnId="{0D8B6955-0FBC-419B-8C9D-AE6D1C1CB235}">
      <dgm:prSet/>
      <dgm:spPr/>
      <dgm:t>
        <a:bodyPr/>
        <a:lstStyle/>
        <a:p>
          <a:endParaRPr lang="ru-RU" sz="1200">
            <a:latin typeface="Arial Narrow" pitchFamily="34" charset="0"/>
          </a:endParaRPr>
        </a:p>
      </dgm:t>
    </dgm:pt>
    <dgm:pt modelId="{FDA65B1E-E0CD-4ABB-9904-3DDB41FEC0F7}" type="sibTrans" cxnId="{0D8B6955-0FBC-419B-8C9D-AE6D1C1CB235}">
      <dgm:prSet/>
      <dgm:spPr/>
      <dgm:t>
        <a:bodyPr/>
        <a:lstStyle/>
        <a:p>
          <a:endParaRPr lang="ru-RU" sz="1200">
            <a:latin typeface="Arial Narrow" pitchFamily="34" charset="0"/>
          </a:endParaRPr>
        </a:p>
      </dgm:t>
    </dgm:pt>
    <dgm:pt modelId="{26CAC4DF-1569-4E48-91E9-A51053FADDA3}">
      <dgm:prSet phldrT="[Текст]" custT="1"/>
      <dgm:spPr>
        <a:ln>
          <a:noFill/>
        </a:ln>
      </dgm:spPr>
      <dgm:t>
        <a:bodyPr/>
        <a:lstStyle/>
        <a:p>
          <a:r>
            <a:rPr lang="en-US" sz="1500" dirty="0" smtClean="0">
              <a:latin typeface="Arial" pitchFamily="34" charset="0"/>
              <a:cs typeface="Arial" pitchFamily="34" charset="0"/>
            </a:rPr>
            <a:t>Corporations &amp; Venture capital</a:t>
          </a:r>
          <a:endParaRPr lang="ru-RU" sz="1500" dirty="0">
            <a:latin typeface="Arial" pitchFamily="34" charset="0"/>
            <a:cs typeface="Arial" pitchFamily="34" charset="0"/>
          </a:endParaRPr>
        </a:p>
      </dgm:t>
    </dgm:pt>
    <dgm:pt modelId="{6B47C176-3176-402F-9166-DED625F60FEA}" type="parTrans" cxnId="{0DC99D17-4FDA-41A0-84B6-D88131D55D4F}">
      <dgm:prSet/>
      <dgm:spPr/>
      <dgm:t>
        <a:bodyPr/>
        <a:lstStyle/>
        <a:p>
          <a:endParaRPr lang="ru-RU" sz="1200">
            <a:latin typeface="Arial Narrow" pitchFamily="34" charset="0"/>
          </a:endParaRPr>
        </a:p>
      </dgm:t>
    </dgm:pt>
    <dgm:pt modelId="{E972CB28-7796-40C6-BDE3-D216439AC983}" type="sibTrans" cxnId="{0DC99D17-4FDA-41A0-84B6-D88131D55D4F}">
      <dgm:prSet/>
      <dgm:spPr/>
      <dgm:t>
        <a:bodyPr/>
        <a:lstStyle/>
        <a:p>
          <a:endParaRPr lang="ru-RU" sz="1200">
            <a:latin typeface="Arial Narrow" pitchFamily="34" charset="0"/>
          </a:endParaRPr>
        </a:p>
      </dgm:t>
    </dgm:pt>
    <dgm:pt modelId="{3DAF114A-5B88-4DED-B421-3F53CD2690C2}">
      <dgm:prSet phldrT="[Текст]" custT="1"/>
      <dgm:spPr>
        <a:ln>
          <a:noFill/>
        </a:ln>
      </dgm:spPr>
      <dgm:t>
        <a:bodyPr/>
        <a:lstStyle/>
        <a:p>
          <a:r>
            <a:rPr lang="en-US" sz="1500" dirty="0" smtClean="0">
              <a:latin typeface="Arial" pitchFamily="34" charset="0"/>
              <a:cs typeface="Arial" pitchFamily="34" charset="0"/>
            </a:rPr>
            <a:t>Research</a:t>
          </a:r>
          <a:endParaRPr lang="ru-RU" sz="1500" dirty="0">
            <a:latin typeface="Arial" pitchFamily="34" charset="0"/>
            <a:cs typeface="Arial" pitchFamily="34" charset="0"/>
          </a:endParaRPr>
        </a:p>
      </dgm:t>
    </dgm:pt>
    <dgm:pt modelId="{AB76661D-A8F1-45D5-876B-B24C52286A86}" type="parTrans" cxnId="{4068FB74-0790-4AF1-B4FC-25CDC899D921}">
      <dgm:prSet/>
      <dgm:spPr/>
      <dgm:t>
        <a:bodyPr/>
        <a:lstStyle/>
        <a:p>
          <a:endParaRPr lang="ru-RU" sz="1200">
            <a:latin typeface="Arial Narrow" pitchFamily="34" charset="0"/>
          </a:endParaRPr>
        </a:p>
      </dgm:t>
    </dgm:pt>
    <dgm:pt modelId="{6DDC8FA4-4A86-410B-9DE4-A14EF52BC830}" type="sibTrans" cxnId="{4068FB74-0790-4AF1-B4FC-25CDC899D921}">
      <dgm:prSet/>
      <dgm:spPr/>
      <dgm:t>
        <a:bodyPr/>
        <a:lstStyle/>
        <a:p>
          <a:endParaRPr lang="ru-RU" sz="1200">
            <a:latin typeface="Arial Narrow" pitchFamily="34" charset="0"/>
          </a:endParaRPr>
        </a:p>
      </dgm:t>
    </dgm:pt>
    <dgm:pt modelId="{F729588A-DBFE-4AC2-BC39-E3ED26B76A5B}" type="pres">
      <dgm:prSet presAssocID="{5149F1FB-D4BD-4D7F-937A-3F3C385E299A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C862B6A-EF22-47AB-8F32-1FAAC7C8B510}" type="pres">
      <dgm:prSet presAssocID="{475A204F-9053-4D9F-956B-5E78BC3BE492}" presName="circ1" presStyleLbl="vennNode1" presStyleIdx="0" presStyleCnt="4"/>
      <dgm:spPr/>
      <dgm:t>
        <a:bodyPr/>
        <a:lstStyle/>
        <a:p>
          <a:endParaRPr lang="ru-RU"/>
        </a:p>
      </dgm:t>
    </dgm:pt>
    <dgm:pt modelId="{00B5D0F4-EE3D-4953-B1CB-C343F911B2C6}" type="pres">
      <dgm:prSet presAssocID="{475A204F-9053-4D9F-956B-5E78BC3BE49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C3C05E-3461-4779-AEC3-A612F5BBFA33}" type="pres">
      <dgm:prSet presAssocID="{79DE097A-92D0-432A-97B8-6C56F7E3A9F1}" presName="circ2" presStyleLbl="vennNode1" presStyleIdx="1" presStyleCnt="4" custScaleY="100733" custLinFactNeighborX="518"/>
      <dgm:spPr/>
      <dgm:t>
        <a:bodyPr/>
        <a:lstStyle/>
        <a:p>
          <a:endParaRPr lang="ru-RU"/>
        </a:p>
      </dgm:t>
    </dgm:pt>
    <dgm:pt modelId="{C1A8D07E-5BA8-43F7-9AA4-6C80FE72164B}" type="pres">
      <dgm:prSet presAssocID="{79DE097A-92D0-432A-97B8-6C56F7E3A9F1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E17CB6-D8EC-401E-BBEF-8156C48DC87E}" type="pres">
      <dgm:prSet presAssocID="{26CAC4DF-1569-4E48-91E9-A51053FADDA3}" presName="circ3" presStyleLbl="vennNode1" presStyleIdx="2" presStyleCnt="4"/>
      <dgm:spPr/>
      <dgm:t>
        <a:bodyPr/>
        <a:lstStyle/>
        <a:p>
          <a:endParaRPr lang="ru-RU"/>
        </a:p>
      </dgm:t>
    </dgm:pt>
    <dgm:pt modelId="{A862B40F-0D42-4B07-8F3A-F66FA066679B}" type="pres">
      <dgm:prSet presAssocID="{26CAC4DF-1569-4E48-91E9-A51053FADDA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C7F646-E124-4265-8BD1-C7A8DDCD77D7}" type="pres">
      <dgm:prSet presAssocID="{3DAF114A-5B88-4DED-B421-3F53CD2690C2}" presName="circ4" presStyleLbl="vennNode1" presStyleIdx="3" presStyleCnt="4" custLinFactNeighborY="693"/>
      <dgm:spPr/>
      <dgm:t>
        <a:bodyPr/>
        <a:lstStyle/>
        <a:p>
          <a:endParaRPr lang="ru-RU"/>
        </a:p>
      </dgm:t>
    </dgm:pt>
    <dgm:pt modelId="{73F6E325-67F9-4708-B28A-F21E9EB16488}" type="pres">
      <dgm:prSet presAssocID="{3DAF114A-5B88-4DED-B421-3F53CD2690C2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D8B6955-0FBC-419B-8C9D-AE6D1C1CB235}" srcId="{5149F1FB-D4BD-4D7F-937A-3F3C385E299A}" destId="{79DE097A-92D0-432A-97B8-6C56F7E3A9F1}" srcOrd="1" destOrd="0" parTransId="{F17750EE-E88D-455D-BE0F-9240C89CD1BA}" sibTransId="{FDA65B1E-E0CD-4ABB-9904-3DDB41FEC0F7}"/>
    <dgm:cxn modelId="{F998F0A7-C9A0-45C5-95BE-C08C32ABD11F}" type="presOf" srcId="{3DAF114A-5B88-4DED-B421-3F53CD2690C2}" destId="{73F6E325-67F9-4708-B28A-F21E9EB16488}" srcOrd="1" destOrd="0" presId="urn:microsoft.com/office/officeart/2005/8/layout/venn1"/>
    <dgm:cxn modelId="{350488CB-90AD-40D2-BD60-0B78D41243A4}" type="presOf" srcId="{5149F1FB-D4BD-4D7F-937A-3F3C385E299A}" destId="{F729588A-DBFE-4AC2-BC39-E3ED26B76A5B}" srcOrd="0" destOrd="0" presId="urn:microsoft.com/office/officeart/2005/8/layout/venn1"/>
    <dgm:cxn modelId="{655CB2F3-649A-49AA-B346-0CD2F4F9FA1D}" type="presOf" srcId="{79DE097A-92D0-432A-97B8-6C56F7E3A9F1}" destId="{C1A8D07E-5BA8-43F7-9AA4-6C80FE72164B}" srcOrd="1" destOrd="0" presId="urn:microsoft.com/office/officeart/2005/8/layout/venn1"/>
    <dgm:cxn modelId="{0DC99D17-4FDA-41A0-84B6-D88131D55D4F}" srcId="{5149F1FB-D4BD-4D7F-937A-3F3C385E299A}" destId="{26CAC4DF-1569-4E48-91E9-A51053FADDA3}" srcOrd="2" destOrd="0" parTransId="{6B47C176-3176-402F-9166-DED625F60FEA}" sibTransId="{E972CB28-7796-40C6-BDE3-D216439AC983}"/>
    <dgm:cxn modelId="{0CECFECC-916C-4347-996B-99DE639AC0E4}" srcId="{5149F1FB-D4BD-4D7F-937A-3F3C385E299A}" destId="{475A204F-9053-4D9F-956B-5E78BC3BE492}" srcOrd="0" destOrd="0" parTransId="{464DEE28-1303-4D36-9592-0D76032FF823}" sibTransId="{96F2B806-F2A1-4808-9D80-209AC24B7757}"/>
    <dgm:cxn modelId="{EAD69A2D-D0C6-4D74-909A-74D8E3ED9DE3}" type="presOf" srcId="{79DE097A-92D0-432A-97B8-6C56F7E3A9F1}" destId="{ABC3C05E-3461-4779-AEC3-A612F5BBFA33}" srcOrd="0" destOrd="0" presId="urn:microsoft.com/office/officeart/2005/8/layout/venn1"/>
    <dgm:cxn modelId="{4068FB74-0790-4AF1-B4FC-25CDC899D921}" srcId="{5149F1FB-D4BD-4D7F-937A-3F3C385E299A}" destId="{3DAF114A-5B88-4DED-B421-3F53CD2690C2}" srcOrd="3" destOrd="0" parTransId="{AB76661D-A8F1-45D5-876B-B24C52286A86}" sibTransId="{6DDC8FA4-4A86-410B-9DE4-A14EF52BC830}"/>
    <dgm:cxn modelId="{EADFBF3F-F7F8-4BBD-8BBD-323E2757E1B3}" type="presOf" srcId="{26CAC4DF-1569-4E48-91E9-A51053FADDA3}" destId="{A862B40F-0D42-4B07-8F3A-F66FA066679B}" srcOrd="1" destOrd="0" presId="urn:microsoft.com/office/officeart/2005/8/layout/venn1"/>
    <dgm:cxn modelId="{B260F110-A61F-4B14-A998-47E6E98BCE00}" type="presOf" srcId="{475A204F-9053-4D9F-956B-5E78BC3BE492}" destId="{3C862B6A-EF22-47AB-8F32-1FAAC7C8B510}" srcOrd="0" destOrd="0" presId="urn:microsoft.com/office/officeart/2005/8/layout/venn1"/>
    <dgm:cxn modelId="{4B1B34C3-45CF-4A1F-9DBF-D1F9798F1486}" type="presOf" srcId="{3DAF114A-5B88-4DED-B421-3F53CD2690C2}" destId="{C8C7F646-E124-4265-8BD1-C7A8DDCD77D7}" srcOrd="0" destOrd="0" presId="urn:microsoft.com/office/officeart/2005/8/layout/venn1"/>
    <dgm:cxn modelId="{82F64687-9EDC-4698-9133-7D469A2AF965}" type="presOf" srcId="{475A204F-9053-4D9F-956B-5E78BC3BE492}" destId="{00B5D0F4-EE3D-4953-B1CB-C343F911B2C6}" srcOrd="1" destOrd="0" presId="urn:microsoft.com/office/officeart/2005/8/layout/venn1"/>
    <dgm:cxn modelId="{CCD27AEE-9742-407D-BFE5-03B131AA2788}" type="presOf" srcId="{26CAC4DF-1569-4E48-91E9-A51053FADDA3}" destId="{B8E17CB6-D8EC-401E-BBEF-8156C48DC87E}" srcOrd="0" destOrd="0" presId="urn:microsoft.com/office/officeart/2005/8/layout/venn1"/>
    <dgm:cxn modelId="{D56CA6BA-97A9-4897-ABD3-7725660A5BD6}" type="presParOf" srcId="{F729588A-DBFE-4AC2-BC39-E3ED26B76A5B}" destId="{3C862B6A-EF22-47AB-8F32-1FAAC7C8B510}" srcOrd="0" destOrd="0" presId="urn:microsoft.com/office/officeart/2005/8/layout/venn1"/>
    <dgm:cxn modelId="{3F1D61D8-6419-4BEC-8BCE-E1A793B8FFB6}" type="presParOf" srcId="{F729588A-DBFE-4AC2-BC39-E3ED26B76A5B}" destId="{00B5D0F4-EE3D-4953-B1CB-C343F911B2C6}" srcOrd="1" destOrd="0" presId="urn:microsoft.com/office/officeart/2005/8/layout/venn1"/>
    <dgm:cxn modelId="{CF521A3A-C4AD-44B9-BE62-4BEB172EA5CB}" type="presParOf" srcId="{F729588A-DBFE-4AC2-BC39-E3ED26B76A5B}" destId="{ABC3C05E-3461-4779-AEC3-A612F5BBFA33}" srcOrd="2" destOrd="0" presId="urn:microsoft.com/office/officeart/2005/8/layout/venn1"/>
    <dgm:cxn modelId="{F046ED35-CFFE-40D8-BEBA-C6E0A3585FBA}" type="presParOf" srcId="{F729588A-DBFE-4AC2-BC39-E3ED26B76A5B}" destId="{C1A8D07E-5BA8-43F7-9AA4-6C80FE72164B}" srcOrd="3" destOrd="0" presId="urn:microsoft.com/office/officeart/2005/8/layout/venn1"/>
    <dgm:cxn modelId="{2E754C7C-36CA-4CB8-932A-3067EDD5A387}" type="presParOf" srcId="{F729588A-DBFE-4AC2-BC39-E3ED26B76A5B}" destId="{B8E17CB6-D8EC-401E-BBEF-8156C48DC87E}" srcOrd="4" destOrd="0" presId="urn:microsoft.com/office/officeart/2005/8/layout/venn1"/>
    <dgm:cxn modelId="{AE401739-2361-474C-A486-7D15E70541AC}" type="presParOf" srcId="{F729588A-DBFE-4AC2-BC39-E3ED26B76A5B}" destId="{A862B40F-0D42-4B07-8F3A-F66FA066679B}" srcOrd="5" destOrd="0" presId="urn:microsoft.com/office/officeart/2005/8/layout/venn1"/>
    <dgm:cxn modelId="{E0FC359E-3514-4E3E-AAD4-646A91125FEF}" type="presParOf" srcId="{F729588A-DBFE-4AC2-BC39-E3ED26B76A5B}" destId="{C8C7F646-E124-4265-8BD1-C7A8DDCD77D7}" srcOrd="6" destOrd="0" presId="urn:microsoft.com/office/officeart/2005/8/layout/venn1"/>
    <dgm:cxn modelId="{C46EC7A8-B0F8-4811-A66D-83980FBFACD0}" type="presParOf" srcId="{F729588A-DBFE-4AC2-BC39-E3ED26B76A5B}" destId="{73F6E325-67F9-4708-B28A-F21E9EB16488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149F1FB-D4BD-4D7F-937A-3F3C385E299A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75A204F-9053-4D9F-956B-5E78BC3BE492}">
      <dgm:prSet phldrT="[Текст]" custT="1"/>
      <dgm:spPr>
        <a:ln>
          <a:noFill/>
        </a:ln>
      </dgm:spPr>
      <dgm:t>
        <a:bodyPr/>
        <a:lstStyle/>
        <a:p>
          <a:r>
            <a:rPr lang="en-US" sz="1600" b="0" baseline="0" dirty="0" smtClean="0">
              <a:latin typeface="Arial" pitchFamily="34" charset="0"/>
              <a:cs typeface="Arial" pitchFamily="34" charset="0"/>
            </a:rPr>
            <a:t>Incubator Housing</a:t>
          </a:r>
        </a:p>
      </dgm:t>
    </dgm:pt>
    <dgm:pt modelId="{464DEE28-1303-4D36-9592-0D76032FF823}" type="parTrans" cxnId="{0CECFECC-916C-4347-996B-99DE639AC0E4}">
      <dgm:prSet/>
      <dgm:spPr/>
      <dgm:t>
        <a:bodyPr/>
        <a:lstStyle/>
        <a:p>
          <a:endParaRPr lang="ru-RU" sz="1200">
            <a:latin typeface="Arial Narrow" pitchFamily="34" charset="0"/>
          </a:endParaRPr>
        </a:p>
      </dgm:t>
    </dgm:pt>
    <dgm:pt modelId="{96F2B806-F2A1-4808-9D80-209AC24B7757}" type="sibTrans" cxnId="{0CECFECC-916C-4347-996B-99DE639AC0E4}">
      <dgm:prSet/>
      <dgm:spPr/>
      <dgm:t>
        <a:bodyPr/>
        <a:lstStyle/>
        <a:p>
          <a:r>
            <a:rPr lang="en-US" sz="1200" dirty="0" smtClean="0">
              <a:latin typeface="+mj-lt"/>
            </a:rPr>
            <a:t>Mentoring</a:t>
          </a:r>
          <a:endParaRPr lang="ru-RU" sz="1200" dirty="0">
            <a:latin typeface="+mj-lt"/>
          </a:endParaRPr>
        </a:p>
      </dgm:t>
    </dgm:pt>
    <dgm:pt modelId="{79DE097A-92D0-432A-97B8-6C56F7E3A9F1}">
      <dgm:prSet phldrT="[Текст]" custT="1"/>
      <dgm:spPr>
        <a:ln>
          <a:noFill/>
        </a:ln>
      </dgm:spPr>
      <dgm:t>
        <a:bodyPr/>
        <a:lstStyle/>
        <a:p>
          <a:r>
            <a:rPr lang="en-US" sz="1800" baseline="0" dirty="0" smtClean="0">
              <a:latin typeface="Arial" pitchFamily="34" charset="0"/>
            </a:rPr>
            <a:t>Non-Diluting Grants</a:t>
          </a:r>
          <a:endParaRPr lang="ru-RU" sz="1800" baseline="0" dirty="0">
            <a:latin typeface="Arial" pitchFamily="34" charset="0"/>
          </a:endParaRPr>
        </a:p>
      </dgm:t>
    </dgm:pt>
    <dgm:pt modelId="{F17750EE-E88D-455D-BE0F-9240C89CD1BA}" type="parTrans" cxnId="{0D8B6955-0FBC-419B-8C9D-AE6D1C1CB235}">
      <dgm:prSet/>
      <dgm:spPr/>
      <dgm:t>
        <a:bodyPr/>
        <a:lstStyle/>
        <a:p>
          <a:endParaRPr lang="ru-RU" sz="1200">
            <a:latin typeface="Arial Narrow" pitchFamily="34" charset="0"/>
          </a:endParaRPr>
        </a:p>
      </dgm:t>
    </dgm:pt>
    <dgm:pt modelId="{FDA65B1E-E0CD-4ABB-9904-3DDB41FEC0F7}" type="sibTrans" cxnId="{0D8B6955-0FBC-419B-8C9D-AE6D1C1CB235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sz="1200" dirty="0" smtClean="0">
              <a:latin typeface="Arial Narrow" pitchFamily="34" charset="0"/>
            </a:rPr>
            <a:t>No VAT &amp; Income tax</a:t>
          </a:r>
          <a:endParaRPr lang="ru-RU" sz="1200" dirty="0">
            <a:latin typeface="Arial Narrow" pitchFamily="34" charset="0"/>
          </a:endParaRPr>
        </a:p>
      </dgm:t>
    </dgm:pt>
    <dgm:pt modelId="{26CAC4DF-1569-4E48-91E9-A51053FADDA3}">
      <dgm:prSet phldrT="[Текст]" custT="1"/>
      <dgm:spPr>
        <a:solidFill>
          <a:srgbClr val="FF5050"/>
        </a:solidFill>
        <a:ln>
          <a:noFill/>
        </a:ln>
      </dgm:spPr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Insurance premiums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6B47C176-3176-402F-9166-DED625F60FEA}" type="parTrans" cxnId="{0DC99D17-4FDA-41A0-84B6-D88131D55D4F}">
      <dgm:prSet/>
      <dgm:spPr/>
      <dgm:t>
        <a:bodyPr/>
        <a:lstStyle/>
        <a:p>
          <a:endParaRPr lang="ru-RU" sz="1200">
            <a:latin typeface="Arial Narrow" pitchFamily="34" charset="0"/>
          </a:endParaRPr>
        </a:p>
      </dgm:t>
    </dgm:pt>
    <dgm:pt modelId="{E972CB28-7796-40C6-BDE3-D216439AC983}" type="sibTrans" cxnId="{0DC99D17-4FDA-41A0-84B6-D88131D55D4F}">
      <dgm:prSet/>
      <dgm:spPr/>
      <dgm:t>
        <a:bodyPr/>
        <a:lstStyle/>
        <a:p>
          <a:r>
            <a:rPr lang="en-US" sz="1200" dirty="0" smtClean="0">
              <a:latin typeface="Arial Narrow" pitchFamily="34" charset="0"/>
            </a:rPr>
            <a:t>Accounting and Legal services </a:t>
          </a:r>
          <a:endParaRPr lang="ru-RU" sz="1200" dirty="0">
            <a:latin typeface="Arial Narrow" pitchFamily="34" charset="0"/>
          </a:endParaRPr>
        </a:p>
      </dgm:t>
    </dgm:pt>
    <dgm:pt modelId="{3DAF114A-5B88-4DED-B421-3F53CD2690C2}">
      <dgm:prSet phldrT="[Текст]" custT="1"/>
      <dgm:spPr>
        <a:solidFill>
          <a:srgbClr val="996633"/>
        </a:solidFill>
        <a:ln>
          <a:noFill/>
        </a:ln>
      </dgm:spPr>
      <dgm:t>
        <a:bodyPr/>
        <a:lstStyle/>
        <a:p>
          <a:r>
            <a:rPr lang="en-US" sz="1600" dirty="0" smtClean="0">
              <a:latin typeface="Arial" pitchFamily="34" charset="0"/>
              <a:cs typeface="Arial" pitchFamily="34" charset="0"/>
            </a:rPr>
            <a:t>Shared-use CAPEX 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AB76661D-A8F1-45D5-876B-B24C52286A86}" type="parTrans" cxnId="{4068FB74-0790-4AF1-B4FC-25CDC899D921}">
      <dgm:prSet/>
      <dgm:spPr/>
      <dgm:t>
        <a:bodyPr/>
        <a:lstStyle/>
        <a:p>
          <a:endParaRPr lang="ru-RU" sz="1200">
            <a:latin typeface="Arial Narrow" pitchFamily="34" charset="0"/>
          </a:endParaRPr>
        </a:p>
      </dgm:t>
    </dgm:pt>
    <dgm:pt modelId="{6DDC8FA4-4A86-410B-9DE4-A14EF52BC830}" type="sibTrans" cxnId="{4068FB74-0790-4AF1-B4FC-25CDC899D921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800" b="1" dirty="0" smtClean="0">
              <a:latin typeface="+mj-lt"/>
            </a:rPr>
            <a:t>No Customs Duty</a:t>
          </a:r>
          <a:endParaRPr lang="ru-RU" sz="1800" b="1" dirty="0">
            <a:latin typeface="+mj-lt"/>
          </a:endParaRPr>
        </a:p>
      </dgm:t>
    </dgm:pt>
    <dgm:pt modelId="{0ED226C1-F839-43F7-BEF9-BC3E346FE646}">
      <dgm:prSet/>
      <dgm:spPr/>
      <dgm:t>
        <a:bodyPr/>
        <a:lstStyle/>
        <a:p>
          <a:endParaRPr lang="ru-RU" dirty="0"/>
        </a:p>
      </dgm:t>
    </dgm:pt>
    <dgm:pt modelId="{5D7E3589-4C60-4BB7-ADED-DE06E470347C}" type="parTrans" cxnId="{6F70E2BE-E320-4AD3-BF16-5CC0A94FB6C5}">
      <dgm:prSet/>
      <dgm:spPr/>
      <dgm:t>
        <a:bodyPr/>
        <a:lstStyle/>
        <a:p>
          <a:endParaRPr lang="ru-RU"/>
        </a:p>
      </dgm:t>
    </dgm:pt>
    <dgm:pt modelId="{17F36A9E-5458-4EA8-A18D-C9824AE97A51}" type="sibTrans" cxnId="{6F70E2BE-E320-4AD3-BF16-5CC0A94FB6C5}">
      <dgm:prSet/>
      <dgm:spPr/>
      <dgm:t>
        <a:bodyPr/>
        <a:lstStyle/>
        <a:p>
          <a:endParaRPr lang="ru-RU"/>
        </a:p>
      </dgm:t>
    </dgm:pt>
    <dgm:pt modelId="{E1172A9C-489E-44E1-98BF-6101397E96B7}">
      <dgm:prSet custT="1"/>
      <dgm:spPr/>
      <dgm:t>
        <a:bodyPr/>
        <a:lstStyle/>
        <a:p>
          <a:r>
            <a:rPr lang="en-US" sz="1800" dirty="0" smtClean="0">
              <a:latin typeface="Arial Narrow" pitchFamily="34" charset="0"/>
            </a:rPr>
            <a:t>Visas</a:t>
          </a:r>
        </a:p>
        <a:p>
          <a:r>
            <a:rPr lang="en-US" sz="1800" dirty="0" smtClean="0">
              <a:latin typeface="Arial Narrow" pitchFamily="34" charset="0"/>
            </a:rPr>
            <a:t> for Foreigners</a:t>
          </a:r>
          <a:endParaRPr lang="ru-RU" sz="1800" dirty="0">
            <a:latin typeface="Arial Narrow" pitchFamily="34" charset="0"/>
          </a:endParaRPr>
        </a:p>
      </dgm:t>
    </dgm:pt>
    <dgm:pt modelId="{36967ADB-84A4-414D-BE2A-16F652707313}" type="parTrans" cxnId="{CC1F18CD-8D6B-49E9-94C7-204A192B3C4C}">
      <dgm:prSet/>
      <dgm:spPr/>
      <dgm:t>
        <a:bodyPr/>
        <a:lstStyle/>
        <a:p>
          <a:endParaRPr lang="ru-RU"/>
        </a:p>
      </dgm:t>
    </dgm:pt>
    <dgm:pt modelId="{573D8073-C5B9-4B11-AD7A-48564281F436}" type="sibTrans" cxnId="{CC1F18CD-8D6B-49E9-94C7-204A192B3C4C}">
      <dgm:prSet custT="1"/>
      <dgm:spPr/>
      <dgm:t>
        <a:bodyPr/>
        <a:lstStyle/>
        <a:p>
          <a:r>
            <a:rPr lang="en-US" sz="2400" dirty="0" smtClean="0">
              <a:latin typeface="+mj-lt"/>
            </a:rPr>
            <a:t>Venture Capital</a:t>
          </a:r>
          <a:endParaRPr lang="ru-RU" sz="2400" dirty="0">
            <a:latin typeface="+mj-lt"/>
          </a:endParaRPr>
        </a:p>
      </dgm:t>
    </dgm:pt>
    <dgm:pt modelId="{0D097E70-51A4-4520-928A-E01BE4115B70}" type="pres">
      <dgm:prSet presAssocID="{5149F1FB-D4BD-4D7F-937A-3F3C385E299A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8440962-CD15-48ED-9D03-EA858C2FBE94}" type="pres">
      <dgm:prSet presAssocID="{475A204F-9053-4D9F-956B-5E78BC3BE492}" presName="composite" presStyleCnt="0"/>
      <dgm:spPr/>
    </dgm:pt>
    <dgm:pt modelId="{7E75E159-4B5C-499F-8771-DF03F30F04E6}" type="pres">
      <dgm:prSet presAssocID="{475A204F-9053-4D9F-956B-5E78BC3BE492}" presName="Parent1" presStyleLbl="node1" presStyleIdx="0" presStyleCnt="1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7CCA3A-EC3A-4B13-A413-1343F399C929}" type="pres">
      <dgm:prSet presAssocID="{475A204F-9053-4D9F-956B-5E78BC3BE492}" presName="Childtext1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26175D87-B83F-4734-B5DA-924444187F77}" type="pres">
      <dgm:prSet presAssocID="{475A204F-9053-4D9F-956B-5E78BC3BE492}" presName="BalanceSpacing" presStyleCnt="0"/>
      <dgm:spPr/>
    </dgm:pt>
    <dgm:pt modelId="{B828CD0B-0A6D-4D7E-835B-132ED31AB86B}" type="pres">
      <dgm:prSet presAssocID="{475A204F-9053-4D9F-956B-5E78BC3BE492}" presName="BalanceSpacing1" presStyleCnt="0"/>
      <dgm:spPr/>
    </dgm:pt>
    <dgm:pt modelId="{D405AC57-397C-4010-8961-677E33A8C184}" type="pres">
      <dgm:prSet presAssocID="{96F2B806-F2A1-4808-9D80-209AC24B7757}" presName="Accent1Text" presStyleLbl="node1" presStyleIdx="1" presStyleCnt="10"/>
      <dgm:spPr/>
      <dgm:t>
        <a:bodyPr/>
        <a:lstStyle/>
        <a:p>
          <a:endParaRPr lang="ru-RU"/>
        </a:p>
      </dgm:t>
    </dgm:pt>
    <dgm:pt modelId="{1E37C32E-A347-46B0-B67D-4149D24A42BB}" type="pres">
      <dgm:prSet presAssocID="{96F2B806-F2A1-4808-9D80-209AC24B7757}" presName="spaceBetweenRectangles" presStyleCnt="0"/>
      <dgm:spPr/>
    </dgm:pt>
    <dgm:pt modelId="{BEED73AB-6881-4DAB-A2C2-65E77717F8DC}" type="pres">
      <dgm:prSet presAssocID="{79DE097A-92D0-432A-97B8-6C56F7E3A9F1}" presName="composite" presStyleCnt="0"/>
      <dgm:spPr/>
    </dgm:pt>
    <dgm:pt modelId="{318661A1-02F3-43AF-91BC-CA1B5F5BDB11}" type="pres">
      <dgm:prSet presAssocID="{79DE097A-92D0-432A-97B8-6C56F7E3A9F1}" presName="Parent1" presStyleLbl="node1" presStyleIdx="2" presStyleCnt="1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7CAD81-8143-4646-9384-A54014630594}" type="pres">
      <dgm:prSet presAssocID="{79DE097A-92D0-432A-97B8-6C56F7E3A9F1}" presName="Childtext1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A0215C96-1252-4284-B91F-AB6F0D1C9A82}" type="pres">
      <dgm:prSet presAssocID="{79DE097A-92D0-432A-97B8-6C56F7E3A9F1}" presName="BalanceSpacing" presStyleCnt="0"/>
      <dgm:spPr/>
    </dgm:pt>
    <dgm:pt modelId="{7940A93C-6AD0-482E-BF27-BE7C117EB631}" type="pres">
      <dgm:prSet presAssocID="{79DE097A-92D0-432A-97B8-6C56F7E3A9F1}" presName="BalanceSpacing1" presStyleCnt="0"/>
      <dgm:spPr/>
    </dgm:pt>
    <dgm:pt modelId="{8F7BDE5B-99D8-4209-AF75-DEE2F0F3C202}" type="pres">
      <dgm:prSet presAssocID="{FDA65B1E-E0CD-4ABB-9904-3DDB41FEC0F7}" presName="Accent1Text" presStyleLbl="node1" presStyleIdx="3" presStyleCnt="10"/>
      <dgm:spPr/>
      <dgm:t>
        <a:bodyPr/>
        <a:lstStyle/>
        <a:p>
          <a:endParaRPr lang="ru-RU"/>
        </a:p>
      </dgm:t>
    </dgm:pt>
    <dgm:pt modelId="{AF529B41-DA15-4AFA-A9A4-3CACC2E5878A}" type="pres">
      <dgm:prSet presAssocID="{FDA65B1E-E0CD-4ABB-9904-3DDB41FEC0F7}" presName="spaceBetweenRectangles" presStyleCnt="0"/>
      <dgm:spPr/>
    </dgm:pt>
    <dgm:pt modelId="{4AE6709D-A661-4BA8-ACF7-729A6E7AB4FA}" type="pres">
      <dgm:prSet presAssocID="{26CAC4DF-1569-4E48-91E9-A51053FADDA3}" presName="composite" presStyleCnt="0"/>
      <dgm:spPr/>
    </dgm:pt>
    <dgm:pt modelId="{32E06C1D-9792-480F-88BE-412F04D339DF}" type="pres">
      <dgm:prSet presAssocID="{26CAC4DF-1569-4E48-91E9-A51053FADDA3}" presName="Parent1" presStyleLbl="node1" presStyleIdx="4" presStyleCnt="1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9241E4-A5DD-4508-9A16-C63C61DEE54D}" type="pres">
      <dgm:prSet presAssocID="{26CAC4DF-1569-4E48-91E9-A51053FADDA3}" presName="Childtext1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A7811C-04CB-463A-B0BC-AECCDF1D891C}" type="pres">
      <dgm:prSet presAssocID="{26CAC4DF-1569-4E48-91E9-A51053FADDA3}" presName="BalanceSpacing" presStyleCnt="0"/>
      <dgm:spPr/>
    </dgm:pt>
    <dgm:pt modelId="{E481E222-ED24-4961-89F6-432BD0966A9B}" type="pres">
      <dgm:prSet presAssocID="{26CAC4DF-1569-4E48-91E9-A51053FADDA3}" presName="BalanceSpacing1" presStyleCnt="0"/>
      <dgm:spPr/>
    </dgm:pt>
    <dgm:pt modelId="{82B83254-16F5-4181-922B-B51A0236091E}" type="pres">
      <dgm:prSet presAssocID="{E972CB28-7796-40C6-BDE3-D216439AC983}" presName="Accent1Text" presStyleLbl="node1" presStyleIdx="5" presStyleCnt="10"/>
      <dgm:spPr/>
      <dgm:t>
        <a:bodyPr/>
        <a:lstStyle/>
        <a:p>
          <a:endParaRPr lang="ru-RU"/>
        </a:p>
      </dgm:t>
    </dgm:pt>
    <dgm:pt modelId="{D9BD755A-8CD6-4F96-A471-E5A38D030BC5}" type="pres">
      <dgm:prSet presAssocID="{E972CB28-7796-40C6-BDE3-D216439AC983}" presName="spaceBetweenRectangles" presStyleCnt="0"/>
      <dgm:spPr/>
    </dgm:pt>
    <dgm:pt modelId="{32F58C5D-CFF7-44EB-98A4-592605072E6F}" type="pres">
      <dgm:prSet presAssocID="{3DAF114A-5B88-4DED-B421-3F53CD2690C2}" presName="composite" presStyleCnt="0"/>
      <dgm:spPr/>
    </dgm:pt>
    <dgm:pt modelId="{333E27EC-AA5A-4D7D-A084-B2B7896C36CF}" type="pres">
      <dgm:prSet presAssocID="{3DAF114A-5B88-4DED-B421-3F53CD2690C2}" presName="Parent1" presStyleLbl="node1" presStyleIdx="6" presStyleCnt="10" custLinFactX="62165" custLinFactNeighborX="100000" custLinFactNeighborY="-8442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4D3814-E1B3-4B73-BD37-6707E578C095}" type="pres">
      <dgm:prSet presAssocID="{3DAF114A-5B88-4DED-B421-3F53CD2690C2}" presName="Childtext1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F5065C9C-9262-4646-A83E-08BD5C3D8E30}" type="pres">
      <dgm:prSet presAssocID="{3DAF114A-5B88-4DED-B421-3F53CD2690C2}" presName="BalanceSpacing" presStyleCnt="0"/>
      <dgm:spPr/>
    </dgm:pt>
    <dgm:pt modelId="{64410BBC-322A-46A9-AD02-FBCFDC8E3B01}" type="pres">
      <dgm:prSet presAssocID="{3DAF114A-5B88-4DED-B421-3F53CD2690C2}" presName="BalanceSpacing1" presStyleCnt="0"/>
      <dgm:spPr/>
    </dgm:pt>
    <dgm:pt modelId="{3326CAD2-0604-4851-B3DE-ED618A80BFAA}" type="pres">
      <dgm:prSet presAssocID="{6DDC8FA4-4A86-410B-9DE4-A14EF52BC830}" presName="Accent1Text" presStyleLbl="node1" presStyleIdx="7" presStyleCnt="10" custLinFactY="-100000" custLinFactNeighborX="55592" custLinFactNeighborY="-154922"/>
      <dgm:spPr/>
      <dgm:t>
        <a:bodyPr/>
        <a:lstStyle/>
        <a:p>
          <a:endParaRPr lang="ru-RU"/>
        </a:p>
      </dgm:t>
    </dgm:pt>
    <dgm:pt modelId="{B3559DC1-AE4F-48FE-89A5-FECB8032D2EB}" type="pres">
      <dgm:prSet presAssocID="{6DDC8FA4-4A86-410B-9DE4-A14EF52BC830}" presName="spaceBetweenRectangles" presStyleCnt="0"/>
      <dgm:spPr/>
    </dgm:pt>
    <dgm:pt modelId="{B65985A1-384E-46B8-ACFA-B0D1CAB46DC6}" type="pres">
      <dgm:prSet presAssocID="{E1172A9C-489E-44E1-98BF-6101397E96B7}" presName="composite" presStyleCnt="0"/>
      <dgm:spPr/>
    </dgm:pt>
    <dgm:pt modelId="{B4F36C9E-51A8-4662-985C-0DEECAA0E485}" type="pres">
      <dgm:prSet presAssocID="{E1172A9C-489E-44E1-98BF-6101397E96B7}" presName="Parent1" presStyleLbl="node1" presStyleIdx="8" presStyleCnt="10" custLinFactX="61312" custLinFactY="-100000" custLinFactNeighborX="100000" custLinFactNeighborY="-15355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510351-626D-4085-B302-3BA38CBEA548}" type="pres">
      <dgm:prSet presAssocID="{E1172A9C-489E-44E1-98BF-6101397E96B7}" presName="Childtext1" presStyleLbl="revTx" presStyleIdx="4" presStyleCnt="5">
        <dgm:presLayoutVars>
          <dgm:chMax val="0"/>
          <dgm:chPref val="0"/>
          <dgm:bulletEnabled val="1"/>
        </dgm:presLayoutVars>
      </dgm:prSet>
      <dgm:spPr/>
    </dgm:pt>
    <dgm:pt modelId="{451F78F2-A3AD-4693-A5B6-331CDA8E93B8}" type="pres">
      <dgm:prSet presAssocID="{E1172A9C-489E-44E1-98BF-6101397E96B7}" presName="BalanceSpacing" presStyleCnt="0"/>
      <dgm:spPr/>
    </dgm:pt>
    <dgm:pt modelId="{E0769F7C-85DA-4251-800E-991847448280}" type="pres">
      <dgm:prSet presAssocID="{E1172A9C-489E-44E1-98BF-6101397E96B7}" presName="BalanceSpacing1" presStyleCnt="0"/>
      <dgm:spPr/>
    </dgm:pt>
    <dgm:pt modelId="{E6343357-3B3A-4E1A-A258-67A6BBD01FBC}" type="pres">
      <dgm:prSet presAssocID="{573D8073-C5B9-4B11-AD7A-48564281F436}" presName="Accent1Text" presStyleLbl="node1" presStyleIdx="9" presStyleCnt="10" custLinFactY="-100000" custLinFactNeighborX="-58248" custLinFactNeighborY="-155514"/>
      <dgm:spPr/>
      <dgm:t>
        <a:bodyPr/>
        <a:lstStyle/>
        <a:p>
          <a:endParaRPr lang="ru-RU"/>
        </a:p>
      </dgm:t>
    </dgm:pt>
  </dgm:ptLst>
  <dgm:cxnLst>
    <dgm:cxn modelId="{6F70E2BE-E320-4AD3-BF16-5CC0A94FB6C5}" srcId="{26CAC4DF-1569-4E48-91E9-A51053FADDA3}" destId="{0ED226C1-F839-43F7-BEF9-BC3E346FE646}" srcOrd="0" destOrd="0" parTransId="{5D7E3589-4C60-4BB7-ADED-DE06E470347C}" sibTransId="{17F36A9E-5458-4EA8-A18D-C9824AE97A51}"/>
    <dgm:cxn modelId="{0DC99D17-4FDA-41A0-84B6-D88131D55D4F}" srcId="{5149F1FB-D4BD-4D7F-937A-3F3C385E299A}" destId="{26CAC4DF-1569-4E48-91E9-A51053FADDA3}" srcOrd="2" destOrd="0" parTransId="{6B47C176-3176-402F-9166-DED625F60FEA}" sibTransId="{E972CB28-7796-40C6-BDE3-D216439AC983}"/>
    <dgm:cxn modelId="{4068FB74-0790-4AF1-B4FC-25CDC899D921}" srcId="{5149F1FB-D4BD-4D7F-937A-3F3C385E299A}" destId="{3DAF114A-5B88-4DED-B421-3F53CD2690C2}" srcOrd="3" destOrd="0" parTransId="{AB76661D-A8F1-45D5-876B-B24C52286A86}" sibTransId="{6DDC8FA4-4A86-410B-9DE4-A14EF52BC830}"/>
    <dgm:cxn modelId="{0D8B6955-0FBC-419B-8C9D-AE6D1C1CB235}" srcId="{5149F1FB-D4BD-4D7F-937A-3F3C385E299A}" destId="{79DE097A-92D0-432A-97B8-6C56F7E3A9F1}" srcOrd="1" destOrd="0" parTransId="{F17750EE-E88D-455D-BE0F-9240C89CD1BA}" sibTransId="{FDA65B1E-E0CD-4ABB-9904-3DDB41FEC0F7}"/>
    <dgm:cxn modelId="{077B9ED1-4185-4EB7-AE75-5007C9F586BD}" type="presOf" srcId="{79DE097A-92D0-432A-97B8-6C56F7E3A9F1}" destId="{318661A1-02F3-43AF-91BC-CA1B5F5BDB11}" srcOrd="0" destOrd="0" presId="urn:microsoft.com/office/officeart/2008/layout/AlternatingHexagons"/>
    <dgm:cxn modelId="{F60368DF-4084-4551-B733-AB8635FB64BA}" type="presOf" srcId="{475A204F-9053-4D9F-956B-5E78BC3BE492}" destId="{7E75E159-4B5C-499F-8771-DF03F30F04E6}" srcOrd="0" destOrd="0" presId="urn:microsoft.com/office/officeart/2008/layout/AlternatingHexagons"/>
    <dgm:cxn modelId="{88324722-3241-4507-831C-C68CF2E171ED}" type="presOf" srcId="{573D8073-C5B9-4B11-AD7A-48564281F436}" destId="{E6343357-3B3A-4E1A-A258-67A6BBD01FBC}" srcOrd="0" destOrd="0" presId="urn:microsoft.com/office/officeart/2008/layout/AlternatingHexagons"/>
    <dgm:cxn modelId="{909DC104-F5A1-4CD6-95DC-77FBED305062}" type="presOf" srcId="{26CAC4DF-1569-4E48-91E9-A51053FADDA3}" destId="{32E06C1D-9792-480F-88BE-412F04D339DF}" srcOrd="0" destOrd="0" presId="urn:microsoft.com/office/officeart/2008/layout/AlternatingHexagons"/>
    <dgm:cxn modelId="{C1383D95-A11A-45D4-A335-5B733941A9EA}" type="presOf" srcId="{5149F1FB-D4BD-4D7F-937A-3F3C385E299A}" destId="{0D097E70-51A4-4520-928A-E01BE4115B70}" srcOrd="0" destOrd="0" presId="urn:microsoft.com/office/officeart/2008/layout/AlternatingHexagons"/>
    <dgm:cxn modelId="{3CADAF25-22EF-484D-BE33-D1818007880C}" type="presOf" srcId="{FDA65B1E-E0CD-4ABB-9904-3DDB41FEC0F7}" destId="{8F7BDE5B-99D8-4209-AF75-DEE2F0F3C202}" srcOrd="0" destOrd="0" presId="urn:microsoft.com/office/officeart/2008/layout/AlternatingHexagons"/>
    <dgm:cxn modelId="{AAFD9BE5-24B5-4C80-9927-0993D01B5AFB}" type="presOf" srcId="{3DAF114A-5B88-4DED-B421-3F53CD2690C2}" destId="{333E27EC-AA5A-4D7D-A084-B2B7896C36CF}" srcOrd="0" destOrd="0" presId="urn:microsoft.com/office/officeart/2008/layout/AlternatingHexagons"/>
    <dgm:cxn modelId="{F7BC95E8-2721-4415-A160-FAF1BF9270A8}" type="presOf" srcId="{0ED226C1-F839-43F7-BEF9-BC3E346FE646}" destId="{9D9241E4-A5DD-4508-9A16-C63C61DEE54D}" srcOrd="0" destOrd="0" presId="urn:microsoft.com/office/officeart/2008/layout/AlternatingHexagons"/>
    <dgm:cxn modelId="{05C67562-1C47-46C0-A697-6F29214A685A}" type="presOf" srcId="{6DDC8FA4-4A86-410B-9DE4-A14EF52BC830}" destId="{3326CAD2-0604-4851-B3DE-ED618A80BFAA}" srcOrd="0" destOrd="0" presId="urn:microsoft.com/office/officeart/2008/layout/AlternatingHexagons"/>
    <dgm:cxn modelId="{0CECFECC-916C-4347-996B-99DE639AC0E4}" srcId="{5149F1FB-D4BD-4D7F-937A-3F3C385E299A}" destId="{475A204F-9053-4D9F-956B-5E78BC3BE492}" srcOrd="0" destOrd="0" parTransId="{464DEE28-1303-4D36-9592-0D76032FF823}" sibTransId="{96F2B806-F2A1-4808-9D80-209AC24B7757}"/>
    <dgm:cxn modelId="{CC1F18CD-8D6B-49E9-94C7-204A192B3C4C}" srcId="{5149F1FB-D4BD-4D7F-937A-3F3C385E299A}" destId="{E1172A9C-489E-44E1-98BF-6101397E96B7}" srcOrd="4" destOrd="0" parTransId="{36967ADB-84A4-414D-BE2A-16F652707313}" sibTransId="{573D8073-C5B9-4B11-AD7A-48564281F436}"/>
    <dgm:cxn modelId="{39D08C17-7FE2-4F1D-BCD7-F61AC0AF11F8}" type="presOf" srcId="{E1172A9C-489E-44E1-98BF-6101397E96B7}" destId="{B4F36C9E-51A8-4662-985C-0DEECAA0E485}" srcOrd="0" destOrd="0" presId="urn:microsoft.com/office/officeart/2008/layout/AlternatingHexagons"/>
    <dgm:cxn modelId="{B4AE9FD0-343A-4270-A5C7-DA8E26953471}" type="presOf" srcId="{E972CB28-7796-40C6-BDE3-D216439AC983}" destId="{82B83254-16F5-4181-922B-B51A0236091E}" srcOrd="0" destOrd="0" presId="urn:microsoft.com/office/officeart/2008/layout/AlternatingHexagons"/>
    <dgm:cxn modelId="{7F7BD1E2-29DA-48BC-A6E2-1117FCBFA5A8}" type="presOf" srcId="{96F2B806-F2A1-4808-9D80-209AC24B7757}" destId="{D405AC57-397C-4010-8961-677E33A8C184}" srcOrd="0" destOrd="0" presId="urn:microsoft.com/office/officeart/2008/layout/AlternatingHexagons"/>
    <dgm:cxn modelId="{BAB22103-43CE-4FB3-9663-1F5071D3241A}" type="presParOf" srcId="{0D097E70-51A4-4520-928A-E01BE4115B70}" destId="{58440962-CD15-48ED-9D03-EA858C2FBE94}" srcOrd="0" destOrd="0" presId="urn:microsoft.com/office/officeart/2008/layout/AlternatingHexagons"/>
    <dgm:cxn modelId="{47B3F519-6DE2-4F40-B439-E3310E7706D8}" type="presParOf" srcId="{58440962-CD15-48ED-9D03-EA858C2FBE94}" destId="{7E75E159-4B5C-499F-8771-DF03F30F04E6}" srcOrd="0" destOrd="0" presId="urn:microsoft.com/office/officeart/2008/layout/AlternatingHexagons"/>
    <dgm:cxn modelId="{CD547BB1-7261-4FF3-9B47-F717F8D25CE1}" type="presParOf" srcId="{58440962-CD15-48ED-9D03-EA858C2FBE94}" destId="{187CCA3A-EC3A-4B13-A413-1343F399C929}" srcOrd="1" destOrd="0" presId="urn:microsoft.com/office/officeart/2008/layout/AlternatingHexagons"/>
    <dgm:cxn modelId="{F128A32D-53C1-404A-B5B5-5FBD5E52856B}" type="presParOf" srcId="{58440962-CD15-48ED-9D03-EA858C2FBE94}" destId="{26175D87-B83F-4734-B5DA-924444187F77}" srcOrd="2" destOrd="0" presId="urn:microsoft.com/office/officeart/2008/layout/AlternatingHexagons"/>
    <dgm:cxn modelId="{333E61EA-2C6F-4BD8-9BEB-F8E94C6378CF}" type="presParOf" srcId="{58440962-CD15-48ED-9D03-EA858C2FBE94}" destId="{B828CD0B-0A6D-4D7E-835B-132ED31AB86B}" srcOrd="3" destOrd="0" presId="urn:microsoft.com/office/officeart/2008/layout/AlternatingHexagons"/>
    <dgm:cxn modelId="{27FD06E0-91D3-4EB6-A9C7-08BFFBCEB9FD}" type="presParOf" srcId="{58440962-CD15-48ED-9D03-EA858C2FBE94}" destId="{D405AC57-397C-4010-8961-677E33A8C184}" srcOrd="4" destOrd="0" presId="urn:microsoft.com/office/officeart/2008/layout/AlternatingHexagons"/>
    <dgm:cxn modelId="{9436C649-73F3-4885-A05C-B725927D8BD4}" type="presParOf" srcId="{0D097E70-51A4-4520-928A-E01BE4115B70}" destId="{1E37C32E-A347-46B0-B67D-4149D24A42BB}" srcOrd="1" destOrd="0" presId="urn:microsoft.com/office/officeart/2008/layout/AlternatingHexagons"/>
    <dgm:cxn modelId="{4D14BA0A-FF1B-44B6-916E-CC752AD24862}" type="presParOf" srcId="{0D097E70-51A4-4520-928A-E01BE4115B70}" destId="{BEED73AB-6881-4DAB-A2C2-65E77717F8DC}" srcOrd="2" destOrd="0" presId="urn:microsoft.com/office/officeart/2008/layout/AlternatingHexagons"/>
    <dgm:cxn modelId="{C05E3A55-3D3C-4D7F-B844-714DEFDE0F5C}" type="presParOf" srcId="{BEED73AB-6881-4DAB-A2C2-65E77717F8DC}" destId="{318661A1-02F3-43AF-91BC-CA1B5F5BDB11}" srcOrd="0" destOrd="0" presId="urn:microsoft.com/office/officeart/2008/layout/AlternatingHexagons"/>
    <dgm:cxn modelId="{4780C4FF-60EE-470C-9A66-BBF814CC89C5}" type="presParOf" srcId="{BEED73AB-6881-4DAB-A2C2-65E77717F8DC}" destId="{FF7CAD81-8143-4646-9384-A54014630594}" srcOrd="1" destOrd="0" presId="urn:microsoft.com/office/officeart/2008/layout/AlternatingHexagons"/>
    <dgm:cxn modelId="{BE9A20FD-6CD2-4836-B0B8-2E371BE6D786}" type="presParOf" srcId="{BEED73AB-6881-4DAB-A2C2-65E77717F8DC}" destId="{A0215C96-1252-4284-B91F-AB6F0D1C9A82}" srcOrd="2" destOrd="0" presId="urn:microsoft.com/office/officeart/2008/layout/AlternatingHexagons"/>
    <dgm:cxn modelId="{4418C798-72B3-4CCA-8B44-A601D6AE421B}" type="presParOf" srcId="{BEED73AB-6881-4DAB-A2C2-65E77717F8DC}" destId="{7940A93C-6AD0-482E-BF27-BE7C117EB631}" srcOrd="3" destOrd="0" presId="urn:microsoft.com/office/officeart/2008/layout/AlternatingHexagons"/>
    <dgm:cxn modelId="{847A04CF-8019-4816-A14F-67B4EC42ECE2}" type="presParOf" srcId="{BEED73AB-6881-4DAB-A2C2-65E77717F8DC}" destId="{8F7BDE5B-99D8-4209-AF75-DEE2F0F3C202}" srcOrd="4" destOrd="0" presId="urn:microsoft.com/office/officeart/2008/layout/AlternatingHexagons"/>
    <dgm:cxn modelId="{A12CCB53-B492-4101-8308-578389D7BD4F}" type="presParOf" srcId="{0D097E70-51A4-4520-928A-E01BE4115B70}" destId="{AF529B41-DA15-4AFA-A9A4-3CACC2E5878A}" srcOrd="3" destOrd="0" presId="urn:microsoft.com/office/officeart/2008/layout/AlternatingHexagons"/>
    <dgm:cxn modelId="{0DF1148F-E27D-4121-AA72-E690A0D1B70A}" type="presParOf" srcId="{0D097E70-51A4-4520-928A-E01BE4115B70}" destId="{4AE6709D-A661-4BA8-ACF7-729A6E7AB4FA}" srcOrd="4" destOrd="0" presId="urn:microsoft.com/office/officeart/2008/layout/AlternatingHexagons"/>
    <dgm:cxn modelId="{4AB4589C-2A97-4B7E-BB1A-8F5290296E11}" type="presParOf" srcId="{4AE6709D-A661-4BA8-ACF7-729A6E7AB4FA}" destId="{32E06C1D-9792-480F-88BE-412F04D339DF}" srcOrd="0" destOrd="0" presId="urn:microsoft.com/office/officeart/2008/layout/AlternatingHexagons"/>
    <dgm:cxn modelId="{7B1159E5-8318-4048-A0CA-EAA4270669D9}" type="presParOf" srcId="{4AE6709D-A661-4BA8-ACF7-729A6E7AB4FA}" destId="{9D9241E4-A5DD-4508-9A16-C63C61DEE54D}" srcOrd="1" destOrd="0" presId="urn:microsoft.com/office/officeart/2008/layout/AlternatingHexagons"/>
    <dgm:cxn modelId="{2AAFCF4E-A66B-4554-AAA3-E204A76A95DE}" type="presParOf" srcId="{4AE6709D-A661-4BA8-ACF7-729A6E7AB4FA}" destId="{10A7811C-04CB-463A-B0BC-AECCDF1D891C}" srcOrd="2" destOrd="0" presId="urn:microsoft.com/office/officeart/2008/layout/AlternatingHexagons"/>
    <dgm:cxn modelId="{4A9DB966-6211-45C7-B20F-ECD297E5D2FE}" type="presParOf" srcId="{4AE6709D-A661-4BA8-ACF7-729A6E7AB4FA}" destId="{E481E222-ED24-4961-89F6-432BD0966A9B}" srcOrd="3" destOrd="0" presId="urn:microsoft.com/office/officeart/2008/layout/AlternatingHexagons"/>
    <dgm:cxn modelId="{2A976FBA-330B-4326-87B9-CFF8686850D2}" type="presParOf" srcId="{4AE6709D-A661-4BA8-ACF7-729A6E7AB4FA}" destId="{82B83254-16F5-4181-922B-B51A0236091E}" srcOrd="4" destOrd="0" presId="urn:microsoft.com/office/officeart/2008/layout/AlternatingHexagons"/>
    <dgm:cxn modelId="{79C2251E-90DD-4886-A12F-BE079375190D}" type="presParOf" srcId="{0D097E70-51A4-4520-928A-E01BE4115B70}" destId="{D9BD755A-8CD6-4F96-A471-E5A38D030BC5}" srcOrd="5" destOrd="0" presId="urn:microsoft.com/office/officeart/2008/layout/AlternatingHexagons"/>
    <dgm:cxn modelId="{5A119B85-2686-4D7C-9B4B-B4D7CB1C9ECB}" type="presParOf" srcId="{0D097E70-51A4-4520-928A-E01BE4115B70}" destId="{32F58C5D-CFF7-44EB-98A4-592605072E6F}" srcOrd="6" destOrd="0" presId="urn:microsoft.com/office/officeart/2008/layout/AlternatingHexagons"/>
    <dgm:cxn modelId="{6B16199F-A687-49E3-AB57-495577E4CCF6}" type="presParOf" srcId="{32F58C5D-CFF7-44EB-98A4-592605072E6F}" destId="{333E27EC-AA5A-4D7D-A084-B2B7896C36CF}" srcOrd="0" destOrd="0" presId="urn:microsoft.com/office/officeart/2008/layout/AlternatingHexagons"/>
    <dgm:cxn modelId="{2F1D58D6-6066-4290-8933-81646DFBB30D}" type="presParOf" srcId="{32F58C5D-CFF7-44EB-98A4-592605072E6F}" destId="{8B4D3814-E1B3-4B73-BD37-6707E578C095}" srcOrd="1" destOrd="0" presId="urn:microsoft.com/office/officeart/2008/layout/AlternatingHexagons"/>
    <dgm:cxn modelId="{CE227DD9-5D7E-4C2A-B354-F4230C131A7C}" type="presParOf" srcId="{32F58C5D-CFF7-44EB-98A4-592605072E6F}" destId="{F5065C9C-9262-4646-A83E-08BD5C3D8E30}" srcOrd="2" destOrd="0" presId="urn:microsoft.com/office/officeart/2008/layout/AlternatingHexagons"/>
    <dgm:cxn modelId="{633BB118-12C1-4EB5-B7F7-0E069B23A9B3}" type="presParOf" srcId="{32F58C5D-CFF7-44EB-98A4-592605072E6F}" destId="{64410BBC-322A-46A9-AD02-FBCFDC8E3B01}" srcOrd="3" destOrd="0" presId="urn:microsoft.com/office/officeart/2008/layout/AlternatingHexagons"/>
    <dgm:cxn modelId="{E6F08E3D-9468-450E-8CE5-D29E035D9597}" type="presParOf" srcId="{32F58C5D-CFF7-44EB-98A4-592605072E6F}" destId="{3326CAD2-0604-4851-B3DE-ED618A80BFAA}" srcOrd="4" destOrd="0" presId="urn:microsoft.com/office/officeart/2008/layout/AlternatingHexagons"/>
    <dgm:cxn modelId="{3B3C1A00-6BD2-48B8-B742-D4A492245801}" type="presParOf" srcId="{0D097E70-51A4-4520-928A-E01BE4115B70}" destId="{B3559DC1-AE4F-48FE-89A5-FECB8032D2EB}" srcOrd="7" destOrd="0" presId="urn:microsoft.com/office/officeart/2008/layout/AlternatingHexagons"/>
    <dgm:cxn modelId="{4439338F-38BF-473C-82C7-09C8E8D5160E}" type="presParOf" srcId="{0D097E70-51A4-4520-928A-E01BE4115B70}" destId="{B65985A1-384E-46B8-ACFA-B0D1CAB46DC6}" srcOrd="8" destOrd="0" presId="urn:microsoft.com/office/officeart/2008/layout/AlternatingHexagons"/>
    <dgm:cxn modelId="{5D218FB3-9F8F-4A8E-9F0B-7824617A77B3}" type="presParOf" srcId="{B65985A1-384E-46B8-ACFA-B0D1CAB46DC6}" destId="{B4F36C9E-51A8-4662-985C-0DEECAA0E485}" srcOrd="0" destOrd="0" presId="urn:microsoft.com/office/officeart/2008/layout/AlternatingHexagons"/>
    <dgm:cxn modelId="{4E01C175-5436-43C8-B60B-29B1B0F625D4}" type="presParOf" srcId="{B65985A1-384E-46B8-ACFA-B0D1CAB46DC6}" destId="{99510351-626D-4085-B302-3BA38CBEA548}" srcOrd="1" destOrd="0" presId="urn:microsoft.com/office/officeart/2008/layout/AlternatingHexagons"/>
    <dgm:cxn modelId="{41690466-EADE-4D3C-8266-0F01D9802475}" type="presParOf" srcId="{B65985A1-384E-46B8-ACFA-B0D1CAB46DC6}" destId="{451F78F2-A3AD-4693-A5B6-331CDA8E93B8}" srcOrd="2" destOrd="0" presId="urn:microsoft.com/office/officeart/2008/layout/AlternatingHexagons"/>
    <dgm:cxn modelId="{BC9F57AB-A498-4F2C-8D8A-C144C121A7E3}" type="presParOf" srcId="{B65985A1-384E-46B8-ACFA-B0D1CAB46DC6}" destId="{E0769F7C-85DA-4251-800E-991847448280}" srcOrd="3" destOrd="0" presId="urn:microsoft.com/office/officeart/2008/layout/AlternatingHexagons"/>
    <dgm:cxn modelId="{4122D13A-6044-4970-95A5-FAB2D86864B5}" type="presParOf" srcId="{B65985A1-384E-46B8-ACFA-B0D1CAB46DC6}" destId="{E6343357-3B3A-4E1A-A258-67A6BBD01FBC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93C8FC-1839-4E71-BC47-6377CE1F734F}" type="datetimeFigureOut">
              <a:rPr lang="ru-RU" smtClean="0"/>
              <a:pPr/>
              <a:t>11.04.2012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9BB0DE-5AFC-49A5-8B52-2BFD12AE34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71505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B572ED25-1B46-470E-A1A1-62BA0BA3FBE7}" type="datetime1">
              <a:rPr lang="ru-RU"/>
              <a:pPr/>
              <a:t>11.04.2012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691063"/>
            <a:ext cx="5438775" cy="44434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B38FA032-5B85-44E4-AA69-20540D00789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37056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ru-RU" dirty="0" smtClean="0"/>
              <a:t>Вариант-1</a:t>
            </a:r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B70E0CD2-6FCA-4EFA-87FB-F5A8834EDF21}" type="slidenum">
              <a:rPr lang="ru-RU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7.xml"/><Relationship Id="rId3" Type="http://schemas.openxmlformats.org/officeDocument/2006/relationships/tags" Target="../tags/tag2.xml"/><Relationship Id="rId7" Type="http://schemas.openxmlformats.org/officeDocument/2006/relationships/tags" Target="../tags/tag6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10" Type="http://schemas.openxmlformats.org/officeDocument/2006/relationships/oleObject" Target="../embeddings/oleObject1.bin"/><Relationship Id="rId4" Type="http://schemas.openxmlformats.org/officeDocument/2006/relationships/tags" Target="../tags/tag3.xml"/><Relationship Id="rId9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8CB7172-B9C1-40A9-9F8C-5C3AB7417E12}" type="datetime1">
              <a:rPr lang="ru-RU" smtClean="0"/>
              <a:pPr/>
              <a:t>11.04.2012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AF79FE-72AC-4952-9308-6AFA444FDB4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96489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9A130B-4634-490B-A89A-DD4BA7973256}" type="datetime1">
              <a:rPr lang="ru-RU" smtClean="0"/>
              <a:pPr/>
              <a:t>11.04.2012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F3C7AC-9473-45D1-B272-BBA984B6D19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0061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EA4462-7A12-4C4E-8377-4D614F2265F1}" type="datetime1">
              <a:rPr lang="ru-RU" smtClean="0"/>
              <a:pPr/>
              <a:t>11.04.2012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C82FDB-2E3E-4536-B066-3893E8CF8A1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29865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46538" cy="158750"/>
        </p:xfrm>
        <a:graphic>
          <a:graphicData uri="http://schemas.openxmlformats.org/presentationml/2006/ole">
            <p:oleObj spid="_x0000_s4296" name="think-cell Slide" r:id="rId10" imgW="360" imgH="360" progId="">
              <p:embed/>
            </p:oleObj>
          </a:graphicData>
        </a:graphic>
      </p:graphicFrame>
      <p:sp>
        <p:nvSpPr>
          <p:cNvPr id="5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8373208" y="6572251"/>
            <a:ext cx="495300" cy="18466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0" hangingPunct="0">
              <a:defRPr/>
            </a:pPr>
            <a:fld id="{1FF19FEB-B49C-4972-9590-53A577F0FDC5}" type="slidenum">
              <a:rPr lang="en-US" sz="1200" b="0" smtClean="0"/>
              <a:pPr algn="r" eaLnBrk="0" hangingPunct="0">
                <a:defRPr/>
              </a:pPr>
              <a:t>‹#›</a:t>
            </a:fld>
            <a:endParaRPr lang="en-US" sz="1200" b="0" smtClean="0"/>
          </a:p>
        </p:txBody>
      </p:sp>
      <p:sp>
        <p:nvSpPr>
          <p:cNvPr id="8" name="Объект 6"/>
          <p:cNvSpPr>
            <a:spLocks noGrp="1"/>
          </p:cNvSpPr>
          <p:nvPr>
            <p:ph sz="quarter" idx="10"/>
          </p:nvPr>
        </p:nvSpPr>
        <p:spPr>
          <a:xfrm>
            <a:off x="106974" y="1124610"/>
            <a:ext cx="8949102" cy="5286703"/>
          </a:xfrm>
          <a:prstGeom prst="rect">
            <a:avLst/>
          </a:prstGeom>
        </p:spPr>
        <p:txBody>
          <a:bodyPr/>
          <a:lstStyle>
            <a:lvl1pPr marL="35718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1pPr>
            <a:lvl2pPr marL="714375" indent="-35083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2pPr>
            <a:lvl3pPr marL="1071563" indent="-3698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3pPr>
            <a:lvl4pPr marL="1797050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4pPr>
            <a:lvl5pPr marL="215423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SzPct val="100000"/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1" name="Прямоугольник 4"/>
          <p:cNvSpPr/>
          <p:nvPr userDrawn="1">
            <p:custDataLst>
              <p:tags r:id="rId4"/>
            </p:custDataLst>
          </p:nvPr>
        </p:nvSpPr>
        <p:spPr>
          <a:xfrm>
            <a:off x="971550" y="115894"/>
            <a:ext cx="8064500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b="0">
              <a:solidFill>
                <a:srgbClr val="FFFFFF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12" name="Прямоугольник 5"/>
          <p:cNvSpPr/>
          <p:nvPr userDrawn="1">
            <p:custDataLst>
              <p:tags r:id="rId5"/>
            </p:custDataLst>
          </p:nvPr>
        </p:nvSpPr>
        <p:spPr>
          <a:xfrm>
            <a:off x="403233" y="115894"/>
            <a:ext cx="207963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b="0">
              <a:solidFill>
                <a:srgbClr val="FFFFFF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14" name="Прямоугольник 6"/>
          <p:cNvSpPr/>
          <p:nvPr userDrawn="1">
            <p:custDataLst>
              <p:tags r:id="rId6"/>
            </p:custDataLst>
          </p:nvPr>
        </p:nvSpPr>
        <p:spPr>
          <a:xfrm>
            <a:off x="115888" y="115894"/>
            <a:ext cx="207962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b="0">
              <a:solidFill>
                <a:srgbClr val="FFFFFF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15" name="Прямоугольник 7"/>
          <p:cNvSpPr/>
          <p:nvPr userDrawn="1">
            <p:custDataLst>
              <p:tags r:id="rId7"/>
            </p:custDataLst>
          </p:nvPr>
        </p:nvSpPr>
        <p:spPr>
          <a:xfrm>
            <a:off x="692158" y="115894"/>
            <a:ext cx="207963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b="0">
              <a:solidFill>
                <a:srgbClr val="FFFFFF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16" name="Заголовок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 bwMode="auto">
          <a:xfrm>
            <a:off x="1043608" y="195269"/>
            <a:ext cx="7643192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2434660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425E1B-1CFB-4374-9A14-904946B3A6EE}" type="datetime1">
              <a:rPr lang="ru-RU" smtClean="0"/>
              <a:pPr/>
              <a:t>11.04.2012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6351C1-D5E7-4027-80FA-79D32BBD10A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1335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42A0E6-B7CD-455B-BDF1-E07EE6227528}" type="datetime1">
              <a:rPr lang="ru-RU" smtClean="0"/>
              <a:pPr/>
              <a:t>11.04.2012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02C660-ED96-4A3B-B841-85F8FADB4B4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9442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25ECC3-3FE8-432D-890E-C21DB489306A}" type="datetime1">
              <a:rPr lang="ru-RU" smtClean="0"/>
              <a:pPr/>
              <a:t>11.04.2012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F1A939-491A-49C4-91D2-5AA47D8D867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1520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8776AD-A8D4-4AA2-954B-0CD14F90C470}" type="datetime1">
              <a:rPr lang="ru-RU" smtClean="0"/>
              <a:pPr/>
              <a:t>11.04.2012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2A0AF2-00BE-4A0A-ACCE-36FA2714A78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1611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4958D3-57E1-4616-B3E1-463C341646E7}" type="datetime1">
              <a:rPr lang="ru-RU" smtClean="0"/>
              <a:pPr/>
              <a:t>11.04.2012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F55621-B1C8-4246-9B67-5C7A02E9657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6413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8090F52-C3CE-4042-B888-04569620498B}" type="datetime1">
              <a:rPr lang="ru-RU" smtClean="0"/>
              <a:pPr/>
              <a:t>11.04.2012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829299-182F-44D7-B991-E519230D43A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128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83FFCEE-6876-4618-8CFE-C7AE65F66221}" type="datetime1">
              <a:rPr lang="ru-RU" smtClean="0"/>
              <a:pPr/>
              <a:t>11.04.2012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D3A0AE-8A13-47E4-A84C-FF5446CE660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5741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D53926B-3F89-4A78-AD5C-E5B35071A09C}" type="datetime1">
              <a:rPr lang="ru-RU" smtClean="0"/>
              <a:pPr/>
              <a:t>11.04.2012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A057D1-1765-4669-883A-4C2D3D35C6F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9932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5F007732-A7AD-494F-B017-A0624CDEE5A0}" type="datetime1">
              <a:rPr lang="ru-RU" smtClean="0"/>
              <a:pPr/>
              <a:t>11.04.2012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B761F8D2-7377-4C2A-8EFC-3AFAF8F43AFD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3.jpeg"/><Relationship Id="rId5" Type="http://schemas.openxmlformats.org/officeDocument/2006/relationships/tags" Target="../tags/tag13.xml"/><Relationship Id="rId10" Type="http://schemas.openxmlformats.org/officeDocument/2006/relationships/image" Target="../media/image4.jpeg"/><Relationship Id="rId4" Type="http://schemas.openxmlformats.org/officeDocument/2006/relationships/tags" Target="../tags/tag12.xml"/><Relationship Id="rId9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13" Type="http://schemas.openxmlformats.org/officeDocument/2006/relationships/diagramLayout" Target="../diagrams/layout2.xml"/><Relationship Id="rId18" Type="http://schemas.openxmlformats.org/officeDocument/2006/relationships/diagramQuickStyle" Target="../diagrams/quickStyle3.xml"/><Relationship Id="rId26" Type="http://schemas.openxmlformats.org/officeDocument/2006/relationships/diagramLayout" Target="../diagrams/layout5.xml"/><Relationship Id="rId3" Type="http://schemas.openxmlformats.org/officeDocument/2006/relationships/tags" Target="../tags/tag19.xml"/><Relationship Id="rId21" Type="http://schemas.openxmlformats.org/officeDocument/2006/relationships/diagramLayout" Target="../diagrams/layout4.xml"/><Relationship Id="rId7" Type="http://schemas.openxmlformats.org/officeDocument/2006/relationships/slideLayout" Target="../slideLayouts/slideLayout2.xml"/><Relationship Id="rId12" Type="http://schemas.openxmlformats.org/officeDocument/2006/relationships/diagramData" Target="../diagrams/data2.xml"/><Relationship Id="rId17" Type="http://schemas.openxmlformats.org/officeDocument/2006/relationships/diagramLayout" Target="../diagrams/layout3.xml"/><Relationship Id="rId25" Type="http://schemas.openxmlformats.org/officeDocument/2006/relationships/diagramData" Target="../diagrams/data5.xml"/><Relationship Id="rId33" Type="http://schemas.openxmlformats.org/officeDocument/2006/relationships/diagramColors" Target="../diagrams/colors6.xml"/><Relationship Id="rId2" Type="http://schemas.openxmlformats.org/officeDocument/2006/relationships/tags" Target="../tags/tag18.xml"/><Relationship Id="rId16" Type="http://schemas.openxmlformats.org/officeDocument/2006/relationships/diagramData" Target="../diagrams/data3.xml"/><Relationship Id="rId20" Type="http://schemas.openxmlformats.org/officeDocument/2006/relationships/diagramData" Target="../diagrams/data4.xml"/><Relationship Id="rId29" Type="http://schemas.openxmlformats.org/officeDocument/2006/relationships/image" Target="../media/image3.jpeg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11" Type="http://schemas.openxmlformats.org/officeDocument/2006/relationships/diagramColors" Target="../diagrams/colors1.xml"/><Relationship Id="rId24" Type="http://schemas.openxmlformats.org/officeDocument/2006/relationships/image" Target="../media/image4.jpeg"/><Relationship Id="rId32" Type="http://schemas.openxmlformats.org/officeDocument/2006/relationships/diagramQuickStyle" Target="../diagrams/quickStyle6.xml"/><Relationship Id="rId5" Type="http://schemas.openxmlformats.org/officeDocument/2006/relationships/tags" Target="../tags/tag21.xml"/><Relationship Id="rId15" Type="http://schemas.openxmlformats.org/officeDocument/2006/relationships/diagramColors" Target="../diagrams/colors2.xml"/><Relationship Id="rId23" Type="http://schemas.openxmlformats.org/officeDocument/2006/relationships/diagramColors" Target="../diagrams/colors4.xml"/><Relationship Id="rId28" Type="http://schemas.openxmlformats.org/officeDocument/2006/relationships/diagramColors" Target="../diagrams/colors5.xml"/><Relationship Id="rId10" Type="http://schemas.openxmlformats.org/officeDocument/2006/relationships/diagramQuickStyle" Target="../diagrams/quickStyle1.xml"/><Relationship Id="rId19" Type="http://schemas.openxmlformats.org/officeDocument/2006/relationships/diagramColors" Target="../diagrams/colors3.xml"/><Relationship Id="rId31" Type="http://schemas.openxmlformats.org/officeDocument/2006/relationships/diagramLayout" Target="../diagrams/layout6.xml"/><Relationship Id="rId4" Type="http://schemas.openxmlformats.org/officeDocument/2006/relationships/tags" Target="../tags/tag20.xml"/><Relationship Id="rId9" Type="http://schemas.openxmlformats.org/officeDocument/2006/relationships/diagramLayout" Target="../diagrams/layout1.xml"/><Relationship Id="rId14" Type="http://schemas.openxmlformats.org/officeDocument/2006/relationships/diagramQuickStyle" Target="../diagrams/quickStyle2.xml"/><Relationship Id="rId22" Type="http://schemas.openxmlformats.org/officeDocument/2006/relationships/diagramQuickStyle" Target="../diagrams/quickStyle4.xml"/><Relationship Id="rId27" Type="http://schemas.openxmlformats.org/officeDocument/2006/relationships/diagramQuickStyle" Target="../diagrams/quickStyle5.xml"/><Relationship Id="rId30" Type="http://schemas.openxmlformats.org/officeDocument/2006/relationships/diagramData" Target="../diagrams/data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pn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11" Type="http://schemas.openxmlformats.org/officeDocument/2006/relationships/image" Target="../media/image13.pn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13" Type="http://schemas.microsoft.com/office/2007/relationships/hdphoto" Target="../media/hdphoto3.wdp"/><Relationship Id="rId18" Type="http://schemas.openxmlformats.org/officeDocument/2006/relationships/image" Target="../media/image33.jpeg"/><Relationship Id="rId26" Type="http://schemas.openxmlformats.org/officeDocument/2006/relationships/image" Target="../media/image41.jpeg"/><Relationship Id="rId3" Type="http://schemas.openxmlformats.org/officeDocument/2006/relationships/tags" Target="../tags/tag27.xml"/><Relationship Id="rId21" Type="http://schemas.openxmlformats.org/officeDocument/2006/relationships/image" Target="../media/image36.jpeg"/><Relationship Id="rId34" Type="http://schemas.openxmlformats.org/officeDocument/2006/relationships/image" Target="../media/image49.jpeg"/><Relationship Id="rId7" Type="http://schemas.microsoft.com/office/2007/relationships/hdphoto" Target="../media/hdphoto1.wdp"/><Relationship Id="rId12" Type="http://schemas.openxmlformats.org/officeDocument/2006/relationships/image" Target="../media/image28.png"/><Relationship Id="rId17" Type="http://schemas.openxmlformats.org/officeDocument/2006/relationships/image" Target="../media/image32.jpeg"/><Relationship Id="rId25" Type="http://schemas.openxmlformats.org/officeDocument/2006/relationships/image" Target="../media/image40.jpeg"/><Relationship Id="rId33" Type="http://schemas.openxmlformats.org/officeDocument/2006/relationships/image" Target="../media/image48.jpeg"/><Relationship Id="rId2" Type="http://schemas.openxmlformats.org/officeDocument/2006/relationships/tags" Target="../tags/tag26.xml"/><Relationship Id="rId16" Type="http://schemas.openxmlformats.org/officeDocument/2006/relationships/image" Target="../media/image31.gif"/><Relationship Id="rId20" Type="http://schemas.openxmlformats.org/officeDocument/2006/relationships/image" Target="../media/image35.jpeg"/><Relationship Id="rId29" Type="http://schemas.openxmlformats.org/officeDocument/2006/relationships/image" Target="../media/image44.jpeg"/><Relationship Id="rId1" Type="http://schemas.openxmlformats.org/officeDocument/2006/relationships/tags" Target="../tags/tag25.xml"/><Relationship Id="rId6" Type="http://schemas.openxmlformats.org/officeDocument/2006/relationships/image" Target="../media/image24.png"/><Relationship Id="rId11" Type="http://schemas.openxmlformats.org/officeDocument/2006/relationships/image" Target="../media/image27.png"/><Relationship Id="rId24" Type="http://schemas.openxmlformats.org/officeDocument/2006/relationships/image" Target="../media/image39.jpeg"/><Relationship Id="rId32" Type="http://schemas.openxmlformats.org/officeDocument/2006/relationships/image" Target="../media/image47.jpeg"/><Relationship Id="rId5" Type="http://schemas.openxmlformats.org/officeDocument/2006/relationships/image" Target="../media/image4.jpeg"/><Relationship Id="rId15" Type="http://schemas.openxmlformats.org/officeDocument/2006/relationships/image" Target="../media/image30.jpeg"/><Relationship Id="rId23" Type="http://schemas.openxmlformats.org/officeDocument/2006/relationships/image" Target="../media/image38.jpeg"/><Relationship Id="rId28" Type="http://schemas.openxmlformats.org/officeDocument/2006/relationships/image" Target="../media/image43.jpeg"/><Relationship Id="rId36" Type="http://schemas.openxmlformats.org/officeDocument/2006/relationships/image" Target="../media/image51.jpeg"/><Relationship Id="rId10" Type="http://schemas.microsoft.com/office/2007/relationships/hdphoto" Target="../media/hdphoto2.wdp"/><Relationship Id="rId19" Type="http://schemas.openxmlformats.org/officeDocument/2006/relationships/image" Target="../media/image34.jpeg"/><Relationship Id="rId31" Type="http://schemas.openxmlformats.org/officeDocument/2006/relationships/image" Target="../media/image46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6.png"/><Relationship Id="rId14" Type="http://schemas.openxmlformats.org/officeDocument/2006/relationships/image" Target="../media/image29.jpeg"/><Relationship Id="rId22" Type="http://schemas.openxmlformats.org/officeDocument/2006/relationships/image" Target="../media/image37.jpeg"/><Relationship Id="rId27" Type="http://schemas.openxmlformats.org/officeDocument/2006/relationships/image" Target="../media/image42.jpeg"/><Relationship Id="rId30" Type="http://schemas.openxmlformats.org/officeDocument/2006/relationships/image" Target="../media/image45.gif"/><Relationship Id="rId35" Type="http://schemas.openxmlformats.org/officeDocument/2006/relationships/image" Target="../media/image5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>
            <p:custDataLst>
              <p:tags r:id="rId1"/>
            </p:custDataLst>
          </p:nvPr>
        </p:nvSpPr>
        <p:spPr>
          <a:xfrm>
            <a:off x="1588" y="6531769"/>
            <a:ext cx="9142412" cy="338138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</a:rPr>
              <a:t>Skolkovo Key Partners – Presentation (Long)</a:t>
            </a:r>
            <a:endParaRPr lang="ru-RU" sz="1600" b="1" dirty="0">
              <a:solidFill>
                <a:schemeClr val="bg1"/>
              </a:solidFill>
              <a:latin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1" y="19050"/>
            <a:ext cx="9155939" cy="65341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65730" y="5181600"/>
            <a:ext cx="2090970" cy="1371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733800" y="304800"/>
            <a:ext cx="4951412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34" charset="0"/>
                <a:cs typeface="Helvetica" pitchFamily="34" charset="0"/>
              </a:rPr>
              <a:t>Skolkovo – innovation lives here</a:t>
            </a:r>
            <a:endParaRPr lang="ru-RU" sz="2500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34" charset="0"/>
              <a:cs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133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63179"/>
            <a:ext cx="2133600" cy="384175"/>
          </a:xfrm>
        </p:spPr>
        <p:txBody>
          <a:bodyPr/>
          <a:lstStyle/>
          <a:p>
            <a:pPr>
              <a:defRPr/>
            </a:pPr>
            <a:fld id="{A28363B7-C1CB-4F91-B982-9463B8D6C717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886198" y="3657600"/>
            <a:ext cx="1209141" cy="2819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Skolkovo</a:t>
            </a:r>
            <a:b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President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43600" y="4343400"/>
            <a:ext cx="2582175" cy="4572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Commission on Modernization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43600" y="5033513"/>
            <a:ext cx="2582175" cy="37668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Foundation </a:t>
            </a:r>
            <a:r>
              <a:rPr lang="en-US" sz="1600" b="1" dirty="0">
                <a:solidFill>
                  <a:schemeClr val="bg1"/>
                </a:solidFill>
              </a:rPr>
              <a:t>Council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943600" y="3732311"/>
            <a:ext cx="2582175" cy="45868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Presidential Administration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943600" y="5566913"/>
            <a:ext cx="2582175" cy="37668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City Planning Board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9659" y="3657600"/>
            <a:ext cx="1209141" cy="2771578"/>
          </a:xfrm>
          <a:prstGeom prst="rect">
            <a:avLst/>
          </a:prstGeom>
          <a:solidFill>
            <a:schemeClr val="accent2"/>
          </a:solidFill>
          <a:ln/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IAB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1828800" y="4114800"/>
            <a:ext cx="2057398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5105400" y="3962400"/>
            <a:ext cx="838200" cy="1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5105400" y="4569022"/>
            <a:ext cx="838200" cy="2978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  <a:effectLst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5105400" y="5181600"/>
            <a:ext cx="838200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  <a:effec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5105400" y="5755256"/>
            <a:ext cx="838200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5943600" y="6096000"/>
            <a:ext cx="2582175" cy="381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Scientific Advisory Board</a:t>
            </a:r>
            <a:endParaRPr lang="ru-RU" sz="1600" b="1" dirty="0">
              <a:solidFill>
                <a:schemeClr val="bg1"/>
              </a:solidFill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5105400" y="6286500"/>
            <a:ext cx="838200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1828800" y="6172200"/>
            <a:ext cx="2057398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905000" y="3807023"/>
            <a:ext cx="23277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+mn-lt"/>
              </a:rPr>
              <a:t>Legislative initiatives</a:t>
            </a:r>
            <a:endParaRPr lang="ru-RU" sz="1400" dirty="0">
              <a:latin typeface="+mn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905000" y="4721423"/>
            <a:ext cx="18201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+mj-lt"/>
              </a:rPr>
              <a:t>Company feedback </a:t>
            </a:r>
            <a:endParaRPr lang="ru-RU" sz="1400" dirty="0">
              <a:latin typeface="+mj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884865" y="5864423"/>
            <a:ext cx="24585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+mn-lt"/>
              </a:rPr>
              <a:t>Market access issues</a:t>
            </a:r>
            <a:endParaRPr lang="ru-RU" sz="1400" dirty="0">
              <a:latin typeface="+mn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28600" y="1295400"/>
            <a:ext cx="87902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Wingdings" pitchFamily="2" charset="2"/>
              <a:buChar char="§"/>
            </a:pPr>
            <a:r>
              <a:rPr lang="en-US" b="1" dirty="0" smtClean="0">
                <a:latin typeface="+mj-lt"/>
              </a:rPr>
              <a:t>Skolkovo Industrial Advisory Board (IAB) </a:t>
            </a:r>
            <a:r>
              <a:rPr lang="en-US" dirty="0" smtClean="0">
                <a:latin typeface="+mj-lt"/>
              </a:rPr>
              <a:t>is </a:t>
            </a:r>
            <a:r>
              <a:rPr lang="en-US" dirty="0">
                <a:latin typeface="+mj-lt"/>
              </a:rPr>
              <a:t>a feedback mechanism </a:t>
            </a:r>
            <a:r>
              <a:rPr lang="en-US" dirty="0" smtClean="0">
                <a:latin typeface="+mj-lt"/>
              </a:rPr>
              <a:t>for major companies 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§"/>
            </a:pPr>
            <a:r>
              <a:rPr lang="en-US" dirty="0">
                <a:latin typeface="+mj-lt"/>
              </a:rPr>
              <a:t>IAB </a:t>
            </a:r>
            <a:r>
              <a:rPr lang="en-US" dirty="0" smtClean="0">
                <a:latin typeface="+mj-lt"/>
              </a:rPr>
              <a:t>actively promotes company access to government </a:t>
            </a:r>
            <a:r>
              <a:rPr lang="en-US" dirty="0">
                <a:latin typeface="+mj-lt"/>
              </a:rPr>
              <a:t>and policymakers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§"/>
            </a:pPr>
            <a:r>
              <a:rPr lang="en-US" dirty="0" smtClean="0">
                <a:latin typeface="+mj-lt"/>
              </a:rPr>
              <a:t>IAB gives companies a channel to communicate their industry-wide issues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§"/>
            </a:pPr>
            <a:r>
              <a:rPr lang="en-US" dirty="0" smtClean="0">
                <a:latin typeface="+mj-lt"/>
              </a:rPr>
              <a:t>Companies are represented </a:t>
            </a:r>
            <a:r>
              <a:rPr lang="en-US" dirty="0">
                <a:latin typeface="+mj-lt"/>
              </a:rPr>
              <a:t>on IAB </a:t>
            </a:r>
            <a:r>
              <a:rPr lang="en-US" dirty="0" smtClean="0">
                <a:latin typeface="+mj-lt"/>
              </a:rPr>
              <a:t>by heads </a:t>
            </a:r>
            <a:r>
              <a:rPr lang="en-US" dirty="0">
                <a:latin typeface="+mj-lt"/>
              </a:rPr>
              <a:t>of country level </a:t>
            </a:r>
            <a:endParaRPr lang="en-US" dirty="0" smtClean="0">
              <a:latin typeface="+mj-lt"/>
            </a:endParaRP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§"/>
            </a:pPr>
            <a:r>
              <a:rPr lang="en-US" dirty="0" smtClean="0">
                <a:latin typeface="+mj-lt"/>
              </a:rPr>
              <a:t>IAB meets 3 times a year (Spring, Summer, Autumn) </a:t>
            </a:r>
          </a:p>
          <a:p>
            <a:r>
              <a:rPr lang="en-US" dirty="0" smtClean="0">
                <a:latin typeface="+mj-lt"/>
              </a:rPr>
              <a:t/>
            </a:r>
            <a:br>
              <a:rPr lang="en-US" dirty="0" smtClean="0">
                <a:latin typeface="+mj-lt"/>
              </a:rPr>
            </a:br>
            <a:endParaRPr lang="en-US" dirty="0" smtClean="0">
              <a:latin typeface="+mj-lt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US" sz="1600" dirty="0"/>
          </a:p>
          <a:p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1453480" y="115888"/>
            <a:ext cx="7582569" cy="865187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619672" y="363815"/>
            <a:ext cx="72728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34" charset="0"/>
                <a:cs typeface="Helvetica" pitchFamily="34" charset="0"/>
              </a:rPr>
              <a:t>Industrial Advisory Board (IAB)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19294"/>
            <a:ext cx="1345977" cy="861781"/>
          </a:xfrm>
          <a:prstGeom prst="rect">
            <a:avLst/>
          </a:prstGeom>
        </p:spPr>
      </p:pic>
      <p:cxnSp>
        <p:nvCxnSpPr>
          <p:cNvPr id="37" name="Прямая со стрелкой 36"/>
          <p:cNvCxnSpPr/>
          <p:nvPr/>
        </p:nvCxnSpPr>
        <p:spPr>
          <a:xfrm>
            <a:off x="1828800" y="5043389"/>
            <a:ext cx="2057398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7333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A939-491A-49C4-91D2-5AA47D8D8672}" type="slidenum">
              <a:rPr lang="ru-RU" smtClean="0"/>
              <a:pPr/>
              <a:t>11</a:t>
            </a:fld>
            <a:endParaRPr lang="ru-RU"/>
          </a:p>
        </p:txBody>
      </p:sp>
      <p:graphicFrame>
        <p:nvGraphicFramePr>
          <p:cNvPr id="28" name="Схема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8981102"/>
              </p:ext>
            </p:extLst>
          </p:nvPr>
        </p:nvGraphicFramePr>
        <p:xfrm>
          <a:off x="251520" y="1844824"/>
          <a:ext cx="8101393" cy="76440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8" name="Прямоугольник 37"/>
          <p:cNvSpPr/>
          <p:nvPr/>
        </p:nvSpPr>
        <p:spPr>
          <a:xfrm>
            <a:off x="1453480" y="115888"/>
            <a:ext cx="7582569" cy="865187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619672" y="363815"/>
            <a:ext cx="72728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34" charset="0"/>
                <a:cs typeface="Helvetica" pitchFamily="34" charset="0"/>
              </a:rPr>
              <a:t>Skolkovo Participant Benefits: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19294"/>
            <a:ext cx="1345977" cy="861781"/>
          </a:xfrm>
          <a:prstGeom prst="rect">
            <a:avLst/>
          </a:prstGeom>
        </p:spPr>
      </p:pic>
      <p:sp>
        <p:nvSpPr>
          <p:cNvPr id="41" name="Объект 3"/>
          <p:cNvSpPr>
            <a:spLocks noGrp="1"/>
          </p:cNvSpPr>
          <p:nvPr>
            <p:ph sz="half" idx="2"/>
          </p:nvPr>
        </p:nvSpPr>
        <p:spPr>
          <a:xfrm>
            <a:off x="111820" y="1268760"/>
            <a:ext cx="5972348" cy="1324744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Skolkovo benefits for participant companies and start-ups</a:t>
            </a:r>
            <a:r>
              <a:rPr lang="en-US" sz="1800" dirty="0" smtClean="0">
                <a:cs typeface="Arial" pitchFamily="34" charset="0"/>
              </a:rPr>
              <a:t>:</a:t>
            </a:r>
            <a:endParaRPr lang="ru-RU" sz="18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026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A939-491A-49C4-91D2-5AA47D8D8672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1453480" y="115888"/>
            <a:ext cx="7582569" cy="865187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619672" y="363815"/>
            <a:ext cx="72728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34" charset="0"/>
                <a:cs typeface="Helvetica" pitchFamily="34" charset="0"/>
              </a:rPr>
              <a:t>What Skolkovo is, what Skolkovo is not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19294"/>
            <a:ext cx="1345977" cy="86178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39294" y="1618922"/>
            <a:ext cx="36286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Arial" charset="0"/>
              </a:rPr>
              <a:t>What we are </a:t>
            </a:r>
          </a:p>
          <a:p>
            <a:endParaRPr lang="en-US" b="1" spc="-100" dirty="0" smtClean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Arial" charset="0"/>
            </a:endParaRPr>
          </a:p>
          <a:p>
            <a:r>
              <a:rPr lang="en-US" b="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Arial" charset="0"/>
              </a:rPr>
              <a:t>We provide financial grants, </a:t>
            </a:r>
          </a:p>
          <a:p>
            <a:r>
              <a:rPr lang="en-US" b="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Arial" charset="0"/>
              </a:rPr>
              <a:t>we </a:t>
            </a:r>
            <a:r>
              <a:rPr lang="en-US" b="0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Arial" charset="0"/>
              </a:rPr>
              <a:t>are </a:t>
            </a:r>
            <a:r>
              <a:rPr lang="en-US" b="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Arial" charset="0"/>
              </a:rPr>
              <a:t>not-for-profit</a:t>
            </a:r>
          </a:p>
          <a:p>
            <a:endParaRPr lang="en-US" b="0" spc="-1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Arial" charset="0"/>
            </a:endParaRPr>
          </a:p>
          <a:p>
            <a:r>
              <a:rPr lang="en-US" b="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Arial" charset="0"/>
              </a:rPr>
              <a:t>We finance and support R&amp;D and </a:t>
            </a:r>
          </a:p>
          <a:p>
            <a:r>
              <a:rPr lang="en-US" b="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Arial" charset="0"/>
              </a:rPr>
              <a:t>early-stage companies</a:t>
            </a:r>
          </a:p>
          <a:p>
            <a:endParaRPr lang="en-US" b="0" spc="-1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Arial" charset="0"/>
            </a:endParaRPr>
          </a:p>
          <a:p>
            <a:r>
              <a:rPr lang="en-US" b="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Arial" charset="0"/>
              </a:rPr>
              <a:t>We are a platform for international collaboration in R&amp;D and technology transfer</a:t>
            </a:r>
          </a:p>
          <a:p>
            <a:endParaRPr lang="en-US" b="0" spc="-1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Arial" charset="0"/>
            </a:endParaRPr>
          </a:p>
          <a:p>
            <a:r>
              <a:rPr lang="en-US" b="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Arial" charset="0"/>
              </a:rPr>
              <a:t>We support and finance innovative </a:t>
            </a:r>
          </a:p>
          <a:p>
            <a:r>
              <a:rPr lang="en-US" b="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Arial" charset="0"/>
              </a:rPr>
              <a:t>R&amp;D and technology</a:t>
            </a:r>
            <a:r>
              <a:rPr lang="en-US" b="0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Arial" charset="0"/>
              </a:rPr>
              <a:t> </a:t>
            </a:r>
            <a:r>
              <a:rPr lang="en-US" b="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Arial" charset="0"/>
              </a:rPr>
              <a:t>start-ups</a:t>
            </a:r>
            <a:endParaRPr lang="ru-RU" b="0" spc="-1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27984" y="1618922"/>
            <a:ext cx="400845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Arial" charset="0"/>
              </a:rPr>
              <a:t>What we are not  </a:t>
            </a:r>
          </a:p>
          <a:p>
            <a:endParaRPr lang="en-US" spc="-1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Arial" charset="0"/>
            </a:endParaRPr>
          </a:p>
          <a:p>
            <a:r>
              <a:rPr lang="en-US" b="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Arial" charset="0"/>
              </a:rPr>
              <a:t>We are not an investment fund;  we do not invest, take equity stakes or board seats</a:t>
            </a:r>
            <a:br>
              <a:rPr lang="en-US" b="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Arial" charset="0"/>
              </a:rPr>
            </a:br>
            <a:endParaRPr lang="en-US" b="0" spc="-1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Arial" charset="0"/>
            </a:endParaRPr>
          </a:p>
          <a:p>
            <a:r>
              <a:rPr lang="en-US" b="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Arial" charset="0"/>
              </a:rPr>
              <a:t>We do not finance production or advanced commercial operations</a:t>
            </a:r>
            <a:br>
              <a:rPr lang="en-US" b="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Arial" charset="0"/>
              </a:rPr>
            </a:br>
            <a:r>
              <a:rPr lang="en-US" b="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Arial" charset="0"/>
              </a:rPr>
              <a:t/>
            </a:r>
            <a:br>
              <a:rPr lang="en-US" b="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Arial" charset="0"/>
              </a:rPr>
            </a:br>
            <a:r>
              <a:rPr lang="en-US" b="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Arial" charset="0"/>
              </a:rPr>
              <a:t>We are not a sales agent</a:t>
            </a:r>
            <a:endParaRPr lang="en-US" b="0" spc="-1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Arial" charset="0"/>
            </a:endParaRPr>
          </a:p>
          <a:p>
            <a:endParaRPr lang="en-US" b="0" spc="-1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Arial" charset="0"/>
            </a:endParaRPr>
          </a:p>
          <a:p>
            <a:endParaRPr lang="en-US" b="0" spc="-100" dirty="0" smtClean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Arial" charset="0"/>
            </a:endParaRPr>
          </a:p>
          <a:p>
            <a:endParaRPr lang="en-US" b="0" spc="-100" dirty="0" smtClean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Arial" charset="0"/>
            </a:endParaRPr>
          </a:p>
          <a:p>
            <a:r>
              <a:rPr lang="en-US" b="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Arial" charset="0"/>
              </a:rPr>
              <a:t>We are not limited to only Russian technology; in fact our mandate is to enhance 2-way tech transfer </a:t>
            </a:r>
            <a:endParaRPr lang="ru-RU" b="0" spc="-10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1" name="Right Arrow 11"/>
          <p:cNvSpPr/>
          <p:nvPr/>
        </p:nvSpPr>
        <p:spPr>
          <a:xfrm>
            <a:off x="3851920" y="2243507"/>
            <a:ext cx="308333" cy="393405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800" b="0">
              <a:solidFill>
                <a:srgbClr val="656867"/>
              </a:solidFill>
            </a:endParaRPr>
          </a:p>
        </p:txBody>
      </p:sp>
      <p:sp>
        <p:nvSpPr>
          <p:cNvPr id="12" name="Right Arrow 12"/>
          <p:cNvSpPr/>
          <p:nvPr/>
        </p:nvSpPr>
        <p:spPr>
          <a:xfrm>
            <a:off x="3851920" y="3861048"/>
            <a:ext cx="308333" cy="393405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800" b="0">
              <a:solidFill>
                <a:srgbClr val="656867"/>
              </a:solidFill>
            </a:endParaRPr>
          </a:p>
        </p:txBody>
      </p:sp>
      <p:sp>
        <p:nvSpPr>
          <p:cNvPr id="13" name="Right Arrow 13"/>
          <p:cNvSpPr/>
          <p:nvPr/>
        </p:nvSpPr>
        <p:spPr>
          <a:xfrm>
            <a:off x="3851920" y="5016795"/>
            <a:ext cx="308333" cy="393405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800" b="0">
              <a:solidFill>
                <a:srgbClr val="656867"/>
              </a:solidFill>
            </a:endParaRPr>
          </a:p>
        </p:txBody>
      </p:sp>
      <p:sp>
        <p:nvSpPr>
          <p:cNvPr id="14" name="Right Arrow 14"/>
          <p:cNvSpPr/>
          <p:nvPr/>
        </p:nvSpPr>
        <p:spPr>
          <a:xfrm>
            <a:off x="3851920" y="3068960"/>
            <a:ext cx="308333" cy="393405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800" b="0">
              <a:solidFill>
                <a:srgbClr val="65686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645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A939-491A-49C4-91D2-5AA47D8D8672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53480" y="115888"/>
            <a:ext cx="7582569" cy="865187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rgbClr val="FFFFFF"/>
              </a:solidFill>
              <a:ea typeface="MS PGothic" pitchFamily="34" charset="-128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19294"/>
            <a:ext cx="1345977" cy="86178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541772" y="396954"/>
            <a:ext cx="76544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34" charset="0"/>
                <a:cs typeface="Helvetica" pitchFamily="34" charset="0"/>
              </a:rPr>
              <a:t>Opportunities for Key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34" charset="0"/>
                <a:cs typeface="Helvetica" pitchFamily="34" charset="0"/>
              </a:rPr>
              <a:t>Partners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7" name="Прямоугольник 18"/>
          <p:cNvSpPr/>
          <p:nvPr>
            <p:custDataLst>
              <p:tags r:id="rId1"/>
            </p:custDataLst>
          </p:nvPr>
        </p:nvSpPr>
        <p:spPr>
          <a:xfrm>
            <a:off x="228600" y="1143000"/>
            <a:ext cx="8591515" cy="57323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300"/>
              </a:spcAft>
              <a:defRPr/>
            </a:pP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  <a:sym typeface="Helvetica"/>
              </a:rPr>
              <a:t>Why Come to Skolkovo:</a:t>
            </a:r>
          </a:p>
          <a:p>
            <a:pPr marL="342900" indent="-342900">
              <a:spcBef>
                <a:spcPts val="1200"/>
              </a:spcBef>
              <a:spcAft>
                <a:spcPts val="300"/>
              </a:spcAft>
              <a:buFont typeface="Wingdings" pitchFamily="2" charset="2"/>
              <a:buChar char="§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  <a:sym typeface="Helvetica"/>
              </a:rPr>
              <a:t>Create and operate an R&amp;D center in Skolkovo employing a wealth of local scientific expertise, take advantage of the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great opportunities for research and development </a:t>
            </a: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itchFamily="34" charset="0"/>
              <a:sym typeface="Helvetica"/>
            </a:endParaRPr>
          </a:p>
          <a:p>
            <a:pPr marL="342900" indent="-342900">
              <a:spcBef>
                <a:spcPts val="1200"/>
              </a:spcBef>
              <a:spcAft>
                <a:spcPts val="300"/>
              </a:spcAft>
              <a:buFont typeface="Wingdings" pitchFamily="2" charset="2"/>
              <a:buChar char="§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  <a:sym typeface="Helvetica"/>
              </a:rPr>
              <a:t>Collaborate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  <a:sym typeface="Helvetica"/>
              </a:rPr>
              <a:t>on research with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  <a:sym typeface="Helvetica"/>
              </a:rPr>
              <a:t>SkTech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  <a:sym typeface="Helvetica"/>
              </a:rPr>
              <a:t>, leading Russian scientific institutions and start-ups</a:t>
            </a:r>
          </a:p>
          <a:p>
            <a:pPr marL="342900" indent="-342900">
              <a:spcBef>
                <a:spcPts val="1200"/>
              </a:spcBef>
              <a:spcAft>
                <a:spcPts val="300"/>
              </a:spcAft>
              <a:buFont typeface="Wingdings" pitchFamily="2" charset="2"/>
              <a:buChar char="§"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  <a:sym typeface="Helvetica"/>
              </a:rPr>
              <a:t>Closely evaluate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  <a:sym typeface="Helvetica"/>
              </a:rPr>
              <a:t>Skolkovo’s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  <a:sym typeface="Helvetica"/>
              </a:rPr>
              <a:t> pipeline of promising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  <a:sym typeface="Helvetica"/>
              </a:rPr>
              <a:t>technologies;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  <a:sym typeface="Helvetica"/>
              </a:rPr>
              <a:t>c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  <a:sym typeface="Helvetica"/>
              </a:rPr>
              <a:t>o-invest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  <a:sym typeface="Helvetica"/>
              </a:rPr>
              <a:t>in promising Skolkovo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  <a:sym typeface="Helvetica"/>
              </a:rPr>
              <a:t>start-ups</a:t>
            </a:r>
          </a:p>
          <a:p>
            <a:pPr marL="342900" indent="-342900">
              <a:spcBef>
                <a:spcPts val="1200"/>
              </a:spcBef>
              <a:spcAft>
                <a:spcPts val="300"/>
              </a:spcAft>
              <a:buFont typeface="Wingdings" pitchFamily="2" charset="2"/>
              <a:buChar char="§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  <a:sym typeface="Helvetica"/>
              </a:rPr>
              <a:t>Receive access to Russian government and policymakers (legislative initiatives/GR)</a:t>
            </a:r>
          </a:p>
          <a:p>
            <a:pPr marL="342900" indent="-342900">
              <a:spcBef>
                <a:spcPts val="1200"/>
              </a:spcBef>
              <a:spcAft>
                <a:spcPts val="300"/>
              </a:spcAft>
              <a:buFont typeface="Wingdings" pitchFamily="2" charset="2"/>
              <a:buChar char="§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  <a:sym typeface="Helvetica"/>
              </a:rPr>
              <a:t>Receive research and development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  <a:sym typeface="Helvetica"/>
              </a:rPr>
              <a:t>grants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  <a:sym typeface="Helvetica"/>
              </a:rPr>
              <a:t>from Skolkovo</a:t>
            </a:r>
          </a:p>
          <a:p>
            <a:pPr marL="342900" indent="-342900">
              <a:spcBef>
                <a:spcPts val="1200"/>
              </a:spcBef>
              <a:spcAft>
                <a:spcPts val="300"/>
              </a:spcAft>
              <a:buFont typeface="Wingdings" pitchFamily="2" charset="2"/>
              <a:buChar char="§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  <a:sym typeface="Helvetica"/>
              </a:rPr>
              <a:t>Receive substantial tax benefits. </a:t>
            </a:r>
          </a:p>
          <a:p>
            <a:pPr marL="342900" indent="-342900">
              <a:spcBef>
                <a:spcPts val="1200"/>
              </a:spcBef>
              <a:spcAft>
                <a:spcPts val="300"/>
              </a:spcAft>
              <a:buFont typeface="Wingdings" pitchFamily="2" charset="2"/>
              <a:buChar char="§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  <a:sym typeface="Helvetica"/>
              </a:rPr>
              <a:t>De-risk your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  <a:sym typeface="Helvetica"/>
              </a:rPr>
              <a:t>investment into Russia with enhanced IPR protection, reduced bureaucratic burden, etc.</a:t>
            </a: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itchFamily="34" charset="0"/>
              <a:sym typeface="Helvetica"/>
            </a:endParaRPr>
          </a:p>
          <a:p>
            <a:pPr marL="342900" indent="-342900">
              <a:spcBef>
                <a:spcPts val="1200"/>
              </a:spcBef>
              <a:spcAft>
                <a:spcPts val="300"/>
              </a:spcAft>
              <a:buFont typeface="Wingdings" pitchFamily="2" charset="2"/>
              <a:buChar char="§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  <a:sym typeface="Helvetica"/>
              </a:rPr>
              <a:t>Participate in building Skolkovo infrastructure</a:t>
            </a:r>
          </a:p>
          <a:p>
            <a:pPr marL="342900" indent="-342900">
              <a:spcBef>
                <a:spcPts val="1200"/>
              </a:spcBef>
              <a:spcAft>
                <a:spcPts val="300"/>
              </a:spcAft>
              <a:buFont typeface="Wingdings" pitchFamily="2" charset="2"/>
              <a:buChar char="§"/>
              <a:defRPr/>
            </a:pP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itchFamily="34" charset="0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786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453480" y="115888"/>
            <a:ext cx="7582569" cy="865187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88020" y="261938"/>
            <a:ext cx="80645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A939-491A-49C4-91D2-5AA47D8D8672}" type="slidenum">
              <a:rPr lang="ru-RU" smtClean="0"/>
              <a:pPr/>
              <a:t>14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19294"/>
            <a:ext cx="1345977" cy="861781"/>
          </a:xfrm>
          <a:prstGeom prst="rect">
            <a:avLst/>
          </a:prstGeom>
        </p:spPr>
      </p:pic>
      <p:sp>
        <p:nvSpPr>
          <p:cNvPr id="7" name="Хорда 6"/>
          <p:cNvSpPr>
            <a:spLocks/>
          </p:cNvSpPr>
          <p:nvPr/>
        </p:nvSpPr>
        <p:spPr bwMode="gray">
          <a:xfrm rot="12180000">
            <a:off x="-934778" y="1985592"/>
            <a:ext cx="2988515" cy="2952000"/>
          </a:xfrm>
          <a:prstGeom prst="chord">
            <a:avLst/>
          </a:prstGeom>
          <a:solidFill>
            <a:srgbClr val="D3E515"/>
          </a:solidFill>
          <a:ln w="9525" algn="ctr">
            <a:solidFill>
              <a:srgbClr val="646464"/>
            </a:solidFill>
            <a:miter lim="800000"/>
            <a:headEnd/>
            <a:tailEnd/>
          </a:ln>
          <a:effectLst/>
        </p:spPr>
        <p:txBody>
          <a:bodyPr lIns="90000" tIns="82800" rIns="306000" bIns="46800" rtlCol="0" anchor="ctr"/>
          <a:lstStyle/>
          <a:p>
            <a:pPr algn="ctr" defTabSz="995363" fontAlgn="auto">
              <a:spcBef>
                <a:spcPts val="0"/>
              </a:spcBef>
              <a:spcAft>
                <a:spcPts val="0"/>
              </a:spcAft>
            </a:pPr>
            <a:endParaRPr lang="ru-RU" sz="1400" b="1" kern="0" dirty="0" smtClean="0">
              <a:solidFill>
                <a:srgbClr val="CCFF66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24" y="2947515"/>
            <a:ext cx="1576613" cy="1034201"/>
          </a:xfrm>
          <a:prstGeom prst="rect">
            <a:avLst/>
          </a:prstGeom>
        </p:spPr>
      </p:pic>
      <p:sp>
        <p:nvSpPr>
          <p:cNvPr id="5" name="Хорда 4"/>
          <p:cNvSpPr/>
          <p:nvPr/>
        </p:nvSpPr>
        <p:spPr bwMode="gray">
          <a:xfrm>
            <a:off x="5791200" y="1676400"/>
            <a:ext cx="3960440" cy="3897350"/>
          </a:xfrm>
          <a:prstGeom prst="chord">
            <a:avLst>
              <a:gd name="adj1" fmla="val 2727254"/>
              <a:gd name="adj2" fmla="val 18848455"/>
            </a:avLst>
          </a:prstGeom>
          <a:solidFill>
            <a:schemeClr val="accent1">
              <a:lumMod val="75000"/>
            </a:schemeClr>
          </a:solidFill>
          <a:ln w="9525" algn="ctr">
            <a:solidFill>
              <a:srgbClr val="646464"/>
            </a:solidFill>
            <a:miter lim="800000"/>
            <a:headEnd/>
            <a:tailEnd/>
          </a:ln>
          <a:effectLst/>
        </p:spPr>
        <p:txBody>
          <a:bodyPr lIns="0" tIns="216000" rIns="306000" bIns="46800" rtlCol="0" anchor="ctr"/>
          <a:lstStyle/>
          <a:p>
            <a:r>
              <a:rPr lang="en-US" sz="1400" b="1" dirty="0" smtClean="0">
                <a:solidFill>
                  <a:schemeClr val="bg1"/>
                </a:solidFill>
                <a:latin typeface="+mj-lt"/>
                <a:cs typeface="Helvetica" pitchFamily="34" charset="0"/>
              </a:rPr>
              <a:t>Conor </a:t>
            </a:r>
            <a:r>
              <a:rPr lang="en-US" sz="1400" b="1" dirty="0">
                <a:solidFill>
                  <a:schemeClr val="bg1"/>
                </a:solidFill>
                <a:latin typeface="+mj-lt"/>
                <a:cs typeface="Helvetica" pitchFamily="34" charset="0"/>
              </a:rPr>
              <a:t>Lenihan</a:t>
            </a:r>
          </a:p>
          <a:p>
            <a:r>
              <a:rPr lang="en-US" sz="1400" dirty="0">
                <a:solidFill>
                  <a:schemeClr val="bg1"/>
                </a:solidFill>
                <a:latin typeface="+mj-lt"/>
                <a:cs typeface="Helvetica" pitchFamily="34" charset="0"/>
              </a:rPr>
              <a:t>Vice-President for </a:t>
            </a:r>
            <a:r>
              <a:rPr lang="en-US" sz="1400" dirty="0" smtClean="0">
                <a:solidFill>
                  <a:schemeClr val="bg1"/>
                </a:solidFill>
                <a:latin typeface="+mj-lt"/>
                <a:cs typeface="Helvetica" pitchFamily="34" charset="0"/>
              </a:rPr>
              <a:t>International Partnerships</a:t>
            </a:r>
            <a:endParaRPr lang="en-US" sz="1400" dirty="0">
              <a:solidFill>
                <a:schemeClr val="bg1"/>
              </a:solidFill>
              <a:latin typeface="+mj-lt"/>
              <a:cs typeface="Helvetica" pitchFamily="34" charset="0"/>
            </a:endParaRPr>
          </a:p>
          <a:p>
            <a:r>
              <a:rPr lang="en-US" sz="1400" dirty="0">
                <a:solidFill>
                  <a:schemeClr val="bg1"/>
                </a:solidFill>
                <a:latin typeface="+mj-lt"/>
                <a:cs typeface="Helvetica" pitchFamily="34" charset="0"/>
              </a:rPr>
              <a:t>Skolkovo </a:t>
            </a:r>
            <a:r>
              <a:rPr lang="en-US" sz="1400" dirty="0" smtClean="0">
                <a:solidFill>
                  <a:schemeClr val="bg1"/>
                </a:solidFill>
                <a:latin typeface="+mj-lt"/>
                <a:cs typeface="Helvetica" pitchFamily="34" charset="0"/>
              </a:rPr>
              <a:t>Foundation</a:t>
            </a:r>
          </a:p>
          <a:p>
            <a:endParaRPr lang="en-US" sz="1400" dirty="0">
              <a:solidFill>
                <a:schemeClr val="bg1"/>
              </a:solidFill>
              <a:latin typeface="+mj-lt"/>
              <a:cs typeface="Helvetica" pitchFamily="34" charset="0"/>
            </a:endParaRPr>
          </a:p>
          <a:p>
            <a:r>
              <a:rPr lang="en-US" sz="1400" dirty="0">
                <a:solidFill>
                  <a:schemeClr val="bg1"/>
                </a:solidFill>
                <a:latin typeface="+mj-lt"/>
                <a:cs typeface="Helvetica" pitchFamily="34" charset="0"/>
              </a:rPr>
              <a:t>12 </a:t>
            </a:r>
            <a:r>
              <a:rPr lang="en-US" sz="1400" dirty="0" err="1">
                <a:solidFill>
                  <a:schemeClr val="bg1"/>
                </a:solidFill>
                <a:latin typeface="+mj-lt"/>
                <a:cs typeface="Helvetica" pitchFamily="34" charset="0"/>
              </a:rPr>
              <a:t>Krasnopresnenskaya</a:t>
            </a:r>
            <a:r>
              <a:rPr lang="en-US" sz="1400" dirty="0">
                <a:solidFill>
                  <a:schemeClr val="bg1"/>
                </a:solidFill>
                <a:latin typeface="+mj-lt"/>
                <a:cs typeface="Helvetica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+mj-lt"/>
                <a:cs typeface="Helvetica" pitchFamily="34" charset="0"/>
              </a:rPr>
              <a:t>emb</a:t>
            </a:r>
            <a:r>
              <a:rPr lang="en-US" sz="1400" dirty="0">
                <a:solidFill>
                  <a:schemeClr val="bg1"/>
                </a:solidFill>
                <a:latin typeface="+mj-lt"/>
                <a:cs typeface="Helvetica" pitchFamily="34" charset="0"/>
              </a:rPr>
              <a:t>.,</a:t>
            </a:r>
          </a:p>
          <a:p>
            <a:r>
              <a:rPr lang="en-US" sz="1400" dirty="0">
                <a:solidFill>
                  <a:schemeClr val="bg1"/>
                </a:solidFill>
                <a:latin typeface="+mj-lt"/>
                <a:cs typeface="Helvetica" pitchFamily="34" charset="0"/>
              </a:rPr>
              <a:t>Moscow, 123610</a:t>
            </a:r>
          </a:p>
          <a:p>
            <a:r>
              <a:rPr lang="en-US" sz="1400" dirty="0" err="1">
                <a:solidFill>
                  <a:schemeClr val="bg1"/>
                </a:solidFill>
                <a:latin typeface="+mj-lt"/>
                <a:cs typeface="Helvetica" pitchFamily="34" charset="0"/>
              </a:rPr>
              <a:t>tel</a:t>
            </a:r>
            <a:r>
              <a:rPr lang="en-US" sz="1400" dirty="0">
                <a:solidFill>
                  <a:schemeClr val="bg1"/>
                </a:solidFill>
                <a:latin typeface="+mj-lt"/>
                <a:cs typeface="Helvetica" pitchFamily="34" charset="0"/>
              </a:rPr>
              <a:t>: +7 495 967 0148 ext. 2182</a:t>
            </a:r>
          </a:p>
          <a:p>
            <a:r>
              <a:rPr lang="en-US" sz="1400" dirty="0">
                <a:solidFill>
                  <a:schemeClr val="bg1"/>
                </a:solidFill>
                <a:latin typeface="+mj-lt"/>
                <a:cs typeface="Helvetica" pitchFamily="34" charset="0"/>
              </a:rPr>
              <a:t>fax: +7 495 967 0196</a:t>
            </a:r>
          </a:p>
          <a:p>
            <a:r>
              <a:rPr lang="en-US" sz="1400" dirty="0">
                <a:solidFill>
                  <a:schemeClr val="bg1"/>
                </a:solidFill>
                <a:latin typeface="+mj-lt"/>
                <a:cs typeface="Helvetica" pitchFamily="34" charset="0"/>
              </a:rPr>
              <a:t>e-mail: </a:t>
            </a:r>
            <a:r>
              <a:rPr lang="en-US" sz="1400" u="sng" dirty="0">
                <a:solidFill>
                  <a:schemeClr val="bg1"/>
                </a:solidFill>
                <a:latin typeface="+mj-lt"/>
                <a:cs typeface="Helvetica" pitchFamily="34" charset="0"/>
              </a:rPr>
              <a:t>CLenihan@sk.ru </a:t>
            </a:r>
            <a:r>
              <a:rPr lang="en-US" sz="1400" dirty="0">
                <a:solidFill>
                  <a:schemeClr val="bg1"/>
                </a:solidFill>
                <a:latin typeface="+mj-lt"/>
                <a:cs typeface="Helvetica" pitchFamily="34" charset="0"/>
              </a:rPr>
              <a:t> </a:t>
            </a:r>
          </a:p>
          <a:p>
            <a:r>
              <a:rPr lang="en-US" sz="1400" dirty="0">
                <a:solidFill>
                  <a:schemeClr val="bg1"/>
                </a:solidFill>
                <a:latin typeface="+mj-lt"/>
                <a:cs typeface="Helvetica" pitchFamily="34" charset="0"/>
              </a:rPr>
              <a:t>web: </a:t>
            </a:r>
            <a:r>
              <a:rPr lang="en-US" sz="1400" u="sng" dirty="0">
                <a:solidFill>
                  <a:schemeClr val="bg1"/>
                </a:solidFill>
                <a:latin typeface="+mj-lt"/>
                <a:cs typeface="Helvetica" pitchFamily="34" charset="0"/>
              </a:rPr>
              <a:t>www.sk.ru</a:t>
            </a:r>
          </a:p>
          <a:p>
            <a:endParaRPr lang="en-US" sz="1400" dirty="0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1" name="Хорда 10"/>
          <p:cNvSpPr/>
          <p:nvPr/>
        </p:nvSpPr>
        <p:spPr bwMode="gray">
          <a:xfrm>
            <a:off x="1691680" y="4437112"/>
            <a:ext cx="4032448" cy="3932095"/>
          </a:xfrm>
          <a:prstGeom prst="chord">
            <a:avLst>
              <a:gd name="adj1" fmla="val 9982376"/>
              <a:gd name="adj2" fmla="val 829368"/>
            </a:avLst>
          </a:prstGeom>
          <a:solidFill>
            <a:schemeClr val="accent2"/>
          </a:solidFill>
          <a:ln w="9525" algn="ctr">
            <a:solidFill>
              <a:srgbClr val="646464"/>
            </a:solidFill>
            <a:miter lim="800000"/>
            <a:headEnd/>
            <a:tailEnd/>
          </a:ln>
          <a:effectLst/>
        </p:spPr>
        <p:txBody>
          <a:bodyPr vert="horz" lIns="0" tIns="36000" rIns="36000" bIns="2700000" rtlCol="0" anchor="t" anchorCtr="0">
            <a:noAutofit/>
          </a:bodyPr>
          <a:lstStyle/>
          <a:p>
            <a:endParaRPr lang="ru-RU" sz="1400" b="1" kern="0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19750" y="4826675"/>
            <a:ext cx="36286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chemeClr val="bg1"/>
                </a:solidFill>
                <a:latin typeface="+mj-lt"/>
              </a:rPr>
              <a:t>Roman Romanovsky</a:t>
            </a:r>
          </a:p>
          <a:p>
            <a:r>
              <a:rPr lang="en-GB" sz="1400" dirty="0">
                <a:solidFill>
                  <a:schemeClr val="bg1"/>
                </a:solidFill>
                <a:latin typeface="+mj-lt"/>
              </a:rPr>
              <a:t>Operating Director for</a:t>
            </a:r>
          </a:p>
          <a:p>
            <a:r>
              <a:rPr lang="en-GB" sz="1400" dirty="0">
                <a:solidFill>
                  <a:schemeClr val="bg1"/>
                </a:solidFill>
                <a:latin typeface="+mj-lt"/>
              </a:rPr>
              <a:t>Key Partners </a:t>
            </a:r>
          </a:p>
          <a:p>
            <a:endParaRPr lang="en-US" sz="1400" dirty="0">
              <a:solidFill>
                <a:schemeClr val="bg1"/>
              </a:solidFill>
              <a:latin typeface="+mj-lt"/>
              <a:cs typeface="Helvetica" pitchFamily="34" charset="0"/>
            </a:endParaRPr>
          </a:p>
          <a:p>
            <a:r>
              <a:rPr lang="en-US" sz="1400" dirty="0">
                <a:solidFill>
                  <a:schemeClr val="bg1"/>
                </a:solidFill>
                <a:latin typeface="+mj-lt"/>
                <a:cs typeface="Helvetica" pitchFamily="34" charset="0"/>
              </a:rPr>
              <a:t>12 </a:t>
            </a:r>
            <a:r>
              <a:rPr lang="en-US" sz="1400" dirty="0" err="1">
                <a:solidFill>
                  <a:schemeClr val="bg1"/>
                </a:solidFill>
                <a:latin typeface="+mj-lt"/>
                <a:cs typeface="Helvetica" pitchFamily="34" charset="0"/>
              </a:rPr>
              <a:t>Krasnopresnenskaya</a:t>
            </a:r>
            <a:r>
              <a:rPr lang="en-US" sz="1400" dirty="0">
                <a:solidFill>
                  <a:schemeClr val="bg1"/>
                </a:solidFill>
                <a:latin typeface="+mj-lt"/>
                <a:cs typeface="Helvetica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+mj-lt"/>
                <a:cs typeface="Helvetica" pitchFamily="34" charset="0"/>
              </a:rPr>
              <a:t>emb</a:t>
            </a:r>
            <a:r>
              <a:rPr lang="en-US" sz="1400" dirty="0">
                <a:solidFill>
                  <a:schemeClr val="bg1"/>
                </a:solidFill>
                <a:latin typeface="+mj-lt"/>
                <a:cs typeface="Helvetica" pitchFamily="34" charset="0"/>
              </a:rPr>
              <a:t>.,</a:t>
            </a:r>
          </a:p>
          <a:p>
            <a:r>
              <a:rPr lang="en-US" sz="1400" dirty="0">
                <a:solidFill>
                  <a:schemeClr val="bg1"/>
                </a:solidFill>
                <a:latin typeface="+mj-lt"/>
                <a:cs typeface="Helvetica" pitchFamily="34" charset="0"/>
              </a:rPr>
              <a:t>Moscow, 123610</a:t>
            </a:r>
          </a:p>
          <a:p>
            <a:r>
              <a:rPr lang="en-GB" sz="1400" dirty="0">
                <a:solidFill>
                  <a:schemeClr val="bg1"/>
                </a:solidFill>
                <a:latin typeface="+mj-lt"/>
              </a:rPr>
              <a:t>Tel: +7 (495) 96701 48 ext. 3001</a:t>
            </a:r>
          </a:p>
          <a:p>
            <a:r>
              <a:rPr lang="en-GB" sz="1400" dirty="0">
                <a:solidFill>
                  <a:schemeClr val="bg1"/>
                </a:solidFill>
                <a:latin typeface="+mj-lt"/>
              </a:rPr>
              <a:t>Mobile: +7 917 5662911</a:t>
            </a:r>
          </a:p>
          <a:p>
            <a:r>
              <a:rPr lang="en-GB" sz="1400" dirty="0">
                <a:solidFill>
                  <a:schemeClr val="bg1"/>
                </a:solidFill>
                <a:latin typeface="+mj-lt"/>
              </a:rPr>
              <a:t>Email: RRomanovsky@sk.ru</a:t>
            </a:r>
            <a:endParaRPr lang="ru-RU" sz="1400" b="1" kern="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462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351C1-D5E7-4027-80FA-79D32BBD10A2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5" name="Rectangle 12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730111" y="1831230"/>
            <a:ext cx="5670549" cy="833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chemeClr val="accent4"/>
            </a:solidFill>
            <a:miter lim="800000"/>
            <a:headEnd/>
            <a:tailEnd/>
          </a:ln>
        </p:spPr>
        <p:txBody>
          <a:bodyPr wrap="square" lIns="108000" tIns="108000" rIns="108000" bIns="108000" anchor="ctr">
            <a:spAutoFit/>
          </a:bodyPr>
          <a:lstStyle/>
          <a:p>
            <a:pPr>
              <a:defRPr/>
            </a:pPr>
            <a:r>
              <a:rPr lang="en-US" sz="2000" cap="small" dirty="0" smtClean="0">
                <a:latin typeface="+mj-lt"/>
                <a:sym typeface="Helvetica"/>
              </a:rPr>
              <a:t>Diversify the Russian economy through innovation and entrepreneurship</a:t>
            </a:r>
            <a:endParaRPr lang="en-US" sz="2000" cap="small" dirty="0">
              <a:latin typeface="+mj-lt"/>
              <a:sym typeface="Helvetica"/>
            </a:endParaRPr>
          </a:p>
        </p:txBody>
      </p:sp>
      <p:sp>
        <p:nvSpPr>
          <p:cNvPr id="6" name="Rectangle 6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2730111" y="5109182"/>
            <a:ext cx="5670549" cy="802885"/>
          </a:xfrm>
          <a:prstGeom prst="rect">
            <a:avLst/>
          </a:prstGeom>
          <a:solidFill>
            <a:schemeClr val="accent6">
              <a:alpha val="50196"/>
            </a:schemeClr>
          </a:solidFill>
          <a:ln w="3175">
            <a:solidFill>
              <a:srgbClr val="FF0000"/>
            </a:solidFill>
            <a:miter lim="800000"/>
            <a:headEnd/>
            <a:tailEnd/>
          </a:ln>
        </p:spPr>
        <p:txBody>
          <a:bodyPr wrap="square" lIns="108000" tIns="108000" rIns="108000" bIns="108000" anchor="ctr">
            <a:spAutoFit/>
          </a:bodyPr>
          <a:lstStyle/>
          <a:p>
            <a:pPr eaLnBrk="0" hangingPunct="0">
              <a:buClr>
                <a:schemeClr val="tx1"/>
              </a:buClr>
              <a:buFont typeface="Wingdings" pitchFamily="2" charset="2"/>
              <a:buNone/>
            </a:pPr>
            <a:r>
              <a:rPr lang="en-US" sz="2000" cap="small" dirty="0" smtClean="0">
                <a:latin typeface="+mn-lt"/>
                <a:sym typeface="Helvetica"/>
              </a:rPr>
              <a:t>Nurture competitive </a:t>
            </a:r>
            <a:r>
              <a:rPr lang="en-US" sz="2000" cap="small" dirty="0">
                <a:latin typeface="+mn-lt"/>
                <a:sym typeface="Helvetica"/>
              </a:rPr>
              <a:t>knowledge-based </a:t>
            </a:r>
            <a:r>
              <a:rPr lang="en-US" sz="2000" cap="small" dirty="0" smtClean="0">
                <a:latin typeface="+mn-lt"/>
                <a:sym typeface="Helvetica"/>
              </a:rPr>
              <a:t>companies</a:t>
            </a:r>
          </a:p>
          <a:p>
            <a:pPr eaLnBrk="0" hangingPunct="0">
              <a:buClr>
                <a:schemeClr val="tx1"/>
              </a:buClr>
              <a:buFont typeface="Wingdings" pitchFamily="2" charset="2"/>
              <a:buNone/>
            </a:pPr>
            <a:endParaRPr lang="en-US" b="1" dirty="0">
              <a:latin typeface="Helvetica"/>
              <a:sym typeface="Helvetica"/>
            </a:endParaRPr>
          </a:p>
        </p:txBody>
      </p:sp>
      <p:sp>
        <p:nvSpPr>
          <p:cNvPr id="7" name="Rectangle 8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2730111" y="2918741"/>
            <a:ext cx="5670549" cy="833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accent5"/>
            </a:solidFill>
            <a:miter lim="800000"/>
            <a:headEnd/>
            <a:tailEnd/>
          </a:ln>
        </p:spPr>
        <p:txBody>
          <a:bodyPr wrap="square" lIns="108000" tIns="108000" rIns="108000" bIns="108000" anchor="ctr">
            <a:spAutoFit/>
          </a:bodyPr>
          <a:lstStyle/>
          <a:p>
            <a:pPr eaLnBrk="0" hangingPunct="0">
              <a:buClr>
                <a:schemeClr val="tx1"/>
              </a:buClr>
              <a:buFont typeface="Wingdings" pitchFamily="2" charset="2"/>
              <a:buNone/>
            </a:pPr>
            <a:r>
              <a:rPr lang="en-US" sz="2000" cap="small" dirty="0" smtClean="0">
                <a:latin typeface="+mj-lt"/>
                <a:sym typeface="Helvetica"/>
              </a:rPr>
              <a:t>Integrate </a:t>
            </a:r>
            <a:r>
              <a:rPr lang="en-US" sz="2000" cap="small" dirty="0">
                <a:latin typeface="+mj-lt"/>
                <a:sym typeface="Helvetica"/>
              </a:rPr>
              <a:t>Russian science and technology into the global economy</a:t>
            </a:r>
            <a:endParaRPr lang="en-US" sz="2000" dirty="0">
              <a:latin typeface="+mj-lt"/>
              <a:sym typeface="Helvetica"/>
            </a:endParaRPr>
          </a:p>
        </p:txBody>
      </p:sp>
      <p:sp>
        <p:nvSpPr>
          <p:cNvPr id="8" name="Rectangle 10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2730111" y="4145456"/>
            <a:ext cx="5670549" cy="525886"/>
          </a:xfrm>
          <a:prstGeom prst="rect">
            <a:avLst/>
          </a:prstGeom>
          <a:solidFill>
            <a:srgbClr val="CCFF66">
              <a:alpha val="69804"/>
            </a:srgbClr>
          </a:solidFill>
          <a:ln w="3175">
            <a:solidFill>
              <a:srgbClr val="006600"/>
            </a:solidFill>
            <a:miter lim="800000"/>
            <a:headEnd/>
            <a:tailEnd/>
          </a:ln>
        </p:spPr>
        <p:txBody>
          <a:bodyPr wrap="square" lIns="108000" tIns="108000" rIns="108000" bIns="108000" anchor="ctr">
            <a:spAutoFit/>
          </a:bodyPr>
          <a:lstStyle/>
          <a:p>
            <a:pPr>
              <a:defRPr/>
            </a:pPr>
            <a:r>
              <a:rPr lang="en-US" sz="2000" cap="small" dirty="0">
                <a:latin typeface="+mj-lt"/>
                <a:sym typeface="Helvetica"/>
              </a:rPr>
              <a:t>Develop human capital through world-class </a:t>
            </a:r>
            <a:r>
              <a:rPr lang="en-US" sz="2000" cap="small" dirty="0" smtClean="0">
                <a:latin typeface="+mj-lt"/>
                <a:sym typeface="Helvetica"/>
              </a:rPr>
              <a:t>research</a:t>
            </a:r>
            <a:endParaRPr lang="en-US" sz="2000" cap="small" dirty="0">
              <a:latin typeface="+mj-lt"/>
              <a:sym typeface="Helvetica"/>
            </a:endParaRPr>
          </a:p>
        </p:txBody>
      </p:sp>
      <p:sp>
        <p:nvSpPr>
          <p:cNvPr id="9" name="Полилиния 8"/>
          <p:cNvSpPr/>
          <p:nvPr>
            <p:custDataLst>
              <p:tags r:id="rId5"/>
            </p:custDataLst>
          </p:nvPr>
        </p:nvSpPr>
        <p:spPr>
          <a:xfrm flipV="1">
            <a:off x="1182111" y="4908571"/>
            <a:ext cx="1476000" cy="432000"/>
          </a:xfrm>
          <a:custGeom>
            <a:avLst/>
            <a:gdLst>
              <a:gd name="connsiteX0" fmla="*/ 0 w 1343025"/>
              <a:gd name="connsiteY0" fmla="*/ 552450 h 552450"/>
              <a:gd name="connsiteX1" fmla="*/ 552450 w 1343025"/>
              <a:gd name="connsiteY1" fmla="*/ 0 h 552450"/>
              <a:gd name="connsiteX2" fmla="*/ 1343025 w 1343025"/>
              <a:gd name="connsiteY2" fmla="*/ 0 h 552450"/>
              <a:gd name="connsiteX0" fmla="*/ 0 w 1343025"/>
              <a:gd name="connsiteY0" fmla="*/ 552450 h 552450"/>
              <a:gd name="connsiteX1" fmla="*/ 114300 w 1343025"/>
              <a:gd name="connsiteY1" fmla="*/ 433388 h 552450"/>
              <a:gd name="connsiteX2" fmla="*/ 552450 w 1343025"/>
              <a:gd name="connsiteY2" fmla="*/ 0 h 552450"/>
              <a:gd name="connsiteX3" fmla="*/ 1343025 w 1343025"/>
              <a:gd name="connsiteY3" fmla="*/ 0 h 552450"/>
              <a:gd name="connsiteX0" fmla="*/ 0 w 1228725"/>
              <a:gd name="connsiteY0" fmla="*/ 433388 h 433388"/>
              <a:gd name="connsiteX1" fmla="*/ 438150 w 1228725"/>
              <a:gd name="connsiteY1" fmla="*/ 0 h 433388"/>
              <a:gd name="connsiteX2" fmla="*/ 1228725 w 1228725"/>
              <a:gd name="connsiteY2" fmla="*/ 0 h 433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28725" h="433388">
                <a:moveTo>
                  <a:pt x="0" y="433388"/>
                </a:moveTo>
                <a:lnTo>
                  <a:pt x="438150" y="0"/>
                </a:lnTo>
                <a:lnTo>
                  <a:pt x="1228725" y="0"/>
                </a:lnTo>
              </a:path>
            </a:pathLst>
          </a:custGeom>
          <a:ln>
            <a:solidFill>
              <a:srgbClr val="FF0000"/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0" name="Прямая соединительная линия 9"/>
          <p:cNvCxnSpPr/>
          <p:nvPr>
            <p:custDataLst>
              <p:tags r:id="rId6"/>
            </p:custDataLst>
          </p:nvPr>
        </p:nvCxnSpPr>
        <p:spPr>
          <a:xfrm flipV="1">
            <a:off x="2134586" y="3335569"/>
            <a:ext cx="540000" cy="0"/>
          </a:xfrm>
          <a:prstGeom prst="line">
            <a:avLst/>
          </a:prstGeom>
          <a:ln>
            <a:solidFill>
              <a:schemeClr val="accent5"/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>
            <p:custDataLst>
              <p:tags r:id="rId7"/>
            </p:custDataLst>
          </p:nvPr>
        </p:nvCxnSpPr>
        <p:spPr>
          <a:xfrm>
            <a:off x="1794111" y="4423089"/>
            <a:ext cx="864000" cy="0"/>
          </a:xfrm>
          <a:prstGeom prst="line">
            <a:avLst/>
          </a:prstGeom>
          <a:ln>
            <a:solidFill>
              <a:srgbClr val="00B050"/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>
            <p:custDataLst>
              <p:tags r:id="rId8"/>
            </p:custDataLst>
          </p:nvPr>
        </p:nvCxnSpPr>
        <p:spPr>
          <a:xfrm>
            <a:off x="1542337" y="2248047"/>
            <a:ext cx="1152000" cy="0"/>
          </a:xfrm>
          <a:prstGeom prst="line">
            <a:avLst/>
          </a:prstGeom>
          <a:ln>
            <a:solidFill>
              <a:schemeClr val="accent4"/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2"/>
          <p:cNvSpPr/>
          <p:nvPr/>
        </p:nvSpPr>
        <p:spPr>
          <a:xfrm>
            <a:off x="1448258" y="115888"/>
            <a:ext cx="7588238" cy="865187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7909" y="76200"/>
            <a:ext cx="436889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endParaRPr lang="en-US" b="1" dirty="0" smtClean="0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  <a:p>
            <a:pPr algn="ctr"/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Skolkovo Mission </a:t>
            </a:r>
          </a:p>
          <a:p>
            <a:pPr algn="ctr"/>
            <a:endParaRPr lang="en-US" sz="2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961" y="115888"/>
            <a:ext cx="1351297" cy="865187"/>
          </a:xfrm>
          <a:prstGeom prst="rect">
            <a:avLst/>
          </a:prstGeom>
        </p:spPr>
      </p:pic>
      <p:sp>
        <p:nvSpPr>
          <p:cNvPr id="20" name="Хорда 19"/>
          <p:cNvSpPr>
            <a:spLocks/>
          </p:cNvSpPr>
          <p:nvPr/>
        </p:nvSpPr>
        <p:spPr bwMode="gray">
          <a:xfrm rot="12180000">
            <a:off x="-934778" y="1985592"/>
            <a:ext cx="2988515" cy="2952000"/>
          </a:xfrm>
          <a:prstGeom prst="chord">
            <a:avLst/>
          </a:prstGeom>
          <a:solidFill>
            <a:srgbClr val="D3E515"/>
          </a:solidFill>
          <a:ln w="9525" algn="ctr">
            <a:solidFill>
              <a:srgbClr val="646464"/>
            </a:solidFill>
            <a:miter lim="800000"/>
            <a:headEnd/>
            <a:tailEnd/>
          </a:ln>
          <a:effectLst/>
        </p:spPr>
        <p:txBody>
          <a:bodyPr lIns="90000" tIns="82800" rIns="306000" bIns="46800" rtlCol="0" anchor="ctr"/>
          <a:lstStyle/>
          <a:p>
            <a:pPr algn="ctr" defTabSz="995363" fontAlgn="auto">
              <a:spcBef>
                <a:spcPts val="0"/>
              </a:spcBef>
              <a:spcAft>
                <a:spcPts val="0"/>
              </a:spcAft>
            </a:pPr>
            <a:endParaRPr lang="ru-RU" sz="1400" b="1" kern="0" dirty="0" smtClean="0">
              <a:solidFill>
                <a:srgbClr val="CCFF66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24" y="2947515"/>
            <a:ext cx="1576613" cy="1034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9189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53481" y="115888"/>
            <a:ext cx="7562565" cy="86518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12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xmlns="" val="3855780442"/>
              </p:ext>
            </p:extLst>
          </p:nvPr>
        </p:nvGraphicFramePr>
        <p:xfrm>
          <a:off x="1259632" y="4107880"/>
          <a:ext cx="3240360" cy="2705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xmlns="" val="2756857293"/>
              </p:ext>
            </p:extLst>
          </p:nvPr>
        </p:nvGraphicFramePr>
        <p:xfrm>
          <a:off x="2234" y="2708920"/>
          <a:ext cx="2985590" cy="24816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xmlns="" val="2870922072"/>
              </p:ext>
            </p:extLst>
          </p:nvPr>
        </p:nvGraphicFramePr>
        <p:xfrm>
          <a:off x="1835696" y="1050176"/>
          <a:ext cx="2513850" cy="2450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xmlns="" val="649892463"/>
              </p:ext>
            </p:extLst>
          </p:nvPr>
        </p:nvGraphicFramePr>
        <p:xfrm>
          <a:off x="4427984" y="4492278"/>
          <a:ext cx="2664296" cy="2249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0" r:lo="rId21" r:qs="rId22" r:cs="rId23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1534805" y="363815"/>
            <a:ext cx="56294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Skolkovo Ecosystem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2F1A939-491A-49C4-91D2-5AA47D8D8672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19294"/>
            <a:ext cx="1345977" cy="861781"/>
          </a:xfrm>
          <a:prstGeom prst="rect">
            <a:avLst/>
          </a:prstGeom>
        </p:spPr>
      </p:pic>
      <p:graphicFrame>
        <p:nvGraphicFramePr>
          <p:cNvPr id="34" name="Схема 33"/>
          <p:cNvGraphicFramePr/>
          <p:nvPr>
            <p:extLst>
              <p:ext uri="{D42A27DB-BD31-4B8C-83A1-F6EECF244321}">
                <p14:modId xmlns:p14="http://schemas.microsoft.com/office/powerpoint/2010/main" xmlns="" val="1612867639"/>
              </p:ext>
            </p:extLst>
          </p:nvPr>
        </p:nvGraphicFramePr>
        <p:xfrm>
          <a:off x="3604844" y="3101058"/>
          <a:ext cx="1742884" cy="14883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5" r:lo="rId26" r:qs="rId27" r:cs="rId28"/>
          </a:graphicData>
        </a:graphic>
      </p:graphicFrame>
      <p:pic>
        <p:nvPicPr>
          <p:cNvPr id="21" name="Рисунок 20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63311" y="3426391"/>
            <a:ext cx="1148689" cy="753498"/>
          </a:xfrm>
          <a:prstGeom prst="rect">
            <a:avLst/>
          </a:prstGeom>
        </p:spPr>
      </p:pic>
      <p:graphicFrame>
        <p:nvGraphicFramePr>
          <p:cNvPr id="36" name="Схема 35"/>
          <p:cNvGraphicFramePr/>
          <p:nvPr>
            <p:extLst>
              <p:ext uri="{D42A27DB-BD31-4B8C-83A1-F6EECF244321}">
                <p14:modId xmlns:p14="http://schemas.microsoft.com/office/powerpoint/2010/main" xmlns="" val="121607406"/>
              </p:ext>
            </p:extLst>
          </p:nvPr>
        </p:nvGraphicFramePr>
        <p:xfrm>
          <a:off x="6084168" y="2492896"/>
          <a:ext cx="3192246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0" r:lo="rId31" r:qs="rId32" r:cs="rId33"/>
          </a:graphicData>
        </a:graphic>
      </p:graphicFrame>
      <p:sp>
        <p:nvSpPr>
          <p:cNvPr id="15" name="Полилиния 14"/>
          <p:cNvSpPr/>
          <p:nvPr>
            <p:custDataLst>
              <p:tags r:id="rId1"/>
            </p:custDataLst>
          </p:nvPr>
        </p:nvSpPr>
        <p:spPr>
          <a:xfrm rot="-2700000" flipV="1">
            <a:off x="3817244" y="3018668"/>
            <a:ext cx="0" cy="360000"/>
          </a:xfrm>
          <a:custGeom>
            <a:avLst/>
            <a:gdLst>
              <a:gd name="connsiteX0" fmla="*/ 0 w 1343025"/>
              <a:gd name="connsiteY0" fmla="*/ 552450 h 552450"/>
              <a:gd name="connsiteX1" fmla="*/ 552450 w 1343025"/>
              <a:gd name="connsiteY1" fmla="*/ 0 h 552450"/>
              <a:gd name="connsiteX2" fmla="*/ 1343025 w 1343025"/>
              <a:gd name="connsiteY2" fmla="*/ 0 h 552450"/>
              <a:gd name="connsiteX0" fmla="*/ 0 w 1343025"/>
              <a:gd name="connsiteY0" fmla="*/ 552450 h 552450"/>
              <a:gd name="connsiteX1" fmla="*/ 114300 w 1343025"/>
              <a:gd name="connsiteY1" fmla="*/ 433388 h 552450"/>
              <a:gd name="connsiteX2" fmla="*/ 552450 w 1343025"/>
              <a:gd name="connsiteY2" fmla="*/ 0 h 552450"/>
              <a:gd name="connsiteX3" fmla="*/ 1343025 w 1343025"/>
              <a:gd name="connsiteY3" fmla="*/ 0 h 552450"/>
              <a:gd name="connsiteX0" fmla="*/ 0 w 1228725"/>
              <a:gd name="connsiteY0" fmla="*/ 433388 h 433388"/>
              <a:gd name="connsiteX1" fmla="*/ 438150 w 1228725"/>
              <a:gd name="connsiteY1" fmla="*/ 0 h 433388"/>
              <a:gd name="connsiteX2" fmla="*/ 1228725 w 1228725"/>
              <a:gd name="connsiteY2" fmla="*/ 0 h 433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28725" h="433388">
                <a:moveTo>
                  <a:pt x="0" y="433388"/>
                </a:moveTo>
                <a:lnTo>
                  <a:pt x="438150" y="0"/>
                </a:lnTo>
                <a:lnTo>
                  <a:pt x="1228725" y="0"/>
                </a:lnTo>
              </a:path>
            </a:pathLst>
          </a:custGeom>
          <a:ln>
            <a:solidFill>
              <a:schemeClr val="tx2"/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7" name="Прямая соединительная линия 16"/>
          <p:cNvCxnSpPr/>
          <p:nvPr>
            <p:custDataLst>
              <p:tags r:id="rId2"/>
            </p:custDataLst>
          </p:nvPr>
        </p:nvCxnSpPr>
        <p:spPr>
          <a:xfrm>
            <a:off x="2105964" y="3933056"/>
            <a:ext cx="1620000" cy="0"/>
          </a:xfrm>
          <a:prstGeom prst="line">
            <a:avLst/>
          </a:prstGeom>
          <a:ln>
            <a:solidFill>
              <a:schemeClr val="accent1"/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>
            <p:custDataLst>
              <p:tags r:id="rId3"/>
            </p:custDataLst>
          </p:nvPr>
        </p:nvCxnSpPr>
        <p:spPr>
          <a:xfrm rot="-2700000">
            <a:off x="3509061" y="4561777"/>
            <a:ext cx="540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>
            <p:custDataLst>
              <p:tags r:id="rId4"/>
            </p:custDataLst>
          </p:nvPr>
        </p:nvCxnSpPr>
        <p:spPr>
          <a:xfrm rot="12240000">
            <a:off x="4991610" y="4466379"/>
            <a:ext cx="612000" cy="108000"/>
          </a:xfrm>
          <a:prstGeom prst="line">
            <a:avLst/>
          </a:prstGeom>
          <a:ln>
            <a:solidFill>
              <a:schemeClr val="accent2"/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>
            <p:custDataLst>
              <p:tags r:id="rId5"/>
            </p:custDataLst>
          </p:nvPr>
        </p:nvCxnSpPr>
        <p:spPr>
          <a:xfrm rot="10800000">
            <a:off x="5220073" y="3803141"/>
            <a:ext cx="1188000" cy="0"/>
          </a:xfrm>
          <a:prstGeom prst="line">
            <a:avLst/>
          </a:prstGeom>
          <a:ln w="0">
            <a:solidFill>
              <a:schemeClr val="accent2"/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олилиния 25"/>
          <p:cNvSpPr/>
          <p:nvPr>
            <p:custDataLst>
              <p:tags r:id="rId6"/>
            </p:custDataLst>
          </p:nvPr>
        </p:nvSpPr>
        <p:spPr>
          <a:xfrm rot="2700000" flipV="1">
            <a:off x="5150185" y="2801388"/>
            <a:ext cx="0" cy="540000"/>
          </a:xfrm>
          <a:custGeom>
            <a:avLst/>
            <a:gdLst>
              <a:gd name="connsiteX0" fmla="*/ 0 w 1343025"/>
              <a:gd name="connsiteY0" fmla="*/ 552450 h 552450"/>
              <a:gd name="connsiteX1" fmla="*/ 552450 w 1343025"/>
              <a:gd name="connsiteY1" fmla="*/ 0 h 552450"/>
              <a:gd name="connsiteX2" fmla="*/ 1343025 w 1343025"/>
              <a:gd name="connsiteY2" fmla="*/ 0 h 552450"/>
              <a:gd name="connsiteX0" fmla="*/ 0 w 1343025"/>
              <a:gd name="connsiteY0" fmla="*/ 552450 h 552450"/>
              <a:gd name="connsiteX1" fmla="*/ 114300 w 1343025"/>
              <a:gd name="connsiteY1" fmla="*/ 433388 h 552450"/>
              <a:gd name="connsiteX2" fmla="*/ 552450 w 1343025"/>
              <a:gd name="connsiteY2" fmla="*/ 0 h 552450"/>
              <a:gd name="connsiteX3" fmla="*/ 1343025 w 1343025"/>
              <a:gd name="connsiteY3" fmla="*/ 0 h 552450"/>
              <a:gd name="connsiteX0" fmla="*/ 0 w 1228725"/>
              <a:gd name="connsiteY0" fmla="*/ 433388 h 433388"/>
              <a:gd name="connsiteX1" fmla="*/ 438150 w 1228725"/>
              <a:gd name="connsiteY1" fmla="*/ 0 h 433388"/>
              <a:gd name="connsiteX2" fmla="*/ 1228725 w 1228725"/>
              <a:gd name="connsiteY2" fmla="*/ 0 h 433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28725" h="433388">
                <a:moveTo>
                  <a:pt x="0" y="433388"/>
                </a:moveTo>
                <a:lnTo>
                  <a:pt x="438150" y="0"/>
                </a:lnTo>
                <a:lnTo>
                  <a:pt x="1228725" y="0"/>
                </a:lnTo>
              </a:path>
            </a:pathLst>
          </a:custGeom>
          <a:ln>
            <a:solidFill>
              <a:schemeClr val="accent4"/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27" name="Группа 26"/>
          <p:cNvGrpSpPr/>
          <p:nvPr/>
        </p:nvGrpSpPr>
        <p:grpSpPr>
          <a:xfrm>
            <a:off x="4716016" y="1050176"/>
            <a:ext cx="2304256" cy="2162800"/>
            <a:chOff x="63664" y="-1"/>
            <a:chExt cx="2788550" cy="2592287"/>
          </a:xfrm>
        </p:grpSpPr>
        <p:sp>
          <p:nvSpPr>
            <p:cNvPr id="28" name="Овал 27"/>
            <p:cNvSpPr/>
            <p:nvPr/>
          </p:nvSpPr>
          <p:spPr>
            <a:xfrm>
              <a:off x="63664" y="-1"/>
              <a:ext cx="2788550" cy="2592287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29" name="Овал 4"/>
            <p:cNvSpPr/>
            <p:nvPr/>
          </p:nvSpPr>
          <p:spPr>
            <a:xfrm>
              <a:off x="466125" y="279138"/>
              <a:ext cx="1971803" cy="18330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1">
              <a:noAutofit/>
            </a:bodyPr>
            <a:lstStyle/>
            <a:p>
              <a:pPr lvl="0" defTabSz="9779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200" b="1" dirty="0" smtClean="0"/>
                <a:t>    Science</a:t>
              </a:r>
              <a:endParaRPr lang="ru-RU" sz="2200" kern="1200" dirty="0"/>
            </a:p>
            <a:p>
              <a:pPr marL="171450" lvl="1" indent="-171450" algn="l" defTabSz="7112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600" dirty="0"/>
                <a:t>P</a:t>
              </a:r>
              <a:r>
                <a:rPr lang="en-US" sz="1600" dirty="0" smtClean="0"/>
                <a:t>an-Russian network</a:t>
              </a:r>
              <a:endParaRPr lang="ru-RU" sz="1600" kern="1200" dirty="0"/>
            </a:p>
            <a:p>
              <a:pPr marL="171450" lvl="1" indent="-171450" algn="l" defTabSz="7112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600" dirty="0" smtClean="0"/>
                <a:t>State Companies</a:t>
              </a:r>
              <a:endParaRPr lang="ru-RU" sz="1600" kern="1200" dirty="0"/>
            </a:p>
            <a:p>
              <a:pPr marL="171450" lvl="1" indent="-171450" algn="l" defTabSz="7112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600" dirty="0" smtClean="0"/>
                <a:t>Closed cities</a:t>
              </a:r>
              <a:endParaRPr lang="ru-RU" sz="16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246687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A939-491A-49C4-91D2-5AA47D8D8672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53480" y="115888"/>
            <a:ext cx="7582569" cy="865187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19672" y="363815"/>
            <a:ext cx="72728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34" charset="0"/>
                <a:cs typeface="Helvetica" pitchFamily="34" charset="0"/>
              </a:rPr>
              <a:t>Skolkovo People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19294"/>
            <a:ext cx="1345977" cy="861781"/>
          </a:xfrm>
          <a:prstGeom prst="rect">
            <a:avLst/>
          </a:prstGeom>
        </p:spPr>
      </p:pic>
      <p:pic>
        <p:nvPicPr>
          <p:cNvPr id="12" name="Picture 11" descr="PeterLosch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1382524"/>
            <a:ext cx="1356552" cy="1875025"/>
          </a:xfrm>
          <a:prstGeom prst="rect">
            <a:avLst/>
          </a:prstGeom>
        </p:spPr>
      </p:pic>
      <p:pic>
        <p:nvPicPr>
          <p:cNvPr id="15" name="Picture 14" descr="Craig Barret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201" y="1390650"/>
            <a:ext cx="1425427" cy="1885949"/>
          </a:xfrm>
          <a:prstGeom prst="rect">
            <a:avLst/>
          </a:prstGeom>
        </p:spPr>
      </p:pic>
      <p:pic>
        <p:nvPicPr>
          <p:cNvPr id="17" name="Picture 16" descr="Esko Aho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2200" y="1371600"/>
            <a:ext cx="1291166" cy="1904999"/>
          </a:xfrm>
          <a:prstGeom prst="rect">
            <a:avLst/>
          </a:prstGeom>
        </p:spPr>
      </p:pic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62037881"/>
              </p:ext>
            </p:extLst>
          </p:nvPr>
        </p:nvGraphicFramePr>
        <p:xfrm>
          <a:off x="107503" y="3276600"/>
          <a:ext cx="8884097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6305"/>
                <a:gridCol w="1570589"/>
                <a:gridCol w="1531741"/>
                <a:gridCol w="1531741"/>
                <a:gridCol w="1462121"/>
                <a:gridCol w="1371600"/>
              </a:tblGrid>
              <a:tr h="1066800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John T. Chambers</a:t>
                      </a:r>
                    </a:p>
                    <a:p>
                      <a:r>
                        <a:rPr lang="en-US" sz="1200" b="0" dirty="0" smtClean="0">
                          <a:solidFill>
                            <a:schemeClr val="tx1"/>
                          </a:solidFill>
                        </a:rPr>
                        <a:t>Chairman and CEO of Cisco.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Craig Barrett</a:t>
                      </a:r>
                    </a:p>
                    <a:p>
                      <a:r>
                        <a:rPr lang="en-US" sz="1200" b="0" dirty="0" smtClean="0">
                          <a:solidFill>
                            <a:schemeClr val="tx1"/>
                          </a:solidFill>
                        </a:rPr>
                        <a:t>Former CEO of Intel</a:t>
                      </a: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Eric E. Schmidt</a:t>
                      </a:r>
                    </a:p>
                    <a:p>
                      <a:r>
                        <a:rPr lang="en-US" sz="1200" b="0" dirty="0" smtClean="0">
                          <a:solidFill>
                            <a:schemeClr val="tx1"/>
                          </a:solidFill>
                        </a:rPr>
                        <a:t>Chairman and CEO of Google </a:t>
                      </a:r>
                      <a:endParaRPr lang="en-US" sz="12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Peter Löscher</a:t>
                      </a:r>
                    </a:p>
                    <a:p>
                      <a:r>
                        <a:rPr lang="en-US" sz="1200" b="0" dirty="0" smtClean="0">
                          <a:solidFill>
                            <a:schemeClr val="tx1"/>
                          </a:solidFill>
                        </a:rPr>
                        <a:t>CEO of Siemens AG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Esko Aho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solidFill>
                            <a:schemeClr val="tx1"/>
                          </a:solidFill>
                        </a:rPr>
                        <a:t>Former PM of Finland</a:t>
                      </a:r>
                      <a:br>
                        <a:rPr lang="en-US" sz="1200" b="0" dirty="0" smtClean="0">
                          <a:solidFill>
                            <a:schemeClr val="tx1"/>
                          </a:solidFill>
                        </a:rPr>
                      </a:b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Victor Vekselberg</a:t>
                      </a:r>
                    </a:p>
                    <a:p>
                      <a:r>
                        <a:rPr lang="en-US" sz="1200" b="0" dirty="0" smtClean="0">
                          <a:solidFill>
                            <a:schemeClr val="tx1"/>
                          </a:solidFill>
                        </a:rPr>
                        <a:t>President of Foundation</a:t>
                      </a: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30886" y="1371600"/>
            <a:ext cx="1360714" cy="1904999"/>
          </a:xfrm>
          <a:prstGeom prst="rect">
            <a:avLst/>
          </a:prstGeom>
        </p:spPr>
      </p:pic>
      <p:sp>
        <p:nvSpPr>
          <p:cNvPr id="20" name="Объект 2"/>
          <p:cNvSpPr>
            <a:spLocks noGrp="1"/>
          </p:cNvSpPr>
          <p:nvPr>
            <p:ph sz="half" idx="1"/>
          </p:nvPr>
        </p:nvSpPr>
        <p:spPr>
          <a:xfrm>
            <a:off x="76199" y="1066800"/>
            <a:ext cx="8235043" cy="609600"/>
          </a:xfrm>
        </p:spPr>
        <p:txBody>
          <a:bodyPr/>
          <a:lstStyle/>
          <a:p>
            <a:pPr marL="0" indent="0">
              <a:buNone/>
            </a:pPr>
            <a:r>
              <a:rPr lang="en-US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Skolkovo Foundation Council</a:t>
            </a:r>
            <a:r>
              <a:rPr 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 -  highest decision making body of the Skolkovo Foundation. Its members include:</a:t>
            </a:r>
            <a:endParaRPr lang="ru-RU" sz="13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24200" y="1386353"/>
            <a:ext cx="1532445" cy="1871196"/>
          </a:xfrm>
          <a:prstGeom prst="rect">
            <a:avLst/>
          </a:prstGeom>
        </p:spPr>
      </p:pic>
      <p:graphicFrame>
        <p:nvGraphicFramePr>
          <p:cNvPr id="14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52832764"/>
              </p:ext>
            </p:extLst>
          </p:nvPr>
        </p:nvGraphicFramePr>
        <p:xfrm>
          <a:off x="107503" y="6096000"/>
          <a:ext cx="888409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6305"/>
                <a:gridCol w="1570589"/>
                <a:gridCol w="1531741"/>
                <a:gridCol w="1531741"/>
                <a:gridCol w="1462121"/>
                <a:gridCol w="1371600"/>
              </a:tblGrid>
              <a:tr h="685800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Roger David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</a:rPr>
                        <a:t>Kornberg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</a:rPr>
                        <a:t>, Nobel Prize laureate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Zhores Alferov</a:t>
                      </a:r>
                      <a:endParaRPr lang="en-US" sz="1200" b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1200" b="0" dirty="0" smtClean="0">
                          <a:solidFill>
                            <a:schemeClr val="tx1"/>
                          </a:solidFill>
                        </a:rPr>
                        <a:t>Nobel</a:t>
                      </a:r>
                      <a:r>
                        <a:rPr lang="en-US" sz="1200" b="0" baseline="0" dirty="0" smtClean="0">
                          <a:solidFill>
                            <a:schemeClr val="tx1"/>
                          </a:solidFill>
                        </a:rPr>
                        <a:t> Prize laureate</a:t>
                      </a: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Jean-Mari Lehn, </a:t>
                      </a:r>
                      <a:r>
                        <a:rPr lang="en-US" sz="1200" b="0" dirty="0" smtClean="0">
                          <a:solidFill>
                            <a:schemeClr val="tx1"/>
                          </a:solidFill>
                        </a:rPr>
                        <a:t>Nobel Prize laureate</a:t>
                      </a: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Valery Kozlov</a:t>
                      </a:r>
                    </a:p>
                    <a:p>
                      <a:r>
                        <a:rPr lang="en-US" sz="1200" b="0" dirty="0" smtClean="0">
                          <a:solidFill>
                            <a:schemeClr val="tx1"/>
                          </a:solidFill>
                        </a:rPr>
                        <a:t>VP, Russian Academy of Sciences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/>
                          </a:solidFill>
                        </a:rPr>
                        <a:t>Siegfried Dais</a:t>
                      </a:r>
                    </a:p>
                    <a:p>
                      <a:r>
                        <a:rPr lang="en-US" sz="1200" b="0" dirty="0" smtClean="0">
                          <a:solidFill>
                            <a:schemeClr val="tx1"/>
                          </a:solidFill>
                        </a:rPr>
                        <a:t>Vice-Chairman, Bosch GmbH</a:t>
                      </a: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tx1"/>
                          </a:solidFill>
                        </a:rPr>
                        <a:t>Richard Lerner</a:t>
                      </a:r>
                    </a:p>
                    <a:p>
                      <a:r>
                        <a:rPr lang="en-US" sz="1200" b="0" dirty="0" smtClean="0">
                          <a:solidFill>
                            <a:schemeClr val="tx1"/>
                          </a:solidFill>
                        </a:rPr>
                        <a:t>President, Scripps Research Institute</a:t>
                      </a: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5128" name="Picture 8" descr="https://encrypted-tbn1.google.com/images?q=tbn:ANd9GcT7HDiUicpJdM_4xUSqrzasYo1Z2ylDjV4QoJCX_rNtNMhCxD6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287108"/>
            <a:ext cx="1368069" cy="180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s://encrypted-tbn3.google.com/images?q=tbn:ANd9GcTThRD0BXm3Wpfj-RAvozYCoDuU_6pDz_UGwOyMZ9ZKOWb9wDuvb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0201" y="4291320"/>
            <a:ext cx="1374994" cy="1804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https://encrypted-tbn1.google.com/images?q=tbn:ANd9GcTivwbXdnEmhpfXI96vrn4d_5rp0P-dSA4JLrj0YT-XrSbp177AKQ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4259210"/>
            <a:ext cx="1195895" cy="1836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Объект 2"/>
          <p:cNvSpPr>
            <a:spLocks noGrp="1"/>
          </p:cNvSpPr>
          <p:nvPr>
            <p:ph sz="half" idx="1"/>
          </p:nvPr>
        </p:nvSpPr>
        <p:spPr>
          <a:xfrm>
            <a:off x="76200" y="3962400"/>
            <a:ext cx="8511480" cy="838200"/>
          </a:xfrm>
        </p:spPr>
        <p:txBody>
          <a:bodyPr/>
          <a:lstStyle/>
          <a:p>
            <a:pPr marL="0" indent="0">
              <a:buNone/>
            </a:pPr>
            <a:r>
              <a:rPr lang="en-US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Scientific Advisory</a:t>
            </a:r>
            <a:r>
              <a:rPr lang="en-US" sz="1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Council </a:t>
            </a:r>
            <a:r>
              <a:rPr 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- sets 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priorities for </a:t>
            </a:r>
            <a:r>
              <a:rPr 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R&amp;D 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at </a:t>
            </a:r>
            <a:r>
              <a:rPr 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Skolkovo. Its members include:</a:t>
            </a:r>
            <a:endParaRPr lang="ru-RU" sz="13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5137" name="Picture 1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200" y="4305300"/>
            <a:ext cx="1323975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8" name="Picture 1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350" y="1390649"/>
            <a:ext cx="1390650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9" name="Picture 19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295775"/>
            <a:ext cx="1238250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40" name="Picture 20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11835" y="4314825"/>
            <a:ext cx="1247775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3500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453481" y="115888"/>
            <a:ext cx="7582569" cy="865187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dirty="0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98086" y="332656"/>
            <a:ext cx="76544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34" charset="0"/>
                <a:cs typeface="Helvetica" pitchFamily="34" charset="0"/>
              </a:rPr>
              <a:t>Skolkovo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34" charset="0"/>
                <a:cs typeface="Helvetica" pitchFamily="34" charset="0"/>
              </a:rPr>
              <a:t>Focus: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A939-491A-49C4-91D2-5AA47D8D8672}" type="slidenum">
              <a:rPr lang="ru-RU" smtClean="0"/>
              <a:pPr/>
              <a:t>5</a:t>
            </a:fld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196662" y="2298390"/>
            <a:ext cx="1625158" cy="3650890"/>
            <a:chOff x="359278" y="2362342"/>
            <a:chExt cx="1547158" cy="3506875"/>
          </a:xfrm>
          <a:solidFill>
            <a:schemeClr val="bg1"/>
          </a:solidFill>
          <a:effectLst>
            <a:outerShdw blurRad="50800" dist="50800" dir="5400000" algn="ctr" rotWithShape="0">
              <a:schemeClr val="bg1"/>
            </a:outerShdw>
          </a:effectLst>
        </p:grpSpPr>
        <p:sp>
          <p:nvSpPr>
            <p:cNvPr id="56" name="TextBox 55"/>
            <p:cNvSpPr txBox="1"/>
            <p:nvPr/>
          </p:nvSpPr>
          <p:spPr>
            <a:xfrm>
              <a:off x="359278" y="2362342"/>
              <a:ext cx="1547158" cy="3506875"/>
            </a:xfrm>
            <a:prstGeom prst="rect">
              <a:avLst/>
            </a:prstGeom>
            <a:grpFill/>
            <a:ln>
              <a:solidFill>
                <a:srgbClr val="FFFFFF">
                  <a:lumMod val="50000"/>
                </a:srgb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Energy Efficiency &amp;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Cleantech</a:t>
              </a:r>
              <a:endParaRPr kumimoji="0" lang="en-US" sz="13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585785" y="3648675"/>
              <a:ext cx="1094143" cy="2956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Energy</a:t>
              </a: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1979339" y="2298390"/>
            <a:ext cx="1610694" cy="3650890"/>
            <a:chOff x="2267056" y="2362342"/>
            <a:chExt cx="1547158" cy="3506875"/>
          </a:xfrm>
          <a:solidFill>
            <a:schemeClr val="bg1"/>
          </a:solidFill>
        </p:grpSpPr>
        <p:sp>
          <p:nvSpPr>
            <p:cNvPr id="62" name="TextBox 61"/>
            <p:cNvSpPr txBox="1"/>
            <p:nvPr/>
          </p:nvSpPr>
          <p:spPr>
            <a:xfrm>
              <a:off x="2267056" y="2362342"/>
              <a:ext cx="1547158" cy="3506875"/>
            </a:xfrm>
            <a:prstGeom prst="rect">
              <a:avLst/>
            </a:prstGeom>
            <a:grpFill/>
            <a:ln>
              <a:solidFill>
                <a:srgbClr val="FFFFFF">
                  <a:lumMod val="50000"/>
                </a:srgb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Hardware,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Software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 &amp; Distributed  Computation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2504476" y="3648670"/>
              <a:ext cx="1094145" cy="2956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IT</a:t>
              </a:r>
            </a:p>
          </p:txBody>
        </p:sp>
      </p:grpSp>
      <p:sp>
        <p:nvSpPr>
          <p:cNvPr id="68" name="TextBox 67"/>
          <p:cNvSpPr txBox="1"/>
          <p:nvPr/>
        </p:nvSpPr>
        <p:spPr>
          <a:xfrm>
            <a:off x="3748144" y="2298390"/>
            <a:ext cx="1610694" cy="3650890"/>
          </a:xfrm>
          <a:prstGeom prst="rect">
            <a:avLst/>
          </a:prstGeom>
          <a:solidFill>
            <a:schemeClr val="bg1"/>
          </a:solidFill>
          <a:ln>
            <a:solidFill>
              <a:srgbClr val="FFFFFF">
                <a:lumMod val="50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</a:rPr>
              <a:t>Pharmaceuticals,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</a:rPr>
              <a:t>Biotechnology</a:t>
            </a:r>
            <a:r>
              <a:rPr lang="en-US" sz="1300" b="1" kern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</a:rPr>
              <a:t>Medical</a:t>
            </a:r>
            <a:r>
              <a:rPr kumimoji="0" lang="en-US" sz="1300" b="1" i="0" u="none" strike="noStrike" kern="0" cap="none" spc="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</a:rPr>
              <a:t> Devices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0" cap="none" spc="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</a:rPr>
              <a:t>&amp;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0" cap="none" spc="0" normalizeH="0" noProof="0" dirty="0" err="1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</a:rPr>
              <a:t>BioIT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5548344" y="2298390"/>
            <a:ext cx="1610694" cy="3650890"/>
            <a:chOff x="6068697" y="2362342"/>
            <a:chExt cx="1547158" cy="3506875"/>
          </a:xfrm>
          <a:solidFill>
            <a:schemeClr val="bg1"/>
          </a:solidFill>
        </p:grpSpPr>
        <p:sp>
          <p:nvSpPr>
            <p:cNvPr id="74" name="TextBox 73"/>
            <p:cNvSpPr txBox="1"/>
            <p:nvPr/>
          </p:nvSpPr>
          <p:spPr>
            <a:xfrm>
              <a:off x="6068697" y="2362342"/>
              <a:ext cx="1547158" cy="3506875"/>
            </a:xfrm>
            <a:prstGeom prst="rect">
              <a:avLst/>
            </a:prstGeom>
            <a:grpFill/>
            <a:ln>
              <a:solidFill>
                <a:srgbClr val="FFFFFF">
                  <a:lumMod val="50000"/>
                </a:srgb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Space Technologies, </a:t>
              </a:r>
              <a:r>
                <a:rPr lang="en-US" sz="1300" b="1" kern="0" noProof="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Tele</a:t>
              </a:r>
              <a:r>
                <a:rPr kumimoji="0" lang="en-US" sz="13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-Communications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 &amp;</a:t>
              </a:r>
              <a:r>
                <a:rPr kumimoji="0" lang="en-US" sz="1300" b="1" i="0" u="none" strike="noStrike" kern="0" cap="none" spc="0" normalizeH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0" cap="none" spc="0" normalizeH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N</a:t>
              </a:r>
              <a:r>
                <a:rPr kumimoji="0" lang="en-US" sz="13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avigation Systems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(Undisputed global leader)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6316043" y="3627806"/>
              <a:ext cx="1094145" cy="2956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Space</a:t>
              </a: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7305568" y="2298390"/>
            <a:ext cx="1610694" cy="3650890"/>
            <a:chOff x="7969937" y="2362342"/>
            <a:chExt cx="1547158" cy="3506875"/>
          </a:xfrm>
          <a:solidFill>
            <a:schemeClr val="bg1"/>
          </a:solidFill>
        </p:grpSpPr>
        <p:sp>
          <p:nvSpPr>
            <p:cNvPr id="80" name="TextBox 79"/>
            <p:cNvSpPr txBox="1"/>
            <p:nvPr/>
          </p:nvSpPr>
          <p:spPr>
            <a:xfrm>
              <a:off x="7969937" y="2362342"/>
              <a:ext cx="1547158" cy="3506875"/>
            </a:xfrm>
            <a:prstGeom prst="rect">
              <a:avLst/>
            </a:prstGeom>
            <a:grpFill/>
            <a:ln>
              <a:solidFill>
                <a:srgbClr val="FFFFFF">
                  <a:lumMod val="50000"/>
                </a:srgb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Nuclear</a:t>
              </a:r>
              <a:r>
                <a:rPr kumimoji="0" lang="en-US" sz="1300" b="1" i="0" u="none" strike="noStrike" kern="0" cap="none" spc="0" normalizeH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 &amp; Radiation </a:t>
              </a:r>
              <a:r>
                <a:rPr kumimoji="0" lang="en-US" sz="13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Technologies, Materials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300" b="1" kern="0" noProof="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&amp;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1" i="0" u="none" strike="noStrike" kern="0" cap="none" spc="0" normalizeH="0" baseline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Engineering</a:t>
              </a:r>
              <a:endParaRPr kumimoji="0" lang="en-US" sz="13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8185741" y="3627806"/>
              <a:ext cx="1094145" cy="2956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</a:rPr>
                <a:t>Nuclear</a:t>
              </a:r>
            </a:p>
          </p:txBody>
        </p:sp>
      </p:grpSp>
      <p:pic>
        <p:nvPicPr>
          <p:cNvPr id="39" name="Рисунок 3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19294"/>
            <a:ext cx="1345977" cy="86178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28782" y="2418968"/>
            <a:ext cx="1511808" cy="108204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97587" y="2420888"/>
            <a:ext cx="1511808" cy="108204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97787" y="2420888"/>
            <a:ext cx="1511808" cy="108204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5011" y="2420888"/>
            <a:ext cx="1511808" cy="108204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880" y="2418968"/>
            <a:ext cx="1511808" cy="108204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3983952" y="3630151"/>
            <a:ext cx="113907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</a:rPr>
              <a:t>Biomedical</a:t>
            </a:r>
          </a:p>
        </p:txBody>
      </p:sp>
      <p:sp>
        <p:nvSpPr>
          <p:cNvPr id="29" name="Объект 3"/>
          <p:cNvSpPr>
            <a:spLocks noGrp="1"/>
          </p:cNvSpPr>
          <p:nvPr>
            <p:ph sz="half" idx="2"/>
          </p:nvPr>
        </p:nvSpPr>
        <p:spPr>
          <a:xfrm>
            <a:off x="109906" y="1412776"/>
            <a:ext cx="8348293" cy="774857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Skolkovo focuses on five broad industries and builds synergies between them</a:t>
            </a:r>
          </a:p>
          <a:p>
            <a:pPr marL="0" indent="0">
              <a:buNone/>
            </a:pP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273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53482" y="115888"/>
            <a:ext cx="7591200" cy="865187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19294"/>
            <a:ext cx="1345977" cy="861781"/>
          </a:xfrm>
          <a:prstGeom prst="rect">
            <a:avLst/>
          </a:prstGeom>
        </p:spPr>
      </p:pic>
      <p:sp>
        <p:nvSpPr>
          <p:cNvPr id="17" name="TextBox 16"/>
          <p:cNvSpPr txBox="1"/>
          <p:nvPr>
            <p:custDataLst>
              <p:tags r:id="rId1"/>
            </p:custDataLst>
          </p:nvPr>
        </p:nvSpPr>
        <p:spPr>
          <a:xfrm>
            <a:off x="0" y="1219200"/>
            <a:ext cx="410445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>
                  <a:lumMod val="50000"/>
                  <a:lumOff val="50000"/>
                </a:schemeClr>
              </a:buClr>
              <a:buSzPct val="120000"/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South-West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Outskirts of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Moscow,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19 km. from downtown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Moscow</a:t>
            </a:r>
          </a:p>
          <a:p>
            <a:pPr marL="285750" indent="-285750">
              <a:buClr>
                <a:schemeClr val="tx1">
                  <a:lumMod val="50000"/>
                  <a:lumOff val="50000"/>
                </a:schemeClr>
              </a:buClr>
              <a:buSzPct val="120000"/>
              <a:buFont typeface="Wingdings" pitchFamily="2" charset="2"/>
              <a:buChar char="§"/>
            </a:pP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285750" indent="-285750">
              <a:buClr>
                <a:schemeClr val="tx1">
                  <a:lumMod val="50000"/>
                  <a:lumOff val="50000"/>
                </a:schemeClr>
              </a:buClr>
              <a:buSzPct val="120000"/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Skolkovo will provide great conditions for 31,000 people to live and work comfortably</a:t>
            </a:r>
          </a:p>
          <a:p>
            <a:pPr marL="285750" indent="-285750">
              <a:buClr>
                <a:schemeClr val="tx1">
                  <a:lumMod val="50000"/>
                  <a:lumOff val="50000"/>
                </a:schemeClr>
              </a:buClr>
              <a:buSzPct val="120000"/>
              <a:buFont typeface="Wingdings" pitchFamily="2" charset="2"/>
              <a:buChar char="§"/>
            </a:pP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285750" indent="-285750">
              <a:buClr>
                <a:schemeClr val="tx1">
                  <a:lumMod val="50000"/>
                  <a:lumOff val="50000"/>
                </a:schemeClr>
              </a:buClr>
              <a:buSzPct val="120000"/>
              <a:buFont typeface="Wingdings" pitchFamily="2" charset="2"/>
              <a:buChar char="§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H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alf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population foreign nationals, outstanding scientists, professionals, students</a:t>
            </a:r>
            <a:endParaRPr lang="en-US" dirty="0">
              <a:latin typeface="+mj-lt"/>
            </a:endParaRPr>
          </a:p>
          <a:p>
            <a:endParaRPr lang="en-US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1598086" y="332656"/>
            <a:ext cx="76544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34" charset="0"/>
                <a:cs typeface="Helvetica" pitchFamily="34" charset="0"/>
              </a:rPr>
              <a:t>Infrastructure: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8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2F1A939-491A-49C4-91D2-5AA47D8D8672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93177" y="1200888"/>
            <a:ext cx="4809871" cy="2859997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  <a:alpha val="99000"/>
              </a:schemeClr>
            </a:solidFill>
          </a:ln>
        </p:spPr>
      </p:pic>
      <p:sp>
        <p:nvSpPr>
          <p:cNvPr id="20" name="TextBox 19"/>
          <p:cNvSpPr txBox="1"/>
          <p:nvPr>
            <p:custDataLst>
              <p:tags r:id="rId2"/>
            </p:custDataLst>
          </p:nvPr>
        </p:nvSpPr>
        <p:spPr>
          <a:xfrm>
            <a:off x="4355976" y="4167658"/>
            <a:ext cx="446766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>
                  <a:lumMod val="50000"/>
                  <a:lumOff val="50000"/>
                </a:schemeClr>
              </a:buClr>
              <a:buSzPct val="120000"/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Nearly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tax free economic zone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(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no profit tax, no VAT, etc.)</a:t>
            </a:r>
            <a:endParaRPr lang="en-US" dirty="0">
              <a:latin typeface="+mn-lt"/>
            </a:endParaRPr>
          </a:p>
          <a:p>
            <a:pPr marL="285750" indent="-285750">
              <a:buClr>
                <a:schemeClr val="tx1">
                  <a:lumMod val="50000"/>
                  <a:lumOff val="50000"/>
                </a:schemeClr>
              </a:buClr>
              <a:buSzPct val="120000"/>
              <a:buFont typeface="Wingdings" pitchFamily="2" charset="2"/>
              <a:buChar char="§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285750" indent="-285750">
              <a:buClr>
                <a:schemeClr val="tx1">
                  <a:lumMod val="50000"/>
                  <a:lumOff val="50000"/>
                </a:schemeClr>
              </a:buClr>
              <a:buSzPct val="120000"/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Innovative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architectural, engineering,  energy efficiency solutions</a:t>
            </a:r>
          </a:p>
          <a:p>
            <a:pPr marL="285750" indent="-285750">
              <a:buClr>
                <a:schemeClr val="tx1">
                  <a:lumMod val="50000"/>
                  <a:lumOff val="50000"/>
                </a:schemeClr>
              </a:buClr>
              <a:buSzPct val="120000"/>
              <a:buFont typeface="Wingdings" pitchFamily="2" charset="2"/>
              <a:buChar char="§"/>
            </a:pP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285750" indent="-285750">
              <a:buClr>
                <a:schemeClr val="tx1">
                  <a:lumMod val="50000"/>
                  <a:lumOff val="50000"/>
                </a:schemeClr>
              </a:buClr>
              <a:buSzPct val="120000"/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Unmatched infrastructure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, human capital and corporate environment for technological innovation</a:t>
            </a:r>
          </a:p>
          <a:p>
            <a:pPr marL="285750" indent="-285750">
              <a:buClr>
                <a:schemeClr val="tx1">
                  <a:lumMod val="50000"/>
                  <a:lumOff val="50000"/>
                </a:schemeClr>
              </a:buClr>
              <a:buSzPct val="120000"/>
              <a:buFont typeface="Wingdings" pitchFamily="2" charset="2"/>
              <a:buChar char="§"/>
            </a:pP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1600" dirty="0"/>
          </a:p>
        </p:txBody>
      </p:sp>
      <p:pic>
        <p:nvPicPr>
          <p:cNvPr id="11" name="Picture 2" descr="http://www.sk.ru/Model/Gorod/~/media/Images/IGorod/Gorod/gorod-2.ashx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8243" y="4114800"/>
            <a:ext cx="3962400" cy="198120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  <a:alpha val="99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7150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1619811"/>
            <a:ext cx="4392488" cy="5049549"/>
          </a:xfrm>
        </p:spPr>
        <p:txBody>
          <a:bodyPr/>
          <a:lstStyle/>
          <a:p>
            <a:pPr>
              <a:buClr>
                <a:schemeClr val="tx1">
                  <a:lumMod val="65000"/>
                  <a:lumOff val="35000"/>
                </a:schemeClr>
              </a:buClr>
              <a:buSzPct val="120000"/>
              <a:buFont typeface="Wingdings" pitchFamily="2" charset="2"/>
              <a:buChar char="§"/>
            </a:pPr>
            <a:r>
              <a:rPr lang="en-US" sz="18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  <a:sym typeface="Helvetica"/>
              </a:rPr>
              <a:t>Graduate university that fully integrates </a:t>
            </a:r>
            <a:r>
              <a:rPr lang="en-US" sz="1800" spc="-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  <a:sym typeface="Helvetica"/>
              </a:rPr>
              <a:t>research, education, innovation and </a:t>
            </a:r>
            <a:r>
              <a:rPr lang="en-US" sz="18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  <a:sym typeface="Helvetica"/>
              </a:rPr>
              <a:t>entrepreneurship</a:t>
            </a:r>
            <a:br>
              <a:rPr lang="en-US" sz="18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  <a:sym typeface="Helvetica"/>
              </a:rPr>
            </a:br>
            <a:endParaRPr lang="en-US" sz="1800" spc="-100" dirty="0" smtClean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  <a:sym typeface="Helvetica"/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120000"/>
              <a:buFont typeface="Wingdings" pitchFamily="2" charset="2"/>
              <a:buChar char="§"/>
            </a:pPr>
            <a:r>
              <a:rPr lang="en-US" sz="18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  <a:sym typeface="Helvetica"/>
              </a:rPr>
              <a:t>In partnership with MIT</a:t>
            </a:r>
            <a:endParaRPr lang="en-US" sz="1800" spc="-1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  <a:sym typeface="Helvetica"/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120000"/>
              <a:buFont typeface="Wingdings" pitchFamily="2" charset="2"/>
              <a:buChar char="§"/>
            </a:pPr>
            <a:endParaRPr lang="en-US" sz="1800" spc="-1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  <a:sym typeface="Helvetica"/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120000"/>
              <a:buFont typeface="Wingdings" pitchFamily="2" charset="2"/>
              <a:buChar char="§"/>
            </a:pPr>
            <a:r>
              <a:rPr lang="en-US" sz="18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  <a:sym typeface="Helvetica"/>
              </a:rPr>
              <a:t>5 focus areas in line with 5 Skolkovo focus areas 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120000"/>
              <a:buFont typeface="Wingdings" pitchFamily="2" charset="2"/>
              <a:buChar char="§"/>
            </a:pPr>
            <a:endParaRPr lang="en-US" sz="1800" spc="-1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  <a:sym typeface="Helvetica"/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120000"/>
              <a:buFont typeface="Wingdings" pitchFamily="2" charset="2"/>
              <a:buChar char="§"/>
            </a:pPr>
            <a:r>
              <a:rPr lang="en-US" sz="18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  <a:sym typeface="Helvetica"/>
              </a:rPr>
              <a:t>15 </a:t>
            </a:r>
            <a:r>
              <a:rPr lang="en-US" sz="1800" spc="-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  <a:sym typeface="Helvetica"/>
              </a:rPr>
              <a:t>research centers </a:t>
            </a:r>
            <a:r>
              <a:rPr lang="en-US" sz="18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  <a:sym typeface="Helvetica"/>
              </a:rPr>
              <a:t>(with </a:t>
            </a:r>
            <a:r>
              <a:rPr lang="en-US" sz="1800" spc="-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  <a:sym typeface="Helvetica"/>
              </a:rPr>
              <a:t>3-4 </a:t>
            </a:r>
            <a:r>
              <a:rPr lang="en-US" sz="18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  <a:sym typeface="Helvetica"/>
              </a:rPr>
              <a:t>labs each) 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120000"/>
              <a:buFont typeface="Wingdings" pitchFamily="2" charset="2"/>
              <a:buChar char="§"/>
            </a:pPr>
            <a:endParaRPr lang="en-US" sz="1800" spc="-1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  <a:sym typeface="Helvetica"/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120000"/>
              <a:buFont typeface="Wingdings" pitchFamily="2" charset="2"/>
              <a:buChar char="§"/>
            </a:pPr>
            <a:r>
              <a:rPr lang="en-US" sz="18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  <a:sym typeface="Helvetica"/>
              </a:rPr>
              <a:t>1200 graduate students and 300 postdocs</a:t>
            </a:r>
            <a:br>
              <a:rPr lang="en-US" sz="18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  <a:sym typeface="Helvetica"/>
              </a:rPr>
            </a:br>
            <a:endParaRPr lang="en-US" sz="1800" spc="-100" dirty="0" smtClean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  <a:sym typeface="Helvetica"/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  <a:buSzPct val="120000"/>
              <a:buFont typeface="Wingdings" pitchFamily="2" charset="2"/>
              <a:buChar char="§"/>
            </a:pPr>
            <a:r>
              <a:rPr lang="en-US" sz="18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  <a:sym typeface="Helvetica"/>
              </a:rPr>
              <a:t>Outstanding faculty, researchers  </a:t>
            </a:r>
            <a:r>
              <a:rPr lang="en-US" sz="1800" spc="-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  <a:sym typeface="Helvetica"/>
              </a:rPr>
              <a:t>and industrial partners from around the </a:t>
            </a:r>
            <a:r>
              <a:rPr lang="en-US" sz="18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  <a:sym typeface="Helvetica"/>
              </a:rPr>
              <a:t>world</a:t>
            </a:r>
            <a:endParaRPr lang="en-US" sz="1800" spc="-1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  <a:sym typeface="Helvetica"/>
            </a:endParaRPr>
          </a:p>
          <a:p>
            <a:pPr marL="0" indent="0">
              <a:buNone/>
            </a:pPr>
            <a:endParaRPr lang="en-US" sz="1600" cap="small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  <a:sym typeface="Helvetica"/>
            </a:endParaRPr>
          </a:p>
          <a:p>
            <a:pPr marL="0" indent="0">
              <a:buNone/>
            </a:pPr>
            <a:endParaRPr lang="en-US" sz="1600" cap="small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  <a:sym typeface="Helvetica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A939-491A-49C4-91D2-5AA47D8D8672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53480" y="115888"/>
            <a:ext cx="7582569" cy="865187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rgbClr val="FFFFFF"/>
              </a:solidFill>
              <a:ea typeface="MS PGothic" pitchFamily="34" charset="-128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19294"/>
            <a:ext cx="1345977" cy="861781"/>
          </a:xfrm>
          <a:prstGeom prst="rect">
            <a:avLst/>
          </a:prstGeom>
        </p:spPr>
      </p:pic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xmlns="" val="1358467986"/>
              </p:ext>
            </p:extLst>
          </p:nvPr>
        </p:nvGraphicFramePr>
        <p:xfrm>
          <a:off x="4499992" y="1412776"/>
          <a:ext cx="4503246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2" name="Объект 3"/>
          <p:cNvSpPr txBox="1">
            <a:spLocks/>
          </p:cNvSpPr>
          <p:nvPr/>
        </p:nvSpPr>
        <p:spPr bwMode="auto">
          <a:xfrm>
            <a:off x="5638800" y="5733256"/>
            <a:ext cx="2127994" cy="738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Skolkovo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Model</a:t>
            </a: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541772" y="396954"/>
            <a:ext cx="76544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34" charset="0"/>
                <a:cs typeface="Helvetica" pitchFamily="34" charset="0"/>
              </a:rPr>
              <a:t>Skolkovo Institute of Science and Technology (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34" charset="0"/>
                <a:cs typeface="Helvetica" pitchFamily="34" charset="0"/>
              </a:rPr>
              <a:t>SkTech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34" charset="0"/>
                <a:cs typeface="Helvetica" pitchFamily="34" charset="0"/>
              </a:rPr>
              <a:t>)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4" name="Shape 13"/>
          <p:cNvSpPr/>
          <p:nvPr/>
        </p:nvSpPr>
        <p:spPr>
          <a:xfrm rot="19140000">
            <a:off x="6520218" y="2327164"/>
            <a:ext cx="2373484" cy="2420301"/>
          </a:xfrm>
          <a:prstGeom prst="leftCircularArrow">
            <a:avLst>
              <a:gd name="adj1" fmla="val 3607"/>
              <a:gd name="adj2" fmla="val 1142322"/>
              <a:gd name="adj3" fmla="val 6547638"/>
              <a:gd name="adj4" fmla="val 20477730"/>
              <a:gd name="adj5" fmla="val 4055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Shape 14"/>
          <p:cNvSpPr/>
          <p:nvPr/>
        </p:nvSpPr>
        <p:spPr>
          <a:xfrm rot="19320000">
            <a:off x="6930433" y="1912589"/>
            <a:ext cx="2052000" cy="2520000"/>
          </a:xfrm>
          <a:prstGeom prst="leftCircularArrow">
            <a:avLst>
              <a:gd name="adj1" fmla="val 2541"/>
              <a:gd name="adj2" fmla="val 1142322"/>
              <a:gd name="adj3" fmla="val 6607560"/>
              <a:gd name="adj4" fmla="val 14526591"/>
              <a:gd name="adj5" fmla="val 4055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Shape 15"/>
          <p:cNvSpPr/>
          <p:nvPr/>
        </p:nvSpPr>
        <p:spPr>
          <a:xfrm rot="20040000">
            <a:off x="7172175" y="1416672"/>
            <a:ext cx="2267120" cy="2628000"/>
          </a:xfrm>
          <a:prstGeom prst="leftCircularArrow">
            <a:avLst>
              <a:gd name="adj1" fmla="val 1819"/>
              <a:gd name="adj2" fmla="val 1142322"/>
              <a:gd name="adj3" fmla="val 6627135"/>
              <a:gd name="adj4" fmla="val 12924913"/>
              <a:gd name="adj5" fmla="val 4055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32386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862532" y="6527779"/>
            <a:ext cx="2133600" cy="365125"/>
          </a:xfrm>
        </p:spPr>
        <p:txBody>
          <a:bodyPr/>
          <a:lstStyle/>
          <a:p>
            <a:fld id="{02F1A939-491A-49C4-91D2-5AA47D8D8672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53480" y="115888"/>
            <a:ext cx="7582569" cy="865187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672" y="363815"/>
            <a:ext cx="67623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34" charset="0"/>
                <a:cs typeface="Helvetica" pitchFamily="34" charset="0"/>
              </a:rPr>
              <a:t>Skolkovo Key Partners: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19294"/>
            <a:ext cx="1345977" cy="861781"/>
          </a:xfrm>
          <a:prstGeom prst="rect">
            <a:avLst/>
          </a:prstGeom>
        </p:spPr>
      </p:pic>
      <p:sp>
        <p:nvSpPr>
          <p:cNvPr id="9" name="Прямоугольник 8"/>
          <p:cNvSpPr/>
          <p:nvPr>
            <p:custDataLst>
              <p:tags r:id="rId1"/>
            </p:custDataLst>
          </p:nvPr>
        </p:nvSpPr>
        <p:spPr>
          <a:xfrm>
            <a:off x="107504" y="1131888"/>
            <a:ext cx="6064701" cy="5465464"/>
          </a:xfrm>
          <a:prstGeom prst="rect">
            <a:avLst/>
          </a:prstGeom>
          <a:noFill/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800" b="0">
              <a:solidFill>
                <a:srgbClr val="656867"/>
              </a:solidFill>
            </a:endParaRPr>
          </a:p>
        </p:txBody>
      </p:sp>
      <p:pic>
        <p:nvPicPr>
          <p:cNvPr id="15" name="Picture 17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028950"/>
            <a:ext cx="135401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6" descr="C:\Users\AVoropaev\Downloads\energia_flying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733800"/>
            <a:ext cx="1325880" cy="55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9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77200" y="3733800"/>
            <a:ext cx="902367" cy="67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77200" y="2819400"/>
            <a:ext cx="940777" cy="77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4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01000" y="4572000"/>
            <a:ext cx="101111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Объект 3"/>
          <p:cNvSpPr>
            <a:spLocks noGrp="1"/>
          </p:cNvSpPr>
          <p:nvPr>
            <p:ph sz="half" idx="2"/>
          </p:nvPr>
        </p:nvSpPr>
        <p:spPr>
          <a:xfrm>
            <a:off x="7811" y="1174651"/>
            <a:ext cx="5326189" cy="409947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smtClean="0">
                <a:latin typeface="+mj-lt"/>
                <a:cs typeface="Arial" pitchFamily="34" charset="0"/>
              </a:rPr>
              <a:t>International Companies:</a:t>
            </a:r>
            <a:endParaRPr lang="ru-RU" sz="2000" b="1" dirty="0">
              <a:latin typeface="+mj-lt"/>
              <a:cs typeface="Arial" pitchFamily="34" charset="0"/>
            </a:endParaRPr>
          </a:p>
        </p:txBody>
      </p:sp>
      <p:sp>
        <p:nvSpPr>
          <p:cNvPr id="25" name="Объект 3"/>
          <p:cNvSpPr>
            <a:spLocks noGrp="1"/>
          </p:cNvSpPr>
          <p:nvPr>
            <p:ph sz="half" idx="2"/>
          </p:nvPr>
        </p:nvSpPr>
        <p:spPr>
          <a:xfrm>
            <a:off x="6470199" y="1143000"/>
            <a:ext cx="2826201" cy="409947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smtClean="0">
                <a:cs typeface="Arial" pitchFamily="34" charset="0"/>
              </a:rPr>
              <a:t>Russian Companies :</a:t>
            </a:r>
            <a:endParaRPr lang="ru-RU" sz="2000" b="1" dirty="0"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67000" y="2781962"/>
            <a:ext cx="2108925" cy="4184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512" y="2708920"/>
            <a:ext cx="2432256" cy="64430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5642298"/>
            <a:ext cx="1512168" cy="109907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" y="1752600"/>
            <a:ext cx="1873696" cy="8401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9752" y="3324772"/>
            <a:ext cx="2016224" cy="60828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96" y="3380995"/>
            <a:ext cx="2088232" cy="69607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33738" y="3901406"/>
            <a:ext cx="1022238" cy="103976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09800" y="1752600"/>
            <a:ext cx="1576848" cy="88934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5976" y="3561048"/>
            <a:ext cx="1170530" cy="80405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" y="4114800"/>
            <a:ext cx="2631504" cy="544449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26638" y="4953000"/>
            <a:ext cx="2574162" cy="618249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3" y="4653136"/>
            <a:ext cx="1547260" cy="1157301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52600" y="4786346"/>
            <a:ext cx="1792860" cy="852454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5935142"/>
            <a:ext cx="1463818" cy="734218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6109670"/>
            <a:ext cx="2571328" cy="595930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2512782"/>
            <a:ext cx="1080120" cy="992418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53200" y="1752600"/>
            <a:ext cx="1822924" cy="255613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53200" y="2133600"/>
            <a:ext cx="1905000" cy="685800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38588" y="1752600"/>
            <a:ext cx="1624012" cy="704850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54235" y="3886200"/>
            <a:ext cx="717965" cy="944935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05587" y="4419600"/>
            <a:ext cx="1243013" cy="919163"/>
          </a:xfrm>
          <a:prstGeom prst="rect">
            <a:avLst/>
          </a:prstGeom>
        </p:spPr>
      </p:pic>
      <p:pic>
        <p:nvPicPr>
          <p:cNvPr id="10244" name="Picture 4" descr="http://t1.gstatic.com/images?q=tbn:ANd9GcQLcPJiRTFZ8x1Snm-WYnz10Xgl8xQpqUISoT_urZprqrxxcjE-Dg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1800" y="5562601"/>
            <a:ext cx="807273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tps://encrypted-tbn3.google.com/images?q=tbn:ANd9GcTqYBV-E70nKFGqPknS-QKJ_WpqQkKtfkrkLEjnZ3neQmlSClOk0Q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85190" y="5661248"/>
            <a:ext cx="1742087" cy="332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Прямоугольник 36"/>
          <p:cNvSpPr/>
          <p:nvPr>
            <p:custDataLst>
              <p:tags r:id="rId2"/>
            </p:custDataLst>
          </p:nvPr>
        </p:nvSpPr>
        <p:spPr>
          <a:xfrm>
            <a:off x="60325" y="1600200"/>
            <a:ext cx="6264275" cy="5192712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80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" name="Прямоугольник 37"/>
          <p:cNvSpPr/>
          <p:nvPr>
            <p:custDataLst>
              <p:tags r:id="rId3"/>
            </p:custDataLst>
          </p:nvPr>
        </p:nvSpPr>
        <p:spPr>
          <a:xfrm>
            <a:off x="6324600" y="1600200"/>
            <a:ext cx="2743200" cy="5192712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80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35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453480" y="115888"/>
            <a:ext cx="7582569" cy="865187"/>
          </a:xfrm>
          <a:prstGeom prst="rect">
            <a:avLst/>
          </a:prstGeom>
          <a:solidFill>
            <a:srgbClr val="C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rgbClr val="FFFFFF"/>
              </a:solidFill>
              <a:ea typeface="MS PGothic" pitchFamily="34" charset="-128"/>
            </a:endParaRPr>
          </a:p>
        </p:txBody>
      </p:sp>
      <p:pic>
        <p:nvPicPr>
          <p:cNvPr id="29" name="Picture 5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034725" y="1241389"/>
            <a:ext cx="1967365" cy="310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3524" y="1180554"/>
            <a:ext cx="1196751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8" descr="EADS_3D_Silver_BBa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232621"/>
            <a:ext cx="1506635" cy="377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993939" y="939540"/>
            <a:ext cx="1675529" cy="898083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566255" y="1761742"/>
            <a:ext cx="2211287" cy="82800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1100" b="1" dirty="0"/>
              <a:t>IBM Research Center at Skolkovo</a:t>
            </a:r>
            <a:r>
              <a:rPr lang="en-US" sz="1100" b="1" dirty="0" smtClean="0"/>
              <a:t>:</a:t>
            </a:r>
          </a:p>
          <a:p>
            <a:r>
              <a:rPr lang="en-US" sz="1100" dirty="0" smtClean="0"/>
              <a:t>about </a:t>
            </a:r>
            <a:r>
              <a:rPr lang="en-US" sz="1100" dirty="0"/>
              <a:t>2 000 sq. m.</a:t>
            </a:r>
          </a:p>
          <a:p>
            <a:r>
              <a:rPr lang="en-US" sz="1100" dirty="0"/>
              <a:t>150 </a:t>
            </a:r>
            <a:r>
              <a:rPr lang="en-US" sz="1100" dirty="0" smtClean="0"/>
              <a:t>employees</a:t>
            </a:r>
            <a:r>
              <a:rPr lang="ru-RU" sz="1100" dirty="0" smtClean="0">
                <a:solidFill>
                  <a:schemeClr val="bg1"/>
                </a:solidFill>
              </a:rPr>
              <a:t> </a:t>
            </a:r>
            <a:endParaRPr lang="en-US" sz="1100" dirty="0" smtClean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66254" y="2629799"/>
            <a:ext cx="2211287" cy="4085734"/>
          </a:xfrm>
          <a:prstGeom prst="rect">
            <a:avLst/>
          </a:prstGeom>
          <a:solidFill>
            <a:srgbClr val="B9CDE5">
              <a:alpha val="80000"/>
            </a:srgbClr>
          </a:solidFill>
        </p:spPr>
        <p:txBody>
          <a:bodyPr wrap="square">
            <a:spAutoFit/>
          </a:bodyPr>
          <a:lstStyle/>
          <a:p>
            <a:endParaRPr lang="en-US" sz="1050" b="1" dirty="0" smtClean="0"/>
          </a:p>
          <a:p>
            <a:r>
              <a:rPr lang="en-US" sz="1100" b="1" dirty="0" smtClean="0"/>
              <a:t>R&amp;D </a:t>
            </a:r>
            <a:r>
              <a:rPr lang="en-US" sz="1100" b="1" dirty="0"/>
              <a:t>plan:</a:t>
            </a:r>
          </a:p>
          <a:p>
            <a:endParaRPr lang="en-US" sz="1100" dirty="0" smtClean="0"/>
          </a:p>
          <a:p>
            <a:r>
              <a:rPr lang="en-US" sz="1100" b="1" dirty="0" smtClean="0">
                <a:solidFill>
                  <a:prstClr val="black"/>
                </a:solidFill>
              </a:rPr>
              <a:t>Energy </a:t>
            </a:r>
            <a:r>
              <a:rPr lang="en-US" sz="1100" b="1" dirty="0">
                <a:solidFill>
                  <a:prstClr val="black"/>
                </a:solidFill>
              </a:rPr>
              <a:t>&amp; Utility</a:t>
            </a:r>
            <a:r>
              <a:rPr lang="en-US" sz="1100" b="1" dirty="0" smtClean="0">
                <a:solidFill>
                  <a:prstClr val="black"/>
                </a:solidFill>
              </a:rPr>
              <a:t>:</a:t>
            </a:r>
          </a:p>
          <a:p>
            <a:endParaRPr lang="en-US" sz="1100" b="1" dirty="0">
              <a:solidFill>
                <a:prstClr val="black"/>
              </a:solidFill>
            </a:endParaRPr>
          </a:p>
          <a:p>
            <a:r>
              <a:rPr lang="en-US" sz="1100" b="1" dirty="0">
                <a:solidFill>
                  <a:prstClr val="black"/>
                </a:solidFill>
              </a:rPr>
              <a:t>Project 1 </a:t>
            </a:r>
            <a:r>
              <a:rPr lang="en-US" sz="1100" dirty="0">
                <a:solidFill>
                  <a:prstClr val="black"/>
                </a:solidFill>
              </a:rPr>
              <a:t>– Energy </a:t>
            </a:r>
            <a:r>
              <a:rPr lang="en-US" sz="1100" dirty="0" smtClean="0">
                <a:solidFill>
                  <a:prstClr val="black"/>
                </a:solidFill>
              </a:rPr>
              <a:t>storage</a:t>
            </a:r>
          </a:p>
          <a:p>
            <a:endParaRPr lang="en-US" sz="1100" dirty="0">
              <a:solidFill>
                <a:prstClr val="black"/>
              </a:solidFill>
            </a:endParaRPr>
          </a:p>
          <a:p>
            <a:r>
              <a:rPr lang="en-US" sz="1100" b="1" dirty="0">
                <a:solidFill>
                  <a:prstClr val="black"/>
                </a:solidFill>
              </a:rPr>
              <a:t>Project 2 </a:t>
            </a:r>
            <a:r>
              <a:rPr lang="en-US" sz="1100" dirty="0">
                <a:solidFill>
                  <a:prstClr val="black"/>
                </a:solidFill>
              </a:rPr>
              <a:t>– Analytical </a:t>
            </a:r>
            <a:r>
              <a:rPr lang="en-US" sz="1100" dirty="0" smtClean="0">
                <a:solidFill>
                  <a:prstClr val="black"/>
                </a:solidFill>
              </a:rPr>
              <a:t>software</a:t>
            </a:r>
          </a:p>
          <a:p>
            <a:endParaRPr lang="en-US" sz="1100" dirty="0">
              <a:solidFill>
                <a:prstClr val="black"/>
              </a:solidFill>
            </a:endParaRPr>
          </a:p>
          <a:p>
            <a:r>
              <a:rPr lang="en-US" sz="1100" b="1" dirty="0" smtClean="0">
                <a:solidFill>
                  <a:prstClr val="black"/>
                </a:solidFill>
              </a:rPr>
              <a:t>Biomedical</a:t>
            </a:r>
            <a:r>
              <a:rPr lang="en-US" sz="1100" dirty="0" smtClean="0">
                <a:solidFill>
                  <a:prstClr val="black"/>
                </a:solidFill>
              </a:rPr>
              <a:t>:</a:t>
            </a:r>
          </a:p>
          <a:p>
            <a:endParaRPr lang="en-US" sz="1100" dirty="0">
              <a:solidFill>
                <a:prstClr val="black"/>
              </a:solidFill>
            </a:endParaRPr>
          </a:p>
          <a:p>
            <a:r>
              <a:rPr lang="en-US" sz="1100" b="1" dirty="0">
                <a:solidFill>
                  <a:prstClr val="black"/>
                </a:solidFill>
              </a:rPr>
              <a:t>Project 3 </a:t>
            </a:r>
            <a:r>
              <a:rPr lang="en-US" sz="1100" dirty="0">
                <a:solidFill>
                  <a:prstClr val="black"/>
                </a:solidFill>
              </a:rPr>
              <a:t>– Computer aided drug </a:t>
            </a:r>
            <a:r>
              <a:rPr lang="en-US" sz="1100" dirty="0" smtClean="0">
                <a:solidFill>
                  <a:prstClr val="black"/>
                </a:solidFill>
              </a:rPr>
              <a:t>design</a:t>
            </a:r>
          </a:p>
          <a:p>
            <a:endParaRPr lang="en-US" sz="1100" dirty="0">
              <a:solidFill>
                <a:prstClr val="black"/>
              </a:solidFill>
            </a:endParaRPr>
          </a:p>
          <a:p>
            <a:r>
              <a:rPr lang="en-US" sz="1100" b="1" dirty="0" smtClean="0">
                <a:solidFill>
                  <a:prstClr val="black"/>
                </a:solidFill>
              </a:rPr>
              <a:t>IT:</a:t>
            </a:r>
          </a:p>
          <a:p>
            <a:endParaRPr lang="en-US" sz="1100" b="1" dirty="0">
              <a:solidFill>
                <a:prstClr val="black"/>
              </a:solidFill>
            </a:endParaRPr>
          </a:p>
          <a:p>
            <a:r>
              <a:rPr lang="en-US" sz="1100" b="1" dirty="0">
                <a:solidFill>
                  <a:prstClr val="black"/>
                </a:solidFill>
              </a:rPr>
              <a:t>Project 4 </a:t>
            </a:r>
            <a:r>
              <a:rPr lang="en-US" sz="1100" dirty="0">
                <a:solidFill>
                  <a:prstClr val="black"/>
                </a:solidFill>
              </a:rPr>
              <a:t>– Software for the </a:t>
            </a:r>
            <a:endParaRPr lang="en-US" sz="1100" dirty="0" smtClean="0">
              <a:solidFill>
                <a:prstClr val="black"/>
              </a:solidFill>
            </a:endParaRPr>
          </a:p>
          <a:p>
            <a:r>
              <a:rPr lang="en-US" sz="1100" dirty="0" smtClean="0">
                <a:solidFill>
                  <a:prstClr val="black"/>
                </a:solidFill>
              </a:rPr>
              <a:t>financial </a:t>
            </a:r>
            <a:r>
              <a:rPr lang="en-US" sz="1100" dirty="0">
                <a:solidFill>
                  <a:prstClr val="black"/>
                </a:solidFill>
              </a:rPr>
              <a:t>and banking </a:t>
            </a:r>
            <a:r>
              <a:rPr lang="en-US" sz="1100" dirty="0" smtClean="0">
                <a:solidFill>
                  <a:prstClr val="black"/>
                </a:solidFill>
              </a:rPr>
              <a:t>sectors</a:t>
            </a:r>
          </a:p>
          <a:p>
            <a:endParaRPr lang="en-US" sz="1100" dirty="0">
              <a:solidFill>
                <a:prstClr val="black"/>
              </a:solidFill>
            </a:endParaRPr>
          </a:p>
          <a:p>
            <a:r>
              <a:rPr lang="en-US" sz="1100" b="1" dirty="0">
                <a:solidFill>
                  <a:prstClr val="black"/>
                </a:solidFill>
              </a:rPr>
              <a:t>Project 5 </a:t>
            </a:r>
            <a:r>
              <a:rPr lang="en-US" sz="1100" dirty="0">
                <a:solidFill>
                  <a:prstClr val="black"/>
                </a:solidFill>
              </a:rPr>
              <a:t>– IT in medicine and health </a:t>
            </a:r>
            <a:r>
              <a:rPr lang="en-US" sz="1100" dirty="0" smtClean="0">
                <a:solidFill>
                  <a:prstClr val="black"/>
                </a:solidFill>
              </a:rPr>
              <a:t>care</a:t>
            </a:r>
          </a:p>
          <a:p>
            <a:endParaRPr lang="en-US" sz="1050" dirty="0" smtClean="0"/>
          </a:p>
          <a:p>
            <a:endParaRPr lang="en-US" sz="1050" dirty="0" smtClean="0"/>
          </a:p>
          <a:p>
            <a:endParaRPr lang="en-US" sz="800" dirty="0"/>
          </a:p>
        </p:txBody>
      </p:sp>
      <p:sp>
        <p:nvSpPr>
          <p:cNvPr id="22" name="TextBox 21"/>
          <p:cNvSpPr txBox="1"/>
          <p:nvPr/>
        </p:nvSpPr>
        <p:spPr>
          <a:xfrm>
            <a:off x="1673222" y="352213"/>
            <a:ext cx="72192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34" charset="0"/>
                <a:cs typeface="Helvetica" pitchFamily="34" charset="0"/>
              </a:rPr>
              <a:t>Examples of R&amp;D Activities: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553200" y="6520259"/>
            <a:ext cx="2133600" cy="365125"/>
          </a:xfrm>
        </p:spPr>
        <p:txBody>
          <a:bodyPr/>
          <a:lstStyle/>
          <a:p>
            <a:fld id="{02F1A939-491A-49C4-91D2-5AA47D8D8672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19294"/>
            <a:ext cx="1345977" cy="861781"/>
          </a:xfrm>
          <a:prstGeom prst="rect">
            <a:avLst/>
          </a:prstGeom>
        </p:spPr>
      </p:pic>
      <p:sp>
        <p:nvSpPr>
          <p:cNvPr id="58" name="Прямоугольник 57"/>
          <p:cNvSpPr/>
          <p:nvPr/>
        </p:nvSpPr>
        <p:spPr>
          <a:xfrm>
            <a:off x="86823" y="2619086"/>
            <a:ext cx="2396945" cy="4113818"/>
          </a:xfrm>
          <a:prstGeom prst="rect">
            <a:avLst/>
          </a:prstGeom>
          <a:solidFill>
            <a:schemeClr val="accent4">
              <a:lumMod val="20000"/>
              <a:lumOff val="80000"/>
              <a:alpha val="80000"/>
            </a:schemeClr>
          </a:solidFill>
        </p:spPr>
        <p:txBody>
          <a:bodyPr wrap="square">
            <a:spAutoFit/>
          </a:bodyPr>
          <a:lstStyle/>
          <a:p>
            <a:pPr marL="57150" lvl="1" indent="-57150" defTabSz="222250">
              <a:lnSpc>
                <a:spcPct val="90000"/>
              </a:lnSpc>
              <a:spcAft>
                <a:spcPct val="15000"/>
              </a:spcAft>
              <a:buChar char="••"/>
            </a:pPr>
            <a:endParaRPr lang="en-US" sz="1050" b="1" dirty="0" smtClean="0"/>
          </a:p>
          <a:p>
            <a:pPr marL="0" lvl="1"/>
            <a:r>
              <a:rPr lang="en-US" sz="1100" b="1" dirty="0"/>
              <a:t>R&amp;D plan:</a:t>
            </a:r>
            <a:endParaRPr lang="ru-RU" sz="1100" dirty="0"/>
          </a:p>
          <a:p>
            <a:endParaRPr lang="en-US" sz="1100" dirty="0"/>
          </a:p>
          <a:p>
            <a:r>
              <a:rPr lang="en-US" sz="1100" b="1" dirty="0" smtClean="0"/>
              <a:t>Project </a:t>
            </a:r>
            <a:r>
              <a:rPr lang="en-US" sz="1100" b="1" dirty="0"/>
              <a:t>1 </a:t>
            </a:r>
            <a:r>
              <a:rPr lang="en-US" sz="1100" dirty="0"/>
              <a:t>– IT </a:t>
            </a:r>
            <a:r>
              <a:rPr lang="en-US" sz="1100" dirty="0" smtClean="0"/>
              <a:t>Security</a:t>
            </a:r>
          </a:p>
          <a:p>
            <a:endParaRPr lang="en-US" sz="1100" dirty="0"/>
          </a:p>
          <a:p>
            <a:r>
              <a:rPr lang="en-US" sz="1100" b="1" dirty="0"/>
              <a:t>Project 2 </a:t>
            </a:r>
            <a:r>
              <a:rPr lang="en-US" sz="1100" dirty="0"/>
              <a:t>– Complex engineering </a:t>
            </a:r>
            <a:r>
              <a:rPr lang="en-US" sz="1100" dirty="0" smtClean="0"/>
              <a:t>solutions</a:t>
            </a:r>
          </a:p>
          <a:p>
            <a:endParaRPr lang="en-US" sz="1100" dirty="0"/>
          </a:p>
          <a:p>
            <a:r>
              <a:rPr lang="en-US" sz="1100" b="1" dirty="0"/>
              <a:t>Project 3 </a:t>
            </a:r>
            <a:r>
              <a:rPr lang="en-US" sz="1100" dirty="0"/>
              <a:t>– "Green" </a:t>
            </a:r>
            <a:r>
              <a:rPr lang="en-US" sz="1100" dirty="0" smtClean="0"/>
              <a:t>Energy</a:t>
            </a:r>
          </a:p>
          <a:p>
            <a:endParaRPr lang="en-US" sz="1100" dirty="0"/>
          </a:p>
          <a:p>
            <a:r>
              <a:rPr lang="en-US" sz="1100" b="1" dirty="0"/>
              <a:t>Project 4 </a:t>
            </a:r>
            <a:r>
              <a:rPr lang="en-US" sz="1100" dirty="0"/>
              <a:t>– Energy storage</a:t>
            </a:r>
          </a:p>
          <a:p>
            <a:pPr marL="0" lvl="1" defTabSz="222250">
              <a:lnSpc>
                <a:spcPct val="90000"/>
              </a:lnSpc>
              <a:spcAft>
                <a:spcPct val="15000"/>
              </a:spcAft>
            </a:pPr>
            <a:endParaRPr lang="en-US" sz="1050" b="1" dirty="0"/>
          </a:p>
          <a:p>
            <a:pPr marL="0" lvl="1" defTabSz="222250">
              <a:lnSpc>
                <a:spcPct val="90000"/>
              </a:lnSpc>
              <a:spcAft>
                <a:spcPct val="15000"/>
              </a:spcAft>
            </a:pPr>
            <a:endParaRPr lang="en-US" sz="1050" dirty="0"/>
          </a:p>
          <a:p>
            <a:pPr marL="57150" lvl="1" indent="-57150" defTabSz="222250">
              <a:lnSpc>
                <a:spcPct val="90000"/>
              </a:lnSpc>
              <a:spcAft>
                <a:spcPct val="15000"/>
              </a:spcAft>
              <a:buChar char="••"/>
            </a:pPr>
            <a:endParaRPr lang="en-US" sz="1050" dirty="0" smtClean="0"/>
          </a:p>
          <a:p>
            <a:pPr marL="57150" lvl="1" indent="-57150" defTabSz="222250">
              <a:lnSpc>
                <a:spcPct val="90000"/>
              </a:lnSpc>
              <a:spcAft>
                <a:spcPct val="15000"/>
              </a:spcAft>
              <a:buChar char="••"/>
            </a:pPr>
            <a:endParaRPr lang="en-US" sz="1050" dirty="0" smtClean="0"/>
          </a:p>
          <a:p>
            <a:pPr marL="57150" lvl="1" indent="-57150" defTabSz="222250">
              <a:lnSpc>
                <a:spcPct val="90000"/>
              </a:lnSpc>
              <a:spcAft>
                <a:spcPct val="15000"/>
              </a:spcAft>
              <a:buChar char="••"/>
            </a:pPr>
            <a:endParaRPr lang="en-US" sz="1050" dirty="0"/>
          </a:p>
          <a:p>
            <a:pPr marL="57150" lvl="1" indent="-57150" defTabSz="222250">
              <a:lnSpc>
                <a:spcPct val="90000"/>
              </a:lnSpc>
              <a:spcAft>
                <a:spcPct val="15000"/>
              </a:spcAft>
              <a:buChar char="••"/>
            </a:pPr>
            <a:endParaRPr lang="en-US" sz="1050" dirty="0" smtClean="0"/>
          </a:p>
          <a:p>
            <a:pPr marL="57150" lvl="1" indent="-57150" defTabSz="222250">
              <a:lnSpc>
                <a:spcPct val="90000"/>
              </a:lnSpc>
              <a:spcAft>
                <a:spcPct val="15000"/>
              </a:spcAft>
              <a:buChar char="••"/>
            </a:pPr>
            <a:endParaRPr lang="en-US" sz="1050" dirty="0"/>
          </a:p>
          <a:p>
            <a:pPr marL="57150" lvl="1" indent="-57150" defTabSz="222250">
              <a:lnSpc>
                <a:spcPct val="90000"/>
              </a:lnSpc>
              <a:spcAft>
                <a:spcPct val="15000"/>
              </a:spcAft>
              <a:buChar char="••"/>
            </a:pPr>
            <a:endParaRPr lang="en-US" sz="1050" dirty="0" smtClean="0"/>
          </a:p>
          <a:p>
            <a:pPr marL="57150" lvl="1" indent="-57150" defTabSz="222250">
              <a:lnSpc>
                <a:spcPct val="90000"/>
              </a:lnSpc>
              <a:spcAft>
                <a:spcPct val="15000"/>
              </a:spcAft>
              <a:buChar char="••"/>
            </a:pPr>
            <a:endParaRPr lang="en-US" sz="1050" dirty="0"/>
          </a:p>
          <a:p>
            <a:pPr marL="57150" lvl="1" indent="-57150" defTabSz="222250">
              <a:lnSpc>
                <a:spcPct val="90000"/>
              </a:lnSpc>
              <a:spcAft>
                <a:spcPct val="15000"/>
              </a:spcAft>
              <a:buChar char="••"/>
            </a:pPr>
            <a:endParaRPr lang="en-US" sz="1050" dirty="0"/>
          </a:p>
          <a:p>
            <a:pPr marL="57150" lvl="1" indent="-57150" defTabSz="222250">
              <a:lnSpc>
                <a:spcPct val="90000"/>
              </a:lnSpc>
              <a:spcAft>
                <a:spcPct val="15000"/>
              </a:spcAft>
              <a:buChar char="••"/>
            </a:pPr>
            <a:endParaRPr lang="en-US" sz="1050" dirty="0" smtClean="0"/>
          </a:p>
          <a:p>
            <a:pPr marL="0" lvl="1" defTabSz="222250">
              <a:lnSpc>
                <a:spcPct val="90000"/>
              </a:lnSpc>
              <a:spcAft>
                <a:spcPct val="15000"/>
              </a:spcAft>
            </a:pPr>
            <a:endParaRPr lang="en-US" sz="1050" dirty="0"/>
          </a:p>
          <a:p>
            <a:endParaRPr lang="en-US" sz="800" dirty="0"/>
          </a:p>
        </p:txBody>
      </p:sp>
      <p:sp>
        <p:nvSpPr>
          <p:cNvPr id="59" name="TextBox 58"/>
          <p:cNvSpPr txBox="1"/>
          <p:nvPr/>
        </p:nvSpPr>
        <p:spPr>
          <a:xfrm>
            <a:off x="86823" y="1760428"/>
            <a:ext cx="2396945" cy="82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 defTabSz="222250">
              <a:lnSpc>
                <a:spcPct val="90000"/>
              </a:lnSpc>
              <a:spcAft>
                <a:spcPct val="35000"/>
              </a:spcAft>
            </a:pPr>
            <a:r>
              <a:rPr lang="en-US" sz="1100" b="1" dirty="0" smtClean="0"/>
              <a:t>EADS Russian Technology Office at Skolkovo:</a:t>
            </a:r>
          </a:p>
          <a:p>
            <a:pPr lvl="0" defTabSz="222250">
              <a:lnSpc>
                <a:spcPct val="90000"/>
              </a:lnSpc>
              <a:spcAft>
                <a:spcPct val="35000"/>
              </a:spcAft>
            </a:pPr>
            <a:r>
              <a:rPr lang="en-US" sz="1100" dirty="0" smtClean="0"/>
              <a:t>about 400 sq. m.</a:t>
            </a:r>
          </a:p>
          <a:p>
            <a:pPr lvl="0" defTabSz="222250">
              <a:lnSpc>
                <a:spcPct val="90000"/>
              </a:lnSpc>
              <a:spcAft>
                <a:spcPct val="35000"/>
              </a:spcAft>
            </a:pPr>
            <a:r>
              <a:rPr lang="en-US" sz="1100" dirty="0" smtClean="0"/>
              <a:t>15 employees</a:t>
            </a:r>
            <a:r>
              <a:rPr lang="ru-RU" sz="1100" dirty="0" smtClean="0">
                <a:solidFill>
                  <a:schemeClr val="bg1"/>
                </a:solidFill>
              </a:rPr>
              <a:t> 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034725" y="1761742"/>
            <a:ext cx="2015777" cy="82800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1100" b="1" dirty="0"/>
              <a:t>Siemens Research Center at Skolkovo:</a:t>
            </a:r>
            <a:endParaRPr lang="en-US" sz="1100" dirty="0"/>
          </a:p>
          <a:p>
            <a:r>
              <a:rPr lang="en-US" sz="1100" dirty="0"/>
              <a:t>about 4 000 sq. m.</a:t>
            </a:r>
          </a:p>
          <a:p>
            <a:r>
              <a:rPr lang="en-US" sz="1100" dirty="0"/>
              <a:t>150 employees</a:t>
            </a:r>
            <a:r>
              <a:rPr lang="ru-RU" sz="1100" dirty="0"/>
              <a:t> </a:t>
            </a:r>
            <a:endParaRPr lang="en-US" sz="1100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7051649" y="2619086"/>
            <a:ext cx="1998853" cy="4124206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>
            <a:spAutoFit/>
          </a:bodyPr>
          <a:lstStyle/>
          <a:p>
            <a:endParaRPr lang="en-US" sz="1050" b="1" dirty="0" smtClean="0"/>
          </a:p>
          <a:p>
            <a:r>
              <a:rPr lang="en-US" sz="1100" b="1" dirty="0" smtClean="0"/>
              <a:t>R&amp;D </a:t>
            </a:r>
            <a:r>
              <a:rPr lang="en-US" sz="1100" b="1" dirty="0"/>
              <a:t>plan:</a:t>
            </a:r>
          </a:p>
          <a:p>
            <a:endParaRPr lang="en-US" sz="1100" dirty="0" smtClean="0"/>
          </a:p>
          <a:p>
            <a:r>
              <a:rPr lang="en-US" sz="1100" b="1" dirty="0">
                <a:solidFill>
                  <a:prstClr val="black"/>
                </a:solidFill>
              </a:rPr>
              <a:t>Project 1 </a:t>
            </a:r>
            <a:r>
              <a:rPr lang="en-US" sz="1100" dirty="0">
                <a:solidFill>
                  <a:prstClr val="black"/>
                </a:solidFill>
              </a:rPr>
              <a:t>– </a:t>
            </a:r>
            <a:r>
              <a:rPr lang="en-US" sz="1100" dirty="0" smtClean="0">
                <a:solidFill>
                  <a:prstClr val="black"/>
                </a:solidFill>
              </a:rPr>
              <a:t>VHF-systems</a:t>
            </a:r>
          </a:p>
          <a:p>
            <a:endParaRPr lang="en-US" sz="1100" dirty="0">
              <a:solidFill>
                <a:prstClr val="black"/>
              </a:solidFill>
            </a:endParaRPr>
          </a:p>
          <a:p>
            <a:r>
              <a:rPr lang="en-US" sz="1100" b="1" dirty="0">
                <a:solidFill>
                  <a:prstClr val="black"/>
                </a:solidFill>
              </a:rPr>
              <a:t>Project 2 </a:t>
            </a:r>
            <a:r>
              <a:rPr lang="en-US" sz="1100" dirty="0">
                <a:solidFill>
                  <a:prstClr val="black"/>
                </a:solidFill>
              </a:rPr>
              <a:t>– Analytical </a:t>
            </a:r>
            <a:r>
              <a:rPr lang="en-US" sz="1100" dirty="0" smtClean="0">
                <a:solidFill>
                  <a:prstClr val="black"/>
                </a:solidFill>
              </a:rPr>
              <a:t>software</a:t>
            </a:r>
          </a:p>
          <a:p>
            <a:endParaRPr lang="en-US" sz="1100" dirty="0">
              <a:solidFill>
                <a:prstClr val="black"/>
              </a:solidFill>
            </a:endParaRPr>
          </a:p>
          <a:p>
            <a:r>
              <a:rPr lang="en-US" sz="1100" b="1" dirty="0">
                <a:solidFill>
                  <a:prstClr val="black"/>
                </a:solidFill>
              </a:rPr>
              <a:t>Project 3 </a:t>
            </a:r>
            <a:r>
              <a:rPr lang="en-US" sz="1100" dirty="0">
                <a:solidFill>
                  <a:prstClr val="black"/>
                </a:solidFill>
              </a:rPr>
              <a:t>– New energy </a:t>
            </a:r>
            <a:r>
              <a:rPr lang="en-US" sz="1100" dirty="0" smtClean="0">
                <a:solidFill>
                  <a:prstClr val="black"/>
                </a:solidFill>
              </a:rPr>
              <a:t>generation</a:t>
            </a:r>
          </a:p>
          <a:p>
            <a:endParaRPr lang="en-US" sz="1100" dirty="0">
              <a:solidFill>
                <a:prstClr val="black"/>
              </a:solidFill>
            </a:endParaRPr>
          </a:p>
          <a:p>
            <a:r>
              <a:rPr lang="en-US" sz="1100" b="1" dirty="0">
                <a:solidFill>
                  <a:prstClr val="black"/>
                </a:solidFill>
              </a:rPr>
              <a:t>Project 4 </a:t>
            </a:r>
            <a:r>
              <a:rPr lang="en-US" sz="1100" dirty="0">
                <a:solidFill>
                  <a:prstClr val="black"/>
                </a:solidFill>
              </a:rPr>
              <a:t>– Personalized </a:t>
            </a:r>
            <a:r>
              <a:rPr lang="en-US" sz="1100" dirty="0" smtClean="0">
                <a:solidFill>
                  <a:prstClr val="black"/>
                </a:solidFill>
              </a:rPr>
              <a:t>medicine</a:t>
            </a:r>
          </a:p>
          <a:p>
            <a:endParaRPr lang="en-US" sz="1100" dirty="0">
              <a:solidFill>
                <a:prstClr val="black"/>
              </a:solidFill>
            </a:endParaRPr>
          </a:p>
          <a:p>
            <a:endParaRPr lang="en-US" sz="1050" dirty="0" smtClean="0"/>
          </a:p>
          <a:p>
            <a:endParaRPr lang="en-US" sz="1050" dirty="0" smtClean="0"/>
          </a:p>
          <a:p>
            <a:r>
              <a:rPr lang="en-US" sz="1050" dirty="0"/>
              <a:t> </a:t>
            </a:r>
          </a:p>
          <a:p>
            <a:endParaRPr lang="en-US" sz="1050" dirty="0"/>
          </a:p>
          <a:p>
            <a:endParaRPr lang="en-US" sz="1050" dirty="0"/>
          </a:p>
          <a:p>
            <a:endParaRPr lang="en-US" sz="800" dirty="0" smtClean="0"/>
          </a:p>
          <a:p>
            <a:endParaRPr lang="en-US" sz="800" dirty="0" smtClean="0"/>
          </a:p>
          <a:p>
            <a:endParaRPr lang="en-US" sz="800" dirty="0" smtClean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</p:txBody>
      </p:sp>
      <p:sp>
        <p:nvSpPr>
          <p:cNvPr id="62" name="TextBox 61"/>
          <p:cNvSpPr txBox="1"/>
          <p:nvPr/>
        </p:nvSpPr>
        <p:spPr>
          <a:xfrm>
            <a:off x="4911822" y="1761742"/>
            <a:ext cx="2039393" cy="82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sv-SE" sz="1100" b="1" dirty="0"/>
              <a:t>Nokia Research Center at Skolkovo:</a:t>
            </a:r>
          </a:p>
          <a:p>
            <a:r>
              <a:rPr lang="en-US" sz="1100" dirty="0"/>
              <a:t>about 500 sq. m.</a:t>
            </a:r>
          </a:p>
          <a:p>
            <a:r>
              <a:rPr lang="en-US" sz="1100" dirty="0"/>
              <a:t>25 </a:t>
            </a:r>
            <a:r>
              <a:rPr lang="en-US" sz="1100" dirty="0" smtClean="0"/>
              <a:t>employees</a:t>
            </a:r>
            <a:endParaRPr lang="en-US" sz="800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4911824" y="2619086"/>
            <a:ext cx="2039393" cy="4062651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</p:spPr>
        <p:txBody>
          <a:bodyPr wrap="square">
            <a:spAutoFit/>
          </a:bodyPr>
          <a:lstStyle/>
          <a:p>
            <a:endParaRPr lang="en-US" sz="1000" b="1" dirty="0" smtClean="0"/>
          </a:p>
          <a:p>
            <a:r>
              <a:rPr lang="en-US" sz="1100" b="1" dirty="0" smtClean="0"/>
              <a:t>Nokia </a:t>
            </a:r>
            <a:r>
              <a:rPr lang="en-US" sz="1100" b="1" dirty="0"/>
              <a:t>Ventures co-operation with Skolkovo</a:t>
            </a:r>
          </a:p>
          <a:p>
            <a:endParaRPr lang="en-US" sz="1100" b="1" dirty="0"/>
          </a:p>
          <a:p>
            <a:r>
              <a:rPr lang="en-US" sz="1100" b="1" dirty="0" smtClean="0"/>
              <a:t>R&amp;D </a:t>
            </a:r>
            <a:r>
              <a:rPr lang="en-US" sz="1100" b="1" dirty="0"/>
              <a:t>plan</a:t>
            </a:r>
            <a:r>
              <a:rPr lang="en-US" sz="1100" b="1" dirty="0" smtClean="0"/>
              <a:t>:</a:t>
            </a:r>
          </a:p>
          <a:p>
            <a:endParaRPr lang="en-US" sz="1100" b="1" dirty="0"/>
          </a:p>
          <a:p>
            <a:r>
              <a:rPr lang="en-US" sz="1100" b="1" dirty="0">
                <a:solidFill>
                  <a:prstClr val="black"/>
                </a:solidFill>
              </a:rPr>
              <a:t>Project 1 </a:t>
            </a:r>
            <a:r>
              <a:rPr lang="en-US" sz="1100" dirty="0">
                <a:solidFill>
                  <a:prstClr val="black"/>
                </a:solidFill>
              </a:rPr>
              <a:t>– Flexible  electronics research project </a:t>
            </a:r>
            <a:endParaRPr lang="en-US" sz="1100" dirty="0" smtClean="0">
              <a:solidFill>
                <a:prstClr val="black"/>
              </a:solidFill>
            </a:endParaRPr>
          </a:p>
          <a:p>
            <a:endParaRPr lang="en-US" sz="1100" dirty="0">
              <a:solidFill>
                <a:prstClr val="black"/>
              </a:solidFill>
            </a:endParaRPr>
          </a:p>
          <a:p>
            <a:r>
              <a:rPr lang="en-US" sz="1100" b="1" dirty="0">
                <a:solidFill>
                  <a:prstClr val="black"/>
                </a:solidFill>
              </a:rPr>
              <a:t>Project 2 </a:t>
            </a:r>
            <a:r>
              <a:rPr lang="en-US" sz="1100" dirty="0">
                <a:solidFill>
                  <a:prstClr val="black"/>
                </a:solidFill>
              </a:rPr>
              <a:t>– Wireless sensor networks</a:t>
            </a:r>
          </a:p>
          <a:p>
            <a:endParaRPr lang="en-US" sz="1000" dirty="0"/>
          </a:p>
          <a:p>
            <a:endParaRPr lang="en-US" sz="1000" dirty="0" smtClean="0"/>
          </a:p>
          <a:p>
            <a:endParaRPr lang="en-US" sz="1000" dirty="0"/>
          </a:p>
          <a:p>
            <a:endParaRPr lang="en-US" sz="1000" dirty="0" smtClean="0"/>
          </a:p>
          <a:p>
            <a:endParaRPr lang="en-US" sz="1000" dirty="0" smtClean="0"/>
          </a:p>
          <a:p>
            <a:endParaRPr lang="en-US" sz="1000" dirty="0" smtClean="0"/>
          </a:p>
          <a:p>
            <a:endParaRPr lang="en-US" sz="1000" dirty="0"/>
          </a:p>
          <a:p>
            <a:endParaRPr lang="en-US" sz="1000" dirty="0"/>
          </a:p>
          <a:p>
            <a:endParaRPr lang="en-US" sz="1000" dirty="0" smtClean="0"/>
          </a:p>
          <a:p>
            <a:endParaRPr lang="en-US" sz="1000" dirty="0"/>
          </a:p>
          <a:p>
            <a:endParaRPr lang="en-US" sz="1000" dirty="0" smtClean="0"/>
          </a:p>
          <a:p>
            <a:endParaRPr lang="en-US" sz="1000" dirty="0" smtClean="0"/>
          </a:p>
          <a:p>
            <a:endParaRPr lang="en-US" sz="1000" dirty="0"/>
          </a:p>
          <a:p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xmlns="" val="407660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GEYCV0ZAUODgAc33zJHZ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vPNQJZzo0CRU5jucfjf.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9y33UKOzECl_M..nHjj9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7w8kMi3RUeYI4XeRcjTx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JWzYyT6UmYL1fldMl.B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p0Whjl.Jka5p5CLj8kcB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ZSH9sgph0.d9cRMVgw4Q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7w8kMi3RUeYI4XeRcjTx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p0Whjl.Jka5p5CLj8kcB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p0Whjl.Jka5p5CLj8kcB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p0Whjl.Jka5p5CLj8kcB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p0Whjl.Jka5p5CLj8kcB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7w8kMi3RUeYI4XeRcjTx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5tfWygwmkGJAkuZtswcd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5tfWygwmkGJAkuZtswcd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XgifIEmrkyHOaDuf4J8g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lkU5Jq2eEeo6uHINfhShg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lkU5Jq2eEeo6uHINfhSh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WtH2HHYsUyQoWGZ72SBW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Dx_VBXmhEep2qX4ujnY1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1kjBG6MSkycNIybja7Xm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ubrjWE2DkCd0VSnskelAA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tx1">
            <a:lumMod val="65000"/>
            <a:lumOff val="35000"/>
          </a:schemeClr>
        </a:solidFill>
        <a:ln w="9525" algn="ctr">
          <a:solidFill>
            <a:srgbClr val="646464"/>
          </a:solidFill>
          <a:miter lim="800000"/>
          <a:headEnd/>
          <a:tailEnd/>
        </a:ln>
        <a:effectLst/>
      </a:spPr>
      <a:bodyPr lIns="90000" tIns="82800" rIns="306000" bIns="46800"/>
      <a:lstStyle>
        <a:defPPr defTabSz="995363" fontAlgn="auto">
          <a:spcBef>
            <a:spcPts val="0"/>
          </a:spcBef>
          <a:spcAft>
            <a:spcPts val="0"/>
          </a:spcAft>
          <a:defRPr sz="1400" b="1" kern="0" dirty="0" smtClean="0">
            <a:solidFill>
              <a:srgbClr val="FFFFFF"/>
            </a:solidFill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38582</TotalTime>
  <Words>955</Words>
  <Application>Microsoft Office PowerPoint</Application>
  <PresentationFormat>On-screen Show (4:3)</PresentationFormat>
  <Paragraphs>346</Paragraphs>
  <Slides>14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Тема Office</vt:lpstr>
      <vt:lpstr>think-cell Slide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Aldiyar Autalipov</dc:creator>
  <cp:lastModifiedBy>Valued Acer Customer</cp:lastModifiedBy>
  <cp:revision>647</cp:revision>
  <cp:lastPrinted>2012-03-26T09:34:20Z</cp:lastPrinted>
  <dcterms:created xsi:type="dcterms:W3CDTF">2011-06-13T15:38:50Z</dcterms:created>
  <dcterms:modified xsi:type="dcterms:W3CDTF">2012-04-11T18:16:52Z</dcterms:modified>
</cp:coreProperties>
</file>