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5"/>
  </p:notesMasterIdLst>
  <p:sldIdLst>
    <p:sldId id="699" r:id="rId3"/>
    <p:sldId id="705" r:id="rId4"/>
    <p:sldId id="658" r:id="rId5"/>
    <p:sldId id="660" r:id="rId6"/>
    <p:sldId id="647" r:id="rId7"/>
    <p:sldId id="274" r:id="rId8"/>
    <p:sldId id="682" r:id="rId9"/>
    <p:sldId id="306" r:id="rId10"/>
    <p:sldId id="679" r:id="rId11"/>
    <p:sldId id="702" r:id="rId12"/>
    <p:sldId id="711" r:id="rId13"/>
    <p:sldId id="673" r:id="rId14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5pPr>
    <a:lvl6pPr marL="2286000" algn="l" defTabSz="457200" rtl="0" eaLnBrk="1" latinLnBrk="0" hangingPunct="1">
      <a:defRPr sz="30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6pPr>
    <a:lvl7pPr marL="2743200" algn="l" defTabSz="457200" rtl="0" eaLnBrk="1" latinLnBrk="0" hangingPunct="1">
      <a:defRPr sz="30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7pPr>
    <a:lvl8pPr marL="3200400" algn="l" defTabSz="457200" rtl="0" eaLnBrk="1" latinLnBrk="0" hangingPunct="1">
      <a:defRPr sz="30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8pPr>
    <a:lvl9pPr marL="3657600" algn="l" defTabSz="457200" rtl="0" eaLnBrk="1" latinLnBrk="0" hangingPunct="1">
      <a:defRPr sz="3000" kern="1200">
        <a:solidFill>
          <a:srgbClr val="000000"/>
        </a:solidFill>
        <a:latin typeface="Arial" charset="0"/>
        <a:ea typeface="+mn-ea"/>
        <a:cs typeface="+mn-cs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8C75"/>
    <a:srgbClr val="0DFFC2"/>
    <a:srgbClr val="D4FF2F"/>
    <a:srgbClr val="319BFF"/>
    <a:srgbClr val="FF2929"/>
    <a:srgbClr val="304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6" y="-10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59A743-BF72-8048-A688-0ECF67194941}" type="datetime1">
              <a:rPr lang="en-US"/>
              <a:pPr>
                <a:defRPr/>
              </a:pPr>
              <a:t>4/18/12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021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021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021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76074F-8A4E-FC42-A95D-5D2B3F5F3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1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Complexity of innovation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Psychological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Interpersonal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Organizational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societal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39688">
              <a:spcBef>
                <a:spcPts val="413"/>
              </a:spcBef>
            </a:pPr>
            <a:r>
              <a:rPr lang="en-US">
                <a:solidFill>
                  <a:srgbClr val="000000"/>
                </a:solidFill>
                <a:latin typeface="Calibri" charset="0"/>
                <a:cs typeface="Calibri" charset="0"/>
                <a:sym typeface="Calibri" charset="0"/>
              </a:rPr>
              <a:t>When Denmark talks about being one of the 10 most wealthy countries, this is something to consider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fld id="{68181FCB-C514-CB44-9C1F-44B5AF135BDB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5E60-CE90-A145-A8C5-ABBBAF089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1BFFB-070E-3A4C-9187-3464E4F08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24A1-6AFB-DF4E-ACDA-DBB8D9E9D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9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9400"/>
            <a:ext cx="5448300" cy="693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32010-4A09-5A4C-ADFD-74E579F3F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F8A0-C491-6844-8768-A5C9CA7FF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D4A4C-1B22-A94B-874A-1E4BFBE99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E088D-171A-174E-9B5D-61B3F0291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FD3E2-72DE-D64C-8CD2-98BA463DD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E0CF-6C4F-E04A-90B4-F3C962023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8F78B-E960-0B4E-86CE-71B4642C6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4650" y="0"/>
            <a:ext cx="27622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7900" y="0"/>
            <a:ext cx="81343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CB158-3778-AE4A-9EEF-92B7E5251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-109" charset="0"/>
          <a:ea typeface="ヒラギノ角ゴ ProN W3" pitchFamily="-109" charset="-128"/>
          <a:cs typeface="ヒラギノ角ゴ ProN W3" pitchFamily="-109" charset="-128"/>
          <a:sym typeface="Gill Sans" pitchFamily="-109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9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9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9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-109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77900" y="0"/>
            <a:ext cx="11049000" cy="336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08599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2819400"/>
            <a:ext cx="11049000" cy="693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488613" y="8890000"/>
            <a:ext cx="369887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0271B7A8-BFF8-024F-82BF-8B5A70BFA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9pPr>
    </p:titleStyle>
    <p:bodyStyle>
      <a:lvl1pPr marL="382588" indent="-342900" algn="l" rtl="0" eaLnBrk="0" fontAlgn="base" hangingPunct="0">
        <a:spcBef>
          <a:spcPts val="11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4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681038" indent="-285750" algn="l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3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081088" indent="-2286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38288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95488" indent="-2286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526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6pPr>
      <a:lvl7pPr marL="29098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7pPr>
      <a:lvl8pPr marL="33670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8pPr>
      <a:lvl9pPr marL="3824288" indent="-2286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800">
          <a:solidFill>
            <a:schemeClr val="tx1"/>
          </a:solidFill>
          <a:latin typeface="+mn-lt"/>
          <a:ea typeface="+mn-ea"/>
          <a:cs typeface="+mn-cs"/>
          <a:sym typeface="Arial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0" y="2209800"/>
            <a:ext cx="10515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+mj-lt"/>
              </a:rPr>
              <a:t>Skolkovo</a:t>
            </a:r>
            <a:r>
              <a:rPr lang="en-US" sz="6000" dirty="0" smtClean="0">
                <a:solidFill>
                  <a:schemeClr val="tx1"/>
                </a:solidFill>
                <a:latin typeface="+mj-lt"/>
              </a:rPr>
              <a:t> Summit of </a:t>
            </a:r>
          </a:p>
          <a:p>
            <a:pPr algn="ctr"/>
            <a:r>
              <a:rPr lang="en-US" sz="6000" dirty="0" smtClean="0">
                <a:solidFill>
                  <a:schemeClr val="tx1"/>
                </a:solidFill>
                <a:latin typeface="+mj-lt"/>
              </a:rPr>
              <a:t>Innovation Economy Creators</a:t>
            </a:r>
            <a:endParaRPr lang="en-US" sz="60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60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6000" dirty="0" smtClean="0">
                <a:solidFill>
                  <a:schemeClr val="tx1"/>
                </a:solidFill>
                <a:latin typeface="+mj-lt"/>
              </a:rPr>
              <a:t>April 19, </a:t>
            </a:r>
            <a:r>
              <a:rPr lang="en-US" sz="6000" dirty="0" smtClean="0">
                <a:solidFill>
                  <a:schemeClr val="tx1"/>
                </a:solidFill>
                <a:latin typeface="+mj-lt"/>
              </a:rPr>
              <a:t>2012</a:t>
            </a:r>
            <a:endParaRPr lang="en-US" sz="6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71067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n-raising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2133600"/>
            <a:ext cx="8489766" cy="662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1400" y="533400"/>
            <a:ext cx="83960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5</a:t>
            </a:r>
            <a:r>
              <a:rPr lang="en-US" sz="4000" dirty="0" smtClean="0">
                <a:solidFill>
                  <a:srgbClr val="FFFFFF"/>
                </a:solidFill>
              </a:rPr>
              <a:t>) Trust and community are the glue </a:t>
            </a:r>
          </a:p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of an innovation ecosystem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618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0712" y="533400"/>
            <a:ext cx="8737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6) Infrastructure is turning “inside-out”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5" name="Picture 4" descr="TRX_photo_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2743200"/>
            <a:ext cx="3060700" cy="2608658"/>
          </a:xfrm>
          <a:prstGeom prst="rect">
            <a:avLst/>
          </a:prstGeom>
        </p:spPr>
      </p:pic>
      <p:pic>
        <p:nvPicPr>
          <p:cNvPr id="6" name="Picture 5" descr="imgr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6172200"/>
            <a:ext cx="3327400" cy="2438400"/>
          </a:xfrm>
          <a:prstGeom prst="rect">
            <a:avLst/>
          </a:prstGeom>
        </p:spPr>
      </p:pic>
      <p:pic>
        <p:nvPicPr>
          <p:cNvPr id="7" name="Picture 6" descr="openide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6096000"/>
            <a:ext cx="3024149" cy="2258843"/>
          </a:xfrm>
          <a:prstGeom prst="rect">
            <a:avLst/>
          </a:prstGeom>
        </p:spPr>
      </p:pic>
      <p:pic>
        <p:nvPicPr>
          <p:cNvPr id="8" name="Picture 7" descr="the_hub_-_lo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0" y="2362200"/>
            <a:ext cx="1828800" cy="1828800"/>
          </a:xfrm>
          <a:prstGeom prst="rect">
            <a:avLst/>
          </a:prstGeom>
        </p:spPr>
      </p:pic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6670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39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 descr="teacup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752600"/>
            <a:ext cx="9549808" cy="726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000" y="533400"/>
            <a:ext cx="12788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7</a:t>
            </a:r>
            <a:r>
              <a:rPr lang="en-US" sz="4000" dirty="0" smtClean="0">
                <a:solidFill>
                  <a:srgbClr val="FFFFFF"/>
                </a:solidFill>
              </a:rPr>
              <a:t>) Innovation depends on freedom from preconceptions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020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t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600200"/>
            <a:ext cx="8956272" cy="7782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87800" y="609600"/>
            <a:ext cx="603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1</a:t>
            </a:r>
            <a:r>
              <a:rPr lang="en-US" sz="4000" dirty="0" smtClean="0">
                <a:solidFill>
                  <a:srgbClr val="FFFFFF"/>
                </a:solidFill>
              </a:rPr>
              <a:t>) Innovation has evolved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2687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3378200" y="838200"/>
            <a:ext cx="10464800" cy="8026400"/>
          </a:xfrm>
        </p:spPr>
        <p:txBody>
          <a:bodyPr/>
          <a:lstStyle/>
          <a:p>
            <a:pPr marL="266700" indent="0">
              <a:buFont typeface="Gill Sans" charset="0"/>
              <a:buNone/>
            </a:pPr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Reverse innovation</a:t>
            </a:r>
          </a:p>
          <a:p>
            <a:pPr marL="266700" indent="0">
              <a:buFont typeface="Gill Sans" charset="0"/>
              <a:buNone/>
            </a:pPr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Open source innovation</a:t>
            </a:r>
          </a:p>
          <a:p>
            <a:pPr marL="266700" indent="0">
              <a:buFont typeface="Gill Sans" charset="0"/>
              <a:buNone/>
            </a:pPr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Large scale innovation</a:t>
            </a:r>
          </a:p>
          <a:p>
            <a:pPr marL="266700" indent="0">
              <a:buFont typeface="Gill Sans" charset="0"/>
              <a:buNone/>
            </a:pPr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User centered design</a:t>
            </a:r>
          </a:p>
          <a:p>
            <a:pPr marL="266700" indent="0">
              <a:buFont typeface="Gill Sans" charset="0"/>
              <a:buNone/>
            </a:pPr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Design thinking</a:t>
            </a:r>
          </a:p>
          <a:p>
            <a:pPr marL="266700" indent="0">
              <a:buFont typeface="Gill Sans" charset="0"/>
              <a:buNone/>
            </a:pPr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Digital innovation</a:t>
            </a:r>
          </a:p>
          <a:p>
            <a:pPr marL="266700" indent="0">
              <a:buFont typeface="Gill Sans" charset="0"/>
              <a:buNone/>
            </a:pPr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Indigenous innovation</a:t>
            </a:r>
          </a:p>
          <a:p>
            <a:pPr marL="266700" indent="0">
              <a:buFont typeface="Gill Sans" charset="0"/>
              <a:buNone/>
            </a:pPr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Sustainability innovation</a:t>
            </a:r>
          </a:p>
          <a:p>
            <a:pPr marL="266700" indent="0">
              <a:buFont typeface="Gill Sans" charset="0"/>
              <a:buNone/>
            </a:pPr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“Do more with less”</a:t>
            </a:r>
          </a:p>
          <a:p>
            <a:pPr marL="266700" indent="0">
              <a:buFont typeface="Gill Sans" charset="0"/>
              <a:buNone/>
            </a:pPr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“Winning the future”</a:t>
            </a:r>
          </a:p>
        </p:txBody>
      </p:sp>
    </p:spTree>
    <p:extLst>
      <p:ext uri="{BB962C8B-B14F-4D97-AF65-F5344CB8AC3E}">
        <p14:creationId xmlns:p14="http://schemas.microsoft.com/office/powerpoint/2010/main" val="87563854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image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408113"/>
            <a:ext cx="464185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0915" name="Picture 3" descr="600-north_amer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2492375"/>
            <a:ext cx="5202237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0916" name="Picture 4" descr="jobs_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1408113"/>
            <a:ext cx="5202237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0917" name="Picture 5" descr="images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5202238"/>
            <a:ext cx="4551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390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2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200"/>
                                        <p:tgtEl>
                                          <p:spTgt spid="5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/>
          </p:cNvSpPr>
          <p:nvPr/>
        </p:nvSpPr>
        <p:spPr bwMode="auto">
          <a:xfrm>
            <a:off x="1930400" y="2057400"/>
            <a:ext cx="102870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DFFC2"/>
                </a:solidFill>
              </a:rPr>
              <a:t>Industrial</a:t>
            </a:r>
            <a:r>
              <a:rPr lang="en-US" sz="3200" dirty="0">
                <a:solidFill>
                  <a:schemeClr val="tx1"/>
                </a:solidFill>
              </a:rPr>
              <a:t> Innovation - mass production, 			economies of scale, learning curve 			effects, improvement</a:t>
            </a:r>
          </a:p>
          <a:p>
            <a:pPr eaLnBrk="1" hangingPunct="1"/>
            <a:endParaRPr lang="en-US" sz="32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3200" dirty="0">
                <a:solidFill>
                  <a:srgbClr val="0DFFC2"/>
                </a:solidFill>
              </a:rPr>
              <a:t>High Tech</a:t>
            </a:r>
            <a:r>
              <a:rPr lang="en-US" sz="3200" dirty="0">
                <a:solidFill>
                  <a:schemeClr val="tx1"/>
                </a:solidFill>
              </a:rPr>
              <a:t> Innovation - </a:t>
            </a:r>
            <a:r>
              <a:rPr lang="ja-JP" altLang="en-US" sz="3200" dirty="0">
                <a:solidFill>
                  <a:schemeClr val="tx1"/>
                </a:solidFill>
              </a:rPr>
              <a:t>“</a:t>
            </a:r>
            <a:r>
              <a:rPr lang="en-US" sz="3200" dirty="0">
                <a:solidFill>
                  <a:schemeClr val="tx1"/>
                </a:solidFill>
              </a:rPr>
              <a:t>startup nation,</a:t>
            </a:r>
            <a:r>
              <a:rPr lang="ja-JP" altLang="en-US" sz="3200" dirty="0">
                <a:solidFill>
                  <a:schemeClr val="tx1"/>
                </a:solidFill>
              </a:rPr>
              <a:t>”</a:t>
            </a:r>
            <a:r>
              <a:rPr lang="en-US" sz="3200" dirty="0">
                <a:solidFill>
                  <a:schemeClr val="tx1"/>
                </a:solidFill>
              </a:rPr>
              <a:t> 			</a:t>
            </a:r>
            <a:endParaRPr 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	r </a:t>
            </a:r>
            <a:r>
              <a:rPr lang="en-US" sz="3200" dirty="0">
                <a:solidFill>
                  <a:schemeClr val="tx1"/>
                </a:solidFill>
              </a:rPr>
              <a:t>&amp; d, venture capital, culture of 			entrepreneurship, disruptive technologies, 	engineering prowess</a:t>
            </a:r>
          </a:p>
          <a:p>
            <a:pPr eaLnBrk="1" hangingPunct="1"/>
            <a:endParaRPr lang="en-US" sz="32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3200" dirty="0">
                <a:solidFill>
                  <a:srgbClr val="0DFFC2"/>
                </a:solidFill>
              </a:rPr>
              <a:t>Innovating</a:t>
            </a:r>
            <a:r>
              <a:rPr lang="en-US" sz="3200" dirty="0">
                <a:solidFill>
                  <a:schemeClr val="tx1"/>
                </a:solidFill>
              </a:rPr>
              <a:t> Innovation - design thinking, social 	innovation, government 2.0, </a:t>
            </a:r>
            <a:r>
              <a:rPr lang="en-US" sz="3200" dirty="0" smtClean="0">
                <a:solidFill>
                  <a:schemeClr val="tx1"/>
                </a:solidFill>
              </a:rPr>
              <a:t>wicked </a:t>
            </a:r>
            <a:r>
              <a:rPr lang="en-US" sz="3200" dirty="0">
                <a:solidFill>
                  <a:schemeClr val="tx1"/>
                </a:solidFill>
              </a:rPr>
              <a:t>problems, </a:t>
            </a:r>
            <a:endParaRPr 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cultural intelligence, </a:t>
            </a:r>
            <a:r>
              <a:rPr lang="en-US" sz="3200" dirty="0" err="1" smtClean="0">
                <a:solidFill>
                  <a:schemeClr val="tx1"/>
                </a:solidFill>
              </a:rPr>
              <a:t>mashups</a:t>
            </a:r>
            <a:r>
              <a:rPr lang="en-US" sz="3200" dirty="0" smtClean="0">
                <a:solidFill>
                  <a:schemeClr val="tx1"/>
                </a:solidFill>
              </a:rPr>
              <a:t> and arbitrage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social </a:t>
            </a: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smtClean="0">
                <a:solidFill>
                  <a:schemeClr val="tx1"/>
                </a:solidFill>
              </a:rPr>
              <a:t>collaboration, STEAM</a:t>
            </a:r>
            <a:endParaRPr lang="en-US" sz="3200" dirty="0"/>
          </a:p>
        </p:txBody>
      </p:sp>
      <p:sp>
        <p:nvSpPr>
          <p:cNvPr id="93187" name="Text Box 3"/>
          <p:cNvSpPr txBox="1">
            <a:spLocks/>
          </p:cNvSpPr>
          <p:nvPr/>
        </p:nvSpPr>
        <p:spPr bwMode="auto">
          <a:xfrm>
            <a:off x="3454400" y="762000"/>
            <a:ext cx="6363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37931725" indent="-37474525"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eaLnBrk="0" hangingPunct="0"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chemeClr val="tx1"/>
                </a:solidFill>
                <a:latin typeface="Myriad pro" charset="0"/>
                <a:cs typeface="Myriad pro" charset="0"/>
              </a:rPr>
              <a:t>Three Eras of Innovation</a:t>
            </a:r>
            <a:endParaRPr lang="en-US" dirty="0">
              <a:solidFill>
                <a:schemeClr val="tx1"/>
              </a:solidFill>
              <a:latin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822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12407900" cy="74803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blurRad="63500" dist="76199" dir="2700000" algn="ctr" rotWithShape="0">
              <a:srgbClr val="FFFFFF">
                <a:alpha val="75000"/>
              </a:srgbClr>
            </a:outerShdw>
          </a:effectLst>
        </p:spPr>
      </p:pic>
      <p:sp>
        <p:nvSpPr>
          <p:cNvPr id="71683" name="Text Box 3"/>
          <p:cNvSpPr txBox="1">
            <a:spLocks/>
          </p:cNvSpPr>
          <p:nvPr/>
        </p:nvSpPr>
        <p:spPr bwMode="auto">
          <a:xfrm>
            <a:off x="3302000" y="457200"/>
            <a:ext cx="689203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200" dirty="0" smtClean="0">
                <a:solidFill>
                  <a:schemeClr val="tx1"/>
                </a:solidFill>
              </a:rPr>
              <a:t>2) Innovation </a:t>
            </a:r>
            <a:r>
              <a:rPr lang="en-US" sz="4200" dirty="0" smtClean="0">
                <a:solidFill>
                  <a:schemeClr val="tx1"/>
                </a:solidFill>
              </a:rPr>
              <a:t>has globalized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1407775" cy="2708275"/>
          </a:xfrm>
          <a:ln/>
        </p:spPr>
        <p:txBody>
          <a:bodyPr/>
          <a:lstStyle/>
          <a:p>
            <a:r>
              <a:rPr lang="en-US" sz="7200">
                <a:latin typeface="Arial" charset="0"/>
                <a:cs typeface="Arial" charset="0"/>
                <a:sym typeface="Arial" charset="0"/>
              </a:rPr>
              <a:t>A New Definition of Wealth</a:t>
            </a:r>
            <a:endParaRPr lang="en-US" sz="7200">
              <a:latin typeface="Arial" charset="0"/>
              <a:sym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600" y="3429000"/>
            <a:ext cx="12115800" cy="4930775"/>
          </a:xfrm>
          <a:ln/>
        </p:spPr>
        <p:txBody>
          <a:bodyPr/>
          <a:lstStyle/>
          <a:p>
            <a:pPr marL="382588" indent="-342900"/>
            <a:r>
              <a:rPr lang="en-US" sz="4400">
                <a:solidFill>
                  <a:srgbClr val="0DFFC2"/>
                </a:solidFill>
                <a:latin typeface="Gill Sans Light" charset="0"/>
                <a:cs typeface="Gill Sans Light" charset="0"/>
                <a:sym typeface="Gill Sans Light" charset="0"/>
              </a:rPr>
              <a:t>Traditional</a:t>
            </a:r>
            <a:r>
              <a:rPr lang="en-US" sz="4400">
                <a:latin typeface="Gill Sans Light" charset="0"/>
                <a:cs typeface="Gill Sans Light" charset="0"/>
                <a:sym typeface="Gill Sans Light" charset="0"/>
              </a:rPr>
              <a:t> definition– Stuff.  Money in the bank, oil in the ground, assets with an economic life.  </a:t>
            </a:r>
            <a:r>
              <a:rPr lang="en-US" sz="4400">
                <a:solidFill>
                  <a:srgbClr val="0DFFC2"/>
                </a:solidFill>
                <a:latin typeface="Gill Sans Light" charset="0"/>
                <a:cs typeface="Gill Sans Light" charset="0"/>
                <a:sym typeface="Gill Sans Light" charset="0"/>
              </a:rPr>
              <a:t>Nouns.</a:t>
            </a:r>
            <a:endParaRPr lang="en-US" sz="4400">
              <a:solidFill>
                <a:srgbClr val="0DFFC2"/>
              </a:solidFill>
              <a:latin typeface="Gill Sans Light" charset="0"/>
              <a:sym typeface="Gill Sans Light" charset="0"/>
            </a:endParaRPr>
          </a:p>
          <a:p>
            <a:pPr marL="382588" indent="-342900"/>
            <a:endParaRPr lang="en-US" sz="4400">
              <a:latin typeface="Gill Sans Light" charset="0"/>
              <a:sym typeface="Gill Sans Light" charset="0"/>
            </a:endParaRPr>
          </a:p>
          <a:p>
            <a:pPr marL="382588" indent="-342900"/>
            <a:r>
              <a:rPr lang="en-US" sz="4400">
                <a:solidFill>
                  <a:srgbClr val="0DFFC2"/>
                </a:solidFill>
                <a:latin typeface="Gill Sans Light" charset="0"/>
                <a:cs typeface="Gill Sans Light" charset="0"/>
                <a:sym typeface="Gill Sans Light" charset="0"/>
              </a:rPr>
              <a:t>New</a:t>
            </a:r>
            <a:r>
              <a:rPr lang="en-US" sz="4400">
                <a:latin typeface="Gill Sans Light" charset="0"/>
                <a:cs typeface="Gill Sans Light" charset="0"/>
                <a:sym typeface="Gill Sans Light" charset="0"/>
              </a:rPr>
              <a:t> definition - The sum of innovation ability, foresight, agility, risk appetite, and ability to experiment that continuously transforms what is possible into what is valuable.  </a:t>
            </a:r>
            <a:r>
              <a:rPr lang="en-US" sz="4400">
                <a:solidFill>
                  <a:srgbClr val="0DFFC2"/>
                </a:solidFill>
                <a:latin typeface="Gill Sans Light" charset="0"/>
                <a:cs typeface="Gill Sans Light" charset="0"/>
                <a:sym typeface="Gill Sans Light" charset="0"/>
              </a:rPr>
              <a:t>Verbs.</a:t>
            </a:r>
            <a:endParaRPr lang="en-US" sz="4400">
              <a:solidFill>
                <a:srgbClr val="0DFFC2"/>
              </a:solidFill>
              <a:latin typeface="Gill Sans Light" charset="0"/>
              <a:sym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42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pple-headquarter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917700"/>
            <a:ext cx="7874000" cy="590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06800" y="838200"/>
            <a:ext cx="56605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</a:rPr>
              <a:t>3) Scale matters, sort of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1854200" y="838200"/>
            <a:ext cx="10287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40639" bIns="0">
            <a:spAutoFit/>
          </a:bodyPr>
          <a:lstStyle/>
          <a:p>
            <a:pPr marL="39688" algn="ctr"/>
            <a:r>
              <a:rPr lang="en-US" sz="4000" dirty="0" smtClean="0">
                <a:solidFill>
                  <a:srgbClr val="FFFFFF"/>
                </a:solidFill>
                <a:ea typeface="ＭＳ Ｐゴシック" charset="0"/>
                <a:cs typeface="Arial" charset="0"/>
                <a:sym typeface="Arial" charset="0"/>
              </a:rPr>
              <a:t>4) </a:t>
            </a:r>
            <a:r>
              <a:rPr lang="en-US" sz="4000" dirty="0" smtClean="0">
                <a:solidFill>
                  <a:srgbClr val="FFFFFF"/>
                </a:solidFill>
                <a:ea typeface="ＭＳ Ｐゴシック" charset="0"/>
                <a:cs typeface="Arial" charset="0"/>
              </a:rPr>
              <a:t>Risk-taking and failure are fundamental to innovation</a:t>
            </a:r>
            <a:endParaRPr lang="en-US" sz="4000" dirty="0">
              <a:solidFill>
                <a:schemeClr val="tx1"/>
              </a:solidFill>
              <a:ea typeface="ＭＳ Ｐゴシック" charset="0"/>
              <a:cs typeface="Lucida Grande" charset="0"/>
              <a:sym typeface="Arial" charset="0"/>
            </a:endParaRPr>
          </a:p>
        </p:txBody>
      </p:sp>
      <p:pic>
        <p:nvPicPr>
          <p:cNvPr id="2" name="Michael Jordan - Failure Nike Commercial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8200" y="30480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886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9" charset="0"/>
            <a:ea typeface="ヒラギノ角ゴ ProN W3" pitchFamily="-109" charset="-128"/>
            <a:cs typeface="ヒラギノ角ゴ ProN W3" pitchFamily="-109" charset="-128"/>
            <a:sym typeface="Arial" pitchFamily="-109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13999</TotalTime>
  <Pages>0</Pages>
  <Words>195</Words>
  <Characters>0</Characters>
  <Application>Microsoft Macintosh PowerPoint</Application>
  <PresentationFormat>Custom</PresentationFormat>
  <Lines>0</Lines>
  <Paragraphs>42</Paragraphs>
  <Slides>12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Title &amp; Bullets</vt:lpstr>
      <vt:lpstr>1_Title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New Definition of Wealth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john kao</cp:lastModifiedBy>
  <cp:revision>185</cp:revision>
  <cp:lastPrinted>2012-04-19T07:34:58Z</cp:lastPrinted>
  <dcterms:created xsi:type="dcterms:W3CDTF">2010-11-11T19:45:12Z</dcterms:created>
  <dcterms:modified xsi:type="dcterms:W3CDTF">2012-04-19T08:47:22Z</dcterms:modified>
</cp:coreProperties>
</file>