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8" r:id="rId4"/>
    <p:sldId id="259" r:id="rId5"/>
    <p:sldId id="267" r:id="rId6"/>
    <p:sldId id="266" r:id="rId7"/>
    <p:sldId id="268" r:id="rId8"/>
    <p:sldId id="269" r:id="rId9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3605"/>
    <a:srgbClr val="FC730C"/>
    <a:srgbClr val="9A57CD"/>
    <a:srgbClr val="C198E0"/>
    <a:srgbClr val="532476"/>
    <a:srgbClr val="755B11"/>
    <a:srgbClr val="D2FED0"/>
    <a:srgbClr val="00862D"/>
    <a:srgbClr val="81EDD3"/>
    <a:srgbClr val="0026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6.502463054187195E-2"/>
          <c:y val="6.2337662337662372E-2"/>
          <c:w val="0.92610837438423643"/>
          <c:h val="0.7974025974025974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1355">
              <a:solidFill>
                <a:srgbClr val="000000"/>
              </a:solidFill>
              <a:prstDash val="solid"/>
            </a:ln>
          </c:spPr>
          <c:cat>
            <c:strRef>
              <c:f>Sheet1!$A$69:$BB$69</c:f>
              <c:strCache>
                <c:ptCount val="54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</c:strCache>
            </c:strRef>
          </c:cat>
          <c:val>
            <c:numRef>
              <c:f>Sheet1!$A$71:$BB$71</c:f>
              <c:numCache>
                <c:formatCode>#,##0_ </c:formatCode>
                <c:ptCount val="54"/>
                <c:pt idx="0">
                  <c:v>67</c:v>
                </c:pt>
                <c:pt idx="1">
                  <c:v>70</c:v>
                </c:pt>
                <c:pt idx="2">
                  <c:v>65</c:v>
                </c:pt>
                <c:pt idx="3">
                  <c:v>66</c:v>
                </c:pt>
                <c:pt idx="4">
                  <c:v>74</c:v>
                </c:pt>
                <c:pt idx="5">
                  <c:v>80</c:v>
                </c:pt>
                <c:pt idx="6">
                  <c:v>81</c:v>
                </c:pt>
                <c:pt idx="7">
                  <c:v>79</c:v>
                </c:pt>
                <c:pt idx="8">
                  <c:v>82</c:v>
                </c:pt>
                <c:pt idx="9">
                  <c:v>87</c:v>
                </c:pt>
                <c:pt idx="10">
                  <c:v>100</c:v>
                </c:pt>
                <c:pt idx="11">
                  <c:v>103</c:v>
                </c:pt>
                <c:pt idx="12">
                  <c:v>105</c:v>
                </c:pt>
                <c:pt idx="13">
                  <c:v>125</c:v>
                </c:pt>
                <c:pt idx="14">
                  <c:v>142</c:v>
                </c:pt>
                <c:pt idx="15">
                  <c:v>169</c:v>
                </c:pt>
                <c:pt idx="16">
                  <c:v>210</c:v>
                </c:pt>
                <c:pt idx="17">
                  <c:v>243</c:v>
                </c:pt>
                <c:pt idx="18">
                  <c:v>290</c:v>
                </c:pt>
                <c:pt idx="19">
                  <c:v>320</c:v>
                </c:pt>
                <c:pt idx="20">
                  <c:v>401</c:v>
                </c:pt>
                <c:pt idx="21">
                  <c:v>554</c:v>
                </c:pt>
                <c:pt idx="22">
                  <c:v>602</c:v>
                </c:pt>
                <c:pt idx="23">
                  <c:v>818</c:v>
                </c:pt>
                <c:pt idx="24">
                  <c:v>1034</c:v>
                </c:pt>
                <c:pt idx="25">
                  <c:v>1431</c:v>
                </c:pt>
                <c:pt idx="26">
                  <c:v>1676</c:v>
                </c:pt>
                <c:pt idx="27">
                  <c:v>1645</c:v>
                </c:pt>
                <c:pt idx="28">
                  <c:v>1800</c:v>
                </c:pt>
                <c:pt idx="29">
                  <c:v>1893</c:v>
                </c:pt>
                <c:pt idx="30">
                  <c:v>2076</c:v>
                </c:pt>
                <c:pt idx="31">
                  <c:v>2257</c:v>
                </c:pt>
                <c:pt idx="32">
                  <c:v>2309</c:v>
                </c:pt>
                <c:pt idx="33">
                  <c:v>2643</c:v>
                </c:pt>
                <c:pt idx="34">
                  <c:v>3321</c:v>
                </c:pt>
                <c:pt idx="35">
                  <c:v>4435</c:v>
                </c:pt>
                <c:pt idx="36">
                  <c:v>5418</c:v>
                </c:pt>
                <c:pt idx="37">
                  <c:v>6147</c:v>
                </c:pt>
                <c:pt idx="38">
                  <c:v>7105</c:v>
                </c:pt>
                <c:pt idx="39">
                  <c:v>7527</c:v>
                </c:pt>
                <c:pt idx="40">
                  <c:v>8177</c:v>
                </c:pt>
                <c:pt idx="41">
                  <c:v>9459</c:v>
                </c:pt>
                <c:pt idx="42">
                  <c:v>11432</c:v>
                </c:pt>
                <c:pt idx="43">
                  <c:v>12197</c:v>
                </c:pt>
                <c:pt idx="44">
                  <c:v>11176</c:v>
                </c:pt>
                <c:pt idx="45">
                  <c:v>7355</c:v>
                </c:pt>
                <c:pt idx="46">
                  <c:v>9438</c:v>
                </c:pt>
                <c:pt idx="47">
                  <c:v>10841</c:v>
                </c:pt>
                <c:pt idx="48">
                  <c:v>10159</c:v>
                </c:pt>
                <c:pt idx="49">
                  <c:v>11497</c:v>
                </c:pt>
                <c:pt idx="50">
                  <c:v>12717</c:v>
                </c:pt>
                <c:pt idx="51">
                  <c:v>14206</c:v>
                </c:pt>
                <c:pt idx="52">
                  <c:v>16413</c:v>
                </c:pt>
                <c:pt idx="53">
                  <c:v>18372</c:v>
                </c:pt>
              </c:numCache>
            </c:numRef>
          </c:val>
        </c:ser>
        <c:axId val="62776448"/>
        <c:axId val="62777984"/>
      </c:barChart>
      <c:catAx>
        <c:axId val="62776448"/>
        <c:scaling>
          <c:orientation val="minMax"/>
        </c:scaling>
        <c:axPos val="b"/>
        <c:numFmt formatCode="@" sourceLinked="1"/>
        <c:majorTickMark val="in"/>
        <c:tickLblPos val="nextTo"/>
        <c:spPr>
          <a:ln w="283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15" b="0" i="0" u="none" strike="noStrike" baseline="0">
                <a:solidFill>
                  <a:srgbClr val="000000"/>
                </a:solidFill>
                <a:latin typeface="Book Antiqua"/>
                <a:ea typeface="Book Antiqua"/>
                <a:cs typeface="Book Antiqua"/>
              </a:defRPr>
            </a:pPr>
            <a:endParaRPr lang="ko-KR"/>
          </a:p>
        </c:txPr>
        <c:crossAx val="62777984"/>
        <c:crosses val="autoZero"/>
        <c:auto val="1"/>
        <c:lblAlgn val="ctr"/>
        <c:lblOffset val="100"/>
        <c:tickLblSkip val="2"/>
        <c:tickMarkSkip val="1"/>
      </c:catAx>
      <c:valAx>
        <c:axId val="62777984"/>
        <c:scaling>
          <c:orientation val="minMax"/>
        </c:scaling>
        <c:axPos val="l"/>
        <c:majorGridlines>
          <c:spPr>
            <a:ln w="2839">
              <a:solidFill>
                <a:srgbClr val="969696"/>
              </a:solidFill>
              <a:prstDash val="sysDash"/>
            </a:ln>
          </c:spPr>
        </c:majorGridlines>
        <c:numFmt formatCode="#,##0_ " sourceLinked="1"/>
        <c:majorTickMark val="in"/>
        <c:tickLblPos val="nextTo"/>
        <c:spPr>
          <a:ln w="28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9" b="0" i="0" u="none" strike="noStrike" baseline="0">
                <a:solidFill>
                  <a:srgbClr val="000000"/>
                </a:solidFill>
                <a:latin typeface="Book Antiqua"/>
                <a:ea typeface="Book Antiqua"/>
                <a:cs typeface="Book Antiqua"/>
              </a:defRPr>
            </a:pPr>
            <a:endParaRPr lang="ko-KR"/>
          </a:p>
        </c:txPr>
        <c:crossAx val="62776448"/>
        <c:crosses val="autoZero"/>
        <c:crossBetween val="between"/>
      </c:valAx>
      <c:spPr>
        <a:noFill/>
        <a:ln w="227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39" b="0" i="0" u="none" strike="noStrike" baseline="0">
          <a:solidFill>
            <a:srgbClr val="000000"/>
          </a:solidFill>
          <a:latin typeface="돋움"/>
          <a:ea typeface="돋움"/>
          <a:cs typeface="돋움"/>
        </a:defRPr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33B0C-C0F8-4D78-A5F2-D4F646C20E8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172476-95F6-478E-A585-B1ED53293006}">
      <dgm:prSet phldrT="[텍스트]"/>
      <dgm:spPr>
        <a:gradFill rotWithShape="0">
          <a:gsLst>
            <a:gs pos="98000">
              <a:schemeClr val="accent4">
                <a:lumMod val="20000"/>
                <a:lumOff val="80000"/>
                <a:alpha val="50000"/>
              </a:schemeClr>
            </a:gs>
            <a:gs pos="56000">
              <a:srgbClr val="C198E0"/>
            </a:gs>
            <a:gs pos="2000">
              <a:srgbClr val="532476"/>
            </a:gs>
          </a:gsLst>
          <a:path path="shape">
            <a:fillToRect l="50000" t="50000" r="50000" b="50000"/>
          </a:path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endParaRPr lang="en-US" altLang="ko-KR" dirty="0" smtClean="0"/>
        </a:p>
      </dgm:t>
    </dgm:pt>
    <dgm:pt modelId="{D4090DC9-8295-49FD-84C1-764C31BE5327}" type="parTrans" cxnId="{61902F4E-FB4D-4F92-99E4-B9B1EC7DDBD8}">
      <dgm:prSet/>
      <dgm:spPr/>
      <dgm:t>
        <a:bodyPr/>
        <a:lstStyle/>
        <a:p>
          <a:pPr latinLnBrk="1"/>
          <a:endParaRPr lang="ko-KR" altLang="en-US"/>
        </a:p>
      </dgm:t>
    </dgm:pt>
    <dgm:pt modelId="{6CF3A305-1F43-4CD7-88B2-DB9B1BEA5FE9}" type="sibTrans" cxnId="{61902F4E-FB4D-4F92-99E4-B9B1EC7DDBD8}">
      <dgm:prSet/>
      <dgm:spPr/>
      <dgm:t>
        <a:bodyPr/>
        <a:lstStyle/>
        <a:p>
          <a:pPr latinLnBrk="1"/>
          <a:endParaRPr lang="ko-KR" altLang="en-US"/>
        </a:p>
      </dgm:t>
    </dgm:pt>
    <dgm:pt modelId="{E834E74C-B681-4691-A001-5FF035E41126}">
      <dgm:prSet phldrT="[텍스트]" custT="1"/>
      <dgm:spPr>
        <a:gradFill flip="none" rotWithShape="1">
          <a:gsLst>
            <a:gs pos="98000">
              <a:srgbClr val="87D396">
                <a:alpha val="50000"/>
              </a:srgbClr>
            </a:gs>
            <a:gs pos="56000">
              <a:srgbClr val="00862D">
                <a:alpha val="49804"/>
              </a:srgbClr>
            </a:gs>
            <a:gs pos="2000">
              <a:srgbClr val="002611"/>
            </a:gs>
          </a:gsLst>
          <a:path path="shape">
            <a:fillToRect l="50000" t="50000" r="50000" b="50000"/>
          </a:path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endParaRPr lang="ko-KR" altLang="en-US" sz="17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73A27A41-7AA2-47A4-836B-C6B1D481CFD8}" type="parTrans" cxnId="{604E489D-1ED6-4459-A43D-CA24C56CD2A7}">
      <dgm:prSet/>
      <dgm:spPr/>
      <dgm:t>
        <a:bodyPr/>
        <a:lstStyle/>
        <a:p>
          <a:pPr latinLnBrk="1"/>
          <a:endParaRPr lang="ko-KR" altLang="en-US"/>
        </a:p>
      </dgm:t>
    </dgm:pt>
    <dgm:pt modelId="{E53D3D4B-861C-4E8E-9073-BE40F2EC2AF9}" type="sibTrans" cxnId="{604E489D-1ED6-4459-A43D-CA24C56CD2A7}">
      <dgm:prSet/>
      <dgm:spPr/>
      <dgm:t>
        <a:bodyPr/>
        <a:lstStyle/>
        <a:p>
          <a:pPr latinLnBrk="1"/>
          <a:endParaRPr lang="ko-KR" altLang="en-US"/>
        </a:p>
      </dgm:t>
    </dgm:pt>
    <dgm:pt modelId="{63DC2B4E-3C6F-466E-982E-087CFBA1DB33}">
      <dgm:prSet phldrT="[텍스트]" custT="1"/>
      <dgm:spPr>
        <a:gradFill rotWithShape="0">
          <a:gsLst>
            <a:gs pos="98000">
              <a:schemeClr val="accent6">
                <a:lumMod val="20000"/>
                <a:lumOff val="80000"/>
                <a:alpha val="50000"/>
              </a:schemeClr>
            </a:gs>
            <a:gs pos="56000">
              <a:srgbClr val="FC730C">
                <a:alpha val="49804"/>
              </a:srgbClr>
            </a:gs>
            <a:gs pos="2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endParaRPr lang="ko-KR" altLang="en-US" sz="17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B2964B5-1564-4640-9C12-C3518FA89A18}" type="parTrans" cxnId="{D2EF8B82-8E31-413E-9B0F-A5CF12D36D4B}">
      <dgm:prSet/>
      <dgm:spPr/>
      <dgm:t>
        <a:bodyPr/>
        <a:lstStyle/>
        <a:p>
          <a:pPr latinLnBrk="1"/>
          <a:endParaRPr lang="ko-KR" altLang="en-US"/>
        </a:p>
      </dgm:t>
    </dgm:pt>
    <dgm:pt modelId="{2FD2D444-0C9F-47D1-90B1-9C81D6C3341E}" type="sibTrans" cxnId="{D2EF8B82-8E31-413E-9B0F-A5CF12D36D4B}">
      <dgm:prSet/>
      <dgm:spPr/>
      <dgm:t>
        <a:bodyPr/>
        <a:lstStyle/>
        <a:p>
          <a:pPr latinLnBrk="1"/>
          <a:endParaRPr lang="ko-KR" altLang="en-US"/>
        </a:p>
      </dgm:t>
    </dgm:pt>
    <dgm:pt modelId="{9A2F023C-E8AF-4CB5-B755-05F2BE781988}" type="pres">
      <dgm:prSet presAssocID="{95D33B0C-C0F8-4D78-A5F2-D4F646C20E87}" presName="compositeShape" presStyleCnt="0">
        <dgm:presLayoutVars>
          <dgm:chMax val="7"/>
          <dgm:dir/>
          <dgm:resizeHandles val="exact"/>
        </dgm:presLayoutVars>
      </dgm:prSet>
      <dgm:spPr/>
    </dgm:pt>
    <dgm:pt modelId="{43468AF2-7E6F-4098-B571-E4F3EA2F1B31}" type="pres">
      <dgm:prSet presAssocID="{2A172476-95F6-478E-A585-B1ED53293006}" presName="circ1" presStyleLbl="vennNode1" presStyleIdx="0" presStyleCnt="3" custScaleX="205775" custLinFactNeighborY="6842"/>
      <dgm:spPr/>
      <dgm:t>
        <a:bodyPr/>
        <a:lstStyle/>
        <a:p>
          <a:pPr latinLnBrk="1"/>
          <a:endParaRPr lang="ko-KR" altLang="en-US"/>
        </a:p>
      </dgm:t>
    </dgm:pt>
    <dgm:pt modelId="{8FDD6E43-DD01-4106-A2B0-1F91880A6AAB}" type="pres">
      <dgm:prSet presAssocID="{2A172476-95F6-478E-A585-B1ED532930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7426C5-BAAF-4297-92A1-2841221A93BB}" type="pres">
      <dgm:prSet presAssocID="{E834E74C-B681-4691-A001-5FF035E41126}" presName="circ2" presStyleLbl="vennNode1" presStyleIdx="1" presStyleCnt="3" custScaleX="205775" custLinFactNeighborX="9264" custLinFactNeighborY="2083"/>
      <dgm:spPr/>
      <dgm:t>
        <a:bodyPr/>
        <a:lstStyle/>
        <a:p>
          <a:pPr latinLnBrk="1"/>
          <a:endParaRPr lang="ko-KR" altLang="en-US"/>
        </a:p>
      </dgm:t>
    </dgm:pt>
    <dgm:pt modelId="{BB97A330-9639-4BF5-A05C-0FEBAAB66539}" type="pres">
      <dgm:prSet presAssocID="{E834E74C-B681-4691-A001-5FF035E411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F9E968-AACA-47BA-AA71-D08E160A4133}" type="pres">
      <dgm:prSet presAssocID="{63DC2B4E-3C6F-466E-982E-087CFBA1DB33}" presName="circ3" presStyleLbl="vennNode1" presStyleIdx="2" presStyleCnt="3" custScaleX="205775" custLinFactNeighborX="-8016" custLinFactNeighborY="2083"/>
      <dgm:spPr/>
      <dgm:t>
        <a:bodyPr/>
        <a:lstStyle/>
        <a:p>
          <a:pPr latinLnBrk="1"/>
          <a:endParaRPr lang="ko-KR" altLang="en-US"/>
        </a:p>
      </dgm:t>
    </dgm:pt>
    <dgm:pt modelId="{FFDE20E0-838F-4AB9-854B-92531DA12C93}" type="pres">
      <dgm:prSet presAssocID="{63DC2B4E-3C6F-466E-982E-087CFBA1DB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16BB5F5-ECA4-4E2D-9A6F-4002D6C7AAE1}" type="presOf" srcId="{2A172476-95F6-478E-A585-B1ED53293006}" destId="{8FDD6E43-DD01-4106-A2B0-1F91880A6AAB}" srcOrd="1" destOrd="0" presId="urn:microsoft.com/office/officeart/2005/8/layout/venn1"/>
    <dgm:cxn modelId="{318B6267-98BA-4D1D-A341-84EF00CB0D5F}" type="presOf" srcId="{E834E74C-B681-4691-A001-5FF035E41126}" destId="{BB97A330-9639-4BF5-A05C-0FEBAAB66539}" srcOrd="1" destOrd="0" presId="urn:microsoft.com/office/officeart/2005/8/layout/venn1"/>
    <dgm:cxn modelId="{8E4C6038-EB05-4632-B39B-1ECD907F368C}" type="presOf" srcId="{95D33B0C-C0F8-4D78-A5F2-D4F646C20E87}" destId="{9A2F023C-E8AF-4CB5-B755-05F2BE781988}" srcOrd="0" destOrd="0" presId="urn:microsoft.com/office/officeart/2005/8/layout/venn1"/>
    <dgm:cxn modelId="{6F60A027-F06A-4CBE-96E6-F12251299E6C}" type="presOf" srcId="{E834E74C-B681-4691-A001-5FF035E41126}" destId="{E87426C5-BAAF-4297-92A1-2841221A93BB}" srcOrd="0" destOrd="0" presId="urn:microsoft.com/office/officeart/2005/8/layout/venn1"/>
    <dgm:cxn modelId="{604E489D-1ED6-4459-A43D-CA24C56CD2A7}" srcId="{95D33B0C-C0F8-4D78-A5F2-D4F646C20E87}" destId="{E834E74C-B681-4691-A001-5FF035E41126}" srcOrd="1" destOrd="0" parTransId="{73A27A41-7AA2-47A4-836B-C6B1D481CFD8}" sibTransId="{E53D3D4B-861C-4E8E-9073-BE40F2EC2AF9}"/>
    <dgm:cxn modelId="{B3ADD2D5-EC63-46A6-9708-CC1E2BD329C0}" type="presOf" srcId="{63DC2B4E-3C6F-466E-982E-087CFBA1DB33}" destId="{17F9E968-AACA-47BA-AA71-D08E160A4133}" srcOrd="0" destOrd="0" presId="urn:microsoft.com/office/officeart/2005/8/layout/venn1"/>
    <dgm:cxn modelId="{75B93FF7-76C9-4811-BC89-71CFC26783AC}" type="presOf" srcId="{2A172476-95F6-478E-A585-B1ED53293006}" destId="{43468AF2-7E6F-4098-B571-E4F3EA2F1B31}" srcOrd="0" destOrd="0" presId="urn:microsoft.com/office/officeart/2005/8/layout/venn1"/>
    <dgm:cxn modelId="{61902F4E-FB4D-4F92-99E4-B9B1EC7DDBD8}" srcId="{95D33B0C-C0F8-4D78-A5F2-D4F646C20E87}" destId="{2A172476-95F6-478E-A585-B1ED53293006}" srcOrd="0" destOrd="0" parTransId="{D4090DC9-8295-49FD-84C1-764C31BE5327}" sibTransId="{6CF3A305-1F43-4CD7-88B2-DB9B1BEA5FE9}"/>
    <dgm:cxn modelId="{D2EF8B82-8E31-413E-9B0F-A5CF12D36D4B}" srcId="{95D33B0C-C0F8-4D78-A5F2-D4F646C20E87}" destId="{63DC2B4E-3C6F-466E-982E-087CFBA1DB33}" srcOrd="2" destOrd="0" parTransId="{4B2964B5-1564-4640-9C12-C3518FA89A18}" sibTransId="{2FD2D444-0C9F-47D1-90B1-9C81D6C3341E}"/>
    <dgm:cxn modelId="{7DDC5B78-19D6-4D4C-A6A0-1CA044C235A7}" type="presOf" srcId="{63DC2B4E-3C6F-466E-982E-087CFBA1DB33}" destId="{FFDE20E0-838F-4AB9-854B-92531DA12C93}" srcOrd="1" destOrd="0" presId="urn:microsoft.com/office/officeart/2005/8/layout/venn1"/>
    <dgm:cxn modelId="{87C1C562-96F6-49CD-B0E5-4C8C4DEB08C2}" type="presParOf" srcId="{9A2F023C-E8AF-4CB5-B755-05F2BE781988}" destId="{43468AF2-7E6F-4098-B571-E4F3EA2F1B31}" srcOrd="0" destOrd="0" presId="urn:microsoft.com/office/officeart/2005/8/layout/venn1"/>
    <dgm:cxn modelId="{6386AD1E-D352-4E7F-8214-63270A0E44F1}" type="presParOf" srcId="{9A2F023C-E8AF-4CB5-B755-05F2BE781988}" destId="{8FDD6E43-DD01-4106-A2B0-1F91880A6AAB}" srcOrd="1" destOrd="0" presId="urn:microsoft.com/office/officeart/2005/8/layout/venn1"/>
    <dgm:cxn modelId="{8A3A968B-C264-48C1-816D-2AA258218C21}" type="presParOf" srcId="{9A2F023C-E8AF-4CB5-B755-05F2BE781988}" destId="{E87426C5-BAAF-4297-92A1-2841221A93BB}" srcOrd="2" destOrd="0" presId="urn:microsoft.com/office/officeart/2005/8/layout/venn1"/>
    <dgm:cxn modelId="{1309E252-4917-46CA-8C2C-E7A666E28A25}" type="presParOf" srcId="{9A2F023C-E8AF-4CB5-B755-05F2BE781988}" destId="{BB97A330-9639-4BF5-A05C-0FEBAAB66539}" srcOrd="3" destOrd="0" presId="urn:microsoft.com/office/officeart/2005/8/layout/venn1"/>
    <dgm:cxn modelId="{CB53E84C-A0E8-4170-9CB8-169EEED5F7FB}" type="presParOf" srcId="{9A2F023C-E8AF-4CB5-B755-05F2BE781988}" destId="{17F9E968-AACA-47BA-AA71-D08E160A4133}" srcOrd="4" destOrd="0" presId="urn:microsoft.com/office/officeart/2005/8/layout/venn1"/>
    <dgm:cxn modelId="{4FEE6215-A0D6-4B20-A7D6-1B20056A937C}" type="presParOf" srcId="{9A2F023C-E8AF-4CB5-B755-05F2BE781988}" destId="{FFDE20E0-838F-4AB9-854B-92531DA12C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468AF2-7E6F-4098-B571-E4F3EA2F1B31}">
      <dsp:nvSpPr>
        <dsp:cNvPr id="0" name=""/>
        <dsp:cNvSpPr/>
      </dsp:nvSpPr>
      <dsp:spPr>
        <a:xfrm>
          <a:off x="1333943" y="142678"/>
          <a:ext cx="3289473" cy="1598577"/>
        </a:xfrm>
        <a:prstGeom prst="ellipse">
          <a:avLst/>
        </a:prstGeom>
        <a:gradFill rotWithShape="0">
          <a:gsLst>
            <a:gs pos="98000">
              <a:schemeClr val="accent4">
                <a:lumMod val="20000"/>
                <a:lumOff val="80000"/>
                <a:alpha val="50000"/>
              </a:schemeClr>
            </a:gs>
            <a:gs pos="56000">
              <a:srgbClr val="C198E0"/>
            </a:gs>
            <a:gs pos="2000">
              <a:srgbClr val="532476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3500" kern="1200" dirty="0" smtClean="0"/>
        </a:p>
      </dsp:txBody>
      <dsp:txXfrm>
        <a:off x="1772539" y="422429"/>
        <a:ext cx="2412280" cy="719359"/>
      </dsp:txXfrm>
    </dsp:sp>
    <dsp:sp modelId="{E87426C5-BAAF-4297-92A1-2841221A93BB}">
      <dsp:nvSpPr>
        <dsp:cNvPr id="0" name=""/>
        <dsp:cNvSpPr/>
      </dsp:nvSpPr>
      <dsp:spPr>
        <a:xfrm>
          <a:off x="2058855" y="1065713"/>
          <a:ext cx="3289473" cy="1598577"/>
        </a:xfrm>
        <a:prstGeom prst="ellipse">
          <a:avLst/>
        </a:prstGeom>
        <a:gradFill flip="none" rotWithShape="1">
          <a:gsLst>
            <a:gs pos="98000">
              <a:srgbClr val="87D396">
                <a:alpha val="50000"/>
              </a:srgbClr>
            </a:gs>
            <a:gs pos="56000">
              <a:srgbClr val="00862D">
                <a:alpha val="49804"/>
              </a:srgbClr>
            </a:gs>
            <a:gs pos="2000">
              <a:srgbClr val="002611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>
        <a:off x="3064886" y="1478678"/>
        <a:ext cx="1973683" cy="879217"/>
      </dsp:txXfrm>
    </dsp:sp>
    <dsp:sp modelId="{17F9E968-AACA-47BA-AA71-D08E160A4133}">
      <dsp:nvSpPr>
        <dsp:cNvPr id="0" name=""/>
        <dsp:cNvSpPr/>
      </dsp:nvSpPr>
      <dsp:spPr>
        <a:xfrm>
          <a:off x="628981" y="1065713"/>
          <a:ext cx="3289473" cy="1598577"/>
        </a:xfrm>
        <a:prstGeom prst="ellipse">
          <a:avLst/>
        </a:prstGeom>
        <a:gradFill rotWithShape="0">
          <a:gsLst>
            <a:gs pos="98000">
              <a:schemeClr val="accent6">
                <a:lumMod val="20000"/>
                <a:lumOff val="80000"/>
                <a:alpha val="50000"/>
              </a:schemeClr>
            </a:gs>
            <a:gs pos="56000">
              <a:srgbClr val="FC730C">
                <a:alpha val="49804"/>
              </a:srgbClr>
            </a:gs>
            <a:gs pos="2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>
        <a:off x="938740" y="1478678"/>
        <a:ext cx="1973683" cy="87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3544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02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8634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4650" y="188913"/>
            <a:ext cx="8518525" cy="431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0825" y="836613"/>
            <a:ext cx="8642350" cy="554513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3972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7705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fld id="{71500B47-7763-4E40-8E88-9A0982BA1F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7849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314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583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604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2144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5052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488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6211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128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EBCB-21FA-47A9-A49E-3F8D26E92F10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9690-D31C-45A6-AC98-43A91EEA8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385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64" descr="back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6" y="4175126"/>
            <a:ext cx="9155056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160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1268760"/>
            <a:ext cx="9324528" cy="158417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Gothic" pitchFamily="49" charset="-128"/>
              </a:rPr>
              <a:t>Networking between Academia, Public Research Institutes and </a:t>
            </a: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Gothic" pitchFamily="49" charset="-128"/>
              </a:rPr>
              <a:t>Industry </a:t>
            </a:r>
            <a:b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Gothic" pitchFamily="49" charset="-128"/>
              </a:rPr>
            </a:b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Gothic" pitchFamily="49" charset="-128"/>
              </a:rPr>
              <a:t>---Korean Experiences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50" y="3311986"/>
            <a:ext cx="835203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2500" dirty="0" smtClean="0">
                <a:ln w="12700" cmpd="sng">
                  <a:noFill/>
                </a:ln>
                <a:solidFill>
                  <a:srgbClr val="FFC000"/>
                </a:solidFill>
                <a:effectLst/>
                <a:latin typeface="Cooper Black" pitchFamily="18" charset="0"/>
                <a:ea typeface="HY견명조" pitchFamily="18" charset="-127"/>
                <a:cs typeface="Aharoni" pitchFamily="2" charset="-79"/>
              </a:rPr>
              <a:t>“ Global Summit of Innovation Economy Creator ”</a:t>
            </a:r>
            <a:endParaRPr lang="ko-KR" altLang="en-US" sz="2500" dirty="0">
              <a:ln w="12700" cmpd="sng">
                <a:noFill/>
              </a:ln>
              <a:solidFill>
                <a:srgbClr val="FFC000"/>
              </a:solidFill>
              <a:effectLst/>
              <a:latin typeface="Cooper Black" pitchFamily="18" charset="0"/>
              <a:ea typeface="HY견명조" pitchFamily="18" charset="-127"/>
              <a:cs typeface="Aharoni" pitchFamily="2" charset="-79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418">
            <a:off x="6338243" y="3711896"/>
            <a:ext cx="3237627" cy="2289728"/>
          </a:xfrm>
          <a:prstGeom prst="rect">
            <a:avLst/>
          </a:prstGeom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123728" y="4940994"/>
            <a:ext cx="6984776" cy="1656358"/>
          </a:xfrm>
          <a:prstGeom prst="roundRect">
            <a:avLst>
              <a:gd name="adj" fmla="val 500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90477" y="5124380"/>
            <a:ext cx="6625532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 Black" pitchFamily="34" charset="0"/>
              </a:rPr>
              <a:t>Prof. Se-Jung Oh</a:t>
            </a:r>
            <a:endParaRPr lang="ko-KR" altLang="ko-KR" sz="2000" b="1" dirty="0">
              <a:latin typeface="Arial Black" pitchFamily="34" charset="0"/>
            </a:endParaRPr>
          </a:p>
          <a:p>
            <a:r>
              <a:rPr lang="en-US" altLang="ko-KR" sz="1700" dirty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President, Institute for Basic Science </a:t>
            </a:r>
            <a:r>
              <a:rPr lang="en-US" altLang="ko-KR" sz="1700" dirty="0" smtClean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(Current</a:t>
            </a:r>
            <a:r>
              <a:rPr lang="en-US" altLang="ko-KR" sz="1700" dirty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ko-KR" sz="1700" dirty="0">
              <a:latin typeface="Franklin Gothic Demi" pitchFamily="34" charset="0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700" dirty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President, National Research Foundation of Korea (Previous)</a:t>
            </a:r>
            <a:endParaRPr lang="ko-KR" altLang="ko-KR" sz="1700" dirty="0">
              <a:latin typeface="Franklin Gothic Demi" pitchFamily="34" charset="0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700" dirty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Professor of Physics, Seoul National University, Republic of </a:t>
            </a:r>
            <a:r>
              <a:rPr lang="en-US" altLang="ko-KR" sz="1700" dirty="0" smtClean="0">
                <a:latin typeface="Franklin Gothic Demi" pitchFamily="34" charset="0"/>
                <a:ea typeface="Arial Unicode MS" pitchFamily="50" charset="-127"/>
                <a:cs typeface="Arial Unicode MS" pitchFamily="50" charset="-127"/>
              </a:rPr>
              <a:t>Korea</a:t>
            </a:r>
            <a:endParaRPr lang="ko-KR" altLang="ko-KR" sz="1700" dirty="0">
              <a:latin typeface="Franklin Gothic Dem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56"/>
          <a:stretch>
            <a:fillRect/>
          </a:stretch>
        </p:blipFill>
        <p:spPr bwMode="auto">
          <a:xfrm rot="10800000">
            <a:off x="-1" y="1052735"/>
            <a:ext cx="5220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162643" y="2901168"/>
            <a:ext cx="8818712" cy="3768191"/>
          </a:xfrm>
          <a:prstGeom prst="roundRect">
            <a:avLst>
              <a:gd name="adj" fmla="val 136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gamma/>
                  <a:shade val="69804"/>
                  <a:invGamma/>
                  <a:alpha val="49001"/>
                </a:schemeClr>
              </a:gs>
            </a:gsLst>
            <a:lin ang="5400000" scaled="1"/>
          </a:gra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ko-KR"/>
          </a:p>
        </p:txBody>
      </p: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188459" y="3191024"/>
            <a:ext cx="8766175" cy="3262312"/>
            <a:chOff x="93" y="1322"/>
            <a:chExt cx="5522" cy="2055"/>
          </a:xfrm>
        </p:grpSpPr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93" y="1322"/>
            <a:ext cx="5522" cy="2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4712" y="175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4168" y="1609"/>
              <a:ext cx="11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300" b="1" dirty="0">
                  <a:solidFill>
                    <a:srgbClr val="FF0000"/>
                  </a:solidFill>
                  <a:latin typeface="Book Antiqua" pitchFamily="18" charset="0"/>
                </a:rPr>
                <a:t>Asian Currency Crisis</a:t>
              </a:r>
            </a:p>
          </p:txBody>
        </p:sp>
      </p:grp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490081" y="2961819"/>
            <a:ext cx="503424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ko-KR" sz="1500" dirty="0">
                <a:latin typeface="Arial" pitchFamily="34" charset="0"/>
                <a:cs typeface="Arial" pitchFamily="34" charset="0"/>
              </a:rPr>
              <a:t>[ GNI per capita (1953 ~ 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2008), </a:t>
            </a:r>
            <a:r>
              <a:rPr lang="en-US" altLang="ko-KR" sz="1500" dirty="0">
                <a:latin typeface="Arial" pitchFamily="34" charset="0"/>
                <a:cs typeface="Arial" pitchFamily="34" charset="0"/>
              </a:rPr>
              <a:t>nominal US $ ]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156262" y="6322714"/>
            <a:ext cx="380670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latin typeface="Arial Rounded MT Bold" pitchFamily="34" charset="0"/>
              </a:rPr>
              <a:t>Source : The Bank of Korea, http://ecos.bok.or.kr</a:t>
            </a: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394146" y="1124149"/>
            <a:ext cx="86423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u"/>
            </a:pPr>
            <a:r>
              <a:rPr lang="en-US" altLang="ko-KR" sz="2200" dirty="0">
                <a:latin typeface="Franklin Gothic Demi" pitchFamily="34" charset="0"/>
                <a:ea typeface="HY강B" pitchFamily="18" charset="-127"/>
              </a:rPr>
              <a:t>GNI per capita of Korea</a:t>
            </a:r>
          </a:p>
          <a:p>
            <a:pPr marL="628650" lvl="1" indent="-184150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altLang="ko-KR" sz="2000" b="1" dirty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Year 1953: $ 67/ </a:t>
            </a:r>
            <a:r>
              <a:rPr lang="en-US" altLang="ko-KR" sz="2000" b="1" dirty="0" err="1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yr</a:t>
            </a:r>
            <a:endParaRPr lang="en-US" altLang="ko-KR" sz="2000" b="1" dirty="0">
              <a:solidFill>
                <a:srgbClr val="8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984250" lvl="2" indent="-174625"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ko-KR" sz="17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was one of the poorest countries in the world</a:t>
            </a:r>
          </a:p>
          <a:p>
            <a:pPr marL="628650" lvl="1" indent="-184150" algn="l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altLang="ko-KR" sz="2000" b="1" dirty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Year 2006:</a:t>
            </a:r>
            <a:r>
              <a:rPr lang="en-US" altLang="ko-KR" sz="2000" b="1" dirty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$ 18,372 &amp;  Year </a:t>
            </a:r>
            <a:r>
              <a:rPr lang="en-US" altLang="ko-KR" sz="2000" b="1" dirty="0" smtClean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2010: </a:t>
            </a:r>
            <a:r>
              <a:rPr lang="en-US" altLang="ko-KR" sz="2000" b="1" dirty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$ </a:t>
            </a:r>
            <a:r>
              <a:rPr lang="en-US" altLang="ko-KR" sz="2000" b="1" dirty="0" smtClean="0">
                <a:solidFill>
                  <a:srgbClr val="8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20,753</a:t>
            </a:r>
            <a:endParaRPr lang="en-US" altLang="ko-KR" sz="2000" b="1" dirty="0">
              <a:solidFill>
                <a:srgbClr val="8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32656"/>
            <a:ext cx="5326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Miracle of Korean Economy</a:t>
            </a:r>
            <a:endParaRPr lang="ko-KR" altLang="en-US" sz="3000" b="1" dirty="0">
              <a:latin typeface="Arial Rounded MT Bold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323528" y="1844824"/>
            <a:ext cx="8496944" cy="4824535"/>
          </a:xfrm>
          <a:prstGeom prst="roundRect">
            <a:avLst>
              <a:gd name="adj" fmla="val 136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gamma/>
                  <a:shade val="69804"/>
                  <a:invGamma/>
                  <a:alpha val="49001"/>
                </a:schemeClr>
              </a:gs>
            </a:gsLst>
            <a:lin ang="5400000" scaled="1"/>
          </a:gra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ko-KR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56"/>
          <a:stretch>
            <a:fillRect/>
          </a:stretch>
        </p:blipFill>
        <p:spPr bwMode="auto">
          <a:xfrm rot="10800000">
            <a:off x="-4" y="980729"/>
            <a:ext cx="853244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949" name="Group 1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4175468"/>
              </p:ext>
            </p:extLst>
          </p:nvPr>
        </p:nvGraphicFramePr>
        <p:xfrm>
          <a:off x="436423" y="1988840"/>
          <a:ext cx="8240033" cy="4555374"/>
        </p:xfrm>
        <a:graphic>
          <a:graphicData uri="http://schemas.openxmlformats.org/drawingml/2006/table">
            <a:tbl>
              <a:tblPr/>
              <a:tblGrid>
                <a:gridCol w="2678242"/>
                <a:gridCol w="1054292"/>
                <a:gridCol w="1126118"/>
                <a:gridCol w="1127632"/>
                <a:gridCol w="1126118"/>
                <a:gridCol w="1127631"/>
              </a:tblGrid>
              <a:tr h="2973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1969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1980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1990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2000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2010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995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R&amp;D expenditure (B won)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9.8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211.7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3,210.5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13,848.5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43,854.8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21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Public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7.2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(73%)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105.5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(50%)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510.8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(16%)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3,816.9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12,270.2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Private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1.8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(18%)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102.4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(48%)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2,698.9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(84%)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10,023.4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(72%)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31,489.6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(72%)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Foreign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0.8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3.8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0.8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8.2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95.0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5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Number of researchers (FTE)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5,337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18,434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70,503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159,973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345,912 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Government Research Institutes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 (GRI’s)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2,413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(45%)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4,598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10,434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(15%)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13,913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(9%)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26,235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University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2,142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(40%)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8,695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(47%)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21,332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(30%)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51,727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(32%)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93,509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(27%)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  - Private Industry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marL="87183" marR="87183" marT="43592" marB="435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782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(15%)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5,141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(28%)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38,737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(55%)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94,333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(59%)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226,168 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(65%)</a:t>
                      </a:r>
                    </a:p>
                  </a:txBody>
                  <a:tcPr marL="87183" marR="87183" marT="43592" marB="435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945" name="Rectangle 185"/>
          <p:cNvSpPr>
            <a:spLocks noChangeArrowheads="1"/>
          </p:cNvSpPr>
          <p:nvPr/>
        </p:nvSpPr>
        <p:spPr bwMode="auto">
          <a:xfrm>
            <a:off x="250825" y="836613"/>
            <a:ext cx="864235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rgbClr val="000066"/>
              </a:buClr>
            </a:pPr>
            <a:endParaRPr lang="en-US" altLang="ko-KR" sz="2400" b="1" dirty="0">
              <a:solidFill>
                <a:srgbClr val="000066"/>
              </a:solidFill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5536" y="1098394"/>
            <a:ext cx="799288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u"/>
            </a:pPr>
            <a:r>
              <a:rPr lang="en-US" altLang="ko-KR" sz="2200" dirty="0">
                <a:latin typeface="Franklin Gothic Demi" pitchFamily="34" charset="0"/>
                <a:ea typeface="HY강B" pitchFamily="18" charset="-127"/>
              </a:rPr>
              <a:t>R&amp;D Expenditure and Number of </a:t>
            </a:r>
            <a:r>
              <a:rPr lang="en-US" altLang="ko-KR" sz="2200" dirty="0" smtClean="0">
                <a:latin typeface="Franklin Gothic Demi" pitchFamily="34" charset="0"/>
                <a:ea typeface="HY강B" pitchFamily="18" charset="-127"/>
              </a:rPr>
              <a:t>Researchers</a:t>
            </a:r>
            <a:endParaRPr lang="en-US" altLang="ko-KR" sz="2200" dirty="0">
              <a:latin typeface="Franklin Gothic Demi" pitchFamily="34" charset="0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007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Korean National Innovation System - Input</a:t>
            </a:r>
            <a:endParaRPr lang="ko-KR" altLang="en-US" sz="3000" b="1" dirty="0">
              <a:latin typeface="Arial Rounded MT Bold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179512" y="1124744"/>
            <a:ext cx="8729837" cy="5544615"/>
          </a:xfrm>
          <a:prstGeom prst="roundRect">
            <a:avLst>
              <a:gd name="adj" fmla="val 136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gamma/>
                  <a:shade val="69804"/>
                  <a:invGamma/>
                  <a:alpha val="49001"/>
                </a:schemeClr>
              </a:gs>
            </a:gsLst>
            <a:lin ang="5400000" scaled="1"/>
          </a:gra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ko-KR"/>
          </a:p>
        </p:txBody>
      </p:sp>
      <p:graphicFrame>
        <p:nvGraphicFramePr>
          <p:cNvPr id="121758" name="Group 9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683953837"/>
              </p:ext>
            </p:extLst>
          </p:nvPr>
        </p:nvGraphicFramePr>
        <p:xfrm>
          <a:off x="323528" y="1268760"/>
          <a:ext cx="8447856" cy="5282707"/>
        </p:xfrm>
        <a:graphic>
          <a:graphicData uri="http://schemas.openxmlformats.org/drawingml/2006/table">
            <a:tbl>
              <a:tblPr/>
              <a:tblGrid>
                <a:gridCol w="1490799"/>
                <a:gridCol w="1692677"/>
                <a:gridCol w="1714418"/>
                <a:gridCol w="1788957"/>
                <a:gridCol w="1761005"/>
              </a:tblGrid>
              <a:tr h="3767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Stage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1960s ~ 1970s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1980s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1990s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2000 ~ 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47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Per Capita GNP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$82 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~ $1,676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$1,645 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~ $ 5,418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$6,417 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~ $9,438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$10,804 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~ $20,753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Major Industry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Agriculture and Labor-intensive  industry (Textile, Shoes,  </a:t>
                      </a:r>
                      <a:r>
                        <a:rPr kumimoji="1" lang="en-US" altLang="ko-K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etc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)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heavy industry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(Steel, Auto, Chemicals ,</a:t>
                      </a:r>
                      <a:r>
                        <a:rPr kumimoji="1" lang="en-US" altLang="ko-K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etc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Electronic and  IT products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(Electric Appliances, Semiconductor etc)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IT products and others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(Semiconductor, LCD, Auto,  etc)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R &amp; D Focus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Imitation of mature foreign technologies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Imitation of mature, advanced foreign technologies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Expansion of public R&amp;D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Development of 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  growth engine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  technologies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Domestic R &amp; D Situation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Inadequacy of university &amp; industry research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Reliance on GRI’s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Expansion of industry &amp; university research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Foundation of industry-led system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Expansion of university research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03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Government Policy on  R &amp; D and Human Resource Development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Established KIST (1966) and other GRI’s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Established KAIS (1973) 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Expansion of University System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Rapid growth of Graduate Schools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Emphasis on the Quality of Graduate Education and Research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 Globalization of University </a:t>
                      </a:r>
                    </a:p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 Foster Top-quality Research Univ.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돋움" pitchFamily="50" charset="-127"/>
                        </a:rPr>
                        <a:t>HRD Policy at  Doctorate Level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Import from foreign countries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Import as well as Domestic Training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Post-doc Training of Domestic </a:t>
                      </a:r>
                      <a:r>
                        <a:rPr kumimoji="1" lang="en-US" altLang="ko-K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Ph.D’s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in foreign countries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Assimilation in the Global Market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494" y="332656"/>
            <a:ext cx="890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Progress of Korean National Innovation System</a:t>
            </a:r>
            <a:endParaRPr lang="ko-KR" altLang="en-US" sz="3000" b="1" dirty="0">
              <a:latin typeface="Arial Rounded MT Bold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5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28"/>
          <p:cNvSpPr>
            <a:spLocks noChangeArrowheads="1"/>
          </p:cNvSpPr>
          <p:nvPr/>
        </p:nvSpPr>
        <p:spPr bwMode="auto">
          <a:xfrm>
            <a:off x="611560" y="908720"/>
            <a:ext cx="7920880" cy="3240360"/>
          </a:xfrm>
          <a:prstGeom prst="roundRect">
            <a:avLst>
              <a:gd name="adj" fmla="val 136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gamma/>
                  <a:shade val="69804"/>
                  <a:invGamma/>
                  <a:alpha val="49001"/>
                </a:schemeClr>
              </a:gs>
            </a:gsLst>
            <a:lin ang="5400000" scaled="1"/>
          </a:gra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ko-KR"/>
          </a:p>
        </p:txBody>
      </p:sp>
      <p:sp>
        <p:nvSpPr>
          <p:cNvPr id="4" name="직사각형 3"/>
          <p:cNvSpPr/>
          <p:nvPr/>
        </p:nvSpPr>
        <p:spPr>
          <a:xfrm>
            <a:off x="1475656" y="4293096"/>
            <a:ext cx="6066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>
                <a:latin typeface="Franklin Gothic Demi" pitchFamily="34" charset="0"/>
                <a:ea typeface="HY강B" pitchFamily="18" charset="-127"/>
              </a:rPr>
              <a:t>Three Major Innovation System Actors in Korea </a:t>
            </a:r>
            <a:endParaRPr lang="ko-KR" altLang="ko-KR" sz="2200" dirty="0">
              <a:latin typeface="Franklin Gothic Demi" pitchFamily="34" charset="0"/>
              <a:ea typeface="HY강B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9347665"/>
              </p:ext>
            </p:extLst>
          </p:nvPr>
        </p:nvGraphicFramePr>
        <p:xfrm>
          <a:off x="1043608" y="4974592"/>
          <a:ext cx="7056784" cy="1550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872208"/>
                <a:gridCol w="1764196"/>
                <a:gridCol w="1764196"/>
              </a:tblGrid>
              <a:tr h="5907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R&amp;D Expenditure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(B Won)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No. of Researchers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(total FTE))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No. of Researchers </a:t>
                      </a:r>
                      <a:endParaRPr lang="en-US" sz="1200" b="0" kern="100" dirty="0" smtClean="0">
                        <a:effectLst/>
                        <a:latin typeface="Franklin Gothic Demi" pitchFamily="34" charset="0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effectLst/>
                          <a:latin typeface="Franklin Gothic Demi" pitchFamily="34" charset="0"/>
                        </a:rPr>
                        <a:t>(</a:t>
                      </a:r>
                      <a:r>
                        <a:rPr lang="en-US" sz="1200" b="0" kern="100" dirty="0" err="1">
                          <a:effectLst/>
                          <a:latin typeface="Franklin Gothic Demi" pitchFamily="34" charset="0"/>
                        </a:rPr>
                        <a:t>Ph.D</a:t>
                      </a: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 level)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51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University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4,745 (11%)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93,509 (27%)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53,947 (66%)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2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Government Research Institutes (GRI’s)</a:t>
                      </a:r>
                      <a:endParaRPr lang="ko-KR" sz="1200" b="0" kern="100" dirty="0">
                        <a:effectLst/>
                        <a:latin typeface="Franklin Gothic Demi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6,306 (14%)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26,235 (8%)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12,818 (16%)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5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Franklin Gothic Demi" pitchFamily="34" charset="0"/>
                        </a:rPr>
                        <a:t>Private </a:t>
                      </a:r>
                      <a:r>
                        <a:rPr lang="en-US" sz="1200" b="0" kern="100" dirty="0" smtClean="0">
                          <a:effectLst/>
                          <a:latin typeface="Franklin Gothic Demi" pitchFamily="34" charset="0"/>
                        </a:rPr>
                        <a:t>Industry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32,803 (75%)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226,168 (65%)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 Black" pitchFamily="34" charset="0"/>
                          <a:ea typeface="HY견명조" pitchFamily="18" charset="-127"/>
                        </a:rPr>
                        <a:t>14,677 (18%)</a:t>
                      </a:r>
                      <a:endParaRPr lang="ko-KR" sz="1100" kern="100" dirty="0">
                        <a:effectLst/>
                        <a:latin typeface="Arial Black" pitchFamily="34" charset="0"/>
                        <a:ea typeface="HY견명조" pitchFamily="18" charset="-127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094861" y="4653136"/>
            <a:ext cx="10775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>
                <a:latin typeface="Arial" pitchFamily="34" charset="0"/>
                <a:cs typeface="Arial" pitchFamily="34" charset="0"/>
              </a:rPr>
              <a:t>(as of 2010)</a:t>
            </a:r>
            <a:endParaRPr lang="ko-KR" altLang="ko-KR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="" xmlns:p14="http://schemas.microsoft.com/office/powerpoint/2010/main" val="821559314"/>
              </p:ext>
            </p:extLst>
          </p:nvPr>
        </p:nvGraphicFramePr>
        <p:xfrm>
          <a:off x="1547664" y="1268760"/>
          <a:ext cx="595736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04277" y="980728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Tri-Lateral networks and Hybrid </a:t>
            </a:r>
            <a:r>
              <a:rPr lang="en-US" altLang="ko-KR" b="1" dirty="0" err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oranization</a:t>
            </a:r>
            <a:endParaRPr lang="ko-KR" altLang="en-US" b="1" dirty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cxnSp>
        <p:nvCxnSpPr>
          <p:cNvPr id="27" name="AutoShape 19"/>
          <p:cNvCxnSpPr>
            <a:cxnSpLocks noChangeShapeType="1"/>
          </p:cNvCxnSpPr>
          <p:nvPr/>
        </p:nvCxnSpPr>
        <p:spPr bwMode="auto">
          <a:xfrm flipV="1">
            <a:off x="4644008" y="1340768"/>
            <a:ext cx="1296144" cy="1296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31" name="AutoShape 19"/>
          <p:cNvCxnSpPr>
            <a:cxnSpLocks noChangeShapeType="1"/>
          </p:cNvCxnSpPr>
          <p:nvPr/>
        </p:nvCxnSpPr>
        <p:spPr bwMode="auto">
          <a:xfrm flipH="1" flipV="1">
            <a:off x="2915816" y="1340768"/>
            <a:ext cx="1440160" cy="1296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878165" y="1628800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</a:rPr>
              <a:t>Academia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697855" y="2996952"/>
            <a:ext cx="111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</a:rPr>
              <a:t>Industry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348364" y="2742019"/>
            <a:ext cx="1306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</a:rPr>
              <a:t>Public 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</a:endParaRPr>
          </a:p>
          <a:p>
            <a:pPr lvl="0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</a:rPr>
              <a:t>Research </a:t>
            </a:r>
          </a:p>
          <a:p>
            <a:pPr lvl="0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</a:rPr>
              <a:t>Institute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528" y="332656"/>
            <a:ext cx="3505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Triple Helix Model</a:t>
            </a:r>
            <a:endParaRPr lang="ko-KR" altLang="en-US" sz="3000" b="1" dirty="0">
              <a:latin typeface="Arial Rounded MT Bold" pitchFamily="34" charset="0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3937050" y="2363977"/>
            <a:ext cx="1152128" cy="756084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901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1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" y="5157192"/>
            <a:ext cx="828506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1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9" y="1988840"/>
            <a:ext cx="828506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6" descr="na_s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18"/>
          <a:stretch>
            <a:fillRect/>
          </a:stretch>
        </p:blipFill>
        <p:spPr bwMode="auto">
          <a:xfrm>
            <a:off x="7423425" y="1988840"/>
            <a:ext cx="124856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 descr="그림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" y="3212976"/>
            <a:ext cx="8317957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1412776"/>
            <a:ext cx="44897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(1) Manpower Exchange /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Flow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6055" y="2104107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Joint </a:t>
            </a:r>
            <a:r>
              <a:rPr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Appointments between University and GRI’s or Private </a:t>
            </a:r>
            <a:r>
              <a:rPr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Industry</a:t>
            </a:r>
            <a:endParaRPr lang="ko-KR" altLang="ko-KR" sz="16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7952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Polici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es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to Facilitate Networking between </a:t>
            </a:r>
          </a:p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Innovation System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HY헤드라인M" pitchFamily="18" charset="-127"/>
              </a:rPr>
              <a:t>Actors</a:t>
            </a:r>
            <a:endParaRPr lang="ko-KR" altLang="ko-K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HY헤드라인M" pitchFamily="18" charset="-127"/>
            </a:endParaRPr>
          </a:p>
        </p:txBody>
      </p:sp>
      <p:pic>
        <p:nvPicPr>
          <p:cNvPr id="15" name="Picture 34" descr="그림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5312"/>
            <a:ext cx="340519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그림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8"/>
            <a:ext cx="340519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그림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7" y="3254226"/>
            <a:ext cx="23905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27584" y="2420888"/>
            <a:ext cx="7667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- A </a:t>
            </a:r>
            <a:r>
              <a:rPr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special law was passed last year to allow good scientists/engineers to hold dual appointments in University, Government Research Institutes and Private Industry</a:t>
            </a:r>
            <a:endParaRPr lang="ko-KR" altLang="ko-KR" sz="160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0" name="Picture 54" descr="그림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12" y="5197456"/>
            <a:ext cx="1768443" cy="120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757328" y="5292497"/>
            <a:ext cx="7850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Researchers in Government Research Institutes can spend an extended period of  time at private industries when they carry out joint research projects.</a:t>
            </a:r>
            <a:endParaRPr lang="ko-KR" altLang="ko-KR" sz="16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99593" y="5831167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- In </a:t>
            </a:r>
            <a:r>
              <a:rPr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some cases, GRI’s support staying expenses of their researchers in private companies when the company is small or medium size.</a:t>
            </a:r>
            <a:endParaRPr lang="ko-KR" altLang="ko-KR" sz="160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46" y="3205819"/>
            <a:ext cx="2323810" cy="187936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36055" y="3340824"/>
            <a:ext cx="78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A professor can have an extended leave-of-absence when he/she starts a venture company</a:t>
            </a:r>
            <a:endParaRPr lang="ko-KR" altLang="ko-KR" sz="16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45841" y="3861048"/>
            <a:ext cx="8046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- Usually </a:t>
            </a:r>
            <a:r>
              <a:rPr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professors in the university are allowed to have leave-of-absence for one      year after 7 years of active service, but when he/she starts a venture company      he/she can have the leave-of-absence for an extended period of time.  </a:t>
            </a:r>
          </a:p>
          <a:p>
            <a:pPr lvl="0"/>
            <a:r>
              <a:rPr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(up to 5 years depending  on the University)</a:t>
            </a:r>
            <a:endParaRPr lang="ko-KR" altLang="ko-KR" sz="160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4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9" descr="그림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1" y="4556155"/>
            <a:ext cx="8462545" cy="117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9" y="2348880"/>
            <a:ext cx="842908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59590" y="1340768"/>
            <a:ext cx="84608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(2) Encourage 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Joint Research Activities between University </a:t>
            </a:r>
            <a:endParaRPr lang="en-US" altLang="ko-K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HY강B" pitchFamily="18" charset="-127"/>
            </a:endParaRPr>
          </a:p>
          <a:p>
            <a:pPr lvl="0"/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 </a:t>
            </a:r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   and Private Industry</a:t>
            </a:r>
            <a:endParaRPr lang="ko-KR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HY강B" pitchFamily="18" charset="-127"/>
            </a:endParaRPr>
          </a:p>
        </p:txBody>
      </p:sp>
      <p:pic>
        <p:nvPicPr>
          <p:cNvPr id="6" name="Picture 34" descr="그림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8321"/>
            <a:ext cx="340519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그림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5" y="4557896"/>
            <a:ext cx="23905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3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10" y="2564905"/>
            <a:ext cx="2044135" cy="18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0500" y="3284984"/>
            <a:ext cx="789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participating industry can share the government project budget during the joint research.  However, when the company makes a profit later on by applying the results of this joint project, they are required to pay back their research expenditure.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11560" y="245398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government research projects, especially on applied topics, require participation of private industry even when the Principal Investigator belongs to University or Government Research Institutes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70" descr="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837"/>
          <a:stretch>
            <a:fillRect/>
          </a:stretch>
        </p:blipFill>
        <p:spPr bwMode="auto">
          <a:xfrm>
            <a:off x="4861903" y="4557896"/>
            <a:ext cx="3797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11560" y="4653136"/>
            <a:ext cx="8108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Special tax incentive is given to the industry when they carry out the joint research project with university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7584" y="525068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Up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to 50% of research expenditure can be deducted from the tax of the company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4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4" descr="지구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18"/>
          <a:stretch>
            <a:fillRect/>
          </a:stretch>
        </p:blipFill>
        <p:spPr bwMode="auto">
          <a:xfrm>
            <a:off x="-1" y="4941168"/>
            <a:ext cx="9144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9" descr="그림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1" y="4075331"/>
            <a:ext cx="8440051" cy="144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06680" cy="15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93786" y="1322184"/>
            <a:ext cx="8232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(3) Trust Building between University, </a:t>
            </a:r>
            <a:endParaRPr lang="en-US" altLang="ko-KR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HY강B" pitchFamily="18" charset="-127"/>
            </a:endParaRPr>
          </a:p>
          <a:p>
            <a:pPr lvl="0"/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 </a:t>
            </a:r>
            <a:r>
              <a:rPr lang="en-US" altLang="ko-K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   Government Research Institutes and 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강B" pitchFamily="18" charset="-127"/>
              </a:rPr>
              <a:t>Industry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HY강B" pitchFamily="18" charset="-127"/>
            </a:endParaRPr>
          </a:p>
        </p:txBody>
      </p:sp>
      <p:pic>
        <p:nvPicPr>
          <p:cNvPr id="7" name="Picture 34" descr="그림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1" y="2493770"/>
            <a:ext cx="340519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그림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3" y="4221088"/>
            <a:ext cx="23905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75" y="2129277"/>
            <a:ext cx="2323810" cy="187936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7564" y="2484185"/>
            <a:ext cx="8172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special council is established to discuss matters of mutual interest between university, government research institutes and private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industry</a:t>
            </a:r>
            <a:endParaRPr lang="ko-KR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15617" y="3132257"/>
            <a:ext cx="7992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Representatives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of university, public research institutes, and private industry meet regularly along with government officials to discuss matters of mutual interest.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61789"/>
            <a:ext cx="2762807" cy="135875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11560" y="4292848"/>
            <a:ext cx="8118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TLO’s (Technology Licensing Offices) are established in universities to facilitate diffusion of university-invented technology to private industry</a:t>
            </a:r>
            <a:endParaRPr lang="ko-KR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73832" y="4890646"/>
            <a:ext cx="8118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Government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supports the establishment and operating budget of university TLO’s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4825"/>
            <a:ext cx="1917994" cy="402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0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453</TotalTime>
  <Words>991</Words>
  <Application>Microsoft Office PowerPoint</Application>
  <PresentationFormat>화면 슬라이드 쇼(4:3)</PresentationFormat>
  <Paragraphs>195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Networking between Academia, Public Research Institutes and Industry  ---Korean Experiences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Development  of Korean Economy</dc:title>
  <dc:creator>user</dc:creator>
  <cp:lastModifiedBy>sjoh</cp:lastModifiedBy>
  <cp:revision>49</cp:revision>
  <cp:lastPrinted>2012-04-13T02:44:03Z</cp:lastPrinted>
  <dcterms:created xsi:type="dcterms:W3CDTF">2012-04-12T08:40:39Z</dcterms:created>
  <dcterms:modified xsi:type="dcterms:W3CDTF">2012-04-16T06:52:42Z</dcterms:modified>
</cp:coreProperties>
</file>