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5"/>
  </p:notesMasterIdLst>
  <p:handoutMasterIdLst>
    <p:handoutMasterId r:id="rId26"/>
  </p:handoutMasterIdLst>
  <p:sldIdLst>
    <p:sldId id="256" r:id="rId2"/>
    <p:sldId id="498" r:id="rId3"/>
    <p:sldId id="500" r:id="rId4"/>
    <p:sldId id="556" r:id="rId5"/>
    <p:sldId id="557" r:id="rId6"/>
    <p:sldId id="549" r:id="rId7"/>
    <p:sldId id="501" r:id="rId8"/>
    <p:sldId id="506" r:id="rId9"/>
    <p:sldId id="493" r:id="rId10"/>
    <p:sldId id="550" r:id="rId11"/>
    <p:sldId id="551" r:id="rId12"/>
    <p:sldId id="552" r:id="rId13"/>
    <p:sldId id="554" r:id="rId14"/>
    <p:sldId id="533" r:id="rId15"/>
    <p:sldId id="553" r:id="rId16"/>
    <p:sldId id="479" r:id="rId17"/>
    <p:sldId id="494" r:id="rId18"/>
    <p:sldId id="529" r:id="rId19"/>
    <p:sldId id="497" r:id="rId20"/>
    <p:sldId id="520" r:id="rId21"/>
    <p:sldId id="521" r:id="rId22"/>
    <p:sldId id="519" r:id="rId23"/>
    <p:sldId id="52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CB1B"/>
    <a:srgbClr val="FF0000"/>
    <a:srgbClr val="336699"/>
    <a:srgbClr val="B5ABFB"/>
    <a:srgbClr val="948FD9"/>
    <a:srgbClr val="F2F2F2"/>
    <a:srgbClr val="B2D700"/>
    <a:srgbClr val="A5FD4D"/>
    <a:srgbClr val="CDFE9C"/>
    <a:srgbClr val="D3FE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6571" autoAdjust="0"/>
  </p:normalViewPr>
  <p:slideViewPr>
    <p:cSldViewPr snapToGrid="0" snapToObjects="1">
      <p:cViewPr varScale="1">
        <p:scale>
          <a:sx n="89" d="100"/>
          <a:sy n="89" d="100"/>
        </p:scale>
        <p:origin x="-11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4" d="100"/>
        <a:sy n="174" d="100"/>
      </p:scale>
      <p:origin x="0" y="7356"/>
    </p:cViewPr>
  </p:sorterViewPr>
  <p:notesViewPr>
    <p:cSldViewPr snapToGrid="0" snapToObjects="1">
      <p:cViewPr varScale="1">
        <p:scale>
          <a:sx n="77" d="100"/>
          <a:sy n="77" d="100"/>
        </p:scale>
        <p:origin x="-396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21139458346910292"/>
          <c:y val="0.19687488080556367"/>
          <c:w val="0.6912150637770994"/>
          <c:h val="0.73318889984929148"/>
        </c:manualLayout>
      </c:layout>
      <c:barChart>
        <c:barDir val="bar"/>
        <c:grouping val="stacked"/>
        <c:varyColors val="0"/>
        <c:ser>
          <c:idx val="0"/>
          <c:order val="0"/>
          <c:tx>
            <c:strRef>
              <c:f>Лист1!$B$1</c:f>
              <c:strCache>
                <c:ptCount val="1"/>
                <c:pt idx="0">
                  <c:v>Изменение за май 2013</c:v>
                </c:pt>
              </c:strCache>
            </c:strRef>
          </c:tx>
          <c:spPr>
            <a:solidFill>
              <a:schemeClr val="bg2">
                <a:lumMod val="95000"/>
              </a:schemeClr>
            </a:solidFill>
          </c:spPr>
          <c:invertIfNegative val="0"/>
          <c:dLbls>
            <c:showLegendKey val="0"/>
            <c:showVal val="1"/>
            <c:showCatName val="0"/>
            <c:showSerName val="0"/>
            <c:showPercent val="0"/>
            <c:showBubbleSize val="0"/>
            <c:showLeaderLines val="0"/>
          </c:dLbls>
          <c:cat>
            <c:strRef>
              <c:f>Лист1!$A$2:$A$7</c:f>
              <c:strCache>
                <c:ptCount val="6"/>
                <c:pt idx="0">
                  <c:v>КОСМ</c:v>
                </c:pt>
                <c:pt idx="1">
                  <c:v>ЯТ</c:v>
                </c:pt>
                <c:pt idx="2">
                  <c:v>ЭЭ</c:v>
                </c:pt>
                <c:pt idx="3">
                  <c:v>ИКТ</c:v>
                </c:pt>
                <c:pt idx="4">
                  <c:v>БМТ</c:v>
                </c:pt>
                <c:pt idx="5">
                  <c:v>Всего:</c:v>
                </c:pt>
              </c:strCache>
            </c:strRef>
          </c:cat>
          <c:val>
            <c:numRef>
              <c:f>Лист1!$B$2:$B$7</c:f>
              <c:numCache>
                <c:formatCode>General</c:formatCode>
                <c:ptCount val="6"/>
                <c:pt idx="0">
                  <c:v>6</c:v>
                </c:pt>
                <c:pt idx="1">
                  <c:v>3</c:v>
                </c:pt>
                <c:pt idx="2">
                  <c:v>7</c:v>
                </c:pt>
                <c:pt idx="3">
                  <c:v>7</c:v>
                </c:pt>
                <c:pt idx="4">
                  <c:v>5</c:v>
                </c:pt>
                <c:pt idx="5">
                  <c:v>28</c:v>
                </c:pt>
              </c:numCache>
            </c:numRef>
          </c:val>
        </c:ser>
        <c:dLbls>
          <c:showLegendKey val="0"/>
          <c:showVal val="0"/>
          <c:showCatName val="0"/>
          <c:showSerName val="0"/>
          <c:showPercent val="0"/>
          <c:showBubbleSize val="0"/>
        </c:dLbls>
        <c:gapWidth val="150"/>
        <c:overlap val="100"/>
        <c:axId val="123125760"/>
        <c:axId val="42298752"/>
      </c:barChart>
      <c:catAx>
        <c:axId val="123125760"/>
        <c:scaling>
          <c:orientation val="minMax"/>
        </c:scaling>
        <c:delete val="1"/>
        <c:axPos val="l"/>
        <c:majorTickMark val="out"/>
        <c:minorTickMark val="none"/>
        <c:tickLblPos val="nextTo"/>
        <c:crossAx val="42298752"/>
        <c:crosses val="autoZero"/>
        <c:auto val="1"/>
        <c:lblAlgn val="ctr"/>
        <c:lblOffset val="100"/>
        <c:noMultiLvlLbl val="0"/>
      </c:catAx>
      <c:valAx>
        <c:axId val="42298752"/>
        <c:scaling>
          <c:orientation val="minMax"/>
          <c:max val="30"/>
          <c:min val="0"/>
        </c:scaling>
        <c:delete val="1"/>
        <c:axPos val="b"/>
        <c:numFmt formatCode="General" sourceLinked="1"/>
        <c:majorTickMark val="out"/>
        <c:minorTickMark val="none"/>
        <c:tickLblPos val="nextTo"/>
        <c:crossAx val="123125760"/>
        <c:crosses val="autoZero"/>
        <c:crossBetween val="between"/>
      </c:valAx>
    </c:plotArea>
    <c:plotVisOnly val="1"/>
    <c:dispBlanksAs val="gap"/>
    <c:showDLblsOverMax val="0"/>
  </c:chart>
  <c:txPr>
    <a:bodyPr/>
    <a:lstStyle/>
    <a:p>
      <a:pPr>
        <a:defRPr sz="1400">
          <a:solidFill>
            <a:schemeClr val="bg1">
              <a:lumMod val="25000"/>
            </a:schemeClr>
          </a:solidFill>
          <a:latin typeface="Helvetica" pitchFamily="34" charset="0"/>
          <a:cs typeface="Helvetica"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73626583178183"/>
          <c:y val="0.2850385746704806"/>
          <c:w val="0.65712613649628038"/>
          <c:h val="0.57257220477876503"/>
        </c:manualLayout>
      </c:layout>
      <c:barChart>
        <c:barDir val="bar"/>
        <c:grouping val="stacked"/>
        <c:varyColors val="0"/>
        <c:ser>
          <c:idx val="0"/>
          <c:order val="0"/>
          <c:tx>
            <c:strRef>
              <c:f>Лист1!$B$1</c:f>
              <c:strCache>
                <c:ptCount val="1"/>
                <c:pt idx="0">
                  <c:v>2010</c:v>
                </c:pt>
              </c:strCache>
            </c:strRef>
          </c:tx>
          <c:spPr>
            <a:solidFill>
              <a:srgbClr val="666666">
                <a:lumMod val="60000"/>
                <a:lumOff val="40000"/>
              </a:srgbClr>
            </a:solidFill>
            <a:ln>
              <a:noFill/>
            </a:ln>
          </c:spPr>
          <c:invertIfNegative val="0"/>
          <c:dLbls>
            <c:dLblPos val="inEnd"/>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Лист1!$B$2:$B$3</c:f>
              <c:numCache>
                <c:formatCode>#,##0.00</c:formatCode>
                <c:ptCount val="2"/>
                <c:pt idx="0">
                  <c:v>874.25599999999997</c:v>
                </c:pt>
                <c:pt idx="1">
                  <c:v>2939.7571630000002</c:v>
                </c:pt>
              </c:numCache>
            </c:numRef>
          </c:val>
        </c:ser>
        <c:ser>
          <c:idx val="1"/>
          <c:order val="1"/>
          <c:tx>
            <c:strRef>
              <c:f>Лист1!$C$1</c:f>
              <c:strCache>
                <c:ptCount val="1"/>
                <c:pt idx="0">
                  <c:v>2011</c:v>
                </c:pt>
              </c:strCache>
            </c:strRef>
          </c:tx>
          <c:spPr>
            <a:solidFill>
              <a:srgbClr val="FFFFFF">
                <a:lumMod val="85000"/>
              </a:srgbClr>
            </a:solidFill>
            <a:ln>
              <a:noFill/>
            </a:ln>
          </c:spPr>
          <c:invertIfNegative val="0"/>
          <c:dPt>
            <c:idx val="0"/>
            <c:invertIfNegative val="0"/>
            <c:bubble3D val="0"/>
          </c:dPt>
          <c:dLbls>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Лист1!$C$2:$C$3</c:f>
              <c:numCache>
                <c:formatCode>#,##0.00</c:formatCode>
                <c:ptCount val="2"/>
                <c:pt idx="0">
                  <c:v>1214.558839</c:v>
                </c:pt>
                <c:pt idx="1">
                  <c:v>2641.4169082199987</c:v>
                </c:pt>
              </c:numCache>
            </c:numRef>
          </c:val>
        </c:ser>
        <c:ser>
          <c:idx val="2"/>
          <c:order val="2"/>
          <c:tx>
            <c:strRef>
              <c:f>Лист1!$D$1</c:f>
              <c:strCache>
                <c:ptCount val="1"/>
                <c:pt idx="0">
                  <c:v>2012</c:v>
                </c:pt>
              </c:strCache>
            </c:strRef>
          </c:tx>
          <c:spPr>
            <a:solidFill>
              <a:srgbClr val="FFFFFF">
                <a:lumMod val="95000"/>
              </a:srgbClr>
            </a:solidFill>
            <a:ln>
              <a:noFill/>
            </a:ln>
          </c:spPr>
          <c:invertIfNegative val="0"/>
          <c:dPt>
            <c:idx val="0"/>
            <c:invertIfNegative val="0"/>
            <c:bubble3D val="0"/>
          </c:dPt>
          <c:dPt>
            <c:idx val="1"/>
            <c:invertIfNegative val="0"/>
            <c:bubble3D val="0"/>
          </c:dPt>
          <c:dLbls>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Лист1!$D$2:$D$3</c:f>
              <c:numCache>
                <c:formatCode>#,##0.00</c:formatCode>
                <c:ptCount val="2"/>
                <c:pt idx="0">
                  <c:v>2940.0517867899998</c:v>
                </c:pt>
                <c:pt idx="1">
                  <c:v>3378.5934737299999</c:v>
                </c:pt>
              </c:numCache>
            </c:numRef>
          </c:val>
        </c:ser>
        <c:ser>
          <c:idx val="3"/>
          <c:order val="3"/>
          <c:tx>
            <c:strRef>
              <c:f>Лист1!$E$1</c:f>
              <c:strCache>
                <c:ptCount val="1"/>
                <c:pt idx="0">
                  <c:v>From 1 January to 31 May 2013</c:v>
                </c:pt>
              </c:strCache>
            </c:strRef>
          </c:tx>
          <c:spPr>
            <a:solidFill>
              <a:srgbClr val="CDFE9C"/>
            </a:solidFill>
            <a:ln>
              <a:noFill/>
            </a:ln>
          </c:spPr>
          <c:invertIfNegative val="0"/>
          <c:dLbls>
            <c:dLbl>
              <c:idx val="1"/>
              <c:layout>
                <c:manualLayout>
                  <c:x val="4.0363170297329498E-2"/>
                  <c:y val="0"/>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Лист1!$E$2:$E$3</c:f>
              <c:numCache>
                <c:formatCode>#,##0.00</c:formatCode>
                <c:ptCount val="2"/>
                <c:pt idx="0">
                  <c:v>907.14011607999998</c:v>
                </c:pt>
                <c:pt idx="1">
                  <c:v>535.02999399999999</c:v>
                </c:pt>
              </c:numCache>
            </c:numRef>
          </c:val>
        </c:ser>
        <c:dLbls>
          <c:dLblPos val="inBase"/>
          <c:showLegendKey val="0"/>
          <c:showVal val="1"/>
          <c:showCatName val="0"/>
          <c:showSerName val="0"/>
          <c:showPercent val="0"/>
          <c:showBubbleSize val="0"/>
        </c:dLbls>
        <c:gapWidth val="100"/>
        <c:overlap val="100"/>
        <c:axId val="124549120"/>
        <c:axId val="54676864"/>
      </c:barChart>
      <c:catAx>
        <c:axId val="124549120"/>
        <c:scaling>
          <c:orientation val="minMax"/>
        </c:scaling>
        <c:delete val="1"/>
        <c:axPos val="l"/>
        <c:numFmt formatCode="General" sourceLinked="1"/>
        <c:majorTickMark val="out"/>
        <c:minorTickMark val="none"/>
        <c:tickLblPos val="nextTo"/>
        <c:crossAx val="54676864"/>
        <c:crosses val="autoZero"/>
        <c:auto val="0"/>
        <c:lblAlgn val="ctr"/>
        <c:lblOffset val="100"/>
        <c:noMultiLvlLbl val="0"/>
      </c:catAx>
      <c:valAx>
        <c:axId val="54676864"/>
        <c:scaling>
          <c:orientation val="minMax"/>
          <c:max val="9500"/>
          <c:min val="0"/>
        </c:scaling>
        <c:delete val="0"/>
        <c:axPos val="b"/>
        <c:numFmt formatCode="#,##0" sourceLinked="0"/>
        <c:majorTickMark val="out"/>
        <c:minorTickMark val="none"/>
        <c:tickLblPos val="nextTo"/>
        <c:crossAx val="124549120"/>
        <c:crosses val="autoZero"/>
        <c:crossBetween val="between"/>
      </c:valAx>
      <c:spPr>
        <a:noFill/>
      </c:spPr>
    </c:plotArea>
    <c:legend>
      <c:legendPos val="t"/>
      <c:layout>
        <c:manualLayout>
          <c:xMode val="edge"/>
          <c:yMode val="edge"/>
          <c:x val="0.25658783569040383"/>
          <c:y val="0.15885608034382168"/>
          <c:w val="0.6384381620051105"/>
          <c:h val="0.12389443233186968"/>
        </c:manualLayout>
      </c:layout>
      <c:overlay val="0"/>
      <c:spPr>
        <a:noFill/>
      </c:spPr>
      <c:txPr>
        <a:bodyPr/>
        <a:lstStyle/>
        <a:p>
          <a:pPr>
            <a:defRPr>
              <a:latin typeface="Arial" pitchFamily="34" charset="0"/>
              <a:cs typeface="Arial" pitchFamily="34" charset="0"/>
            </a:defRPr>
          </a:pPr>
          <a:endParaRPr lang="en-US"/>
        </a:p>
      </c:txPr>
    </c:legend>
    <c:plotVisOnly val="1"/>
    <c:dispBlanksAs val="gap"/>
    <c:showDLblsOverMax val="0"/>
  </c:chart>
  <c:spPr>
    <a:noFill/>
    <a:ln>
      <a:noFill/>
    </a:ln>
  </c:spPr>
  <c:txPr>
    <a:bodyPr/>
    <a:lstStyle/>
    <a:p>
      <a:pPr>
        <a:defRPr sz="1200">
          <a:latin typeface="Helvetica" pitchFamily="34" charset="0"/>
          <a:cs typeface="Helvetica"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6.4766050878255599E-2"/>
          <c:y val="0.11462986810743597"/>
          <c:w val="0.83715702604482134"/>
          <c:h val="0.61307563827248857"/>
        </c:manualLayout>
      </c:layout>
      <c:barChart>
        <c:barDir val="col"/>
        <c:grouping val="clustered"/>
        <c:varyColors val="0"/>
        <c:ser>
          <c:idx val="0"/>
          <c:order val="0"/>
          <c:tx>
            <c:strRef>
              <c:f>Sheet1!$B$1</c:f>
              <c:strCache>
                <c:ptCount val="1"/>
                <c:pt idx="0">
                  <c:v>Grants Approved in 2013</c:v>
                </c:pt>
              </c:strCache>
            </c:strRef>
          </c:tx>
          <c:spPr>
            <a:solidFill>
              <a:schemeClr val="tx2">
                <a:lumMod val="20000"/>
                <a:lumOff val="80000"/>
              </a:schemeClr>
            </a:solidFill>
          </c:spPr>
          <c:invertIfNegative val="0"/>
          <c:cat>
            <c:strRef>
              <c:f>Sheet1!$A$2:$A$6</c:f>
              <c:strCache>
                <c:ptCount val="5"/>
                <c:pt idx="0">
                  <c:v>ИКТ</c:v>
                </c:pt>
                <c:pt idx="1">
                  <c:v>ЭнЭф</c:v>
                </c:pt>
                <c:pt idx="2">
                  <c:v>Био</c:v>
                </c:pt>
                <c:pt idx="3">
                  <c:v>ЯТ</c:v>
                </c:pt>
                <c:pt idx="4">
                  <c:v>Косм</c:v>
                </c:pt>
              </c:strCache>
            </c:strRef>
          </c:cat>
          <c:val>
            <c:numRef>
              <c:f>Sheet1!$B$2:$B$6</c:f>
              <c:numCache>
                <c:formatCode>0</c:formatCode>
                <c:ptCount val="5"/>
                <c:pt idx="0">
                  <c:v>118.78960400000001</c:v>
                </c:pt>
                <c:pt idx="1">
                  <c:v>113.537148</c:v>
                </c:pt>
                <c:pt idx="2">
                  <c:v>193.5</c:v>
                </c:pt>
                <c:pt idx="3">
                  <c:v>89.313195000000007</c:v>
                </c:pt>
                <c:pt idx="4">
                  <c:v>19.890046999999999</c:v>
                </c:pt>
              </c:numCache>
            </c:numRef>
          </c:val>
        </c:ser>
        <c:ser>
          <c:idx val="1"/>
          <c:order val="1"/>
          <c:tx>
            <c:strRef>
              <c:f>Sheet1!$C$1</c:f>
              <c:strCache>
                <c:ptCount val="1"/>
                <c:pt idx="0">
                  <c:v>Grants Disbursed in 2013</c:v>
                </c:pt>
              </c:strCache>
            </c:strRef>
          </c:tx>
          <c:spPr>
            <a:solidFill>
              <a:schemeClr val="accent6">
                <a:lumMod val="75000"/>
              </a:schemeClr>
            </a:solidFill>
            <a:ln>
              <a:noFill/>
            </a:ln>
          </c:spPr>
          <c:invertIfNegative val="0"/>
          <c:cat>
            <c:strRef>
              <c:f>Sheet1!$A$2:$A$6</c:f>
              <c:strCache>
                <c:ptCount val="5"/>
                <c:pt idx="0">
                  <c:v>ИКТ</c:v>
                </c:pt>
                <c:pt idx="1">
                  <c:v>ЭнЭф</c:v>
                </c:pt>
                <c:pt idx="2">
                  <c:v>Био</c:v>
                </c:pt>
                <c:pt idx="3">
                  <c:v>ЯТ</c:v>
                </c:pt>
                <c:pt idx="4">
                  <c:v>Косм</c:v>
                </c:pt>
              </c:strCache>
            </c:strRef>
          </c:cat>
          <c:val>
            <c:numRef>
              <c:f>Sheet1!$C$2:$C$6</c:f>
              <c:numCache>
                <c:formatCode>0</c:formatCode>
                <c:ptCount val="5"/>
                <c:pt idx="0">
                  <c:v>212.36841290999999</c:v>
                </c:pt>
                <c:pt idx="1">
                  <c:v>270.32959893000003</c:v>
                </c:pt>
                <c:pt idx="2">
                  <c:v>316.71047099999998</c:v>
                </c:pt>
                <c:pt idx="3">
                  <c:v>66.075342239999998</c:v>
                </c:pt>
                <c:pt idx="4">
                  <c:v>41.656291000000003</c:v>
                </c:pt>
              </c:numCache>
            </c:numRef>
          </c:val>
        </c:ser>
        <c:dLbls>
          <c:dLblPos val="outEnd"/>
          <c:showLegendKey val="0"/>
          <c:showVal val="1"/>
          <c:showCatName val="0"/>
          <c:showSerName val="0"/>
          <c:showPercent val="0"/>
          <c:showBubbleSize val="0"/>
        </c:dLbls>
        <c:gapWidth val="150"/>
        <c:axId val="150091264"/>
        <c:axId val="54680320"/>
      </c:barChart>
      <c:catAx>
        <c:axId val="150091264"/>
        <c:scaling>
          <c:orientation val="minMax"/>
        </c:scaling>
        <c:delete val="0"/>
        <c:axPos val="b"/>
        <c:majorTickMark val="out"/>
        <c:minorTickMark val="none"/>
        <c:tickLblPos val="nextTo"/>
        <c:crossAx val="54680320"/>
        <c:crosses val="autoZero"/>
        <c:auto val="1"/>
        <c:lblAlgn val="ctr"/>
        <c:lblOffset val="100"/>
        <c:noMultiLvlLbl val="0"/>
      </c:catAx>
      <c:valAx>
        <c:axId val="54680320"/>
        <c:scaling>
          <c:orientation val="minMax"/>
          <c:max val="350"/>
          <c:min val="0"/>
        </c:scaling>
        <c:delete val="0"/>
        <c:axPos val="l"/>
        <c:numFmt formatCode="0" sourceLinked="0"/>
        <c:majorTickMark val="out"/>
        <c:minorTickMark val="none"/>
        <c:tickLblPos val="nextTo"/>
        <c:crossAx val="150091264"/>
        <c:crosses val="autoZero"/>
        <c:crossBetween val="between"/>
      </c:valAx>
    </c:plotArea>
    <c:legend>
      <c:legendPos val="t"/>
      <c:layout/>
      <c:overlay val="0"/>
      <c:txPr>
        <a:bodyPr/>
        <a:lstStyle/>
        <a:p>
          <a:pPr>
            <a:defRPr>
              <a:latin typeface="Arial" pitchFamily="34" charset="0"/>
              <a:cs typeface="Arial" pitchFamily="34" charset="0"/>
            </a:defRPr>
          </a:pPr>
          <a:endParaRPr lang="en-US"/>
        </a:p>
      </c:txPr>
    </c:legend>
    <c:plotVisOnly val="1"/>
    <c:dispBlanksAs val="gap"/>
    <c:showDLblsOverMax val="0"/>
  </c:chart>
  <c:txPr>
    <a:bodyPr/>
    <a:lstStyle/>
    <a:p>
      <a:pPr>
        <a:defRPr sz="1200">
          <a:latin typeface="Helvetica" pitchFamily="34" charset="0"/>
          <a:cs typeface="Helvetica"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73626583178183"/>
          <c:y val="0.2850385746704806"/>
          <c:w val="0.65712613649628038"/>
          <c:h val="0.57257220477876503"/>
        </c:manualLayout>
      </c:layout>
      <c:barChart>
        <c:barDir val="bar"/>
        <c:grouping val="stacked"/>
        <c:varyColors val="0"/>
        <c:ser>
          <c:idx val="1"/>
          <c:order val="0"/>
          <c:tx>
            <c:strRef>
              <c:f>Лист1!$B$1</c:f>
              <c:strCache>
                <c:ptCount val="1"/>
                <c:pt idx="0">
                  <c:v>2011</c:v>
                </c:pt>
              </c:strCache>
            </c:strRef>
          </c:tx>
          <c:spPr>
            <a:solidFill>
              <a:srgbClr val="FFFFFF">
                <a:lumMod val="85000"/>
              </a:srgbClr>
            </a:solidFill>
            <a:ln>
              <a:noFill/>
            </a:ln>
          </c:spPr>
          <c:invertIfNegative val="0"/>
          <c:dPt>
            <c:idx val="0"/>
            <c:invertIfNegative val="0"/>
            <c:bubble3D val="0"/>
          </c:dPt>
          <c:dLbls>
            <c:dLblPos val="ctr"/>
            <c:showLegendKey val="0"/>
            <c:showVal val="1"/>
            <c:showCatName val="0"/>
            <c:showSerName val="0"/>
            <c:showPercent val="0"/>
            <c:showBubbleSize val="0"/>
            <c:showLeaderLines val="0"/>
          </c:dLbls>
          <c:cat>
            <c:strRef>
              <c:f>Лист1!$A$2:$A$2</c:f>
              <c:strCache>
                <c:ptCount val="1"/>
                <c:pt idx="0">
                  <c:v>bln. Rub</c:v>
                </c:pt>
              </c:strCache>
            </c:strRef>
          </c:cat>
          <c:val>
            <c:numRef>
              <c:f>Лист1!$B$2:$B$2</c:f>
              <c:numCache>
                <c:formatCode>#,##0.0</c:formatCode>
                <c:ptCount val="1"/>
                <c:pt idx="0">
                  <c:v>9.1</c:v>
                </c:pt>
              </c:numCache>
            </c:numRef>
          </c:val>
        </c:ser>
        <c:ser>
          <c:idx val="2"/>
          <c:order val="1"/>
          <c:tx>
            <c:strRef>
              <c:f>Лист1!$C$1</c:f>
              <c:strCache>
                <c:ptCount val="1"/>
                <c:pt idx="0">
                  <c:v>2012</c:v>
                </c:pt>
              </c:strCache>
            </c:strRef>
          </c:tx>
          <c:spPr>
            <a:solidFill>
              <a:srgbClr val="FFFFFF">
                <a:lumMod val="95000"/>
              </a:srgbClr>
            </a:solidFill>
            <a:ln>
              <a:noFill/>
            </a:ln>
          </c:spPr>
          <c:invertIfNegative val="0"/>
          <c:dPt>
            <c:idx val="0"/>
            <c:invertIfNegative val="0"/>
            <c:bubble3D val="0"/>
          </c:dPt>
          <c:dLbls>
            <c:dLblPos val="ctr"/>
            <c:showLegendKey val="0"/>
            <c:showVal val="1"/>
            <c:showCatName val="0"/>
            <c:showSerName val="0"/>
            <c:showPercent val="0"/>
            <c:showBubbleSize val="0"/>
            <c:showLeaderLines val="0"/>
          </c:dLbls>
          <c:cat>
            <c:strRef>
              <c:f>Лист1!$A$2:$A$2</c:f>
              <c:strCache>
                <c:ptCount val="1"/>
                <c:pt idx="0">
                  <c:v>bln. Rub</c:v>
                </c:pt>
              </c:strCache>
            </c:strRef>
          </c:cat>
          <c:val>
            <c:numRef>
              <c:f>Лист1!$C$2:$C$2</c:f>
              <c:numCache>
                <c:formatCode>#,##0.0</c:formatCode>
                <c:ptCount val="1"/>
                <c:pt idx="0">
                  <c:v>10.5</c:v>
                </c:pt>
              </c:numCache>
            </c:numRef>
          </c:val>
        </c:ser>
        <c:ser>
          <c:idx val="3"/>
          <c:order val="2"/>
          <c:tx>
            <c:strRef>
              <c:f>Лист1!$D$1</c:f>
              <c:strCache>
                <c:ptCount val="1"/>
                <c:pt idx="0">
                  <c:v>2013</c:v>
                </c:pt>
              </c:strCache>
            </c:strRef>
          </c:tx>
          <c:spPr>
            <a:solidFill>
              <a:srgbClr val="CDFE9C"/>
            </a:solidFill>
            <a:ln>
              <a:noFill/>
            </a:ln>
          </c:spPr>
          <c:invertIfNegative val="0"/>
          <c:dLbls>
            <c:dLbl>
              <c:idx val="0"/>
              <c:layout/>
              <c:tx>
                <c:rich>
                  <a:bodyPr/>
                  <a:lstStyle/>
                  <a:p>
                    <a:r>
                      <a:rPr lang="ru-RU" smtClean="0"/>
                      <a:t>1,5</a:t>
                    </a:r>
                    <a:endParaRPr lang="en-US"/>
                  </a:p>
                </c:rich>
              </c:tx>
              <c:dLblPos val="inBase"/>
              <c:showLegendKey val="0"/>
              <c:showVal val="1"/>
              <c:showCatName val="0"/>
              <c:showSerName val="0"/>
              <c:showPercent val="0"/>
              <c:showBubbleSize val="0"/>
            </c:dLbl>
            <c:dLbl>
              <c:idx val="1"/>
              <c:layout>
                <c:manualLayout>
                  <c:x val="4.0363170297329498E-2"/>
                  <c:y val="0"/>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Лист1!$A$2:$A$2</c:f>
              <c:strCache>
                <c:ptCount val="1"/>
                <c:pt idx="0">
                  <c:v>bln. Rub</c:v>
                </c:pt>
              </c:strCache>
            </c:strRef>
          </c:cat>
          <c:val>
            <c:numRef>
              <c:f>Лист1!$D$2:$D$2</c:f>
              <c:numCache>
                <c:formatCode>#,##0.0</c:formatCode>
                <c:ptCount val="1"/>
                <c:pt idx="0">
                  <c:v>0.8</c:v>
                </c:pt>
              </c:numCache>
            </c:numRef>
          </c:val>
        </c:ser>
        <c:dLbls>
          <c:dLblPos val="inBase"/>
          <c:showLegendKey val="0"/>
          <c:showVal val="1"/>
          <c:showCatName val="0"/>
          <c:showSerName val="0"/>
          <c:showPercent val="0"/>
          <c:showBubbleSize val="0"/>
        </c:dLbls>
        <c:gapWidth val="100"/>
        <c:overlap val="100"/>
        <c:axId val="158017024"/>
        <c:axId val="155813568"/>
      </c:barChart>
      <c:catAx>
        <c:axId val="158017024"/>
        <c:scaling>
          <c:orientation val="minMax"/>
        </c:scaling>
        <c:delete val="1"/>
        <c:axPos val="l"/>
        <c:numFmt formatCode="General" sourceLinked="1"/>
        <c:majorTickMark val="out"/>
        <c:minorTickMark val="none"/>
        <c:tickLblPos val="nextTo"/>
        <c:crossAx val="155813568"/>
        <c:crosses val="autoZero"/>
        <c:auto val="0"/>
        <c:lblAlgn val="ctr"/>
        <c:lblOffset val="100"/>
        <c:noMultiLvlLbl val="0"/>
      </c:catAx>
      <c:valAx>
        <c:axId val="155813568"/>
        <c:scaling>
          <c:orientation val="minMax"/>
          <c:max val="25"/>
          <c:min val="0"/>
        </c:scaling>
        <c:delete val="0"/>
        <c:axPos val="b"/>
        <c:numFmt formatCode="#,##0" sourceLinked="0"/>
        <c:majorTickMark val="out"/>
        <c:minorTickMark val="none"/>
        <c:tickLblPos val="nextTo"/>
        <c:crossAx val="158017024"/>
        <c:crosses val="autoZero"/>
        <c:crossBetween val="between"/>
        <c:minorUnit val="5"/>
      </c:valAx>
      <c:spPr>
        <a:noFill/>
      </c:spPr>
    </c:plotArea>
    <c:legend>
      <c:legendPos val="t"/>
      <c:layout>
        <c:manualLayout>
          <c:xMode val="edge"/>
          <c:yMode val="edge"/>
          <c:x val="0.25658783569040383"/>
          <c:y val="0.15885608034382168"/>
          <c:w val="0.6384381620051105"/>
          <c:h val="0.12389443233186968"/>
        </c:manualLayout>
      </c:layout>
      <c:overlay val="0"/>
      <c:spPr>
        <a:noFill/>
      </c:spPr>
    </c:legend>
    <c:plotVisOnly val="1"/>
    <c:dispBlanksAs val="gap"/>
    <c:showDLblsOverMax val="0"/>
  </c:chart>
  <c:spPr>
    <a:noFill/>
    <a:ln>
      <a:noFill/>
    </a:ln>
  </c:spPr>
  <c:txPr>
    <a:bodyPr/>
    <a:lstStyle/>
    <a:p>
      <a:pPr>
        <a:defRPr sz="1200">
          <a:latin typeface="Helvetica" pitchFamily="34" charset="0"/>
          <a:cs typeface="Helvetica"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422F8-ADEC-4B57-8736-8594A829F47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FCF354A6-B5F9-4A34-B63D-00496008C277}">
      <dgm:prSet phldrT="[Текст]" custT="1"/>
      <dgm:spPr>
        <a:solidFill>
          <a:schemeClr val="bg2">
            <a:lumMod val="95000"/>
          </a:schemeClr>
        </a:solidFill>
        <a:ln w="3175">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The number of applications for intellectual property created as a result of innovation "</a:t>
          </a:r>
          <a:r>
            <a:rPr lang="en-US" sz="1000" dirty="0" err="1" smtClean="0">
              <a:solidFill>
                <a:schemeClr val="bg1">
                  <a:lumMod val="25000"/>
                </a:schemeClr>
              </a:solidFill>
              <a:latin typeface="Helvetica" pitchFamily="34" charset="0"/>
              <a:cs typeface="Helvetica" pitchFamily="34" charset="0"/>
            </a:rPr>
            <a:t>Skolkovo</a:t>
          </a:r>
          <a:r>
            <a:rPr lang="en-US" sz="1000" dirty="0" smtClean="0">
              <a:solidFill>
                <a:schemeClr val="bg1">
                  <a:lumMod val="25000"/>
                </a:schemeClr>
              </a:solidFill>
              <a:latin typeface="Helvetica" pitchFamily="34" charset="0"/>
              <a:cs typeface="Helvetica" pitchFamily="34" charset="0"/>
            </a:rPr>
            <a:t>" (including the subject matter of copyright)</a:t>
          </a:r>
          <a:endParaRPr lang="ru-RU" sz="1000" dirty="0">
            <a:solidFill>
              <a:schemeClr val="bg1">
                <a:lumMod val="25000"/>
              </a:schemeClr>
            </a:solidFill>
            <a:latin typeface="Helvetica" pitchFamily="34" charset="0"/>
            <a:cs typeface="Helvetica" pitchFamily="34" charset="0"/>
          </a:endParaRPr>
        </a:p>
      </dgm:t>
    </dgm:pt>
    <dgm:pt modelId="{6B615225-67B4-4632-B8BD-BCEC449F0CB3}" type="parTrans" cxnId="{F329C968-5E71-493A-8D5E-DB419A53FDA3}">
      <dgm:prSet/>
      <dgm:spPr/>
      <dgm:t>
        <a:bodyPr/>
        <a:lstStyle/>
        <a:p>
          <a:endParaRPr lang="ru-RU" sz="1800">
            <a:latin typeface="Helvetica" pitchFamily="34" charset="0"/>
            <a:cs typeface="Helvetica" pitchFamily="34" charset="0"/>
          </a:endParaRPr>
        </a:p>
      </dgm:t>
    </dgm:pt>
    <dgm:pt modelId="{C40A210D-7F9B-42E7-BCBB-183E0A010D36}" type="sibTrans" cxnId="{F329C968-5E71-493A-8D5E-DB419A53FDA3}">
      <dgm:prSet/>
      <dgm:spPr/>
      <dgm:t>
        <a:bodyPr/>
        <a:lstStyle/>
        <a:p>
          <a:endParaRPr lang="ru-RU" sz="1800">
            <a:latin typeface="Helvetica" pitchFamily="34" charset="0"/>
            <a:cs typeface="Helvetica" pitchFamily="34" charset="0"/>
          </a:endParaRPr>
        </a:p>
      </dgm:t>
    </dgm:pt>
    <dgm:pt modelId="{E89CE85F-ECCF-451F-9661-03BDCBBDD1BD}">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number of applications for registration of IP objects (including objects of copyright)</a:t>
          </a:r>
          <a:endParaRPr lang="ru-RU" sz="1000" dirty="0">
            <a:solidFill>
              <a:schemeClr val="bg1">
                <a:lumMod val="25000"/>
              </a:schemeClr>
            </a:solidFill>
            <a:latin typeface="Helvetica" pitchFamily="34" charset="0"/>
            <a:cs typeface="Helvetica" pitchFamily="34" charset="0"/>
          </a:endParaRPr>
        </a:p>
      </dgm:t>
    </dgm:pt>
    <dgm:pt modelId="{20F7F899-E6F9-42A1-91AB-574608290491}" type="parTrans" cxnId="{44054998-59F2-4B8D-A840-C206C1C9324B}">
      <dgm:prSet/>
      <dgm:spPr/>
      <dgm:t>
        <a:bodyPr/>
        <a:lstStyle/>
        <a:p>
          <a:endParaRPr lang="ru-RU" sz="1800">
            <a:latin typeface="Helvetica" pitchFamily="34" charset="0"/>
            <a:cs typeface="Helvetica" pitchFamily="34" charset="0"/>
          </a:endParaRPr>
        </a:p>
      </dgm:t>
    </dgm:pt>
    <dgm:pt modelId="{C44E15E5-EED0-47B7-8AEC-7035B2685797}" type="sibTrans" cxnId="{44054998-59F2-4B8D-A840-C206C1C9324B}">
      <dgm:prSet/>
      <dgm:spPr/>
      <dgm:t>
        <a:bodyPr/>
        <a:lstStyle/>
        <a:p>
          <a:endParaRPr lang="ru-RU" sz="1800">
            <a:latin typeface="Helvetica" pitchFamily="34" charset="0"/>
            <a:cs typeface="Helvetica" pitchFamily="34" charset="0"/>
          </a:endParaRPr>
        </a:p>
      </dgm:t>
    </dgm:pt>
    <dgm:pt modelId="{85AE4879-0161-4E93-9018-58C25484D3F2}">
      <dgm:prSet phldrT="[Текст]" custT="1"/>
      <dgm:spPr/>
      <dgm:t>
        <a:bodyPr/>
        <a:lstStyle/>
        <a:p>
          <a:r>
            <a:rPr lang="en-US" sz="1000" u="none" dirty="0" smtClean="0">
              <a:solidFill>
                <a:schemeClr val="bg1">
                  <a:lumMod val="25000"/>
                </a:schemeClr>
              </a:solidFill>
              <a:latin typeface="Helvetica" pitchFamily="34" charset="0"/>
              <a:cs typeface="Helvetica" pitchFamily="34" charset="0"/>
            </a:rPr>
            <a:t>The average total staff number of employees by all project participants</a:t>
          </a:r>
          <a:endParaRPr lang="ru-RU" sz="1000" u="none" dirty="0">
            <a:solidFill>
              <a:schemeClr val="bg1">
                <a:lumMod val="25000"/>
              </a:schemeClr>
            </a:solidFill>
            <a:latin typeface="Helvetica" pitchFamily="34" charset="0"/>
            <a:cs typeface="Helvetica" pitchFamily="34" charset="0"/>
          </a:endParaRPr>
        </a:p>
      </dgm:t>
    </dgm:pt>
    <dgm:pt modelId="{146F97A0-428C-40C8-9F4C-BCF99936CC59}" type="parTrans" cxnId="{9B00BD5B-2E97-4CAD-82B7-CF227655CA35}">
      <dgm:prSet/>
      <dgm:spPr/>
      <dgm:t>
        <a:bodyPr/>
        <a:lstStyle/>
        <a:p>
          <a:endParaRPr lang="ru-RU">
            <a:latin typeface="Helvetica" pitchFamily="34" charset="0"/>
            <a:cs typeface="Helvetica" pitchFamily="34" charset="0"/>
          </a:endParaRPr>
        </a:p>
      </dgm:t>
    </dgm:pt>
    <dgm:pt modelId="{318D2921-B281-4BDE-AC18-9F1D212A63BC}" type="sibTrans" cxnId="{9B00BD5B-2E97-4CAD-82B7-CF227655CA35}">
      <dgm:prSet/>
      <dgm:spPr/>
      <dgm:t>
        <a:bodyPr/>
        <a:lstStyle/>
        <a:p>
          <a:endParaRPr lang="ru-RU">
            <a:latin typeface="Helvetica" pitchFamily="34" charset="0"/>
            <a:cs typeface="Helvetica" pitchFamily="34" charset="0"/>
          </a:endParaRPr>
        </a:p>
      </dgm:t>
    </dgm:pt>
    <dgm:pt modelId="{F0662DAC-AF76-4D79-92C0-510CF70D278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The total number of jobs created</a:t>
          </a:r>
          <a:endParaRPr lang="ru-RU" sz="1000" dirty="0">
            <a:solidFill>
              <a:schemeClr val="bg1">
                <a:lumMod val="25000"/>
              </a:schemeClr>
            </a:solidFill>
            <a:latin typeface="Helvetica" pitchFamily="34" charset="0"/>
            <a:cs typeface="Helvetica" pitchFamily="34" charset="0"/>
          </a:endParaRPr>
        </a:p>
      </dgm:t>
    </dgm:pt>
    <dgm:pt modelId="{89215BAE-7F25-4DFF-9311-76A226F45F18}" type="sibTrans" cxnId="{FE0A604E-5589-481A-B640-4064B2054943}">
      <dgm:prSet/>
      <dgm:spPr/>
      <dgm:t>
        <a:bodyPr/>
        <a:lstStyle/>
        <a:p>
          <a:endParaRPr lang="ru-RU">
            <a:latin typeface="Helvetica" pitchFamily="34" charset="0"/>
            <a:cs typeface="Helvetica" pitchFamily="34" charset="0"/>
          </a:endParaRPr>
        </a:p>
      </dgm:t>
    </dgm:pt>
    <dgm:pt modelId="{8E706B5F-93AE-4E83-9C85-997A29D9AB22}" type="parTrans" cxnId="{FE0A604E-5589-481A-B640-4064B2054943}">
      <dgm:prSet/>
      <dgm:spPr/>
      <dgm:t>
        <a:bodyPr/>
        <a:lstStyle/>
        <a:p>
          <a:endParaRPr lang="ru-RU">
            <a:latin typeface="Helvetica" pitchFamily="34" charset="0"/>
            <a:cs typeface="Helvetica" pitchFamily="34" charset="0"/>
          </a:endParaRPr>
        </a:p>
      </dgm:t>
    </dgm:pt>
    <dgm:pt modelId="{42BBA801-0AF7-4549-B297-D9AD94CCE76D}">
      <dgm:prSet phldrT="[Текст]" custT="1"/>
      <dgm:spPr>
        <a:solidFill>
          <a:schemeClr val="bg2">
            <a:lumMod val="95000"/>
          </a:schemeClr>
        </a:solidFill>
        <a:ln w="6350">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Relevance</a:t>
          </a:r>
          <a:r>
            <a:rPr lang="en-US" sz="1000" u="none" strike="noStrike" baseline="0" dirty="0" smtClean="0">
              <a:solidFill>
                <a:schemeClr val="bg1">
                  <a:lumMod val="25000"/>
                </a:schemeClr>
              </a:solidFill>
              <a:effectLst/>
              <a:latin typeface="Arial" pitchFamily="34" charset="0"/>
              <a:cs typeface="Arial" pitchFamily="34" charset="0"/>
            </a:rPr>
            <a:t> of foresights:</a:t>
          </a:r>
          <a:r>
            <a:rPr lang="ru-RU" sz="1000" u="none" strike="noStrike" dirty="0" smtClean="0">
              <a:solidFill>
                <a:schemeClr val="bg1">
                  <a:lumMod val="25000"/>
                </a:schemeClr>
              </a:solidFill>
              <a:effectLst/>
              <a:latin typeface="Arial" pitchFamily="34" charset="0"/>
              <a:cs typeface="Arial" pitchFamily="34" charset="0"/>
            </a:rPr>
            <a:t>:</a:t>
          </a:r>
        </a:p>
        <a:p>
          <a:pPr algn="l"/>
          <a:r>
            <a:rPr lang="en-US" sz="1000" u="none" strike="noStrike" dirty="0" smtClean="0">
              <a:solidFill>
                <a:schemeClr val="bg1">
                  <a:lumMod val="25000"/>
                </a:schemeClr>
              </a:solidFill>
              <a:effectLst/>
              <a:latin typeface="Arial" pitchFamily="34" charset="0"/>
              <a:cs typeface="Arial" pitchFamily="34" charset="0"/>
            </a:rPr>
            <a:t>Number of integrated Foresights to total Foresights, in %</a:t>
          </a:r>
          <a:endParaRPr lang="ru-RU" sz="1000" dirty="0">
            <a:solidFill>
              <a:schemeClr val="bg1">
                <a:lumMod val="25000"/>
              </a:schemeClr>
            </a:solidFill>
            <a:latin typeface="Helvetica" pitchFamily="34" charset="0"/>
            <a:cs typeface="Helvetica" pitchFamily="34" charset="0"/>
          </a:endParaRPr>
        </a:p>
      </dgm:t>
    </dgm:pt>
    <dgm:pt modelId="{2325DE94-6E6F-4958-AC56-F2A47C111063}" type="parTrans" cxnId="{1E387D7E-C18F-44D8-B828-96C49C4DADDD}">
      <dgm:prSet/>
      <dgm:spPr/>
      <dgm:t>
        <a:bodyPr/>
        <a:lstStyle/>
        <a:p>
          <a:endParaRPr lang="ru-RU">
            <a:latin typeface="Helvetica" pitchFamily="34" charset="0"/>
            <a:cs typeface="Helvetica" pitchFamily="34" charset="0"/>
          </a:endParaRPr>
        </a:p>
      </dgm:t>
    </dgm:pt>
    <dgm:pt modelId="{FEAA2E5A-7238-4BCD-84C5-1411B409F4BE}" type="sibTrans" cxnId="{1E387D7E-C18F-44D8-B828-96C49C4DADDD}">
      <dgm:prSet/>
      <dgm:spPr/>
      <dgm:t>
        <a:bodyPr/>
        <a:lstStyle/>
        <a:p>
          <a:endParaRPr lang="ru-RU">
            <a:latin typeface="Helvetica" pitchFamily="34" charset="0"/>
            <a:cs typeface="Helvetica" pitchFamily="34" charset="0"/>
          </a:endParaRPr>
        </a:p>
      </dgm:t>
    </dgm:pt>
    <dgm:pt modelId="{E6349394-1865-4033-A5C3-F1E8A682DBA2}">
      <dgm:prSet phldrT="[Текст]" custT="1"/>
      <dgm:spPr/>
      <dgm:t>
        <a:bodyPr/>
        <a:lstStyle/>
        <a:p>
          <a:r>
            <a:rPr lang="en-US" sz="1000" dirty="0" smtClean="0">
              <a:solidFill>
                <a:schemeClr val="bg1">
                  <a:lumMod val="25000"/>
                </a:schemeClr>
              </a:solidFill>
              <a:latin typeface="Helvetica" pitchFamily="34" charset="0"/>
              <a:cs typeface="Helvetica" pitchFamily="34" charset="0"/>
            </a:rPr>
            <a:t>Actual foresights are those in which the participants are involved in investment with either accredited venture capital funds (effective portfolio of venture capital funds), or R &amp; D centers are formed and / or orders of key partners made</a:t>
          </a:r>
          <a:endParaRPr lang="ru-RU" sz="1000" dirty="0">
            <a:solidFill>
              <a:schemeClr val="bg1">
                <a:lumMod val="25000"/>
              </a:schemeClr>
            </a:solidFill>
            <a:latin typeface="Helvetica" pitchFamily="34" charset="0"/>
            <a:cs typeface="Helvetica" pitchFamily="34" charset="0"/>
          </a:endParaRPr>
        </a:p>
      </dgm:t>
    </dgm:pt>
    <dgm:pt modelId="{F3DE159A-72D4-4710-B86C-1ED568873025}" type="parTrans" cxnId="{C1FD201B-36FC-4F3D-8028-93AA7C46D860}">
      <dgm:prSet/>
      <dgm:spPr/>
      <dgm:t>
        <a:bodyPr/>
        <a:lstStyle/>
        <a:p>
          <a:endParaRPr lang="ru-RU">
            <a:latin typeface="Helvetica" pitchFamily="34" charset="0"/>
            <a:cs typeface="Helvetica" pitchFamily="34" charset="0"/>
          </a:endParaRPr>
        </a:p>
      </dgm:t>
    </dgm:pt>
    <dgm:pt modelId="{B5B41491-F843-4442-9ED1-7A2C8ADB318E}" type="sibTrans" cxnId="{C1FD201B-36FC-4F3D-8028-93AA7C46D860}">
      <dgm:prSet/>
      <dgm:spPr/>
      <dgm:t>
        <a:bodyPr/>
        <a:lstStyle/>
        <a:p>
          <a:endParaRPr lang="ru-RU">
            <a:latin typeface="Helvetica" pitchFamily="34" charset="0"/>
            <a:cs typeface="Helvetica" pitchFamily="34" charset="0"/>
          </a:endParaRPr>
        </a:p>
      </dgm:t>
    </dgm:pt>
    <dgm:pt modelId="{F50C840A-B5E9-46CA-81BB-04DFF36A013D}">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calculation is made on the actual co-financing received by parties: the amount of co-financing </a:t>
          </a:r>
          <a:r>
            <a:rPr lang="en-US" sz="1000" dirty="0" smtClean="0">
              <a:solidFill>
                <a:schemeClr val="bg1">
                  <a:lumMod val="25000"/>
                </a:schemeClr>
              </a:solidFill>
              <a:latin typeface="Helvetica" pitchFamily="34" charset="0"/>
              <a:cs typeface="Helvetica" pitchFamily="34" charset="0"/>
            </a:rPr>
            <a:t>(accredited venture investors, </a:t>
          </a:r>
          <a:r>
            <a:rPr lang="en-US" sz="1000" dirty="0" smtClean="0">
              <a:solidFill>
                <a:schemeClr val="bg1">
                  <a:lumMod val="25000"/>
                </a:schemeClr>
              </a:solidFill>
              <a:latin typeface="Helvetica" pitchFamily="34" charset="0"/>
              <a:cs typeface="Helvetica" pitchFamily="34" charset="0"/>
            </a:rPr>
            <a:t>auto-financing etc.) to the total amount of financing of participant projects</a:t>
          </a:r>
          <a:endParaRPr lang="ru-RU" sz="1000" dirty="0">
            <a:solidFill>
              <a:schemeClr val="bg1">
                <a:lumMod val="25000"/>
              </a:schemeClr>
            </a:solidFill>
            <a:latin typeface="Helvetica" pitchFamily="34" charset="0"/>
            <a:cs typeface="Helvetica" pitchFamily="34" charset="0"/>
          </a:endParaRPr>
        </a:p>
      </dgm:t>
    </dgm:pt>
    <dgm:pt modelId="{A701DF84-ADC4-4D71-8675-D7519CF46935}">
      <dgm:prSet phldrT="[Текст]" custT="1"/>
      <dgm:spPr>
        <a:solidFill>
          <a:schemeClr val="bg2">
            <a:lumMod val="95000"/>
          </a:schemeClr>
        </a:solidFill>
        <a:ln w="3175">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The share of external co-financing for projects attracted by</a:t>
          </a:r>
          <a:r>
            <a:rPr lang="en-US" sz="1000" u="none" strike="noStrike" baseline="0" dirty="0" smtClean="0">
              <a:solidFill>
                <a:schemeClr val="bg1">
                  <a:lumMod val="25000"/>
                </a:schemeClr>
              </a:solidFill>
              <a:effectLst/>
              <a:latin typeface="Arial" pitchFamily="34" charset="0"/>
              <a:cs typeface="Arial" pitchFamily="34" charset="0"/>
            </a:rPr>
            <a:t> </a:t>
          </a:r>
          <a:r>
            <a:rPr lang="en-US" sz="1000" u="none" strike="noStrike" dirty="0" smtClean="0">
              <a:solidFill>
                <a:schemeClr val="bg1">
                  <a:lumMod val="25000"/>
                </a:schemeClr>
              </a:solidFill>
              <a:effectLst/>
              <a:latin typeface="Arial" pitchFamily="34" charset="0"/>
              <a:cs typeface="Arial" pitchFamily="34" charset="0"/>
            </a:rPr>
            <a:t>participants, in %</a:t>
          </a:r>
          <a:endParaRPr lang="ru-RU" sz="1000" dirty="0">
            <a:solidFill>
              <a:schemeClr val="bg1">
                <a:lumMod val="25000"/>
              </a:schemeClr>
            </a:solidFill>
            <a:latin typeface="Helvetica" pitchFamily="34" charset="0"/>
            <a:cs typeface="Helvetica" pitchFamily="34" charset="0"/>
          </a:endParaRPr>
        </a:p>
      </dgm:t>
    </dgm:pt>
    <dgm:pt modelId="{B959668C-D77B-402C-88D4-8EADB6189B6E}" type="sibTrans" cxnId="{A6C6155F-C40A-4CBF-89B3-77FC79D5E92D}">
      <dgm:prSet/>
      <dgm:spPr/>
      <dgm:t>
        <a:bodyPr/>
        <a:lstStyle/>
        <a:p>
          <a:endParaRPr lang="ru-RU" sz="1800">
            <a:latin typeface="Helvetica" pitchFamily="34" charset="0"/>
            <a:cs typeface="Helvetica" pitchFamily="34" charset="0"/>
          </a:endParaRPr>
        </a:p>
      </dgm:t>
    </dgm:pt>
    <dgm:pt modelId="{E9511A7C-A673-4F3D-8579-2171AA25555A}" type="parTrans" cxnId="{A6C6155F-C40A-4CBF-89B3-77FC79D5E92D}">
      <dgm:prSet/>
      <dgm:spPr/>
      <dgm:t>
        <a:bodyPr/>
        <a:lstStyle/>
        <a:p>
          <a:endParaRPr lang="ru-RU" sz="1800">
            <a:latin typeface="Helvetica" pitchFamily="34" charset="0"/>
            <a:cs typeface="Helvetica" pitchFamily="34" charset="0"/>
          </a:endParaRPr>
        </a:p>
      </dgm:t>
    </dgm:pt>
    <dgm:pt modelId="{D13EC03D-0CF7-49B7-BF8C-954A1B5C91A8}" type="sibTrans" cxnId="{D8F9B410-E0C8-4F08-91AF-8D1FFB5DE40B}">
      <dgm:prSet/>
      <dgm:spPr/>
      <dgm:t>
        <a:bodyPr/>
        <a:lstStyle/>
        <a:p>
          <a:endParaRPr lang="ru-RU" sz="1800">
            <a:latin typeface="Helvetica" pitchFamily="34" charset="0"/>
            <a:cs typeface="Helvetica" pitchFamily="34" charset="0"/>
          </a:endParaRPr>
        </a:p>
      </dgm:t>
    </dgm:pt>
    <dgm:pt modelId="{2C32F38F-984E-4F9C-B53E-753D47EB2E1A}" type="parTrans" cxnId="{D8F9B410-E0C8-4F08-91AF-8D1FFB5DE40B}">
      <dgm:prSet/>
      <dgm:spPr/>
      <dgm:t>
        <a:bodyPr/>
        <a:lstStyle/>
        <a:p>
          <a:endParaRPr lang="ru-RU" sz="1800">
            <a:latin typeface="Helvetica" pitchFamily="34" charset="0"/>
            <a:cs typeface="Helvetica" pitchFamily="34" charset="0"/>
          </a:endParaRPr>
        </a:p>
      </dgm:t>
    </dgm:pt>
    <dgm:pt modelId="{90E2B0EB-7BA1-465C-95F3-18FEC66E54BD}">
      <dgm:prSet phldrT="[Текст]" custT="1"/>
      <dgm:spPr/>
      <dgm:t>
        <a:bodyPr/>
        <a:lstStyle/>
        <a:p>
          <a:r>
            <a:rPr lang="en-US" sz="1000" dirty="0" smtClean="0">
              <a:solidFill>
                <a:schemeClr val="bg1">
                  <a:lumMod val="25000"/>
                </a:schemeClr>
              </a:solidFill>
              <a:latin typeface="Helvetica" pitchFamily="34" charset="0"/>
              <a:cs typeface="Helvetica" pitchFamily="34" charset="0"/>
            </a:rPr>
            <a:t>Total revenue for all participants of </a:t>
          </a:r>
          <a:r>
            <a:rPr lang="en-US" sz="1000" dirty="0" err="1" smtClean="0">
              <a:solidFill>
                <a:schemeClr val="bg1">
                  <a:lumMod val="25000"/>
                </a:schemeClr>
              </a:solidFill>
              <a:latin typeface="Helvetica" pitchFamily="34" charset="0"/>
              <a:cs typeface="Helvetica" pitchFamily="34" charset="0"/>
            </a:rPr>
            <a:t>Skolkovo</a:t>
          </a:r>
          <a:r>
            <a:rPr lang="en-US" sz="1000" dirty="0" smtClean="0">
              <a:solidFill>
                <a:schemeClr val="bg1">
                  <a:lumMod val="25000"/>
                </a:schemeClr>
              </a:solidFill>
              <a:latin typeface="Helvetica" pitchFamily="34" charset="0"/>
              <a:cs typeface="Helvetica" pitchFamily="34" charset="0"/>
            </a:rPr>
            <a:t> YTD cumulative, </a:t>
          </a:r>
          <a:r>
            <a:rPr lang="en-US" sz="1000" dirty="0" err="1" smtClean="0">
              <a:solidFill>
                <a:schemeClr val="bg1">
                  <a:lumMod val="25000"/>
                </a:schemeClr>
              </a:solidFill>
              <a:latin typeface="Helvetica" pitchFamily="34" charset="0"/>
              <a:cs typeface="Helvetica" pitchFamily="34" charset="0"/>
            </a:rPr>
            <a:t>mln</a:t>
          </a:r>
          <a:r>
            <a:rPr lang="en-US" sz="1000" dirty="0" smtClean="0">
              <a:solidFill>
                <a:schemeClr val="bg1">
                  <a:lumMod val="25000"/>
                </a:schemeClr>
              </a:solidFill>
              <a:latin typeface="Helvetica" pitchFamily="34" charset="0"/>
              <a:cs typeface="Helvetica" pitchFamily="34" charset="0"/>
            </a:rPr>
            <a:t>. </a:t>
          </a:r>
          <a:r>
            <a:rPr lang="en-US" sz="1000" dirty="0" smtClean="0">
              <a:solidFill>
                <a:schemeClr val="bg1">
                  <a:lumMod val="25000"/>
                </a:schemeClr>
              </a:solidFill>
              <a:latin typeface="Helvetica" pitchFamily="34" charset="0"/>
              <a:cs typeface="Helvetica" pitchFamily="34" charset="0"/>
            </a:rPr>
            <a:t>Rub Revenue </a:t>
          </a:r>
          <a:r>
            <a:rPr lang="en-US" sz="1000" dirty="0" smtClean="0">
              <a:solidFill>
                <a:schemeClr val="bg1">
                  <a:lumMod val="25000"/>
                </a:schemeClr>
              </a:solidFill>
              <a:latin typeface="Helvetica" pitchFamily="34" charset="0"/>
              <a:cs typeface="Helvetica" pitchFamily="34" charset="0"/>
            </a:rPr>
            <a:t>beyond perimeter of top participant is not taken into account</a:t>
          </a:r>
          <a:endParaRPr lang="ru-RU" sz="1000" dirty="0">
            <a:solidFill>
              <a:schemeClr val="bg1">
                <a:lumMod val="25000"/>
              </a:schemeClr>
            </a:solidFill>
            <a:latin typeface="Helvetica" pitchFamily="34" charset="0"/>
            <a:cs typeface="Helvetica" pitchFamily="34" charset="0"/>
          </a:endParaRPr>
        </a:p>
      </dgm:t>
    </dgm:pt>
    <dgm:pt modelId="{31FBF240-EECB-4D4B-A0B9-4820BF2D7F6D}" type="sibTrans" cxnId="{6D728217-A1AA-4031-B37B-8D5E3EFF63F1}">
      <dgm:prSet/>
      <dgm:spPr/>
      <dgm:t>
        <a:bodyPr/>
        <a:lstStyle/>
        <a:p>
          <a:endParaRPr lang="ru-RU" sz="1800">
            <a:latin typeface="Helvetica" pitchFamily="34" charset="0"/>
            <a:cs typeface="Helvetica" pitchFamily="34" charset="0"/>
          </a:endParaRPr>
        </a:p>
      </dgm:t>
    </dgm:pt>
    <dgm:pt modelId="{347F7694-1AF6-4781-A866-B68420042964}" type="parTrans" cxnId="{6D728217-A1AA-4031-B37B-8D5E3EFF63F1}">
      <dgm:prSet/>
      <dgm:spPr/>
      <dgm:t>
        <a:bodyPr/>
        <a:lstStyle/>
        <a:p>
          <a:endParaRPr lang="ru-RU" sz="1800">
            <a:latin typeface="Helvetica" pitchFamily="34" charset="0"/>
            <a:cs typeface="Helvetica" pitchFamily="34" charset="0"/>
          </a:endParaRPr>
        </a:p>
      </dgm:t>
    </dgm:pt>
    <dgm:pt modelId="{8B92C3BF-FE4E-4EE5-8FF0-F1D6BCF008DF}">
      <dgm:prSet phldrT="[Текст]" custT="1"/>
      <dgm:spPr>
        <a:solidFill>
          <a:schemeClr val="bg2">
            <a:lumMod val="95000"/>
          </a:schemeClr>
        </a:solidFill>
        <a:ln w="6350">
          <a:prstDash val="sysDot"/>
        </a:ln>
      </dgm:spPr>
      <dgm:t>
        <a:bodyPr/>
        <a:lstStyle/>
        <a:p>
          <a:pPr algn="l"/>
          <a:r>
            <a:rPr lang="ru-RU" sz="1000" dirty="0" smtClean="0">
              <a:solidFill>
                <a:schemeClr val="bg1">
                  <a:lumMod val="25000"/>
                </a:schemeClr>
              </a:solidFill>
              <a:latin typeface="Helvetica" pitchFamily="34" charset="0"/>
              <a:cs typeface="Helvetica" pitchFamily="34" charset="0"/>
            </a:rPr>
            <a:t>Суммарная выручка Участников проекта «Сколково» </a:t>
          </a:r>
          <a:endParaRPr lang="ru-RU" sz="1000" dirty="0">
            <a:solidFill>
              <a:schemeClr val="bg1">
                <a:lumMod val="25000"/>
              </a:schemeClr>
            </a:solidFill>
            <a:latin typeface="Helvetica" pitchFamily="34" charset="0"/>
            <a:cs typeface="Helvetica" pitchFamily="34" charset="0"/>
          </a:endParaRPr>
        </a:p>
      </dgm:t>
    </dgm:pt>
    <dgm:pt modelId="{263EE6D6-1FD7-4769-946C-294975266CE1}" type="sibTrans" cxnId="{DB8CCAD4-A841-4C5B-A51E-1DB4B6552623}">
      <dgm:prSet/>
      <dgm:spPr/>
      <dgm:t>
        <a:bodyPr/>
        <a:lstStyle/>
        <a:p>
          <a:endParaRPr lang="ru-RU" sz="1800">
            <a:latin typeface="Helvetica" pitchFamily="34" charset="0"/>
            <a:cs typeface="Helvetica" pitchFamily="34" charset="0"/>
          </a:endParaRPr>
        </a:p>
      </dgm:t>
    </dgm:pt>
    <dgm:pt modelId="{BED70B63-CD49-45C8-B609-8998365F90B3}" type="parTrans" cxnId="{DB8CCAD4-A841-4C5B-A51E-1DB4B6552623}">
      <dgm:prSet/>
      <dgm:spPr/>
      <dgm:t>
        <a:bodyPr/>
        <a:lstStyle/>
        <a:p>
          <a:endParaRPr lang="ru-RU" sz="1800">
            <a:latin typeface="Helvetica" pitchFamily="34" charset="0"/>
            <a:cs typeface="Helvetica" pitchFamily="34" charset="0"/>
          </a:endParaRPr>
        </a:p>
      </dgm:t>
    </dgm:pt>
    <dgm:pt modelId="{A9CFABE6-3D95-4C18-97D6-F9856A2776E8}">
      <dgm:prSet custT="1"/>
      <dgm:spPr/>
      <dgm:t>
        <a:bodyPr/>
        <a:lstStyle/>
        <a:p>
          <a:r>
            <a:rPr lang="en-US" sz="1000" dirty="0" smtClean="0">
              <a:solidFill>
                <a:schemeClr val="bg1">
                  <a:lumMod val="25000"/>
                </a:schemeClr>
              </a:solidFill>
              <a:latin typeface="Helvetica" pitchFamily="34" charset="0"/>
              <a:cs typeface="Helvetica" pitchFamily="34" charset="0"/>
            </a:rPr>
            <a:t> The calculation of cumulative totals from the beginning of the reporting period</a:t>
          </a:r>
        </a:p>
      </dgm:t>
    </dgm:pt>
    <dgm:pt modelId="{3CE56DB6-1AC6-4BAD-BAC0-70AC4FC1D856}" type="parTrans" cxnId="{857EF397-68CF-4E1D-A151-085AF6405A1D}">
      <dgm:prSet/>
      <dgm:spPr/>
      <dgm:t>
        <a:bodyPr/>
        <a:lstStyle/>
        <a:p>
          <a:endParaRPr lang="en-US"/>
        </a:p>
      </dgm:t>
    </dgm:pt>
    <dgm:pt modelId="{9ABEF0B4-A50E-4AEF-ADB9-864A4FA28EBB}" type="sibTrans" cxnId="{857EF397-68CF-4E1D-A151-085AF6405A1D}">
      <dgm:prSet/>
      <dgm:spPr/>
      <dgm:t>
        <a:bodyPr/>
        <a:lstStyle/>
        <a:p>
          <a:endParaRPr lang="en-US"/>
        </a:p>
      </dgm:t>
    </dgm:pt>
    <dgm:pt modelId="{ED88463C-023C-4F45-B10C-E9995C724E29}">
      <dgm:prSet custT="1"/>
      <dgm:spPr/>
      <dgm:t>
        <a:bodyPr/>
        <a:lstStyle/>
        <a:p>
          <a:r>
            <a:rPr lang="en-US" sz="1000" dirty="0" smtClean="0">
              <a:solidFill>
                <a:schemeClr val="bg1">
                  <a:lumMod val="25000"/>
                </a:schemeClr>
              </a:solidFill>
              <a:latin typeface="Helvetica" pitchFamily="34" charset="0"/>
              <a:cs typeface="Helvetica" pitchFamily="34" charset="0"/>
            </a:rPr>
            <a:t>Monitoring is carried out on a quarterly basis</a:t>
          </a:r>
        </a:p>
      </dgm:t>
    </dgm:pt>
    <dgm:pt modelId="{93949403-25FF-42A2-B4C6-022C76316027}" type="parTrans" cxnId="{81572B5A-318B-4629-B142-EE87B0922B91}">
      <dgm:prSet/>
      <dgm:spPr/>
      <dgm:t>
        <a:bodyPr/>
        <a:lstStyle/>
        <a:p>
          <a:endParaRPr lang="en-US"/>
        </a:p>
      </dgm:t>
    </dgm:pt>
    <dgm:pt modelId="{782E98BA-9513-40EF-927A-54645EFC98D5}" type="sibTrans" cxnId="{81572B5A-318B-4629-B142-EE87B0922B91}">
      <dgm:prSet/>
      <dgm:spPr/>
      <dgm:t>
        <a:bodyPr/>
        <a:lstStyle/>
        <a:p>
          <a:endParaRPr lang="en-US"/>
        </a:p>
      </dgm:t>
    </dgm:pt>
    <dgm:pt modelId="{DE8A65D6-55FB-4F01-849C-6E7CE38ED827}">
      <dgm:prSet custT="1"/>
      <dgm:spPr/>
      <dgm:t>
        <a:bodyPr/>
        <a:lstStyle/>
        <a:p>
          <a:r>
            <a:rPr lang="en-US" sz="1000" u="none" dirty="0" smtClean="0">
              <a:solidFill>
                <a:schemeClr val="bg1">
                  <a:lumMod val="25000"/>
                </a:schemeClr>
              </a:solidFill>
              <a:latin typeface="Helvetica" pitchFamily="34" charset="0"/>
              <a:cs typeface="Helvetica" pitchFamily="34" charset="0"/>
            </a:rPr>
            <a:t>Monitoring is carried out on a quarterly basis</a:t>
          </a:r>
        </a:p>
      </dgm:t>
    </dgm:pt>
    <dgm:pt modelId="{3ECD6031-7620-4867-9824-10C515C8F32C}" type="parTrans" cxnId="{43F65B41-FB8F-433B-AD42-FAC26ACD91B9}">
      <dgm:prSet/>
      <dgm:spPr/>
      <dgm:t>
        <a:bodyPr/>
        <a:lstStyle/>
        <a:p>
          <a:endParaRPr lang="en-US"/>
        </a:p>
      </dgm:t>
    </dgm:pt>
    <dgm:pt modelId="{0F7C542C-F7A1-4D52-8458-397A3E133136}" type="sibTrans" cxnId="{43F65B41-FB8F-433B-AD42-FAC26ACD91B9}">
      <dgm:prSet/>
      <dgm:spPr/>
      <dgm:t>
        <a:bodyPr/>
        <a:lstStyle/>
        <a:p>
          <a:endParaRPr lang="en-US"/>
        </a:p>
      </dgm:t>
    </dgm:pt>
    <dgm:pt modelId="{FB18468A-EBA5-4786-89D5-CCD6EEAF168B}">
      <dgm:prSet custT="1"/>
      <dgm:spPr/>
      <dgm:t>
        <a:bodyPr/>
        <a:lstStyle/>
        <a:p>
          <a:r>
            <a:rPr lang="en-US" sz="1000" dirty="0" smtClean="0">
              <a:solidFill>
                <a:schemeClr val="bg1">
                  <a:lumMod val="25000"/>
                </a:schemeClr>
              </a:solidFill>
              <a:latin typeface="Helvetica" pitchFamily="34" charset="0"/>
              <a:cs typeface="Helvetica" pitchFamily="34" charset="0"/>
            </a:rPr>
            <a:t>The share of current Foresights is calculated as the ratio of actual to total Foresights for all clusters</a:t>
          </a:r>
        </a:p>
      </dgm:t>
    </dgm:pt>
    <dgm:pt modelId="{D916A3EB-FC38-409F-B9CD-7EE80067C1F8}" type="parTrans" cxnId="{915DA536-2F34-483C-94F3-48641038564F}">
      <dgm:prSet/>
      <dgm:spPr/>
      <dgm:t>
        <a:bodyPr/>
        <a:lstStyle/>
        <a:p>
          <a:endParaRPr lang="en-US"/>
        </a:p>
      </dgm:t>
    </dgm:pt>
    <dgm:pt modelId="{BE1CC458-65A6-4734-BF18-1AAA51D035BA}" type="sibTrans" cxnId="{915DA536-2F34-483C-94F3-48641038564F}">
      <dgm:prSet/>
      <dgm:spPr/>
      <dgm:t>
        <a:bodyPr/>
        <a:lstStyle/>
        <a:p>
          <a:endParaRPr lang="en-US"/>
        </a:p>
      </dgm:t>
    </dgm:pt>
    <dgm:pt modelId="{BE46E704-6DCC-44E6-957E-D3DDE3DFB45F}">
      <dgm:prSet custT="1"/>
      <dgm:spPr/>
      <dgm:t>
        <a:bodyPr/>
        <a:lstStyle/>
        <a:p>
          <a:r>
            <a:rPr lang="en-US" sz="1000" dirty="0" smtClean="0">
              <a:solidFill>
                <a:schemeClr val="bg1">
                  <a:lumMod val="25000"/>
                </a:schemeClr>
              </a:solidFill>
              <a:latin typeface="Helvetica" pitchFamily="34" charset="0"/>
              <a:cs typeface="Helvetica" pitchFamily="34" charset="0"/>
            </a:rPr>
            <a:t>Monitoring is carried out on a quarterly basis</a:t>
          </a:r>
        </a:p>
      </dgm:t>
    </dgm:pt>
    <dgm:pt modelId="{2B1E08A0-F1E4-49D8-8C53-86CA25A78292}" type="parTrans" cxnId="{4DAC12CE-BE0A-4F3E-91DF-9C43B3BACDF6}">
      <dgm:prSet/>
      <dgm:spPr/>
      <dgm:t>
        <a:bodyPr/>
        <a:lstStyle/>
        <a:p>
          <a:endParaRPr lang="en-US"/>
        </a:p>
      </dgm:t>
    </dgm:pt>
    <dgm:pt modelId="{E44162AF-3655-44E3-853A-A59149DE1B41}" type="sibTrans" cxnId="{4DAC12CE-BE0A-4F3E-91DF-9C43B3BACDF6}">
      <dgm:prSet/>
      <dgm:spPr/>
      <dgm:t>
        <a:bodyPr/>
        <a:lstStyle/>
        <a:p>
          <a:endParaRPr lang="en-US"/>
        </a:p>
      </dgm:t>
    </dgm:pt>
    <dgm:pt modelId="{61E48EF9-C990-47B9-A692-ADD95394505B}" type="pres">
      <dgm:prSet presAssocID="{50B422F8-ADEC-4B57-8736-8594A829F476}" presName="Name0" presStyleCnt="0">
        <dgm:presLayoutVars>
          <dgm:dir/>
          <dgm:animLvl val="lvl"/>
          <dgm:resizeHandles val="exact"/>
        </dgm:presLayoutVars>
      </dgm:prSet>
      <dgm:spPr/>
      <dgm:t>
        <a:bodyPr/>
        <a:lstStyle/>
        <a:p>
          <a:endParaRPr lang="ru-RU"/>
        </a:p>
      </dgm:t>
    </dgm:pt>
    <dgm:pt modelId="{0262363C-0DBD-482B-994F-B68826F9970E}" type="pres">
      <dgm:prSet presAssocID="{FCF354A6-B5F9-4A34-B63D-00496008C277}" presName="linNode" presStyleCnt="0"/>
      <dgm:spPr/>
    </dgm:pt>
    <dgm:pt modelId="{08DF8732-EA6A-47B5-BBE2-7273AB151D62}" type="pres">
      <dgm:prSet presAssocID="{FCF354A6-B5F9-4A34-B63D-00496008C277}" presName="parentText" presStyleLbl="node1" presStyleIdx="0" presStyleCnt="5" custScaleX="202504" custScaleY="29887" custLinFactNeighborY="-14">
        <dgm:presLayoutVars>
          <dgm:chMax val="1"/>
          <dgm:bulletEnabled val="1"/>
        </dgm:presLayoutVars>
      </dgm:prSet>
      <dgm:spPr/>
      <dgm:t>
        <a:bodyPr/>
        <a:lstStyle/>
        <a:p>
          <a:endParaRPr lang="ru-RU"/>
        </a:p>
      </dgm:t>
    </dgm:pt>
    <dgm:pt modelId="{02F70E4D-2DCD-49B5-90D5-ED54BB959400}" type="pres">
      <dgm:prSet presAssocID="{FCF354A6-B5F9-4A34-B63D-00496008C277}" presName="descendantText" presStyleLbl="alignAccFollowNode1" presStyleIdx="0" presStyleCnt="5" custScaleX="162871" custScaleY="30611">
        <dgm:presLayoutVars>
          <dgm:bulletEnabled val="1"/>
        </dgm:presLayoutVars>
      </dgm:prSet>
      <dgm:spPr/>
      <dgm:t>
        <a:bodyPr/>
        <a:lstStyle/>
        <a:p>
          <a:endParaRPr lang="ru-RU"/>
        </a:p>
      </dgm:t>
    </dgm:pt>
    <dgm:pt modelId="{92472926-191D-4331-9214-B6EB7AC1CB6F}" type="pres">
      <dgm:prSet presAssocID="{C40A210D-7F9B-42E7-BCBB-183E0A010D36}" presName="sp" presStyleCnt="0"/>
      <dgm:spPr/>
    </dgm:pt>
    <dgm:pt modelId="{C0E239E8-C88D-4B57-9E2F-215E23F26E7F}" type="pres">
      <dgm:prSet presAssocID="{42BBA801-0AF7-4549-B297-D9AD94CCE76D}" presName="linNode" presStyleCnt="0"/>
      <dgm:spPr/>
    </dgm:pt>
    <dgm:pt modelId="{36379895-F0E3-4EC4-99E9-F2D7AAA15E7D}" type="pres">
      <dgm:prSet presAssocID="{42BBA801-0AF7-4549-B297-D9AD94CCE76D}" presName="parentText" presStyleLbl="node1" presStyleIdx="1" presStyleCnt="5" custScaleX="202504" custScaleY="52127" custLinFactY="1411" custLinFactNeighborX="-19" custLinFactNeighborY="100000">
        <dgm:presLayoutVars>
          <dgm:chMax val="1"/>
          <dgm:bulletEnabled val="1"/>
        </dgm:presLayoutVars>
      </dgm:prSet>
      <dgm:spPr/>
      <dgm:t>
        <a:bodyPr/>
        <a:lstStyle/>
        <a:p>
          <a:endParaRPr lang="ru-RU"/>
        </a:p>
      </dgm:t>
    </dgm:pt>
    <dgm:pt modelId="{280EF3B2-AB30-4FB9-8B95-17A318EBD291}" type="pres">
      <dgm:prSet presAssocID="{42BBA801-0AF7-4549-B297-D9AD94CCE76D}" presName="descendantText" presStyleLbl="alignAccFollowNode1" presStyleIdx="1" presStyleCnt="5" custScaleX="162871" custScaleY="61383" custLinFactY="27028" custLinFactNeighborX="33" custLinFactNeighborY="100000">
        <dgm:presLayoutVars>
          <dgm:bulletEnabled val="1"/>
        </dgm:presLayoutVars>
      </dgm:prSet>
      <dgm:spPr/>
      <dgm:t>
        <a:bodyPr/>
        <a:lstStyle/>
        <a:p>
          <a:endParaRPr lang="ru-RU"/>
        </a:p>
      </dgm:t>
    </dgm:pt>
    <dgm:pt modelId="{698A4133-8C1F-4CC4-BE11-DEAB40DE54BD}" type="pres">
      <dgm:prSet presAssocID="{FEAA2E5A-7238-4BCD-84C5-1411B409F4BE}" presName="sp" presStyleCnt="0"/>
      <dgm:spPr/>
    </dgm:pt>
    <dgm:pt modelId="{A68E3F55-F69E-46A0-A0E3-CB23F7459B9A}" type="pres">
      <dgm:prSet presAssocID="{A701DF84-ADC4-4D71-8675-D7519CF46935}" presName="linNode" presStyleCnt="0"/>
      <dgm:spPr/>
    </dgm:pt>
    <dgm:pt modelId="{29293F57-0038-4066-A6A0-025818C66988}" type="pres">
      <dgm:prSet presAssocID="{A701DF84-ADC4-4D71-8675-D7519CF46935}" presName="parentText" presStyleLbl="node1" presStyleIdx="2" presStyleCnt="5" custScaleX="124780" custScaleY="38459" custLinFactNeighborX="-11" custLinFactNeighborY="-58660">
        <dgm:presLayoutVars>
          <dgm:chMax val="1"/>
          <dgm:bulletEnabled val="1"/>
        </dgm:presLayoutVars>
      </dgm:prSet>
      <dgm:spPr/>
      <dgm:t>
        <a:bodyPr/>
        <a:lstStyle/>
        <a:p>
          <a:endParaRPr lang="ru-RU"/>
        </a:p>
      </dgm:t>
    </dgm:pt>
    <dgm:pt modelId="{02E25588-F0C0-409E-8D83-268CC626A958}" type="pres">
      <dgm:prSet presAssocID="{A701DF84-ADC4-4D71-8675-D7519CF46935}" presName="descendantText" presStyleLbl="alignAccFollowNode1" presStyleIdx="2" presStyleCnt="5" custScaleY="41705" custLinFactNeighborX="-25" custLinFactNeighborY="-73316">
        <dgm:presLayoutVars>
          <dgm:bulletEnabled val="1"/>
        </dgm:presLayoutVars>
      </dgm:prSet>
      <dgm:spPr/>
      <dgm:t>
        <a:bodyPr/>
        <a:lstStyle/>
        <a:p>
          <a:endParaRPr lang="ru-RU"/>
        </a:p>
      </dgm:t>
    </dgm:pt>
    <dgm:pt modelId="{C7D99B54-6FDB-4DC6-B6C1-CB1615395155}" type="pres">
      <dgm:prSet presAssocID="{B959668C-D77B-402C-88D4-8EADB6189B6E}" presName="sp" presStyleCnt="0"/>
      <dgm:spPr/>
    </dgm:pt>
    <dgm:pt modelId="{0900F824-4C54-4BAC-855C-F0F375A1F960}" type="pres">
      <dgm:prSet presAssocID="{8B92C3BF-FE4E-4EE5-8FF0-F1D6BCF008DF}" presName="linNode" presStyleCnt="0"/>
      <dgm:spPr/>
    </dgm:pt>
    <dgm:pt modelId="{AF10677A-67C8-4426-9223-78C665A1B5C4}" type="pres">
      <dgm:prSet presAssocID="{8B92C3BF-FE4E-4EE5-8FF0-F1D6BCF008DF}" presName="parentText" presStyleLbl="node1" presStyleIdx="3" presStyleCnt="5" custScaleX="126259" custScaleY="27123" custLinFactNeighborX="91" custLinFactNeighborY="-58859">
        <dgm:presLayoutVars>
          <dgm:chMax val="1"/>
          <dgm:bulletEnabled val="1"/>
        </dgm:presLayoutVars>
      </dgm:prSet>
      <dgm:spPr/>
      <dgm:t>
        <a:bodyPr/>
        <a:lstStyle/>
        <a:p>
          <a:endParaRPr lang="ru-RU"/>
        </a:p>
      </dgm:t>
    </dgm:pt>
    <dgm:pt modelId="{2D95FF06-CD12-4EB3-B224-3A541868BFCC}" type="pres">
      <dgm:prSet presAssocID="{8B92C3BF-FE4E-4EE5-8FF0-F1D6BCF008DF}" presName="descendantText" presStyleLbl="alignAccFollowNode1" presStyleIdx="3" presStyleCnt="5" custScaleY="27785" custLinFactNeighborX="162" custLinFactNeighborY="-73560">
        <dgm:presLayoutVars>
          <dgm:bulletEnabled val="1"/>
        </dgm:presLayoutVars>
      </dgm:prSet>
      <dgm:spPr/>
      <dgm:t>
        <a:bodyPr/>
        <a:lstStyle/>
        <a:p>
          <a:endParaRPr lang="ru-RU"/>
        </a:p>
      </dgm:t>
    </dgm:pt>
    <dgm:pt modelId="{E940FDCD-D803-4612-9651-A80500AF0161}" type="pres">
      <dgm:prSet presAssocID="{263EE6D6-1FD7-4769-946C-294975266CE1}" presName="sp" presStyleCnt="0"/>
      <dgm:spPr/>
    </dgm:pt>
    <dgm:pt modelId="{F874AC3C-CC78-471E-9F11-0150D2B0BAC6}" type="pres">
      <dgm:prSet presAssocID="{F0662DAC-AF76-4D79-92C0-510CF70D278F}" presName="linNode" presStyleCnt="0"/>
      <dgm:spPr/>
    </dgm:pt>
    <dgm:pt modelId="{72128AE5-2BE1-4D16-B8AA-DF0AAFC64258}" type="pres">
      <dgm:prSet presAssocID="{F0662DAC-AF76-4D79-92C0-510CF70D278F}" presName="parentText" presStyleLbl="node1" presStyleIdx="4" presStyleCnt="5" custScaleX="126259" custScaleY="27402" custLinFactNeighborX="-11" custLinFactNeighborY="-61347">
        <dgm:presLayoutVars>
          <dgm:chMax val="1"/>
          <dgm:bulletEnabled val="1"/>
        </dgm:presLayoutVars>
      </dgm:prSet>
      <dgm:spPr/>
      <dgm:t>
        <a:bodyPr/>
        <a:lstStyle/>
        <a:p>
          <a:endParaRPr lang="ru-RU"/>
        </a:p>
      </dgm:t>
    </dgm:pt>
    <dgm:pt modelId="{B4A715BB-C164-409D-8009-1D1941A018BF}" type="pres">
      <dgm:prSet presAssocID="{F0662DAC-AF76-4D79-92C0-510CF70D278F}" presName="descendantText" presStyleLbl="alignAccFollowNode1" presStyleIdx="4" presStyleCnt="5" custScaleY="31111" custLinFactNeighborX="162" custLinFactNeighborY="-76325">
        <dgm:presLayoutVars>
          <dgm:bulletEnabled val="1"/>
        </dgm:presLayoutVars>
      </dgm:prSet>
      <dgm:spPr/>
      <dgm:t>
        <a:bodyPr/>
        <a:lstStyle/>
        <a:p>
          <a:endParaRPr lang="ru-RU"/>
        </a:p>
      </dgm:t>
    </dgm:pt>
  </dgm:ptLst>
  <dgm:cxnLst>
    <dgm:cxn modelId="{A6C6155F-C40A-4CBF-89B3-77FC79D5E92D}" srcId="{50B422F8-ADEC-4B57-8736-8594A829F476}" destId="{A701DF84-ADC4-4D71-8675-D7519CF46935}" srcOrd="2" destOrd="0" parTransId="{E9511A7C-A673-4F3D-8579-2171AA25555A}" sibTransId="{B959668C-D77B-402C-88D4-8EADB6189B6E}"/>
    <dgm:cxn modelId="{3C05F32F-A5A2-43F6-A33A-49E85A3FD7A6}" type="presOf" srcId="{42BBA801-0AF7-4549-B297-D9AD94CCE76D}" destId="{36379895-F0E3-4EC4-99E9-F2D7AAA15E7D}" srcOrd="0" destOrd="0" presId="urn:microsoft.com/office/officeart/2005/8/layout/vList5"/>
    <dgm:cxn modelId="{FD860D3D-DDB5-4F46-B634-C26278D0EF17}" type="presOf" srcId="{85AE4879-0161-4E93-9018-58C25484D3F2}" destId="{B4A715BB-C164-409D-8009-1D1941A018BF}" srcOrd="0" destOrd="0" presId="urn:microsoft.com/office/officeart/2005/8/layout/vList5"/>
    <dgm:cxn modelId="{915DA536-2F34-483C-94F3-48641038564F}" srcId="{42BBA801-0AF7-4549-B297-D9AD94CCE76D}" destId="{FB18468A-EBA5-4786-89D5-CCD6EEAF168B}" srcOrd="1" destOrd="0" parTransId="{D916A3EB-FC38-409F-B9CD-7EE80067C1F8}" sibTransId="{BE1CC458-65A6-4734-BF18-1AAA51D035BA}"/>
    <dgm:cxn modelId="{C1FD201B-36FC-4F3D-8028-93AA7C46D860}" srcId="{42BBA801-0AF7-4549-B297-D9AD94CCE76D}" destId="{E6349394-1865-4033-A5C3-F1E8A682DBA2}" srcOrd="0" destOrd="0" parTransId="{F3DE159A-72D4-4710-B86C-1ED568873025}" sibTransId="{B5B41491-F843-4442-9ED1-7A2C8ADB318E}"/>
    <dgm:cxn modelId="{44054998-59F2-4B8D-A840-C206C1C9324B}" srcId="{FCF354A6-B5F9-4A34-B63D-00496008C277}" destId="{E89CE85F-ECCF-451F-9661-03BDCBBDD1BD}" srcOrd="0" destOrd="0" parTransId="{20F7F899-E6F9-42A1-91AB-574608290491}" sibTransId="{C44E15E5-EED0-47B7-8AEC-7035B2685797}"/>
    <dgm:cxn modelId="{DB8CCAD4-A841-4C5B-A51E-1DB4B6552623}" srcId="{50B422F8-ADEC-4B57-8736-8594A829F476}" destId="{8B92C3BF-FE4E-4EE5-8FF0-F1D6BCF008DF}" srcOrd="3" destOrd="0" parTransId="{BED70B63-CD49-45C8-B609-8998365F90B3}" sibTransId="{263EE6D6-1FD7-4769-946C-294975266CE1}"/>
    <dgm:cxn modelId="{FE0A604E-5589-481A-B640-4064B2054943}" srcId="{50B422F8-ADEC-4B57-8736-8594A829F476}" destId="{F0662DAC-AF76-4D79-92C0-510CF70D278F}" srcOrd="4" destOrd="0" parTransId="{8E706B5F-93AE-4E83-9C85-997A29D9AB22}" sibTransId="{89215BAE-7F25-4DFF-9311-76A226F45F18}"/>
    <dgm:cxn modelId="{43F65B41-FB8F-433B-AD42-FAC26ACD91B9}" srcId="{F0662DAC-AF76-4D79-92C0-510CF70D278F}" destId="{DE8A65D6-55FB-4F01-849C-6E7CE38ED827}" srcOrd="1" destOrd="0" parTransId="{3ECD6031-7620-4867-9824-10C515C8F32C}" sibTransId="{0F7C542C-F7A1-4D52-8458-397A3E133136}"/>
    <dgm:cxn modelId="{0267A675-4C3C-477A-871D-57A24BA5D144}" type="presOf" srcId="{F50C840A-B5E9-46CA-81BB-04DFF36A013D}" destId="{02E25588-F0C0-409E-8D83-268CC626A958}" srcOrd="0" destOrd="0" presId="urn:microsoft.com/office/officeart/2005/8/layout/vList5"/>
    <dgm:cxn modelId="{B7C43AA4-DE33-4EAF-9198-A5089F6AB0FE}" type="presOf" srcId="{8B92C3BF-FE4E-4EE5-8FF0-F1D6BCF008DF}" destId="{AF10677A-67C8-4426-9223-78C665A1B5C4}" srcOrd="0" destOrd="0" presId="urn:microsoft.com/office/officeart/2005/8/layout/vList5"/>
    <dgm:cxn modelId="{D8F9B410-E0C8-4F08-91AF-8D1FFB5DE40B}" srcId="{A701DF84-ADC4-4D71-8675-D7519CF46935}" destId="{F50C840A-B5E9-46CA-81BB-04DFF36A013D}" srcOrd="0" destOrd="0" parTransId="{2C32F38F-984E-4F9C-B53E-753D47EB2E1A}" sibTransId="{D13EC03D-0CF7-49B7-BF8C-954A1B5C91A8}"/>
    <dgm:cxn modelId="{9C003959-58E2-4503-9D86-FA2B0883907D}" type="presOf" srcId="{50B422F8-ADEC-4B57-8736-8594A829F476}" destId="{61E48EF9-C990-47B9-A692-ADD95394505B}" srcOrd="0" destOrd="0" presId="urn:microsoft.com/office/officeart/2005/8/layout/vList5"/>
    <dgm:cxn modelId="{857EF397-68CF-4E1D-A151-085AF6405A1D}" srcId="{FCF354A6-B5F9-4A34-B63D-00496008C277}" destId="{A9CFABE6-3D95-4C18-97D6-F9856A2776E8}" srcOrd="1" destOrd="0" parTransId="{3CE56DB6-1AC6-4BAD-BAC0-70AC4FC1D856}" sibTransId="{9ABEF0B4-A50E-4AEF-ADB9-864A4FA28EBB}"/>
    <dgm:cxn modelId="{0FF39E05-4DAD-42FC-81E7-78750050A29F}" type="presOf" srcId="{A701DF84-ADC4-4D71-8675-D7519CF46935}" destId="{29293F57-0038-4066-A6A0-025818C66988}" srcOrd="0" destOrd="0" presId="urn:microsoft.com/office/officeart/2005/8/layout/vList5"/>
    <dgm:cxn modelId="{1E387D7E-C18F-44D8-B828-96C49C4DADDD}" srcId="{50B422F8-ADEC-4B57-8736-8594A829F476}" destId="{42BBA801-0AF7-4549-B297-D9AD94CCE76D}" srcOrd="1" destOrd="0" parTransId="{2325DE94-6E6F-4958-AC56-F2A47C111063}" sibTransId="{FEAA2E5A-7238-4BCD-84C5-1411B409F4BE}"/>
    <dgm:cxn modelId="{81572B5A-318B-4629-B142-EE87B0922B91}" srcId="{8B92C3BF-FE4E-4EE5-8FF0-F1D6BCF008DF}" destId="{ED88463C-023C-4F45-B10C-E9995C724E29}" srcOrd="1" destOrd="0" parTransId="{93949403-25FF-42A2-B4C6-022C76316027}" sibTransId="{782E98BA-9513-40EF-927A-54645EFC98D5}"/>
    <dgm:cxn modelId="{9B00BD5B-2E97-4CAD-82B7-CF227655CA35}" srcId="{F0662DAC-AF76-4D79-92C0-510CF70D278F}" destId="{85AE4879-0161-4E93-9018-58C25484D3F2}" srcOrd="0" destOrd="0" parTransId="{146F97A0-428C-40C8-9F4C-BCF99936CC59}" sibTransId="{318D2921-B281-4BDE-AC18-9F1D212A63BC}"/>
    <dgm:cxn modelId="{F329C968-5E71-493A-8D5E-DB419A53FDA3}" srcId="{50B422F8-ADEC-4B57-8736-8594A829F476}" destId="{FCF354A6-B5F9-4A34-B63D-00496008C277}" srcOrd="0" destOrd="0" parTransId="{6B615225-67B4-4632-B8BD-BCEC449F0CB3}" sibTransId="{C40A210D-7F9B-42E7-BCBB-183E0A010D36}"/>
    <dgm:cxn modelId="{00A7ADBB-3357-46A7-AA93-369AAFFC9AA6}" type="presOf" srcId="{FCF354A6-B5F9-4A34-B63D-00496008C277}" destId="{08DF8732-EA6A-47B5-BBE2-7273AB151D62}" srcOrd="0" destOrd="0" presId="urn:microsoft.com/office/officeart/2005/8/layout/vList5"/>
    <dgm:cxn modelId="{3BF0389F-3C8C-456D-A32D-53B816843AB7}" type="presOf" srcId="{FB18468A-EBA5-4786-89D5-CCD6EEAF168B}" destId="{280EF3B2-AB30-4FB9-8B95-17A318EBD291}" srcOrd="0" destOrd="1" presId="urn:microsoft.com/office/officeart/2005/8/layout/vList5"/>
    <dgm:cxn modelId="{309E2BBE-5978-4AE3-826D-1ACE28EC3A2F}" type="presOf" srcId="{DE8A65D6-55FB-4F01-849C-6E7CE38ED827}" destId="{B4A715BB-C164-409D-8009-1D1941A018BF}" srcOrd="0" destOrd="1" presId="urn:microsoft.com/office/officeart/2005/8/layout/vList5"/>
    <dgm:cxn modelId="{7A6BF008-B76E-470F-8C9E-E08690B832A6}" type="presOf" srcId="{E89CE85F-ECCF-451F-9661-03BDCBBDD1BD}" destId="{02F70E4D-2DCD-49B5-90D5-ED54BB959400}" srcOrd="0" destOrd="0" presId="urn:microsoft.com/office/officeart/2005/8/layout/vList5"/>
    <dgm:cxn modelId="{A0484E30-CCA9-45EA-B13D-E1F31CB17AEC}" type="presOf" srcId="{90E2B0EB-7BA1-465C-95F3-18FEC66E54BD}" destId="{2D95FF06-CD12-4EB3-B224-3A541868BFCC}" srcOrd="0" destOrd="0" presId="urn:microsoft.com/office/officeart/2005/8/layout/vList5"/>
    <dgm:cxn modelId="{D569B410-30F9-47D4-AFA0-7D343ED13F27}" type="presOf" srcId="{F0662DAC-AF76-4D79-92C0-510CF70D278F}" destId="{72128AE5-2BE1-4D16-B8AA-DF0AAFC64258}" srcOrd="0" destOrd="0" presId="urn:microsoft.com/office/officeart/2005/8/layout/vList5"/>
    <dgm:cxn modelId="{2174A8DB-19DD-4177-80B7-8BD18409992C}" type="presOf" srcId="{E6349394-1865-4033-A5C3-F1E8A682DBA2}" destId="{280EF3B2-AB30-4FB9-8B95-17A318EBD291}" srcOrd="0" destOrd="0" presId="urn:microsoft.com/office/officeart/2005/8/layout/vList5"/>
    <dgm:cxn modelId="{B3FE154E-7FF8-4BA5-8054-921279E31317}" type="presOf" srcId="{A9CFABE6-3D95-4C18-97D6-F9856A2776E8}" destId="{02F70E4D-2DCD-49B5-90D5-ED54BB959400}" srcOrd="0" destOrd="1" presId="urn:microsoft.com/office/officeart/2005/8/layout/vList5"/>
    <dgm:cxn modelId="{2B433E14-2383-4AEC-A09E-4FC8A37E7AE1}" type="presOf" srcId="{ED88463C-023C-4F45-B10C-E9995C724E29}" destId="{2D95FF06-CD12-4EB3-B224-3A541868BFCC}" srcOrd="0" destOrd="1" presId="urn:microsoft.com/office/officeart/2005/8/layout/vList5"/>
    <dgm:cxn modelId="{0251D963-65AE-420F-9838-12FD55823F99}" type="presOf" srcId="{BE46E704-6DCC-44E6-957E-D3DDE3DFB45F}" destId="{280EF3B2-AB30-4FB9-8B95-17A318EBD291}" srcOrd="0" destOrd="2" presId="urn:microsoft.com/office/officeart/2005/8/layout/vList5"/>
    <dgm:cxn modelId="{6D728217-A1AA-4031-B37B-8D5E3EFF63F1}" srcId="{8B92C3BF-FE4E-4EE5-8FF0-F1D6BCF008DF}" destId="{90E2B0EB-7BA1-465C-95F3-18FEC66E54BD}" srcOrd="0" destOrd="0" parTransId="{347F7694-1AF6-4781-A866-B68420042964}" sibTransId="{31FBF240-EECB-4D4B-A0B9-4820BF2D7F6D}"/>
    <dgm:cxn modelId="{4DAC12CE-BE0A-4F3E-91DF-9C43B3BACDF6}" srcId="{42BBA801-0AF7-4549-B297-D9AD94CCE76D}" destId="{BE46E704-6DCC-44E6-957E-D3DDE3DFB45F}" srcOrd="2" destOrd="0" parTransId="{2B1E08A0-F1E4-49D8-8C53-86CA25A78292}" sibTransId="{E44162AF-3655-44E3-853A-A59149DE1B41}"/>
    <dgm:cxn modelId="{C6FABEA9-8168-4EF3-B783-60562300AFDE}" type="presParOf" srcId="{61E48EF9-C990-47B9-A692-ADD95394505B}" destId="{0262363C-0DBD-482B-994F-B68826F9970E}" srcOrd="0" destOrd="0" presId="urn:microsoft.com/office/officeart/2005/8/layout/vList5"/>
    <dgm:cxn modelId="{1ED2957D-B868-459E-9A6D-3E870E71EBCF}" type="presParOf" srcId="{0262363C-0DBD-482B-994F-B68826F9970E}" destId="{08DF8732-EA6A-47B5-BBE2-7273AB151D62}" srcOrd="0" destOrd="0" presId="urn:microsoft.com/office/officeart/2005/8/layout/vList5"/>
    <dgm:cxn modelId="{D74F9E15-D151-44FD-BA3E-2946B6AF053B}" type="presParOf" srcId="{0262363C-0DBD-482B-994F-B68826F9970E}" destId="{02F70E4D-2DCD-49B5-90D5-ED54BB959400}" srcOrd="1" destOrd="0" presId="urn:microsoft.com/office/officeart/2005/8/layout/vList5"/>
    <dgm:cxn modelId="{F0D1AAD4-4254-4567-B0BF-E86E1E77D855}" type="presParOf" srcId="{61E48EF9-C990-47B9-A692-ADD95394505B}" destId="{92472926-191D-4331-9214-B6EB7AC1CB6F}" srcOrd="1" destOrd="0" presId="urn:microsoft.com/office/officeart/2005/8/layout/vList5"/>
    <dgm:cxn modelId="{FB499441-9573-4086-9618-A3797AF72176}" type="presParOf" srcId="{61E48EF9-C990-47B9-A692-ADD95394505B}" destId="{C0E239E8-C88D-4B57-9E2F-215E23F26E7F}" srcOrd="2" destOrd="0" presId="urn:microsoft.com/office/officeart/2005/8/layout/vList5"/>
    <dgm:cxn modelId="{0A4F692F-34EA-46F1-945F-CEE6DC2A9DD5}" type="presParOf" srcId="{C0E239E8-C88D-4B57-9E2F-215E23F26E7F}" destId="{36379895-F0E3-4EC4-99E9-F2D7AAA15E7D}" srcOrd="0" destOrd="0" presId="urn:microsoft.com/office/officeart/2005/8/layout/vList5"/>
    <dgm:cxn modelId="{CAB21DD1-661E-4720-86AE-950F899B2F03}" type="presParOf" srcId="{C0E239E8-C88D-4B57-9E2F-215E23F26E7F}" destId="{280EF3B2-AB30-4FB9-8B95-17A318EBD291}" srcOrd="1" destOrd="0" presId="urn:microsoft.com/office/officeart/2005/8/layout/vList5"/>
    <dgm:cxn modelId="{C832C116-49A0-43CD-9E63-EF4B42043C37}" type="presParOf" srcId="{61E48EF9-C990-47B9-A692-ADD95394505B}" destId="{698A4133-8C1F-4CC4-BE11-DEAB40DE54BD}" srcOrd="3" destOrd="0" presId="urn:microsoft.com/office/officeart/2005/8/layout/vList5"/>
    <dgm:cxn modelId="{0FA7A546-8032-4A23-9E25-F586B8309CE7}" type="presParOf" srcId="{61E48EF9-C990-47B9-A692-ADD95394505B}" destId="{A68E3F55-F69E-46A0-A0E3-CB23F7459B9A}" srcOrd="4" destOrd="0" presId="urn:microsoft.com/office/officeart/2005/8/layout/vList5"/>
    <dgm:cxn modelId="{231A0A0B-E58E-42CA-800B-02A0A49A27E8}" type="presParOf" srcId="{A68E3F55-F69E-46A0-A0E3-CB23F7459B9A}" destId="{29293F57-0038-4066-A6A0-025818C66988}" srcOrd="0" destOrd="0" presId="urn:microsoft.com/office/officeart/2005/8/layout/vList5"/>
    <dgm:cxn modelId="{97D96B2D-AB08-4425-A9CA-919807AB65C0}" type="presParOf" srcId="{A68E3F55-F69E-46A0-A0E3-CB23F7459B9A}" destId="{02E25588-F0C0-409E-8D83-268CC626A958}" srcOrd="1" destOrd="0" presId="urn:microsoft.com/office/officeart/2005/8/layout/vList5"/>
    <dgm:cxn modelId="{78964A95-764C-42B7-997D-8ED52EA3EC3F}" type="presParOf" srcId="{61E48EF9-C990-47B9-A692-ADD95394505B}" destId="{C7D99B54-6FDB-4DC6-B6C1-CB1615395155}" srcOrd="5" destOrd="0" presId="urn:microsoft.com/office/officeart/2005/8/layout/vList5"/>
    <dgm:cxn modelId="{E7E3918C-2A9C-48C5-91C8-AF8CA67E6515}" type="presParOf" srcId="{61E48EF9-C990-47B9-A692-ADD95394505B}" destId="{0900F824-4C54-4BAC-855C-F0F375A1F960}" srcOrd="6" destOrd="0" presId="urn:microsoft.com/office/officeart/2005/8/layout/vList5"/>
    <dgm:cxn modelId="{FA10F312-0253-4FD6-972E-5C6628C3D8A2}" type="presParOf" srcId="{0900F824-4C54-4BAC-855C-F0F375A1F960}" destId="{AF10677A-67C8-4426-9223-78C665A1B5C4}" srcOrd="0" destOrd="0" presId="urn:microsoft.com/office/officeart/2005/8/layout/vList5"/>
    <dgm:cxn modelId="{62E145CB-4ADE-468C-AAD6-F0E970E6E166}" type="presParOf" srcId="{0900F824-4C54-4BAC-855C-F0F375A1F960}" destId="{2D95FF06-CD12-4EB3-B224-3A541868BFCC}" srcOrd="1" destOrd="0" presId="urn:microsoft.com/office/officeart/2005/8/layout/vList5"/>
    <dgm:cxn modelId="{96E70FB6-7CEB-4E89-A1CE-E4176C82BD7C}" type="presParOf" srcId="{61E48EF9-C990-47B9-A692-ADD95394505B}" destId="{E940FDCD-D803-4612-9651-A80500AF0161}" srcOrd="7" destOrd="0" presId="urn:microsoft.com/office/officeart/2005/8/layout/vList5"/>
    <dgm:cxn modelId="{F314C765-8338-46F9-8C37-2B827F370352}" type="presParOf" srcId="{61E48EF9-C990-47B9-A692-ADD95394505B}" destId="{F874AC3C-CC78-471E-9F11-0150D2B0BAC6}" srcOrd="8" destOrd="0" presId="urn:microsoft.com/office/officeart/2005/8/layout/vList5"/>
    <dgm:cxn modelId="{129FA74A-8B66-4AC7-A4D5-A9489F2B57EB}" type="presParOf" srcId="{F874AC3C-CC78-471E-9F11-0150D2B0BAC6}" destId="{72128AE5-2BE1-4D16-B8AA-DF0AAFC64258}" srcOrd="0" destOrd="0" presId="urn:microsoft.com/office/officeart/2005/8/layout/vList5"/>
    <dgm:cxn modelId="{6EA707FF-AC1E-40C3-A8FD-D923E6262242}" type="presParOf" srcId="{F874AC3C-CC78-471E-9F11-0150D2B0BAC6}" destId="{B4A715BB-C164-409D-8009-1D1941A018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422F8-ADEC-4B57-8736-8594A829F47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85AE4879-0161-4E93-9018-58C25484D3F2}">
      <dgm:prSet phldrT="[Текст]" custT="1"/>
      <dgm:spPr/>
      <dgm:t>
        <a:bodyPr/>
        <a:lstStyle/>
        <a:p>
          <a:r>
            <a:rPr lang="en-US" sz="1000" u="none" dirty="0" smtClean="0">
              <a:solidFill>
                <a:schemeClr val="bg1">
                  <a:lumMod val="25000"/>
                </a:schemeClr>
              </a:solidFill>
              <a:latin typeface="Helvetica" pitchFamily="34" charset="0"/>
              <a:cs typeface="Helvetica" pitchFamily="34" charset="0"/>
            </a:rPr>
            <a:t>The calculation is made on an accrual basis (list of objects attached)</a:t>
          </a:r>
          <a:endParaRPr lang="ru-RU" sz="1000" u="none" dirty="0">
            <a:solidFill>
              <a:schemeClr val="bg1">
                <a:lumMod val="25000"/>
              </a:schemeClr>
            </a:solidFill>
            <a:latin typeface="Helvetica" pitchFamily="34" charset="0"/>
            <a:cs typeface="Helvetica" pitchFamily="34" charset="0"/>
          </a:endParaRPr>
        </a:p>
      </dgm:t>
    </dgm:pt>
    <dgm:pt modelId="{146F97A0-428C-40C8-9F4C-BCF99936CC59}" type="parTrans" cxnId="{9B00BD5B-2E97-4CAD-82B7-CF227655CA35}">
      <dgm:prSet/>
      <dgm:spPr/>
      <dgm:t>
        <a:bodyPr/>
        <a:lstStyle/>
        <a:p>
          <a:endParaRPr lang="ru-RU"/>
        </a:p>
      </dgm:t>
    </dgm:pt>
    <dgm:pt modelId="{318D2921-B281-4BDE-AC18-9F1D212A63BC}" type="sibTrans" cxnId="{9B00BD5B-2E97-4CAD-82B7-CF227655CA35}">
      <dgm:prSet/>
      <dgm:spPr/>
      <dgm:t>
        <a:bodyPr/>
        <a:lstStyle/>
        <a:p>
          <a:endParaRPr lang="ru-RU"/>
        </a:p>
      </dgm:t>
    </dgm:pt>
    <dgm:pt modelId="{F0662DAC-AF76-4D79-92C0-510CF70D278F}">
      <dgm:prSet phldrT="[Текст]" custT="1"/>
      <dgm:spPr>
        <a:solidFill>
          <a:schemeClr val="bg2">
            <a:lumMod val="95000"/>
          </a:schemeClr>
        </a:solidFill>
        <a:ln w="6350">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The volume of external co-funding attracted for the city's construction, in billions of rubles </a:t>
          </a:r>
          <a:r>
            <a:rPr lang="ru-RU" sz="1000" dirty="0" smtClean="0">
              <a:solidFill>
                <a:schemeClr val="bg1">
                  <a:lumMod val="25000"/>
                </a:schemeClr>
              </a:solidFill>
              <a:latin typeface="Helvetica" pitchFamily="34" charset="0"/>
              <a:cs typeface="Helvetica" pitchFamily="34" charset="0"/>
            </a:rPr>
            <a:t>(</a:t>
          </a:r>
          <a:r>
            <a:rPr lang="en-US" sz="1000" dirty="0" smtClean="0">
              <a:solidFill>
                <a:schemeClr val="bg1">
                  <a:lumMod val="25000"/>
                </a:schemeClr>
              </a:solidFill>
              <a:latin typeface="Helvetica" pitchFamily="34" charset="0"/>
              <a:cs typeface="Helvetica" pitchFamily="34" charset="0"/>
            </a:rPr>
            <a:t>taking into account liabilities)</a:t>
          </a:r>
          <a:endParaRPr lang="ru-RU" sz="1000" dirty="0">
            <a:solidFill>
              <a:schemeClr val="bg1">
                <a:lumMod val="25000"/>
              </a:schemeClr>
            </a:solidFill>
            <a:latin typeface="Helvetica" pitchFamily="34" charset="0"/>
            <a:cs typeface="Helvetica" pitchFamily="34" charset="0"/>
          </a:endParaRPr>
        </a:p>
      </dgm:t>
    </dgm:pt>
    <dgm:pt modelId="{89215BAE-7F25-4DFF-9311-76A226F45F18}" type="sibTrans" cxnId="{FE0A604E-5589-481A-B640-4064B2054943}">
      <dgm:prSet/>
      <dgm:spPr/>
      <dgm:t>
        <a:bodyPr/>
        <a:lstStyle/>
        <a:p>
          <a:endParaRPr lang="ru-RU"/>
        </a:p>
      </dgm:t>
    </dgm:pt>
    <dgm:pt modelId="{8E706B5F-93AE-4E83-9C85-997A29D9AB22}" type="parTrans" cxnId="{FE0A604E-5589-481A-B640-4064B2054943}">
      <dgm:prSet/>
      <dgm:spPr/>
      <dgm:t>
        <a:bodyPr/>
        <a:lstStyle/>
        <a:p>
          <a:endParaRPr lang="ru-RU"/>
        </a:p>
      </dgm:t>
    </dgm:pt>
    <dgm:pt modelId="{90E2B0EB-7BA1-465C-95F3-18FEC66E54BD}">
      <dgm:prSet phldrT="[Текст]" custT="1"/>
      <dgm:spPr/>
      <dgm:t>
        <a:bodyPr/>
        <a:lstStyle/>
        <a:p>
          <a:r>
            <a:rPr lang="en-US" sz="1000" dirty="0" smtClean="0">
              <a:solidFill>
                <a:schemeClr val="bg1">
                  <a:lumMod val="25000"/>
                </a:schemeClr>
              </a:solidFill>
              <a:latin typeface="Helvetica" pitchFamily="34" charset="0"/>
              <a:cs typeface="Helvetica" pitchFamily="34" charset="0"/>
            </a:rPr>
            <a:t>According to the construction </a:t>
          </a:r>
          <a:r>
            <a:rPr lang="en-US" sz="1000" dirty="0" smtClean="0">
              <a:solidFill>
                <a:schemeClr val="bg1">
                  <a:lumMod val="25000"/>
                </a:schemeClr>
              </a:solidFill>
              <a:latin typeface="Helvetica" pitchFamily="34" charset="0"/>
              <a:cs typeface="Helvetica" pitchFamily="34" charset="0"/>
            </a:rPr>
            <a:t>schedule, </a:t>
          </a:r>
          <a:r>
            <a:rPr lang="en-US" sz="1000" dirty="0" smtClean="0">
              <a:solidFill>
                <a:schemeClr val="bg1">
                  <a:lumMod val="25000"/>
                </a:schemeClr>
              </a:solidFill>
              <a:latin typeface="Helvetica" pitchFamily="34" charset="0"/>
              <a:cs typeface="Helvetica" pitchFamily="34" charset="0"/>
            </a:rPr>
            <a:t>milestones and target dates for the year are defined </a:t>
          </a:r>
          <a:endParaRPr lang="ru-RU" sz="1000" dirty="0">
            <a:solidFill>
              <a:schemeClr val="bg1">
                <a:lumMod val="25000"/>
              </a:schemeClr>
            </a:solidFill>
            <a:latin typeface="Helvetica" pitchFamily="34" charset="0"/>
            <a:cs typeface="Helvetica" pitchFamily="34" charset="0"/>
          </a:endParaRPr>
        </a:p>
      </dgm:t>
    </dgm:pt>
    <dgm:pt modelId="{8B92C3BF-FE4E-4EE5-8FF0-F1D6BCF008D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Compliance with the schedule and construction budget</a:t>
          </a:r>
          <a:endParaRPr lang="ru-RU" sz="1000" dirty="0">
            <a:solidFill>
              <a:schemeClr val="bg1">
                <a:lumMod val="25000"/>
              </a:schemeClr>
            </a:solidFill>
            <a:latin typeface="Helvetica" pitchFamily="34" charset="0"/>
            <a:cs typeface="Helvetica" pitchFamily="34" charset="0"/>
          </a:endParaRPr>
        </a:p>
      </dgm:t>
    </dgm:pt>
    <dgm:pt modelId="{263EE6D6-1FD7-4769-946C-294975266CE1}" type="sibTrans" cxnId="{DB8CCAD4-A841-4C5B-A51E-1DB4B6552623}">
      <dgm:prSet/>
      <dgm:spPr/>
      <dgm:t>
        <a:bodyPr/>
        <a:lstStyle/>
        <a:p>
          <a:endParaRPr lang="ru-RU" sz="1800">
            <a:latin typeface="Arial" pitchFamily="34" charset="0"/>
            <a:cs typeface="Arial" pitchFamily="34" charset="0"/>
          </a:endParaRPr>
        </a:p>
      </dgm:t>
    </dgm:pt>
    <dgm:pt modelId="{BED70B63-CD49-45C8-B609-8998365F90B3}" type="parTrans" cxnId="{DB8CCAD4-A841-4C5B-A51E-1DB4B6552623}">
      <dgm:prSet/>
      <dgm:spPr/>
      <dgm:t>
        <a:bodyPr/>
        <a:lstStyle/>
        <a:p>
          <a:endParaRPr lang="ru-RU" sz="1800">
            <a:latin typeface="Arial" pitchFamily="34" charset="0"/>
            <a:cs typeface="Arial" pitchFamily="34" charset="0"/>
          </a:endParaRPr>
        </a:p>
      </dgm:t>
    </dgm:pt>
    <dgm:pt modelId="{31FBF240-EECB-4D4B-A0B9-4820BF2D7F6D}" type="sibTrans" cxnId="{6D728217-A1AA-4031-B37B-8D5E3EFF63F1}">
      <dgm:prSet/>
      <dgm:spPr/>
      <dgm:t>
        <a:bodyPr/>
        <a:lstStyle/>
        <a:p>
          <a:endParaRPr lang="ru-RU" sz="1800">
            <a:latin typeface="Arial" pitchFamily="34" charset="0"/>
            <a:cs typeface="Arial" pitchFamily="34" charset="0"/>
          </a:endParaRPr>
        </a:p>
      </dgm:t>
    </dgm:pt>
    <dgm:pt modelId="{347F7694-1AF6-4781-A866-B68420042964}" type="parTrans" cxnId="{6D728217-A1AA-4031-B37B-8D5E3EFF63F1}">
      <dgm:prSet/>
      <dgm:spPr/>
      <dgm:t>
        <a:bodyPr/>
        <a:lstStyle/>
        <a:p>
          <a:endParaRPr lang="ru-RU" sz="1800">
            <a:latin typeface="Arial" pitchFamily="34" charset="0"/>
            <a:cs typeface="Arial" pitchFamily="34" charset="0"/>
          </a:endParaRPr>
        </a:p>
      </dgm:t>
    </dgm:pt>
    <dgm:pt modelId="{F50C840A-B5E9-46CA-81BB-04DFF36A013D}">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arithmetic mean of indices A and B:</a:t>
          </a:r>
          <a:endParaRPr lang="ru-RU" sz="1000" dirty="0">
            <a:solidFill>
              <a:schemeClr val="bg1">
                <a:lumMod val="25000"/>
              </a:schemeClr>
            </a:solidFill>
            <a:latin typeface="Helvetica" pitchFamily="34" charset="0"/>
            <a:cs typeface="Helvetica" pitchFamily="34" charset="0"/>
          </a:endParaRPr>
        </a:p>
      </dgm:t>
    </dgm:pt>
    <dgm:pt modelId="{A701DF84-ADC4-4D71-8675-D7519CF46935}">
      <dgm:prSet phldrT="[Текст]" custT="1"/>
      <dgm:spPr>
        <a:solidFill>
          <a:schemeClr val="bg2">
            <a:lumMod val="95000"/>
          </a:schemeClr>
        </a:solidFill>
        <a:ln w="3175">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The involvement of venture capitalists (VC):</a:t>
          </a:r>
        </a:p>
        <a:p>
          <a:pPr algn="l"/>
          <a:endParaRPr lang="en-US" sz="1000" u="none" strike="noStrike" dirty="0" smtClean="0">
            <a:solidFill>
              <a:schemeClr val="bg1">
                <a:lumMod val="25000"/>
              </a:schemeClr>
            </a:solidFill>
            <a:effectLst/>
            <a:latin typeface="Arial" pitchFamily="34" charset="0"/>
            <a:cs typeface="Arial" pitchFamily="34" charset="0"/>
          </a:endParaRPr>
        </a:p>
        <a:p>
          <a:pPr algn="l"/>
          <a:r>
            <a:rPr lang="en-US" sz="1000" u="none" strike="noStrike" dirty="0" smtClean="0">
              <a:solidFill>
                <a:schemeClr val="bg1">
                  <a:lumMod val="25000"/>
                </a:schemeClr>
              </a:solidFill>
              <a:effectLst/>
              <a:latin typeface="Arial" pitchFamily="34" charset="0"/>
              <a:cs typeface="Arial" pitchFamily="34" charset="0"/>
            </a:rPr>
            <a:t>The share of investments from accredited VCs of the total investment in participants</a:t>
          </a:r>
          <a:r>
            <a:rPr lang="en-US" sz="1000" u="none" strike="noStrike" baseline="0" dirty="0" smtClean="0">
              <a:solidFill>
                <a:schemeClr val="bg1">
                  <a:lumMod val="25000"/>
                </a:schemeClr>
              </a:solidFill>
              <a:effectLst/>
              <a:latin typeface="Arial" pitchFamily="34" charset="0"/>
              <a:cs typeface="Arial" pitchFamily="34" charset="0"/>
            </a:rPr>
            <a:t> </a:t>
          </a:r>
          <a:r>
            <a:rPr lang="en-US" sz="1000" u="none" strike="noStrike" dirty="0" smtClean="0">
              <a:solidFill>
                <a:schemeClr val="bg1">
                  <a:lumMod val="25000"/>
                </a:schemeClr>
              </a:solidFill>
              <a:effectLst/>
              <a:latin typeface="Arial" pitchFamily="34" charset="0"/>
              <a:cs typeface="Arial" pitchFamily="34" charset="0"/>
            </a:rPr>
            <a:t>with respect to the proportion of participants that have attracted external funding from partners,%</a:t>
          </a:r>
          <a:endParaRPr lang="ru-RU" sz="1000" dirty="0">
            <a:solidFill>
              <a:schemeClr val="bg1">
                <a:lumMod val="25000"/>
              </a:schemeClr>
            </a:solidFill>
            <a:latin typeface="Helvetica" pitchFamily="34" charset="0"/>
            <a:cs typeface="Helvetica" pitchFamily="34" charset="0"/>
          </a:endParaRPr>
        </a:p>
      </dgm:t>
    </dgm:pt>
    <dgm:pt modelId="{B959668C-D77B-402C-88D4-8EADB6189B6E}" type="sibTrans" cxnId="{A6C6155F-C40A-4CBF-89B3-77FC79D5E92D}">
      <dgm:prSet/>
      <dgm:spPr/>
      <dgm:t>
        <a:bodyPr/>
        <a:lstStyle/>
        <a:p>
          <a:endParaRPr lang="ru-RU" sz="1800">
            <a:latin typeface="Arial" pitchFamily="34" charset="0"/>
            <a:cs typeface="Arial" pitchFamily="34" charset="0"/>
          </a:endParaRPr>
        </a:p>
      </dgm:t>
    </dgm:pt>
    <dgm:pt modelId="{E9511A7C-A673-4F3D-8579-2171AA25555A}" type="parTrans" cxnId="{A6C6155F-C40A-4CBF-89B3-77FC79D5E92D}">
      <dgm:prSet/>
      <dgm:spPr/>
      <dgm:t>
        <a:bodyPr/>
        <a:lstStyle/>
        <a:p>
          <a:endParaRPr lang="ru-RU" sz="1800">
            <a:latin typeface="Arial" pitchFamily="34" charset="0"/>
            <a:cs typeface="Arial" pitchFamily="34" charset="0"/>
          </a:endParaRPr>
        </a:p>
      </dgm:t>
    </dgm:pt>
    <dgm:pt modelId="{D13EC03D-0CF7-49B7-BF8C-954A1B5C91A8}" type="sibTrans" cxnId="{D8F9B410-E0C8-4F08-91AF-8D1FFB5DE40B}">
      <dgm:prSet/>
      <dgm:spPr/>
      <dgm:t>
        <a:bodyPr/>
        <a:lstStyle/>
        <a:p>
          <a:endParaRPr lang="ru-RU" sz="1800">
            <a:latin typeface="Arial" pitchFamily="34" charset="0"/>
            <a:cs typeface="Arial" pitchFamily="34" charset="0"/>
          </a:endParaRPr>
        </a:p>
      </dgm:t>
    </dgm:pt>
    <dgm:pt modelId="{2C32F38F-984E-4F9C-B53E-753D47EB2E1A}" type="parTrans" cxnId="{D8F9B410-E0C8-4F08-91AF-8D1FFB5DE40B}">
      <dgm:prSet/>
      <dgm:spPr/>
      <dgm:t>
        <a:bodyPr/>
        <a:lstStyle/>
        <a:p>
          <a:endParaRPr lang="ru-RU" sz="1800">
            <a:latin typeface="Arial" pitchFamily="34" charset="0"/>
            <a:cs typeface="Arial" pitchFamily="34" charset="0"/>
          </a:endParaRPr>
        </a:p>
      </dgm:t>
    </dgm:pt>
    <dgm:pt modelId="{FCF354A6-B5F9-4A34-B63D-00496008C277}">
      <dgm:prSet phldrT="[Текст]" custT="1"/>
      <dgm:spPr>
        <a:solidFill>
          <a:schemeClr val="bg2">
            <a:lumMod val="95000"/>
          </a:schemeClr>
        </a:solidFill>
        <a:ln w="3175">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Number of jobs created </a:t>
          </a:r>
          <a:r>
            <a:rPr lang="en-US" sz="1000" u="none" strike="noStrike" baseline="0" dirty="0" smtClean="0">
              <a:solidFill>
                <a:schemeClr val="bg1">
                  <a:lumMod val="25000"/>
                </a:schemeClr>
              </a:solidFill>
              <a:effectLst/>
              <a:latin typeface="Arial" pitchFamily="34" charset="0"/>
              <a:cs typeface="Arial" pitchFamily="34" charset="0"/>
            </a:rPr>
            <a:t> in</a:t>
          </a:r>
          <a:r>
            <a:rPr lang="en-US" sz="1000" u="none" strike="noStrike" dirty="0" smtClean="0">
              <a:solidFill>
                <a:schemeClr val="bg1">
                  <a:lumMod val="25000"/>
                </a:schemeClr>
              </a:solidFill>
              <a:effectLst/>
              <a:latin typeface="Arial" pitchFamily="34" charset="0"/>
              <a:cs typeface="Arial" pitchFamily="34" charset="0"/>
            </a:rPr>
            <a:t> R &amp; D centers of key partners, the formation of which was agreed on at </a:t>
          </a:r>
          <a:r>
            <a:rPr lang="en-US" sz="1000" u="none" strike="noStrike" dirty="0" err="1" smtClean="0">
              <a:solidFill>
                <a:schemeClr val="bg1">
                  <a:lumMod val="25000"/>
                </a:schemeClr>
              </a:solidFill>
              <a:effectLst/>
              <a:latin typeface="Arial" pitchFamily="34" charset="0"/>
              <a:cs typeface="Arial" pitchFamily="34" charset="0"/>
            </a:rPr>
            <a:t>Skolkovo</a:t>
          </a:r>
          <a:endParaRPr lang="ru-RU" sz="1000" dirty="0">
            <a:solidFill>
              <a:schemeClr val="bg1">
                <a:lumMod val="25000"/>
              </a:schemeClr>
            </a:solidFill>
            <a:latin typeface="Helvetica" pitchFamily="34" charset="0"/>
            <a:cs typeface="Helvetica" pitchFamily="34" charset="0"/>
          </a:endParaRPr>
        </a:p>
      </dgm:t>
    </dgm:pt>
    <dgm:pt modelId="{C40A210D-7F9B-42E7-BCBB-183E0A010D36}" type="sibTrans" cxnId="{F329C968-5E71-493A-8D5E-DB419A53FDA3}">
      <dgm:prSet/>
      <dgm:spPr/>
      <dgm:t>
        <a:bodyPr/>
        <a:lstStyle/>
        <a:p>
          <a:endParaRPr lang="ru-RU" sz="1800">
            <a:latin typeface="Arial" pitchFamily="34" charset="0"/>
            <a:cs typeface="Arial" pitchFamily="34" charset="0"/>
          </a:endParaRPr>
        </a:p>
      </dgm:t>
    </dgm:pt>
    <dgm:pt modelId="{6B615225-67B4-4632-B8BD-BCEC449F0CB3}" type="parTrans" cxnId="{F329C968-5E71-493A-8D5E-DB419A53FDA3}">
      <dgm:prSet/>
      <dgm:spPr/>
      <dgm:t>
        <a:bodyPr/>
        <a:lstStyle/>
        <a:p>
          <a:endParaRPr lang="ru-RU" sz="1800">
            <a:latin typeface="Arial" pitchFamily="34" charset="0"/>
            <a:cs typeface="Arial" pitchFamily="34" charset="0"/>
          </a:endParaRPr>
        </a:p>
      </dgm:t>
    </dgm:pt>
    <dgm:pt modelId="{E89CE85F-ECCF-451F-9661-03BDCBBDD1BD}">
      <dgm:prSet phldrT="[Текст]" custT="1"/>
      <dgm:spPr/>
      <dgm:t>
        <a:bodyPr/>
        <a:lstStyle/>
        <a:p>
          <a:r>
            <a:rPr lang="en-US" sz="1000" dirty="0" smtClean="0">
              <a:solidFill>
                <a:schemeClr val="bg1">
                  <a:lumMod val="25000"/>
                </a:schemeClr>
              </a:solidFill>
              <a:latin typeface="Helvetica" pitchFamily="34" charset="0"/>
              <a:cs typeface="Helvetica" pitchFamily="34" charset="0"/>
            </a:rPr>
            <a:t>Calculated as the number of jobs in R &amp; D centers established in the framework of the signed agreements on the establishment of R &amp; D centers containing a list of topics corresponding to cluster foresights, the budget, the number of research personnel, the plan (road-map) of the center (the construction of a building, room rental, equipment </a:t>
          </a:r>
          <a:r>
            <a:rPr lang="en-US" sz="1000" dirty="0" smtClean="0">
              <a:solidFill>
                <a:schemeClr val="bg1">
                  <a:lumMod val="25000"/>
                </a:schemeClr>
              </a:solidFill>
              <a:latin typeface="Helvetica" pitchFamily="34" charset="0"/>
              <a:cs typeface="Helvetica" pitchFamily="34" charset="0"/>
            </a:rPr>
            <a:t>purchase, etc</a:t>
          </a:r>
          <a:r>
            <a:rPr lang="en-US" sz="1000" dirty="0" smtClean="0">
              <a:solidFill>
                <a:schemeClr val="bg1">
                  <a:lumMod val="25000"/>
                </a:schemeClr>
              </a:solidFill>
              <a:latin typeface="Helvetica" pitchFamily="34" charset="0"/>
              <a:cs typeface="Helvetica" pitchFamily="34" charset="0"/>
            </a:rPr>
            <a:t>.)</a:t>
          </a:r>
          <a:endParaRPr lang="ru-RU" sz="1000" dirty="0">
            <a:solidFill>
              <a:schemeClr val="bg1">
                <a:lumMod val="25000"/>
              </a:schemeClr>
            </a:solidFill>
            <a:latin typeface="Helvetica" pitchFamily="34" charset="0"/>
            <a:cs typeface="Helvetica" pitchFamily="34" charset="0"/>
          </a:endParaRPr>
        </a:p>
      </dgm:t>
    </dgm:pt>
    <dgm:pt modelId="{C44E15E5-EED0-47B7-8AEC-7035B2685797}" type="sibTrans" cxnId="{44054998-59F2-4B8D-A840-C206C1C9324B}">
      <dgm:prSet/>
      <dgm:spPr/>
      <dgm:t>
        <a:bodyPr/>
        <a:lstStyle/>
        <a:p>
          <a:endParaRPr lang="ru-RU" sz="1800">
            <a:latin typeface="Arial" pitchFamily="34" charset="0"/>
            <a:cs typeface="Arial" pitchFamily="34" charset="0"/>
          </a:endParaRPr>
        </a:p>
      </dgm:t>
    </dgm:pt>
    <dgm:pt modelId="{20F7F899-E6F9-42A1-91AB-574608290491}" type="parTrans" cxnId="{44054998-59F2-4B8D-A840-C206C1C9324B}">
      <dgm:prSet/>
      <dgm:spPr/>
      <dgm:t>
        <a:bodyPr/>
        <a:lstStyle/>
        <a:p>
          <a:endParaRPr lang="ru-RU" sz="1800">
            <a:latin typeface="Arial" pitchFamily="34" charset="0"/>
            <a:cs typeface="Arial" pitchFamily="34" charset="0"/>
          </a:endParaRPr>
        </a:p>
      </dgm:t>
    </dgm:pt>
    <dgm:pt modelId="{1057BC08-9FFC-40F4-A970-0A64F79421ED}">
      <dgm:prSet custT="1"/>
      <dgm:spPr/>
      <dgm:t>
        <a:bodyPr/>
        <a:lstStyle/>
        <a:p>
          <a:r>
            <a:rPr lang="en-US" sz="1000" dirty="0" smtClean="0">
              <a:solidFill>
                <a:schemeClr val="bg1">
                  <a:lumMod val="25000"/>
                </a:schemeClr>
              </a:solidFill>
              <a:latin typeface="Helvetica" pitchFamily="34" charset="0"/>
              <a:cs typeface="Helvetica" pitchFamily="34" charset="0"/>
            </a:rPr>
            <a:t>A = proportion of investment from accredited venture capital investors in the total co-investment of participants (%):</a:t>
          </a:r>
        </a:p>
      </dgm:t>
    </dgm:pt>
    <dgm:pt modelId="{78395BA9-04F2-425C-B38B-25F5ECBDABAA}" type="parTrans" cxnId="{84BA3CD6-E1D7-4DC3-87D1-DD7E5689B417}">
      <dgm:prSet/>
      <dgm:spPr/>
      <dgm:t>
        <a:bodyPr/>
        <a:lstStyle/>
        <a:p>
          <a:endParaRPr lang="en-US"/>
        </a:p>
      </dgm:t>
    </dgm:pt>
    <dgm:pt modelId="{9550179F-070F-4FF5-BBDF-A71A2407F79C}" type="sibTrans" cxnId="{84BA3CD6-E1D7-4DC3-87D1-DD7E5689B417}">
      <dgm:prSet/>
      <dgm:spPr/>
      <dgm:t>
        <a:bodyPr/>
        <a:lstStyle/>
        <a:p>
          <a:endParaRPr lang="en-US"/>
        </a:p>
      </dgm:t>
    </dgm:pt>
    <dgm:pt modelId="{D21206B1-0424-4E20-ADFE-38DDD180B8D9}">
      <dgm:prSet custT="1"/>
      <dgm:spPr/>
      <dgm:t>
        <a:bodyPr/>
        <a:lstStyle/>
        <a:p>
          <a:r>
            <a:rPr lang="en-US" sz="1000" dirty="0" smtClean="0">
              <a:solidFill>
                <a:schemeClr val="bg1">
                  <a:lumMod val="25000"/>
                </a:schemeClr>
              </a:solidFill>
              <a:latin typeface="Helvetica" pitchFamily="34" charset="0"/>
              <a:cs typeface="Helvetica" pitchFamily="34" charset="0"/>
            </a:rPr>
            <a:t>Co-investment venture capital from accredited investors in the total co-investment (numerator: the entire amount of external financing, net of investment from non-accredited investors and auto-financing, the denominator: the entire amount of external funding)</a:t>
          </a:r>
        </a:p>
      </dgm:t>
    </dgm:pt>
    <dgm:pt modelId="{45AB7EDF-EC10-4920-AEAB-65CDF3251E4E}" type="parTrans" cxnId="{E1F438B9-1A31-44DA-875C-AD64B25F53FD}">
      <dgm:prSet/>
      <dgm:spPr/>
      <dgm:t>
        <a:bodyPr/>
        <a:lstStyle/>
        <a:p>
          <a:endParaRPr lang="en-US"/>
        </a:p>
      </dgm:t>
    </dgm:pt>
    <dgm:pt modelId="{EE43B842-7DAF-4C54-9C3F-43816CB5BE9A}" type="sibTrans" cxnId="{E1F438B9-1A31-44DA-875C-AD64B25F53FD}">
      <dgm:prSet/>
      <dgm:spPr/>
      <dgm:t>
        <a:bodyPr/>
        <a:lstStyle/>
        <a:p>
          <a:endParaRPr lang="en-US"/>
        </a:p>
      </dgm:t>
    </dgm:pt>
    <dgm:pt modelId="{4BD5A2BB-88C9-4B6D-AB9A-234D4751BD36}">
      <dgm:prSet custT="1"/>
      <dgm:spPr/>
      <dgm:t>
        <a:bodyPr/>
        <a:lstStyle/>
        <a:p>
          <a:r>
            <a:rPr lang="en-US" sz="1000" dirty="0" smtClean="0">
              <a:solidFill>
                <a:schemeClr val="bg1">
                  <a:lumMod val="25000"/>
                </a:schemeClr>
              </a:solidFill>
              <a:latin typeface="Helvetica" pitchFamily="34" charset="0"/>
              <a:cs typeface="Helvetica" pitchFamily="34" charset="0"/>
            </a:rPr>
            <a:t>B = Percentage of participants that have attracted external funding from venture capital investors (%):</a:t>
          </a:r>
        </a:p>
      </dgm:t>
    </dgm:pt>
    <dgm:pt modelId="{FEA6D10C-A6C7-4AAE-9102-ACB2EC724EF6}" type="parTrans" cxnId="{6F113E36-412A-428E-9C81-8F7427F67ACD}">
      <dgm:prSet/>
      <dgm:spPr/>
      <dgm:t>
        <a:bodyPr/>
        <a:lstStyle/>
        <a:p>
          <a:endParaRPr lang="en-US"/>
        </a:p>
      </dgm:t>
    </dgm:pt>
    <dgm:pt modelId="{E56E5452-D65E-4F80-9CF0-D1D6AA542D1E}" type="sibTrans" cxnId="{6F113E36-412A-428E-9C81-8F7427F67ACD}">
      <dgm:prSet/>
      <dgm:spPr/>
      <dgm:t>
        <a:bodyPr/>
        <a:lstStyle/>
        <a:p>
          <a:endParaRPr lang="en-US"/>
        </a:p>
      </dgm:t>
    </dgm:pt>
    <dgm:pt modelId="{F9791A10-3CCA-4DA6-A3A5-30B6EB3C7129}">
      <dgm:prSet custT="1"/>
      <dgm:spPr/>
      <dgm:t>
        <a:bodyPr/>
        <a:lstStyle/>
        <a:p>
          <a:r>
            <a:rPr lang="en-US" sz="1000" dirty="0" smtClean="0">
              <a:solidFill>
                <a:schemeClr val="bg1">
                  <a:lumMod val="25000"/>
                </a:schemeClr>
              </a:solidFill>
              <a:latin typeface="Helvetica" pitchFamily="34" charset="0"/>
              <a:cs typeface="Helvetica" pitchFamily="34" charset="0"/>
            </a:rPr>
            <a:t>The number of participants that have attracted investments from venture capital investors (venture capital funds, business angels) to the total number of participants</a:t>
          </a:r>
        </a:p>
      </dgm:t>
    </dgm:pt>
    <dgm:pt modelId="{10F7A968-1E18-45FC-BE11-BE20EDABFF5B}" type="parTrans" cxnId="{812F7555-9EC5-4893-A782-EF81B2E59D28}">
      <dgm:prSet/>
      <dgm:spPr/>
      <dgm:t>
        <a:bodyPr/>
        <a:lstStyle/>
        <a:p>
          <a:endParaRPr lang="en-US"/>
        </a:p>
      </dgm:t>
    </dgm:pt>
    <dgm:pt modelId="{23374663-A18D-46F4-A37D-61D86421EE3D}" type="sibTrans" cxnId="{812F7555-9EC5-4893-A782-EF81B2E59D28}">
      <dgm:prSet/>
      <dgm:spPr/>
      <dgm:t>
        <a:bodyPr/>
        <a:lstStyle/>
        <a:p>
          <a:endParaRPr lang="en-US"/>
        </a:p>
      </dgm:t>
    </dgm:pt>
    <dgm:pt modelId="{E6693D51-8F7A-4766-A007-FE79B5EEB550}">
      <dgm:prSet custT="1"/>
      <dgm:spPr/>
      <dgm:t>
        <a:bodyPr/>
        <a:lstStyle/>
        <a:p>
          <a:r>
            <a:rPr lang="en-US" sz="1000" dirty="0" smtClean="0">
              <a:solidFill>
                <a:schemeClr val="bg1">
                  <a:lumMod val="25000"/>
                </a:schemeClr>
              </a:solidFill>
              <a:latin typeface="Helvetica" pitchFamily="34" charset="0"/>
              <a:cs typeface="Helvetica" pitchFamily="34" charset="0"/>
            </a:rPr>
            <a:t>Assessment of achievements made ​​by the method of "yes / no": if a checkpoint is passed on time, the goal is achieved. Any deviation is considered to be an unfulfilled indicator</a:t>
          </a:r>
        </a:p>
      </dgm:t>
    </dgm:pt>
    <dgm:pt modelId="{7C9FF68A-9729-4CD1-B67D-3F037904007C}" type="parTrans" cxnId="{A0C7185D-DB97-4D39-8E04-E6A12152B646}">
      <dgm:prSet/>
      <dgm:spPr/>
      <dgm:t>
        <a:bodyPr/>
        <a:lstStyle/>
        <a:p>
          <a:endParaRPr lang="en-US"/>
        </a:p>
      </dgm:t>
    </dgm:pt>
    <dgm:pt modelId="{DBDD9D0C-B8C9-4625-8FA9-91C891CA33ED}" type="sibTrans" cxnId="{A0C7185D-DB97-4D39-8E04-E6A12152B646}">
      <dgm:prSet/>
      <dgm:spPr/>
      <dgm:t>
        <a:bodyPr/>
        <a:lstStyle/>
        <a:p>
          <a:endParaRPr lang="en-US"/>
        </a:p>
      </dgm:t>
    </dgm:pt>
    <dgm:pt modelId="{45E1CE38-D8DE-4321-BF00-5E24358B62D0}">
      <dgm:prSet custT="1"/>
      <dgm:spPr/>
      <dgm:t>
        <a:bodyPr/>
        <a:lstStyle/>
        <a:p>
          <a:r>
            <a:rPr lang="en-US" sz="1000" u="none" dirty="0" smtClean="0">
              <a:solidFill>
                <a:schemeClr val="bg1">
                  <a:lumMod val="25000"/>
                </a:schemeClr>
              </a:solidFill>
              <a:latin typeface="Helvetica" pitchFamily="34" charset="0"/>
              <a:cs typeface="Helvetica" pitchFamily="34" charset="0"/>
            </a:rPr>
            <a:t>Monitoring is carried out on a quarterly basis.</a:t>
          </a:r>
        </a:p>
      </dgm:t>
    </dgm:pt>
    <dgm:pt modelId="{7687CC0F-4015-4927-A33A-34F1C64A3F33}" type="parTrans" cxnId="{1571B406-77DB-4EB8-9763-B13D983FD4EA}">
      <dgm:prSet/>
      <dgm:spPr/>
      <dgm:t>
        <a:bodyPr/>
        <a:lstStyle/>
        <a:p>
          <a:endParaRPr lang="en-US"/>
        </a:p>
      </dgm:t>
    </dgm:pt>
    <dgm:pt modelId="{FF153D80-84F7-4384-A198-F199ECB91F1E}" type="sibTrans" cxnId="{1571B406-77DB-4EB8-9763-B13D983FD4EA}">
      <dgm:prSet/>
      <dgm:spPr/>
      <dgm:t>
        <a:bodyPr/>
        <a:lstStyle/>
        <a:p>
          <a:endParaRPr lang="en-US"/>
        </a:p>
      </dgm:t>
    </dgm:pt>
    <dgm:pt modelId="{61E48EF9-C990-47B9-A692-ADD95394505B}" type="pres">
      <dgm:prSet presAssocID="{50B422F8-ADEC-4B57-8736-8594A829F476}" presName="Name0" presStyleCnt="0">
        <dgm:presLayoutVars>
          <dgm:dir/>
          <dgm:animLvl val="lvl"/>
          <dgm:resizeHandles val="exact"/>
        </dgm:presLayoutVars>
      </dgm:prSet>
      <dgm:spPr/>
      <dgm:t>
        <a:bodyPr/>
        <a:lstStyle/>
        <a:p>
          <a:endParaRPr lang="ru-RU"/>
        </a:p>
      </dgm:t>
    </dgm:pt>
    <dgm:pt modelId="{0262363C-0DBD-482B-994F-B68826F9970E}" type="pres">
      <dgm:prSet presAssocID="{FCF354A6-B5F9-4A34-B63D-00496008C277}" presName="linNode" presStyleCnt="0"/>
      <dgm:spPr/>
    </dgm:pt>
    <dgm:pt modelId="{08DF8732-EA6A-47B5-BBE2-7273AB151D62}" type="pres">
      <dgm:prSet presAssocID="{FCF354A6-B5F9-4A34-B63D-00496008C277}" presName="parentText" presStyleLbl="node1" presStyleIdx="0" presStyleCnt="4" custScaleX="202504" custScaleY="29887" custLinFactNeighborX="-19" custLinFactNeighborY="-34">
        <dgm:presLayoutVars>
          <dgm:chMax val="1"/>
          <dgm:bulletEnabled val="1"/>
        </dgm:presLayoutVars>
      </dgm:prSet>
      <dgm:spPr/>
      <dgm:t>
        <a:bodyPr/>
        <a:lstStyle/>
        <a:p>
          <a:endParaRPr lang="ru-RU"/>
        </a:p>
      </dgm:t>
    </dgm:pt>
    <dgm:pt modelId="{02F70E4D-2DCD-49B5-90D5-ED54BB959400}" type="pres">
      <dgm:prSet presAssocID="{FCF354A6-B5F9-4A34-B63D-00496008C277}" presName="descendantText" presStyleLbl="alignAccFollowNode1" presStyleIdx="0" presStyleCnt="4" custScaleX="162871" custScaleY="37761">
        <dgm:presLayoutVars>
          <dgm:bulletEnabled val="1"/>
        </dgm:presLayoutVars>
      </dgm:prSet>
      <dgm:spPr/>
      <dgm:t>
        <a:bodyPr/>
        <a:lstStyle/>
        <a:p>
          <a:endParaRPr lang="ru-RU"/>
        </a:p>
      </dgm:t>
    </dgm:pt>
    <dgm:pt modelId="{92472926-191D-4331-9214-B6EB7AC1CB6F}" type="pres">
      <dgm:prSet presAssocID="{C40A210D-7F9B-42E7-BCBB-183E0A010D36}" presName="sp" presStyleCnt="0"/>
      <dgm:spPr/>
    </dgm:pt>
    <dgm:pt modelId="{A68E3F55-F69E-46A0-A0E3-CB23F7459B9A}" type="pres">
      <dgm:prSet presAssocID="{A701DF84-ADC4-4D71-8675-D7519CF46935}" presName="linNode" presStyleCnt="0"/>
      <dgm:spPr/>
    </dgm:pt>
    <dgm:pt modelId="{29293F57-0038-4066-A6A0-025818C66988}" type="pres">
      <dgm:prSet presAssocID="{A701DF84-ADC4-4D71-8675-D7519CF46935}" presName="parentText" presStyleLbl="node1" presStyleIdx="1" presStyleCnt="4" custScaleX="124780" custScaleY="64582" custLinFactNeighborX="-11" custLinFactNeighborY="-1504">
        <dgm:presLayoutVars>
          <dgm:chMax val="1"/>
          <dgm:bulletEnabled val="1"/>
        </dgm:presLayoutVars>
      </dgm:prSet>
      <dgm:spPr/>
      <dgm:t>
        <a:bodyPr/>
        <a:lstStyle/>
        <a:p>
          <a:endParaRPr lang="ru-RU"/>
        </a:p>
      </dgm:t>
    </dgm:pt>
    <dgm:pt modelId="{02E25588-F0C0-409E-8D83-268CC626A958}" type="pres">
      <dgm:prSet presAssocID="{A701DF84-ADC4-4D71-8675-D7519CF46935}" presName="descendantText" presStyleLbl="alignAccFollowNode1" presStyleIdx="1" presStyleCnt="4" custScaleY="68631" custLinFactNeighborX="22" custLinFactNeighborY="2087">
        <dgm:presLayoutVars>
          <dgm:bulletEnabled val="1"/>
        </dgm:presLayoutVars>
      </dgm:prSet>
      <dgm:spPr/>
      <dgm:t>
        <a:bodyPr/>
        <a:lstStyle/>
        <a:p>
          <a:endParaRPr lang="ru-RU"/>
        </a:p>
      </dgm:t>
    </dgm:pt>
    <dgm:pt modelId="{C7D99B54-6FDB-4DC6-B6C1-CB1615395155}" type="pres">
      <dgm:prSet presAssocID="{B959668C-D77B-402C-88D4-8EADB6189B6E}" presName="sp" presStyleCnt="0"/>
      <dgm:spPr/>
    </dgm:pt>
    <dgm:pt modelId="{0900F824-4C54-4BAC-855C-F0F375A1F960}" type="pres">
      <dgm:prSet presAssocID="{8B92C3BF-FE4E-4EE5-8FF0-F1D6BCF008DF}" presName="linNode" presStyleCnt="0"/>
      <dgm:spPr/>
    </dgm:pt>
    <dgm:pt modelId="{AF10677A-67C8-4426-9223-78C665A1B5C4}" type="pres">
      <dgm:prSet presAssocID="{8B92C3BF-FE4E-4EE5-8FF0-F1D6BCF008DF}" presName="parentText" presStyleLbl="node1" presStyleIdx="2" presStyleCnt="4" custScaleX="126259" custScaleY="27123" custLinFactNeighborX="92" custLinFactNeighborY="-2062">
        <dgm:presLayoutVars>
          <dgm:chMax val="1"/>
          <dgm:bulletEnabled val="1"/>
        </dgm:presLayoutVars>
      </dgm:prSet>
      <dgm:spPr/>
      <dgm:t>
        <a:bodyPr/>
        <a:lstStyle/>
        <a:p>
          <a:endParaRPr lang="ru-RU"/>
        </a:p>
      </dgm:t>
    </dgm:pt>
    <dgm:pt modelId="{2D95FF06-CD12-4EB3-B224-3A541868BFCC}" type="pres">
      <dgm:prSet presAssocID="{8B92C3BF-FE4E-4EE5-8FF0-F1D6BCF008DF}" presName="descendantText" presStyleLbl="alignAccFollowNode1" presStyleIdx="2" presStyleCnt="4" custScaleY="31899" custLinFactNeighborX="162" custLinFactNeighborY="-2563">
        <dgm:presLayoutVars>
          <dgm:bulletEnabled val="1"/>
        </dgm:presLayoutVars>
      </dgm:prSet>
      <dgm:spPr/>
      <dgm:t>
        <a:bodyPr/>
        <a:lstStyle/>
        <a:p>
          <a:endParaRPr lang="ru-RU"/>
        </a:p>
      </dgm:t>
    </dgm:pt>
    <dgm:pt modelId="{E940FDCD-D803-4612-9651-A80500AF0161}" type="pres">
      <dgm:prSet presAssocID="{263EE6D6-1FD7-4769-946C-294975266CE1}" presName="sp" presStyleCnt="0"/>
      <dgm:spPr/>
    </dgm:pt>
    <dgm:pt modelId="{F874AC3C-CC78-471E-9F11-0150D2B0BAC6}" type="pres">
      <dgm:prSet presAssocID="{F0662DAC-AF76-4D79-92C0-510CF70D278F}" presName="linNode" presStyleCnt="0"/>
      <dgm:spPr/>
    </dgm:pt>
    <dgm:pt modelId="{72128AE5-2BE1-4D16-B8AA-DF0AAFC64258}" type="pres">
      <dgm:prSet presAssocID="{F0662DAC-AF76-4D79-92C0-510CF70D278F}" presName="parentText" presStyleLbl="node1" presStyleIdx="3" presStyleCnt="4" custScaleX="126259" custScaleY="27402" custLinFactNeighborX="-11" custLinFactNeighborY="22">
        <dgm:presLayoutVars>
          <dgm:chMax val="1"/>
          <dgm:bulletEnabled val="1"/>
        </dgm:presLayoutVars>
      </dgm:prSet>
      <dgm:spPr/>
      <dgm:t>
        <a:bodyPr/>
        <a:lstStyle/>
        <a:p>
          <a:endParaRPr lang="ru-RU"/>
        </a:p>
      </dgm:t>
    </dgm:pt>
    <dgm:pt modelId="{B4A715BB-C164-409D-8009-1D1941A018BF}" type="pres">
      <dgm:prSet presAssocID="{F0662DAC-AF76-4D79-92C0-510CF70D278F}" presName="descendantText" presStyleLbl="alignAccFollowNode1" presStyleIdx="3" presStyleCnt="4" custScaleY="31111" custLinFactNeighborX="-22" custLinFactNeighborY="12427">
        <dgm:presLayoutVars>
          <dgm:bulletEnabled val="1"/>
        </dgm:presLayoutVars>
      </dgm:prSet>
      <dgm:spPr/>
      <dgm:t>
        <a:bodyPr/>
        <a:lstStyle/>
        <a:p>
          <a:endParaRPr lang="ru-RU"/>
        </a:p>
      </dgm:t>
    </dgm:pt>
  </dgm:ptLst>
  <dgm:cxnLst>
    <dgm:cxn modelId="{1571B406-77DB-4EB8-9763-B13D983FD4EA}" srcId="{F0662DAC-AF76-4D79-92C0-510CF70D278F}" destId="{45E1CE38-D8DE-4321-BF00-5E24358B62D0}" srcOrd="1" destOrd="0" parTransId="{7687CC0F-4015-4927-A33A-34F1C64A3F33}" sibTransId="{FF153D80-84F7-4384-A198-F199ECB91F1E}"/>
    <dgm:cxn modelId="{A6C6155F-C40A-4CBF-89B3-77FC79D5E92D}" srcId="{50B422F8-ADEC-4B57-8736-8594A829F476}" destId="{A701DF84-ADC4-4D71-8675-D7519CF46935}" srcOrd="1" destOrd="0" parTransId="{E9511A7C-A673-4F3D-8579-2171AA25555A}" sibTransId="{B959668C-D77B-402C-88D4-8EADB6189B6E}"/>
    <dgm:cxn modelId="{92B60121-BB64-47EB-9828-C8213D8E11FE}" type="presOf" srcId="{85AE4879-0161-4E93-9018-58C25484D3F2}" destId="{B4A715BB-C164-409D-8009-1D1941A018BF}" srcOrd="0" destOrd="0" presId="urn:microsoft.com/office/officeart/2005/8/layout/vList5"/>
    <dgm:cxn modelId="{84BA3CD6-E1D7-4DC3-87D1-DD7E5689B417}" srcId="{A701DF84-ADC4-4D71-8675-D7519CF46935}" destId="{1057BC08-9FFC-40F4-A970-0A64F79421ED}" srcOrd="1" destOrd="0" parTransId="{78395BA9-04F2-425C-B38B-25F5ECBDABAA}" sibTransId="{9550179F-070F-4FF5-BBDF-A71A2407F79C}"/>
    <dgm:cxn modelId="{7C486833-3FA5-4833-84FF-02CD4B3A85A1}" type="presOf" srcId="{4BD5A2BB-88C9-4B6D-AB9A-234D4751BD36}" destId="{02E25588-F0C0-409E-8D83-268CC626A958}" srcOrd="0" destOrd="3" presId="urn:microsoft.com/office/officeart/2005/8/layout/vList5"/>
    <dgm:cxn modelId="{44054998-59F2-4B8D-A840-C206C1C9324B}" srcId="{FCF354A6-B5F9-4A34-B63D-00496008C277}" destId="{E89CE85F-ECCF-451F-9661-03BDCBBDD1BD}" srcOrd="0" destOrd="0" parTransId="{20F7F899-E6F9-42A1-91AB-574608290491}" sibTransId="{C44E15E5-EED0-47B7-8AEC-7035B2685797}"/>
    <dgm:cxn modelId="{73004F18-9B38-4F25-B7E9-8558425FD64B}" type="presOf" srcId="{D21206B1-0424-4E20-ADFE-38DDD180B8D9}" destId="{02E25588-F0C0-409E-8D83-268CC626A958}" srcOrd="0" destOrd="2" presId="urn:microsoft.com/office/officeart/2005/8/layout/vList5"/>
    <dgm:cxn modelId="{DB8CCAD4-A841-4C5B-A51E-1DB4B6552623}" srcId="{50B422F8-ADEC-4B57-8736-8594A829F476}" destId="{8B92C3BF-FE4E-4EE5-8FF0-F1D6BCF008DF}" srcOrd="2" destOrd="0" parTransId="{BED70B63-CD49-45C8-B609-8998365F90B3}" sibTransId="{263EE6D6-1FD7-4769-946C-294975266CE1}"/>
    <dgm:cxn modelId="{FE0A604E-5589-481A-B640-4064B2054943}" srcId="{50B422F8-ADEC-4B57-8736-8594A829F476}" destId="{F0662DAC-AF76-4D79-92C0-510CF70D278F}" srcOrd="3" destOrd="0" parTransId="{8E706B5F-93AE-4E83-9C85-997A29D9AB22}" sibTransId="{89215BAE-7F25-4DFF-9311-76A226F45F18}"/>
    <dgm:cxn modelId="{CA9E5739-D18A-4569-A714-CB4079D071E4}" type="presOf" srcId="{F0662DAC-AF76-4D79-92C0-510CF70D278F}" destId="{72128AE5-2BE1-4D16-B8AA-DF0AAFC64258}" srcOrd="0" destOrd="0" presId="urn:microsoft.com/office/officeart/2005/8/layout/vList5"/>
    <dgm:cxn modelId="{BC97C617-2BFB-475B-B1B0-17F98306C6F5}" type="presOf" srcId="{8B92C3BF-FE4E-4EE5-8FF0-F1D6BCF008DF}" destId="{AF10677A-67C8-4426-9223-78C665A1B5C4}" srcOrd="0" destOrd="0" presId="urn:microsoft.com/office/officeart/2005/8/layout/vList5"/>
    <dgm:cxn modelId="{D8F9B410-E0C8-4F08-91AF-8D1FFB5DE40B}" srcId="{A701DF84-ADC4-4D71-8675-D7519CF46935}" destId="{F50C840A-B5E9-46CA-81BB-04DFF36A013D}" srcOrd="0" destOrd="0" parTransId="{2C32F38F-984E-4F9C-B53E-753D47EB2E1A}" sibTransId="{D13EC03D-0CF7-49B7-BF8C-954A1B5C91A8}"/>
    <dgm:cxn modelId="{261B308C-D18A-45E5-8E3A-3204C071B95F}" type="presOf" srcId="{45E1CE38-D8DE-4321-BF00-5E24358B62D0}" destId="{B4A715BB-C164-409D-8009-1D1941A018BF}" srcOrd="0" destOrd="1" presId="urn:microsoft.com/office/officeart/2005/8/layout/vList5"/>
    <dgm:cxn modelId="{9B00BD5B-2E97-4CAD-82B7-CF227655CA35}" srcId="{F0662DAC-AF76-4D79-92C0-510CF70D278F}" destId="{85AE4879-0161-4E93-9018-58C25484D3F2}" srcOrd="0" destOrd="0" parTransId="{146F97A0-428C-40C8-9F4C-BCF99936CC59}" sibTransId="{318D2921-B281-4BDE-AC18-9F1D212A63BC}"/>
    <dgm:cxn modelId="{812F7555-9EC5-4893-A782-EF81B2E59D28}" srcId="{A701DF84-ADC4-4D71-8675-D7519CF46935}" destId="{F9791A10-3CCA-4DA6-A3A5-30B6EB3C7129}" srcOrd="4" destOrd="0" parTransId="{10F7A968-1E18-45FC-BE11-BE20EDABFF5B}" sibTransId="{23374663-A18D-46F4-A37D-61D86421EE3D}"/>
    <dgm:cxn modelId="{F329C968-5E71-493A-8D5E-DB419A53FDA3}" srcId="{50B422F8-ADEC-4B57-8736-8594A829F476}" destId="{FCF354A6-B5F9-4A34-B63D-00496008C277}" srcOrd="0" destOrd="0" parTransId="{6B615225-67B4-4632-B8BD-BCEC449F0CB3}" sibTransId="{C40A210D-7F9B-42E7-BCBB-183E0A010D36}"/>
    <dgm:cxn modelId="{0EB96D10-FD38-4AA2-9248-ED1C725D2E5C}" type="presOf" srcId="{A701DF84-ADC4-4D71-8675-D7519CF46935}" destId="{29293F57-0038-4066-A6A0-025818C66988}" srcOrd="0" destOrd="0" presId="urn:microsoft.com/office/officeart/2005/8/layout/vList5"/>
    <dgm:cxn modelId="{DD0E93EE-630D-450B-B80D-772B0769AB27}" type="presOf" srcId="{F50C840A-B5E9-46CA-81BB-04DFF36A013D}" destId="{02E25588-F0C0-409E-8D83-268CC626A958}" srcOrd="0" destOrd="0" presId="urn:microsoft.com/office/officeart/2005/8/layout/vList5"/>
    <dgm:cxn modelId="{2CB386CC-6DCC-41DD-AA7F-AEB74A026321}" type="presOf" srcId="{1057BC08-9FFC-40F4-A970-0A64F79421ED}" destId="{02E25588-F0C0-409E-8D83-268CC626A958}" srcOrd="0" destOrd="1" presId="urn:microsoft.com/office/officeart/2005/8/layout/vList5"/>
    <dgm:cxn modelId="{E4880E97-7848-4550-9413-468A9D3C4FC1}" type="presOf" srcId="{50B422F8-ADEC-4B57-8736-8594A829F476}" destId="{61E48EF9-C990-47B9-A692-ADD95394505B}" srcOrd="0" destOrd="0" presId="urn:microsoft.com/office/officeart/2005/8/layout/vList5"/>
    <dgm:cxn modelId="{AC54F671-6A4A-4DC6-BCC0-B7EA75C59C34}" type="presOf" srcId="{F9791A10-3CCA-4DA6-A3A5-30B6EB3C7129}" destId="{02E25588-F0C0-409E-8D83-268CC626A958}" srcOrd="0" destOrd="4" presId="urn:microsoft.com/office/officeart/2005/8/layout/vList5"/>
    <dgm:cxn modelId="{E1F438B9-1A31-44DA-875C-AD64B25F53FD}" srcId="{A701DF84-ADC4-4D71-8675-D7519CF46935}" destId="{D21206B1-0424-4E20-ADFE-38DDD180B8D9}" srcOrd="2" destOrd="0" parTransId="{45AB7EDF-EC10-4920-AEAB-65CDF3251E4E}" sibTransId="{EE43B842-7DAF-4C54-9C3F-43816CB5BE9A}"/>
    <dgm:cxn modelId="{DC5BD977-5073-4312-A2CF-4C2DC22693D6}" type="presOf" srcId="{E6693D51-8F7A-4766-A007-FE79B5EEB550}" destId="{2D95FF06-CD12-4EB3-B224-3A541868BFCC}" srcOrd="0" destOrd="1" presId="urn:microsoft.com/office/officeart/2005/8/layout/vList5"/>
    <dgm:cxn modelId="{85A45A72-0070-4BDE-AD24-BC7E01F4058D}" type="presOf" srcId="{90E2B0EB-7BA1-465C-95F3-18FEC66E54BD}" destId="{2D95FF06-CD12-4EB3-B224-3A541868BFCC}" srcOrd="0" destOrd="0" presId="urn:microsoft.com/office/officeart/2005/8/layout/vList5"/>
    <dgm:cxn modelId="{6F113E36-412A-428E-9C81-8F7427F67ACD}" srcId="{A701DF84-ADC4-4D71-8675-D7519CF46935}" destId="{4BD5A2BB-88C9-4B6D-AB9A-234D4751BD36}" srcOrd="3" destOrd="0" parTransId="{FEA6D10C-A6C7-4AAE-9102-ACB2EC724EF6}" sibTransId="{E56E5452-D65E-4F80-9CF0-D1D6AA542D1E}"/>
    <dgm:cxn modelId="{873CD39D-4F57-442E-903A-892D1A22AEDD}" type="presOf" srcId="{FCF354A6-B5F9-4A34-B63D-00496008C277}" destId="{08DF8732-EA6A-47B5-BBE2-7273AB151D62}" srcOrd="0" destOrd="0" presId="urn:microsoft.com/office/officeart/2005/8/layout/vList5"/>
    <dgm:cxn modelId="{7B74C8AA-CD03-487E-B13E-1D60C1DC0782}" type="presOf" srcId="{E89CE85F-ECCF-451F-9661-03BDCBBDD1BD}" destId="{02F70E4D-2DCD-49B5-90D5-ED54BB959400}" srcOrd="0" destOrd="0" presId="urn:microsoft.com/office/officeart/2005/8/layout/vList5"/>
    <dgm:cxn modelId="{6D728217-A1AA-4031-B37B-8D5E3EFF63F1}" srcId="{8B92C3BF-FE4E-4EE5-8FF0-F1D6BCF008DF}" destId="{90E2B0EB-7BA1-465C-95F3-18FEC66E54BD}" srcOrd="0" destOrd="0" parTransId="{347F7694-1AF6-4781-A866-B68420042964}" sibTransId="{31FBF240-EECB-4D4B-A0B9-4820BF2D7F6D}"/>
    <dgm:cxn modelId="{A0C7185D-DB97-4D39-8E04-E6A12152B646}" srcId="{8B92C3BF-FE4E-4EE5-8FF0-F1D6BCF008DF}" destId="{E6693D51-8F7A-4766-A007-FE79B5EEB550}" srcOrd="1" destOrd="0" parTransId="{7C9FF68A-9729-4CD1-B67D-3F037904007C}" sibTransId="{DBDD9D0C-B8C9-4625-8FA9-91C891CA33ED}"/>
    <dgm:cxn modelId="{21FCB23C-A912-49F5-98A2-4846C49C7F4D}" type="presParOf" srcId="{61E48EF9-C990-47B9-A692-ADD95394505B}" destId="{0262363C-0DBD-482B-994F-B68826F9970E}" srcOrd="0" destOrd="0" presId="urn:microsoft.com/office/officeart/2005/8/layout/vList5"/>
    <dgm:cxn modelId="{40B4F39E-4D48-47CD-A2ED-D1B31D94BB45}" type="presParOf" srcId="{0262363C-0DBD-482B-994F-B68826F9970E}" destId="{08DF8732-EA6A-47B5-BBE2-7273AB151D62}" srcOrd="0" destOrd="0" presId="urn:microsoft.com/office/officeart/2005/8/layout/vList5"/>
    <dgm:cxn modelId="{DE741BCA-9A93-493E-B778-67E9E235D89D}" type="presParOf" srcId="{0262363C-0DBD-482B-994F-B68826F9970E}" destId="{02F70E4D-2DCD-49B5-90D5-ED54BB959400}" srcOrd="1" destOrd="0" presId="urn:microsoft.com/office/officeart/2005/8/layout/vList5"/>
    <dgm:cxn modelId="{606F33D1-6A63-48A0-BF86-96B93730DCE1}" type="presParOf" srcId="{61E48EF9-C990-47B9-A692-ADD95394505B}" destId="{92472926-191D-4331-9214-B6EB7AC1CB6F}" srcOrd="1" destOrd="0" presId="urn:microsoft.com/office/officeart/2005/8/layout/vList5"/>
    <dgm:cxn modelId="{FC332425-DA25-4B30-B9DF-F0E00A58A83A}" type="presParOf" srcId="{61E48EF9-C990-47B9-A692-ADD95394505B}" destId="{A68E3F55-F69E-46A0-A0E3-CB23F7459B9A}" srcOrd="2" destOrd="0" presId="urn:microsoft.com/office/officeart/2005/8/layout/vList5"/>
    <dgm:cxn modelId="{0B4C3944-1792-4ADF-8834-1661C1C390BE}" type="presParOf" srcId="{A68E3F55-F69E-46A0-A0E3-CB23F7459B9A}" destId="{29293F57-0038-4066-A6A0-025818C66988}" srcOrd="0" destOrd="0" presId="urn:microsoft.com/office/officeart/2005/8/layout/vList5"/>
    <dgm:cxn modelId="{9DC13087-E571-497A-BE68-5BCD2531DA10}" type="presParOf" srcId="{A68E3F55-F69E-46A0-A0E3-CB23F7459B9A}" destId="{02E25588-F0C0-409E-8D83-268CC626A958}" srcOrd="1" destOrd="0" presId="urn:microsoft.com/office/officeart/2005/8/layout/vList5"/>
    <dgm:cxn modelId="{A0C314CF-92E8-46F9-9F8A-A532ADC8D017}" type="presParOf" srcId="{61E48EF9-C990-47B9-A692-ADD95394505B}" destId="{C7D99B54-6FDB-4DC6-B6C1-CB1615395155}" srcOrd="3" destOrd="0" presId="urn:microsoft.com/office/officeart/2005/8/layout/vList5"/>
    <dgm:cxn modelId="{EB5FDC5B-748A-4556-A250-44F31EE91968}" type="presParOf" srcId="{61E48EF9-C990-47B9-A692-ADD95394505B}" destId="{0900F824-4C54-4BAC-855C-F0F375A1F960}" srcOrd="4" destOrd="0" presId="urn:microsoft.com/office/officeart/2005/8/layout/vList5"/>
    <dgm:cxn modelId="{0BDB8D01-E0D7-44A3-BDD0-AB5293FDA1C4}" type="presParOf" srcId="{0900F824-4C54-4BAC-855C-F0F375A1F960}" destId="{AF10677A-67C8-4426-9223-78C665A1B5C4}" srcOrd="0" destOrd="0" presId="urn:microsoft.com/office/officeart/2005/8/layout/vList5"/>
    <dgm:cxn modelId="{2F8013EE-C594-4BD1-888F-43B71BCAEB51}" type="presParOf" srcId="{0900F824-4C54-4BAC-855C-F0F375A1F960}" destId="{2D95FF06-CD12-4EB3-B224-3A541868BFCC}" srcOrd="1" destOrd="0" presId="urn:microsoft.com/office/officeart/2005/8/layout/vList5"/>
    <dgm:cxn modelId="{ADD61C8E-25ED-4145-B5A3-8E44B9235BDE}" type="presParOf" srcId="{61E48EF9-C990-47B9-A692-ADD95394505B}" destId="{E940FDCD-D803-4612-9651-A80500AF0161}" srcOrd="5" destOrd="0" presId="urn:microsoft.com/office/officeart/2005/8/layout/vList5"/>
    <dgm:cxn modelId="{277DFC93-69E7-4564-9DB7-E452AA6D82A9}" type="presParOf" srcId="{61E48EF9-C990-47B9-A692-ADD95394505B}" destId="{F874AC3C-CC78-471E-9F11-0150D2B0BAC6}" srcOrd="6" destOrd="0" presId="urn:microsoft.com/office/officeart/2005/8/layout/vList5"/>
    <dgm:cxn modelId="{CD837480-378E-4C89-B077-BE737FFA6239}" type="presParOf" srcId="{F874AC3C-CC78-471E-9F11-0150D2B0BAC6}" destId="{72128AE5-2BE1-4D16-B8AA-DF0AAFC64258}" srcOrd="0" destOrd="0" presId="urn:microsoft.com/office/officeart/2005/8/layout/vList5"/>
    <dgm:cxn modelId="{EFDA293D-AC10-46AA-9410-1FA8B1BA4BE5}" type="presParOf" srcId="{F874AC3C-CC78-471E-9F11-0150D2B0BAC6}" destId="{B4A715BB-C164-409D-8009-1D1941A018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422F8-ADEC-4B57-8736-8594A829F47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A701DF84-ADC4-4D71-8675-D7519CF46935}">
      <dgm:prSet phldrT="[Текст]" custT="1"/>
      <dgm:spPr>
        <a:solidFill>
          <a:schemeClr val="bg2">
            <a:lumMod val="95000"/>
          </a:schemeClr>
        </a:solidFill>
        <a:ln w="6350">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The average time for making decisions on grants, in calendar days:</a:t>
          </a:r>
        </a:p>
        <a:p>
          <a:pPr algn="l"/>
          <a:endParaRPr lang="en-US" sz="1000" u="none" strike="noStrike" dirty="0" smtClean="0">
            <a:solidFill>
              <a:schemeClr val="bg1">
                <a:lumMod val="25000"/>
              </a:schemeClr>
            </a:solidFill>
            <a:effectLst/>
            <a:latin typeface="Arial" pitchFamily="34" charset="0"/>
            <a:cs typeface="Arial" pitchFamily="34" charset="0"/>
          </a:endParaRPr>
        </a:p>
        <a:p>
          <a:pPr algn="l"/>
          <a:r>
            <a:rPr lang="en-US" sz="1000" u="none" strike="noStrike" dirty="0" smtClean="0">
              <a:solidFill>
                <a:schemeClr val="bg1">
                  <a:lumMod val="25000"/>
                </a:schemeClr>
              </a:solidFill>
              <a:effectLst/>
              <a:latin typeface="Arial" pitchFamily="34" charset="0"/>
              <a:cs typeface="Arial" pitchFamily="34" charset="0"/>
            </a:rPr>
            <a:t>A) participant status with procedure for prior approval completed</a:t>
          </a:r>
        </a:p>
        <a:p>
          <a:pPr algn="l"/>
          <a:r>
            <a:rPr lang="en-US" sz="1000" u="none" strike="noStrike" dirty="0" smtClean="0">
              <a:solidFill>
                <a:schemeClr val="bg1">
                  <a:lumMod val="25000"/>
                </a:schemeClr>
              </a:solidFill>
              <a:effectLst/>
              <a:latin typeface="Arial" pitchFamily="34" charset="0"/>
              <a:cs typeface="Arial" pitchFamily="34" charset="0"/>
            </a:rPr>
            <a:t>B) status of the participant without prior approval</a:t>
          </a:r>
        </a:p>
        <a:p>
          <a:pPr algn="l"/>
          <a:r>
            <a:rPr lang="en-US" sz="1000" u="none" strike="noStrike" dirty="0" smtClean="0">
              <a:solidFill>
                <a:schemeClr val="bg1">
                  <a:lumMod val="25000"/>
                </a:schemeClr>
              </a:solidFill>
              <a:effectLst/>
              <a:latin typeface="Arial" pitchFamily="34" charset="0"/>
              <a:cs typeface="Arial" pitchFamily="34" charset="0"/>
            </a:rPr>
            <a:t>C) grants to participants</a:t>
          </a:r>
          <a:endParaRPr lang="ru-RU" sz="1000" dirty="0">
            <a:solidFill>
              <a:schemeClr val="bg1">
                <a:lumMod val="25000"/>
              </a:schemeClr>
            </a:solidFill>
            <a:latin typeface="Helvetica" pitchFamily="34" charset="0"/>
            <a:cs typeface="Helvetica" pitchFamily="34" charset="0"/>
          </a:endParaRPr>
        </a:p>
      </dgm:t>
    </dgm:pt>
    <dgm:pt modelId="{E9511A7C-A673-4F3D-8579-2171AA25555A}" type="parTrans" cxnId="{A6C6155F-C40A-4CBF-89B3-77FC79D5E92D}">
      <dgm:prSet/>
      <dgm:spPr/>
      <dgm:t>
        <a:bodyPr/>
        <a:lstStyle/>
        <a:p>
          <a:endParaRPr lang="ru-RU" sz="1800">
            <a:latin typeface="Helvetica" pitchFamily="34" charset="0"/>
            <a:cs typeface="Helvetica" pitchFamily="34" charset="0"/>
          </a:endParaRPr>
        </a:p>
      </dgm:t>
    </dgm:pt>
    <dgm:pt modelId="{B959668C-D77B-402C-88D4-8EADB6189B6E}" type="sibTrans" cxnId="{A6C6155F-C40A-4CBF-89B3-77FC79D5E92D}">
      <dgm:prSet/>
      <dgm:spPr/>
      <dgm:t>
        <a:bodyPr/>
        <a:lstStyle/>
        <a:p>
          <a:endParaRPr lang="ru-RU" sz="1800">
            <a:latin typeface="Helvetica" pitchFamily="34" charset="0"/>
            <a:cs typeface="Helvetica" pitchFamily="34" charset="0"/>
          </a:endParaRPr>
        </a:p>
      </dgm:t>
    </dgm:pt>
    <dgm:pt modelId="{F50C840A-B5E9-46CA-81BB-04DFF36A013D}">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number of days spent by the Foundation to process the application and decision</a:t>
          </a:r>
          <a:endParaRPr lang="ru-RU" sz="1000" dirty="0">
            <a:solidFill>
              <a:schemeClr val="bg1">
                <a:lumMod val="25000"/>
              </a:schemeClr>
            </a:solidFill>
            <a:latin typeface="Helvetica" pitchFamily="34" charset="0"/>
            <a:cs typeface="Helvetica" pitchFamily="34" charset="0"/>
          </a:endParaRPr>
        </a:p>
      </dgm:t>
    </dgm:pt>
    <dgm:pt modelId="{2C32F38F-984E-4F9C-B53E-753D47EB2E1A}" type="parTrans" cxnId="{D8F9B410-E0C8-4F08-91AF-8D1FFB5DE40B}">
      <dgm:prSet/>
      <dgm:spPr/>
      <dgm:t>
        <a:bodyPr/>
        <a:lstStyle/>
        <a:p>
          <a:endParaRPr lang="ru-RU" sz="1800">
            <a:latin typeface="Helvetica" pitchFamily="34" charset="0"/>
            <a:cs typeface="Helvetica" pitchFamily="34" charset="0"/>
          </a:endParaRPr>
        </a:p>
      </dgm:t>
    </dgm:pt>
    <dgm:pt modelId="{D13EC03D-0CF7-49B7-BF8C-954A1B5C91A8}" type="sibTrans" cxnId="{D8F9B410-E0C8-4F08-91AF-8D1FFB5DE40B}">
      <dgm:prSet/>
      <dgm:spPr/>
      <dgm:t>
        <a:bodyPr/>
        <a:lstStyle/>
        <a:p>
          <a:endParaRPr lang="ru-RU" sz="1800">
            <a:latin typeface="Helvetica" pitchFamily="34" charset="0"/>
            <a:cs typeface="Helvetica" pitchFamily="34" charset="0"/>
          </a:endParaRPr>
        </a:p>
      </dgm:t>
    </dgm:pt>
    <dgm:pt modelId="{8B92C3BF-FE4E-4EE5-8FF0-F1D6BCF008DF}">
      <dgm:prSet phldrT="[Текст]" custT="1"/>
      <dgm:spPr>
        <a:solidFill>
          <a:schemeClr val="bg2">
            <a:lumMod val="95000"/>
          </a:schemeClr>
        </a:solidFill>
        <a:ln w="6350">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Compliance with the budget of the Foundation (excluding the budget for the construction of innovative city),%</a:t>
          </a:r>
          <a:endParaRPr lang="ru-RU" sz="1000" dirty="0">
            <a:solidFill>
              <a:schemeClr val="bg1">
                <a:lumMod val="25000"/>
              </a:schemeClr>
            </a:solidFill>
            <a:latin typeface="Helvetica" pitchFamily="34" charset="0"/>
            <a:cs typeface="Helvetica" pitchFamily="34" charset="0"/>
          </a:endParaRPr>
        </a:p>
      </dgm:t>
    </dgm:pt>
    <dgm:pt modelId="{BED70B63-CD49-45C8-B609-8998365F90B3}" type="parTrans" cxnId="{DB8CCAD4-A841-4C5B-A51E-1DB4B6552623}">
      <dgm:prSet/>
      <dgm:spPr/>
      <dgm:t>
        <a:bodyPr/>
        <a:lstStyle/>
        <a:p>
          <a:endParaRPr lang="ru-RU" sz="1800">
            <a:latin typeface="Helvetica" pitchFamily="34" charset="0"/>
            <a:cs typeface="Helvetica" pitchFamily="34" charset="0"/>
          </a:endParaRPr>
        </a:p>
      </dgm:t>
    </dgm:pt>
    <dgm:pt modelId="{263EE6D6-1FD7-4769-946C-294975266CE1}" type="sibTrans" cxnId="{DB8CCAD4-A841-4C5B-A51E-1DB4B6552623}">
      <dgm:prSet/>
      <dgm:spPr/>
      <dgm:t>
        <a:bodyPr/>
        <a:lstStyle/>
        <a:p>
          <a:endParaRPr lang="ru-RU" sz="1800">
            <a:latin typeface="Helvetica" pitchFamily="34" charset="0"/>
            <a:cs typeface="Helvetica" pitchFamily="34" charset="0"/>
          </a:endParaRPr>
        </a:p>
      </dgm:t>
    </dgm:pt>
    <dgm:pt modelId="{90E2B0EB-7BA1-465C-95F3-18FEC66E54BD}">
      <dgm:prSet phldrT="[Текст]" custT="1"/>
      <dgm:spPr/>
      <dgm:t>
        <a:bodyPr/>
        <a:lstStyle/>
        <a:p>
          <a:r>
            <a:rPr lang="en-US" sz="1000" dirty="0" smtClean="0">
              <a:solidFill>
                <a:schemeClr val="bg1">
                  <a:lumMod val="25000"/>
                </a:schemeClr>
              </a:solidFill>
              <a:latin typeface="Helvetica" pitchFamily="34" charset="0"/>
              <a:cs typeface="Helvetica" pitchFamily="34" charset="0"/>
            </a:rPr>
            <a:t>A comparison of the actual costs of the Fund (on an accrual basis) with the plan. Tolerance - up to 10%</a:t>
          </a:r>
          <a:endParaRPr lang="ru-RU" sz="1000" dirty="0">
            <a:solidFill>
              <a:schemeClr val="bg1">
                <a:lumMod val="25000"/>
              </a:schemeClr>
            </a:solidFill>
            <a:latin typeface="Helvetica" pitchFamily="34" charset="0"/>
            <a:cs typeface="Helvetica" pitchFamily="34" charset="0"/>
          </a:endParaRPr>
        </a:p>
      </dgm:t>
    </dgm:pt>
    <dgm:pt modelId="{347F7694-1AF6-4781-A866-B68420042964}" type="parTrans" cxnId="{6D728217-A1AA-4031-B37B-8D5E3EFF63F1}">
      <dgm:prSet/>
      <dgm:spPr/>
      <dgm:t>
        <a:bodyPr/>
        <a:lstStyle/>
        <a:p>
          <a:endParaRPr lang="ru-RU" sz="1800">
            <a:latin typeface="Helvetica" pitchFamily="34" charset="0"/>
            <a:cs typeface="Helvetica" pitchFamily="34" charset="0"/>
          </a:endParaRPr>
        </a:p>
      </dgm:t>
    </dgm:pt>
    <dgm:pt modelId="{31FBF240-EECB-4D4B-A0B9-4820BF2D7F6D}" type="sibTrans" cxnId="{6D728217-A1AA-4031-B37B-8D5E3EFF63F1}">
      <dgm:prSet/>
      <dgm:spPr/>
      <dgm:t>
        <a:bodyPr/>
        <a:lstStyle/>
        <a:p>
          <a:endParaRPr lang="ru-RU" sz="1800">
            <a:latin typeface="Helvetica" pitchFamily="34" charset="0"/>
            <a:cs typeface="Helvetica" pitchFamily="34" charset="0"/>
          </a:endParaRPr>
        </a:p>
      </dgm:t>
    </dgm:pt>
    <dgm:pt modelId="{811AC144-B28C-46E6-ADF4-AC9CA8CE3F70}">
      <dgm:prSet phldrT="[Текст]" custT="1"/>
      <dgm:spPr/>
      <dgm:t>
        <a:bodyPr/>
        <a:lstStyle/>
        <a:p>
          <a:r>
            <a:rPr lang="en-US" sz="1000" smtClean="0">
              <a:solidFill>
                <a:schemeClr val="bg1">
                  <a:lumMod val="25000"/>
                </a:schemeClr>
              </a:solidFill>
              <a:latin typeface="Helvetica" pitchFamily="34" charset="0"/>
              <a:cs typeface="Helvetica" pitchFamily="34" charset="0"/>
            </a:rPr>
            <a:t>The ratio of the number of new registrations to the number of unique visits to community pages</a:t>
          </a:r>
          <a:endParaRPr lang="ru-RU" sz="1000" dirty="0">
            <a:solidFill>
              <a:schemeClr val="bg1">
                <a:lumMod val="25000"/>
              </a:schemeClr>
            </a:solidFill>
            <a:latin typeface="Helvetica" pitchFamily="34" charset="0"/>
            <a:cs typeface="Helvetica" pitchFamily="34" charset="0"/>
          </a:endParaRPr>
        </a:p>
      </dgm:t>
    </dgm:pt>
    <dgm:pt modelId="{61B8770B-F3B7-4A58-9652-96F5A9A64723}" type="sibTrans" cxnId="{BB78AEAE-1213-4101-AEDA-A962D9D7343C}">
      <dgm:prSet/>
      <dgm:spPr/>
      <dgm:t>
        <a:bodyPr/>
        <a:lstStyle/>
        <a:p>
          <a:endParaRPr lang="ru-RU" sz="1800">
            <a:latin typeface="Helvetica" pitchFamily="34" charset="0"/>
            <a:cs typeface="Helvetica" pitchFamily="34" charset="0"/>
          </a:endParaRPr>
        </a:p>
      </dgm:t>
    </dgm:pt>
    <dgm:pt modelId="{A1F76E43-2E10-46F2-938F-3895FE9DB466}" type="parTrans" cxnId="{BB78AEAE-1213-4101-AEDA-A962D9D7343C}">
      <dgm:prSet/>
      <dgm:spPr/>
      <dgm:t>
        <a:bodyPr/>
        <a:lstStyle/>
        <a:p>
          <a:endParaRPr lang="ru-RU" sz="1800">
            <a:latin typeface="Helvetica" pitchFamily="34" charset="0"/>
            <a:cs typeface="Helvetica" pitchFamily="34" charset="0"/>
          </a:endParaRPr>
        </a:p>
      </dgm:t>
    </dgm:pt>
    <dgm:pt modelId="{D7CEAB93-6BF8-44DA-9527-52BFE4EAA7BA}">
      <dgm:prSet phldrT="[Текст]" custT="1"/>
      <dgm:spPr>
        <a:solidFill>
          <a:schemeClr val="bg2">
            <a:lumMod val="95000"/>
          </a:schemeClr>
        </a:solidFill>
        <a:ln w="6350">
          <a:prstDash val="sysDot"/>
        </a:ln>
      </dgm:spPr>
      <dgm:t>
        <a:bodyPr/>
        <a:lstStyle/>
        <a:p>
          <a:pPr algn="l"/>
          <a:r>
            <a:rPr lang="en-US" sz="1000" u="none" strike="noStrike" dirty="0" smtClean="0">
              <a:solidFill>
                <a:schemeClr val="bg1">
                  <a:lumMod val="25000"/>
                </a:schemeClr>
              </a:solidFill>
              <a:effectLst/>
              <a:latin typeface="Arial" pitchFamily="34" charset="0"/>
              <a:cs typeface="Arial" pitchFamily="34" charset="0"/>
            </a:rPr>
            <a:t>Percentage new members attracted in the online community (the ratio of registered accounts to the total number of unique visits),%</a:t>
          </a:r>
          <a:endParaRPr lang="ru-RU" sz="1000" dirty="0">
            <a:solidFill>
              <a:schemeClr val="bg1">
                <a:lumMod val="25000"/>
              </a:schemeClr>
            </a:solidFill>
            <a:latin typeface="Helvetica" pitchFamily="34" charset="0"/>
            <a:cs typeface="Helvetica" pitchFamily="34" charset="0"/>
          </a:endParaRPr>
        </a:p>
      </dgm:t>
    </dgm:pt>
    <dgm:pt modelId="{C67F7FB4-7C7D-412C-8754-EC159D3F89FD}" type="parTrans" cxnId="{60CFE864-2BC3-44EA-AB58-0A1DF2882B17}">
      <dgm:prSet/>
      <dgm:spPr/>
      <dgm:t>
        <a:bodyPr/>
        <a:lstStyle/>
        <a:p>
          <a:endParaRPr lang="ru-RU" sz="2000">
            <a:latin typeface="Helvetica" pitchFamily="34" charset="0"/>
            <a:cs typeface="Helvetica" pitchFamily="34" charset="0"/>
          </a:endParaRPr>
        </a:p>
      </dgm:t>
    </dgm:pt>
    <dgm:pt modelId="{70C9CCC7-E80D-40BE-8D09-2FEA45D33FD3}" type="sibTrans" cxnId="{60CFE864-2BC3-44EA-AB58-0A1DF2882B17}">
      <dgm:prSet/>
      <dgm:spPr/>
      <dgm:t>
        <a:bodyPr/>
        <a:lstStyle/>
        <a:p>
          <a:endParaRPr lang="ru-RU" sz="2000">
            <a:latin typeface="Helvetica" pitchFamily="34" charset="0"/>
            <a:cs typeface="Helvetica" pitchFamily="34" charset="0"/>
          </a:endParaRPr>
        </a:p>
      </dgm:t>
    </dgm:pt>
    <dgm:pt modelId="{A9A726DF-429A-44E7-8C3A-B5D65543A9E1}">
      <dgm:prSet custT="1"/>
      <dgm:spPr/>
      <dgm:t>
        <a:bodyPr/>
        <a:lstStyle/>
        <a:p>
          <a:r>
            <a:rPr lang="en-US" sz="1000" dirty="0" smtClean="0">
              <a:solidFill>
                <a:schemeClr val="bg1">
                  <a:lumMod val="25000"/>
                </a:schemeClr>
              </a:solidFill>
              <a:latin typeface="Helvetica" pitchFamily="34" charset="0"/>
              <a:cs typeface="Helvetica" pitchFamily="34" charset="0"/>
            </a:rPr>
            <a:t>The time spent on the party providing the information (both original and additional) is excluded from the calculation</a:t>
          </a:r>
        </a:p>
      </dgm:t>
    </dgm:pt>
    <dgm:pt modelId="{983A4AF0-A874-464C-90F6-6FAB6E209BE2}" type="parTrans" cxnId="{8C3C831E-D890-4F9B-BDBD-C54453A969A9}">
      <dgm:prSet/>
      <dgm:spPr/>
      <dgm:t>
        <a:bodyPr/>
        <a:lstStyle/>
        <a:p>
          <a:endParaRPr lang="en-US"/>
        </a:p>
      </dgm:t>
    </dgm:pt>
    <dgm:pt modelId="{880098A1-9B55-4F36-8794-DAD4F7F1A77C}" type="sibTrans" cxnId="{8C3C831E-D890-4F9B-BDBD-C54453A969A9}">
      <dgm:prSet/>
      <dgm:spPr/>
      <dgm:t>
        <a:bodyPr/>
        <a:lstStyle/>
        <a:p>
          <a:endParaRPr lang="en-US"/>
        </a:p>
      </dgm:t>
    </dgm:pt>
    <dgm:pt modelId="{88CA17EF-0C91-4E4B-AFAD-EE976CFB9A1F}">
      <dgm:prSet custT="1"/>
      <dgm:spPr/>
      <dgm:t>
        <a:bodyPr/>
        <a:lstStyle/>
        <a:p>
          <a:r>
            <a:rPr lang="en-US" sz="1000" dirty="0" smtClean="0">
              <a:solidFill>
                <a:schemeClr val="bg1">
                  <a:lumMod val="25000"/>
                </a:schemeClr>
              </a:solidFill>
              <a:latin typeface="Helvetica" pitchFamily="34" charset="0"/>
              <a:cs typeface="Helvetica" pitchFamily="34" charset="0"/>
            </a:rPr>
            <a:t>The cost of construction of the innovative city that are controlled under the "Compliance with the schedule and budget of construction“ measure are excluded </a:t>
          </a:r>
        </a:p>
      </dgm:t>
    </dgm:pt>
    <dgm:pt modelId="{360C67A2-C6D7-4180-A9C3-C732B463FC66}" type="parTrans" cxnId="{6DE75577-0076-4E95-8BA9-D2239A26DFAE}">
      <dgm:prSet/>
      <dgm:spPr/>
      <dgm:t>
        <a:bodyPr/>
        <a:lstStyle/>
        <a:p>
          <a:endParaRPr lang="en-US"/>
        </a:p>
      </dgm:t>
    </dgm:pt>
    <dgm:pt modelId="{1E1CBA4B-1CB3-4A36-BA0E-89501E3D5305}" type="sibTrans" cxnId="{6DE75577-0076-4E95-8BA9-D2239A26DFAE}">
      <dgm:prSet/>
      <dgm:spPr/>
      <dgm:t>
        <a:bodyPr/>
        <a:lstStyle/>
        <a:p>
          <a:endParaRPr lang="en-US"/>
        </a:p>
      </dgm:t>
    </dgm:pt>
    <dgm:pt modelId="{61E48EF9-C990-47B9-A692-ADD95394505B}" type="pres">
      <dgm:prSet presAssocID="{50B422F8-ADEC-4B57-8736-8594A829F476}" presName="Name0" presStyleCnt="0">
        <dgm:presLayoutVars>
          <dgm:dir/>
          <dgm:animLvl val="lvl"/>
          <dgm:resizeHandles val="exact"/>
        </dgm:presLayoutVars>
      </dgm:prSet>
      <dgm:spPr/>
      <dgm:t>
        <a:bodyPr/>
        <a:lstStyle/>
        <a:p>
          <a:endParaRPr lang="ru-RU"/>
        </a:p>
      </dgm:t>
    </dgm:pt>
    <dgm:pt modelId="{A68E3F55-F69E-46A0-A0E3-CB23F7459B9A}" type="pres">
      <dgm:prSet presAssocID="{A701DF84-ADC4-4D71-8675-D7519CF46935}" presName="linNode" presStyleCnt="0"/>
      <dgm:spPr/>
    </dgm:pt>
    <dgm:pt modelId="{29293F57-0038-4066-A6A0-025818C66988}" type="pres">
      <dgm:prSet presAssocID="{A701DF84-ADC4-4D71-8675-D7519CF46935}" presName="parentText" presStyleLbl="node1" presStyleIdx="0" presStyleCnt="3" custScaleX="124780" custScaleY="49036" custLinFactNeighborX="-11" custLinFactNeighborY="-2662">
        <dgm:presLayoutVars>
          <dgm:chMax val="1"/>
          <dgm:bulletEnabled val="1"/>
        </dgm:presLayoutVars>
      </dgm:prSet>
      <dgm:spPr/>
      <dgm:t>
        <a:bodyPr/>
        <a:lstStyle/>
        <a:p>
          <a:endParaRPr lang="ru-RU"/>
        </a:p>
      </dgm:t>
    </dgm:pt>
    <dgm:pt modelId="{02E25588-F0C0-409E-8D83-268CC626A958}" type="pres">
      <dgm:prSet presAssocID="{A701DF84-ADC4-4D71-8675-D7519CF46935}" presName="descendantText" presStyleLbl="alignAccFollowNode1" presStyleIdx="0" presStyleCnt="3" custScaleY="45999" custLinFactNeighborX="21" custLinFactNeighborY="-1416">
        <dgm:presLayoutVars>
          <dgm:bulletEnabled val="1"/>
        </dgm:presLayoutVars>
      </dgm:prSet>
      <dgm:spPr/>
      <dgm:t>
        <a:bodyPr/>
        <a:lstStyle/>
        <a:p>
          <a:endParaRPr lang="ru-RU"/>
        </a:p>
      </dgm:t>
    </dgm:pt>
    <dgm:pt modelId="{C7D99B54-6FDB-4DC6-B6C1-CB1615395155}" type="pres">
      <dgm:prSet presAssocID="{B959668C-D77B-402C-88D4-8EADB6189B6E}" presName="sp" presStyleCnt="0"/>
      <dgm:spPr/>
    </dgm:pt>
    <dgm:pt modelId="{0900F824-4C54-4BAC-855C-F0F375A1F960}" type="pres">
      <dgm:prSet presAssocID="{8B92C3BF-FE4E-4EE5-8FF0-F1D6BCF008DF}" presName="linNode" presStyleCnt="0"/>
      <dgm:spPr/>
    </dgm:pt>
    <dgm:pt modelId="{AF10677A-67C8-4426-9223-78C665A1B5C4}" type="pres">
      <dgm:prSet presAssocID="{8B92C3BF-FE4E-4EE5-8FF0-F1D6BCF008DF}" presName="parentText" presStyleLbl="node1" presStyleIdx="1" presStyleCnt="3" custScaleX="126259" custScaleY="39501" custLinFactNeighborX="103" custLinFactNeighborY="-2803">
        <dgm:presLayoutVars>
          <dgm:chMax val="1"/>
          <dgm:bulletEnabled val="1"/>
        </dgm:presLayoutVars>
      </dgm:prSet>
      <dgm:spPr/>
      <dgm:t>
        <a:bodyPr/>
        <a:lstStyle/>
        <a:p>
          <a:endParaRPr lang="ru-RU"/>
        </a:p>
      </dgm:t>
    </dgm:pt>
    <dgm:pt modelId="{2D95FF06-CD12-4EB3-B224-3A541868BFCC}" type="pres">
      <dgm:prSet presAssocID="{8B92C3BF-FE4E-4EE5-8FF0-F1D6BCF008DF}" presName="descendantText" presStyleLbl="alignAccFollowNode1" presStyleIdx="1" presStyleCnt="3" custScaleY="53042" custLinFactNeighborX="172" custLinFactNeighborY="-2727">
        <dgm:presLayoutVars>
          <dgm:bulletEnabled val="1"/>
        </dgm:presLayoutVars>
      </dgm:prSet>
      <dgm:spPr/>
      <dgm:t>
        <a:bodyPr/>
        <a:lstStyle/>
        <a:p>
          <a:endParaRPr lang="ru-RU"/>
        </a:p>
      </dgm:t>
    </dgm:pt>
    <dgm:pt modelId="{E940FDCD-D803-4612-9651-A80500AF0161}" type="pres">
      <dgm:prSet presAssocID="{263EE6D6-1FD7-4769-946C-294975266CE1}" presName="sp" presStyleCnt="0"/>
      <dgm:spPr/>
    </dgm:pt>
    <dgm:pt modelId="{11D93861-17DF-4A35-A9C8-40E08EE3251C}" type="pres">
      <dgm:prSet presAssocID="{D7CEAB93-6BF8-44DA-9527-52BFE4EAA7BA}" presName="linNode" presStyleCnt="0"/>
      <dgm:spPr/>
    </dgm:pt>
    <dgm:pt modelId="{D33D4726-1E53-48CD-BD04-2AC3C3BD7A0E}" type="pres">
      <dgm:prSet presAssocID="{D7CEAB93-6BF8-44DA-9527-52BFE4EAA7BA}" presName="parentText" presStyleLbl="node1" presStyleIdx="2" presStyleCnt="3" custScaleX="127729" custScaleY="27885" custLinFactNeighborX="-5" custLinFactNeighborY="-4672">
        <dgm:presLayoutVars>
          <dgm:chMax val="1"/>
          <dgm:bulletEnabled val="1"/>
        </dgm:presLayoutVars>
      </dgm:prSet>
      <dgm:spPr/>
      <dgm:t>
        <a:bodyPr/>
        <a:lstStyle/>
        <a:p>
          <a:endParaRPr lang="ru-RU"/>
        </a:p>
      </dgm:t>
    </dgm:pt>
    <dgm:pt modelId="{A1884BE9-7CE3-4954-9817-A96597BA8B48}" type="pres">
      <dgm:prSet presAssocID="{D7CEAB93-6BF8-44DA-9527-52BFE4EAA7BA}" presName="descendantText" presStyleLbl="alignAccFollowNode1" presStyleIdx="2" presStyleCnt="3" custScaleY="22772" custLinFactNeighborX="-9" custLinFactNeighborY="-5840">
        <dgm:presLayoutVars>
          <dgm:bulletEnabled val="1"/>
        </dgm:presLayoutVars>
      </dgm:prSet>
      <dgm:spPr/>
      <dgm:t>
        <a:bodyPr/>
        <a:lstStyle/>
        <a:p>
          <a:endParaRPr lang="ru-RU"/>
        </a:p>
      </dgm:t>
    </dgm:pt>
  </dgm:ptLst>
  <dgm:cxnLst>
    <dgm:cxn modelId="{BB78AEAE-1213-4101-AEDA-A962D9D7343C}" srcId="{D7CEAB93-6BF8-44DA-9527-52BFE4EAA7BA}" destId="{811AC144-B28C-46E6-ADF4-AC9CA8CE3F70}" srcOrd="0" destOrd="0" parTransId="{A1F76E43-2E10-46F2-938F-3895FE9DB466}" sibTransId="{61B8770B-F3B7-4A58-9652-96F5A9A64723}"/>
    <dgm:cxn modelId="{42490E59-21DC-4E96-84D6-26BA289CA993}" type="presOf" srcId="{88CA17EF-0C91-4E4B-AFAD-EE976CFB9A1F}" destId="{2D95FF06-CD12-4EB3-B224-3A541868BFCC}" srcOrd="0" destOrd="1" presId="urn:microsoft.com/office/officeart/2005/8/layout/vList5"/>
    <dgm:cxn modelId="{72494D8C-2B63-43A1-8DD3-A6531C9FBFF8}" type="presOf" srcId="{A9A726DF-429A-44E7-8C3A-B5D65543A9E1}" destId="{02E25588-F0C0-409E-8D83-268CC626A958}" srcOrd="0" destOrd="1" presId="urn:microsoft.com/office/officeart/2005/8/layout/vList5"/>
    <dgm:cxn modelId="{0982D939-F0FC-4755-9B58-42C80B8B2C56}" type="presOf" srcId="{811AC144-B28C-46E6-ADF4-AC9CA8CE3F70}" destId="{A1884BE9-7CE3-4954-9817-A96597BA8B48}" srcOrd="0" destOrd="0" presId="urn:microsoft.com/office/officeart/2005/8/layout/vList5"/>
    <dgm:cxn modelId="{2CCE174C-915D-472B-8F70-ABDA890E9853}" type="presOf" srcId="{D7CEAB93-6BF8-44DA-9527-52BFE4EAA7BA}" destId="{D33D4726-1E53-48CD-BD04-2AC3C3BD7A0E}" srcOrd="0" destOrd="0" presId="urn:microsoft.com/office/officeart/2005/8/layout/vList5"/>
    <dgm:cxn modelId="{5C2FE209-7671-486B-8D7C-DF799ECE26D3}" type="presOf" srcId="{A701DF84-ADC4-4D71-8675-D7519CF46935}" destId="{29293F57-0038-4066-A6A0-025818C66988}" srcOrd="0" destOrd="0" presId="urn:microsoft.com/office/officeart/2005/8/layout/vList5"/>
    <dgm:cxn modelId="{D8F9B410-E0C8-4F08-91AF-8D1FFB5DE40B}" srcId="{A701DF84-ADC4-4D71-8675-D7519CF46935}" destId="{F50C840A-B5E9-46CA-81BB-04DFF36A013D}" srcOrd="0" destOrd="0" parTransId="{2C32F38F-984E-4F9C-B53E-753D47EB2E1A}" sibTransId="{D13EC03D-0CF7-49B7-BF8C-954A1B5C91A8}"/>
    <dgm:cxn modelId="{99C2FA5C-BAAC-4E44-861E-108A5179C41C}" type="presOf" srcId="{90E2B0EB-7BA1-465C-95F3-18FEC66E54BD}" destId="{2D95FF06-CD12-4EB3-B224-3A541868BFCC}" srcOrd="0" destOrd="0" presId="urn:microsoft.com/office/officeart/2005/8/layout/vList5"/>
    <dgm:cxn modelId="{6D728217-A1AA-4031-B37B-8D5E3EFF63F1}" srcId="{8B92C3BF-FE4E-4EE5-8FF0-F1D6BCF008DF}" destId="{90E2B0EB-7BA1-465C-95F3-18FEC66E54BD}" srcOrd="0" destOrd="0" parTransId="{347F7694-1AF6-4781-A866-B68420042964}" sibTransId="{31FBF240-EECB-4D4B-A0B9-4820BF2D7F6D}"/>
    <dgm:cxn modelId="{8C3C831E-D890-4F9B-BDBD-C54453A969A9}" srcId="{A701DF84-ADC4-4D71-8675-D7519CF46935}" destId="{A9A726DF-429A-44E7-8C3A-B5D65543A9E1}" srcOrd="1" destOrd="0" parTransId="{983A4AF0-A874-464C-90F6-6FAB6E209BE2}" sibTransId="{880098A1-9B55-4F36-8794-DAD4F7F1A77C}"/>
    <dgm:cxn modelId="{DB8CCAD4-A841-4C5B-A51E-1DB4B6552623}" srcId="{50B422F8-ADEC-4B57-8736-8594A829F476}" destId="{8B92C3BF-FE4E-4EE5-8FF0-F1D6BCF008DF}" srcOrd="1" destOrd="0" parTransId="{BED70B63-CD49-45C8-B609-8998365F90B3}" sibTransId="{263EE6D6-1FD7-4769-946C-294975266CE1}"/>
    <dgm:cxn modelId="{F026124F-E361-4AE8-B309-DBA6F11DBA4C}" type="presOf" srcId="{50B422F8-ADEC-4B57-8736-8594A829F476}" destId="{61E48EF9-C990-47B9-A692-ADD95394505B}" srcOrd="0" destOrd="0" presId="urn:microsoft.com/office/officeart/2005/8/layout/vList5"/>
    <dgm:cxn modelId="{60CFE864-2BC3-44EA-AB58-0A1DF2882B17}" srcId="{50B422F8-ADEC-4B57-8736-8594A829F476}" destId="{D7CEAB93-6BF8-44DA-9527-52BFE4EAA7BA}" srcOrd="2" destOrd="0" parTransId="{C67F7FB4-7C7D-412C-8754-EC159D3F89FD}" sibTransId="{70C9CCC7-E80D-40BE-8D09-2FEA45D33FD3}"/>
    <dgm:cxn modelId="{A6C6155F-C40A-4CBF-89B3-77FC79D5E92D}" srcId="{50B422F8-ADEC-4B57-8736-8594A829F476}" destId="{A701DF84-ADC4-4D71-8675-D7519CF46935}" srcOrd="0" destOrd="0" parTransId="{E9511A7C-A673-4F3D-8579-2171AA25555A}" sibTransId="{B959668C-D77B-402C-88D4-8EADB6189B6E}"/>
    <dgm:cxn modelId="{6DE75577-0076-4E95-8BA9-D2239A26DFAE}" srcId="{8B92C3BF-FE4E-4EE5-8FF0-F1D6BCF008DF}" destId="{88CA17EF-0C91-4E4B-AFAD-EE976CFB9A1F}" srcOrd="1" destOrd="0" parTransId="{360C67A2-C6D7-4180-A9C3-C732B463FC66}" sibTransId="{1E1CBA4B-1CB3-4A36-BA0E-89501E3D5305}"/>
    <dgm:cxn modelId="{639B0A3D-38F9-4CFE-94ED-5B9CFEEA7E96}" type="presOf" srcId="{8B92C3BF-FE4E-4EE5-8FF0-F1D6BCF008DF}" destId="{AF10677A-67C8-4426-9223-78C665A1B5C4}" srcOrd="0" destOrd="0" presId="urn:microsoft.com/office/officeart/2005/8/layout/vList5"/>
    <dgm:cxn modelId="{529313B0-E93C-4D24-82A5-D91F492DDCFA}" type="presOf" srcId="{F50C840A-B5E9-46CA-81BB-04DFF36A013D}" destId="{02E25588-F0C0-409E-8D83-268CC626A958}" srcOrd="0" destOrd="0" presId="urn:microsoft.com/office/officeart/2005/8/layout/vList5"/>
    <dgm:cxn modelId="{D2024FF0-143B-4420-A576-DB3F291844D0}" type="presParOf" srcId="{61E48EF9-C990-47B9-A692-ADD95394505B}" destId="{A68E3F55-F69E-46A0-A0E3-CB23F7459B9A}" srcOrd="0" destOrd="0" presId="urn:microsoft.com/office/officeart/2005/8/layout/vList5"/>
    <dgm:cxn modelId="{5563CAC4-411D-4F69-994A-738439B2946B}" type="presParOf" srcId="{A68E3F55-F69E-46A0-A0E3-CB23F7459B9A}" destId="{29293F57-0038-4066-A6A0-025818C66988}" srcOrd="0" destOrd="0" presId="urn:microsoft.com/office/officeart/2005/8/layout/vList5"/>
    <dgm:cxn modelId="{69593048-6856-4AA7-A3F4-4A646D45B9DE}" type="presParOf" srcId="{A68E3F55-F69E-46A0-A0E3-CB23F7459B9A}" destId="{02E25588-F0C0-409E-8D83-268CC626A958}" srcOrd="1" destOrd="0" presId="urn:microsoft.com/office/officeart/2005/8/layout/vList5"/>
    <dgm:cxn modelId="{6BCB03FE-E076-40FC-B592-95B3F145A7A0}" type="presParOf" srcId="{61E48EF9-C990-47B9-A692-ADD95394505B}" destId="{C7D99B54-6FDB-4DC6-B6C1-CB1615395155}" srcOrd="1" destOrd="0" presId="urn:microsoft.com/office/officeart/2005/8/layout/vList5"/>
    <dgm:cxn modelId="{E8B3DB92-F3FC-4901-B722-1FDFA549664D}" type="presParOf" srcId="{61E48EF9-C990-47B9-A692-ADD95394505B}" destId="{0900F824-4C54-4BAC-855C-F0F375A1F960}" srcOrd="2" destOrd="0" presId="urn:microsoft.com/office/officeart/2005/8/layout/vList5"/>
    <dgm:cxn modelId="{C3DFB636-FDFF-404B-AB98-2F22E0EE0939}" type="presParOf" srcId="{0900F824-4C54-4BAC-855C-F0F375A1F960}" destId="{AF10677A-67C8-4426-9223-78C665A1B5C4}" srcOrd="0" destOrd="0" presId="urn:microsoft.com/office/officeart/2005/8/layout/vList5"/>
    <dgm:cxn modelId="{B1DABD88-63B0-440D-AE4F-41F91AEB54E1}" type="presParOf" srcId="{0900F824-4C54-4BAC-855C-F0F375A1F960}" destId="{2D95FF06-CD12-4EB3-B224-3A541868BFCC}" srcOrd="1" destOrd="0" presId="urn:microsoft.com/office/officeart/2005/8/layout/vList5"/>
    <dgm:cxn modelId="{85C83E0D-1C6D-4374-84A0-77B565FB085E}" type="presParOf" srcId="{61E48EF9-C990-47B9-A692-ADD95394505B}" destId="{E940FDCD-D803-4612-9651-A80500AF0161}" srcOrd="3" destOrd="0" presId="urn:microsoft.com/office/officeart/2005/8/layout/vList5"/>
    <dgm:cxn modelId="{D817172E-2550-4F51-8557-05FF7E5ACA6D}" type="presParOf" srcId="{61E48EF9-C990-47B9-A692-ADD95394505B}" destId="{11D93861-17DF-4A35-A9C8-40E08EE3251C}" srcOrd="4" destOrd="0" presId="urn:microsoft.com/office/officeart/2005/8/layout/vList5"/>
    <dgm:cxn modelId="{58095F87-63A2-4D3B-B97A-455C0B8B813D}" type="presParOf" srcId="{11D93861-17DF-4A35-A9C8-40E08EE3251C}" destId="{D33D4726-1E53-48CD-BD04-2AC3C3BD7A0E}" srcOrd="0" destOrd="0" presId="urn:microsoft.com/office/officeart/2005/8/layout/vList5"/>
    <dgm:cxn modelId="{C8BA666B-23DB-497B-9573-76CFBF28BC40}" type="presParOf" srcId="{11D93861-17DF-4A35-A9C8-40E08EE3251C}" destId="{A1884BE9-7CE3-4954-9817-A96597BA8B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70E4D-2DCD-49B5-90D5-ED54BB959400}">
      <dsp:nvSpPr>
        <dsp:cNvPr id="0" name=""/>
        <dsp:cNvSpPr/>
      </dsp:nvSpPr>
      <dsp:spPr>
        <a:xfrm rot="5400000">
          <a:off x="5218420" y="-1907266"/>
          <a:ext cx="665314" cy="46278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number of applications for registration of IP objects (including objects of copyright)</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 The calculation of cumulative totals from the beginning of the reporting period</a:t>
          </a:r>
        </a:p>
      </dsp:txBody>
      <dsp:txXfrm rot="-5400000">
        <a:off x="3237150" y="106482"/>
        <a:ext cx="4595377" cy="600358"/>
      </dsp:txXfrm>
    </dsp:sp>
    <dsp:sp modelId="{08DF8732-EA6A-47B5-BBE2-7273AB151D62}">
      <dsp:nvSpPr>
        <dsp:cNvPr id="0" name=""/>
        <dsp:cNvSpPr/>
      </dsp:nvSpPr>
      <dsp:spPr>
        <a:xfrm>
          <a:off x="527" y="293"/>
          <a:ext cx="3236623" cy="811973"/>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number of applications for intellectual property created as a result of innovation "</a:t>
          </a:r>
          <a:r>
            <a:rPr lang="en-US" sz="1000" kern="1200" dirty="0" err="1" smtClean="0">
              <a:solidFill>
                <a:schemeClr val="bg1">
                  <a:lumMod val="25000"/>
                </a:schemeClr>
              </a:solidFill>
              <a:latin typeface="Helvetica" pitchFamily="34" charset="0"/>
              <a:cs typeface="Helvetica" pitchFamily="34" charset="0"/>
            </a:rPr>
            <a:t>Skolkovo</a:t>
          </a:r>
          <a:r>
            <a:rPr lang="en-US" sz="1000" kern="1200" dirty="0" smtClean="0">
              <a:solidFill>
                <a:schemeClr val="bg1">
                  <a:lumMod val="25000"/>
                </a:schemeClr>
              </a:solidFill>
              <a:latin typeface="Helvetica" pitchFamily="34" charset="0"/>
              <a:cs typeface="Helvetica" pitchFamily="34" charset="0"/>
            </a:rPr>
            <a:t>" (including the subject matter of copyright)</a:t>
          </a:r>
          <a:endParaRPr lang="ru-RU" sz="1000" kern="1200" dirty="0">
            <a:solidFill>
              <a:schemeClr val="bg1">
                <a:lumMod val="25000"/>
              </a:schemeClr>
            </a:solidFill>
            <a:latin typeface="Helvetica" pitchFamily="34" charset="0"/>
            <a:cs typeface="Helvetica" pitchFamily="34" charset="0"/>
          </a:endParaRPr>
        </a:p>
      </dsp:txBody>
      <dsp:txXfrm>
        <a:off x="40164" y="39930"/>
        <a:ext cx="3157349" cy="732699"/>
      </dsp:txXfrm>
    </dsp:sp>
    <dsp:sp modelId="{280EF3B2-AB30-4FB9-8B95-17A318EBD291}">
      <dsp:nvSpPr>
        <dsp:cNvPr id="0" name=""/>
        <dsp:cNvSpPr/>
      </dsp:nvSpPr>
      <dsp:spPr>
        <a:xfrm rot="5400000">
          <a:off x="4884541" y="2103545"/>
          <a:ext cx="1334128" cy="46278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Actual foresights are those in which the participants are involved in investment with either accredited venture capital funds (effective portfolio of venture capital funds), or R &amp; D centers are formed and / or orders of key partners made</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share of current Foresights is calculated as the ratio of actual to total Foresights for all clusters</a:t>
          </a: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Monitoring is carried out on a quarterly basis</a:t>
          </a:r>
        </a:p>
      </dsp:txBody>
      <dsp:txXfrm rot="-5400000">
        <a:off x="3237678" y="3815536"/>
        <a:ext cx="4562728" cy="1203874"/>
      </dsp:txXfrm>
    </dsp:sp>
    <dsp:sp modelId="{36379895-F0E3-4EC4-99E9-F2D7AAA15E7D}">
      <dsp:nvSpPr>
        <dsp:cNvPr id="0" name=""/>
        <dsp:cNvSpPr/>
      </dsp:nvSpPr>
      <dsp:spPr>
        <a:xfrm>
          <a:off x="0" y="3703633"/>
          <a:ext cx="3236623" cy="1416192"/>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Relevance</a:t>
          </a:r>
          <a:r>
            <a:rPr lang="en-US" sz="1000" u="none" strike="noStrike" kern="1200" baseline="0" dirty="0" smtClean="0">
              <a:solidFill>
                <a:schemeClr val="bg1">
                  <a:lumMod val="25000"/>
                </a:schemeClr>
              </a:solidFill>
              <a:effectLst/>
              <a:latin typeface="Arial" pitchFamily="34" charset="0"/>
              <a:cs typeface="Arial" pitchFamily="34" charset="0"/>
            </a:rPr>
            <a:t> of foresights:</a:t>
          </a:r>
          <a:r>
            <a:rPr lang="ru-RU" sz="1000" u="none" strike="noStrike" kern="1200" dirty="0" smtClean="0">
              <a:solidFill>
                <a:schemeClr val="bg1">
                  <a:lumMod val="25000"/>
                </a:schemeClr>
              </a:solidFill>
              <a:effectLst/>
              <a:latin typeface="Arial" pitchFamily="34" charset="0"/>
              <a:cs typeface="Arial" pitchFamily="34" charset="0"/>
            </a:rPr>
            <a:t>:</a:t>
          </a:r>
        </a:p>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Number of integrated Foresights to total Foresights, in %</a:t>
          </a:r>
          <a:endParaRPr lang="ru-RU" sz="1000" kern="1200" dirty="0">
            <a:solidFill>
              <a:schemeClr val="bg1">
                <a:lumMod val="25000"/>
              </a:schemeClr>
            </a:solidFill>
            <a:latin typeface="Helvetica" pitchFamily="34" charset="0"/>
            <a:cs typeface="Helvetica" pitchFamily="34" charset="0"/>
          </a:endParaRPr>
        </a:p>
      </dsp:txBody>
      <dsp:txXfrm>
        <a:off x="69133" y="3772766"/>
        <a:ext cx="3098357" cy="1277926"/>
      </dsp:txXfrm>
    </dsp:sp>
    <dsp:sp modelId="{02E25588-F0C0-409E-8D83-268CC626A958}">
      <dsp:nvSpPr>
        <dsp:cNvPr id="0" name=""/>
        <dsp:cNvSpPr/>
      </dsp:nvSpPr>
      <dsp:spPr>
        <a:xfrm rot="5400000">
          <a:off x="5100581" y="-881036"/>
          <a:ext cx="906436" cy="462100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calculation is made on the actual co-financing received by parties: the amount of co-financing </a:t>
          </a:r>
          <a:r>
            <a:rPr lang="en-US" sz="1000" kern="1200" dirty="0" smtClean="0">
              <a:solidFill>
                <a:schemeClr val="bg1">
                  <a:lumMod val="25000"/>
                </a:schemeClr>
              </a:solidFill>
              <a:latin typeface="Helvetica" pitchFamily="34" charset="0"/>
              <a:cs typeface="Helvetica" pitchFamily="34" charset="0"/>
            </a:rPr>
            <a:t>(accredited venture investors, </a:t>
          </a:r>
          <a:r>
            <a:rPr lang="en-US" sz="1000" kern="1200" dirty="0" smtClean="0">
              <a:solidFill>
                <a:schemeClr val="bg1">
                  <a:lumMod val="25000"/>
                </a:schemeClr>
              </a:solidFill>
              <a:latin typeface="Helvetica" pitchFamily="34" charset="0"/>
              <a:cs typeface="Helvetica" pitchFamily="34" charset="0"/>
            </a:rPr>
            <a:t>auto-financing etc.) to the total amount of financing of participant projects</a:t>
          </a:r>
          <a:endParaRPr lang="ru-RU" sz="1000" kern="1200" dirty="0">
            <a:solidFill>
              <a:schemeClr val="bg1">
                <a:lumMod val="25000"/>
              </a:schemeClr>
            </a:solidFill>
            <a:latin typeface="Helvetica" pitchFamily="34" charset="0"/>
            <a:cs typeface="Helvetica" pitchFamily="34" charset="0"/>
          </a:endParaRPr>
        </a:p>
      </dsp:txBody>
      <dsp:txXfrm rot="-5400000">
        <a:off x="3243300" y="1020494"/>
        <a:ext cx="4576751" cy="817938"/>
      </dsp:txXfrm>
    </dsp:sp>
    <dsp:sp modelId="{29293F57-0038-4066-A6A0-025818C66988}">
      <dsp:nvSpPr>
        <dsp:cNvPr id="0" name=""/>
        <dsp:cNvSpPr/>
      </dsp:nvSpPr>
      <dsp:spPr>
        <a:xfrm>
          <a:off x="18" y="906839"/>
          <a:ext cx="3243422" cy="1044858"/>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The share of external co-financing for projects attracted by</a:t>
          </a:r>
          <a:r>
            <a:rPr lang="en-US" sz="1000" u="none" strike="noStrike" kern="1200" baseline="0" dirty="0" smtClean="0">
              <a:solidFill>
                <a:schemeClr val="bg1">
                  <a:lumMod val="25000"/>
                </a:schemeClr>
              </a:solidFill>
              <a:effectLst/>
              <a:latin typeface="Arial" pitchFamily="34" charset="0"/>
              <a:cs typeface="Arial" pitchFamily="34" charset="0"/>
            </a:rPr>
            <a:t> </a:t>
          </a:r>
          <a:r>
            <a:rPr lang="en-US" sz="1000" u="none" strike="noStrike" kern="1200" dirty="0" smtClean="0">
              <a:solidFill>
                <a:schemeClr val="bg1">
                  <a:lumMod val="25000"/>
                </a:schemeClr>
              </a:solidFill>
              <a:effectLst/>
              <a:latin typeface="Arial" pitchFamily="34" charset="0"/>
              <a:cs typeface="Arial" pitchFamily="34" charset="0"/>
            </a:rPr>
            <a:t>participants, in %</a:t>
          </a:r>
          <a:endParaRPr lang="ru-RU" sz="1000" kern="1200" dirty="0">
            <a:solidFill>
              <a:schemeClr val="bg1">
                <a:lumMod val="25000"/>
              </a:schemeClr>
            </a:solidFill>
            <a:latin typeface="Helvetica" pitchFamily="34" charset="0"/>
            <a:cs typeface="Helvetica" pitchFamily="34" charset="0"/>
          </a:endParaRPr>
        </a:p>
      </dsp:txBody>
      <dsp:txXfrm>
        <a:off x="51024" y="957845"/>
        <a:ext cx="3141410" cy="942846"/>
      </dsp:txXfrm>
    </dsp:sp>
    <dsp:sp modelId="{2D95FF06-CD12-4EB3-B224-3A541868BFCC}">
      <dsp:nvSpPr>
        <dsp:cNvPr id="0" name=""/>
        <dsp:cNvSpPr/>
      </dsp:nvSpPr>
      <dsp:spPr>
        <a:xfrm rot="5400000">
          <a:off x="5265376" y="152660"/>
          <a:ext cx="603892"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Total revenue for all participants of </a:t>
          </a:r>
          <a:r>
            <a:rPr lang="en-US" sz="1000" kern="1200" dirty="0" err="1" smtClean="0">
              <a:solidFill>
                <a:schemeClr val="bg1">
                  <a:lumMod val="25000"/>
                </a:schemeClr>
              </a:solidFill>
              <a:latin typeface="Helvetica" pitchFamily="34" charset="0"/>
              <a:cs typeface="Helvetica" pitchFamily="34" charset="0"/>
            </a:rPr>
            <a:t>Skolkovo</a:t>
          </a:r>
          <a:r>
            <a:rPr lang="en-US" sz="1000" kern="1200" dirty="0" smtClean="0">
              <a:solidFill>
                <a:schemeClr val="bg1">
                  <a:lumMod val="25000"/>
                </a:schemeClr>
              </a:solidFill>
              <a:latin typeface="Helvetica" pitchFamily="34" charset="0"/>
              <a:cs typeface="Helvetica" pitchFamily="34" charset="0"/>
            </a:rPr>
            <a:t> YTD cumulative, </a:t>
          </a:r>
          <a:r>
            <a:rPr lang="en-US" sz="1000" kern="1200" dirty="0" err="1" smtClean="0">
              <a:solidFill>
                <a:schemeClr val="bg1">
                  <a:lumMod val="25000"/>
                </a:schemeClr>
              </a:solidFill>
              <a:latin typeface="Helvetica" pitchFamily="34" charset="0"/>
              <a:cs typeface="Helvetica" pitchFamily="34" charset="0"/>
            </a:rPr>
            <a:t>mln</a:t>
          </a:r>
          <a:r>
            <a:rPr lang="en-US" sz="1000" kern="1200" dirty="0" smtClean="0">
              <a:solidFill>
                <a:schemeClr val="bg1">
                  <a:lumMod val="25000"/>
                </a:schemeClr>
              </a:solidFill>
              <a:latin typeface="Helvetica" pitchFamily="34" charset="0"/>
              <a:cs typeface="Helvetica" pitchFamily="34" charset="0"/>
            </a:rPr>
            <a:t>. </a:t>
          </a:r>
          <a:r>
            <a:rPr lang="en-US" sz="1000" kern="1200" dirty="0" smtClean="0">
              <a:solidFill>
                <a:schemeClr val="bg1">
                  <a:lumMod val="25000"/>
                </a:schemeClr>
              </a:solidFill>
              <a:latin typeface="Helvetica" pitchFamily="34" charset="0"/>
              <a:cs typeface="Helvetica" pitchFamily="34" charset="0"/>
            </a:rPr>
            <a:t>Rub Revenue </a:t>
          </a:r>
          <a:r>
            <a:rPr lang="en-US" sz="1000" kern="1200" dirty="0" smtClean="0">
              <a:solidFill>
                <a:schemeClr val="bg1">
                  <a:lumMod val="25000"/>
                </a:schemeClr>
              </a:solidFill>
              <a:latin typeface="Helvetica" pitchFamily="34" charset="0"/>
              <a:cs typeface="Helvetica" pitchFamily="34" charset="0"/>
            </a:rPr>
            <a:t>beyond perimeter of top participant is not taken into account</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Monitoring is carried out on a quarterly basis</a:t>
          </a:r>
        </a:p>
      </dsp:txBody>
      <dsp:txXfrm rot="-5400000">
        <a:off x="3269112" y="2178404"/>
        <a:ext cx="4566940" cy="544932"/>
      </dsp:txXfrm>
    </dsp:sp>
    <dsp:sp modelId="{AF10677A-67C8-4426-9223-78C665A1B5C4}">
      <dsp:nvSpPr>
        <dsp:cNvPr id="0" name=""/>
        <dsp:cNvSpPr/>
      </dsp:nvSpPr>
      <dsp:spPr>
        <a:xfrm>
          <a:off x="4709" y="2082131"/>
          <a:ext cx="3264409" cy="736880"/>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ru-RU" sz="1000" kern="1200" dirty="0" smtClean="0">
              <a:solidFill>
                <a:schemeClr val="bg1">
                  <a:lumMod val="25000"/>
                </a:schemeClr>
              </a:solidFill>
              <a:latin typeface="Helvetica" pitchFamily="34" charset="0"/>
              <a:cs typeface="Helvetica" pitchFamily="34" charset="0"/>
            </a:rPr>
            <a:t>Суммарная выручка Участников проекта «Сколково» </a:t>
          </a:r>
          <a:endParaRPr lang="ru-RU" sz="1000" kern="1200" dirty="0">
            <a:solidFill>
              <a:schemeClr val="bg1">
                <a:lumMod val="25000"/>
              </a:schemeClr>
            </a:solidFill>
            <a:latin typeface="Helvetica" pitchFamily="34" charset="0"/>
            <a:cs typeface="Helvetica" pitchFamily="34" charset="0"/>
          </a:endParaRPr>
        </a:p>
      </dsp:txBody>
      <dsp:txXfrm>
        <a:off x="40681" y="2118103"/>
        <a:ext cx="3192465" cy="664936"/>
      </dsp:txXfrm>
    </dsp:sp>
    <dsp:sp modelId="{B4A715BB-C164-409D-8009-1D1941A018BF}">
      <dsp:nvSpPr>
        <dsp:cNvPr id="0" name=""/>
        <dsp:cNvSpPr/>
      </dsp:nvSpPr>
      <dsp:spPr>
        <a:xfrm rot="5400000">
          <a:off x="5229231" y="969076"/>
          <a:ext cx="676181"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The average total staff number of employees by all project participants</a:t>
          </a:r>
          <a:endParaRPr lang="ru-RU" sz="1000" u="none"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Monitoring is carried out on a quarterly basis</a:t>
          </a:r>
        </a:p>
      </dsp:txBody>
      <dsp:txXfrm rot="-5400000">
        <a:off x="3269112" y="2962203"/>
        <a:ext cx="4563412" cy="610165"/>
      </dsp:txXfrm>
    </dsp:sp>
    <dsp:sp modelId="{72128AE5-2BE1-4D16-B8AA-DF0AAFC64258}">
      <dsp:nvSpPr>
        <dsp:cNvPr id="0" name=""/>
        <dsp:cNvSpPr/>
      </dsp:nvSpPr>
      <dsp:spPr>
        <a:xfrm>
          <a:off x="21" y="2887258"/>
          <a:ext cx="3264409" cy="744460"/>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total number of jobs created</a:t>
          </a:r>
          <a:endParaRPr lang="ru-RU" sz="1000" kern="1200" dirty="0">
            <a:solidFill>
              <a:schemeClr val="bg1">
                <a:lumMod val="25000"/>
              </a:schemeClr>
            </a:solidFill>
            <a:latin typeface="Helvetica" pitchFamily="34" charset="0"/>
            <a:cs typeface="Helvetica" pitchFamily="34" charset="0"/>
          </a:endParaRPr>
        </a:p>
      </dsp:txBody>
      <dsp:txXfrm>
        <a:off x="36363" y="2923600"/>
        <a:ext cx="3191725" cy="671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70E4D-2DCD-49B5-90D5-ED54BB959400}">
      <dsp:nvSpPr>
        <dsp:cNvPr id="0" name=""/>
        <dsp:cNvSpPr/>
      </dsp:nvSpPr>
      <dsp:spPr>
        <a:xfrm rot="5400000">
          <a:off x="5064119" y="-1826160"/>
          <a:ext cx="973916" cy="46278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Calculated as the number of jobs in R &amp; D centers established in the framework of the signed agreements on the establishment of R &amp; D centers containing a list of topics corresponding to cluster foresights, the budget, the number of research personnel, the plan (road-map) of the center (the construction of a building, room rental, equipment </a:t>
          </a:r>
          <a:r>
            <a:rPr lang="en-US" sz="1000" kern="1200" dirty="0" smtClean="0">
              <a:solidFill>
                <a:schemeClr val="bg1">
                  <a:lumMod val="25000"/>
                </a:schemeClr>
              </a:solidFill>
              <a:latin typeface="Helvetica" pitchFamily="34" charset="0"/>
              <a:cs typeface="Helvetica" pitchFamily="34" charset="0"/>
            </a:rPr>
            <a:t>purchase, etc</a:t>
          </a:r>
          <a:r>
            <a:rPr lang="en-US" sz="1000" kern="1200" dirty="0" smtClean="0">
              <a:solidFill>
                <a:schemeClr val="bg1">
                  <a:lumMod val="25000"/>
                </a:schemeClr>
              </a:solidFill>
              <a:latin typeface="Helvetica" pitchFamily="34" charset="0"/>
              <a:cs typeface="Helvetica" pitchFamily="34" charset="0"/>
            </a:rPr>
            <a:t>.)</a:t>
          </a:r>
          <a:endParaRPr lang="ru-RU" sz="1000" kern="1200" dirty="0">
            <a:solidFill>
              <a:schemeClr val="bg1">
                <a:lumMod val="25000"/>
              </a:schemeClr>
            </a:solidFill>
            <a:latin typeface="Helvetica" pitchFamily="34" charset="0"/>
            <a:cs typeface="Helvetica" pitchFamily="34" charset="0"/>
          </a:endParaRPr>
        </a:p>
      </dsp:txBody>
      <dsp:txXfrm rot="-5400000">
        <a:off x="3237150" y="48352"/>
        <a:ext cx="4580312" cy="878830"/>
      </dsp:txXfrm>
    </dsp:sp>
    <dsp:sp modelId="{08DF8732-EA6A-47B5-BBE2-7273AB151D62}">
      <dsp:nvSpPr>
        <dsp:cNvPr id="0" name=""/>
        <dsp:cNvSpPr/>
      </dsp:nvSpPr>
      <dsp:spPr>
        <a:xfrm>
          <a:off x="0" y="4899"/>
          <a:ext cx="3236623" cy="963541"/>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Number of jobs created </a:t>
          </a:r>
          <a:r>
            <a:rPr lang="en-US" sz="1000" u="none" strike="noStrike" kern="1200" baseline="0" dirty="0" smtClean="0">
              <a:solidFill>
                <a:schemeClr val="bg1">
                  <a:lumMod val="25000"/>
                </a:schemeClr>
              </a:solidFill>
              <a:effectLst/>
              <a:latin typeface="Arial" pitchFamily="34" charset="0"/>
              <a:cs typeface="Arial" pitchFamily="34" charset="0"/>
            </a:rPr>
            <a:t> in</a:t>
          </a:r>
          <a:r>
            <a:rPr lang="en-US" sz="1000" u="none" strike="noStrike" kern="1200" dirty="0" smtClean="0">
              <a:solidFill>
                <a:schemeClr val="bg1">
                  <a:lumMod val="25000"/>
                </a:schemeClr>
              </a:solidFill>
              <a:effectLst/>
              <a:latin typeface="Arial" pitchFamily="34" charset="0"/>
              <a:cs typeface="Arial" pitchFamily="34" charset="0"/>
            </a:rPr>
            <a:t> R &amp; D centers of key partners, the formation of which was agreed on at </a:t>
          </a:r>
          <a:r>
            <a:rPr lang="en-US" sz="1000" u="none" strike="noStrike" kern="1200" dirty="0" err="1" smtClean="0">
              <a:solidFill>
                <a:schemeClr val="bg1">
                  <a:lumMod val="25000"/>
                </a:schemeClr>
              </a:solidFill>
              <a:effectLst/>
              <a:latin typeface="Arial" pitchFamily="34" charset="0"/>
              <a:cs typeface="Arial" pitchFamily="34" charset="0"/>
            </a:rPr>
            <a:t>Skolkovo</a:t>
          </a:r>
          <a:endParaRPr lang="ru-RU" sz="1000" kern="1200" dirty="0">
            <a:solidFill>
              <a:schemeClr val="bg1">
                <a:lumMod val="25000"/>
              </a:schemeClr>
            </a:solidFill>
            <a:latin typeface="Helvetica" pitchFamily="34" charset="0"/>
            <a:cs typeface="Helvetica" pitchFamily="34" charset="0"/>
          </a:endParaRPr>
        </a:p>
      </dsp:txBody>
      <dsp:txXfrm>
        <a:off x="47036" y="51935"/>
        <a:ext cx="3142551" cy="869469"/>
      </dsp:txXfrm>
    </dsp:sp>
    <dsp:sp modelId="{02E25588-F0C0-409E-8D83-268CC626A958}">
      <dsp:nvSpPr>
        <dsp:cNvPr id="0" name=""/>
        <dsp:cNvSpPr/>
      </dsp:nvSpPr>
      <dsp:spPr>
        <a:xfrm rot="5400000">
          <a:off x="4669970" y="-79705"/>
          <a:ext cx="1770103" cy="462100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arithmetic mean of indices A and B:</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 = proportion of investment from accredited venture capital investors in the total co-investment of participants (%):</a:t>
          </a: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Co-investment venture capital from accredited investors in the total co-investment (numerator: the entire amount of external financing, net of investment from non-accredited investors and auto-financing, the denominator: the entire amount of external funding)</a:t>
          </a: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B = Percentage of participants that have attracted external funding from venture capital investors (%):</a:t>
          </a: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number of participants that have attracted investments from venture capital investors (venture capital funds, business angels) to the total number of participants</a:t>
          </a:r>
        </a:p>
      </dsp:txBody>
      <dsp:txXfrm rot="-5400000">
        <a:off x="3244522" y="1432152"/>
        <a:ext cx="4534591" cy="1597285"/>
      </dsp:txXfrm>
    </dsp:sp>
    <dsp:sp modelId="{29293F57-0038-4066-A6A0-025818C66988}">
      <dsp:nvSpPr>
        <dsp:cNvPr id="0" name=""/>
        <dsp:cNvSpPr/>
      </dsp:nvSpPr>
      <dsp:spPr>
        <a:xfrm>
          <a:off x="18" y="1087434"/>
          <a:ext cx="3243422" cy="2082091"/>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The involvement of venture capitalists (VC):</a:t>
          </a:r>
        </a:p>
        <a:p>
          <a:pPr lvl="0" algn="l" defTabSz="444500">
            <a:lnSpc>
              <a:spcPct val="90000"/>
            </a:lnSpc>
            <a:spcBef>
              <a:spcPct val="0"/>
            </a:spcBef>
            <a:spcAft>
              <a:spcPct val="35000"/>
            </a:spcAft>
          </a:pPr>
          <a:endParaRPr lang="en-US" sz="1000" u="none" strike="noStrike" kern="1200" dirty="0" smtClean="0">
            <a:solidFill>
              <a:schemeClr val="bg1">
                <a:lumMod val="25000"/>
              </a:schemeClr>
            </a:solidFill>
            <a:effectLst/>
            <a:latin typeface="Arial" pitchFamily="34" charset="0"/>
            <a:cs typeface="Arial" pitchFamily="34" charset="0"/>
          </a:endParaRPr>
        </a:p>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The share of investments from accredited VCs of the total investment in participants</a:t>
          </a:r>
          <a:r>
            <a:rPr lang="en-US" sz="1000" u="none" strike="noStrike" kern="1200" baseline="0" dirty="0" smtClean="0">
              <a:solidFill>
                <a:schemeClr val="bg1">
                  <a:lumMod val="25000"/>
                </a:schemeClr>
              </a:solidFill>
              <a:effectLst/>
              <a:latin typeface="Arial" pitchFamily="34" charset="0"/>
              <a:cs typeface="Arial" pitchFamily="34" charset="0"/>
            </a:rPr>
            <a:t> </a:t>
          </a:r>
          <a:r>
            <a:rPr lang="en-US" sz="1000" u="none" strike="noStrike" kern="1200" dirty="0" smtClean="0">
              <a:solidFill>
                <a:schemeClr val="bg1">
                  <a:lumMod val="25000"/>
                </a:schemeClr>
              </a:solidFill>
              <a:effectLst/>
              <a:latin typeface="Arial" pitchFamily="34" charset="0"/>
              <a:cs typeface="Arial" pitchFamily="34" charset="0"/>
            </a:rPr>
            <a:t>with respect to the proportion of participants that have attracted external funding from partners,%</a:t>
          </a:r>
          <a:endParaRPr lang="ru-RU" sz="1000" kern="1200" dirty="0">
            <a:solidFill>
              <a:schemeClr val="bg1">
                <a:lumMod val="25000"/>
              </a:schemeClr>
            </a:solidFill>
            <a:latin typeface="Helvetica" pitchFamily="34" charset="0"/>
            <a:cs typeface="Helvetica" pitchFamily="34" charset="0"/>
          </a:endParaRPr>
        </a:p>
      </dsp:txBody>
      <dsp:txXfrm>
        <a:off x="101657" y="1189073"/>
        <a:ext cx="3040144" cy="1878813"/>
      </dsp:txXfrm>
    </dsp:sp>
    <dsp:sp modelId="{2D95FF06-CD12-4EB3-B224-3A541868BFCC}">
      <dsp:nvSpPr>
        <dsp:cNvPr id="0" name=""/>
        <dsp:cNvSpPr/>
      </dsp:nvSpPr>
      <dsp:spPr>
        <a:xfrm rot="5400000">
          <a:off x="5155959" y="1452112"/>
          <a:ext cx="822726"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According to the construction </a:t>
          </a:r>
          <a:r>
            <a:rPr lang="en-US" sz="1000" kern="1200" dirty="0" smtClean="0">
              <a:solidFill>
                <a:schemeClr val="bg1">
                  <a:lumMod val="25000"/>
                </a:schemeClr>
              </a:solidFill>
              <a:latin typeface="Helvetica" pitchFamily="34" charset="0"/>
              <a:cs typeface="Helvetica" pitchFamily="34" charset="0"/>
            </a:rPr>
            <a:t>schedule, </a:t>
          </a:r>
          <a:r>
            <a:rPr lang="en-US" sz="1000" kern="1200" dirty="0" smtClean="0">
              <a:solidFill>
                <a:schemeClr val="bg1">
                  <a:lumMod val="25000"/>
                </a:schemeClr>
              </a:solidFill>
              <a:latin typeface="Helvetica" pitchFamily="34" charset="0"/>
              <a:cs typeface="Helvetica" pitchFamily="34" charset="0"/>
            </a:rPr>
            <a:t>milestones and target dates for the year are defined </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Assessment of achievements made ​​by the method of "yes / no": if a checkpoint is passed on time, the goal is achieved. Any deviation is considered to be an unfulfilled indicator</a:t>
          </a:r>
        </a:p>
      </dsp:txBody>
      <dsp:txXfrm rot="-5400000">
        <a:off x="3269112" y="3379121"/>
        <a:ext cx="4556258" cy="742402"/>
      </dsp:txXfrm>
    </dsp:sp>
    <dsp:sp modelId="{AF10677A-67C8-4426-9223-78C665A1B5C4}">
      <dsp:nvSpPr>
        <dsp:cNvPr id="0" name=""/>
        <dsp:cNvSpPr/>
      </dsp:nvSpPr>
      <dsp:spPr>
        <a:xfrm>
          <a:off x="4755" y="3312733"/>
          <a:ext cx="3264409" cy="874431"/>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Compliance with the schedule and construction budget</a:t>
          </a:r>
          <a:endParaRPr lang="ru-RU" sz="1000" kern="1200" dirty="0">
            <a:solidFill>
              <a:schemeClr val="bg1">
                <a:lumMod val="25000"/>
              </a:schemeClr>
            </a:solidFill>
            <a:latin typeface="Helvetica" pitchFamily="34" charset="0"/>
            <a:cs typeface="Helvetica" pitchFamily="34" charset="0"/>
          </a:endParaRPr>
        </a:p>
      </dsp:txBody>
      <dsp:txXfrm>
        <a:off x="47441" y="3355419"/>
        <a:ext cx="3179037" cy="789059"/>
      </dsp:txXfrm>
    </dsp:sp>
    <dsp:sp modelId="{B4A715BB-C164-409D-8009-1D1941A018BF}">
      <dsp:nvSpPr>
        <dsp:cNvPr id="0" name=""/>
        <dsp:cNvSpPr/>
      </dsp:nvSpPr>
      <dsp:spPr>
        <a:xfrm rot="5400000">
          <a:off x="5161377" y="2599664"/>
          <a:ext cx="802402"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The calculation is made on an accrual basis (list of objects attached)</a:t>
          </a:r>
          <a:endParaRPr lang="ru-RU" sz="1000" u="none"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Monitoring is carried out on a quarterly basis.</a:t>
          </a:r>
        </a:p>
      </dsp:txBody>
      <dsp:txXfrm rot="-5400000">
        <a:off x="3264368" y="4535843"/>
        <a:ext cx="4557250" cy="724062"/>
      </dsp:txXfrm>
    </dsp:sp>
    <dsp:sp modelId="{72128AE5-2BE1-4D16-B8AA-DF0AAFC64258}">
      <dsp:nvSpPr>
        <dsp:cNvPr id="0" name=""/>
        <dsp:cNvSpPr/>
      </dsp:nvSpPr>
      <dsp:spPr>
        <a:xfrm>
          <a:off x="21" y="4415549"/>
          <a:ext cx="3264409" cy="883426"/>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The volume of external co-funding attracted for the city's construction, in billions of rubles </a:t>
          </a:r>
          <a:r>
            <a:rPr lang="ru-RU" sz="1000" kern="1200" dirty="0" smtClean="0">
              <a:solidFill>
                <a:schemeClr val="bg1">
                  <a:lumMod val="25000"/>
                </a:schemeClr>
              </a:solidFill>
              <a:latin typeface="Helvetica" pitchFamily="34" charset="0"/>
              <a:cs typeface="Helvetica" pitchFamily="34" charset="0"/>
            </a:rPr>
            <a:t>(</a:t>
          </a:r>
          <a:r>
            <a:rPr lang="en-US" sz="1000" kern="1200" dirty="0" smtClean="0">
              <a:solidFill>
                <a:schemeClr val="bg1">
                  <a:lumMod val="25000"/>
                </a:schemeClr>
              </a:solidFill>
              <a:latin typeface="Helvetica" pitchFamily="34" charset="0"/>
              <a:cs typeface="Helvetica" pitchFamily="34" charset="0"/>
            </a:rPr>
            <a:t>taking into account liabilities)</a:t>
          </a:r>
          <a:endParaRPr lang="ru-RU" sz="1000" kern="1200" dirty="0">
            <a:solidFill>
              <a:schemeClr val="bg1">
                <a:lumMod val="25000"/>
              </a:schemeClr>
            </a:solidFill>
            <a:latin typeface="Helvetica" pitchFamily="34" charset="0"/>
            <a:cs typeface="Helvetica" pitchFamily="34" charset="0"/>
          </a:endParaRPr>
        </a:p>
      </dsp:txBody>
      <dsp:txXfrm>
        <a:off x="43146" y="4458674"/>
        <a:ext cx="3178159" cy="797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25588-F0C0-409E-8D83-268CC626A958}">
      <dsp:nvSpPr>
        <dsp:cNvPr id="0" name=""/>
        <dsp:cNvSpPr/>
      </dsp:nvSpPr>
      <dsp:spPr>
        <a:xfrm rot="5400000">
          <a:off x="4802609" y="-1352525"/>
          <a:ext cx="1504206" cy="462100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number of days spent by the Foundation to process the application and decision</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time spent on the party providing the information (both original and additional) is excluded from the calculation</a:t>
          </a:r>
        </a:p>
      </dsp:txBody>
      <dsp:txXfrm rot="-5400000">
        <a:off x="3244213" y="279300"/>
        <a:ext cx="4547571" cy="1357348"/>
      </dsp:txXfrm>
    </dsp:sp>
    <dsp:sp modelId="{29293F57-0038-4066-A6A0-025818C66988}">
      <dsp:nvSpPr>
        <dsp:cNvPr id="0" name=""/>
        <dsp:cNvSpPr/>
      </dsp:nvSpPr>
      <dsp:spPr>
        <a:xfrm>
          <a:off x="0" y="0"/>
          <a:ext cx="3243422" cy="2004398"/>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The average time for making decisions on grants, in calendar days:</a:t>
          </a:r>
        </a:p>
        <a:p>
          <a:pPr lvl="0" algn="l" defTabSz="444500">
            <a:lnSpc>
              <a:spcPct val="90000"/>
            </a:lnSpc>
            <a:spcBef>
              <a:spcPct val="0"/>
            </a:spcBef>
            <a:spcAft>
              <a:spcPct val="35000"/>
            </a:spcAft>
          </a:pPr>
          <a:endParaRPr lang="en-US" sz="1000" u="none" strike="noStrike" kern="1200" dirty="0" smtClean="0">
            <a:solidFill>
              <a:schemeClr val="bg1">
                <a:lumMod val="25000"/>
              </a:schemeClr>
            </a:solidFill>
            <a:effectLst/>
            <a:latin typeface="Arial" pitchFamily="34" charset="0"/>
            <a:cs typeface="Arial" pitchFamily="34" charset="0"/>
          </a:endParaRPr>
        </a:p>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A) participant status with procedure for prior approval completed</a:t>
          </a:r>
        </a:p>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B) status of the participant without prior approval</a:t>
          </a:r>
        </a:p>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C) grants to participants</a:t>
          </a:r>
          <a:endParaRPr lang="ru-RU" sz="1000" kern="1200" dirty="0">
            <a:solidFill>
              <a:schemeClr val="bg1">
                <a:lumMod val="25000"/>
              </a:schemeClr>
            </a:solidFill>
            <a:latin typeface="Helvetica" pitchFamily="34" charset="0"/>
            <a:cs typeface="Helvetica" pitchFamily="34" charset="0"/>
          </a:endParaRPr>
        </a:p>
      </dsp:txBody>
      <dsp:txXfrm>
        <a:off x="97847" y="97847"/>
        <a:ext cx="3047728" cy="1808704"/>
      </dsp:txXfrm>
    </dsp:sp>
    <dsp:sp modelId="{2D95FF06-CD12-4EB3-B224-3A541868BFCC}">
      <dsp:nvSpPr>
        <dsp:cNvPr id="0" name=""/>
        <dsp:cNvSpPr/>
      </dsp:nvSpPr>
      <dsp:spPr>
        <a:xfrm rot="5400000">
          <a:off x="4700051" y="690733"/>
          <a:ext cx="1734518"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 comparison of the actual costs of the Fund (on an accrual basis) with the plan. Tolerance - up to 10%</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cost of construction of the innovative city that are controlled under the "Compliance with the schedule and budget of construction“ measure are excluded </a:t>
          </a:r>
        </a:p>
      </dsp:txBody>
      <dsp:txXfrm rot="-5400000">
        <a:off x="3269100" y="2206356"/>
        <a:ext cx="4511748" cy="1565174"/>
      </dsp:txXfrm>
    </dsp:sp>
    <dsp:sp modelId="{AF10677A-67C8-4426-9223-78C665A1B5C4}">
      <dsp:nvSpPr>
        <dsp:cNvPr id="0" name=""/>
        <dsp:cNvSpPr/>
      </dsp:nvSpPr>
      <dsp:spPr>
        <a:xfrm>
          <a:off x="4978" y="2156220"/>
          <a:ext cx="3264409" cy="1614645"/>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Compliance with the budget of the Foundation (excluding the budget for the construction of innovative city),%</a:t>
          </a:r>
          <a:endParaRPr lang="ru-RU" sz="1000" kern="1200" dirty="0">
            <a:solidFill>
              <a:schemeClr val="bg1">
                <a:lumMod val="25000"/>
              </a:schemeClr>
            </a:solidFill>
            <a:latin typeface="Helvetica" pitchFamily="34" charset="0"/>
            <a:cs typeface="Helvetica" pitchFamily="34" charset="0"/>
          </a:endParaRPr>
        </a:p>
      </dsp:txBody>
      <dsp:txXfrm>
        <a:off x="83798" y="2235040"/>
        <a:ext cx="3106769" cy="1457005"/>
      </dsp:txXfrm>
    </dsp:sp>
    <dsp:sp modelId="{A1884BE9-7CE3-4954-9817-A96597BA8B48}">
      <dsp:nvSpPr>
        <dsp:cNvPr id="0" name=""/>
        <dsp:cNvSpPr/>
      </dsp:nvSpPr>
      <dsp:spPr>
        <a:xfrm rot="5400000">
          <a:off x="5204347" y="2240321"/>
          <a:ext cx="744663" cy="457675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smtClean="0">
              <a:solidFill>
                <a:schemeClr val="bg1">
                  <a:lumMod val="25000"/>
                </a:schemeClr>
              </a:solidFill>
              <a:latin typeface="Helvetica" pitchFamily="34" charset="0"/>
              <a:cs typeface="Helvetica" pitchFamily="34" charset="0"/>
            </a:rPr>
            <a:t>The ratio of the number of new registrations to the number of unique visits to community pages</a:t>
          </a:r>
          <a:endParaRPr lang="ru-RU" sz="1000" kern="1200" dirty="0">
            <a:solidFill>
              <a:schemeClr val="bg1">
                <a:lumMod val="25000"/>
              </a:schemeClr>
            </a:solidFill>
            <a:latin typeface="Helvetica" pitchFamily="34" charset="0"/>
            <a:cs typeface="Helvetica" pitchFamily="34" charset="0"/>
          </a:endParaRPr>
        </a:p>
      </dsp:txBody>
      <dsp:txXfrm rot="-5400000">
        <a:off x="3288301" y="4192719"/>
        <a:ext cx="4540406" cy="671961"/>
      </dsp:txXfrm>
    </dsp:sp>
    <dsp:sp modelId="{D33D4726-1E53-48CD-BD04-2AC3C3BD7A0E}">
      <dsp:nvSpPr>
        <dsp:cNvPr id="0" name=""/>
        <dsp:cNvSpPr/>
      </dsp:nvSpPr>
      <dsp:spPr>
        <a:xfrm>
          <a:off x="14" y="3958785"/>
          <a:ext cx="3288288" cy="1139829"/>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u="none" strike="noStrike" kern="1200" dirty="0" smtClean="0">
              <a:solidFill>
                <a:schemeClr val="bg1">
                  <a:lumMod val="25000"/>
                </a:schemeClr>
              </a:solidFill>
              <a:effectLst/>
              <a:latin typeface="Arial" pitchFamily="34" charset="0"/>
              <a:cs typeface="Arial" pitchFamily="34" charset="0"/>
            </a:rPr>
            <a:t>Percentage new members attracted in the online community (the ratio of registered accounts to the total number of unique visits),%</a:t>
          </a:r>
          <a:endParaRPr lang="ru-RU" sz="1000" kern="1200" dirty="0">
            <a:solidFill>
              <a:schemeClr val="bg1">
                <a:lumMod val="25000"/>
              </a:schemeClr>
            </a:solidFill>
            <a:latin typeface="Helvetica" pitchFamily="34" charset="0"/>
            <a:cs typeface="Helvetica" pitchFamily="34" charset="0"/>
          </a:endParaRPr>
        </a:p>
      </dsp:txBody>
      <dsp:txXfrm>
        <a:off x="55656" y="4014427"/>
        <a:ext cx="3177004" cy="10285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4"/>
            <a:ext cx="3037840" cy="464820"/>
          </a:xfrm>
          <a:prstGeom prst="rect">
            <a:avLst/>
          </a:prstGeom>
        </p:spPr>
        <p:txBody>
          <a:bodyPr vert="horz" lIns="91440" tIns="45720" rIns="91440" bIns="45720" rtlCol="0"/>
          <a:lstStyle>
            <a:lvl1pPr algn="r">
              <a:defRPr sz="1200"/>
            </a:lvl1pPr>
          </a:lstStyle>
          <a:p>
            <a:fld id="{F2135591-7D05-BA47-A59A-5AD2816770DC}" type="datetimeFigureOut">
              <a:rPr lang="en-US" smtClean="0"/>
              <a:t>6/18/2013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9A2787F-524F-354C-894D-2DEBC8CD63EE}" type="slidenum">
              <a:rPr lang="en-US" smtClean="0"/>
              <a:t>‹#›</a:t>
            </a:fld>
            <a:endParaRPr lang="en-US" dirty="0"/>
          </a:p>
        </p:txBody>
      </p:sp>
    </p:spTree>
    <p:extLst>
      <p:ext uri="{BB962C8B-B14F-4D97-AF65-F5344CB8AC3E}">
        <p14:creationId xmlns:p14="http://schemas.microsoft.com/office/powerpoint/2010/main" val="1340075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4"/>
            <a:ext cx="3037840" cy="464820"/>
          </a:xfrm>
          <a:prstGeom prst="rect">
            <a:avLst/>
          </a:prstGeom>
        </p:spPr>
        <p:txBody>
          <a:bodyPr vert="horz" lIns="91440" tIns="45720" rIns="91440" bIns="45720" rtlCol="0"/>
          <a:lstStyle>
            <a:lvl1pPr algn="r">
              <a:defRPr sz="1200"/>
            </a:lvl1pPr>
          </a:lstStyle>
          <a:p>
            <a:fld id="{B3F49B72-4300-304A-A7A0-BE77DA9E4333}" type="datetimeFigureOut">
              <a:rPr lang="en-US" smtClean="0"/>
              <a:t>6/18/2013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4"/>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F11A003-8680-8C40-94C4-E84E19A3E453}" type="slidenum">
              <a:rPr lang="en-US" smtClean="0"/>
              <a:t>‹#›</a:t>
            </a:fld>
            <a:endParaRPr lang="en-US" dirty="0"/>
          </a:p>
        </p:txBody>
      </p:sp>
    </p:spTree>
    <p:extLst>
      <p:ext uri="{BB962C8B-B14F-4D97-AF65-F5344CB8AC3E}">
        <p14:creationId xmlns:p14="http://schemas.microsoft.com/office/powerpoint/2010/main" val="23296243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11A003-8680-8C40-94C4-E84E19A3E453}" type="slidenum">
              <a:rPr lang="en-US" smtClean="0"/>
              <a:t>3</a:t>
            </a:fld>
            <a:endParaRPr lang="en-US" dirty="0"/>
          </a:p>
        </p:txBody>
      </p:sp>
    </p:spTree>
    <p:extLst>
      <p:ext uri="{BB962C8B-B14F-4D97-AF65-F5344CB8AC3E}">
        <p14:creationId xmlns:p14="http://schemas.microsoft.com/office/powerpoint/2010/main" val="360605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11A003-8680-8C40-94C4-E84E19A3E453}" type="slidenum">
              <a:rPr lang="en-US" smtClean="0"/>
              <a:t>5</a:t>
            </a:fld>
            <a:endParaRPr lang="en-US" dirty="0"/>
          </a:p>
        </p:txBody>
      </p:sp>
    </p:spTree>
    <p:extLst>
      <p:ext uri="{BB962C8B-B14F-4D97-AF65-F5344CB8AC3E}">
        <p14:creationId xmlns:p14="http://schemas.microsoft.com/office/powerpoint/2010/main" val="192989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8725C74-95DD-4059-B11B-683323D8F3F7}" type="slidenum">
              <a:rPr lang="en-US" smtClean="0"/>
              <a:pPr>
                <a:defRPr/>
              </a:pPr>
              <a:t>15</a:t>
            </a:fld>
            <a:endParaRPr lang="en-US"/>
          </a:p>
        </p:txBody>
      </p:sp>
    </p:spTree>
    <p:extLst>
      <p:ext uri="{BB962C8B-B14F-4D97-AF65-F5344CB8AC3E}">
        <p14:creationId xmlns:p14="http://schemas.microsoft.com/office/powerpoint/2010/main" val="2160244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0" y="406786"/>
            <a:ext cx="4644698" cy="4575199"/>
          </a:xfrm>
          <a:prstGeom prst="rect">
            <a:avLst/>
          </a:prstGeom>
        </p:spPr>
      </p:pic>
      <p:sp>
        <p:nvSpPr>
          <p:cNvPr id="2" name="Title 1"/>
          <p:cNvSpPr>
            <a:spLocks noGrp="1"/>
          </p:cNvSpPr>
          <p:nvPr>
            <p:ph type="ctrTitle"/>
          </p:nvPr>
        </p:nvSpPr>
        <p:spPr>
          <a:xfrm>
            <a:off x="4922760" y="2382747"/>
            <a:ext cx="3991429" cy="1632857"/>
          </a:xfrm>
          <a:prstGeom prst="rect">
            <a:avLst/>
          </a:prstGeom>
        </p:spPr>
        <p:txBody>
          <a:bodyPr/>
          <a:lstStyle>
            <a:lvl1pPr algn="r">
              <a:defRPr baseline="0">
                <a:ln>
                  <a:noFill/>
                </a:ln>
                <a:solidFill>
                  <a:schemeClr val="accent6"/>
                </a:solidFill>
              </a:defRPr>
            </a:lvl1pPr>
          </a:lstStyle>
          <a:p>
            <a:endParaRPr lang="en-US" dirty="0"/>
          </a:p>
        </p:txBody>
      </p:sp>
    </p:spTree>
    <p:extLst>
      <p:ext uri="{BB962C8B-B14F-4D97-AF65-F5344CB8AC3E}">
        <p14:creationId xmlns:p14="http://schemas.microsoft.com/office/powerpoint/2010/main" val="214223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2884517" y="3237286"/>
            <a:ext cx="6162456"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май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771384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851628" y="349113"/>
            <a:ext cx="1217930" cy="871220"/>
          </a:xfrm>
          <a:prstGeom prst="rect">
            <a:avLst/>
          </a:prstGeom>
        </p:spPr>
      </p:pic>
      <p:sp>
        <p:nvSpPr>
          <p:cNvPr id="13" name="Title 1"/>
          <p:cNvSpPr>
            <a:spLocks noGrp="1"/>
          </p:cNvSpPr>
          <p:nvPr>
            <p:ph type="title"/>
          </p:nvPr>
        </p:nvSpPr>
        <p:spPr>
          <a:xfrm>
            <a:off x="1463523" y="1193713"/>
            <a:ext cx="7085915" cy="796399"/>
          </a:xfrm>
          <a:prstGeom prst="rect">
            <a:avLst/>
          </a:prstGeom>
        </p:spPr>
        <p:txBody>
          <a:bodyPr/>
          <a:lstStyle/>
          <a:p>
            <a:r>
              <a:rPr lang="ru-RU" dirty="0" err="1" smtClean="0"/>
              <a:t>Click</a:t>
            </a:r>
            <a:r>
              <a:rPr lang="ru-RU" dirty="0" smtClean="0"/>
              <a:t> </a:t>
            </a:r>
            <a:r>
              <a:rPr lang="ru-RU" dirty="0" err="1" smtClean="0"/>
              <a:t>to</a:t>
            </a:r>
            <a:r>
              <a:rPr lang="ru-RU" dirty="0" smtClean="0"/>
              <a:t> edit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8" name="Прямоугольник 7"/>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TextBox 8"/>
          <p:cNvSpPr txBox="1"/>
          <p:nvPr userDrawn="1"/>
        </p:nvSpPr>
        <p:spPr>
          <a:xfrm rot="16200000">
            <a:off x="-2884518" y="3237286"/>
            <a:ext cx="6162456"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май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179305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851628" y="349113"/>
            <a:ext cx="1217930" cy="871220"/>
          </a:xfrm>
          <a:prstGeom prst="rect">
            <a:avLst/>
          </a:prstGeom>
        </p:spPr>
      </p:pic>
      <p:sp>
        <p:nvSpPr>
          <p:cNvPr id="11" name="Прямоугольник 10"/>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TextBox 8"/>
          <p:cNvSpPr txBox="1"/>
          <p:nvPr userDrawn="1"/>
        </p:nvSpPr>
        <p:spPr>
          <a:xfrm rot="16200000">
            <a:off x="-2884518" y="3237286"/>
            <a:ext cx="6162456"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май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024399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flipV="1">
            <a:off x="0"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V="1">
            <a:off x="770622"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V="1">
            <a:off x="1541244"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V="1">
            <a:off x="2311866" y="6474374"/>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V="1">
            <a:off x="3077499" y="6474374"/>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flipV="1">
            <a:off x="3848121" y="6474374"/>
            <a:ext cx="770622"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V="1">
            <a:off x="4618743" y="6474374"/>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V="1">
            <a:off x="5389365" y="6474374"/>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V="1">
            <a:off x="6159987"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flipV="1">
            <a:off x="6930609"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flipV="1">
            <a:off x="7701231"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V="1">
            <a:off x="8471853" y="6474372"/>
            <a:ext cx="672147"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userDrawn="1"/>
        </p:nvSpPr>
        <p:spPr>
          <a:xfrm flipV="1">
            <a:off x="0"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userDrawn="1"/>
        </p:nvSpPr>
        <p:spPr>
          <a:xfrm flipV="1">
            <a:off x="770622"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flipV="1">
            <a:off x="1541244"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V="1">
            <a:off x="2306877" y="6078412"/>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flipV="1">
            <a:off x="3848121" y="6078412"/>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userDrawn="1"/>
        </p:nvSpPr>
        <p:spPr>
          <a:xfrm flipV="1">
            <a:off x="4618743" y="6078412"/>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V="1">
            <a:off x="5389365" y="6078412"/>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V="1">
            <a:off x="6159987"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flipV="1">
            <a:off x="6930609"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flipV="1">
            <a:off x="7701231"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flipV="1">
            <a:off x="8471854" y="6078408"/>
            <a:ext cx="672146"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userDrawn="1"/>
        </p:nvSpPr>
        <p:spPr>
          <a:xfrm flipV="1">
            <a:off x="1536255" y="5682451"/>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userDrawn="1"/>
        </p:nvSpPr>
        <p:spPr>
          <a:xfrm flipV="1">
            <a:off x="3077499" y="5682451"/>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userDrawn="1"/>
        </p:nvSpPr>
        <p:spPr>
          <a:xfrm flipV="1">
            <a:off x="6159987" y="5682451"/>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userDrawn="1"/>
        </p:nvSpPr>
        <p:spPr>
          <a:xfrm flipV="1">
            <a:off x="765633" y="5286490"/>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userDrawn="1"/>
        </p:nvSpPr>
        <p:spPr>
          <a:xfrm flipV="1">
            <a:off x="5389365" y="5286490"/>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flipV="1">
            <a:off x="8471853" y="5682450"/>
            <a:ext cx="672147"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45" name="Picture 44"/>
          <p:cNvPicPr>
            <a:picLocks noChangeAspect="1"/>
          </p:cNvPicPr>
          <p:nvPr userDrawn="1"/>
        </p:nvPicPr>
        <p:blipFill>
          <a:blip r:embed="rId2"/>
          <a:stretch>
            <a:fillRect/>
          </a:stretch>
        </p:blipFill>
        <p:spPr>
          <a:xfrm>
            <a:off x="851628" y="349113"/>
            <a:ext cx="1217930" cy="871220"/>
          </a:xfrm>
          <a:prstGeom prst="rect">
            <a:avLst/>
          </a:prstGeom>
        </p:spPr>
      </p:pic>
      <p:sp>
        <p:nvSpPr>
          <p:cNvPr id="46" name="Title 1"/>
          <p:cNvSpPr>
            <a:spLocks noGrp="1"/>
          </p:cNvSpPr>
          <p:nvPr>
            <p:ph type="title" hasCustomPrompt="1"/>
          </p:nvPr>
        </p:nvSpPr>
        <p:spPr>
          <a:xfrm>
            <a:off x="1463523" y="1193713"/>
            <a:ext cx="7085915" cy="796399"/>
          </a:xfrm>
          <a:prstGeom prst="rect">
            <a:avLst/>
          </a:prstGeom>
        </p:spPr>
        <p:txBody>
          <a:bodyPr/>
          <a:lstStyle/>
          <a:p>
            <a:r>
              <a:rPr lang="ru-RU" dirty="0" smtClean="0"/>
              <a:t>Плитка</a:t>
            </a:r>
            <a:endParaRPr lang="en-US" dirty="0"/>
          </a:p>
        </p:txBody>
      </p:sp>
      <p:sp>
        <p:nvSpPr>
          <p:cNvPr id="44" name="Прямоугольник 43"/>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1" name="TextBox 40"/>
          <p:cNvSpPr txBox="1"/>
          <p:nvPr userDrawn="1"/>
        </p:nvSpPr>
        <p:spPr>
          <a:xfrm rot="16200000">
            <a:off x="-2884518" y="3237286"/>
            <a:ext cx="6162456"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май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3748093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2497" y="1888357"/>
            <a:ext cx="7572070" cy="4525963"/>
          </a:xfrm>
          <a:prstGeom prst="rect">
            <a:avLst/>
          </a:prstGeom>
        </p:spPr>
        <p:txBody>
          <a:bodyPr vert="horz" lIns="91440" tIns="45720" rIns="91440" bIns="45720" rtlCol="0">
            <a:normAutofit/>
          </a:bodyPr>
          <a:lstStyle/>
          <a:p>
            <a:pPr lvl="0"/>
            <a:r>
              <a:rPr lang="ru-RU" dirty="0" smtClean="0"/>
              <a:t>Click </a:t>
            </a:r>
            <a:r>
              <a:rPr lang="ru-RU" dirty="0" err="1" smtClean="0"/>
              <a:t>to</a:t>
            </a:r>
            <a:r>
              <a:rPr lang="ru-RU" dirty="0" smtClean="0"/>
              <a:t> edit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Tree>
    <p:extLst>
      <p:ext uri="{BB962C8B-B14F-4D97-AF65-F5344CB8AC3E}">
        <p14:creationId xmlns:p14="http://schemas.microsoft.com/office/powerpoint/2010/main" val="333812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72" r:id="rId5"/>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solidFill>
          <a:latin typeface="HelveticaNeueCyr-Heavy"/>
          <a:ea typeface="+mj-ea"/>
          <a:cs typeface="+mj-cs"/>
        </a:defRPr>
      </a:lvl1pPr>
    </p:titleStyle>
    <p:bodyStyle>
      <a:lvl1pPr marL="342900" indent="-3429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1pPr>
      <a:lvl2pPr marL="742950" indent="-28575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2pPr>
      <a:lvl3pPr marL="11430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3pPr>
      <a:lvl4pPr marL="16002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4pPr>
      <a:lvl5pPr marL="20574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3.xml"/><Relationship Id="rId7"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gif"/><Relationship Id="rId3" Type="http://schemas.openxmlformats.org/officeDocument/2006/relationships/image" Target="../media/image11.png"/><Relationship Id="rId21" Type="http://schemas.openxmlformats.org/officeDocument/2006/relationships/image" Target="../media/image29.jpeg"/><Relationship Id="rId34" Type="http://schemas.openxmlformats.org/officeDocument/2006/relationships/image" Target="../media/image42.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5" Type="http://schemas.openxmlformats.org/officeDocument/2006/relationships/image" Target="../media/image33.jpeg"/><Relationship Id="rId33" Type="http://schemas.openxmlformats.org/officeDocument/2006/relationships/image" Target="../media/image41.jpeg"/><Relationship Id="rId2" Type="http://schemas.openxmlformats.org/officeDocument/2006/relationships/image" Target="../media/image10.png"/><Relationship Id="rId16" Type="http://schemas.openxmlformats.org/officeDocument/2006/relationships/image" Target="../media/image24.jpeg"/><Relationship Id="rId20" Type="http://schemas.openxmlformats.org/officeDocument/2006/relationships/image" Target="../media/image28.jpeg"/><Relationship Id="rId29"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jpeg"/><Relationship Id="rId32" Type="http://schemas.openxmlformats.org/officeDocument/2006/relationships/image" Target="../media/image40.jpe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jpeg"/><Relationship Id="rId28" Type="http://schemas.openxmlformats.org/officeDocument/2006/relationships/image" Target="../media/image36.jpe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jpeg"/><Relationship Id="rId27" Type="http://schemas.openxmlformats.org/officeDocument/2006/relationships/image" Target="../media/image35.jpeg"/><Relationship Id="rId30" Type="http://schemas.openxmlformats.org/officeDocument/2006/relationships/image" Target="../media/image38.jpeg"/><Relationship Id="rId35" Type="http://schemas.openxmlformats.org/officeDocument/2006/relationships/image" Target="../media/image43.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3.xml"/><Relationship Id="rId7" Type="http://schemas.openxmlformats.org/officeDocument/2006/relationships/image" Target="../media/image5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6.xml"/><Relationship Id="rId7" Type="http://schemas.openxmlformats.org/officeDocument/2006/relationships/image" Target="../media/image4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8.png"/><Relationship Id="rId5" Type="http://schemas.openxmlformats.org/officeDocument/2006/relationships/slideLayout" Target="../slideLayouts/slideLayout2.xml"/><Relationship Id="rId10" Type="http://schemas.openxmlformats.org/officeDocument/2006/relationships/image" Target="../media/image55.png"/><Relationship Id="rId4" Type="http://schemas.openxmlformats.org/officeDocument/2006/relationships/tags" Target="../tags/tag7.xml"/><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88541" y="2030085"/>
            <a:ext cx="4455459" cy="2189238"/>
          </a:xfrm>
        </p:spPr>
        <p:txBody>
          <a:bodyPr>
            <a:noAutofit/>
          </a:bodyPr>
          <a:lstStyle/>
          <a:p>
            <a:r>
              <a:rPr lang="en-US" sz="2800" b="1" dirty="0">
                <a:solidFill>
                  <a:schemeClr val="bg2">
                    <a:lumMod val="50000"/>
                  </a:schemeClr>
                </a:solidFill>
                <a:latin typeface="Arial" pitchFamily="34" charset="0"/>
                <a:cs typeface="Arial" pitchFamily="34" charset="0"/>
              </a:rPr>
              <a:t>MONTHLY REPORT ON THE ACTIVITIES OF THE SKOLKOVO FOUNDATION </a:t>
            </a:r>
            <a:r>
              <a:rPr lang="en-US" sz="2800" b="1" dirty="0" smtClean="0">
                <a:solidFill>
                  <a:schemeClr val="bg2">
                    <a:lumMod val="50000"/>
                  </a:schemeClr>
                </a:solidFill>
                <a:latin typeface="Helvetica" pitchFamily="34" charset="0"/>
                <a:cs typeface="Helvetica" pitchFamily="34" charset="0"/>
              </a:rPr>
              <a:t/>
            </a:r>
            <a:br>
              <a:rPr lang="en-US" sz="2800" b="1" dirty="0" smtClean="0">
                <a:solidFill>
                  <a:schemeClr val="bg2">
                    <a:lumMod val="50000"/>
                  </a:schemeClr>
                </a:solidFill>
                <a:latin typeface="Helvetica" pitchFamily="34" charset="0"/>
                <a:cs typeface="Helvetica" pitchFamily="34" charset="0"/>
              </a:rPr>
            </a:br>
            <a:r>
              <a:rPr lang="en-US" sz="2800" b="1" dirty="0" smtClean="0">
                <a:solidFill>
                  <a:schemeClr val="bg2">
                    <a:lumMod val="50000"/>
                  </a:schemeClr>
                </a:solidFill>
                <a:latin typeface="Helvetica" pitchFamily="34" charset="0"/>
                <a:cs typeface="Helvetica" pitchFamily="34" charset="0"/>
              </a:rPr>
              <a:t>May 2013</a:t>
            </a:r>
            <a:r>
              <a:rPr lang="ru-RU" sz="2800" b="1" dirty="0" smtClean="0">
                <a:solidFill>
                  <a:schemeClr val="bg2">
                    <a:lumMod val="50000"/>
                  </a:schemeClr>
                </a:solidFill>
                <a:latin typeface="Helvetica" pitchFamily="34" charset="0"/>
                <a:cs typeface="Helvetica" pitchFamily="34" charset="0"/>
              </a:rPr>
              <a:t/>
            </a:r>
            <a:br>
              <a:rPr lang="ru-RU" sz="2800" b="1" dirty="0" smtClean="0">
                <a:solidFill>
                  <a:schemeClr val="bg2">
                    <a:lumMod val="50000"/>
                  </a:schemeClr>
                </a:solidFill>
                <a:latin typeface="Helvetica" pitchFamily="34" charset="0"/>
                <a:cs typeface="Helvetica" pitchFamily="34" charset="0"/>
              </a:rPr>
            </a:br>
            <a:endParaRPr lang="en-US" sz="2800" b="1" dirty="0">
              <a:solidFill>
                <a:schemeClr val="bg2">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17096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1. </a:t>
            </a:r>
            <a:r>
              <a:rPr lang="en-US" sz="2400" dirty="0">
                <a:solidFill>
                  <a:schemeClr val="bg1">
                    <a:lumMod val="50000"/>
                  </a:schemeClr>
                </a:solidFill>
                <a:latin typeface="Arial" pitchFamily="34" charset="0"/>
                <a:cs typeface="Arial" pitchFamily="34" charset="0"/>
              </a:rPr>
              <a:t>Dynamics of Participant Attraction</a:t>
            </a:r>
            <a:endParaRPr lang="ru-RU" sz="2400" dirty="0">
              <a:solidFill>
                <a:schemeClr val="bg1">
                  <a:lumMod val="50000"/>
                </a:schemeClr>
              </a:solidFill>
              <a:latin typeface="Arial" pitchFamily="34" charset="0"/>
              <a:cs typeface="Arial" pitchFamily="34" charset="0"/>
            </a:endParaRPr>
          </a:p>
        </p:txBody>
      </p:sp>
      <p:graphicFrame>
        <p:nvGraphicFramePr>
          <p:cNvPr id="8" name="Объект 3"/>
          <p:cNvGraphicFramePr>
            <a:graphicFrameLocks/>
          </p:cNvGraphicFramePr>
          <p:nvPr>
            <p:extLst>
              <p:ext uri="{D42A27DB-BD31-4B8C-83A1-F6EECF244321}">
                <p14:modId xmlns:p14="http://schemas.microsoft.com/office/powerpoint/2010/main" val="2597481347"/>
              </p:ext>
            </p:extLst>
          </p:nvPr>
        </p:nvGraphicFramePr>
        <p:xfrm>
          <a:off x="1362521" y="1328902"/>
          <a:ext cx="6441912" cy="371843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Группа 8"/>
          <p:cNvGrpSpPr/>
          <p:nvPr/>
        </p:nvGrpSpPr>
        <p:grpSpPr>
          <a:xfrm>
            <a:off x="1094039" y="1511734"/>
            <a:ext cx="6590357" cy="3314821"/>
            <a:chOff x="131527" y="3092006"/>
            <a:chExt cx="6320830" cy="3230200"/>
          </a:xfrm>
        </p:grpSpPr>
        <p:pic>
          <p:nvPicPr>
            <p:cNvPr id="2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56" y="5900519"/>
              <a:ext cx="602188"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56" y="5437811"/>
              <a:ext cx="597520"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56" y="4533865"/>
              <a:ext cx="596742"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356" y="4081892"/>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356" y="4985837"/>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bwMode="auto">
            <a:xfrm>
              <a:off x="769419" y="3092006"/>
              <a:ext cx="952175" cy="394933"/>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sz="1400" dirty="0" smtClean="0">
                  <a:solidFill>
                    <a:schemeClr val="bg1">
                      <a:lumMod val="25000"/>
                    </a:schemeClr>
                  </a:solidFill>
                  <a:latin typeface="Arial" pitchFamily="34" charset="0"/>
                  <a:cs typeface="Arial" pitchFamily="34" charset="0"/>
                </a:rPr>
                <a:t>3</a:t>
              </a:r>
              <a:r>
                <a:rPr lang="en-US" sz="1400" dirty="0" smtClean="0">
                  <a:solidFill>
                    <a:schemeClr val="bg1">
                      <a:lumMod val="25000"/>
                    </a:schemeClr>
                  </a:solidFill>
                  <a:latin typeface="Arial" pitchFamily="34" charset="0"/>
                  <a:cs typeface="Arial" pitchFamily="34" charset="0"/>
                </a:rPr>
                <a:t>0</a:t>
              </a:r>
              <a:r>
                <a:rPr lang="ru-RU" sz="1400" dirty="0" smtClean="0">
                  <a:solidFill>
                    <a:schemeClr val="bg1">
                      <a:lumMod val="25000"/>
                    </a:schemeClr>
                  </a:solidFill>
                  <a:latin typeface="Arial" pitchFamily="34" charset="0"/>
                  <a:cs typeface="Arial" pitchFamily="34" charset="0"/>
                </a:rPr>
                <a:t>.0</a:t>
              </a:r>
              <a:r>
                <a:rPr lang="en-US" sz="1400" dirty="0" smtClean="0">
                  <a:solidFill>
                    <a:schemeClr val="bg1">
                      <a:lumMod val="25000"/>
                    </a:schemeClr>
                  </a:solidFill>
                  <a:latin typeface="Arial" pitchFamily="34" charset="0"/>
                  <a:cs typeface="Arial" pitchFamily="34" charset="0"/>
                </a:rPr>
                <a:t>4</a:t>
              </a:r>
              <a:r>
                <a:rPr lang="ru-RU" sz="1400" dirty="0" smtClean="0">
                  <a:solidFill>
                    <a:schemeClr val="bg1">
                      <a:lumMod val="25000"/>
                    </a:schemeClr>
                  </a:solidFill>
                  <a:latin typeface="Arial" pitchFamily="34" charset="0"/>
                  <a:cs typeface="Arial" pitchFamily="34" charset="0"/>
                </a:rPr>
                <a:t>.2013</a:t>
              </a:r>
              <a:endParaRPr kumimoji="0" lang="ru-RU" sz="1400" i="0" u="none" strike="noStrike" cap="none" normalizeH="0" baseline="0" dirty="0" smtClean="0">
                <a:ln>
                  <a:noFill/>
                </a:ln>
                <a:solidFill>
                  <a:schemeClr val="bg1">
                    <a:lumMod val="25000"/>
                  </a:schemeClr>
                </a:solidFill>
                <a:latin typeface="Arial" pitchFamily="34" charset="0"/>
                <a:cs typeface="Arial" pitchFamily="34" charset="0"/>
              </a:endParaRPr>
            </a:p>
          </p:txBody>
        </p:sp>
        <p:sp>
          <p:nvSpPr>
            <p:cNvPr id="28" name="TextBox 27"/>
            <p:cNvSpPr txBox="1"/>
            <p:nvPr/>
          </p:nvSpPr>
          <p:spPr>
            <a:xfrm>
              <a:off x="131527" y="3684322"/>
              <a:ext cx="870070" cy="359904"/>
            </a:xfrm>
            <a:prstGeom prst="rect">
              <a:avLst/>
            </a:prstGeom>
            <a:noFill/>
          </p:spPr>
          <p:txBody>
            <a:bodyPr wrap="none" rtlCol="0">
              <a:spAutoFit/>
            </a:bodyPr>
            <a:lstStyle/>
            <a:p>
              <a:r>
                <a:rPr lang="en-US" dirty="0" smtClean="0">
                  <a:solidFill>
                    <a:schemeClr val="bg1">
                      <a:lumMod val="25000"/>
                    </a:schemeClr>
                  </a:solidFill>
                  <a:latin typeface="Arial" pitchFamily="34" charset="0"/>
                  <a:cs typeface="Arial" pitchFamily="34" charset="0"/>
                </a:rPr>
                <a:t>TOTAL</a:t>
              </a:r>
              <a:endParaRPr lang="ru-RU" dirty="0">
                <a:solidFill>
                  <a:schemeClr val="bg1">
                    <a:lumMod val="25000"/>
                  </a:schemeClr>
                </a:solidFill>
                <a:latin typeface="Arial" pitchFamily="34" charset="0"/>
                <a:cs typeface="Arial" pitchFamily="34" charset="0"/>
              </a:endParaRPr>
            </a:p>
          </p:txBody>
        </p:sp>
        <p:sp>
          <p:nvSpPr>
            <p:cNvPr id="29" name="Прямоугольник 14"/>
            <p:cNvSpPr/>
            <p:nvPr/>
          </p:nvSpPr>
          <p:spPr bwMode="auto">
            <a:xfrm>
              <a:off x="1053783" y="371585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901</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1" name="Прямоугольник 16"/>
            <p:cNvSpPr/>
            <p:nvPr/>
          </p:nvSpPr>
          <p:spPr bwMode="auto">
            <a:xfrm>
              <a:off x="1053783" y="5057860"/>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1400" b="0" dirty="0" smtClean="0">
                  <a:solidFill>
                    <a:schemeClr val="bg1">
                      <a:lumMod val="25000"/>
                    </a:schemeClr>
                  </a:solidFill>
                  <a:latin typeface="Arial" pitchFamily="34" charset="0"/>
                  <a:cs typeface="Arial" pitchFamily="34" charset="0"/>
                </a:rPr>
                <a:t>243</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2" name="Прямоугольник 17"/>
            <p:cNvSpPr/>
            <p:nvPr/>
          </p:nvSpPr>
          <p:spPr bwMode="auto">
            <a:xfrm>
              <a:off x="1053783" y="5505194"/>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72</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3" name="Прямоугольник 21"/>
            <p:cNvSpPr/>
            <p:nvPr/>
          </p:nvSpPr>
          <p:spPr bwMode="auto">
            <a:xfrm>
              <a:off x="1053783" y="5952529"/>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1400" b="0" dirty="0" smtClean="0">
                  <a:solidFill>
                    <a:schemeClr val="bg1">
                      <a:lumMod val="25000"/>
                    </a:schemeClr>
                  </a:solidFill>
                  <a:latin typeface="Arial" pitchFamily="34" charset="0"/>
                  <a:cs typeface="Arial" pitchFamily="34" charset="0"/>
                </a:rPr>
                <a:t>88</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4" name="Прямоугольник 14"/>
            <p:cNvSpPr/>
            <p:nvPr/>
          </p:nvSpPr>
          <p:spPr bwMode="auto">
            <a:xfrm>
              <a:off x="1053783"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211</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5" name="Прямоугольник 14"/>
            <p:cNvSpPr/>
            <p:nvPr/>
          </p:nvSpPr>
          <p:spPr bwMode="auto">
            <a:xfrm>
              <a:off x="1053783" y="4610526"/>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287</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6" name="Прямоугольник 17"/>
            <p:cNvSpPr/>
            <p:nvPr/>
          </p:nvSpPr>
          <p:spPr bwMode="auto">
            <a:xfrm>
              <a:off x="6029324" y="5522413"/>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75</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7" name="Прямоугольник 16"/>
            <p:cNvSpPr/>
            <p:nvPr/>
          </p:nvSpPr>
          <p:spPr bwMode="auto">
            <a:xfrm>
              <a:off x="6029324" y="507043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250</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8" name="Прямоугольник 14"/>
            <p:cNvSpPr/>
            <p:nvPr/>
          </p:nvSpPr>
          <p:spPr bwMode="auto">
            <a:xfrm>
              <a:off x="6029324" y="4618467"/>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294</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9" name="Прямоугольник 14"/>
            <p:cNvSpPr/>
            <p:nvPr/>
          </p:nvSpPr>
          <p:spPr bwMode="auto">
            <a:xfrm>
              <a:off x="6029324"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195</a:t>
              </a:r>
            </a:p>
          </p:txBody>
        </p:sp>
        <p:sp>
          <p:nvSpPr>
            <p:cNvPr id="40" name="Прямоугольник 14"/>
            <p:cNvSpPr/>
            <p:nvPr/>
          </p:nvSpPr>
          <p:spPr bwMode="auto">
            <a:xfrm>
              <a:off x="6029324" y="416319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216</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41" name="Прямоугольник 21"/>
            <p:cNvSpPr/>
            <p:nvPr/>
          </p:nvSpPr>
          <p:spPr bwMode="auto">
            <a:xfrm>
              <a:off x="6029324" y="598512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94</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42" name="Прямоугольник 14"/>
            <p:cNvSpPr/>
            <p:nvPr/>
          </p:nvSpPr>
          <p:spPr bwMode="auto">
            <a:xfrm>
              <a:off x="6029324" y="373803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en-US" sz="1400" b="0" i="0" u="none" strike="noStrike" cap="none" normalizeH="0" baseline="0" dirty="0" smtClean="0">
                  <a:ln>
                    <a:noFill/>
                  </a:ln>
                  <a:solidFill>
                    <a:schemeClr val="bg1">
                      <a:lumMod val="25000"/>
                    </a:schemeClr>
                  </a:solidFill>
                  <a:effectLst/>
                  <a:latin typeface="Arial" pitchFamily="34" charset="0"/>
                  <a:cs typeface="Arial" pitchFamily="34" charset="0"/>
                </a:rPr>
                <a:t>929</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grpSp>
      <p:sp>
        <p:nvSpPr>
          <p:cNvPr id="30" name="Прямоугольник 26"/>
          <p:cNvSpPr/>
          <p:nvPr/>
        </p:nvSpPr>
        <p:spPr bwMode="auto">
          <a:xfrm>
            <a:off x="6018836" y="1347744"/>
            <a:ext cx="1785598" cy="682877"/>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400" dirty="0">
                <a:solidFill>
                  <a:schemeClr val="bg1">
                    <a:lumMod val="25000"/>
                  </a:schemeClr>
                </a:solidFill>
                <a:latin typeface="Arial" pitchFamily="34" charset="0"/>
                <a:cs typeface="Arial" pitchFamily="34" charset="0"/>
              </a:rPr>
              <a:t>Number </a:t>
            </a:r>
          </a:p>
          <a:p>
            <a:pPr algn="ctr" defTabSz="914400" eaLnBrk="0" fontAlgn="base" hangingPunct="0">
              <a:spcBef>
                <a:spcPct val="0"/>
              </a:spcBef>
              <a:spcAft>
                <a:spcPct val="0"/>
              </a:spcAft>
            </a:pPr>
            <a:r>
              <a:rPr lang="en-US" sz="1400" dirty="0">
                <a:solidFill>
                  <a:schemeClr val="bg1">
                    <a:lumMod val="25000"/>
                  </a:schemeClr>
                </a:solidFill>
                <a:latin typeface="Arial" pitchFamily="34" charset="0"/>
                <a:cs typeface="Arial" pitchFamily="34" charset="0"/>
              </a:rPr>
              <a:t>of Participants on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3</a:t>
            </a:r>
            <a:r>
              <a:rPr kumimoji="0" lang="en-US" sz="1400" i="0" u="none" strike="noStrike" cap="none" normalizeH="0" baseline="0" dirty="0" smtClean="0">
                <a:ln>
                  <a:noFill/>
                </a:ln>
                <a:solidFill>
                  <a:schemeClr val="bg1">
                    <a:lumMod val="25000"/>
                  </a:schemeClr>
                </a:solidFill>
                <a:latin typeface="Arial" pitchFamily="34" charset="0"/>
                <a:cs typeface="Arial" pitchFamily="34" charset="0"/>
              </a:rPr>
              <a:t>1</a:t>
            </a: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.0</a:t>
            </a:r>
            <a:r>
              <a:rPr kumimoji="0" lang="en-US" sz="1400" i="0" u="none" strike="noStrike" cap="none" normalizeH="0" baseline="0" dirty="0" smtClean="0">
                <a:ln>
                  <a:noFill/>
                </a:ln>
                <a:solidFill>
                  <a:schemeClr val="bg1">
                    <a:lumMod val="25000"/>
                  </a:schemeClr>
                </a:solidFill>
                <a:latin typeface="Arial" pitchFamily="34" charset="0"/>
                <a:cs typeface="Arial" pitchFamily="34" charset="0"/>
              </a:rPr>
              <a:t>5</a:t>
            </a: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.2013</a:t>
            </a:r>
          </a:p>
        </p:txBody>
      </p:sp>
      <p:sp>
        <p:nvSpPr>
          <p:cNvPr id="2" name="Прямоугольник 1"/>
          <p:cNvSpPr/>
          <p:nvPr/>
        </p:nvSpPr>
        <p:spPr>
          <a:xfrm>
            <a:off x="1094039" y="5298537"/>
            <a:ext cx="7675388" cy="738664"/>
          </a:xfrm>
          <a:prstGeom prst="rect">
            <a:avLst/>
          </a:prstGeom>
        </p:spPr>
        <p:txBody>
          <a:bodyPr wrap="square">
            <a:spAutoFit/>
          </a:bodyPr>
          <a:lstStyle/>
          <a:p>
            <a:pPr defTabSz="914400">
              <a:defRPr/>
            </a:pPr>
            <a:r>
              <a:rPr lang="en-US" sz="1400" dirty="0" smtClean="0">
                <a:solidFill>
                  <a:schemeClr val="bg1">
                    <a:lumMod val="25000"/>
                  </a:schemeClr>
                </a:solidFill>
                <a:latin typeface="Arial" pitchFamily="34" charset="0"/>
                <a:cs typeface="Arial" pitchFamily="34" charset="0"/>
              </a:rPr>
              <a:t>Number </a:t>
            </a:r>
            <a:r>
              <a:rPr lang="en-US" sz="1400" dirty="0">
                <a:solidFill>
                  <a:schemeClr val="bg1">
                    <a:lumMod val="25000"/>
                  </a:schemeClr>
                </a:solidFill>
                <a:latin typeface="Arial" pitchFamily="34" charset="0"/>
                <a:cs typeface="Arial" pitchFamily="34" charset="0"/>
              </a:rPr>
              <a:t>of applications for participant status and preliminary expertise for the total period of the project was </a:t>
            </a:r>
            <a:r>
              <a:rPr lang="ru-RU" sz="1400" dirty="0">
                <a:solidFill>
                  <a:schemeClr val="bg1">
                    <a:lumMod val="25000"/>
                  </a:schemeClr>
                </a:solidFill>
                <a:latin typeface="Arial" pitchFamily="34" charset="0"/>
                <a:cs typeface="Arial" pitchFamily="34" charset="0"/>
              </a:rPr>
              <a:t>4</a:t>
            </a:r>
            <a:r>
              <a:rPr lang="en-US" sz="1400" dirty="0" smtClean="0">
                <a:solidFill>
                  <a:schemeClr val="bg1">
                    <a:lumMod val="25000"/>
                  </a:schemeClr>
                </a:solidFill>
                <a:latin typeface="Arial" pitchFamily="34" charset="0"/>
                <a:cs typeface="Arial" pitchFamily="34" charset="0"/>
              </a:rPr>
              <a:t>,772</a:t>
            </a:r>
            <a:r>
              <a:rPr lang="ru-RU" sz="1400" dirty="0" smtClean="0">
                <a:solidFill>
                  <a:schemeClr val="bg1">
                    <a:lumMod val="25000"/>
                  </a:schemeClr>
                </a:solidFill>
                <a:latin typeface="Arial" pitchFamily="34" charset="0"/>
                <a:cs typeface="Arial" pitchFamily="34" charset="0"/>
              </a:rPr>
              <a:t>, </a:t>
            </a:r>
            <a:r>
              <a:rPr lang="en-US" sz="1400" dirty="0">
                <a:solidFill>
                  <a:schemeClr val="bg1">
                    <a:lumMod val="25000"/>
                  </a:schemeClr>
                </a:solidFill>
                <a:latin typeface="Arial" pitchFamily="34" charset="0"/>
                <a:cs typeface="Arial" pitchFamily="34" charset="0"/>
              </a:rPr>
              <a:t>of these </a:t>
            </a:r>
            <a:r>
              <a:rPr lang="en-US" sz="1400" dirty="0" smtClean="0">
                <a:solidFill>
                  <a:schemeClr val="bg1">
                    <a:lumMod val="25000"/>
                  </a:schemeClr>
                </a:solidFill>
                <a:latin typeface="Arial" pitchFamily="34" charset="0"/>
                <a:cs typeface="Arial" pitchFamily="34" charset="0"/>
              </a:rPr>
              <a:t>693 </a:t>
            </a:r>
            <a:r>
              <a:rPr lang="en-US" sz="1400" dirty="0">
                <a:solidFill>
                  <a:schemeClr val="bg1">
                    <a:lumMod val="25000"/>
                  </a:schemeClr>
                </a:solidFill>
                <a:latin typeface="Arial" pitchFamily="34" charset="0"/>
                <a:cs typeface="Arial" pitchFamily="34" charset="0"/>
              </a:rPr>
              <a:t>were from the first </a:t>
            </a:r>
            <a:r>
              <a:rPr lang="en-US" sz="1400" dirty="0" smtClean="0">
                <a:solidFill>
                  <a:schemeClr val="bg1">
                    <a:lumMod val="25000"/>
                  </a:schemeClr>
                </a:solidFill>
                <a:latin typeface="Arial" pitchFamily="34" charset="0"/>
                <a:cs typeface="Arial" pitchFamily="34" charset="0"/>
              </a:rPr>
              <a:t>5 </a:t>
            </a:r>
            <a:r>
              <a:rPr lang="en-US" sz="1400" dirty="0">
                <a:solidFill>
                  <a:schemeClr val="bg1">
                    <a:lumMod val="25000"/>
                  </a:schemeClr>
                </a:solidFill>
                <a:latin typeface="Arial" pitchFamily="34" charset="0"/>
                <a:cs typeface="Arial" pitchFamily="34" charset="0"/>
              </a:rPr>
              <a:t>months of </a:t>
            </a:r>
            <a:r>
              <a:rPr lang="ru-RU" sz="1400" dirty="0">
                <a:solidFill>
                  <a:schemeClr val="bg1">
                    <a:lumMod val="25000"/>
                  </a:schemeClr>
                </a:solidFill>
                <a:latin typeface="Arial" pitchFamily="34" charset="0"/>
                <a:cs typeface="Arial" pitchFamily="34" charset="0"/>
              </a:rPr>
              <a:t>2013</a:t>
            </a:r>
          </a:p>
          <a:p>
            <a:pPr marL="285750" indent="-285750" defTabSz="914400">
              <a:buFont typeface="Arial" pitchFamily="34" charset="0"/>
              <a:buChar char="•"/>
              <a:defRPr/>
            </a:pPr>
            <a:endParaRPr lang="ru-RU" sz="1400" dirty="0">
              <a:solidFill>
                <a:schemeClr val="bg1">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84802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04426" y="1363735"/>
            <a:ext cx="8687824" cy="4755626"/>
          </a:xfrm>
          <a:prstGeom prst="rect">
            <a:avLst/>
          </a:prstGeom>
          <a:solidFill>
            <a:srgbClr val="FFFFFF">
              <a:shade val="85000"/>
            </a:srgbClr>
          </a:solidFill>
          <a:ln w="6350">
            <a:solidFill>
              <a:schemeClr val="tx1"/>
            </a:solidFill>
            <a:miter lim="800000"/>
            <a:headEnd/>
            <a:tailEnd/>
          </a:ln>
          <a:effectLst>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04426" y="1363735"/>
            <a:ext cx="8739194" cy="4762861"/>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2. </a:t>
            </a:r>
            <a:r>
              <a:rPr lang="en-US" sz="2400" dirty="0">
                <a:solidFill>
                  <a:schemeClr val="bg1">
                    <a:lumMod val="50000"/>
                  </a:schemeClr>
                </a:solidFill>
                <a:latin typeface="Arial" pitchFamily="34" charset="0"/>
                <a:cs typeface="Arial" pitchFamily="34" charset="0"/>
              </a:rPr>
              <a:t>Territorial Scope of Participants </a:t>
            </a:r>
            <a:endParaRPr lang="ru-RU" sz="2400" dirty="0">
              <a:solidFill>
                <a:schemeClr val="bg1">
                  <a:lumMod val="50000"/>
                </a:schemeClr>
              </a:solidFill>
              <a:latin typeface="Arial" pitchFamily="34" charset="0"/>
              <a:cs typeface="Arial" pitchFamily="34" charset="0"/>
            </a:endParaRPr>
          </a:p>
        </p:txBody>
      </p:sp>
      <p:sp>
        <p:nvSpPr>
          <p:cNvPr id="7" name="Овал 6"/>
          <p:cNvSpPr/>
          <p:nvPr/>
        </p:nvSpPr>
        <p:spPr>
          <a:xfrm>
            <a:off x="1089115" y="463698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aphicFrame>
        <p:nvGraphicFramePr>
          <p:cNvPr id="37" name="Таблица 36"/>
          <p:cNvGraphicFramePr>
            <a:graphicFrameLocks noGrp="1"/>
          </p:cNvGraphicFramePr>
          <p:nvPr>
            <p:extLst>
              <p:ext uri="{D42A27DB-BD31-4B8C-83A1-F6EECF244321}">
                <p14:modId xmlns:p14="http://schemas.microsoft.com/office/powerpoint/2010/main" val="1351171731"/>
              </p:ext>
            </p:extLst>
          </p:nvPr>
        </p:nvGraphicFramePr>
        <p:xfrm>
          <a:off x="5133184" y="6159647"/>
          <a:ext cx="3959066" cy="436245"/>
        </p:xfrm>
        <a:graphic>
          <a:graphicData uri="http://schemas.openxmlformats.org/drawingml/2006/table">
            <a:tbl>
              <a:tblPr firstRow="1" bandRow="1">
                <a:tableStyleId>{5940675A-B579-460E-94D1-54222C63F5DA}</a:tableStyleId>
              </a:tblPr>
              <a:tblGrid>
                <a:gridCol w="3471654"/>
                <a:gridCol w="487412"/>
              </a:tblGrid>
              <a:tr h="340305">
                <a:tc>
                  <a:txBody>
                    <a:bodyPr/>
                    <a:lstStyle/>
                    <a:p>
                      <a:pPr marL="0" algn="l" defTabSz="914400" rtl="0" eaLnBrk="1" fontAlgn="ctr" latinLnBrk="0" hangingPunct="1"/>
                      <a:r>
                        <a:rPr lang="en-US" sz="1400" b="1" u="none" strike="noStrike" kern="1200" dirty="0" smtClean="0">
                          <a:solidFill>
                            <a:schemeClr val="tx1"/>
                          </a:solidFill>
                          <a:effectLst/>
                          <a:latin typeface="+mn-lt"/>
                          <a:ea typeface="+mn-ea"/>
                          <a:cs typeface="+mn-cs"/>
                        </a:rPr>
                        <a:t>Total subjects of the Russian Federation represented</a:t>
                      </a:r>
                      <a:endParaRPr lang="ru-RU" sz="1400" b="1" u="none" strike="noStrike" kern="1200" dirty="0" smtClean="0">
                        <a:solidFill>
                          <a:schemeClr val="tx1"/>
                        </a:solidFill>
                        <a:effectLst/>
                        <a:latin typeface="+mn-lt"/>
                        <a:ea typeface="+mn-ea"/>
                        <a:cs typeface="+mn-cs"/>
                      </a:endParaRPr>
                    </a:p>
                  </a:txBody>
                  <a:tcPr marL="72000"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c>
                  <a:txBody>
                    <a:bodyPr/>
                    <a:lstStyle/>
                    <a:p>
                      <a:pPr marL="0" algn="l" defTabSz="914400" rtl="0" eaLnBrk="1" fontAlgn="ctr" latinLnBrk="0" hangingPunct="1"/>
                      <a:r>
                        <a:rPr lang="ru-RU" sz="1400" b="1" u="none" strike="noStrike" kern="1200" dirty="0" smtClean="0">
                          <a:solidFill>
                            <a:schemeClr val="tx1"/>
                          </a:solidFill>
                          <a:effectLst/>
                          <a:latin typeface="+mn-lt"/>
                          <a:ea typeface="+mn-ea"/>
                          <a:cs typeface="+mn-cs"/>
                        </a:rPr>
                        <a:t>44</a:t>
                      </a:r>
                      <a:endParaRPr lang="ru-RU" sz="1400" b="1" u="none" strike="noStrike" kern="1200" dirty="0">
                        <a:solidFill>
                          <a:schemeClr val="tx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r>
            </a:tbl>
          </a:graphicData>
        </a:graphic>
      </p:graphicFrame>
      <p:sp>
        <p:nvSpPr>
          <p:cNvPr id="50" name="Овал 49"/>
          <p:cNvSpPr/>
          <p:nvPr/>
        </p:nvSpPr>
        <p:spPr>
          <a:xfrm>
            <a:off x="1030908"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1" name="Овал 50"/>
          <p:cNvSpPr/>
          <p:nvPr/>
        </p:nvSpPr>
        <p:spPr>
          <a:xfrm>
            <a:off x="7812360" y="58772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3" name="Овал 52"/>
          <p:cNvSpPr/>
          <p:nvPr/>
        </p:nvSpPr>
        <p:spPr>
          <a:xfrm>
            <a:off x="1722535" y="351742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4" name="Овал 53"/>
          <p:cNvSpPr/>
          <p:nvPr/>
        </p:nvSpPr>
        <p:spPr>
          <a:xfrm>
            <a:off x="1505107" y="25478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56" name="Овал 55"/>
          <p:cNvSpPr/>
          <p:nvPr/>
        </p:nvSpPr>
        <p:spPr>
          <a:xfrm>
            <a:off x="1078949" y="36725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7" name="Овал 56"/>
          <p:cNvSpPr/>
          <p:nvPr/>
        </p:nvSpPr>
        <p:spPr>
          <a:xfrm>
            <a:off x="1068665" y="418689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9" name="Овал 58"/>
          <p:cNvSpPr/>
          <p:nvPr/>
        </p:nvSpPr>
        <p:spPr>
          <a:xfrm>
            <a:off x="1662604" y="33043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8" name="Овал 57"/>
          <p:cNvSpPr/>
          <p:nvPr/>
        </p:nvSpPr>
        <p:spPr>
          <a:xfrm>
            <a:off x="2607069" y="42073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0" name="Овал 59"/>
          <p:cNvSpPr/>
          <p:nvPr/>
        </p:nvSpPr>
        <p:spPr>
          <a:xfrm>
            <a:off x="1662604"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2" name="Овал 51"/>
          <p:cNvSpPr/>
          <p:nvPr/>
        </p:nvSpPr>
        <p:spPr>
          <a:xfrm>
            <a:off x="1551170" y="337663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2" name="Овал 61"/>
          <p:cNvSpPr/>
          <p:nvPr/>
        </p:nvSpPr>
        <p:spPr>
          <a:xfrm>
            <a:off x="2238769" y="388349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3" name="Овал 62"/>
          <p:cNvSpPr/>
          <p:nvPr/>
        </p:nvSpPr>
        <p:spPr>
          <a:xfrm>
            <a:off x="5350269" y="54900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5" name="Овал 64"/>
          <p:cNvSpPr/>
          <p:nvPr/>
        </p:nvSpPr>
        <p:spPr>
          <a:xfrm>
            <a:off x="695719" y="23222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6" name="Овал 65"/>
          <p:cNvSpPr/>
          <p:nvPr/>
        </p:nvSpPr>
        <p:spPr>
          <a:xfrm>
            <a:off x="4099319" y="50082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7" name="Овал 66"/>
          <p:cNvSpPr/>
          <p:nvPr/>
        </p:nvSpPr>
        <p:spPr>
          <a:xfrm>
            <a:off x="4067944" y="48437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8" name="Овал 67"/>
          <p:cNvSpPr/>
          <p:nvPr/>
        </p:nvSpPr>
        <p:spPr>
          <a:xfrm>
            <a:off x="3890020" y="50322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9" name="Овал 68"/>
          <p:cNvSpPr/>
          <p:nvPr/>
        </p:nvSpPr>
        <p:spPr>
          <a:xfrm>
            <a:off x="446314" y="411519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0" name="Овал 69"/>
          <p:cNvSpPr/>
          <p:nvPr/>
        </p:nvSpPr>
        <p:spPr>
          <a:xfrm>
            <a:off x="4572000" y="50068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1" name="Овал 70"/>
          <p:cNvSpPr/>
          <p:nvPr/>
        </p:nvSpPr>
        <p:spPr>
          <a:xfrm>
            <a:off x="564067" y="453925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2" name="Овал 71"/>
          <p:cNvSpPr/>
          <p:nvPr/>
        </p:nvSpPr>
        <p:spPr>
          <a:xfrm>
            <a:off x="3270250" y="480038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3" name="Овал 72"/>
          <p:cNvSpPr/>
          <p:nvPr/>
        </p:nvSpPr>
        <p:spPr>
          <a:xfrm>
            <a:off x="1074166" y="33785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4" name="Овал 73"/>
          <p:cNvSpPr/>
          <p:nvPr/>
        </p:nvSpPr>
        <p:spPr>
          <a:xfrm>
            <a:off x="1234483" y="335289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5" name="Овал 54"/>
          <p:cNvSpPr/>
          <p:nvPr/>
        </p:nvSpPr>
        <p:spPr>
          <a:xfrm>
            <a:off x="1208067" y="327058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5" name="Овал 74"/>
          <p:cNvSpPr/>
          <p:nvPr/>
        </p:nvSpPr>
        <p:spPr>
          <a:xfrm>
            <a:off x="1499773" y="38440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6" name="Овал 75"/>
          <p:cNvSpPr/>
          <p:nvPr/>
        </p:nvSpPr>
        <p:spPr>
          <a:xfrm>
            <a:off x="2462717" y="39335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7" name="Овал 76"/>
          <p:cNvSpPr/>
          <p:nvPr/>
        </p:nvSpPr>
        <p:spPr>
          <a:xfrm>
            <a:off x="1882086" y="26566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8" name="Овал 77"/>
          <p:cNvSpPr/>
          <p:nvPr/>
        </p:nvSpPr>
        <p:spPr>
          <a:xfrm>
            <a:off x="676669" y="400257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9" name="Овал 78"/>
          <p:cNvSpPr/>
          <p:nvPr/>
        </p:nvSpPr>
        <p:spPr>
          <a:xfrm>
            <a:off x="1381555" y="346258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0" name="Овал 79"/>
          <p:cNvSpPr/>
          <p:nvPr/>
        </p:nvSpPr>
        <p:spPr>
          <a:xfrm>
            <a:off x="1791536" y="411789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1" name="Овал 80"/>
          <p:cNvSpPr/>
          <p:nvPr/>
        </p:nvSpPr>
        <p:spPr>
          <a:xfrm>
            <a:off x="1599940" y="375105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2" name="Овал 81"/>
          <p:cNvSpPr/>
          <p:nvPr/>
        </p:nvSpPr>
        <p:spPr>
          <a:xfrm>
            <a:off x="1412059" y="402520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3" name="Овал 82"/>
          <p:cNvSpPr/>
          <p:nvPr/>
        </p:nvSpPr>
        <p:spPr>
          <a:xfrm>
            <a:off x="607668" y="433759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4" name="Овал 83"/>
          <p:cNvSpPr/>
          <p:nvPr/>
        </p:nvSpPr>
        <p:spPr>
          <a:xfrm>
            <a:off x="2498036" y="338242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5" name="Овал 84"/>
          <p:cNvSpPr/>
          <p:nvPr/>
        </p:nvSpPr>
        <p:spPr>
          <a:xfrm>
            <a:off x="1436106" y="305759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2" name="Овал 41"/>
          <p:cNvSpPr/>
          <p:nvPr/>
        </p:nvSpPr>
        <p:spPr>
          <a:xfrm>
            <a:off x="1367105" y="31955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86" name="Овал 85"/>
          <p:cNvSpPr/>
          <p:nvPr/>
        </p:nvSpPr>
        <p:spPr>
          <a:xfrm>
            <a:off x="2931170" y="43580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7" name="Овал 86"/>
          <p:cNvSpPr/>
          <p:nvPr/>
        </p:nvSpPr>
        <p:spPr>
          <a:xfrm>
            <a:off x="1756784" y="391941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8" name="Овал 87"/>
          <p:cNvSpPr/>
          <p:nvPr/>
        </p:nvSpPr>
        <p:spPr>
          <a:xfrm>
            <a:off x="2207019" y="422700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9" name="Овал 88"/>
          <p:cNvSpPr/>
          <p:nvPr/>
        </p:nvSpPr>
        <p:spPr>
          <a:xfrm>
            <a:off x="1819656" y="371875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4" name="Овал 63"/>
          <p:cNvSpPr/>
          <p:nvPr/>
        </p:nvSpPr>
        <p:spPr>
          <a:xfrm>
            <a:off x="1940319" y="38208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0" name="Овал 89"/>
          <p:cNvSpPr/>
          <p:nvPr/>
        </p:nvSpPr>
        <p:spPr>
          <a:xfrm>
            <a:off x="2538068" y="440660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9" name="TextBox 48"/>
          <p:cNvSpPr txBox="1"/>
          <p:nvPr/>
        </p:nvSpPr>
        <p:spPr>
          <a:xfrm>
            <a:off x="4710002" y="6573306"/>
            <a:ext cx="4380063" cy="230832"/>
          </a:xfrm>
          <a:prstGeom prst="rect">
            <a:avLst/>
          </a:prstGeom>
          <a:noFill/>
        </p:spPr>
        <p:txBody>
          <a:bodyPr wrap="square" rtlCol="0">
            <a:spAutoFit/>
          </a:bodyPr>
          <a:lstStyle/>
          <a:p>
            <a:pPr algn="r"/>
            <a:r>
              <a:rPr lang="ru-RU" sz="900" i="1" dirty="0" smtClean="0">
                <a:solidFill>
                  <a:schemeClr val="bg1">
                    <a:lumMod val="25000"/>
                  </a:schemeClr>
                </a:solidFill>
                <a:latin typeface="Arial" pitchFamily="34" charset="0"/>
                <a:cs typeface="Arial" pitchFamily="34" charset="0"/>
              </a:rPr>
              <a:t>*</a:t>
            </a:r>
            <a:r>
              <a:rPr lang="en-US" sz="900" i="1" dirty="0">
                <a:solidFill>
                  <a:schemeClr val="bg1">
                    <a:lumMod val="25000"/>
                  </a:schemeClr>
                </a:solidFill>
                <a:latin typeface="Arial" pitchFamily="34" charset="0"/>
                <a:cs typeface="Arial" pitchFamily="34" charset="0"/>
              </a:rPr>
              <a:t>Growth for report month shown in parentheses</a:t>
            </a:r>
            <a:endParaRPr lang="ru-RU" sz="900" i="1" dirty="0">
              <a:solidFill>
                <a:schemeClr val="bg1">
                  <a:lumMod val="25000"/>
                </a:schemeClr>
              </a:solidFill>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13102226"/>
              </p:ext>
            </p:extLst>
          </p:nvPr>
        </p:nvGraphicFramePr>
        <p:xfrm>
          <a:off x="5171283" y="1369931"/>
          <a:ext cx="3959067" cy="4114800"/>
        </p:xfrm>
        <a:graphic>
          <a:graphicData uri="http://schemas.openxmlformats.org/drawingml/2006/table">
            <a:tbl>
              <a:tblPr>
                <a:tableStyleId>{5C22544A-7EE6-4342-B048-85BDC9FD1C3A}</a:tableStyleId>
              </a:tblPr>
              <a:tblGrid>
                <a:gridCol w="1830152"/>
                <a:gridCol w="424743"/>
                <a:gridCol w="1343076"/>
                <a:gridCol w="361096"/>
              </a:tblGrid>
              <a:tr h="129839">
                <a:tc>
                  <a:txBody>
                    <a:bodyPr/>
                    <a:lstStyle/>
                    <a:p>
                      <a:pPr algn="l" fontAlgn="b"/>
                      <a:r>
                        <a:rPr lang="en-US" sz="900" b="0" u="none" strike="noStrike" dirty="0" smtClean="0">
                          <a:effectLst/>
                          <a:latin typeface="Arial" pitchFamily="34" charset="0"/>
                          <a:cs typeface="Arial" pitchFamily="34" charset="0"/>
                        </a:rPr>
                        <a:t>Astrakhan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Omsk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0">
                <a:tc>
                  <a:txBody>
                    <a:bodyPr/>
                    <a:lstStyle/>
                    <a:p>
                      <a:pPr algn="l" fontAlgn="b"/>
                      <a:r>
                        <a:rPr lang="en-US" sz="900" b="0" u="none" strike="noStrike" dirty="0" err="1" smtClean="0">
                          <a:effectLst/>
                          <a:latin typeface="Arial" pitchFamily="34" charset="0"/>
                          <a:cs typeface="Arial" pitchFamily="34" charset="0"/>
                        </a:rPr>
                        <a:t>Bryanskaya</a:t>
                      </a:r>
                      <a:r>
                        <a:rPr lang="en-US" sz="900" b="0" u="none" strike="noStrike" dirty="0" smtClean="0">
                          <a:effectLst/>
                          <a:latin typeface="Arial" pitchFamily="34" charset="0"/>
                          <a:cs typeface="Arial" pitchFamily="34" charset="0"/>
                        </a:rPr>
                        <a:t>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Orel</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Vladivostok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Penzenskaya</a:t>
                      </a:r>
                      <a:r>
                        <a:rPr lang="en-US" sz="900" b="0" u="none" strike="noStrike" baseline="0" dirty="0" smtClean="0">
                          <a:effectLst/>
                          <a:latin typeface="Arial" pitchFamily="34" charset="0"/>
                          <a:cs typeface="Arial" pitchFamily="34" charset="0"/>
                        </a:rPr>
                        <a:t> Oblast </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Vladimir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Perm</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Volgograd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Petrozavodsk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Voronezh</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Rostovskaya</a:t>
                      </a:r>
                      <a:r>
                        <a:rPr lang="en-US" sz="900" b="0" u="none" strike="noStrike" baseline="0"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Ekaterinburg</a:t>
                      </a:r>
                      <a:r>
                        <a:rPr lang="en-US" sz="900" b="0" u="none" strike="noStrike" baseline="0" dirty="0" smtClean="0">
                          <a:effectLst/>
                          <a:latin typeface="Arial" pitchFamily="34" charset="0"/>
                          <a:cs typeface="Arial" pitchFamily="34" charset="0"/>
                        </a:rPr>
                        <a:t>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28</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Ryazan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3</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17874">
                <a:tc>
                  <a:txBody>
                    <a:bodyPr/>
                    <a:lstStyle/>
                    <a:p>
                      <a:pPr algn="l" fontAlgn="b"/>
                      <a:r>
                        <a:rPr lang="en-US" sz="900" b="0" u="none" strike="noStrike" dirty="0" smtClean="0">
                          <a:effectLst/>
                          <a:latin typeface="Arial" pitchFamily="34" charset="0"/>
                          <a:cs typeface="Arial" pitchFamily="34" charset="0"/>
                        </a:rPr>
                        <a:t>Ivanovo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Samara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Izhevsk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St. Petersburg</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109</a:t>
                      </a:r>
                    </a:p>
                    <a:p>
                      <a:pPr algn="r" fontAlgn="b"/>
                      <a:r>
                        <a:rPr lang="ru-RU" sz="900" b="0" i="0" u="none" strike="noStrike" dirty="0" smtClean="0">
                          <a:solidFill>
                            <a:srgbClr val="000000"/>
                          </a:solidFill>
                          <a:effectLst/>
                          <a:latin typeface="Arial" pitchFamily="34" charset="0"/>
                          <a:cs typeface="Arial" pitchFamily="34" charset="0"/>
                        </a:rPr>
                        <a:t>(+8)</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Irkutsk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Saransk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Kazan</a:t>
                      </a:r>
                      <a:r>
                        <a:rPr lang="en-US" sz="900" b="0" u="none" strike="noStrike" baseline="0" dirty="0" smtClean="0">
                          <a:effectLst/>
                          <a:latin typeface="Arial" pitchFamily="34" charset="0"/>
                          <a:cs typeface="Arial" pitchFamily="34" charset="0"/>
                        </a:rPr>
                        <a:t> and </a:t>
                      </a:r>
                      <a:r>
                        <a:rPr lang="en-US" sz="900" b="0" u="none" strike="noStrike" baseline="0" dirty="0" err="1" smtClean="0">
                          <a:effectLst/>
                          <a:latin typeface="Arial" pitchFamily="34" charset="0"/>
                          <a:cs typeface="Arial" pitchFamily="34" charset="0"/>
                        </a:rPr>
                        <a:t>Tatarstan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25</a:t>
                      </a:r>
                    </a:p>
                    <a:p>
                      <a:pPr algn="r" fontAlgn="b"/>
                      <a:r>
                        <a:rPr lang="ru-RU" sz="900" b="0" i="0" u="none" strike="noStrike" dirty="0" smtClean="0">
                          <a:solidFill>
                            <a:srgbClr val="000000"/>
                          </a:solidFill>
                          <a:effectLst/>
                          <a:latin typeface="Arial" pitchFamily="34" charset="0"/>
                          <a:cs typeface="Arial" pitchFamily="34" charset="0"/>
                        </a:rPr>
                        <a:t>(+2)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Saratov</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7</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Kaliningrad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Stavropolskii</a:t>
                      </a:r>
                      <a:r>
                        <a:rPr lang="en-US" sz="900" b="0" u="none" strike="noStrike" dirty="0" smtClean="0">
                          <a:effectLst/>
                          <a:latin typeface="Arial" pitchFamily="34" charset="0"/>
                          <a:cs typeface="Arial" pitchFamily="34" charset="0"/>
                        </a:rPr>
                        <a:t> </a:t>
                      </a:r>
                      <a:r>
                        <a:rPr lang="en-US" sz="900" b="0" u="none" strike="noStrike" dirty="0" err="1" smtClean="0">
                          <a:effectLst/>
                          <a:latin typeface="Arial" pitchFamily="34" charset="0"/>
                          <a:cs typeface="Arial" pitchFamily="34" charset="0"/>
                        </a:rPr>
                        <a:t>Krai</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Kaluga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Syktyvar</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Kemerovo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Tver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Krasnodar and </a:t>
                      </a:r>
                      <a:r>
                        <a:rPr lang="en-US" sz="900" b="0" u="none" strike="noStrike" dirty="0" err="1" smtClean="0">
                          <a:effectLst/>
                          <a:latin typeface="Arial" pitchFamily="34" charset="0"/>
                          <a:cs typeface="Arial" pitchFamily="34" charset="0"/>
                        </a:rPr>
                        <a:t>Krai</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Tomsk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20</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Krasnoyarsk and </a:t>
                      </a:r>
                      <a:r>
                        <a:rPr lang="en-US" sz="900" b="0" u="none" strike="noStrike" dirty="0" err="1" smtClean="0">
                          <a:effectLst/>
                          <a:latin typeface="Arial" pitchFamily="34" charset="0"/>
                          <a:cs typeface="Arial" pitchFamily="34" charset="0"/>
                        </a:rPr>
                        <a:t>Krai</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Tula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Lenindradskaya</a:t>
                      </a:r>
                      <a:r>
                        <a:rPr lang="en-US" sz="900" b="0" u="none" strike="noStrike" baseline="0"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Tyumen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Moscow</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518 (+10)</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Ulyanovsk and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Mosckovskaya</a:t>
                      </a:r>
                      <a:r>
                        <a:rPr lang="en-US" sz="900" b="0" u="none" strike="noStrike"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79 (+5)</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Ufa and Bashkortostan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52647">
                <a:tc>
                  <a:txBody>
                    <a:bodyPr/>
                    <a:lstStyle/>
                    <a:p>
                      <a:pPr algn="l" fontAlgn="b"/>
                      <a:r>
                        <a:rPr lang="en-US" sz="900" b="0" u="none" strike="noStrike" dirty="0" smtClean="0">
                          <a:effectLst/>
                          <a:latin typeface="Arial" pitchFamily="34" charset="0"/>
                          <a:cs typeface="Arial" pitchFamily="34" charset="0"/>
                        </a:rPr>
                        <a:t>Nalchik and </a:t>
                      </a:r>
                      <a:r>
                        <a:rPr lang="en-US" sz="900" b="0" u="none" strike="noStrike" dirty="0" err="1" smtClean="0">
                          <a:effectLst/>
                          <a:latin typeface="Arial" pitchFamily="34" charset="0"/>
                          <a:cs typeface="Arial" pitchFamily="34" charset="0"/>
                        </a:rPr>
                        <a:t>Kabardino-Balkariya</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Cheboksary and </a:t>
                      </a:r>
                      <a:r>
                        <a:rPr lang="en-US" sz="900" b="0" u="none" strike="noStrike" dirty="0" err="1" smtClean="0">
                          <a:effectLst/>
                          <a:latin typeface="Arial" pitchFamily="34" charset="0"/>
                          <a:cs typeface="Arial" pitchFamily="34" charset="0"/>
                        </a:rPr>
                        <a:t>Chuvashiya</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Nizhni</a:t>
                      </a:r>
                      <a:r>
                        <a:rPr lang="en-US" sz="900" b="0" u="none" strike="noStrike" dirty="0" smtClean="0">
                          <a:effectLst/>
                          <a:latin typeface="Arial" pitchFamily="34" charset="0"/>
                          <a:cs typeface="Arial" pitchFamily="34" charset="0"/>
                        </a:rPr>
                        <a:t> Novgorod and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14</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Chelyabinsk</a:t>
                      </a:r>
                      <a:r>
                        <a:rPr lang="en-US" sz="900" b="0" u="none" strike="noStrike" baseline="0" dirty="0" smtClean="0">
                          <a:effectLst/>
                          <a:latin typeface="Arial" pitchFamily="34" charset="0"/>
                          <a:cs typeface="Arial" pitchFamily="34" charset="0"/>
                        </a:rPr>
                        <a:t> and Oblast</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9</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Novosibirsk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28</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Yaroslavl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6</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gridSpan="3">
                  <a:txBody>
                    <a:bodyPr/>
                    <a:lstStyle/>
                    <a:p>
                      <a:pPr algn="r" fontAlgn="b">
                        <a:tabLst>
                          <a:tab pos="1619250" algn="l"/>
                        </a:tabLst>
                      </a:pPr>
                      <a:r>
                        <a:rPr lang="en-US" sz="900" b="1" i="0" u="none" strike="noStrike" dirty="0" smtClean="0">
                          <a:solidFill>
                            <a:srgbClr val="000000"/>
                          </a:solidFill>
                          <a:effectLst/>
                          <a:latin typeface="Arial" pitchFamily="34" charset="0"/>
                          <a:cs typeface="Arial" pitchFamily="34" charset="0"/>
                        </a:rPr>
                        <a:t>TOTAL</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a:txBody>
                    <a:bodyPr/>
                    <a:lstStyle/>
                    <a:p>
                      <a:pPr algn="ctr" fontAlgn="b"/>
                      <a:r>
                        <a:rPr lang="ru-RU" sz="900" b="1" i="0" u="none" strike="noStrike" dirty="0" smtClean="0">
                          <a:solidFill>
                            <a:srgbClr val="000000"/>
                          </a:solidFill>
                          <a:effectLst/>
                          <a:latin typeface="Arial" pitchFamily="34" charset="0"/>
                          <a:cs typeface="Arial" pitchFamily="34" charset="0"/>
                        </a:rPr>
                        <a:t>929</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r>
            </a:tbl>
          </a:graphicData>
        </a:graphic>
      </p:graphicFrame>
    </p:spTree>
    <p:extLst>
      <p:ext uri="{BB962C8B-B14F-4D97-AF65-F5344CB8AC3E}">
        <p14:creationId xmlns:p14="http://schemas.microsoft.com/office/powerpoint/2010/main" val="236754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Объект 3"/>
          <p:cNvGraphicFramePr>
            <a:graphicFrameLocks/>
          </p:cNvGraphicFramePr>
          <p:nvPr>
            <p:extLst>
              <p:ext uri="{D42A27DB-BD31-4B8C-83A1-F6EECF244321}">
                <p14:modId xmlns:p14="http://schemas.microsoft.com/office/powerpoint/2010/main" val="3778546682"/>
              </p:ext>
            </p:extLst>
          </p:nvPr>
        </p:nvGraphicFramePr>
        <p:xfrm>
          <a:off x="944262" y="1031128"/>
          <a:ext cx="6922152" cy="1975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55"/>
          <p:cNvGraphicFramePr/>
          <p:nvPr>
            <p:extLst>
              <p:ext uri="{D42A27DB-BD31-4B8C-83A1-F6EECF244321}">
                <p14:modId xmlns:p14="http://schemas.microsoft.com/office/powerpoint/2010/main" val="1963002421"/>
              </p:ext>
            </p:extLst>
          </p:nvPr>
        </p:nvGraphicFramePr>
        <p:xfrm>
          <a:off x="1172862" y="3437473"/>
          <a:ext cx="7571231" cy="26414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3. </a:t>
            </a:r>
            <a:r>
              <a:rPr lang="en-US" sz="2400" dirty="0">
                <a:solidFill>
                  <a:schemeClr val="bg1">
                    <a:lumMod val="50000"/>
                  </a:schemeClr>
                </a:solidFill>
                <a:latin typeface="Arial" pitchFamily="34" charset="0"/>
                <a:cs typeface="Arial" pitchFamily="34" charset="0"/>
              </a:rPr>
              <a:t>Participant Grants</a:t>
            </a:r>
            <a:endParaRPr lang="ru-RU" sz="2400" dirty="0">
              <a:solidFill>
                <a:schemeClr val="bg1">
                  <a:lumMod val="50000"/>
                </a:schemeClr>
              </a:solidFill>
              <a:latin typeface="Arial" pitchFamily="34" charset="0"/>
              <a:cs typeface="Arial" pitchFamily="34" charset="0"/>
            </a:endParaRPr>
          </a:p>
        </p:txBody>
      </p:sp>
      <p:sp>
        <p:nvSpPr>
          <p:cNvPr id="60" name="TextBox 59"/>
          <p:cNvSpPr txBox="1"/>
          <p:nvPr/>
        </p:nvSpPr>
        <p:spPr>
          <a:xfrm>
            <a:off x="1560652" y="3218330"/>
            <a:ext cx="7090430" cy="267559"/>
          </a:xfrm>
          <a:prstGeom prst="rect">
            <a:avLst/>
          </a:prstGeom>
          <a:noFill/>
        </p:spPr>
        <p:txBody>
          <a:bodyPr wrap="square" rtlCol="0">
            <a:noAutofit/>
          </a:bodyPr>
          <a:lstStyle/>
          <a:p>
            <a:r>
              <a:rPr lang="en-US" sz="1400" b="1" dirty="0">
                <a:solidFill>
                  <a:schemeClr val="bg1">
                    <a:lumMod val="25000"/>
                  </a:schemeClr>
                </a:solidFill>
                <a:latin typeface="Arial" pitchFamily="34" charset="0"/>
                <a:cs typeface="Arial" pitchFamily="34" charset="0"/>
              </a:rPr>
              <a:t>Approval and listing of grants in 2013 by cluster, </a:t>
            </a:r>
            <a:r>
              <a:rPr lang="en-US" sz="1400" b="1" dirty="0" err="1">
                <a:solidFill>
                  <a:schemeClr val="bg1">
                    <a:lumMod val="25000"/>
                  </a:schemeClr>
                </a:solidFill>
                <a:latin typeface="Arial" pitchFamily="34" charset="0"/>
                <a:cs typeface="Arial" pitchFamily="34" charset="0"/>
              </a:rPr>
              <a:t>mln</a:t>
            </a:r>
            <a:r>
              <a:rPr lang="en-US" sz="1400" b="1" dirty="0">
                <a:solidFill>
                  <a:schemeClr val="bg1">
                    <a:lumMod val="25000"/>
                  </a:schemeClr>
                </a:solidFill>
                <a:latin typeface="Arial" pitchFamily="34" charset="0"/>
                <a:cs typeface="Arial" pitchFamily="34" charset="0"/>
              </a:rPr>
              <a:t>. rubles</a:t>
            </a:r>
            <a:endParaRPr lang="ru-RU" sz="1400" b="1" dirty="0">
              <a:solidFill>
                <a:schemeClr val="bg1">
                  <a:lumMod val="25000"/>
                </a:schemeClr>
              </a:solidFill>
              <a:latin typeface="Arial" pitchFamily="34" charset="0"/>
              <a:cs typeface="Arial" pitchFamily="34" charset="0"/>
            </a:endParaRPr>
          </a:p>
        </p:txBody>
      </p:sp>
      <p:pic>
        <p:nvPicPr>
          <p:cNvPr id="6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274" y="5435404"/>
            <a:ext cx="715383" cy="41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859" y="5441610"/>
            <a:ext cx="711183"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793" y="5434610"/>
            <a:ext cx="710257"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825" y="5432415"/>
            <a:ext cx="709312" cy="42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680" y="5435404"/>
            <a:ext cx="716055" cy="42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654" y="6563656"/>
            <a:ext cx="3706622" cy="230832"/>
          </a:xfrm>
          <a:prstGeom prst="rect">
            <a:avLst/>
          </a:prstGeom>
          <a:noFill/>
        </p:spPr>
        <p:txBody>
          <a:bodyPr wrap="square" rtlCol="0">
            <a:spAutoFit/>
          </a:bodyPr>
          <a:lstStyle/>
          <a:p>
            <a:pPr algn="r"/>
            <a:r>
              <a:rPr lang="en-US" sz="900" dirty="0">
                <a:solidFill>
                  <a:schemeClr val="bg1">
                    <a:lumMod val="25000"/>
                  </a:schemeClr>
                </a:solidFill>
                <a:latin typeface="Arial" pitchFamily="34" charset="0"/>
                <a:cs typeface="Arial" pitchFamily="34" charset="0"/>
              </a:rPr>
              <a:t>* Subject to change as a result of </a:t>
            </a:r>
            <a:r>
              <a:rPr lang="en-US" sz="900" dirty="0" smtClean="0">
                <a:solidFill>
                  <a:schemeClr val="bg1">
                    <a:lumMod val="25000"/>
                  </a:schemeClr>
                </a:solidFill>
                <a:latin typeface="Arial" pitchFamily="34" charset="0"/>
                <a:cs typeface="Arial" pitchFamily="34" charset="0"/>
              </a:rPr>
              <a:t>new reports</a:t>
            </a:r>
            <a:endParaRPr lang="ru-RU" sz="900" dirty="0">
              <a:solidFill>
                <a:schemeClr val="bg1">
                  <a:lumMod val="25000"/>
                </a:schemeClr>
              </a:solidFill>
              <a:latin typeface="Arial" pitchFamily="34" charset="0"/>
              <a:cs typeface="Arial" pitchFamily="34" charset="0"/>
            </a:endParaRPr>
          </a:p>
        </p:txBody>
      </p:sp>
      <p:sp>
        <p:nvSpPr>
          <p:cNvPr id="3" name="Прямоугольник 2"/>
          <p:cNvSpPr/>
          <p:nvPr/>
        </p:nvSpPr>
        <p:spPr>
          <a:xfrm>
            <a:off x="4314825" y="6078908"/>
            <a:ext cx="4531441" cy="430887"/>
          </a:xfrm>
          <a:prstGeom prst="rect">
            <a:avLst/>
          </a:prstGeom>
        </p:spPr>
        <p:txBody>
          <a:bodyPr wrap="square">
            <a:spAutoFit/>
          </a:bodyPr>
          <a:lstStyle/>
          <a:p>
            <a:pPr defTabSz="914400">
              <a:defRPr/>
            </a:pPr>
            <a:r>
              <a:rPr lang="en-US" sz="1100" dirty="0">
                <a:solidFill>
                  <a:schemeClr val="bg1">
                    <a:lumMod val="25000"/>
                  </a:schemeClr>
                </a:solidFill>
                <a:latin typeface="Arial" pitchFamily="34" charset="0"/>
                <a:cs typeface="Arial" pitchFamily="34" charset="0"/>
              </a:rPr>
              <a:t>The average share of co-financing for the entire period of the project was </a:t>
            </a:r>
            <a:r>
              <a:rPr lang="en-US" sz="1100" dirty="0" smtClean="0">
                <a:solidFill>
                  <a:schemeClr val="bg1">
                    <a:lumMod val="25000"/>
                  </a:schemeClr>
                </a:solidFill>
                <a:latin typeface="Arial" pitchFamily="34" charset="0"/>
                <a:cs typeface="Arial" pitchFamily="34" charset="0"/>
              </a:rPr>
              <a:t>43.8% </a:t>
            </a:r>
            <a:r>
              <a:rPr lang="en-US" sz="1100" dirty="0">
                <a:solidFill>
                  <a:schemeClr val="bg1">
                    <a:lumMod val="25000"/>
                  </a:schemeClr>
                </a:solidFill>
                <a:latin typeface="Arial" pitchFamily="34" charset="0"/>
                <a:cs typeface="Arial" pitchFamily="34" charset="0"/>
              </a:rPr>
              <a:t>with the CPS and </a:t>
            </a:r>
            <a:r>
              <a:rPr lang="en-US" sz="1100" dirty="0" smtClean="0">
                <a:solidFill>
                  <a:schemeClr val="bg1">
                    <a:lumMod val="25000"/>
                  </a:schemeClr>
                </a:solidFill>
                <a:latin typeface="Arial" pitchFamily="34" charset="0"/>
                <a:cs typeface="Arial" pitchFamily="34" charset="0"/>
              </a:rPr>
              <a:t>45.8% </a:t>
            </a:r>
            <a:r>
              <a:rPr lang="en-US" sz="1100" dirty="0">
                <a:solidFill>
                  <a:schemeClr val="bg1">
                    <a:lumMod val="25000"/>
                  </a:schemeClr>
                </a:solidFill>
                <a:latin typeface="Arial" pitchFamily="34" charset="0"/>
                <a:cs typeface="Arial" pitchFamily="34" charset="0"/>
              </a:rPr>
              <a:t>excluding the </a:t>
            </a:r>
            <a:r>
              <a:rPr lang="en-US" sz="1100" dirty="0" smtClean="0">
                <a:solidFill>
                  <a:schemeClr val="bg1">
                    <a:lumMod val="25000"/>
                  </a:schemeClr>
                </a:solidFill>
                <a:latin typeface="Arial" pitchFamily="34" charset="0"/>
                <a:cs typeface="Arial" pitchFamily="34" charset="0"/>
              </a:rPr>
              <a:t>CPS</a:t>
            </a:r>
            <a:endParaRPr lang="ru-RU" sz="1100" dirty="0">
              <a:solidFill>
                <a:schemeClr val="bg1">
                  <a:lumMod val="25000"/>
                </a:schemeClr>
              </a:solidFill>
              <a:latin typeface="Arial" pitchFamily="34" charset="0"/>
              <a:cs typeface="Arial" pitchFamily="34" charset="0"/>
            </a:endParaRPr>
          </a:p>
        </p:txBody>
      </p:sp>
      <p:sp>
        <p:nvSpPr>
          <p:cNvPr id="4" name="Прямоугольник 3"/>
          <p:cNvSpPr/>
          <p:nvPr/>
        </p:nvSpPr>
        <p:spPr>
          <a:xfrm>
            <a:off x="541447" y="6078908"/>
            <a:ext cx="3773377" cy="938719"/>
          </a:xfrm>
          <a:prstGeom prst="rect">
            <a:avLst/>
          </a:prstGeom>
        </p:spPr>
        <p:txBody>
          <a:bodyPr wrap="square">
            <a:spAutoFit/>
          </a:bodyPr>
          <a:lstStyle/>
          <a:p>
            <a:pPr defTabSz="914400">
              <a:defRPr/>
            </a:pPr>
            <a:r>
              <a:rPr lang="en-US" sz="1100" dirty="0" smtClean="0">
                <a:solidFill>
                  <a:schemeClr val="bg1">
                    <a:lumMod val="25000"/>
                  </a:schemeClr>
                </a:solidFill>
                <a:latin typeface="Arial" pitchFamily="34" charset="0"/>
                <a:cs typeface="Arial" pitchFamily="34" charset="0"/>
              </a:rPr>
              <a:t>The </a:t>
            </a:r>
            <a:r>
              <a:rPr lang="en-US" sz="1100" dirty="0">
                <a:solidFill>
                  <a:schemeClr val="bg1">
                    <a:lumMod val="25000"/>
                  </a:schemeClr>
                </a:solidFill>
                <a:latin typeface="Arial" pitchFamily="34" charset="0"/>
                <a:cs typeface="Arial" pitchFamily="34" charset="0"/>
              </a:rPr>
              <a:t>number of grants approved for disbursal for the entire period of the project amounted to </a:t>
            </a:r>
            <a:r>
              <a:rPr lang="en-US" sz="1100" dirty="0" smtClean="0">
                <a:solidFill>
                  <a:schemeClr val="bg1">
                    <a:lumMod val="25000"/>
                  </a:schemeClr>
                </a:solidFill>
                <a:latin typeface="Arial" pitchFamily="34" charset="0"/>
                <a:cs typeface="Arial" pitchFamily="34" charset="0"/>
              </a:rPr>
              <a:t>205. </a:t>
            </a:r>
            <a:r>
              <a:rPr lang="en-US" sz="1100" dirty="0">
                <a:solidFill>
                  <a:schemeClr val="bg1">
                    <a:lumMod val="25000"/>
                  </a:schemeClr>
                </a:solidFill>
                <a:latin typeface="Arial" pitchFamily="34" charset="0"/>
                <a:cs typeface="Arial" pitchFamily="34" charset="0"/>
              </a:rPr>
              <a:t>(</a:t>
            </a:r>
            <a:r>
              <a:rPr lang="en-US" sz="1100" dirty="0" smtClean="0">
                <a:solidFill>
                  <a:schemeClr val="bg1">
                    <a:lumMod val="25000"/>
                  </a:schemeClr>
                </a:solidFill>
                <a:latin typeface="Arial" pitchFamily="34" charset="0"/>
                <a:cs typeface="Arial" pitchFamily="34" charset="0"/>
              </a:rPr>
              <a:t>19 </a:t>
            </a:r>
            <a:r>
              <a:rPr lang="en-US" sz="1100" dirty="0">
                <a:solidFill>
                  <a:schemeClr val="bg1">
                    <a:lumMod val="25000"/>
                  </a:schemeClr>
                </a:solidFill>
                <a:latin typeface="Arial" pitchFamily="34" charset="0"/>
                <a:cs typeface="Arial" pitchFamily="34" charset="0"/>
              </a:rPr>
              <a:t>of which were approved in the 1st quarter of 2013.), </a:t>
            </a:r>
            <a:r>
              <a:rPr lang="en-US" sz="1100" dirty="0" smtClean="0">
                <a:solidFill>
                  <a:schemeClr val="bg1">
                    <a:lumMod val="25000"/>
                  </a:schemeClr>
                </a:solidFill>
                <a:latin typeface="Arial" pitchFamily="34" charset="0"/>
                <a:cs typeface="Arial" pitchFamily="34" charset="0"/>
              </a:rPr>
              <a:t>91 </a:t>
            </a:r>
            <a:r>
              <a:rPr lang="en-US" sz="1100" dirty="0">
                <a:solidFill>
                  <a:schemeClr val="bg1">
                    <a:lumMod val="25000"/>
                  </a:schemeClr>
                </a:solidFill>
                <a:latin typeface="Arial" pitchFamily="34" charset="0"/>
                <a:cs typeface="Arial" pitchFamily="34" charset="0"/>
              </a:rPr>
              <a:t>of these were mini grants</a:t>
            </a:r>
            <a:endParaRPr lang="ru-RU" sz="1100" dirty="0">
              <a:solidFill>
                <a:schemeClr val="bg1">
                  <a:lumMod val="25000"/>
                </a:schemeClr>
              </a:solidFill>
              <a:latin typeface="Arial" pitchFamily="34" charset="0"/>
              <a:cs typeface="Arial" pitchFamily="34" charset="0"/>
            </a:endParaRPr>
          </a:p>
          <a:p>
            <a:pPr defTabSz="914400">
              <a:defRPr/>
            </a:pPr>
            <a:endParaRPr lang="ru-RU" sz="1100" dirty="0">
              <a:solidFill>
                <a:schemeClr val="bg1">
                  <a:lumMod val="25000"/>
                </a:schemeClr>
              </a:solidFill>
              <a:latin typeface="Arial" pitchFamily="34" charset="0"/>
              <a:cs typeface="Arial" pitchFamily="34" charset="0"/>
            </a:endParaRPr>
          </a:p>
        </p:txBody>
      </p:sp>
      <p:sp>
        <p:nvSpPr>
          <p:cNvPr id="24" name="Прямоугольник 46"/>
          <p:cNvSpPr/>
          <p:nvPr/>
        </p:nvSpPr>
        <p:spPr bwMode="auto">
          <a:xfrm>
            <a:off x="7812640" y="1084856"/>
            <a:ext cx="978389" cy="428615"/>
          </a:xfrm>
          <a:prstGeom prst="rect">
            <a:avLst/>
          </a:prstGeom>
          <a:solidFill>
            <a:schemeClr val="bg1">
              <a:lumMod val="95000"/>
            </a:schemeClr>
          </a:solidFill>
          <a:ln w="9525">
            <a:solidFill>
              <a:srgbClr val="5B862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46800" rIns="0" bIns="46800" numCol="1" rtlCol="0" anchor="ctr" anchorCtr="0" compatLnSpc="1">
            <a:prstTxWarp prst="textNoShape">
              <a:avLst/>
            </a:prstTxWarp>
          </a:bodyPr>
          <a:lstStyle/>
          <a:p>
            <a:pPr algn="ctr" defTabSz="914400" eaLnBrk="0" fontAlgn="base" hangingPunct="0">
              <a:spcBef>
                <a:spcPct val="0"/>
              </a:spcBef>
              <a:spcAft>
                <a:spcPct val="0"/>
              </a:spcAft>
            </a:pPr>
            <a:r>
              <a:rPr lang="en-US" sz="1200" b="1" dirty="0">
                <a:solidFill>
                  <a:schemeClr val="bg1">
                    <a:lumMod val="25000"/>
                  </a:schemeClr>
                </a:solidFill>
                <a:latin typeface="Arial" pitchFamily="34" charset="0"/>
                <a:cs typeface="Arial" pitchFamily="34" charset="0"/>
              </a:rPr>
              <a:t>Total</a:t>
            </a:r>
            <a:r>
              <a:rPr lang="ru-RU" sz="1200" dirty="0">
                <a:solidFill>
                  <a:schemeClr val="bg1">
                    <a:lumMod val="25000"/>
                  </a:schemeClr>
                </a:solidFill>
                <a:latin typeface="Arial" pitchFamily="34" charset="0"/>
                <a:cs typeface="Arial" pitchFamily="34" charset="0"/>
              </a:rPr>
              <a:t>, </a:t>
            </a:r>
          </a:p>
          <a:p>
            <a:pPr algn="ctr" defTabSz="914400" eaLnBrk="0" fontAlgn="base" hangingPunct="0">
              <a:spcBef>
                <a:spcPct val="0"/>
              </a:spcBef>
              <a:spcAft>
                <a:spcPct val="0"/>
              </a:spcAft>
            </a:pPr>
            <a:r>
              <a:rPr lang="en-US" sz="1200" dirty="0">
                <a:solidFill>
                  <a:schemeClr val="bg1">
                    <a:lumMod val="25000"/>
                  </a:schemeClr>
                </a:solidFill>
                <a:latin typeface="Arial" pitchFamily="34" charset="0"/>
                <a:cs typeface="Arial" pitchFamily="34" charset="0"/>
              </a:rPr>
              <a:t>Million rubles</a:t>
            </a:r>
            <a:r>
              <a:rPr lang="ru-RU" sz="1200" dirty="0">
                <a:solidFill>
                  <a:schemeClr val="bg1">
                    <a:lumMod val="25000"/>
                  </a:schemeClr>
                </a:solidFill>
                <a:latin typeface="Arial" pitchFamily="34" charset="0"/>
                <a:cs typeface="Arial" pitchFamily="34" charset="0"/>
              </a:rPr>
              <a:t>.</a:t>
            </a:r>
          </a:p>
        </p:txBody>
      </p:sp>
      <p:sp>
        <p:nvSpPr>
          <p:cNvPr id="25" name="Прямоугольник 49"/>
          <p:cNvSpPr/>
          <p:nvPr/>
        </p:nvSpPr>
        <p:spPr bwMode="auto">
          <a:xfrm>
            <a:off x="7835287" y="2269640"/>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5 936,0</a:t>
            </a:r>
            <a:endParaRPr lang="ru-RU" sz="1200" dirty="0">
              <a:solidFill>
                <a:schemeClr val="bg1">
                  <a:lumMod val="25000"/>
                </a:schemeClr>
              </a:solidFill>
              <a:latin typeface="Arial" pitchFamily="34" charset="0"/>
              <a:cs typeface="Arial" pitchFamily="34" charset="0"/>
            </a:endParaRPr>
          </a:p>
        </p:txBody>
      </p:sp>
      <p:sp>
        <p:nvSpPr>
          <p:cNvPr id="26" name="Прямоугольник 50"/>
          <p:cNvSpPr/>
          <p:nvPr/>
        </p:nvSpPr>
        <p:spPr bwMode="auto">
          <a:xfrm>
            <a:off x="7837622" y="1724208"/>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9 494,8</a:t>
            </a:r>
            <a:endParaRPr lang="ru-RU" sz="1200" dirty="0">
              <a:solidFill>
                <a:schemeClr val="bg1">
                  <a:lumMod val="25000"/>
                </a:schemeClr>
              </a:solidFill>
              <a:latin typeface="Arial" pitchFamily="34" charset="0"/>
              <a:cs typeface="Arial" pitchFamily="34" charset="0"/>
            </a:endParaRPr>
          </a:p>
        </p:txBody>
      </p:sp>
      <p:sp>
        <p:nvSpPr>
          <p:cNvPr id="27" name="TextBox 26"/>
          <p:cNvSpPr txBox="1"/>
          <p:nvPr/>
        </p:nvSpPr>
        <p:spPr>
          <a:xfrm>
            <a:off x="827030" y="1740070"/>
            <a:ext cx="1929911" cy="403974"/>
          </a:xfrm>
          <a:prstGeom prst="rect">
            <a:avLst/>
          </a:prstGeom>
          <a:noFill/>
        </p:spPr>
        <p:txBody>
          <a:bodyPr wrap="square" lIns="0" tIns="0" rIns="0" bIns="0" rtlCol="0">
            <a:noAutofit/>
          </a:bodyPr>
          <a:lstStyle/>
          <a:p>
            <a:r>
              <a:rPr lang="en-US" sz="1200" dirty="0" smtClean="0">
                <a:solidFill>
                  <a:schemeClr val="bg1">
                    <a:lumMod val="25000"/>
                  </a:schemeClr>
                </a:solidFill>
                <a:latin typeface="Arial" pitchFamily="34" charset="0"/>
                <a:cs typeface="Arial" pitchFamily="34" charset="0"/>
              </a:rPr>
              <a:t>Sum of Approved Grants</a:t>
            </a:r>
            <a:endParaRPr lang="ru-RU" sz="1200" dirty="0">
              <a:solidFill>
                <a:schemeClr val="bg1">
                  <a:lumMod val="25000"/>
                </a:schemeClr>
              </a:solidFill>
              <a:latin typeface="Arial" pitchFamily="34" charset="0"/>
              <a:cs typeface="Arial" pitchFamily="34" charset="0"/>
            </a:endParaRPr>
          </a:p>
        </p:txBody>
      </p:sp>
      <p:sp>
        <p:nvSpPr>
          <p:cNvPr id="28" name="TextBox 27"/>
          <p:cNvSpPr txBox="1"/>
          <p:nvPr/>
        </p:nvSpPr>
        <p:spPr>
          <a:xfrm>
            <a:off x="470909" y="2293596"/>
            <a:ext cx="1938536" cy="405602"/>
          </a:xfrm>
          <a:prstGeom prst="rect">
            <a:avLst/>
          </a:prstGeom>
          <a:noFill/>
        </p:spPr>
        <p:txBody>
          <a:bodyPr wrap="square" lIns="0" tIns="0" rIns="0" bIns="0" rtlCol="0">
            <a:noAutofit/>
          </a:bodyPr>
          <a:lstStyle/>
          <a:p>
            <a:r>
              <a:rPr lang="en-US" sz="1200" dirty="0" smtClean="0">
                <a:solidFill>
                  <a:schemeClr val="bg1">
                    <a:lumMod val="25000"/>
                  </a:schemeClr>
                </a:solidFill>
                <a:latin typeface="Arial" pitchFamily="34" charset="0"/>
                <a:cs typeface="Arial" pitchFamily="34" charset="0"/>
              </a:rPr>
              <a:t>Sum of disbursed grants</a:t>
            </a:r>
            <a:endParaRPr lang="ru-RU" sz="1200" dirty="0">
              <a:solidFill>
                <a:schemeClr val="bg1">
                  <a:lumMod val="25000"/>
                </a:schemeClr>
              </a:solidFill>
              <a:latin typeface="Arial" pitchFamily="34" charset="0"/>
              <a:cs typeface="Arial" pitchFamily="34" charset="0"/>
            </a:endParaRPr>
          </a:p>
        </p:txBody>
      </p:sp>
      <p:sp>
        <p:nvSpPr>
          <p:cNvPr id="29" name="TextBox 28"/>
          <p:cNvSpPr txBox="1"/>
          <p:nvPr/>
        </p:nvSpPr>
        <p:spPr>
          <a:xfrm>
            <a:off x="2048435" y="1031128"/>
            <a:ext cx="5726191" cy="267559"/>
          </a:xfrm>
          <a:prstGeom prst="rect">
            <a:avLst/>
          </a:prstGeom>
          <a:noFill/>
        </p:spPr>
        <p:txBody>
          <a:bodyPr wrap="square" rtlCol="0">
            <a:noAutofit/>
          </a:bodyPr>
          <a:lstStyle/>
          <a:p>
            <a:r>
              <a:rPr lang="en-US" sz="1400" b="1" dirty="0">
                <a:solidFill>
                  <a:schemeClr val="bg1">
                    <a:lumMod val="25000"/>
                  </a:schemeClr>
                </a:solidFill>
                <a:latin typeface="Arial" pitchFamily="34" charset="0"/>
                <a:cs typeface="Arial" pitchFamily="34" charset="0"/>
              </a:rPr>
              <a:t>Approval and disbursal of grants by year *, </a:t>
            </a:r>
            <a:r>
              <a:rPr lang="en-US" sz="1400" b="1" dirty="0" err="1">
                <a:solidFill>
                  <a:schemeClr val="bg1">
                    <a:lumMod val="25000"/>
                  </a:schemeClr>
                </a:solidFill>
                <a:latin typeface="Arial" pitchFamily="34" charset="0"/>
                <a:cs typeface="Arial" pitchFamily="34" charset="0"/>
              </a:rPr>
              <a:t>mln</a:t>
            </a:r>
            <a:r>
              <a:rPr lang="en-US" sz="1400" b="1" dirty="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229587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1"/>
          <p:cNvSpPr/>
          <p:nvPr/>
        </p:nvSpPr>
        <p:spPr bwMode="auto">
          <a:xfrm>
            <a:off x="6625020" y="4565802"/>
            <a:ext cx="1280496" cy="24706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1050" dirty="0" smtClean="0">
                <a:solidFill>
                  <a:schemeClr val="bg1">
                    <a:lumMod val="25000"/>
                  </a:schemeClr>
                </a:solidFill>
                <a:latin typeface="Helvetica" pitchFamily="34" charset="0"/>
                <a:cs typeface="Helvetica" pitchFamily="34" charset="0"/>
              </a:rPr>
              <a:t>1</a:t>
            </a:r>
            <a:r>
              <a:rPr lang="ru-RU" sz="1050" dirty="0">
                <a:solidFill>
                  <a:schemeClr val="bg1">
                    <a:lumMod val="25000"/>
                  </a:schemeClr>
                </a:solidFill>
                <a:latin typeface="Helvetica" pitchFamily="34" charset="0"/>
                <a:cs typeface="Helvetica" pitchFamily="34" charset="0"/>
              </a:rPr>
              <a:t>5</a:t>
            </a:r>
            <a:r>
              <a:rPr lang="ru-RU" sz="1050" dirty="0" smtClean="0">
                <a:solidFill>
                  <a:schemeClr val="bg1">
                    <a:lumMod val="25000"/>
                  </a:schemeClr>
                </a:solidFill>
                <a:latin typeface="Helvetica" pitchFamily="34" charset="0"/>
                <a:cs typeface="Helvetica" pitchFamily="34" charset="0"/>
              </a:rPr>
              <a:t> (+2 </a:t>
            </a:r>
            <a:r>
              <a:rPr lang="en-US" sz="1050" dirty="0" smtClean="0">
                <a:solidFill>
                  <a:schemeClr val="bg1">
                    <a:lumMod val="25000"/>
                  </a:schemeClr>
                </a:solidFill>
                <a:latin typeface="Helvetica" pitchFamily="34" charset="0"/>
                <a:cs typeface="Helvetica" pitchFamily="34" charset="0"/>
              </a:rPr>
              <a:t>in May</a:t>
            </a:r>
            <a:r>
              <a:rPr lang="ru-RU" sz="1050" dirty="0" smtClean="0">
                <a:solidFill>
                  <a:schemeClr val="bg1">
                    <a:lumMod val="25000"/>
                  </a:schemeClr>
                </a:solidFill>
                <a:latin typeface="Helvetica" pitchFamily="34" charset="0"/>
                <a:cs typeface="Helvetica" pitchFamily="34" charset="0"/>
              </a:rPr>
              <a:t>)</a:t>
            </a:r>
            <a:endParaRPr lang="ru-RU" sz="1050" dirty="0">
              <a:solidFill>
                <a:schemeClr val="bg1">
                  <a:lumMod val="25000"/>
                </a:schemeClr>
              </a:solidFill>
              <a:latin typeface="Helvetica" pitchFamily="34" charset="0"/>
              <a:cs typeface="Helvetica" pitchFamily="34" charset="0"/>
            </a:endParaRPr>
          </a:p>
        </p:txBody>
      </p:sp>
      <p:sp>
        <p:nvSpPr>
          <p:cNvPr id="12" name="Прямоугольник 21"/>
          <p:cNvSpPr/>
          <p:nvPr/>
        </p:nvSpPr>
        <p:spPr bwMode="auto">
          <a:xfrm>
            <a:off x="6637973" y="4068028"/>
            <a:ext cx="1280496" cy="20441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90 (+4</a:t>
            </a:r>
            <a:r>
              <a:rPr lang="en-US" sz="1050" dirty="0" smtClean="0">
                <a:solidFill>
                  <a:schemeClr val="bg1">
                    <a:lumMod val="25000"/>
                  </a:schemeClr>
                </a:solidFill>
                <a:latin typeface="Helvetica" pitchFamily="34" charset="0"/>
                <a:cs typeface="Helvetica" pitchFamily="34" charset="0"/>
              </a:rPr>
              <a:t> in May</a:t>
            </a:r>
            <a:r>
              <a:rPr lang="ru-RU" sz="1050" dirty="0" smtClean="0">
                <a:solidFill>
                  <a:schemeClr val="bg1">
                    <a:lumMod val="25000"/>
                  </a:schemeClr>
                </a:solidFill>
                <a:latin typeface="Helvetica" pitchFamily="34" charset="0"/>
                <a:cs typeface="Helvetica" pitchFamily="34" charset="0"/>
              </a:rPr>
              <a:t>) </a:t>
            </a:r>
            <a:endParaRPr lang="ru-RU" sz="1050" dirty="0">
              <a:solidFill>
                <a:schemeClr val="bg1">
                  <a:lumMod val="25000"/>
                </a:schemeClr>
              </a:solidFill>
              <a:latin typeface="Helvetica" pitchFamily="34" charset="0"/>
              <a:cs typeface="Helvetica" pitchFamily="34" charset="0"/>
            </a:endParaRPr>
          </a:p>
        </p:txBody>
      </p:sp>
      <p:sp>
        <p:nvSpPr>
          <p:cNvPr id="14" name="Title 1"/>
          <p:cNvSpPr>
            <a:spLocks noGrp="1"/>
          </p:cNvSpPr>
          <p:nvPr>
            <p:ph type="title" idx="4294967295"/>
          </p:nvPr>
        </p:nvSpPr>
        <p:spPr>
          <a:xfrm>
            <a:off x="2164607" y="389756"/>
            <a:ext cx="6575853"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4. </a:t>
            </a:r>
            <a:r>
              <a:rPr lang="en-US" sz="2400" dirty="0">
                <a:solidFill>
                  <a:schemeClr val="bg1">
                    <a:lumMod val="50000"/>
                  </a:schemeClr>
                </a:solidFill>
                <a:latin typeface="Arial" pitchFamily="34" charset="0"/>
                <a:cs typeface="Arial" pitchFamily="34" charset="0"/>
              </a:rPr>
              <a:t>Attracting venture capital and      co-financing</a:t>
            </a:r>
            <a:endParaRPr lang="ru-RU" sz="2400" dirty="0">
              <a:solidFill>
                <a:schemeClr val="bg1">
                  <a:lumMod val="50000"/>
                </a:schemeClr>
              </a:solidFill>
              <a:latin typeface="Arial" pitchFamily="34" charset="0"/>
              <a:cs typeface="Arial"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1912131945"/>
              </p:ext>
            </p:extLst>
          </p:nvPr>
        </p:nvGraphicFramePr>
        <p:xfrm>
          <a:off x="877969" y="2884763"/>
          <a:ext cx="4574565" cy="3492952"/>
        </p:xfrm>
        <a:graphic>
          <a:graphicData uri="http://schemas.openxmlformats.org/drawingml/2006/table">
            <a:tbl>
              <a:tblPr firstRow="1" bandRow="1">
                <a:tableStyleId>{9D7B26C5-4107-4FEC-AEDC-1716B250A1EF}</a:tableStyleId>
              </a:tblPr>
              <a:tblGrid>
                <a:gridCol w="1258759"/>
                <a:gridCol w="1106304"/>
                <a:gridCol w="1060157"/>
                <a:gridCol w="1149345"/>
              </a:tblGrid>
              <a:tr h="251045">
                <a:tc gridSpan="4">
                  <a:txBody>
                    <a:bodyPr/>
                    <a:lstStyle/>
                    <a:p>
                      <a:pPr algn="ctr"/>
                      <a:r>
                        <a:rPr lang="en-US" sz="1050" b="1" u="none" strike="noStrike" kern="1200" baseline="0" dirty="0" smtClean="0">
                          <a:solidFill>
                            <a:schemeClr val="bg1">
                              <a:lumMod val="25000"/>
                            </a:schemeClr>
                          </a:solidFill>
                          <a:effectLst/>
                          <a:latin typeface="Helvetica" pitchFamily="34" charset="0"/>
                          <a:cs typeface="Helvetica" pitchFamily="34" charset="0"/>
                        </a:rPr>
                        <a:t>List of Accredited Investors</a:t>
                      </a:r>
                      <a:r>
                        <a:rPr lang="ru-RU" sz="1050" b="1" u="none" strike="noStrike" kern="1200" baseline="0" dirty="0" smtClean="0">
                          <a:solidFill>
                            <a:schemeClr val="bg1">
                              <a:lumMod val="25000"/>
                            </a:schemeClr>
                          </a:solidFill>
                          <a:effectLst/>
                          <a:latin typeface="Helvetica" pitchFamily="34" charset="0"/>
                          <a:cs typeface="Helvetica" pitchFamily="34" charset="0"/>
                        </a:rPr>
                        <a:t>**</a:t>
                      </a:r>
                      <a:endParaRPr lang="ru-RU" sz="1050" b="1" u="none" strike="noStrike" kern="1200" baseline="0" dirty="0" smtClean="0">
                        <a:solidFill>
                          <a:schemeClr val="bg1">
                            <a:lumMod val="25000"/>
                          </a:schemeClr>
                        </a:solidFill>
                        <a:effectLst/>
                        <a:latin typeface="Helvetica" pitchFamily="34" charset="0"/>
                        <a:cs typeface="Helvetica"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tc hMerge="1">
                  <a:txBody>
                    <a:bodyPr/>
                    <a:lstStyle/>
                    <a:p>
                      <a:endParaRPr lang="ru-RU" dirty="0"/>
                    </a:p>
                  </a:txBody>
                  <a:tcPr/>
                </a:tc>
                <a:tc hMerge="1">
                  <a:txBody>
                    <a:bodyPr/>
                    <a:lstStyle/>
                    <a:p>
                      <a:endParaRPr lang="ru-RU" dirty="0"/>
                    </a:p>
                  </a:txBody>
                  <a:tcPr/>
                </a:tc>
                <a:tc hMerge="1">
                  <a:txBody>
                    <a:bodyPr/>
                    <a:lstStyle/>
                    <a:p>
                      <a:pPr algn="ctr"/>
                      <a:endParaRPr lang="ru-RU" sz="12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r>
              <a:tr h="184660">
                <a:tc gridSpan="2">
                  <a:txBody>
                    <a:bodyPr/>
                    <a:lstStyle/>
                    <a:p>
                      <a:pPr marL="0" algn="ctr" defTabSz="457200" rtl="0" eaLnBrk="1" fontAlgn="b" latinLnBrk="0" hangingPunct="1"/>
                      <a:r>
                        <a:rPr lang="en-US" sz="1050" b="1" u="none" strike="noStrike" kern="1200" dirty="0" smtClean="0">
                          <a:solidFill>
                            <a:schemeClr val="bg1">
                              <a:lumMod val="25000"/>
                            </a:schemeClr>
                          </a:solidFill>
                          <a:effectLst/>
                          <a:latin typeface="Helvetica" pitchFamily="34" charset="0"/>
                          <a:ea typeface="+mn-ea"/>
                          <a:cs typeface="Helvetica" pitchFamily="34" charset="0"/>
                        </a:rPr>
                        <a:t>Russian</a:t>
                      </a:r>
                      <a:r>
                        <a:rPr lang="ru-RU" sz="1050" b="1" u="none" strike="noStrike" kern="1200" dirty="0" smtClean="0">
                          <a:solidFill>
                            <a:schemeClr val="bg1">
                              <a:lumMod val="25000"/>
                            </a:schemeClr>
                          </a:solidFill>
                          <a:effectLst/>
                          <a:latin typeface="Helvetica" pitchFamily="34" charset="0"/>
                          <a:ea typeface="+mn-ea"/>
                          <a:cs typeface="Helvetica" pitchFamily="34" charset="0"/>
                        </a:rPr>
                        <a:t> </a:t>
                      </a:r>
                      <a:r>
                        <a:rPr lang="ru-RU" sz="1050" b="1" u="none" strike="noStrike" kern="1200" dirty="0" smtClean="0">
                          <a:solidFill>
                            <a:schemeClr val="bg1">
                              <a:lumMod val="25000"/>
                            </a:schemeClr>
                          </a:solidFill>
                          <a:effectLst/>
                          <a:latin typeface="Helvetica" pitchFamily="34" charset="0"/>
                          <a:ea typeface="+mn-ea"/>
                          <a:cs typeface="Helvetica" pitchFamily="34" charset="0"/>
                        </a:rPr>
                        <a:t>(36)</a:t>
                      </a:r>
                      <a:endParaRPr lang="ru-RU" sz="105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dirty="0"/>
                    </a:p>
                  </a:txBody>
                  <a:tcPr marL="7620" marR="7620" marT="7620" marB="0" anchor="b">
                    <a:lnT w="12700" cmpd="sng">
                      <a:noFill/>
                    </a:lnT>
                    <a:noFill/>
                  </a:tcPr>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50" b="1" u="none" strike="noStrike" kern="1200" dirty="0" smtClean="0">
                          <a:solidFill>
                            <a:schemeClr val="bg1">
                              <a:lumMod val="25000"/>
                            </a:schemeClr>
                          </a:solidFill>
                          <a:effectLst/>
                          <a:latin typeface="Helvetica" pitchFamily="34" charset="0"/>
                          <a:ea typeface="+mn-ea"/>
                          <a:cs typeface="Helvetica" pitchFamily="34" charset="0"/>
                        </a:rPr>
                        <a:t>Foreign</a:t>
                      </a:r>
                      <a:r>
                        <a:rPr lang="ru-RU" sz="1050" b="1" u="none" strike="noStrike" kern="1200" dirty="0" smtClean="0">
                          <a:solidFill>
                            <a:schemeClr val="bg1">
                              <a:lumMod val="25000"/>
                            </a:schemeClr>
                          </a:solidFill>
                          <a:effectLst/>
                          <a:latin typeface="Helvetica" pitchFamily="34" charset="0"/>
                          <a:ea typeface="+mn-ea"/>
                          <a:cs typeface="Helvetica" pitchFamily="34" charset="0"/>
                        </a:rPr>
                        <a:t> </a:t>
                      </a:r>
                      <a:r>
                        <a:rPr lang="ru-RU" sz="1050" b="1" u="none" strike="noStrike" kern="1200" dirty="0" smtClean="0">
                          <a:solidFill>
                            <a:schemeClr val="bg1">
                              <a:lumMod val="25000"/>
                            </a:schemeClr>
                          </a:solidFill>
                          <a:effectLst/>
                          <a:latin typeface="Helvetica" pitchFamily="34" charset="0"/>
                          <a:ea typeface="+mn-ea"/>
                          <a:cs typeface="Helvetica" pitchFamily="34" charset="0"/>
                        </a:rPr>
                        <a:t>(21)</a:t>
                      </a:r>
                      <a:endParaRPr lang="en-US" sz="105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2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T w="12700" cmpd="sng">
                      <a:noFill/>
                    </a:lnT>
                    <a:noFill/>
                  </a:tcPr>
                </a:tc>
              </a:tr>
              <a:tr h="1698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u="none" strike="noStrike" kern="1200" dirty="0" smtClean="0">
                          <a:solidFill>
                            <a:schemeClr val="bg1">
                              <a:lumMod val="25000"/>
                            </a:schemeClr>
                          </a:solidFill>
                          <a:effectLst/>
                          <a:latin typeface="Helvetica" pitchFamily="34" charset="0"/>
                          <a:ea typeface="+mn-ea"/>
                          <a:cs typeface="Helvetica" pitchFamily="34" charset="0"/>
                        </a:rPr>
                        <a:t>FPI RVC</a:t>
                      </a:r>
                      <a:endParaRPr lang="ru-RU" sz="1000" dirty="0">
                        <a:latin typeface="Helvetica" pitchFamily="34" charset="0"/>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000" u="none" strike="noStrike" kern="1200" dirty="0" err="1" smtClean="0">
                          <a:solidFill>
                            <a:schemeClr val="bg1">
                              <a:lumMod val="25000"/>
                            </a:schemeClr>
                          </a:solidFill>
                          <a:effectLst/>
                          <a:latin typeface="Helvetica" pitchFamily="34" charset="0"/>
                          <a:ea typeface="+mn-ea"/>
                          <a:cs typeface="Helvetica" pitchFamily="34" charset="0"/>
                        </a:rPr>
                        <a:t>Tatarstan</a:t>
                      </a:r>
                      <a:r>
                        <a:rPr lang="en-US" sz="1000" u="none" strike="noStrike" kern="1200" dirty="0" smtClean="0">
                          <a:solidFill>
                            <a:schemeClr val="bg1">
                              <a:lumMod val="25000"/>
                            </a:schemeClr>
                          </a:solidFill>
                          <a:effectLst/>
                          <a:latin typeface="Helvetica" pitchFamily="34" charset="0"/>
                          <a:ea typeface="+mn-ea"/>
                          <a:cs typeface="Helvetica" pitchFamily="34" charset="0"/>
                        </a:rPr>
                        <a:t> IVF</a:t>
                      </a:r>
                      <a:endParaRPr lang="ru-RU"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Exigen</a:t>
                      </a:r>
                      <a:r>
                        <a:rPr lang="en-US" sz="1000" b="0" u="none" strike="noStrike" kern="1200" dirty="0" smtClean="0">
                          <a:solidFill>
                            <a:schemeClr val="bg1">
                              <a:lumMod val="25000"/>
                            </a:schemeClr>
                          </a:solidFill>
                          <a:effectLst/>
                          <a:latin typeface="Helvetica" pitchFamily="34" charset="0"/>
                          <a:ea typeface="+mn-ea"/>
                          <a:cs typeface="Helvetica" pitchFamily="34" charset="0"/>
                        </a:rPr>
                        <a:t> </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BVP</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98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u="none" strike="noStrike" kern="1200" dirty="0" smtClean="0">
                          <a:solidFill>
                            <a:schemeClr val="bg1">
                              <a:lumMod val="25000"/>
                            </a:schemeClr>
                          </a:solidFill>
                          <a:effectLst/>
                          <a:latin typeface="Helvetica" pitchFamily="34" charset="0"/>
                          <a:ea typeface="+mn-ea"/>
                          <a:cs typeface="Helvetica" pitchFamily="34" charset="0"/>
                        </a:rPr>
                        <a:t>UK Leader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NAVI</a:t>
                      </a:r>
                      <a:r>
                        <a:rPr kumimoji="0" lang="ru-RU" sz="1000" b="0"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  </a:t>
                      </a:r>
                      <a:endParaRPr kumimoji="0" lang="en-US" sz="1000" b="0"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Pangaea</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Russia Partners</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982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VTB Capital </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err="1" smtClean="0">
                          <a:solidFill>
                            <a:schemeClr val="bg1">
                              <a:lumMod val="25000"/>
                            </a:schemeClr>
                          </a:solidFill>
                          <a:effectLst/>
                          <a:latin typeface="Helvetica" pitchFamily="34" charset="0"/>
                          <a:ea typeface="+mn-ea"/>
                          <a:cs typeface="Helvetica" pitchFamily="34" charset="0"/>
                        </a:rPr>
                        <a:t>Leta</a:t>
                      </a:r>
                      <a:r>
                        <a:rPr lang="en-US" sz="1000" u="none" strike="noStrike" kern="1200" dirty="0" smtClean="0">
                          <a:solidFill>
                            <a:schemeClr val="bg1">
                              <a:lumMod val="25000"/>
                            </a:schemeClr>
                          </a:solidFill>
                          <a:effectLst/>
                          <a:latin typeface="Helvetica" pitchFamily="34" charset="0"/>
                          <a:ea typeface="+mn-ea"/>
                          <a:cs typeface="Helvetica" pitchFamily="34" charset="0"/>
                        </a:rPr>
                        <a:t> Group</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I2BF</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Oxford Bioscience </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982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Bioprocess</a:t>
                      </a:r>
                      <a:r>
                        <a:rPr kumimoji="0" lang="ru-RU" sz="10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 </a:t>
                      </a:r>
                      <a:endParaRPr kumimoji="0" lang="en-US" sz="10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smtClean="0">
                          <a:solidFill>
                            <a:schemeClr val="bg1">
                              <a:lumMod val="25000"/>
                            </a:schemeClr>
                          </a:solidFill>
                          <a:effectLst/>
                          <a:latin typeface="Helvetica" pitchFamily="34" charset="0"/>
                          <a:ea typeface="+mn-ea"/>
                          <a:cs typeface="Helvetica" pitchFamily="34" charset="0"/>
                        </a:rPr>
                        <a:t>Bright Capital</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Fleming</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Garage</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98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u="none" strike="noStrike" kern="1200" dirty="0" err="1" smtClean="0">
                          <a:solidFill>
                            <a:schemeClr val="bg1">
                              <a:lumMod val="25000"/>
                            </a:schemeClr>
                          </a:solidFill>
                          <a:effectLst/>
                          <a:latin typeface="Helvetica" pitchFamily="34" charset="0"/>
                          <a:ea typeface="+mn-ea"/>
                          <a:cs typeface="Helvetica" pitchFamily="34" charset="0"/>
                        </a:rPr>
                        <a:t>Biofund</a:t>
                      </a:r>
                      <a:r>
                        <a:rPr lang="en-US" sz="1000" b="1" u="none" strike="noStrike" kern="1200" dirty="0" smtClean="0">
                          <a:solidFill>
                            <a:schemeClr val="bg1">
                              <a:lumMod val="25000"/>
                            </a:schemeClr>
                          </a:solidFill>
                          <a:effectLst/>
                          <a:latin typeface="Helvetica" pitchFamily="34" charset="0"/>
                          <a:ea typeface="+mn-ea"/>
                          <a:cs typeface="Helvetica" pitchFamily="34" charset="0"/>
                        </a:rPr>
                        <a:t> RVC</a:t>
                      </a:r>
                      <a:endParaRPr lang="ru-RU" sz="1000" b="1" u="none" strike="noStrike" kern="1200" dirty="0" err="1"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err="1" smtClean="0">
                          <a:solidFill>
                            <a:schemeClr val="bg1">
                              <a:lumMod val="25000"/>
                            </a:schemeClr>
                          </a:solidFill>
                          <a:effectLst/>
                          <a:latin typeface="Helvetica" pitchFamily="34" charset="0"/>
                          <a:ea typeface="+mn-ea"/>
                          <a:cs typeface="Helvetica" pitchFamily="34" charset="0"/>
                        </a:rPr>
                        <a:t>iTech</a:t>
                      </a:r>
                      <a:r>
                        <a:rPr lang="en-US" sz="1000" u="none" strike="noStrike" kern="1200" dirty="0" smtClean="0">
                          <a:solidFill>
                            <a:schemeClr val="bg1">
                              <a:lumMod val="25000"/>
                            </a:schemeClr>
                          </a:solidFill>
                          <a:effectLst/>
                          <a:latin typeface="Helvetica" pitchFamily="34" charset="0"/>
                          <a:ea typeface="+mn-ea"/>
                          <a:cs typeface="Helvetica" pitchFamily="34" charset="0"/>
                        </a:rPr>
                        <a:t> Capital</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Sofinnova</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Columbus Nova</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9824">
                <a:tc>
                  <a:txBody>
                    <a:bodyPr/>
                    <a:lstStyle/>
                    <a:p>
                      <a:pPr marL="0" algn="l" defTabSz="457200" rtl="0" eaLnBrk="1" fontAlgn="b" latinLnBrk="0" hangingPunct="1"/>
                      <a:r>
                        <a:rPr lang="en-US" sz="1000" b="1" u="none" strike="noStrike" kern="1200" dirty="0" smtClean="0">
                          <a:solidFill>
                            <a:schemeClr val="bg1">
                              <a:lumMod val="25000"/>
                            </a:schemeClr>
                          </a:solidFill>
                          <a:effectLst/>
                          <a:latin typeface="Helvetica" pitchFamily="34" charset="0"/>
                          <a:ea typeface="+mn-ea"/>
                          <a:cs typeface="Helvetica" pitchFamily="34" charset="0"/>
                        </a:rPr>
                        <a:t>Maxwell</a:t>
                      </a:r>
                      <a:r>
                        <a:rPr lang="ru-RU" sz="1000" b="1"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smtClean="0">
                          <a:solidFill>
                            <a:schemeClr val="bg1">
                              <a:lumMod val="25000"/>
                            </a:schemeClr>
                          </a:solidFill>
                          <a:effectLst/>
                          <a:latin typeface="Helvetica" pitchFamily="34" charset="0"/>
                          <a:ea typeface="+mn-ea"/>
                          <a:cs typeface="Helvetica" pitchFamily="34" charset="0"/>
                        </a:rPr>
                        <a:t>Troika Dialogue</a:t>
                      </a:r>
                      <a:endParaRPr lang="ru-RU" sz="10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E</a:t>
                      </a:r>
                      <a:r>
                        <a:rPr lang="ru-RU" sz="1000" b="0" u="none" strike="noStrike" kern="1200" dirty="0" smtClean="0">
                          <a:solidFill>
                            <a:schemeClr val="bg1">
                              <a:lumMod val="25000"/>
                            </a:schemeClr>
                          </a:solidFill>
                          <a:effectLst/>
                          <a:latin typeface="Helvetica" pitchFamily="34" charset="0"/>
                          <a:ea typeface="+mn-ea"/>
                          <a:cs typeface="Helvetica" pitchFamily="34" charset="0"/>
                        </a:rPr>
                        <a:t>.</a:t>
                      </a:r>
                      <a:r>
                        <a:rPr lang="en-US" sz="1000" b="0" u="none" strike="noStrike" kern="1200" dirty="0" smtClean="0">
                          <a:solidFill>
                            <a:schemeClr val="bg1">
                              <a:lumMod val="25000"/>
                            </a:schemeClr>
                          </a:solidFill>
                          <a:effectLst/>
                          <a:latin typeface="Helvetica" pitchFamily="34" charset="0"/>
                          <a:ea typeface="+mn-ea"/>
                          <a:cs typeface="Helvetica" pitchFamily="34" charset="0"/>
                        </a:rPr>
                        <a:t>Ventures</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Helix Ventures</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98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u="none" strike="noStrike" kern="1200" dirty="0" smtClean="0">
                          <a:solidFill>
                            <a:schemeClr val="bg1">
                              <a:lumMod val="25000"/>
                            </a:schemeClr>
                          </a:solidFill>
                          <a:effectLst/>
                          <a:latin typeface="Helvetica" pitchFamily="34" charset="0"/>
                          <a:ea typeface="+mn-ea"/>
                          <a:cs typeface="Helvetica" pitchFamily="34" charset="0"/>
                        </a:rPr>
                        <a:t>C-Group</a:t>
                      </a:r>
                      <a:r>
                        <a:rPr lang="ru-RU" sz="1000" b="1"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smtClean="0">
                          <a:solidFill>
                            <a:schemeClr val="bg1">
                              <a:lumMod val="25000"/>
                            </a:schemeClr>
                          </a:solidFill>
                          <a:effectLst/>
                          <a:latin typeface="Helvetica" pitchFamily="34" charset="0"/>
                          <a:ea typeface="+mn-ea"/>
                          <a:cs typeface="Helvetica" pitchFamily="34" charset="0"/>
                        </a:rPr>
                        <a:t>Bin </a:t>
                      </a:r>
                      <a:r>
                        <a:rPr lang="en-US" sz="1000" u="none" strike="noStrike" kern="1200" dirty="0" err="1" smtClean="0">
                          <a:solidFill>
                            <a:schemeClr val="bg1">
                              <a:lumMod val="25000"/>
                            </a:schemeClr>
                          </a:solidFill>
                          <a:effectLst/>
                          <a:latin typeface="Helvetica" pitchFamily="34" charset="0"/>
                          <a:ea typeface="+mn-ea"/>
                          <a:cs typeface="Helvetica" pitchFamily="34" charset="0"/>
                        </a:rPr>
                        <a:t>Finam</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Inerjys</a:t>
                      </a:r>
                      <a:r>
                        <a:rPr lang="en-US" sz="1000" b="0" u="none" strike="noStrike" kern="1200" dirty="0" smtClean="0">
                          <a:solidFill>
                            <a:schemeClr val="bg1">
                              <a:lumMod val="25000"/>
                            </a:schemeClr>
                          </a:solidFill>
                          <a:effectLst/>
                          <a:latin typeface="Helvetica" pitchFamily="34" charset="0"/>
                          <a:ea typeface="+mn-ea"/>
                          <a:cs typeface="Helvetica" pitchFamily="34" charset="0"/>
                        </a:rPr>
                        <a:t> </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bg1">
                              <a:lumMod val="25000"/>
                            </a:schemeClr>
                          </a:solidFill>
                          <a:effectLst/>
                          <a:latin typeface="Helvetica" pitchFamily="34" charset="0"/>
                          <a:ea typeface="+mn-ea"/>
                          <a:cs typeface="Helvetica" pitchFamily="34" charset="0"/>
                        </a:rPr>
                        <a:t>Intel </a:t>
                      </a:r>
                      <a:r>
                        <a:rPr lang="en-US" sz="1000" b="0" u="none" strike="noStrike" kern="1200" dirty="0" smtClean="0">
                          <a:solidFill>
                            <a:schemeClr val="bg1">
                              <a:lumMod val="25000"/>
                            </a:schemeClr>
                          </a:solidFill>
                          <a:effectLst/>
                          <a:latin typeface="Helvetica" pitchFamily="34" charset="0"/>
                          <a:ea typeface="+mn-ea"/>
                          <a:cs typeface="Helvetica" pitchFamily="34" charset="0"/>
                        </a:rPr>
                        <a:t>Capital</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98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u="none" strike="noStrike" kern="1200" dirty="0" smtClean="0">
                          <a:solidFill>
                            <a:schemeClr val="bg1">
                              <a:lumMod val="25000"/>
                            </a:schemeClr>
                          </a:solidFill>
                          <a:effectLst/>
                          <a:latin typeface="Helvetica" pitchFamily="34" charset="0"/>
                          <a:ea typeface="+mn-ea"/>
                          <a:cs typeface="Helvetica" pitchFamily="34" charset="0"/>
                        </a:rPr>
                        <a:t>Allianz </a:t>
                      </a:r>
                      <a:r>
                        <a:rPr lang="en-US" sz="1000" b="1" u="none" strike="noStrike" kern="1200" dirty="0" err="1" smtClean="0">
                          <a:solidFill>
                            <a:schemeClr val="bg1">
                              <a:lumMod val="25000"/>
                            </a:schemeClr>
                          </a:solidFill>
                          <a:effectLst/>
                          <a:latin typeface="Helvetica" pitchFamily="34" charset="0"/>
                          <a:ea typeface="+mn-ea"/>
                          <a:cs typeface="Helvetica" pitchFamily="34" charset="0"/>
                        </a:rPr>
                        <a:t>Rosno</a:t>
                      </a:r>
                      <a:endParaRPr lang="ru-RU" sz="1000" dirty="0">
                        <a:latin typeface="Helvetica" pitchFamily="34" charset="0"/>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err="1" smtClean="0">
                          <a:solidFill>
                            <a:schemeClr val="bg1">
                              <a:lumMod val="25000"/>
                            </a:schemeClr>
                          </a:solidFill>
                          <a:effectLst/>
                          <a:latin typeface="Helvetica" pitchFamily="34" charset="0"/>
                          <a:ea typeface="+mn-ea"/>
                          <a:cs typeface="Helvetica" pitchFamily="34" charset="0"/>
                        </a:rPr>
                        <a:t>Rus</a:t>
                      </a:r>
                      <a:r>
                        <a:rPr lang="en-US" sz="1000" u="none" strike="noStrike" kern="1200" dirty="0" smtClean="0">
                          <a:solidFill>
                            <a:schemeClr val="bg1">
                              <a:lumMod val="25000"/>
                            </a:schemeClr>
                          </a:solidFill>
                          <a:effectLst/>
                          <a:latin typeface="Helvetica" pitchFamily="34" charset="0"/>
                          <a:ea typeface="+mn-ea"/>
                          <a:cs typeface="Helvetica" pitchFamily="34" charset="0"/>
                        </a:rPr>
                        <a:t>-Invest</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Quadriga</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bg1">
                              <a:lumMod val="25000"/>
                            </a:schemeClr>
                          </a:solidFill>
                          <a:effectLst/>
                          <a:latin typeface="Helvetica" pitchFamily="34" charset="0"/>
                          <a:ea typeface="+mn-ea"/>
                          <a:cs typeface="Helvetica" pitchFamily="34" charset="0"/>
                        </a:rPr>
                        <a:t>Alloy </a:t>
                      </a:r>
                      <a:r>
                        <a:rPr lang="en-US" sz="1000" b="0" u="none" strike="noStrike" kern="1200" dirty="0" smtClean="0">
                          <a:solidFill>
                            <a:schemeClr val="bg1">
                              <a:lumMod val="25000"/>
                            </a:schemeClr>
                          </a:solidFill>
                          <a:effectLst/>
                          <a:latin typeface="Helvetica" pitchFamily="34" charset="0"/>
                          <a:ea typeface="+mn-ea"/>
                          <a:cs typeface="Helvetica" pitchFamily="34" charset="0"/>
                        </a:rPr>
                        <a:t>Ventures</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98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VEB-Innovation</a:t>
                      </a:r>
                      <a:endParaRPr lang="ru-RU" sz="1000" b="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000" u="none" strike="noStrike" kern="1200" dirty="0" err="1" smtClean="0">
                          <a:solidFill>
                            <a:schemeClr val="bg1">
                              <a:lumMod val="25000"/>
                            </a:schemeClr>
                          </a:solidFill>
                          <a:effectLst/>
                          <a:latin typeface="Helvetica" pitchFamily="34" charset="0"/>
                          <a:ea typeface="+mn-ea"/>
                          <a:cs typeface="Helvetica" pitchFamily="34" charset="0"/>
                        </a:rPr>
                        <a:t>Trinfiko</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Fjord</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Wermuth</a:t>
                      </a:r>
                      <a:r>
                        <a:rPr lang="ru-RU" sz="1000" b="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b="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98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Sberinvest</a:t>
                      </a:r>
                      <a:endParaRPr lang="en-US" sz="1000" b="1"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smtClean="0">
                          <a:solidFill>
                            <a:schemeClr val="bg1">
                              <a:lumMod val="25000"/>
                            </a:schemeClr>
                          </a:solidFill>
                          <a:effectLst/>
                          <a:latin typeface="Helvetica" pitchFamily="34" charset="0"/>
                          <a:ea typeface="+mn-ea"/>
                          <a:cs typeface="Helvetica" pitchFamily="34" charset="0"/>
                        </a:rPr>
                        <a:t>Indigo</a:t>
                      </a:r>
                      <a:r>
                        <a:rPr lang="en-US" sz="1000" u="none" strike="noStrike" kern="1200" baseline="0" dirty="0" smtClean="0">
                          <a:solidFill>
                            <a:schemeClr val="bg1">
                              <a:lumMod val="25000"/>
                            </a:schemeClr>
                          </a:solidFill>
                          <a:effectLst/>
                          <a:latin typeface="Helvetica" pitchFamily="34" charset="0"/>
                          <a:ea typeface="+mn-ea"/>
                          <a:cs typeface="Helvetica" pitchFamily="34" charset="0"/>
                        </a:rPr>
                        <a:t> Capital</a:t>
                      </a:r>
                      <a:r>
                        <a:rPr lang="ru-RU" sz="1000" u="none" strike="noStrike" kern="1200" baseline="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Net Element </a:t>
                      </a: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u="none" strike="noStrike" kern="1200" dirty="0" err="1" smtClean="0">
                          <a:solidFill>
                            <a:schemeClr val="bg1">
                              <a:lumMod val="25000"/>
                            </a:schemeClr>
                          </a:solidFill>
                          <a:effectLst/>
                          <a:latin typeface="Helvetica" pitchFamily="34" charset="0"/>
                          <a:ea typeface="+mn-ea"/>
                          <a:cs typeface="Helvetica" pitchFamily="34" charset="0"/>
                        </a:rPr>
                        <a:t>Tamir</a:t>
                      </a:r>
                      <a:r>
                        <a:rPr lang="en-US" sz="1000" b="1" u="none" strike="noStrike" kern="1200" dirty="0" smtClean="0">
                          <a:solidFill>
                            <a:schemeClr val="bg1">
                              <a:lumMod val="25000"/>
                            </a:schemeClr>
                          </a:solidFill>
                          <a:effectLst/>
                          <a:latin typeface="Helvetica" pitchFamily="34" charset="0"/>
                          <a:ea typeface="+mn-ea"/>
                          <a:cs typeface="Helvetica" pitchFamily="34" charset="0"/>
                        </a:rPr>
                        <a:t> Fishman</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9824">
                <a:tc>
                  <a:txBody>
                    <a:bodyPr/>
                    <a:lstStyle/>
                    <a:p>
                      <a:pPr marL="0" algn="l" defTabSz="457200" rtl="0" eaLnBrk="1" fontAlgn="b" latinLnBrk="0" hangingPunct="1"/>
                      <a:r>
                        <a:rPr lang="en-US" sz="1000" u="none" strike="noStrike" kern="1200" dirty="0" smtClean="0">
                          <a:solidFill>
                            <a:schemeClr val="bg1">
                              <a:lumMod val="25000"/>
                            </a:schemeClr>
                          </a:solidFill>
                          <a:effectLst/>
                          <a:latin typeface="Helvetica" pitchFamily="34" charset="0"/>
                          <a:ea typeface="+mn-ea"/>
                          <a:cs typeface="Helvetica" pitchFamily="34" charset="0"/>
                        </a:rPr>
                        <a:t>Foresight</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000" u="none" strike="noStrike" kern="1200" dirty="0" err="1" smtClean="0">
                          <a:solidFill>
                            <a:schemeClr val="bg1">
                              <a:lumMod val="25000"/>
                            </a:schemeClr>
                          </a:solidFill>
                          <a:effectLst/>
                          <a:latin typeface="Helvetica" pitchFamily="34" charset="0"/>
                          <a:ea typeface="+mn-ea"/>
                          <a:cs typeface="Helvetica" pitchFamily="34" charset="0"/>
                        </a:rPr>
                        <a:t>Dauria</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Komtek</a:t>
                      </a: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000" b="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9824">
                <a:tc>
                  <a:txBody>
                    <a:bodyPr/>
                    <a:lstStyle/>
                    <a:p>
                      <a:pPr marL="0" algn="l" defTabSz="457200" rtl="0" eaLnBrk="1" fontAlgn="b" latinLnBrk="0" hangingPunct="1"/>
                      <a:r>
                        <a:rPr lang="en-US" sz="1000" u="none" strike="noStrike" kern="1200" dirty="0" err="1">
                          <a:solidFill>
                            <a:schemeClr val="bg1">
                              <a:lumMod val="25000"/>
                            </a:schemeClr>
                          </a:solidFill>
                          <a:effectLst/>
                          <a:latin typeface="Helvetica" pitchFamily="34" charset="0"/>
                          <a:ea typeface="+mn-ea"/>
                          <a:cs typeface="Helvetica" pitchFamily="34" charset="0"/>
                        </a:rPr>
                        <a:t>Almaz</a:t>
                      </a:r>
                      <a:r>
                        <a:rPr lang="en-US" sz="1000" u="none" strike="noStrike" kern="1200" dirty="0">
                          <a:solidFill>
                            <a:schemeClr val="bg1">
                              <a:lumMod val="25000"/>
                            </a:schemeClr>
                          </a:solidFill>
                          <a:effectLst/>
                          <a:latin typeface="Helvetica" pitchFamily="34" charset="0"/>
                          <a:ea typeface="+mn-ea"/>
                          <a:cs typeface="Helvetica" pitchFamily="34" charset="0"/>
                        </a:rPr>
                        <a:t> </a:t>
                      </a:r>
                      <a:r>
                        <a:rPr lang="en-US" sz="1000" u="none" strike="noStrike" kern="1200" dirty="0" smtClean="0">
                          <a:solidFill>
                            <a:schemeClr val="bg1">
                              <a:lumMod val="25000"/>
                            </a:schemeClr>
                          </a:solidFill>
                          <a:effectLst/>
                          <a:latin typeface="Helvetica" pitchFamily="34" charset="0"/>
                          <a:ea typeface="+mn-ea"/>
                          <a:cs typeface="Helvetica" pitchFamily="34" charset="0"/>
                        </a:rPr>
                        <a:t>Capital</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r>
                        <a:rPr lang="en-US" sz="1000" u="none" strike="noStrike" kern="1200" dirty="0" smtClean="0">
                          <a:solidFill>
                            <a:schemeClr val="bg1">
                              <a:lumMod val="25000"/>
                            </a:schemeClr>
                          </a:solidFill>
                          <a:effectLst/>
                          <a:latin typeface="Helvetica" pitchFamily="34" charset="0"/>
                          <a:ea typeface="+mn-ea"/>
                          <a:cs typeface="Helvetica" pitchFamily="34" charset="0"/>
                        </a:rPr>
                        <a:t>FPPI</a:t>
                      </a:r>
                      <a:endParaRPr lang="ru-RU"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9824">
                <a:tc>
                  <a:txBody>
                    <a:bodyPr/>
                    <a:lstStyle/>
                    <a:p>
                      <a:pPr marL="0" algn="l" defTabSz="457200" rtl="0" eaLnBrk="1" fontAlgn="b" latinLnBrk="0" hangingPunct="1"/>
                      <a:r>
                        <a:rPr lang="en-US" sz="1000" u="none" strike="noStrike" kern="1200" dirty="0" err="1" smtClean="0">
                          <a:solidFill>
                            <a:schemeClr val="bg1">
                              <a:lumMod val="25000"/>
                            </a:schemeClr>
                          </a:solidFill>
                          <a:effectLst/>
                          <a:latin typeface="Helvetica" pitchFamily="34" charset="0"/>
                          <a:ea typeface="+mn-ea"/>
                          <a:cs typeface="Helvetica" pitchFamily="34" charset="0"/>
                        </a:rPr>
                        <a:t>Runa</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smtClean="0">
                          <a:solidFill>
                            <a:schemeClr val="bg1">
                              <a:lumMod val="25000"/>
                            </a:schemeClr>
                          </a:solidFill>
                          <a:effectLst/>
                          <a:latin typeface="Helvetica" pitchFamily="34" charset="0"/>
                          <a:ea typeface="+mn-ea"/>
                          <a:cs typeface="Helvetica" pitchFamily="34" charset="0"/>
                        </a:rPr>
                        <a:t>Frontier</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ru-RU"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9824">
                <a:tc>
                  <a:txBody>
                    <a:bodyPr/>
                    <a:lstStyle/>
                    <a:p>
                      <a:pPr marL="0" algn="l" defTabSz="457200" rtl="0" eaLnBrk="1" fontAlgn="b" latinLnBrk="0" hangingPunct="1"/>
                      <a:r>
                        <a:rPr lang="en-US" sz="1000" u="none" strike="noStrike" kern="1200" dirty="0" err="1" smtClean="0">
                          <a:solidFill>
                            <a:schemeClr val="bg1">
                              <a:lumMod val="25000"/>
                            </a:schemeClr>
                          </a:solidFill>
                          <a:effectLst/>
                          <a:latin typeface="Helvetica" pitchFamily="34" charset="0"/>
                          <a:ea typeface="+mn-ea"/>
                          <a:cs typeface="Helvetica" pitchFamily="34" charset="0"/>
                        </a:rPr>
                        <a:t>Softline</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err="1" smtClean="0">
                          <a:solidFill>
                            <a:schemeClr val="bg1">
                              <a:lumMod val="25000"/>
                            </a:schemeClr>
                          </a:solidFill>
                          <a:effectLst/>
                          <a:latin typeface="Helvetica" pitchFamily="34" charset="0"/>
                          <a:ea typeface="+mn-ea"/>
                          <a:cs typeface="Helvetica" pitchFamily="34" charset="0"/>
                        </a:rPr>
                        <a:t>Yakutia</a:t>
                      </a:r>
                      <a:endParaRPr lang="ru-RU" sz="10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9824">
                <a:tc>
                  <a:txBody>
                    <a:bodyPr/>
                    <a:lstStyle/>
                    <a:p>
                      <a:pPr marL="0" algn="l" defTabSz="457200" rtl="0" eaLnBrk="1" fontAlgn="b" latinLnBrk="0" hangingPunct="1"/>
                      <a:r>
                        <a:rPr lang="en-US" sz="1000" u="none" strike="noStrike" kern="1200" dirty="0" err="1">
                          <a:solidFill>
                            <a:schemeClr val="bg1">
                              <a:lumMod val="25000"/>
                            </a:schemeClr>
                          </a:solidFill>
                          <a:effectLst/>
                          <a:latin typeface="Helvetica" pitchFamily="34" charset="0"/>
                          <a:ea typeface="+mn-ea"/>
                          <a:cs typeface="Helvetica" pitchFamily="34" charset="0"/>
                        </a:rPr>
                        <a:t>Amhurst</a:t>
                      </a:r>
                      <a:r>
                        <a:rPr lang="en-US" sz="1000" u="none" strike="noStrike" kern="1200" dirty="0">
                          <a:solidFill>
                            <a:schemeClr val="bg1">
                              <a:lumMod val="25000"/>
                            </a:schemeClr>
                          </a:solidFill>
                          <a:effectLst/>
                          <a:latin typeface="Helvetica" pitchFamily="34" charset="0"/>
                          <a:ea typeface="+mn-ea"/>
                          <a:cs typeface="Helvetica" pitchFamily="34" charset="0"/>
                        </a:rPr>
                        <a:t> </a:t>
                      </a:r>
                      <a:r>
                        <a:rPr lang="en-US" sz="1000" u="none" strike="noStrike" kern="1200" dirty="0" smtClean="0">
                          <a:solidFill>
                            <a:schemeClr val="bg1">
                              <a:lumMod val="25000"/>
                            </a:schemeClr>
                          </a:solidFill>
                          <a:effectLst/>
                          <a:latin typeface="Helvetica" pitchFamily="34" charset="0"/>
                          <a:ea typeface="+mn-ea"/>
                          <a:cs typeface="Helvetica" pitchFamily="34" charset="0"/>
                        </a:rPr>
                        <a:t>Capital</a:t>
                      </a:r>
                      <a:r>
                        <a:rPr lang="ru-RU" sz="1000" u="none" strike="noStrike" kern="1200" dirty="0" smtClean="0">
                          <a:solidFill>
                            <a:schemeClr val="bg1">
                              <a:lumMod val="25000"/>
                            </a:schemeClr>
                          </a:solidFill>
                          <a:effectLst/>
                          <a:latin typeface="Helvetica" pitchFamily="34" charset="0"/>
                          <a:ea typeface="+mn-ea"/>
                          <a:cs typeface="Helvetica" pitchFamily="34" charset="0"/>
                        </a:rPr>
                        <a:t>  </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kern="1200" dirty="0" err="1" smtClean="0">
                          <a:solidFill>
                            <a:schemeClr val="bg1">
                              <a:lumMod val="25000"/>
                            </a:schemeClr>
                          </a:solidFill>
                          <a:effectLst/>
                          <a:latin typeface="Helvetica" pitchFamily="34" charset="0"/>
                          <a:ea typeface="+mn-ea"/>
                          <a:cs typeface="Helvetica" pitchFamily="34" charset="0"/>
                        </a:rPr>
                        <a:t>Prostor</a:t>
                      </a:r>
                      <a:r>
                        <a:rPr lang="en-US" sz="1000" u="none" strike="noStrike" kern="1200" dirty="0" smtClean="0">
                          <a:solidFill>
                            <a:schemeClr val="bg1">
                              <a:lumMod val="25000"/>
                            </a:schemeClr>
                          </a:solidFill>
                          <a:effectLst/>
                          <a:latin typeface="Helvetica" pitchFamily="34" charset="0"/>
                          <a:ea typeface="+mn-ea"/>
                          <a:cs typeface="Helvetica" pitchFamily="34" charset="0"/>
                        </a:rPr>
                        <a:t> Capital </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r h="169824">
                <a:tc>
                  <a:txBody>
                    <a:bodyPr/>
                    <a:lstStyle/>
                    <a:p>
                      <a:pPr marL="0" algn="l" defTabSz="457200" rtl="0" eaLnBrk="1" fontAlgn="b" latinLnBrk="0" hangingPunct="1"/>
                      <a:r>
                        <a:rPr lang="en-US" sz="1000" u="none" strike="noStrike" kern="1200" dirty="0" smtClean="0">
                          <a:solidFill>
                            <a:schemeClr val="bg1">
                              <a:lumMod val="25000"/>
                            </a:schemeClr>
                          </a:solidFill>
                          <a:effectLst/>
                          <a:latin typeface="Helvetica" pitchFamily="34" charset="0"/>
                          <a:ea typeface="+mn-ea"/>
                          <a:cs typeface="Helvetica" pitchFamily="34" charset="0"/>
                        </a:rPr>
                        <a:t>UK </a:t>
                      </a:r>
                      <a:r>
                        <a:rPr lang="en-US" sz="1000" u="none" strike="noStrike" kern="1200" dirty="0" err="1" smtClean="0">
                          <a:solidFill>
                            <a:schemeClr val="bg1">
                              <a:lumMod val="25000"/>
                            </a:schemeClr>
                          </a:solidFill>
                          <a:effectLst/>
                          <a:latin typeface="Helvetica" pitchFamily="34" charset="0"/>
                          <a:ea typeface="+mn-ea"/>
                          <a:cs typeface="Helvetica" pitchFamily="34" charset="0"/>
                        </a:rPr>
                        <a:t>Univer</a:t>
                      </a:r>
                      <a:endParaRPr lang="en-US" sz="10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Kulikov</a:t>
                      </a:r>
                      <a:r>
                        <a:rPr lang="en-US" sz="1000" b="0" u="none" strike="noStrike" kern="1200" dirty="0" smtClean="0">
                          <a:solidFill>
                            <a:schemeClr val="bg1">
                              <a:lumMod val="25000"/>
                            </a:schemeClr>
                          </a:solidFill>
                          <a:effectLst/>
                          <a:latin typeface="Helvetica" pitchFamily="34" charset="0"/>
                          <a:ea typeface="+mn-ea"/>
                          <a:cs typeface="Helvetica" pitchFamily="34" charset="0"/>
                        </a:rPr>
                        <a:t> V.G. </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r h="169824">
                <a:tc>
                  <a:txBody>
                    <a:bodyPr/>
                    <a:lstStyle/>
                    <a:p>
                      <a:pPr marL="0" algn="l" defTabSz="457200" rtl="0" eaLnBrk="1" fontAlgn="b" latinLnBrk="0" hangingPunct="1"/>
                      <a:r>
                        <a:rPr lang="en-US" sz="1000" b="0" u="none" strike="noStrike" kern="1200" dirty="0" err="1" smtClean="0">
                          <a:solidFill>
                            <a:schemeClr val="bg1">
                              <a:lumMod val="25000"/>
                            </a:schemeClr>
                          </a:solidFill>
                          <a:effectLst/>
                          <a:latin typeface="Helvetica" pitchFamily="34" charset="0"/>
                          <a:ea typeface="+mn-ea"/>
                          <a:cs typeface="Helvetica" pitchFamily="34" charset="0"/>
                        </a:rPr>
                        <a:t>Tikhonov</a:t>
                      </a:r>
                      <a:r>
                        <a:rPr lang="en-US" sz="1000" b="0" u="none" strike="noStrike" kern="1200" dirty="0" smtClean="0">
                          <a:solidFill>
                            <a:schemeClr val="bg1">
                              <a:lumMod val="25000"/>
                            </a:schemeClr>
                          </a:solidFill>
                          <a:effectLst/>
                          <a:latin typeface="Helvetica" pitchFamily="34" charset="0"/>
                          <a:ea typeface="+mn-ea"/>
                          <a:cs typeface="Helvetica" pitchFamily="34" charset="0"/>
                        </a:rPr>
                        <a:t> S.A.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err="1" smtClean="0">
                          <a:solidFill>
                            <a:schemeClr val="bg1">
                              <a:lumMod val="25000"/>
                            </a:schemeClr>
                          </a:solidFill>
                          <a:effectLst/>
                          <a:latin typeface="Helvetica" pitchFamily="34" charset="0"/>
                          <a:ea typeface="+mn-ea"/>
                          <a:cs typeface="Helvetica" pitchFamily="34" charset="0"/>
                        </a:rPr>
                        <a:t>AddVenture</a:t>
                      </a:r>
                      <a:r>
                        <a:rPr lang="en-US" sz="1000" b="0" u="none" strike="noStrike" kern="1200" dirty="0" smtClean="0">
                          <a:solidFill>
                            <a:schemeClr val="bg1">
                              <a:lumMod val="25000"/>
                            </a:schemeClr>
                          </a:solidFill>
                          <a:effectLst/>
                          <a:latin typeface="Helvetica" pitchFamily="34" charset="0"/>
                          <a:ea typeface="+mn-ea"/>
                          <a:cs typeface="Helvetica" pitchFamily="34" charset="0"/>
                        </a:rPr>
                        <a:t> </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r h="169824">
                <a:tc>
                  <a:txBody>
                    <a:bodyPr/>
                    <a:lstStyle/>
                    <a:p>
                      <a:pPr marL="0" algn="l" defTabSz="457200" rtl="0" eaLnBrk="1" fontAlgn="b" latinLnBrk="0" hangingPunct="1"/>
                      <a:r>
                        <a:rPr lang="en-US" sz="1000" b="0" u="none" strike="noStrike" kern="1200" dirty="0" err="1" smtClean="0">
                          <a:solidFill>
                            <a:schemeClr val="bg1">
                              <a:lumMod val="25000"/>
                            </a:schemeClr>
                          </a:solidFill>
                          <a:effectLst/>
                          <a:latin typeface="Helvetica" pitchFamily="34" charset="0"/>
                          <a:ea typeface="+mn-ea"/>
                          <a:cs typeface="Helvetica" pitchFamily="34" charset="0"/>
                        </a:rPr>
                        <a:t>Yevdokimenko</a:t>
                      </a:r>
                      <a:r>
                        <a:rPr lang="en-US" sz="1000" b="0" u="none" strike="noStrike" kern="1200" dirty="0" smtClean="0">
                          <a:solidFill>
                            <a:schemeClr val="bg1">
                              <a:lumMod val="25000"/>
                            </a:schemeClr>
                          </a:solidFill>
                          <a:effectLst/>
                          <a:latin typeface="Helvetica" pitchFamily="34" charset="0"/>
                          <a:ea typeface="+mn-ea"/>
                          <a:cs typeface="Helvetica" pitchFamily="34" charset="0"/>
                        </a:rPr>
                        <a:t>, O.A. </a:t>
                      </a:r>
                      <a:endParaRPr lang="en-US"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bg1">
                              <a:lumMod val="25000"/>
                            </a:schemeClr>
                          </a:solidFill>
                          <a:effectLst/>
                          <a:latin typeface="Helvetica" pitchFamily="34" charset="0"/>
                          <a:ea typeface="+mn-ea"/>
                          <a:cs typeface="Helvetica" pitchFamily="34" charset="0"/>
                        </a:rPr>
                        <a:t>WAARDE</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0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bl>
          </a:graphicData>
        </a:graphic>
      </p:graphicFrame>
      <p:sp>
        <p:nvSpPr>
          <p:cNvPr id="27" name="Прямоугольник 26"/>
          <p:cNvSpPr/>
          <p:nvPr/>
        </p:nvSpPr>
        <p:spPr bwMode="auto">
          <a:xfrm>
            <a:off x="6069106" y="2377986"/>
            <a:ext cx="1196162" cy="33240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2</a:t>
            </a:r>
            <a:r>
              <a:rPr lang="en-US" sz="1050" dirty="0" smtClean="0">
                <a:solidFill>
                  <a:schemeClr val="bg1">
                    <a:lumMod val="25000"/>
                  </a:schemeClr>
                </a:solidFill>
                <a:latin typeface="Helvetica" pitchFamily="34" charset="0"/>
                <a:cs typeface="Helvetica" pitchFamily="34" charset="0"/>
              </a:rPr>
              <a:t>1.1</a:t>
            </a:r>
            <a:endParaRPr lang="ru-RU" sz="1050" dirty="0" smtClean="0">
              <a:solidFill>
                <a:schemeClr val="bg1">
                  <a:lumMod val="25000"/>
                </a:schemeClr>
              </a:solidFill>
              <a:latin typeface="Helvetica" pitchFamily="34" charset="0"/>
              <a:cs typeface="Helvetica" pitchFamily="34" charset="0"/>
            </a:endParaRPr>
          </a:p>
          <a:p>
            <a:pPr algn="ctr"/>
            <a:r>
              <a:rPr lang="ru-RU" sz="1050" dirty="0" smtClean="0">
                <a:solidFill>
                  <a:schemeClr val="bg1">
                    <a:lumMod val="25000"/>
                  </a:schemeClr>
                </a:solidFill>
                <a:latin typeface="Helvetica" pitchFamily="34" charset="0"/>
                <a:cs typeface="Helvetica" pitchFamily="34" charset="0"/>
              </a:rPr>
              <a:t>(+0</a:t>
            </a:r>
            <a:r>
              <a:rPr lang="en-US" sz="1050" dirty="0" smtClean="0">
                <a:solidFill>
                  <a:schemeClr val="bg1">
                    <a:lumMod val="25000"/>
                  </a:schemeClr>
                </a:solidFill>
                <a:latin typeface="Helvetica" pitchFamily="34" charset="0"/>
                <a:cs typeface="Helvetica" pitchFamily="34" charset="0"/>
              </a:rPr>
              <a:t>.7</a:t>
            </a:r>
            <a:r>
              <a:rPr lang="ru-RU" sz="1050" dirty="0" smtClean="0">
                <a:solidFill>
                  <a:schemeClr val="bg1">
                    <a:lumMod val="25000"/>
                  </a:schemeClr>
                </a:solidFill>
                <a:latin typeface="Helvetica" pitchFamily="34" charset="0"/>
                <a:cs typeface="Helvetica" pitchFamily="34" charset="0"/>
              </a:rPr>
              <a:t> </a:t>
            </a:r>
            <a:r>
              <a:rPr lang="en-US" sz="1050" dirty="0" smtClean="0">
                <a:solidFill>
                  <a:schemeClr val="bg1">
                    <a:lumMod val="25000"/>
                  </a:schemeClr>
                </a:solidFill>
                <a:latin typeface="Helvetica" pitchFamily="34" charset="0"/>
                <a:cs typeface="Helvetica" pitchFamily="34" charset="0"/>
              </a:rPr>
              <a:t>in May</a:t>
            </a:r>
            <a:r>
              <a:rPr lang="ru-RU" sz="1050" dirty="0" smtClean="0">
                <a:solidFill>
                  <a:schemeClr val="bg1">
                    <a:lumMod val="25000"/>
                  </a:schemeClr>
                </a:solidFill>
                <a:latin typeface="Helvetica" pitchFamily="34" charset="0"/>
                <a:cs typeface="Helvetica" pitchFamily="34" charset="0"/>
              </a:rPr>
              <a:t>)</a:t>
            </a:r>
            <a:endParaRPr lang="ru-RU" sz="1050" dirty="0">
              <a:solidFill>
                <a:schemeClr val="bg1">
                  <a:lumMod val="25000"/>
                </a:schemeClr>
              </a:solidFill>
              <a:latin typeface="Helvetica" pitchFamily="34" charset="0"/>
              <a:cs typeface="Helvetica" pitchFamily="34" charset="0"/>
            </a:endParaRPr>
          </a:p>
        </p:txBody>
      </p:sp>
      <p:sp>
        <p:nvSpPr>
          <p:cNvPr id="28" name="Прямоугольник 27"/>
          <p:cNvSpPr/>
          <p:nvPr/>
        </p:nvSpPr>
        <p:spPr bwMode="auto">
          <a:xfrm>
            <a:off x="5930371" y="1348734"/>
            <a:ext cx="1415204"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Total agreements</a:t>
            </a:r>
          </a:p>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on accreditation</a:t>
            </a:r>
          </a:p>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  </a:t>
            </a:r>
            <a:r>
              <a:rPr lang="en-US" sz="1050" dirty="0" err="1">
                <a:solidFill>
                  <a:schemeClr val="bg1">
                    <a:lumMod val="25000"/>
                  </a:schemeClr>
                </a:solidFill>
                <a:latin typeface="Arial" pitchFamily="34" charset="0"/>
                <a:cs typeface="Arial" pitchFamily="34" charset="0"/>
              </a:rPr>
              <a:t>bln</a:t>
            </a:r>
            <a:r>
              <a:rPr lang="en-US" sz="1050" dirty="0">
                <a:solidFill>
                  <a:schemeClr val="bg1">
                    <a:lumMod val="25000"/>
                  </a:schemeClr>
                </a:solidFill>
                <a:latin typeface="Arial" pitchFamily="34" charset="0"/>
                <a:cs typeface="Arial" pitchFamily="34" charset="0"/>
              </a:rPr>
              <a:t>. rub.</a:t>
            </a:r>
            <a:endParaRPr lang="ru-RU" sz="1050" dirty="0">
              <a:solidFill>
                <a:schemeClr val="bg1">
                  <a:lumMod val="25000"/>
                </a:schemeClr>
              </a:solidFill>
              <a:latin typeface="Arial" pitchFamily="34" charset="0"/>
              <a:cs typeface="Arial" pitchFamily="34" charset="0"/>
            </a:endParaRPr>
          </a:p>
        </p:txBody>
      </p:sp>
      <p:sp>
        <p:nvSpPr>
          <p:cNvPr id="29" name="Прямоугольник 21"/>
          <p:cNvSpPr/>
          <p:nvPr/>
        </p:nvSpPr>
        <p:spPr bwMode="auto">
          <a:xfrm>
            <a:off x="7521388" y="2377986"/>
            <a:ext cx="1156447" cy="33240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1</a:t>
            </a:r>
            <a:r>
              <a:rPr lang="en-US" sz="1050" dirty="0" smtClean="0">
                <a:solidFill>
                  <a:schemeClr val="bg1">
                    <a:lumMod val="25000"/>
                  </a:schemeClr>
                </a:solidFill>
                <a:latin typeface="Helvetica" pitchFamily="34" charset="0"/>
                <a:cs typeface="Helvetica" pitchFamily="34" charset="0"/>
              </a:rPr>
              <a:t>.</a:t>
            </a:r>
            <a:r>
              <a:rPr lang="ru-RU" sz="1050" dirty="0" smtClean="0">
                <a:solidFill>
                  <a:schemeClr val="bg1">
                    <a:lumMod val="25000"/>
                  </a:schemeClr>
                </a:solidFill>
                <a:latin typeface="Helvetica" pitchFamily="34" charset="0"/>
                <a:cs typeface="Helvetica" pitchFamily="34" charset="0"/>
              </a:rPr>
              <a:t>3</a:t>
            </a:r>
          </a:p>
          <a:p>
            <a:pPr algn="ctr"/>
            <a:r>
              <a:rPr lang="ru-RU" sz="1050" dirty="0" smtClean="0">
                <a:solidFill>
                  <a:schemeClr val="bg1">
                    <a:lumMod val="25000"/>
                  </a:schemeClr>
                </a:solidFill>
                <a:latin typeface="Helvetica" pitchFamily="34" charset="0"/>
                <a:cs typeface="Helvetica" pitchFamily="34" charset="0"/>
              </a:rPr>
              <a:t>(+0</a:t>
            </a:r>
            <a:r>
              <a:rPr lang="en-US" sz="1050" dirty="0" smtClean="0">
                <a:solidFill>
                  <a:schemeClr val="bg1">
                    <a:lumMod val="25000"/>
                  </a:schemeClr>
                </a:solidFill>
                <a:latin typeface="Helvetica" pitchFamily="34" charset="0"/>
                <a:cs typeface="Helvetica" pitchFamily="34" charset="0"/>
              </a:rPr>
              <a:t>.</a:t>
            </a:r>
            <a:r>
              <a:rPr lang="ru-RU" sz="1050" dirty="0" smtClean="0">
                <a:solidFill>
                  <a:schemeClr val="bg1">
                    <a:lumMod val="25000"/>
                  </a:schemeClr>
                </a:solidFill>
                <a:latin typeface="Helvetica" pitchFamily="34" charset="0"/>
                <a:cs typeface="Helvetica" pitchFamily="34" charset="0"/>
              </a:rPr>
              <a:t>13 </a:t>
            </a:r>
            <a:r>
              <a:rPr lang="en-US" sz="1050" dirty="0" smtClean="0">
                <a:solidFill>
                  <a:schemeClr val="bg1">
                    <a:lumMod val="25000"/>
                  </a:schemeClr>
                </a:solidFill>
                <a:latin typeface="Helvetica" pitchFamily="34" charset="0"/>
                <a:cs typeface="Helvetica" pitchFamily="34" charset="0"/>
              </a:rPr>
              <a:t>in May</a:t>
            </a:r>
            <a:r>
              <a:rPr lang="ru-RU" sz="1050" dirty="0" smtClean="0">
                <a:solidFill>
                  <a:schemeClr val="bg1">
                    <a:lumMod val="25000"/>
                  </a:schemeClr>
                </a:solidFill>
                <a:latin typeface="Helvetica" pitchFamily="34" charset="0"/>
                <a:cs typeface="Helvetica" pitchFamily="34" charset="0"/>
              </a:rPr>
              <a:t>)</a:t>
            </a:r>
            <a:endParaRPr lang="ru-RU" sz="1050" dirty="0">
              <a:solidFill>
                <a:schemeClr val="bg1">
                  <a:lumMod val="25000"/>
                </a:schemeClr>
              </a:solidFill>
              <a:latin typeface="Helvetica" pitchFamily="34" charset="0"/>
              <a:cs typeface="Helvetica" pitchFamily="34" charset="0"/>
            </a:endParaRPr>
          </a:p>
        </p:txBody>
      </p:sp>
      <p:sp>
        <p:nvSpPr>
          <p:cNvPr id="30" name="Прямоугольник 22"/>
          <p:cNvSpPr/>
          <p:nvPr/>
        </p:nvSpPr>
        <p:spPr bwMode="auto">
          <a:xfrm>
            <a:off x="7415054" y="1348734"/>
            <a:ext cx="1344968"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Binding agreements* signed on investment </a:t>
            </a:r>
            <a:r>
              <a:rPr lang="en-US" sz="1050" dirty="0" err="1">
                <a:solidFill>
                  <a:schemeClr val="bg1">
                    <a:lumMod val="25000"/>
                  </a:schemeClr>
                </a:solidFill>
                <a:latin typeface="Arial" pitchFamily="34" charset="0"/>
                <a:cs typeface="Arial" pitchFamily="34" charset="0"/>
              </a:rPr>
              <a:t>bln</a:t>
            </a:r>
            <a:r>
              <a:rPr lang="en-US" sz="1050" dirty="0">
                <a:solidFill>
                  <a:schemeClr val="bg1">
                    <a:lumMod val="25000"/>
                  </a:schemeClr>
                </a:solidFill>
                <a:latin typeface="Arial" pitchFamily="34" charset="0"/>
                <a:cs typeface="Arial" pitchFamily="34" charset="0"/>
              </a:rPr>
              <a:t>. rub</a:t>
            </a:r>
            <a:endParaRPr lang="ru-RU" sz="1050" dirty="0">
              <a:solidFill>
                <a:schemeClr val="bg1">
                  <a:lumMod val="25000"/>
                </a:schemeClr>
              </a:solidFill>
              <a:latin typeface="Arial" pitchFamily="34" charset="0"/>
              <a:cs typeface="Arial" pitchFamily="34" charset="0"/>
            </a:endParaRPr>
          </a:p>
        </p:txBody>
      </p:sp>
      <p:sp>
        <p:nvSpPr>
          <p:cNvPr id="2" name="Прямоугольник 1"/>
          <p:cNvSpPr/>
          <p:nvPr/>
        </p:nvSpPr>
        <p:spPr>
          <a:xfrm>
            <a:off x="568621" y="6427743"/>
            <a:ext cx="4961322" cy="369332"/>
          </a:xfrm>
          <a:prstGeom prst="rect">
            <a:avLst/>
          </a:prstGeom>
        </p:spPr>
        <p:txBody>
          <a:bodyPr wrap="square">
            <a:spAutoFit/>
          </a:bodyPr>
          <a:lstStyle/>
          <a:p>
            <a:r>
              <a:rPr lang="en-US" sz="900" dirty="0">
                <a:solidFill>
                  <a:schemeClr val="bg1">
                    <a:lumMod val="25000"/>
                  </a:schemeClr>
                </a:solidFill>
                <a:latin typeface="Arial" pitchFamily="34" charset="0"/>
                <a:cs typeface="Arial" pitchFamily="34" charset="0"/>
              </a:rPr>
              <a:t>* Co-financing under the grant agreements</a:t>
            </a:r>
          </a:p>
          <a:p>
            <a:r>
              <a:rPr lang="en-US" sz="900" dirty="0">
                <a:solidFill>
                  <a:schemeClr val="bg1">
                    <a:lumMod val="25000"/>
                  </a:schemeClr>
                </a:solidFill>
                <a:latin typeface="Arial" pitchFamily="34" charset="0"/>
                <a:cs typeface="Arial" pitchFamily="34" charset="0"/>
              </a:rPr>
              <a:t>** Bold funds established with the participation of "RVC"</a:t>
            </a:r>
            <a:endParaRPr lang="ru-RU" sz="900" dirty="0"/>
          </a:p>
        </p:txBody>
      </p:sp>
      <p:sp>
        <p:nvSpPr>
          <p:cNvPr id="11" name="Прямоугольник 10"/>
          <p:cNvSpPr/>
          <p:nvPr/>
        </p:nvSpPr>
        <p:spPr bwMode="auto">
          <a:xfrm>
            <a:off x="5921684" y="3653839"/>
            <a:ext cx="2828892" cy="379353"/>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The number of participants supported by accredited funds</a:t>
            </a:r>
            <a:endParaRPr lang="ru-RU" sz="1050" dirty="0">
              <a:solidFill>
                <a:schemeClr val="bg1">
                  <a:lumMod val="25000"/>
                </a:schemeClr>
              </a:solidFill>
              <a:latin typeface="Arial" pitchFamily="34" charset="0"/>
              <a:cs typeface="Arial" pitchFamily="34" charset="0"/>
            </a:endParaRPr>
          </a:p>
        </p:txBody>
      </p:sp>
      <p:sp>
        <p:nvSpPr>
          <p:cNvPr id="16" name="Прямоугольник 15"/>
          <p:cNvSpPr/>
          <p:nvPr/>
        </p:nvSpPr>
        <p:spPr bwMode="auto">
          <a:xfrm>
            <a:off x="6346945" y="3248966"/>
            <a:ext cx="758915" cy="230745"/>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8</a:t>
            </a:r>
            <a:r>
              <a:rPr lang="en-US" sz="1050" dirty="0" smtClean="0">
                <a:solidFill>
                  <a:schemeClr val="bg1">
                    <a:lumMod val="25000"/>
                  </a:schemeClr>
                </a:solidFill>
                <a:latin typeface="Helvetica" pitchFamily="34" charset="0"/>
                <a:cs typeface="Helvetica" pitchFamily="34" charset="0"/>
              </a:rPr>
              <a:t>.</a:t>
            </a:r>
            <a:r>
              <a:rPr lang="ru-RU" sz="1050" dirty="0" smtClean="0">
                <a:solidFill>
                  <a:schemeClr val="bg1">
                    <a:lumMod val="25000"/>
                  </a:schemeClr>
                </a:solidFill>
                <a:latin typeface="Helvetica" pitchFamily="34" charset="0"/>
                <a:cs typeface="Helvetica" pitchFamily="34" charset="0"/>
              </a:rPr>
              <a:t>1</a:t>
            </a:r>
            <a:endParaRPr lang="ru-RU" sz="1050" dirty="0">
              <a:solidFill>
                <a:schemeClr val="bg1">
                  <a:lumMod val="25000"/>
                </a:schemeClr>
              </a:solidFill>
              <a:latin typeface="Helvetica" pitchFamily="34" charset="0"/>
              <a:cs typeface="Helvetica" pitchFamily="34" charset="0"/>
            </a:endParaRPr>
          </a:p>
        </p:txBody>
      </p:sp>
      <p:sp>
        <p:nvSpPr>
          <p:cNvPr id="18" name="Прямоугольник 21"/>
          <p:cNvSpPr/>
          <p:nvPr/>
        </p:nvSpPr>
        <p:spPr bwMode="auto">
          <a:xfrm>
            <a:off x="7708080" y="3232462"/>
            <a:ext cx="758915" cy="247250"/>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0</a:t>
            </a:r>
            <a:endParaRPr lang="ru-RU" sz="1050" dirty="0">
              <a:solidFill>
                <a:schemeClr val="bg1">
                  <a:lumMod val="25000"/>
                </a:schemeClr>
              </a:solidFill>
              <a:latin typeface="Helvetica" pitchFamily="34" charset="0"/>
              <a:cs typeface="Helvetica" pitchFamily="34" charset="0"/>
            </a:endParaRPr>
          </a:p>
        </p:txBody>
      </p:sp>
      <p:sp>
        <p:nvSpPr>
          <p:cNvPr id="19" name="Прямоугольник 18"/>
          <p:cNvSpPr/>
          <p:nvPr/>
        </p:nvSpPr>
        <p:spPr bwMode="auto">
          <a:xfrm>
            <a:off x="5894944" y="2755212"/>
            <a:ext cx="2855632" cy="443057"/>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a:r>
              <a:rPr lang="en-US" sz="1050" dirty="0">
                <a:solidFill>
                  <a:schemeClr val="bg1">
                    <a:lumMod val="25000"/>
                  </a:schemeClr>
                </a:solidFill>
                <a:latin typeface="Arial" pitchFamily="34" charset="0"/>
                <a:cs typeface="Arial" pitchFamily="34" charset="0"/>
              </a:rPr>
              <a:t>Of those, with foreign</a:t>
            </a:r>
          </a:p>
          <a:p>
            <a:pPr algn="ctr"/>
            <a:r>
              <a:rPr lang="en-US" sz="1050" dirty="0">
                <a:solidFill>
                  <a:schemeClr val="bg1">
                    <a:lumMod val="25000"/>
                  </a:schemeClr>
                </a:solidFill>
                <a:latin typeface="Arial" pitchFamily="34" charset="0"/>
                <a:cs typeface="Arial" pitchFamily="34" charset="0"/>
              </a:rPr>
              <a:t>Companies,  billion rubles </a:t>
            </a:r>
            <a:endParaRPr lang="ru-RU" sz="1050" dirty="0">
              <a:solidFill>
                <a:schemeClr val="bg1">
                  <a:lumMod val="25000"/>
                </a:schemeClr>
              </a:solidFill>
              <a:latin typeface="Arial" pitchFamily="34" charset="0"/>
              <a:cs typeface="Arial" pitchFamily="34" charset="0"/>
            </a:endParaRPr>
          </a:p>
        </p:txBody>
      </p:sp>
      <p:sp>
        <p:nvSpPr>
          <p:cNvPr id="20" name="Прямоугольник 19"/>
          <p:cNvSpPr/>
          <p:nvPr/>
        </p:nvSpPr>
        <p:spPr bwMode="auto">
          <a:xfrm>
            <a:off x="5894944" y="4273470"/>
            <a:ext cx="2865077" cy="27568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Of these, foreign funds</a:t>
            </a:r>
            <a:endParaRPr lang="ru-RU" sz="1050" dirty="0">
              <a:solidFill>
                <a:schemeClr val="bg1">
                  <a:lumMod val="25000"/>
                </a:schemeClr>
              </a:solidFill>
              <a:latin typeface="Arial" pitchFamily="34" charset="0"/>
              <a:cs typeface="Arial" pitchFamily="34" charset="0"/>
            </a:endParaRPr>
          </a:p>
        </p:txBody>
      </p:sp>
      <p:sp>
        <p:nvSpPr>
          <p:cNvPr id="23" name="Прямоугольник 21"/>
          <p:cNvSpPr/>
          <p:nvPr/>
        </p:nvSpPr>
        <p:spPr bwMode="auto">
          <a:xfrm>
            <a:off x="6646939" y="6256011"/>
            <a:ext cx="1280496" cy="243408"/>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1</a:t>
            </a:r>
            <a:r>
              <a:rPr lang="en-US" sz="1050" dirty="0" smtClean="0">
                <a:solidFill>
                  <a:schemeClr val="bg1">
                    <a:lumMod val="25000"/>
                  </a:schemeClr>
                </a:solidFill>
                <a:latin typeface="Helvetica" pitchFamily="34" charset="0"/>
                <a:cs typeface="Helvetica" pitchFamily="34" charset="0"/>
              </a:rPr>
              <a:t>,</a:t>
            </a:r>
            <a:r>
              <a:rPr lang="ru-RU" sz="1050" dirty="0" smtClean="0">
                <a:solidFill>
                  <a:schemeClr val="bg1">
                    <a:lumMod val="25000"/>
                  </a:schemeClr>
                </a:solidFill>
                <a:latin typeface="Helvetica" pitchFamily="34" charset="0"/>
                <a:cs typeface="Helvetica" pitchFamily="34" charset="0"/>
              </a:rPr>
              <a:t>860</a:t>
            </a:r>
            <a:endParaRPr lang="ru-RU" sz="1050" dirty="0">
              <a:solidFill>
                <a:schemeClr val="bg1">
                  <a:lumMod val="25000"/>
                </a:schemeClr>
              </a:solidFill>
              <a:latin typeface="Helvetica" pitchFamily="34" charset="0"/>
              <a:cs typeface="Helvetica" pitchFamily="34" charset="0"/>
            </a:endParaRPr>
          </a:p>
        </p:txBody>
      </p:sp>
      <p:sp>
        <p:nvSpPr>
          <p:cNvPr id="24" name="Прямоугольник 21"/>
          <p:cNvSpPr/>
          <p:nvPr/>
        </p:nvSpPr>
        <p:spPr bwMode="auto">
          <a:xfrm>
            <a:off x="6633986" y="5569734"/>
            <a:ext cx="1280496" cy="262246"/>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4</a:t>
            </a:r>
            <a:r>
              <a:rPr lang="en-US" sz="1050" dirty="0" smtClean="0">
                <a:solidFill>
                  <a:schemeClr val="bg1">
                    <a:lumMod val="25000"/>
                  </a:schemeClr>
                </a:solidFill>
                <a:latin typeface="Helvetica" pitchFamily="34" charset="0"/>
                <a:cs typeface="Helvetica" pitchFamily="34" charset="0"/>
              </a:rPr>
              <a:t>,</a:t>
            </a:r>
            <a:r>
              <a:rPr lang="ru-RU" sz="1050" dirty="0" smtClean="0">
                <a:solidFill>
                  <a:schemeClr val="bg1">
                    <a:lumMod val="25000"/>
                  </a:schemeClr>
                </a:solidFill>
                <a:latin typeface="Helvetica" pitchFamily="34" charset="0"/>
                <a:cs typeface="Helvetica" pitchFamily="34" charset="0"/>
              </a:rPr>
              <a:t>461</a:t>
            </a:r>
            <a:endParaRPr lang="ru-RU" sz="1050" dirty="0">
              <a:solidFill>
                <a:schemeClr val="bg1">
                  <a:lumMod val="25000"/>
                </a:schemeClr>
              </a:solidFill>
              <a:latin typeface="Helvetica" pitchFamily="34" charset="0"/>
              <a:cs typeface="Helvetica" pitchFamily="34" charset="0"/>
            </a:endParaRPr>
          </a:p>
        </p:txBody>
      </p:sp>
      <p:sp>
        <p:nvSpPr>
          <p:cNvPr id="25" name="Прямоугольник 24"/>
          <p:cNvSpPr/>
          <p:nvPr/>
        </p:nvSpPr>
        <p:spPr bwMode="auto">
          <a:xfrm>
            <a:off x="5903909" y="5031179"/>
            <a:ext cx="2960865" cy="51861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lvl="0" algn="ctr" defTabSz="914400" hangingPunct="0">
              <a:defRPr sz="1800" b="0" i="0" u="none" strike="noStrike" kern="0" cap="none" spc="0" baseline="0">
                <a:solidFill>
                  <a:srgbClr val="000000"/>
                </a:solidFill>
                <a:uFillTx/>
              </a:defRPr>
            </a:pPr>
            <a:r>
              <a:rPr lang="en-US" sz="1050" dirty="0">
                <a:solidFill>
                  <a:srgbClr val="3C3C3C"/>
                </a:solidFill>
                <a:latin typeface="Arial" pitchFamily="34"/>
                <a:cs typeface="Arial" pitchFamily="34"/>
              </a:rPr>
              <a:t>Evaluation of soft commitments from accredited corporate venture funds before the end of 2015, </a:t>
            </a:r>
            <a:r>
              <a:rPr lang="en-US" sz="1050" dirty="0" err="1">
                <a:solidFill>
                  <a:srgbClr val="3C3C3C"/>
                </a:solidFill>
                <a:latin typeface="Arial" pitchFamily="34"/>
                <a:cs typeface="Arial" pitchFamily="34"/>
              </a:rPr>
              <a:t>mln</a:t>
            </a:r>
            <a:r>
              <a:rPr lang="en-US" sz="1050" dirty="0">
                <a:solidFill>
                  <a:srgbClr val="3C3C3C"/>
                </a:solidFill>
                <a:latin typeface="Arial" pitchFamily="34"/>
                <a:cs typeface="Arial" pitchFamily="34"/>
              </a:rPr>
              <a:t>.</a:t>
            </a:r>
            <a:endParaRPr lang="ru-RU" sz="1050" dirty="0">
              <a:solidFill>
                <a:srgbClr val="3C3C3C"/>
              </a:solidFill>
              <a:latin typeface="Arial" pitchFamily="34"/>
              <a:cs typeface="Arial" pitchFamily="34"/>
            </a:endParaRPr>
          </a:p>
        </p:txBody>
      </p:sp>
      <p:sp>
        <p:nvSpPr>
          <p:cNvPr id="31" name="Прямоугольник 30"/>
          <p:cNvSpPr/>
          <p:nvPr/>
        </p:nvSpPr>
        <p:spPr bwMode="auto">
          <a:xfrm>
            <a:off x="5903910" y="5826686"/>
            <a:ext cx="2960864" cy="38802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lvl="0" algn="ctr" defTabSz="914400" hangingPunct="0">
              <a:defRPr sz="1800" b="0" i="0" u="none" strike="noStrike" kern="0" cap="none" spc="0" baseline="0">
                <a:solidFill>
                  <a:srgbClr val="000000"/>
                </a:solidFill>
                <a:uFillTx/>
              </a:defRPr>
            </a:pPr>
            <a:r>
              <a:rPr lang="en-US" sz="1050" dirty="0">
                <a:solidFill>
                  <a:srgbClr val="3C3C3C"/>
                </a:solidFill>
                <a:latin typeface="Arial" pitchFamily="34"/>
                <a:cs typeface="Arial" pitchFamily="34"/>
              </a:rPr>
              <a:t>Of these, soft commitments of foreign funds, </a:t>
            </a:r>
            <a:r>
              <a:rPr lang="en-US" sz="1050" dirty="0" err="1">
                <a:solidFill>
                  <a:srgbClr val="3C3C3C"/>
                </a:solidFill>
                <a:latin typeface="Arial" pitchFamily="34"/>
                <a:cs typeface="Arial" pitchFamily="34"/>
              </a:rPr>
              <a:t>mln</a:t>
            </a:r>
            <a:r>
              <a:rPr lang="en-US" sz="1050" dirty="0">
                <a:solidFill>
                  <a:srgbClr val="3C3C3C"/>
                </a:solidFill>
                <a:latin typeface="Arial" pitchFamily="34"/>
                <a:cs typeface="Arial" pitchFamily="34"/>
              </a:rPr>
              <a:t>. rub</a:t>
            </a:r>
            <a:endParaRPr lang="ru-RU" sz="1050" dirty="0">
              <a:solidFill>
                <a:srgbClr val="3C3C3C"/>
              </a:solidFill>
              <a:latin typeface="Arial" pitchFamily="34"/>
              <a:cs typeface="Arial" pitchFamily="34"/>
            </a:endParaRPr>
          </a:p>
        </p:txBody>
      </p:sp>
      <p:graphicFrame>
        <p:nvGraphicFramePr>
          <p:cNvPr id="34" name="Объект 3" title="Аккредитация инвесторов"/>
          <p:cNvGraphicFramePr>
            <a:graphicFrameLocks/>
          </p:cNvGraphicFramePr>
          <p:nvPr>
            <p:extLst>
              <p:ext uri="{D42A27DB-BD31-4B8C-83A1-F6EECF244321}">
                <p14:modId xmlns:p14="http://schemas.microsoft.com/office/powerpoint/2010/main" val="1502330774"/>
              </p:ext>
            </p:extLst>
          </p:nvPr>
        </p:nvGraphicFramePr>
        <p:xfrm>
          <a:off x="660261" y="1484360"/>
          <a:ext cx="4792273" cy="128689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1283675" y="1348732"/>
            <a:ext cx="4168859" cy="276999"/>
          </a:xfrm>
          <a:prstGeom prst="rect">
            <a:avLst/>
          </a:prstGeom>
        </p:spPr>
        <p:txBody>
          <a:bodyPr wrap="square">
            <a:spAutoFit/>
          </a:bodyPr>
          <a:lstStyle/>
          <a:p>
            <a:pPr algn="ctr"/>
            <a:r>
              <a:rPr lang="en-US" sz="1200" b="1" dirty="0" smtClean="0">
                <a:solidFill>
                  <a:schemeClr val="bg1">
                    <a:lumMod val="25000"/>
                  </a:schemeClr>
                </a:solidFill>
                <a:latin typeface="Helvetica" pitchFamily="34" charset="0"/>
                <a:cs typeface="Helvetica" pitchFamily="34" charset="0"/>
              </a:rPr>
              <a:t>Accreditation of Investors, </a:t>
            </a:r>
            <a:r>
              <a:rPr lang="en-US" sz="1200" b="1" dirty="0" err="1" smtClean="0">
                <a:solidFill>
                  <a:schemeClr val="bg1">
                    <a:lumMod val="25000"/>
                  </a:schemeClr>
                </a:solidFill>
                <a:latin typeface="Helvetica" pitchFamily="34" charset="0"/>
                <a:cs typeface="Helvetica" pitchFamily="34" charset="0"/>
              </a:rPr>
              <a:t>bln</a:t>
            </a:r>
            <a:r>
              <a:rPr lang="en-US" sz="1200" b="1" dirty="0" smtClean="0">
                <a:solidFill>
                  <a:schemeClr val="bg1">
                    <a:lumMod val="25000"/>
                  </a:schemeClr>
                </a:solidFill>
                <a:latin typeface="Helvetica" pitchFamily="34" charset="0"/>
                <a:cs typeface="Helvetica" pitchFamily="34" charset="0"/>
              </a:rPr>
              <a:t>. rub</a:t>
            </a:r>
            <a:endParaRPr lang="ru-RU" sz="1200" b="1" dirty="0">
              <a:solidFill>
                <a:schemeClr val="bg1">
                  <a:lumMod val="25000"/>
                </a:schemeClr>
              </a:solidFill>
              <a:latin typeface="Helvetica" pitchFamily="34" charset="0"/>
              <a:cs typeface="Helvetica" pitchFamily="34" charset="0"/>
            </a:endParaRPr>
          </a:p>
        </p:txBody>
      </p:sp>
    </p:spTree>
    <p:extLst>
      <p:ext uri="{BB962C8B-B14F-4D97-AF65-F5344CB8AC3E}">
        <p14:creationId xmlns:p14="http://schemas.microsoft.com/office/powerpoint/2010/main" val="288143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5. </a:t>
            </a:r>
            <a:r>
              <a:rPr lang="en-US" sz="2400" dirty="0">
                <a:solidFill>
                  <a:schemeClr val="bg1">
                    <a:lumMod val="50000"/>
                  </a:schemeClr>
                </a:solidFill>
                <a:latin typeface="Arial" pitchFamily="34" charset="0"/>
                <a:cs typeface="Arial" pitchFamily="34" charset="0"/>
              </a:rPr>
              <a:t>Key Partners</a:t>
            </a:r>
            <a:endParaRPr lang="ru-RU" sz="2400" dirty="0">
              <a:solidFill>
                <a:schemeClr val="bg1">
                  <a:lumMod val="50000"/>
                </a:schemeClr>
              </a:solidFill>
              <a:latin typeface="Helvetica" pitchFamily="34" charset="0"/>
              <a:cs typeface="Helvetica"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09303718"/>
              </p:ext>
            </p:extLst>
          </p:nvPr>
        </p:nvGraphicFramePr>
        <p:xfrm>
          <a:off x="4512158" y="986606"/>
          <a:ext cx="4221479" cy="3074319"/>
        </p:xfrm>
        <a:graphic>
          <a:graphicData uri="http://schemas.openxmlformats.org/drawingml/2006/table">
            <a:tbl>
              <a:tblPr>
                <a:tableStyleId>{616DA210-FB5B-4158-B5E0-FEB733F419BA}</a:tableStyleId>
              </a:tblPr>
              <a:tblGrid>
                <a:gridCol w="2700526"/>
                <a:gridCol w="554175"/>
                <a:gridCol w="405049"/>
                <a:gridCol w="561729"/>
              </a:tblGrid>
              <a:tr h="222302">
                <a:tc>
                  <a:txBody>
                    <a:bodyPr/>
                    <a:lstStyle/>
                    <a:p>
                      <a:pPr algn="l" fontAlgn="ctr"/>
                      <a:endParaRPr lang="ru-RU" sz="1100" b="0"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Total</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l" fontAlgn="ct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2473">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Main indicators</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on</a:t>
                      </a:r>
                      <a:r>
                        <a:rPr lang="ru-RU" sz="1100" b="1" i="0" u="none" strike="noStrike" dirty="0" smtClean="0">
                          <a:solidFill>
                            <a:schemeClr val="bg1">
                              <a:lumMod val="25000"/>
                            </a:schemeClr>
                          </a:solidFill>
                          <a:effectLst/>
                          <a:latin typeface="Helvetica" pitchFamily="34" charset="0"/>
                          <a:cs typeface="Helvetica" pitchFamily="34" charset="0"/>
                        </a:rPr>
                        <a:t> 30.04</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100" b="1" i="0" u="none" strike="noStrike" dirty="0" smtClean="0">
                          <a:solidFill>
                            <a:schemeClr val="bg1">
                              <a:lumMod val="25000"/>
                            </a:schemeClr>
                          </a:solidFill>
                          <a:effectLst/>
                          <a:latin typeface="Helvetica" pitchFamily="34" charset="0"/>
                          <a:cs typeface="Helvetica" pitchFamily="34" charset="0"/>
                        </a:rPr>
                        <a:t> ∆</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1" i="0" u="none" strike="noStrike" baseline="0" dirty="0" smtClean="0">
                          <a:solidFill>
                            <a:schemeClr val="bg1">
                              <a:lumMod val="25000"/>
                            </a:schemeClr>
                          </a:solidFill>
                          <a:effectLst/>
                          <a:latin typeface="Helvetica" pitchFamily="34" charset="0"/>
                          <a:cs typeface="Helvetica" pitchFamily="34" charset="0"/>
                        </a:rPr>
                        <a:t>on</a:t>
                      </a:r>
                      <a:r>
                        <a:rPr lang="ru-RU" sz="1100" b="1" i="0" u="none" strike="noStrike" baseline="0" dirty="0" smtClean="0">
                          <a:solidFill>
                            <a:schemeClr val="bg1">
                              <a:lumMod val="25000"/>
                            </a:schemeClr>
                          </a:solidFill>
                          <a:effectLst/>
                          <a:latin typeface="Helvetica" pitchFamily="34" charset="0"/>
                          <a:cs typeface="Helvetica" pitchFamily="34" charset="0"/>
                        </a:rPr>
                        <a:t> 31.05</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17527">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Number of</a:t>
                      </a:r>
                      <a:r>
                        <a:rPr lang="en-US" sz="1100" u="none" strike="noStrike" baseline="0" dirty="0" smtClean="0">
                          <a:solidFill>
                            <a:schemeClr val="bg1">
                              <a:lumMod val="25000"/>
                            </a:schemeClr>
                          </a:solidFill>
                          <a:effectLst/>
                          <a:latin typeface="Arial" pitchFamily="34" charset="0"/>
                          <a:cs typeface="Arial" pitchFamily="34" charset="0"/>
                        </a:rPr>
                        <a:t> key company partners of the </a:t>
                      </a:r>
                      <a:r>
                        <a:rPr lang="en-US" sz="1100" u="none" strike="noStrike" baseline="0" dirty="0" err="1" smtClean="0">
                          <a:solidFill>
                            <a:schemeClr val="bg1">
                              <a:lumMod val="25000"/>
                            </a:schemeClr>
                          </a:solidFill>
                          <a:effectLst/>
                          <a:latin typeface="Arial" pitchFamily="34" charset="0"/>
                          <a:cs typeface="Arial" pitchFamily="34" charset="0"/>
                        </a:rPr>
                        <a:t>Skokovo</a:t>
                      </a:r>
                      <a:r>
                        <a:rPr lang="en-US" sz="1100" u="none" strike="noStrike" baseline="0" dirty="0" smtClean="0">
                          <a:solidFill>
                            <a:schemeClr val="bg1">
                              <a:lumMod val="25000"/>
                            </a:schemeClr>
                          </a:solidFill>
                          <a:effectLst/>
                          <a:latin typeface="Arial" pitchFamily="34" charset="0"/>
                          <a:cs typeface="Arial" pitchFamily="34" charset="0"/>
                        </a:rPr>
                        <a:t> foundation</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32</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33</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7702">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The number of corporate R &amp; D centers planned to be deployed in </a:t>
                      </a:r>
                      <a:r>
                        <a:rPr lang="en-US" sz="1100" u="none" strike="noStrike" dirty="0" err="1" smtClean="0">
                          <a:solidFill>
                            <a:schemeClr val="bg1">
                              <a:lumMod val="25000"/>
                            </a:schemeClr>
                          </a:solidFill>
                          <a:effectLst/>
                          <a:latin typeface="Arial" pitchFamily="34" charset="0"/>
                          <a:cs typeface="Arial" pitchFamily="34" charset="0"/>
                        </a:rPr>
                        <a:t>Skolkovo</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27</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28</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17527">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Estimation of the number of employees in R &amp; D centers in 2015, pers.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a:t>
                      </a:r>
                      <a:r>
                        <a:rPr lang="ru-RU" sz="1100" b="0" i="0" u="none" strike="noStrike" baseline="0" dirty="0" smtClean="0">
                          <a:solidFill>
                            <a:schemeClr val="bg1">
                              <a:lumMod val="25000"/>
                            </a:schemeClr>
                          </a:solidFill>
                          <a:effectLst/>
                          <a:latin typeface="Helvetica" pitchFamily="34" charset="0"/>
                          <a:cs typeface="Helvetica" pitchFamily="34" charset="0"/>
                        </a:rPr>
                        <a:t> 194</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r" defTabSz="457200" rtl="0" eaLnBrk="1" fontAlgn="ctr" latinLnBrk="0" hangingPunct="1"/>
                      <a:r>
                        <a:rPr lang="en-US" sz="1100" b="0" i="0" u="none" strike="noStrike" kern="1200" dirty="0" smtClean="0">
                          <a:solidFill>
                            <a:schemeClr val="bg1">
                              <a:lumMod val="25000"/>
                            </a:schemeClr>
                          </a:solidFill>
                          <a:effectLst/>
                          <a:latin typeface="Helvetica" pitchFamily="34" charset="0"/>
                          <a:ea typeface="+mn-ea"/>
                          <a:cs typeface="Helvetica" pitchFamily="34" charset="0"/>
                        </a:rPr>
                        <a:t>-13</a:t>
                      </a:r>
                      <a:r>
                        <a:rPr lang="ru-RU" sz="1100" b="0" i="0" u="none" strike="noStrike" kern="1200" dirty="0" smtClean="0">
                          <a:solidFill>
                            <a:schemeClr val="bg1">
                              <a:lumMod val="25000"/>
                            </a:schemeClr>
                          </a:solidFill>
                          <a:effectLst/>
                          <a:latin typeface="Helvetica" pitchFamily="34" charset="0"/>
                          <a:ea typeface="+mn-ea"/>
                          <a:cs typeface="Helvetica" pitchFamily="34" charset="0"/>
                        </a:rPr>
                        <a:t>*</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r" defTabSz="457200" rtl="0" eaLnBrk="1" fontAlgn="ctr" latinLnBrk="0" hangingPunct="1"/>
                      <a:r>
                        <a:rPr lang="ru-RU" sz="1100" b="0" i="0" u="none" strike="noStrike" kern="1200" dirty="0" smtClean="0">
                          <a:solidFill>
                            <a:schemeClr val="bg1">
                              <a:lumMod val="25000"/>
                            </a:schemeClr>
                          </a:solidFill>
                          <a:effectLst/>
                          <a:latin typeface="Helvetica" pitchFamily="34" charset="0"/>
                          <a:ea typeface="+mn-ea"/>
                          <a:cs typeface="Helvetica" pitchFamily="34" charset="0"/>
                        </a:rPr>
                        <a:t>3 181</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2635">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Evaluation of the total budget of R &amp; D centers by the end of 2015, </a:t>
                      </a:r>
                      <a:r>
                        <a:rPr lang="en-US" sz="1100" u="none" strike="noStrike" dirty="0" err="1" smtClean="0">
                          <a:solidFill>
                            <a:schemeClr val="bg1">
                              <a:lumMod val="25000"/>
                            </a:schemeClr>
                          </a:solidFill>
                          <a:effectLst/>
                          <a:latin typeface="Arial" pitchFamily="34" charset="0"/>
                          <a:cs typeface="Arial" pitchFamily="34" charset="0"/>
                        </a:rPr>
                        <a:t>mln</a:t>
                      </a:r>
                      <a:r>
                        <a:rPr lang="en-US" sz="1100" u="none" strike="noStrike" dirty="0" smtClean="0">
                          <a:solidFill>
                            <a:schemeClr val="bg1">
                              <a:lumMod val="25000"/>
                            </a:schemeClr>
                          </a:solidFill>
                          <a:effectLst/>
                          <a:latin typeface="Arial" pitchFamily="34" charset="0"/>
                          <a:cs typeface="Arial" pitchFamily="34" charset="0"/>
                        </a:rPr>
                        <a:t>. rubles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Helvetica" pitchFamily="34" charset="0"/>
                          <a:ea typeface="+mn-ea"/>
                          <a:cs typeface="Helvetica" pitchFamily="34" charset="0"/>
                        </a:rPr>
                        <a:t>29,2</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Helvetica" pitchFamily="34" charset="0"/>
                          <a:ea typeface="+mn-ea"/>
                          <a:cs typeface="Helvetica" pitchFamily="34" charset="0"/>
                        </a:rPr>
                        <a:t>2,3</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Helvetica" pitchFamily="34" charset="0"/>
                          <a:ea typeface="+mn-ea"/>
                          <a:cs typeface="Helvetica" pitchFamily="34" charset="0"/>
                        </a:rPr>
                        <a:t>31,5</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17527">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Assessment of the current number of employees in R &amp; D centers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a:t>
                      </a:r>
                      <a:r>
                        <a:rPr lang="ru-RU" sz="1100" b="0" i="0" u="none" strike="noStrike" baseline="0" dirty="0" smtClean="0">
                          <a:solidFill>
                            <a:schemeClr val="bg1">
                              <a:lumMod val="25000"/>
                            </a:schemeClr>
                          </a:solidFill>
                          <a:effectLst/>
                          <a:latin typeface="Helvetica" pitchFamily="34" charset="0"/>
                          <a:cs typeface="Helvetica" pitchFamily="34" charset="0"/>
                        </a:rPr>
                        <a:t> 103</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9</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1 112</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35054">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The number of corporate venture capital funds financing </a:t>
                      </a:r>
                      <a:r>
                        <a:rPr lang="en-US" sz="1100" u="none" strike="noStrike" dirty="0" err="1" smtClean="0">
                          <a:solidFill>
                            <a:schemeClr val="bg1">
                              <a:lumMod val="25000"/>
                            </a:schemeClr>
                          </a:solidFill>
                          <a:effectLst/>
                          <a:latin typeface="Arial" pitchFamily="34" charset="0"/>
                          <a:cs typeface="Arial" pitchFamily="34" charset="0"/>
                        </a:rPr>
                        <a:t>Skolkovo</a:t>
                      </a:r>
                      <a:r>
                        <a:rPr lang="en-US" sz="1100" u="none" strike="noStrike" dirty="0" smtClean="0">
                          <a:solidFill>
                            <a:schemeClr val="bg1">
                              <a:lumMod val="25000"/>
                            </a:schemeClr>
                          </a:solidFill>
                          <a:effectLst/>
                          <a:latin typeface="Arial" pitchFamily="34" charset="0"/>
                          <a:cs typeface="Arial" pitchFamily="34" charset="0"/>
                        </a:rPr>
                        <a:t> participants (NAVI and Columbus Nova (GC "</a:t>
                      </a:r>
                      <a:r>
                        <a:rPr lang="en-US" sz="1100" u="none" strike="noStrike" dirty="0" err="1" smtClean="0">
                          <a:solidFill>
                            <a:schemeClr val="bg1">
                              <a:lumMod val="25000"/>
                            </a:schemeClr>
                          </a:solidFill>
                          <a:effectLst/>
                          <a:latin typeface="Arial" pitchFamily="34" charset="0"/>
                          <a:cs typeface="Arial" pitchFamily="34" charset="0"/>
                        </a:rPr>
                        <a:t>Renova</a:t>
                      </a:r>
                      <a:r>
                        <a:rPr lang="en-US" sz="1100" u="none" strike="noStrike" dirty="0" smtClean="0">
                          <a:solidFill>
                            <a:schemeClr val="bg1">
                              <a:lumMod val="25000"/>
                            </a:schemeClr>
                          </a:solidFill>
                          <a:effectLst/>
                          <a:latin typeface="Arial" pitchFamily="34" charset="0"/>
                          <a:cs typeface="Arial" pitchFamily="34" charset="0"/>
                        </a:rPr>
                        <a:t>»), Intel Capital (Intel))</a:t>
                      </a:r>
                      <a:endParaRPr lang="pt-BR" sz="1100" u="none" strike="noStrike" dirty="0" smtClean="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506699021"/>
              </p:ext>
            </p:extLst>
          </p:nvPr>
        </p:nvGraphicFramePr>
        <p:xfrm>
          <a:off x="839261" y="1434352"/>
          <a:ext cx="3141068" cy="3870960"/>
        </p:xfrm>
        <a:graphic>
          <a:graphicData uri="http://schemas.openxmlformats.org/drawingml/2006/table">
            <a:tbl>
              <a:tblPr firstRow="1" bandRow="1">
                <a:tableStyleId>{9D7B26C5-4107-4FEC-AEDC-1716B250A1EF}</a:tableStyleId>
              </a:tblPr>
              <a:tblGrid>
                <a:gridCol w="1759118"/>
                <a:gridCol w="1381950"/>
              </a:tblGrid>
              <a:tr h="236555">
                <a:tc gridSpan="2">
                  <a:txBody>
                    <a:bodyPr/>
                    <a:lstStyle/>
                    <a:p>
                      <a:pPr algn="ctr"/>
                      <a:r>
                        <a:rPr lang="en-US" sz="1100" b="1" u="none" strike="noStrike" kern="1200" dirty="0" smtClean="0">
                          <a:solidFill>
                            <a:schemeClr val="bg1">
                              <a:lumMod val="25000"/>
                            </a:schemeClr>
                          </a:solidFill>
                          <a:effectLst/>
                          <a:latin typeface="Arial" pitchFamily="34" charset="0"/>
                          <a:cs typeface="Arial" pitchFamily="34" charset="0"/>
                        </a:rPr>
                        <a:t>List of key partners for the Foundation</a:t>
                      </a:r>
                      <a:r>
                        <a:rPr lang="ru-RU" sz="1100" b="1" u="none" strike="noStrike" kern="1200" baseline="0" dirty="0" smtClean="0">
                          <a:solidFill>
                            <a:schemeClr val="bg1">
                              <a:lumMod val="25000"/>
                            </a:schemeClr>
                          </a:solidFill>
                          <a:effectLst/>
                          <a:latin typeface="Arial" pitchFamily="34" charset="0"/>
                          <a:cs typeface="Arial" pitchFamily="34" charset="0"/>
                        </a:rPr>
                        <a:t>**</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dirty="0"/>
                    </a:p>
                  </a:txBody>
                  <a:tcPr/>
                </a:tc>
              </a:tr>
              <a:tr h="233838">
                <a:tc>
                  <a:txBody>
                    <a:bodyPr/>
                    <a:lstStyle/>
                    <a:p>
                      <a:pPr algn="ctr"/>
                      <a:r>
                        <a:rPr lang="en-US" sz="1100" b="1" u="none" strike="noStrike" kern="1200" dirty="0" smtClean="0">
                          <a:solidFill>
                            <a:schemeClr val="bg1">
                              <a:lumMod val="25000"/>
                            </a:schemeClr>
                          </a:solidFill>
                          <a:effectLst/>
                          <a:latin typeface="Helvetica" pitchFamily="34" charset="0"/>
                          <a:ea typeface="+mn-ea"/>
                          <a:cs typeface="Helvetica" pitchFamily="34" charset="0"/>
                        </a:rPr>
                        <a:t>International</a:t>
                      </a:r>
                      <a:r>
                        <a:rPr lang="ru-RU" sz="1100" b="1" u="none" strike="noStrike" kern="1200" dirty="0" smtClean="0">
                          <a:solidFill>
                            <a:schemeClr val="bg1">
                              <a:lumMod val="25000"/>
                            </a:schemeClr>
                          </a:solidFill>
                          <a:effectLst/>
                          <a:latin typeface="Helvetica" pitchFamily="34" charset="0"/>
                          <a:ea typeface="+mn-ea"/>
                          <a:cs typeface="Helvetica" pitchFamily="34" charset="0"/>
                        </a:rPr>
                        <a:t> (20)</a:t>
                      </a: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100" b="1" u="none" strike="noStrike" kern="1200" dirty="0" smtClean="0">
                          <a:solidFill>
                            <a:schemeClr val="bg1">
                              <a:lumMod val="25000"/>
                            </a:schemeClr>
                          </a:solidFill>
                          <a:effectLst/>
                          <a:latin typeface="Helvetica" pitchFamily="34" charset="0"/>
                          <a:ea typeface="+mn-ea"/>
                          <a:cs typeface="Helvetica" pitchFamily="34" charset="0"/>
                        </a:rPr>
                        <a:t>Russian</a:t>
                      </a:r>
                      <a:r>
                        <a:rPr lang="ru-RU" sz="1100" b="1" u="none" strike="noStrike" kern="1200" dirty="0" smtClean="0">
                          <a:solidFill>
                            <a:schemeClr val="bg1">
                              <a:lumMod val="25000"/>
                            </a:schemeClr>
                          </a:solidFill>
                          <a:effectLst/>
                          <a:latin typeface="Helvetica" pitchFamily="34" charset="0"/>
                          <a:ea typeface="+mn-ea"/>
                          <a:cs typeface="Helvetica" pitchFamily="34" charset="0"/>
                        </a:rPr>
                        <a:t> (13)</a:t>
                      </a:r>
                      <a:endParaRPr lang="ru-RU" sz="1100" b="1" u="none" strike="noStrike" kern="1200" dirty="0">
                        <a:solidFill>
                          <a:schemeClr val="bg1">
                            <a:lumMod val="25000"/>
                          </a:schemeClr>
                        </a:solidFill>
                        <a:effectLst/>
                        <a:latin typeface="Helvetica" pitchFamily="34" charset="0"/>
                        <a:ea typeface="+mn-ea"/>
                        <a:cs typeface="Helvetica"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Nokia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Corporation</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КАМАЗ</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Siemens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RU-COM</a:t>
                      </a:r>
                      <a:endParaRPr lang="en-US" sz="1100" u="none" strike="noStrike" kern="1200" noProof="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Microsoft</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ОСК</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EADS </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ХК «Композит»</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Ericsson</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ИСС </a:t>
                      </a:r>
                      <a:r>
                        <a:rPr lang="ru-RU" sz="1100" u="none" strike="noStrike" kern="1200" dirty="0" err="1" smtClean="0">
                          <a:solidFill>
                            <a:schemeClr val="bg1">
                              <a:lumMod val="25000"/>
                            </a:schemeClr>
                          </a:solidFill>
                          <a:effectLst/>
                          <a:latin typeface="Helvetica" pitchFamily="34" charset="0"/>
                          <a:ea typeface="+mn-ea"/>
                          <a:cs typeface="Helvetica" pitchFamily="34" charset="0"/>
                        </a:rPr>
                        <a:t>им.Решетнева</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General</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Electric</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АФК «Система»</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Nokia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Siemens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Networks</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ГК «</a:t>
                      </a:r>
                      <a:r>
                        <a:rPr lang="ru-RU" sz="1100" u="none" strike="noStrike" kern="1200" dirty="0" err="1" smtClean="0">
                          <a:solidFill>
                            <a:schemeClr val="bg1">
                              <a:lumMod val="25000"/>
                            </a:schemeClr>
                          </a:solidFill>
                          <a:effectLst/>
                          <a:latin typeface="Helvetica" pitchFamily="34" charset="0"/>
                          <a:ea typeface="+mn-ea"/>
                          <a:cs typeface="Helvetica" pitchFamily="34" charset="0"/>
                        </a:rPr>
                        <a:t>Ренова</a:t>
                      </a:r>
                      <a:r>
                        <a:rPr lang="ru-RU" sz="1100" u="none" strike="noStrike" kern="1200" dirty="0" smtClean="0">
                          <a:solidFill>
                            <a:schemeClr val="bg1">
                              <a:lumMod val="25000"/>
                            </a:schemeClr>
                          </a:solidFill>
                          <a:effectLst/>
                          <a:latin typeface="Helvetica" pitchFamily="34" charset="0"/>
                          <a:ea typeface="+mn-ea"/>
                          <a:cs typeface="Helvetica" pitchFamily="34" charset="0"/>
                        </a:rPr>
                        <a:t>»</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Cisco</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Tatnef</a:t>
                      </a:r>
                      <a:r>
                        <a:rPr lang="en-US" sz="1100" u="none" strike="noStrike" kern="1200" dirty="0" smtClean="0">
                          <a:solidFill>
                            <a:schemeClr val="bg1">
                              <a:lumMod val="25000"/>
                            </a:schemeClr>
                          </a:solidFill>
                          <a:effectLst/>
                          <a:latin typeface="Helvetica" pitchFamily="34" charset="0"/>
                          <a:ea typeface="+mn-ea"/>
                          <a:cs typeface="Helvetica" pitchFamily="34" charset="0"/>
                        </a:rPr>
                        <a:t>t</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EMC</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ТНК-ВР</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Schneider</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Electric</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 ГК «</a:t>
                      </a:r>
                      <a:r>
                        <a:rPr lang="ru-RU" sz="1100" u="none" strike="noStrike" kern="1200" dirty="0" err="1" smtClean="0">
                          <a:solidFill>
                            <a:schemeClr val="bg1">
                              <a:lumMod val="25000"/>
                            </a:schemeClr>
                          </a:solidFill>
                          <a:effectLst/>
                          <a:latin typeface="Helvetica" pitchFamily="34" charset="0"/>
                          <a:ea typeface="+mn-ea"/>
                          <a:cs typeface="Helvetica" pitchFamily="34" charset="0"/>
                        </a:rPr>
                        <a:t>Росатом</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Honeywell</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ОАО «Лукойл»</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Alstom</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Трансмашхолдинг</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Intel</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ТМК</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IBM</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SAP</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Boeing</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TATA</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Johnson&amp;Johnson</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0" u="none" strike="noStrike" kern="1200" dirty="0" err="1" smtClean="0">
                          <a:solidFill>
                            <a:schemeClr val="bg1">
                              <a:lumMod val="25000"/>
                            </a:schemeClr>
                          </a:solidFill>
                          <a:effectLst/>
                          <a:latin typeface="Helvetica" pitchFamily="34" charset="0"/>
                          <a:ea typeface="+mn-ea"/>
                          <a:cs typeface="Helvetica" pitchFamily="34" charset="0"/>
                        </a:rPr>
                        <a:t>Samsung</a:t>
                      </a:r>
                      <a:endParaRPr lang="ru-RU" sz="1100" b="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u="none" strike="noStrike" kern="1200" dirty="0" err="1" smtClean="0">
                          <a:solidFill>
                            <a:schemeClr val="bg1">
                              <a:lumMod val="25000"/>
                            </a:schemeClr>
                          </a:solidFill>
                          <a:effectLst/>
                          <a:latin typeface="Arial" pitchFamily="34" charset="0"/>
                          <a:ea typeface="+mn-ea"/>
                          <a:cs typeface="Arial" pitchFamily="34" charset="0"/>
                        </a:rPr>
                        <a:t>Danfoss</a:t>
                      </a:r>
                      <a:endParaRPr lang="ru-RU" sz="1100" b="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bl>
          </a:graphicData>
        </a:graphic>
      </p:graphicFrame>
      <p:sp>
        <p:nvSpPr>
          <p:cNvPr id="2" name="Прямоугольник 1"/>
          <p:cNvSpPr/>
          <p:nvPr/>
        </p:nvSpPr>
        <p:spPr>
          <a:xfrm>
            <a:off x="2308033" y="4654945"/>
            <a:ext cx="6626296" cy="600164"/>
          </a:xfrm>
          <a:prstGeom prst="rect">
            <a:avLst/>
          </a:prstGeom>
          <a:ln>
            <a:solidFill>
              <a:schemeClr val="bg1">
                <a:lumMod val="75000"/>
              </a:schemeClr>
            </a:solidFill>
          </a:ln>
        </p:spPr>
        <p:txBody>
          <a:bodyPr wrap="square">
            <a:spAutoFit/>
          </a:bodyPr>
          <a:lstStyle/>
          <a:p>
            <a:pPr algn="just"/>
            <a:r>
              <a:rPr lang="en-US" sz="1100" dirty="0">
                <a:solidFill>
                  <a:schemeClr val="bg1">
                    <a:lumMod val="25000"/>
                  </a:schemeClr>
                </a:solidFill>
                <a:latin typeface="Arial" pitchFamily="34" charset="0"/>
                <a:cs typeface="Arial" pitchFamily="34" charset="0"/>
              </a:rPr>
              <a:t>Of the </a:t>
            </a:r>
            <a:r>
              <a:rPr lang="en-US" sz="1100" dirty="0" smtClean="0">
                <a:solidFill>
                  <a:schemeClr val="bg1">
                    <a:lumMod val="25000"/>
                  </a:schemeClr>
                </a:solidFill>
                <a:latin typeface="Arial" pitchFamily="34" charset="0"/>
                <a:cs typeface="Arial" pitchFamily="34" charset="0"/>
              </a:rPr>
              <a:t>33 </a:t>
            </a:r>
            <a:r>
              <a:rPr lang="en-US" sz="1100" dirty="0">
                <a:solidFill>
                  <a:schemeClr val="bg1">
                    <a:lumMod val="25000"/>
                  </a:schemeClr>
                </a:solidFill>
                <a:latin typeface="Arial" pitchFamily="34" charset="0"/>
                <a:cs typeface="Arial" pitchFamily="34" charset="0"/>
              </a:rPr>
              <a:t>key partners there are </a:t>
            </a:r>
            <a:r>
              <a:rPr lang="en-US" sz="1100" dirty="0" smtClean="0">
                <a:solidFill>
                  <a:schemeClr val="bg1">
                    <a:lumMod val="25000"/>
                  </a:schemeClr>
                </a:solidFill>
                <a:latin typeface="Arial" pitchFamily="34" charset="0"/>
                <a:cs typeface="Arial" pitchFamily="34" charset="0"/>
              </a:rPr>
              <a:t>20 </a:t>
            </a:r>
            <a:r>
              <a:rPr lang="en-US" sz="1100" dirty="0">
                <a:solidFill>
                  <a:schemeClr val="bg1">
                    <a:lumMod val="25000"/>
                  </a:schemeClr>
                </a:solidFill>
                <a:latin typeface="Arial" pitchFamily="34" charset="0"/>
                <a:cs typeface="Arial" pitchFamily="34" charset="0"/>
              </a:rPr>
              <a:t>major international companies planning to build R &amp; D centers in the Innovation Center. The total number of staff in 2015 will amount to </a:t>
            </a:r>
            <a:r>
              <a:rPr lang="en-US" sz="1100" dirty="0" smtClean="0">
                <a:solidFill>
                  <a:schemeClr val="bg1">
                    <a:lumMod val="25000"/>
                  </a:schemeClr>
                </a:solidFill>
                <a:latin typeface="Arial" pitchFamily="34" charset="0"/>
                <a:cs typeface="Arial" pitchFamily="34" charset="0"/>
              </a:rPr>
              <a:t>1,582 </a:t>
            </a:r>
            <a:r>
              <a:rPr lang="en-US" sz="1100" dirty="0">
                <a:solidFill>
                  <a:schemeClr val="bg1">
                    <a:lumMod val="25000"/>
                  </a:schemeClr>
                </a:solidFill>
                <a:latin typeface="Arial" pitchFamily="34" charset="0"/>
                <a:cs typeface="Arial" pitchFamily="34" charset="0"/>
              </a:rPr>
              <a:t>people, and the amount of funds invested to 2015 will be more </a:t>
            </a:r>
            <a:r>
              <a:rPr lang="en-US" sz="1100" dirty="0" smtClean="0">
                <a:solidFill>
                  <a:schemeClr val="bg1">
                    <a:lumMod val="25000"/>
                  </a:schemeClr>
                </a:solidFill>
                <a:latin typeface="Arial" pitchFamily="34" charset="0"/>
                <a:cs typeface="Arial" pitchFamily="34" charset="0"/>
              </a:rPr>
              <a:t>17,874,528 </a:t>
            </a:r>
            <a:r>
              <a:rPr lang="en-US" sz="1100" dirty="0">
                <a:solidFill>
                  <a:schemeClr val="bg1">
                    <a:lumMod val="25000"/>
                  </a:schemeClr>
                </a:solidFill>
                <a:latin typeface="Arial" pitchFamily="34" charset="0"/>
                <a:cs typeface="Arial" pitchFamily="34" charset="0"/>
              </a:rPr>
              <a:t>thousand rubles</a:t>
            </a:r>
            <a:endParaRPr lang="ru-RU" sz="1100" dirty="0">
              <a:solidFill>
                <a:schemeClr val="bg1">
                  <a:lumMod val="25000"/>
                </a:schemeClr>
              </a:solidFill>
              <a:latin typeface="Arial" pitchFamily="34" charset="0"/>
              <a:cs typeface="Arial" pitchFamily="34" charset="0"/>
            </a:endParaRPr>
          </a:p>
        </p:txBody>
      </p:sp>
      <p:sp>
        <p:nvSpPr>
          <p:cNvPr id="12" name="Прямоугольник 11"/>
          <p:cNvSpPr/>
          <p:nvPr/>
        </p:nvSpPr>
        <p:spPr>
          <a:xfrm>
            <a:off x="509264" y="6989233"/>
            <a:ext cx="8530879" cy="303013"/>
          </a:xfrm>
          <a:prstGeom prst="rect">
            <a:avLst/>
          </a:prstGeom>
        </p:spPr>
        <p:txBody>
          <a:bodyPr wrap="square">
            <a:spAutoFit/>
          </a:bodyPr>
          <a:lstStyle/>
          <a:p>
            <a:endParaRPr lang="en-US" sz="1400" dirty="0">
              <a:latin typeface="Helvetica" pitchFamily="34" charset="0"/>
              <a:cs typeface="Helvetica" pitchFamily="34" charset="0"/>
            </a:endParaRPr>
          </a:p>
        </p:txBody>
      </p:sp>
      <p:pic>
        <p:nvPicPr>
          <p:cNvPr id="15" name="Picture 4"/>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6448" y="5554135"/>
            <a:ext cx="436146" cy="38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454463" y="5516382"/>
            <a:ext cx="8483349" cy="1299844"/>
          </a:xfrm>
          <a:prstGeom prst="rect">
            <a:avLst/>
          </a:prstGeom>
          <a:solidFill>
            <a:schemeClr val="tx1">
              <a:lumMod val="20000"/>
              <a:lumOff val="80000"/>
              <a:alpha val="43000"/>
            </a:schemeClr>
          </a:solidFill>
          <a:ln>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a:latin typeface="Helvetica" pitchFamily="34" charset="0"/>
              <a:cs typeface="Helvetica"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083" y="6502244"/>
            <a:ext cx="1020511" cy="2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2995" y="5565596"/>
            <a:ext cx="607334" cy="3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descr="http://t1.gstatic.com/images?q=tbn:ANd9GcQT7AXb1YkJxxJQMgB0fyWZVuwvsIt8XShfMGk10P8Z-jsbPcuBP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4926" y="5584767"/>
            <a:ext cx="727615" cy="217920"/>
          </a:xfrm>
          <a:prstGeom prst="rect">
            <a:avLst/>
          </a:prstGeom>
          <a:noFill/>
          <a:extLst>
            <a:ext uri="{909E8E84-426E-40DD-AFC4-6F175D3DCCD1}">
              <a14:hiddenFill xmlns:a14="http://schemas.microsoft.com/office/drawing/2010/main">
                <a:solidFill>
                  <a:srgbClr val="FFFFFF"/>
                </a:solidFill>
              </a14:hiddenFill>
            </a:ext>
          </a:extLst>
        </p:spPr>
      </p:pic>
      <p:pic>
        <p:nvPicPr>
          <p:cNvPr id="21" name="Изображение 6"/>
          <p:cNvPicPr>
            <a:picLocks noChangeAspect="1"/>
          </p:cNvPicPr>
          <p:nvPr/>
        </p:nvPicPr>
        <p:blipFill>
          <a:blip r:embed="rId6"/>
          <a:stretch>
            <a:fillRect/>
          </a:stretch>
        </p:blipFill>
        <p:spPr>
          <a:xfrm>
            <a:off x="4814049" y="5546239"/>
            <a:ext cx="439131" cy="361098"/>
          </a:xfrm>
          <a:prstGeom prst="rect">
            <a:avLst/>
          </a:prstGeom>
        </p:spPr>
      </p:pic>
      <p:pic>
        <p:nvPicPr>
          <p:cNvPr id="22" name="Изображение 75"/>
          <p:cNvPicPr>
            <a:picLocks noChangeAspect="1"/>
          </p:cNvPicPr>
          <p:nvPr/>
        </p:nvPicPr>
        <p:blipFill>
          <a:blip r:embed="rId7"/>
          <a:stretch>
            <a:fillRect/>
          </a:stretch>
        </p:blipFill>
        <p:spPr>
          <a:xfrm>
            <a:off x="4774703" y="6014060"/>
            <a:ext cx="464722" cy="404400"/>
          </a:xfrm>
          <a:prstGeom prst="rect">
            <a:avLst/>
          </a:prstGeom>
        </p:spPr>
      </p:pic>
      <p:pic>
        <p:nvPicPr>
          <p:cNvPr id="23" name="Изображение 103"/>
          <p:cNvPicPr>
            <a:picLocks noChangeAspect="1"/>
          </p:cNvPicPr>
          <p:nvPr/>
        </p:nvPicPr>
        <p:blipFill>
          <a:blip r:embed="rId8"/>
          <a:stretch>
            <a:fillRect/>
          </a:stretch>
        </p:blipFill>
        <p:spPr>
          <a:xfrm>
            <a:off x="2462492" y="5608052"/>
            <a:ext cx="792852" cy="310661"/>
          </a:xfrm>
          <a:prstGeom prst="rect">
            <a:avLst/>
          </a:prstGeom>
        </p:spPr>
      </p:pic>
      <p:pic>
        <p:nvPicPr>
          <p:cNvPr id="24" name="Изображение 104"/>
          <p:cNvPicPr>
            <a:picLocks noChangeAspect="1"/>
          </p:cNvPicPr>
          <p:nvPr/>
        </p:nvPicPr>
        <p:blipFill>
          <a:blip r:embed="rId9"/>
          <a:stretch>
            <a:fillRect/>
          </a:stretch>
        </p:blipFill>
        <p:spPr>
          <a:xfrm>
            <a:off x="5972090" y="6014060"/>
            <a:ext cx="431350" cy="494219"/>
          </a:xfrm>
          <a:prstGeom prst="rect">
            <a:avLst/>
          </a:prstGeom>
        </p:spPr>
      </p:pic>
      <p:pic>
        <p:nvPicPr>
          <p:cNvPr id="25" name="Изображение 105"/>
          <p:cNvPicPr>
            <a:picLocks noChangeAspect="1"/>
          </p:cNvPicPr>
          <p:nvPr/>
        </p:nvPicPr>
        <p:blipFill>
          <a:blip r:embed="rId10"/>
          <a:stretch>
            <a:fillRect/>
          </a:stretch>
        </p:blipFill>
        <p:spPr>
          <a:xfrm>
            <a:off x="7904676" y="6055454"/>
            <a:ext cx="789061" cy="285481"/>
          </a:xfrm>
          <a:prstGeom prst="rect">
            <a:avLst/>
          </a:prstGeom>
        </p:spPr>
      </p:pic>
      <p:pic>
        <p:nvPicPr>
          <p:cNvPr id="26" name="Изображение 106"/>
          <p:cNvPicPr>
            <a:picLocks noChangeAspect="1"/>
          </p:cNvPicPr>
          <p:nvPr/>
        </p:nvPicPr>
        <p:blipFill>
          <a:blip r:embed="rId11"/>
          <a:stretch>
            <a:fillRect/>
          </a:stretch>
        </p:blipFill>
        <p:spPr>
          <a:xfrm>
            <a:off x="3390674" y="6530982"/>
            <a:ext cx="760971" cy="220397"/>
          </a:xfrm>
          <a:prstGeom prst="rect">
            <a:avLst/>
          </a:prstGeom>
        </p:spPr>
      </p:pic>
      <p:pic>
        <p:nvPicPr>
          <p:cNvPr id="27" name="Изображение 107"/>
          <p:cNvPicPr>
            <a:picLocks noChangeAspect="1"/>
          </p:cNvPicPr>
          <p:nvPr/>
        </p:nvPicPr>
        <p:blipFill>
          <a:blip r:embed="rId12"/>
          <a:stretch>
            <a:fillRect/>
          </a:stretch>
        </p:blipFill>
        <p:spPr>
          <a:xfrm>
            <a:off x="509264" y="5554135"/>
            <a:ext cx="388496" cy="389830"/>
          </a:xfrm>
          <a:prstGeom prst="rect">
            <a:avLst/>
          </a:prstGeom>
        </p:spPr>
      </p:pic>
      <p:pic>
        <p:nvPicPr>
          <p:cNvPr id="28" name="Изображение 108"/>
          <p:cNvPicPr>
            <a:picLocks noChangeAspect="1"/>
          </p:cNvPicPr>
          <p:nvPr/>
        </p:nvPicPr>
        <p:blipFill>
          <a:blip r:embed="rId13"/>
          <a:stretch>
            <a:fillRect/>
          </a:stretch>
        </p:blipFill>
        <p:spPr>
          <a:xfrm>
            <a:off x="5371532" y="6009448"/>
            <a:ext cx="478951" cy="447365"/>
          </a:xfrm>
          <a:prstGeom prst="rect">
            <a:avLst/>
          </a:prstGeom>
        </p:spPr>
      </p:pic>
      <p:pic>
        <p:nvPicPr>
          <p:cNvPr id="29" name="Изображение 109"/>
          <p:cNvPicPr>
            <a:picLocks noChangeAspect="1"/>
          </p:cNvPicPr>
          <p:nvPr/>
        </p:nvPicPr>
        <p:blipFill>
          <a:blip r:embed="rId14"/>
          <a:stretch>
            <a:fillRect/>
          </a:stretch>
        </p:blipFill>
        <p:spPr>
          <a:xfrm>
            <a:off x="4151645" y="5608052"/>
            <a:ext cx="531611" cy="344210"/>
          </a:xfrm>
          <a:prstGeom prst="rect">
            <a:avLst/>
          </a:prstGeom>
        </p:spPr>
      </p:pic>
      <p:pic>
        <p:nvPicPr>
          <p:cNvPr id="30" name="Изображение 110"/>
          <p:cNvPicPr>
            <a:picLocks noChangeAspect="1"/>
          </p:cNvPicPr>
          <p:nvPr/>
        </p:nvPicPr>
        <p:blipFill>
          <a:blip r:embed="rId15"/>
          <a:stretch>
            <a:fillRect/>
          </a:stretch>
        </p:blipFill>
        <p:spPr>
          <a:xfrm>
            <a:off x="8299207" y="5574712"/>
            <a:ext cx="418779" cy="385433"/>
          </a:xfrm>
          <a:prstGeom prst="rect">
            <a:avLst/>
          </a:prstGeom>
        </p:spPr>
      </p:pic>
      <p:pic>
        <p:nvPicPr>
          <p:cNvPr id="31" name="Picture 102" descr="http://probalet.info/wp-content/uploads/2012/10/01-ballet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548" y="6040018"/>
            <a:ext cx="390207" cy="4643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4" descr="http://blog.web2win.ru/wp-content/uploads/2011/01/historyofJohnsonJohnson_1_original.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04330" y="6128865"/>
            <a:ext cx="530174" cy="42413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6" descr="http://upload.wikimedia.org/wikipedia/ru/thumb/1/16/Nokia_Siemens_Networks_logo.svg/800px-Nokia_Siemens_Networks_logo.svg.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0329" y="6144069"/>
            <a:ext cx="685653" cy="28968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8" descr="http://www.forumkuban.ru/arxiv/2011/download/images/ru_com.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62492" y="6107072"/>
            <a:ext cx="625363" cy="2340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0" descr="http://www.militaryparitet.com/editor/assets/new/Files4/EADS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0096" y="6016237"/>
            <a:ext cx="651280" cy="4649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2" descr="http://salvationarmystlouis.files.wordpress.com/2011/09/boeing-logo-photos1.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30474" y="6570967"/>
            <a:ext cx="675465" cy="1864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4" descr="http://www.roinnovation.com/images/en/user/cms/EMC-log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4305" y="6534048"/>
            <a:ext cx="599809" cy="2142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6" descr="http://www.fokinlaw.ru/files/Sistema_AFK_logo_rus647.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35131" y="5575857"/>
            <a:ext cx="575535" cy="3764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8" descr="http://www.rtvcenter.ru/images/cms/catalog/ericssonlogo.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9684" y="6055454"/>
            <a:ext cx="396248" cy="40478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0" descr="http://telecompk.net/wp-content/uploads/2012/11/samsung-logo.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19684" y="6517603"/>
            <a:ext cx="718108" cy="23982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6" descr="http://www.servernews.ru/assets/images/articles/594214/fe2e0de1f6cb4ea3abcd377c59e1a591.gi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42658" y="6486808"/>
            <a:ext cx="730751" cy="32941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8" descr="http://reostat.ru/_pictures/dealer/transmashholding.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96476" y="5546239"/>
            <a:ext cx="708013" cy="3890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0" descr="http://mirvaht.ru/wp-content/uploads/2012/03/tatneft.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7801" y="6417674"/>
            <a:ext cx="537676" cy="35890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2" descr="http://www.aggf.ru/logo/iss.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92807" y="5554134"/>
            <a:ext cx="495554" cy="45204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34" descr="http://www.f1cd.ru/companys/ibm_international_business_machines_aibiyem/logo_ibm_international_business_machines_aibiyem.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4268" y="6019623"/>
            <a:ext cx="564743" cy="29705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38" descr="http://www.nanonewsnet.ru/files/users/u282/2011/composite_logo.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04925" y="5968359"/>
            <a:ext cx="724221" cy="34400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0" descr="http://www.oaoosk.ru/images/design/logo.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68436" y="6524290"/>
            <a:ext cx="554041" cy="2685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im4-tub-ru.yandex.net/i?id=57502419-42-72&amp;n=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04330" y="5574712"/>
            <a:ext cx="1060349" cy="455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Golubina\Desktop\i.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15112" y="6363575"/>
            <a:ext cx="908797" cy="4483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323880" y="6481209"/>
            <a:ext cx="580796" cy="35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Прямоугольник 49"/>
          <p:cNvSpPr/>
          <p:nvPr/>
        </p:nvSpPr>
        <p:spPr>
          <a:xfrm>
            <a:off x="4577605" y="4230443"/>
            <a:ext cx="4272091" cy="338554"/>
          </a:xfrm>
          <a:prstGeom prst="rect">
            <a:avLst/>
          </a:prstGeom>
          <a:ln>
            <a:solidFill>
              <a:schemeClr val="bg2"/>
            </a:solidFill>
          </a:ln>
        </p:spPr>
        <p:txBody>
          <a:bodyPr wrap="square">
            <a:spAutoFit/>
          </a:bodyPr>
          <a:lstStyle/>
          <a:p>
            <a:pPr algn="just"/>
            <a:r>
              <a:rPr lang="en-US" sz="800" i="1" dirty="0">
                <a:solidFill>
                  <a:schemeClr val="bg1">
                    <a:lumMod val="25000"/>
                  </a:schemeClr>
                </a:solidFill>
                <a:latin typeface="Helvetica" pitchFamily="34" charset="0"/>
                <a:cs typeface="Helvetica" pitchFamily="34" charset="0"/>
              </a:rPr>
              <a:t>* The total number of jobs by 2017 </a:t>
            </a:r>
            <a:r>
              <a:rPr lang="en-US" sz="800" i="1" dirty="0" smtClean="0">
                <a:solidFill>
                  <a:schemeClr val="bg1">
                    <a:lumMod val="25000"/>
                  </a:schemeClr>
                </a:solidFill>
                <a:latin typeface="Helvetica" pitchFamily="34" charset="0"/>
                <a:cs typeface="Helvetica" pitchFamily="34" charset="0"/>
              </a:rPr>
              <a:t>has increased, </a:t>
            </a:r>
            <a:r>
              <a:rPr lang="en-US" sz="800" i="1" dirty="0">
                <a:solidFill>
                  <a:schemeClr val="bg1">
                    <a:lumMod val="25000"/>
                  </a:schemeClr>
                </a:solidFill>
                <a:latin typeface="Helvetica" pitchFamily="34" charset="0"/>
                <a:cs typeface="Helvetica" pitchFamily="34" charset="0"/>
              </a:rPr>
              <a:t>but was offset by </a:t>
            </a:r>
            <a:r>
              <a:rPr lang="en-US" sz="800" i="1" dirty="0" smtClean="0">
                <a:solidFill>
                  <a:schemeClr val="bg1">
                    <a:lumMod val="25000"/>
                  </a:schemeClr>
                </a:solidFill>
                <a:latin typeface="Helvetica" pitchFamily="34" charset="0"/>
                <a:cs typeface="Helvetica" pitchFamily="34" charset="0"/>
              </a:rPr>
              <a:t>a year </a:t>
            </a:r>
            <a:r>
              <a:rPr lang="en-US" sz="800" i="1" dirty="0">
                <a:solidFill>
                  <a:schemeClr val="bg1">
                    <a:lumMod val="25000"/>
                  </a:schemeClr>
                </a:solidFill>
                <a:latin typeface="Helvetica" pitchFamily="34" charset="0"/>
                <a:cs typeface="Helvetica" pitchFamily="34" charset="0"/>
              </a:rPr>
              <a:t>(in connection with the conclusion of a DS with </a:t>
            </a:r>
            <a:r>
              <a:rPr lang="en-US" sz="800" i="1" dirty="0" err="1">
                <a:solidFill>
                  <a:schemeClr val="bg1">
                    <a:lumMod val="25000"/>
                  </a:schemeClr>
                </a:solidFill>
                <a:latin typeface="Helvetica" pitchFamily="34" charset="0"/>
                <a:cs typeface="Helvetica" pitchFamily="34" charset="0"/>
              </a:rPr>
              <a:t>Kamaz</a:t>
            </a:r>
            <a:r>
              <a:rPr lang="en-US" sz="800" i="1" dirty="0">
                <a:solidFill>
                  <a:schemeClr val="bg1">
                    <a:lumMod val="25000"/>
                  </a:schemeClr>
                </a:solidFill>
                <a:latin typeface="Helvetica" pitchFamily="34" charset="0"/>
                <a:cs typeface="Helvetica" pitchFamily="34" charset="0"/>
              </a:rPr>
              <a:t>)</a:t>
            </a:r>
            <a:endParaRPr lang="ru-RU" sz="800" i="1" dirty="0">
              <a:solidFill>
                <a:schemeClr val="bg1">
                  <a:lumMod val="25000"/>
                </a:schemeClr>
              </a:solidFill>
              <a:latin typeface="Helvetica" pitchFamily="34" charset="0"/>
              <a:cs typeface="Helvetica" pitchFamily="34" charset="0"/>
            </a:endParaRPr>
          </a:p>
        </p:txBody>
      </p:sp>
    </p:spTree>
    <p:extLst>
      <p:ext uri="{BB962C8B-B14F-4D97-AF65-F5344CB8AC3E}">
        <p14:creationId xmlns:p14="http://schemas.microsoft.com/office/powerpoint/2010/main" val="115895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6. </a:t>
            </a:r>
            <a:r>
              <a:rPr lang="en-US" sz="2400" dirty="0">
                <a:solidFill>
                  <a:schemeClr val="bg1">
                    <a:lumMod val="50000"/>
                  </a:schemeClr>
                </a:solidFill>
                <a:latin typeface="Arial" pitchFamily="34" charset="0"/>
                <a:cs typeface="Arial" pitchFamily="34" charset="0"/>
              </a:rPr>
              <a:t>Applications for intellectual property</a:t>
            </a:r>
            <a:endParaRPr lang="ru-RU" sz="2400" dirty="0">
              <a:solidFill>
                <a:schemeClr val="bg1">
                  <a:lumMod val="50000"/>
                </a:schemeClr>
              </a:solidFill>
              <a:latin typeface="Helvetica" pitchFamily="34" charset="0"/>
              <a:cs typeface="Helvetica" pitchFamily="34" charset="0"/>
            </a:endParaRPr>
          </a:p>
        </p:txBody>
      </p:sp>
      <p:graphicFrame>
        <p:nvGraphicFramePr>
          <p:cNvPr id="36" name="Table 10"/>
          <p:cNvGraphicFramePr>
            <a:graphicFrameLocks noGrp="1"/>
          </p:cNvGraphicFramePr>
          <p:nvPr>
            <p:extLst>
              <p:ext uri="{D42A27DB-BD31-4B8C-83A1-F6EECF244321}">
                <p14:modId xmlns:p14="http://schemas.microsoft.com/office/powerpoint/2010/main" val="3230497521"/>
              </p:ext>
            </p:extLst>
          </p:nvPr>
        </p:nvGraphicFramePr>
        <p:xfrm>
          <a:off x="615078" y="1567331"/>
          <a:ext cx="8179297" cy="3685901"/>
        </p:xfrm>
        <a:graphic>
          <a:graphicData uri="http://schemas.openxmlformats.org/drawingml/2006/table">
            <a:tbl>
              <a:tblPr firstRow="1" bandRow="1"/>
              <a:tblGrid>
                <a:gridCol w="1661955"/>
                <a:gridCol w="2608729"/>
                <a:gridCol w="609599"/>
                <a:gridCol w="600636"/>
                <a:gridCol w="600636"/>
                <a:gridCol w="600637"/>
                <a:gridCol w="609599"/>
                <a:gridCol w="887506"/>
              </a:tblGrid>
              <a:tr h="6432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lumMod val="25000"/>
                            </a:schemeClr>
                          </a:solidFill>
                          <a:latin typeface="Helvetica" pitchFamily="34" charset="0"/>
                          <a:cs typeface="Helvetica" pitchFamily="34" charset="0"/>
                        </a:rPr>
                        <a:t>Result on</a:t>
                      </a:r>
                      <a:r>
                        <a:rPr lang="ru-RU" sz="1400" b="1" baseline="0" dirty="0" smtClean="0">
                          <a:solidFill>
                            <a:schemeClr val="bg1">
                              <a:lumMod val="25000"/>
                            </a:schemeClr>
                          </a:solidFill>
                          <a:latin typeface="Helvetica" pitchFamily="34" charset="0"/>
                          <a:cs typeface="Helvetica" pitchFamily="34" charset="0"/>
                        </a:rPr>
                        <a:t> 30.04.2013</a:t>
                      </a:r>
                      <a:endParaRPr lang="ru-RU" sz="1400" b="1" dirty="0">
                        <a:solidFill>
                          <a:schemeClr val="bg1">
                            <a:lumMod val="25000"/>
                          </a:schemeClr>
                        </a:solidFill>
                        <a:latin typeface="Helvetica" pitchFamily="34" charset="0"/>
                        <a:cs typeface="Helvetica" pitchFamily="34" charset="0"/>
                      </a:endParaRPr>
                    </a:p>
                  </a:txBody>
                  <a:tcPr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400" b="1" dirty="0" smtClean="0">
                          <a:solidFill>
                            <a:schemeClr val="bg1">
                              <a:lumMod val="25000"/>
                            </a:schemeClr>
                          </a:solidFill>
                          <a:latin typeface="Helvetica" pitchFamily="34" charset="0"/>
                          <a:cs typeface="Helvetica" pitchFamily="34" charset="0"/>
                        </a:rPr>
                        <a:t>Result on</a:t>
                      </a:r>
                      <a:r>
                        <a:rPr lang="ru-RU" sz="1400" b="1" baseline="0" dirty="0" smtClean="0">
                          <a:solidFill>
                            <a:schemeClr val="bg1">
                              <a:lumMod val="25000"/>
                            </a:schemeClr>
                          </a:solidFill>
                          <a:latin typeface="Helvetica" pitchFamily="34" charset="0"/>
                          <a:cs typeface="Helvetica" pitchFamily="34" charset="0"/>
                        </a:rPr>
                        <a:t> 31.05.2013</a:t>
                      </a:r>
                      <a:endParaRPr lang="ru-RU" sz="1400" b="1" dirty="0">
                        <a:solidFill>
                          <a:schemeClr val="bg1">
                            <a:lumMod val="25000"/>
                          </a:schemeClr>
                        </a:solidFill>
                        <a:latin typeface="Helvetica" pitchFamily="34" charset="0"/>
                        <a:cs typeface="Helvetica"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400" b="1" dirty="0" smtClean="0">
                          <a:solidFill>
                            <a:schemeClr val="bg1">
                              <a:lumMod val="25000"/>
                            </a:schemeClr>
                          </a:solidFill>
                          <a:latin typeface="Helvetica" pitchFamily="34" charset="0"/>
                          <a:cs typeface="Helvetica" pitchFamily="34" charset="0"/>
                        </a:rPr>
                        <a:t>TOTAL</a:t>
                      </a:r>
                      <a:endParaRPr lang="ru-RU" sz="1400" b="1" dirty="0">
                        <a:solidFill>
                          <a:schemeClr val="bg1">
                            <a:lumMod val="25000"/>
                          </a:schemeClr>
                        </a:solidFill>
                        <a:latin typeface="Helvetica" pitchFamily="34" charset="0"/>
                        <a:cs typeface="Helvetica" pitchFamily="34" charset="0"/>
                      </a:endParaRPr>
                    </a:p>
                  </a:txBody>
                  <a:tcPr anchor="ctr">
                    <a:lnL w="12700" cap="flat" cmpd="sng" algn="ctr">
                      <a:solidFill>
                        <a:schemeClr val="bg1">
                          <a:lumMod val="75000"/>
                        </a:schemeClr>
                      </a:solidFill>
                      <a:prstDash val="solid"/>
                      <a:round/>
                      <a:headEnd type="none" w="med" len="med"/>
                      <a:tailEnd type="none" w="med" len="med"/>
                    </a:lnL>
                    <a:lnR>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745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27</a:t>
                      </a:r>
                      <a:endParaRPr lang="ru-RU" sz="1400" b="1"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Applications Filed</a:t>
                      </a:r>
                      <a:r>
                        <a:rPr lang="ru-RU" sz="1400" b="1" baseline="0" dirty="0" smtClean="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i="0" dirty="0" smtClean="0">
                          <a:solidFill>
                            <a:schemeClr val="bg1">
                              <a:lumMod val="25000"/>
                            </a:schemeClr>
                          </a:solidFill>
                          <a:latin typeface="Helvetica" pitchFamily="34" charset="0"/>
                          <a:cs typeface="Helvetica" pitchFamily="34" charset="0"/>
                        </a:rPr>
                        <a:t>10</a:t>
                      </a: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i="0" dirty="0" smtClean="0">
                          <a:solidFill>
                            <a:schemeClr val="bg1">
                              <a:lumMod val="25000"/>
                            </a:schemeClr>
                          </a:solidFill>
                          <a:latin typeface="Helvetica" pitchFamily="34" charset="0"/>
                          <a:cs typeface="Helvetica" pitchFamily="34" charset="0"/>
                        </a:rPr>
                        <a:t>12</a:t>
                      </a:r>
                      <a:endParaRPr lang="ru-RU" sz="12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i="0" dirty="0" smtClean="0">
                          <a:solidFill>
                            <a:schemeClr val="bg1">
                              <a:lumMod val="25000"/>
                            </a:schemeClr>
                          </a:solidFill>
                          <a:latin typeface="Helvetica" pitchFamily="34" charset="0"/>
                          <a:cs typeface="Helvetica" pitchFamily="34" charset="0"/>
                        </a:rPr>
                        <a:t>11</a:t>
                      </a: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i="0" dirty="0" smtClean="0">
                          <a:solidFill>
                            <a:schemeClr val="bg1">
                              <a:lumMod val="25000"/>
                            </a:schemeClr>
                          </a:solidFill>
                          <a:latin typeface="Helvetica" pitchFamily="34" charset="0"/>
                          <a:cs typeface="Helvetica" pitchFamily="34" charset="0"/>
                        </a:rPr>
                        <a:t>33</a:t>
                      </a: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r>
              <a:tr h="73560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19</a:t>
                      </a:r>
                      <a:endParaRPr lang="ru-RU" sz="1400" b="0"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Invention or utility model, the Russian Federation and international</a:t>
                      </a:r>
                      <a:endParaRPr lang="ru-RU" sz="1400" b="0" dirty="0">
                        <a:solidFill>
                          <a:schemeClr val="bg1">
                            <a:lumMod val="25000"/>
                          </a:schemeClr>
                        </a:solidFill>
                        <a:latin typeface="Arial" pitchFamily="34" charset="0"/>
                        <a:cs typeface="Arial" pitchFamily="34" charset="0"/>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0" i="0" kern="1200" dirty="0" smtClean="0">
                          <a:solidFill>
                            <a:schemeClr val="bg1">
                              <a:lumMod val="25000"/>
                            </a:schemeClr>
                          </a:solidFill>
                          <a:latin typeface="Helvetica" pitchFamily="34" charset="0"/>
                          <a:ea typeface="+mn-ea"/>
                          <a:cs typeface="Helvetica" pitchFamily="34" charset="0"/>
                        </a:rPr>
                        <a:t>7</a:t>
                      </a:r>
                    </a:p>
                    <a:p>
                      <a:pPr algn="ctr"/>
                      <a:r>
                        <a:rPr lang="ru-RU" sz="1200" b="0" i="1" dirty="0" smtClean="0">
                          <a:solidFill>
                            <a:schemeClr val="bg1">
                              <a:lumMod val="25000"/>
                            </a:schemeClr>
                          </a:solidFill>
                          <a:latin typeface="Helvetica" pitchFamily="34" charset="0"/>
                          <a:cs typeface="Helvetica" pitchFamily="34" charset="0"/>
                        </a:rPr>
                        <a:t>(+2)</a:t>
                      </a:r>
                      <a:endParaRPr lang="ru-RU" sz="1200" b="0" i="1"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0" i="0" kern="1200" dirty="0" smtClean="0">
                          <a:solidFill>
                            <a:schemeClr val="bg1">
                              <a:lumMod val="25000"/>
                            </a:schemeClr>
                          </a:solidFill>
                          <a:latin typeface="Helvetica" pitchFamily="34" charset="0"/>
                          <a:ea typeface="+mn-ea"/>
                          <a:cs typeface="Helvetica" pitchFamily="34" charset="0"/>
                        </a:rPr>
                        <a:t>10</a:t>
                      </a:r>
                    </a:p>
                    <a:p>
                      <a:pPr algn="ctr"/>
                      <a:endParaRPr lang="ru-RU" sz="1200" b="0" i="0" dirty="0" smtClean="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0" i="0" kern="1200" dirty="0" smtClean="0">
                          <a:solidFill>
                            <a:schemeClr val="bg1">
                              <a:lumMod val="25000"/>
                            </a:schemeClr>
                          </a:solidFill>
                          <a:latin typeface="Helvetica" pitchFamily="34" charset="0"/>
                          <a:ea typeface="+mn-ea"/>
                          <a:cs typeface="Helvetica" pitchFamily="34" charset="0"/>
                        </a:rPr>
                        <a:t>8</a:t>
                      </a:r>
                    </a:p>
                    <a:p>
                      <a:pPr algn="ctr"/>
                      <a:r>
                        <a:rPr lang="ru-RU" sz="1200" b="0" i="1" dirty="0" smtClean="0">
                          <a:solidFill>
                            <a:schemeClr val="bg1">
                              <a:lumMod val="25000"/>
                            </a:schemeClr>
                          </a:solidFill>
                          <a:latin typeface="Helvetica" pitchFamily="34" charset="0"/>
                          <a:cs typeface="Helvetica" pitchFamily="34" charset="0"/>
                        </a:rPr>
                        <a:t>(+4)</a:t>
                      </a:r>
                      <a:endParaRPr lang="ru-RU" sz="1200" b="0" i="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i="0" dirty="0" smtClean="0">
                          <a:solidFill>
                            <a:schemeClr val="bg1">
                              <a:lumMod val="25000"/>
                            </a:schemeClr>
                          </a:solidFill>
                          <a:latin typeface="Helvetica" pitchFamily="34" charset="0"/>
                          <a:cs typeface="Helvetica" pitchFamily="34" charset="0"/>
                        </a:rPr>
                        <a:t>25</a:t>
                      </a:r>
                      <a:endParaRPr lang="ru-RU" sz="1400" b="0" i="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70411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8</a:t>
                      </a:r>
                      <a:endParaRPr lang="ru-RU" sz="1400" b="0"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for trademark registration</a:t>
                      </a:r>
                      <a:endParaRPr lang="ru-RU" sz="1400" b="0" dirty="0">
                        <a:solidFill>
                          <a:schemeClr val="bg1">
                            <a:lumMod val="25000"/>
                          </a:schemeClr>
                        </a:solidFill>
                        <a:latin typeface="Arial" pitchFamily="34" charset="0"/>
                        <a:cs typeface="Arial" pitchFamily="34" charset="0"/>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i="0" dirty="0" smtClean="0">
                          <a:solidFill>
                            <a:schemeClr val="bg1">
                              <a:lumMod val="25000"/>
                            </a:schemeClr>
                          </a:solidFill>
                          <a:latin typeface="Helvetica" pitchFamily="34" charset="0"/>
                          <a:cs typeface="Helvetica" pitchFamily="34" charset="0"/>
                        </a:rPr>
                        <a:t>3</a:t>
                      </a:r>
                      <a:endParaRPr lang="ru-RU" sz="1400" b="0" i="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i="0" dirty="0" smtClean="0">
                          <a:solidFill>
                            <a:schemeClr val="bg1">
                              <a:lumMod val="25000"/>
                            </a:schemeClr>
                          </a:solidFill>
                          <a:latin typeface="Helvetica" pitchFamily="34" charset="0"/>
                          <a:cs typeface="Helvetica" pitchFamily="34" charset="0"/>
                        </a:rPr>
                        <a:t>2</a:t>
                      </a:r>
                      <a:endParaRPr lang="ru-RU" sz="1400" b="0"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endParaRPr lang="ru-RU" sz="1400" b="0" i="0" kern="1200" dirty="0" smtClean="0">
                        <a:solidFill>
                          <a:schemeClr val="bg1">
                            <a:lumMod val="25000"/>
                          </a:schemeClr>
                        </a:solidFill>
                        <a:latin typeface="Helvetica" pitchFamily="34" charset="0"/>
                        <a:ea typeface="+mn-ea"/>
                        <a:cs typeface="Helvetica" pitchFamily="34" charset="0"/>
                      </a:endParaRPr>
                    </a:p>
                    <a:p>
                      <a:pPr marL="0" algn="ctr" defTabSz="457200" rtl="0" eaLnBrk="1" latinLnBrk="0" hangingPunct="1"/>
                      <a:r>
                        <a:rPr lang="ru-RU" sz="1400" b="0" i="0" kern="1200" dirty="0" smtClean="0">
                          <a:solidFill>
                            <a:schemeClr val="bg1">
                              <a:lumMod val="25000"/>
                            </a:schemeClr>
                          </a:solidFill>
                          <a:latin typeface="Helvetica" pitchFamily="34" charset="0"/>
                          <a:ea typeface="+mn-ea"/>
                          <a:cs typeface="Helvetica" pitchFamily="34" charset="0"/>
                        </a:rPr>
                        <a:t>3</a:t>
                      </a:r>
                    </a:p>
                    <a:p>
                      <a:pPr algn="ctr"/>
                      <a:endParaRPr lang="ru-RU" sz="1400" b="0"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i="0" dirty="0" smtClean="0">
                          <a:solidFill>
                            <a:schemeClr val="bg1">
                              <a:lumMod val="25000"/>
                            </a:schemeClr>
                          </a:solidFill>
                          <a:latin typeface="Helvetica" pitchFamily="34" charset="0"/>
                          <a:cs typeface="Helvetica" pitchFamily="34" charset="0"/>
                        </a:rPr>
                        <a:t>8</a:t>
                      </a:r>
                      <a:endParaRPr lang="ru-RU" sz="1400" b="0" i="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8126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for registration of computer software</a:t>
                      </a:r>
                      <a:endParaRPr lang="ru-RU" sz="1400" b="0" dirty="0">
                        <a:solidFill>
                          <a:schemeClr val="bg1">
                            <a:lumMod val="25000"/>
                          </a:schemeClr>
                        </a:solidFill>
                        <a:latin typeface="Arial" pitchFamily="34" charset="0"/>
                        <a:cs typeface="Arial" pitchFamily="34" charset="0"/>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67878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en-US" sz="1400" b="1" dirty="0" smtClean="0">
                          <a:solidFill>
                            <a:schemeClr val="bg1">
                              <a:lumMod val="25000"/>
                            </a:schemeClr>
                          </a:solidFill>
                          <a:latin typeface="Helvetica" pitchFamily="34" charset="0"/>
                          <a:cs typeface="Helvetica" pitchFamily="34" charset="0"/>
                        </a:rPr>
                        <a:t>12</a:t>
                      </a:r>
                      <a:endParaRPr lang="ru-RU" sz="1400" b="1" dirty="0" smtClean="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Number of applications for IP work</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endParaRPr lang="ru-RU" sz="1400" b="1" i="0" kern="1200" dirty="0">
                        <a:solidFill>
                          <a:schemeClr val="bg1">
                            <a:lumMod val="25000"/>
                          </a:schemeClr>
                        </a:solidFill>
                        <a:latin typeface="Helvetica" pitchFamily="34" charset="0"/>
                        <a:ea typeface="+mn-ea"/>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1" i="0" kern="1200" dirty="0" smtClean="0">
                          <a:solidFill>
                            <a:schemeClr val="bg1">
                              <a:lumMod val="25000"/>
                            </a:schemeClr>
                          </a:solidFill>
                          <a:latin typeface="Helvetica" pitchFamily="34" charset="0"/>
                          <a:ea typeface="+mn-ea"/>
                          <a:cs typeface="Helvetica" pitchFamily="34" charset="0"/>
                        </a:rPr>
                        <a:t>7</a:t>
                      </a:r>
                      <a:endParaRPr lang="ru-RU" sz="1400" b="1" i="0" kern="1200" dirty="0">
                        <a:solidFill>
                          <a:schemeClr val="bg1">
                            <a:lumMod val="25000"/>
                          </a:schemeClr>
                        </a:solidFill>
                        <a:latin typeface="Helvetica" pitchFamily="34" charset="0"/>
                        <a:ea typeface="+mn-ea"/>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1" i="0" kern="1200" dirty="0" smtClean="0">
                          <a:solidFill>
                            <a:schemeClr val="bg1">
                              <a:lumMod val="25000"/>
                            </a:schemeClr>
                          </a:solidFill>
                          <a:latin typeface="Helvetica" pitchFamily="34" charset="0"/>
                          <a:ea typeface="+mn-ea"/>
                          <a:cs typeface="Helvetica" pitchFamily="34" charset="0"/>
                        </a:rPr>
                        <a:t>2</a:t>
                      </a:r>
                      <a:endParaRPr lang="ru-RU" sz="1400" b="1" i="0" kern="1200" dirty="0">
                        <a:solidFill>
                          <a:schemeClr val="bg1">
                            <a:lumMod val="25000"/>
                          </a:schemeClr>
                        </a:solidFill>
                        <a:latin typeface="Helvetica" pitchFamily="34" charset="0"/>
                        <a:ea typeface="+mn-ea"/>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i="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1" i="0" kern="1200" dirty="0" smtClean="0">
                          <a:solidFill>
                            <a:schemeClr val="bg1">
                              <a:lumMod val="25000"/>
                            </a:schemeClr>
                          </a:solidFill>
                          <a:latin typeface="Helvetica" pitchFamily="34" charset="0"/>
                          <a:ea typeface="+mn-ea"/>
                          <a:cs typeface="Helvetica" pitchFamily="34" charset="0"/>
                        </a:rPr>
                        <a:t>9</a:t>
                      </a:r>
                    </a:p>
                  </a:txBody>
                  <a:tcPr marT="36000" marB="36000" anchor="ct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071" y="1643668"/>
            <a:ext cx="609029"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763" y="1643668"/>
            <a:ext cx="604308"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139" y="1643666"/>
            <a:ext cx="603522"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7177" y="1643667"/>
            <a:ext cx="59958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9661" y="1643666"/>
            <a:ext cx="61751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17"/>
          <p:cNvSpPr/>
          <p:nvPr/>
        </p:nvSpPr>
        <p:spPr>
          <a:xfrm>
            <a:off x="849662" y="5373643"/>
            <a:ext cx="7725505" cy="698717"/>
          </a:xfrm>
          <a:prstGeom prst="rect">
            <a:avLst/>
          </a:prstGeom>
          <a:ln>
            <a:solidFill>
              <a:schemeClr val="bg2">
                <a:lumMod val="95000"/>
              </a:schemeClr>
            </a:solidFill>
          </a:ln>
        </p:spPr>
        <p:txBody>
          <a:bodyPr wrap="square">
            <a:spAutoFit/>
          </a:bodyPr>
          <a:lstStyle/>
          <a:p>
            <a:pPr algn="ctr">
              <a:lnSpc>
                <a:spcPct val="150000"/>
              </a:lnSpc>
              <a:defRPr/>
            </a:pPr>
            <a:r>
              <a:rPr lang="en-US" sz="1400" b="1" dirty="0">
                <a:solidFill>
                  <a:schemeClr val="bg1">
                    <a:lumMod val="25000"/>
                  </a:schemeClr>
                </a:solidFill>
                <a:latin typeface="Arial" pitchFamily="34" charset="0"/>
                <a:cs typeface="Arial" pitchFamily="34" charset="0"/>
              </a:rPr>
              <a:t>Plan for next month</a:t>
            </a:r>
            <a:r>
              <a:rPr lang="ru-RU" sz="1400" b="1" dirty="0">
                <a:solidFill>
                  <a:schemeClr val="bg1">
                    <a:lumMod val="25000"/>
                  </a:schemeClr>
                </a:solidFill>
                <a:latin typeface="Arial" pitchFamily="34" charset="0"/>
                <a:cs typeface="Arial" pitchFamily="34" charset="0"/>
              </a:rPr>
              <a:t>:</a:t>
            </a:r>
          </a:p>
          <a:p>
            <a:pPr algn="ctr">
              <a:lnSpc>
                <a:spcPct val="150000"/>
              </a:lnSpc>
              <a:defRPr/>
            </a:pPr>
            <a:r>
              <a:rPr lang="en-US" sz="1400" dirty="0">
                <a:solidFill>
                  <a:schemeClr val="bg1">
                    <a:lumMod val="25000"/>
                  </a:schemeClr>
                </a:solidFill>
                <a:latin typeface="Arial" pitchFamily="34" charset="0"/>
                <a:cs typeface="Arial" pitchFamily="34" charset="0"/>
              </a:rPr>
              <a:t> Submission of applications for IP </a:t>
            </a:r>
            <a:r>
              <a:rPr lang="ru-RU" sz="1400" dirty="0">
                <a:solidFill>
                  <a:schemeClr val="bg1">
                    <a:lumMod val="25000"/>
                  </a:schemeClr>
                </a:solidFill>
                <a:latin typeface="Arial" pitchFamily="34" charset="0"/>
                <a:cs typeface="Arial" pitchFamily="34" charset="0"/>
              </a:rPr>
              <a:t>– 8</a:t>
            </a:r>
          </a:p>
        </p:txBody>
      </p:sp>
      <p:sp>
        <p:nvSpPr>
          <p:cNvPr id="10" name="TextBox 9"/>
          <p:cNvSpPr txBox="1"/>
          <p:nvPr/>
        </p:nvSpPr>
        <p:spPr>
          <a:xfrm>
            <a:off x="4710002" y="6573306"/>
            <a:ext cx="4380063" cy="230832"/>
          </a:xfrm>
          <a:prstGeom prst="rect">
            <a:avLst/>
          </a:prstGeom>
          <a:noFill/>
        </p:spPr>
        <p:txBody>
          <a:bodyPr wrap="square" rtlCol="0">
            <a:spAutoFit/>
          </a:bodyPr>
          <a:lstStyle/>
          <a:p>
            <a:pPr algn="r"/>
            <a:r>
              <a:rPr lang="en-US" sz="900" i="1" dirty="0">
                <a:solidFill>
                  <a:schemeClr val="bg1">
                    <a:lumMod val="25000"/>
                  </a:schemeClr>
                </a:solidFill>
                <a:latin typeface="Arial" pitchFamily="34" charset="0"/>
                <a:cs typeface="Arial" pitchFamily="34" charset="0"/>
              </a:rPr>
              <a:t>* the increase in the reporting month shown in brackets</a:t>
            </a:r>
            <a:endParaRPr lang="ru-RU" sz="900" i="1" dirty="0">
              <a:solidFill>
                <a:schemeClr val="bg1">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125447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Таблица 6"/>
          <p:cNvGraphicFramePr>
            <a:graphicFrameLocks noGrp="1"/>
          </p:cNvGraphicFramePr>
          <p:nvPr>
            <p:extLst>
              <p:ext uri="{D42A27DB-BD31-4B8C-83A1-F6EECF244321}">
                <p14:modId xmlns:p14="http://schemas.microsoft.com/office/powerpoint/2010/main" val="1497224851"/>
              </p:ext>
            </p:extLst>
          </p:nvPr>
        </p:nvGraphicFramePr>
        <p:xfrm>
          <a:off x="3035849" y="2478835"/>
          <a:ext cx="2003261" cy="1764931"/>
        </p:xfrm>
        <a:graphic>
          <a:graphicData uri="http://schemas.openxmlformats.org/drawingml/2006/table">
            <a:tbl>
              <a:tblPr bandRow="1">
                <a:tableStyleId>{68D230F3-CF80-4859-8CE7-A43EE81993B5}</a:tableStyleId>
              </a:tblPr>
              <a:tblGrid>
                <a:gridCol w="398747"/>
                <a:gridCol w="398747"/>
                <a:gridCol w="398747"/>
                <a:gridCol w="397419"/>
                <a:gridCol w="409601"/>
              </a:tblGrid>
              <a:tr h="2561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29</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6</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13</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20</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27</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30</a:t>
                      </a: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7</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14</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21</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28</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8</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15</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22</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29</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9</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16</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23</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30</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3</a:t>
                      </a: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10</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17</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24</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31</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4</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11</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18</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25</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1</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5</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12</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19</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26</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2</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r>
            </a:tbl>
          </a:graphicData>
        </a:graphic>
      </p:graphicFrame>
      <p:sp>
        <p:nvSpPr>
          <p:cNvPr id="65" name="Прямоугольник 61"/>
          <p:cNvSpPr/>
          <p:nvPr/>
        </p:nvSpPr>
        <p:spPr>
          <a:xfrm>
            <a:off x="3035849" y="2135211"/>
            <a:ext cx="2026584" cy="304624"/>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smtClean="0">
                <a:solidFill>
                  <a:schemeClr val="bg1">
                    <a:lumMod val="25000"/>
                  </a:schemeClr>
                </a:solidFill>
                <a:latin typeface="Helvetica" pitchFamily="34" charset="0"/>
                <a:cs typeface="Helvetica" pitchFamily="34" charset="0"/>
              </a:rPr>
              <a:t>Май</a:t>
            </a:r>
            <a:r>
              <a:rPr kumimoji="0" lang="en-US" sz="1300" b="1" i="0" u="none" strike="noStrike" kern="0" cap="none" spc="0" normalizeH="0" baseline="0" noProof="0" dirty="0" smtClean="0">
                <a:ln>
                  <a:noFill/>
                </a:ln>
                <a:solidFill>
                  <a:schemeClr val="bg1">
                    <a:lumMod val="25000"/>
                  </a:schemeClr>
                </a:solidFill>
                <a:effectLst/>
                <a:uLnTx/>
                <a:uFillTx/>
                <a:latin typeface="Helvetica" pitchFamily="34" charset="0"/>
                <a:cs typeface="Helvetica" pitchFamily="34" charset="0"/>
              </a:rPr>
              <a:t> 2013</a:t>
            </a:r>
            <a:endParaRPr kumimoji="0" lang="ru-RU" sz="1300" b="1" i="0" u="none" strike="noStrike" kern="0" cap="none" spc="0" normalizeH="0" baseline="0" noProof="0" dirty="0">
              <a:ln>
                <a:noFill/>
              </a:ln>
              <a:solidFill>
                <a:schemeClr val="bg1">
                  <a:lumMod val="25000"/>
                </a:schemeClr>
              </a:solidFill>
              <a:effectLst/>
              <a:uLnTx/>
              <a:uFillTx/>
              <a:latin typeface="Helvetica" pitchFamily="34" charset="0"/>
              <a:cs typeface="Helvetica" pitchFamily="34" charset="0"/>
            </a:endParaRPr>
          </a:p>
        </p:txBody>
      </p:sp>
      <p:sp>
        <p:nvSpPr>
          <p:cNvPr id="14" name="Прямоугольник 13"/>
          <p:cNvSpPr/>
          <p:nvPr/>
        </p:nvSpPr>
        <p:spPr>
          <a:xfrm>
            <a:off x="5360894" y="3620052"/>
            <a:ext cx="3188963" cy="1569660"/>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Helvetica" pitchFamily="34" charset="0"/>
                <a:cs typeface="Helvetica" pitchFamily="34" charset="0"/>
              </a:rPr>
              <a:t>27-28.05</a:t>
            </a:r>
            <a:r>
              <a:rPr lang="ru-RU" sz="1200" dirty="0">
                <a:solidFill>
                  <a:schemeClr val="bg1">
                    <a:lumMod val="25000"/>
                  </a:schemeClr>
                </a:solidFill>
                <a:latin typeface="Helvetica" pitchFamily="34" charset="0"/>
                <a:cs typeface="Helvetica" pitchFamily="34" charset="0"/>
              </a:rPr>
              <a:t> </a:t>
            </a:r>
            <a:r>
              <a:rPr lang="en-US" sz="1200" dirty="0" smtClean="0">
                <a:solidFill>
                  <a:schemeClr val="bg1">
                    <a:lumMod val="25000"/>
                  </a:schemeClr>
                </a:solidFill>
                <a:latin typeface="Helvetica" pitchFamily="34" charset="0"/>
                <a:cs typeface="Helvetica" pitchFamily="34" charset="0"/>
              </a:rPr>
              <a:t>The </a:t>
            </a:r>
            <a:r>
              <a:rPr lang="en-US" sz="1200" dirty="0">
                <a:solidFill>
                  <a:schemeClr val="bg1">
                    <a:lumMod val="25000"/>
                  </a:schemeClr>
                </a:solidFill>
                <a:latin typeface="Helvetica" pitchFamily="34" charset="0"/>
                <a:cs typeface="Helvetica" pitchFamily="34" charset="0"/>
              </a:rPr>
              <a:t>First Annual National Youth Conference of entrepreneurs and innovators </a:t>
            </a:r>
            <a:r>
              <a:rPr lang="en-US" sz="1200" dirty="0" smtClean="0">
                <a:solidFill>
                  <a:schemeClr val="bg1">
                    <a:lumMod val="25000"/>
                  </a:schemeClr>
                </a:solidFill>
                <a:latin typeface="Helvetica" pitchFamily="34" charset="0"/>
                <a:cs typeface="Helvetica" pitchFamily="34" charset="0"/>
              </a:rPr>
              <a:t>of the Startup Village was hosted in the Hypercube</a:t>
            </a:r>
          </a:p>
          <a:p>
            <a:r>
              <a:rPr lang="ru-RU" sz="1200" b="1" dirty="0">
                <a:solidFill>
                  <a:schemeClr val="bg1">
                    <a:lumMod val="25000"/>
                  </a:schemeClr>
                </a:solidFill>
                <a:latin typeface="Helvetica" pitchFamily="34" charset="0"/>
                <a:cs typeface="Helvetica" pitchFamily="34" charset="0"/>
              </a:rPr>
              <a:t>27.05 </a:t>
            </a:r>
            <a:r>
              <a:rPr lang="en-US" sz="1200" dirty="0" smtClean="0">
                <a:solidFill>
                  <a:schemeClr val="bg1">
                    <a:lumMod val="25000"/>
                  </a:schemeClr>
                </a:solidFill>
                <a:latin typeface="Helvetica" pitchFamily="34" charset="0"/>
                <a:cs typeface="Helvetica" pitchFamily="34" charset="0"/>
              </a:rPr>
              <a:t>A</a:t>
            </a:r>
            <a:r>
              <a:rPr lang="en-US" sz="1200" b="1" dirty="0" smtClean="0">
                <a:solidFill>
                  <a:schemeClr val="bg1">
                    <a:lumMod val="25000"/>
                  </a:schemeClr>
                </a:solidFill>
                <a:latin typeface="Helvetica" pitchFamily="34" charset="0"/>
                <a:cs typeface="Helvetica" pitchFamily="34" charset="0"/>
              </a:rPr>
              <a:t> </a:t>
            </a:r>
            <a:r>
              <a:rPr lang="en-US" sz="1200" dirty="0" smtClean="0">
                <a:solidFill>
                  <a:schemeClr val="bg1">
                    <a:lumMod val="25000"/>
                  </a:schemeClr>
                </a:solidFill>
                <a:latin typeface="Helvetica" pitchFamily="34" charset="0"/>
                <a:cs typeface="Helvetica" pitchFamily="34" charset="0"/>
              </a:rPr>
              <a:t>supplementary </a:t>
            </a:r>
            <a:r>
              <a:rPr lang="en-US" sz="1200" dirty="0">
                <a:solidFill>
                  <a:schemeClr val="bg1">
                    <a:lumMod val="25000"/>
                  </a:schemeClr>
                </a:solidFill>
                <a:latin typeface="Helvetica" pitchFamily="34" charset="0"/>
                <a:cs typeface="Helvetica" pitchFamily="34" charset="0"/>
              </a:rPr>
              <a:t>agreement </a:t>
            </a:r>
            <a:r>
              <a:rPr lang="en-US" sz="1200" dirty="0" smtClean="0">
                <a:solidFill>
                  <a:schemeClr val="bg1">
                    <a:lumMod val="25000"/>
                  </a:schemeClr>
                </a:solidFill>
                <a:latin typeface="Helvetica" pitchFamily="34" charset="0"/>
                <a:cs typeface="Helvetica" pitchFamily="34" charset="0"/>
              </a:rPr>
              <a:t>was signed for the May 2012 agreement on the </a:t>
            </a:r>
            <a:r>
              <a:rPr lang="en-US" sz="1200" dirty="0">
                <a:solidFill>
                  <a:schemeClr val="bg1">
                    <a:lumMod val="25000"/>
                  </a:schemeClr>
                </a:solidFill>
                <a:latin typeface="Helvetica" pitchFamily="34" charset="0"/>
                <a:cs typeface="Helvetica" pitchFamily="34" charset="0"/>
              </a:rPr>
              <a:t>establishment </a:t>
            </a:r>
            <a:r>
              <a:rPr lang="en-US" sz="1200" dirty="0" smtClean="0">
                <a:solidFill>
                  <a:schemeClr val="bg1">
                    <a:lumMod val="25000"/>
                  </a:schemeClr>
                </a:solidFill>
                <a:latin typeface="Helvetica" pitchFamily="34" charset="0"/>
                <a:cs typeface="Helvetica" pitchFamily="34" charset="0"/>
              </a:rPr>
              <a:t>of KAMAZ R&amp;D centers at </a:t>
            </a:r>
            <a:r>
              <a:rPr lang="en-US" sz="1200" dirty="0" err="1">
                <a:solidFill>
                  <a:schemeClr val="bg1">
                    <a:lumMod val="25000"/>
                  </a:schemeClr>
                </a:solidFill>
                <a:latin typeface="Helvetica" pitchFamily="34" charset="0"/>
                <a:cs typeface="Helvetica" pitchFamily="34" charset="0"/>
              </a:rPr>
              <a:t>Skolkovo</a:t>
            </a:r>
            <a:endParaRPr lang="ru-RU" sz="1200" dirty="0">
              <a:solidFill>
                <a:schemeClr val="bg1">
                  <a:lumMod val="25000"/>
                </a:schemeClr>
              </a:solidFill>
              <a:latin typeface="Helvetica" pitchFamily="34" charset="0"/>
              <a:cs typeface="Helvetica" pitchFamily="34" charset="0"/>
            </a:endParaRPr>
          </a:p>
        </p:txBody>
      </p:sp>
      <p:sp>
        <p:nvSpPr>
          <p:cNvPr id="26" name="Title 1"/>
          <p:cNvSpPr txBox="1">
            <a:spLocks/>
          </p:cNvSpPr>
          <p:nvPr/>
        </p:nvSpPr>
        <p:spPr>
          <a:xfrm>
            <a:off x="2195927" y="405694"/>
            <a:ext cx="4913852" cy="52563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25000"/>
                  </a:schemeClr>
                </a:solidFill>
                <a:latin typeface="Helvetica" pitchFamily="34" charset="0"/>
                <a:cs typeface="Helvetica" pitchFamily="34" charset="0"/>
              </a:rPr>
              <a:t>Appendix 7. Key Events at the Foundation</a:t>
            </a:r>
          </a:p>
        </p:txBody>
      </p:sp>
      <p:cxnSp>
        <p:nvCxnSpPr>
          <p:cNvPr id="34" name="Прямая соединительная линия 33"/>
          <p:cNvCxnSpPr/>
          <p:nvPr/>
        </p:nvCxnSpPr>
        <p:spPr>
          <a:xfrm>
            <a:off x="2716306" y="1804579"/>
            <a:ext cx="1237129" cy="1225492"/>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42" name="Прямоугольник 41"/>
          <p:cNvSpPr/>
          <p:nvPr/>
        </p:nvSpPr>
        <p:spPr>
          <a:xfrm>
            <a:off x="5430731" y="1350381"/>
            <a:ext cx="3119125" cy="1384995"/>
          </a:xfrm>
          <a:prstGeom prst="rect">
            <a:avLst/>
          </a:prstGeom>
          <a:ln w="3175">
            <a:solidFill>
              <a:schemeClr val="accent6">
                <a:lumMod val="75000"/>
              </a:schemeClr>
            </a:solidFill>
          </a:ln>
        </p:spPr>
        <p:txBody>
          <a:bodyPr wrap="square">
            <a:spAutoFit/>
          </a:bodyPr>
          <a:lstStyle/>
          <a:p>
            <a:r>
              <a:rPr lang="ru-RU" sz="1200" b="1" dirty="0">
                <a:latin typeface="Arial"/>
                <a:cs typeface="Arial"/>
              </a:rPr>
              <a:t>21.05</a:t>
            </a:r>
            <a:r>
              <a:rPr lang="ru-RU" sz="1200" dirty="0">
                <a:latin typeface="Arial"/>
                <a:cs typeface="Arial"/>
              </a:rPr>
              <a:t> </a:t>
            </a:r>
            <a:endParaRPr lang="en-US" sz="1200" dirty="0" smtClean="0">
              <a:latin typeface="Arial"/>
              <a:cs typeface="Arial"/>
            </a:endParaRPr>
          </a:p>
          <a:p>
            <a:pPr marL="171450" indent="-171450">
              <a:buFont typeface="Arial" pitchFamily="34" charset="0"/>
              <a:buChar char="•"/>
            </a:pPr>
            <a:r>
              <a:rPr lang="en-US" sz="1200" dirty="0" smtClean="0">
                <a:latin typeface="Arial"/>
                <a:cs typeface="Arial"/>
              </a:rPr>
              <a:t>Leaders </a:t>
            </a:r>
            <a:r>
              <a:rPr lang="en-US" sz="1200" dirty="0">
                <a:latin typeface="Arial"/>
                <a:cs typeface="Arial"/>
              </a:rPr>
              <a:t>of trade and scientific departments of foreign </a:t>
            </a:r>
            <a:r>
              <a:rPr lang="en-US" sz="1200" dirty="0" smtClean="0">
                <a:latin typeface="Arial"/>
                <a:cs typeface="Arial"/>
              </a:rPr>
              <a:t>embassies met in the Hypercube</a:t>
            </a:r>
            <a:endParaRPr lang="en-US" sz="1200" dirty="0">
              <a:latin typeface="Arial"/>
              <a:cs typeface="Arial"/>
            </a:endParaRPr>
          </a:p>
          <a:p>
            <a:pPr marL="171450" indent="-171450">
              <a:buFont typeface="Arial" pitchFamily="34" charset="0"/>
              <a:buChar char="•"/>
            </a:pPr>
            <a:r>
              <a:rPr lang="en-US" sz="1200" dirty="0" smtClean="0">
                <a:latin typeface="Arial"/>
                <a:cs typeface="Arial"/>
              </a:rPr>
              <a:t>A pitch-session for companies in the BMT and EET clusters was held in the </a:t>
            </a:r>
            <a:r>
              <a:rPr lang="en-US" sz="1200" dirty="0" err="1" smtClean="0">
                <a:latin typeface="Arial"/>
                <a:cs typeface="Arial"/>
              </a:rPr>
              <a:t>Skolkovo</a:t>
            </a:r>
            <a:r>
              <a:rPr lang="en-US" sz="1200" dirty="0" smtClean="0">
                <a:latin typeface="Arial"/>
                <a:cs typeface="Arial"/>
              </a:rPr>
              <a:t> Hypercube</a:t>
            </a:r>
            <a:endParaRPr lang="ru-RU" sz="1200" dirty="0">
              <a:latin typeface="Arial"/>
              <a:cs typeface="Arial"/>
            </a:endParaRPr>
          </a:p>
        </p:txBody>
      </p:sp>
      <p:sp>
        <p:nvSpPr>
          <p:cNvPr id="50" name="Прямоугольник 49"/>
          <p:cNvSpPr/>
          <p:nvPr/>
        </p:nvSpPr>
        <p:spPr>
          <a:xfrm>
            <a:off x="702929" y="3620053"/>
            <a:ext cx="2013377" cy="830997"/>
          </a:xfrm>
          <a:prstGeom prst="rect">
            <a:avLst/>
          </a:prstGeom>
          <a:ln w="3175">
            <a:solidFill>
              <a:schemeClr val="accent6">
                <a:lumMod val="75000"/>
              </a:schemeClr>
            </a:solidFill>
          </a:ln>
        </p:spPr>
        <p:txBody>
          <a:bodyPr wrap="square">
            <a:spAutoFit/>
          </a:bodyPr>
          <a:lstStyle/>
          <a:p>
            <a:r>
              <a:rPr lang="ru-RU" sz="1200" b="1" dirty="0">
                <a:latin typeface="Arial"/>
                <a:cs typeface="Arial"/>
              </a:rPr>
              <a:t>26.05</a:t>
            </a:r>
            <a:r>
              <a:rPr lang="ru-RU" sz="1200" dirty="0">
                <a:latin typeface="Arial"/>
                <a:cs typeface="Arial"/>
              </a:rPr>
              <a:t> </a:t>
            </a:r>
            <a:r>
              <a:rPr lang="en-US" sz="1200" dirty="0" smtClean="0">
                <a:latin typeface="Arial"/>
                <a:cs typeface="Arial"/>
              </a:rPr>
              <a:t>Training for pitch sessions was held at the </a:t>
            </a:r>
            <a:r>
              <a:rPr lang="en-US" sz="1200" dirty="0" err="1" smtClean="0">
                <a:latin typeface="Arial"/>
                <a:cs typeface="Arial"/>
              </a:rPr>
              <a:t>Skolkovo</a:t>
            </a:r>
            <a:r>
              <a:rPr lang="en-US" sz="1200" dirty="0" smtClean="0">
                <a:latin typeface="Arial"/>
                <a:cs typeface="Arial"/>
              </a:rPr>
              <a:t> </a:t>
            </a:r>
            <a:r>
              <a:rPr lang="en-US" sz="1200" dirty="0" err="1">
                <a:latin typeface="Arial"/>
                <a:cs typeface="Arial"/>
              </a:rPr>
              <a:t>Technopark</a:t>
            </a:r>
            <a:r>
              <a:rPr lang="en-US" sz="1200" dirty="0">
                <a:latin typeface="Arial"/>
                <a:cs typeface="Arial"/>
              </a:rPr>
              <a:t> </a:t>
            </a:r>
          </a:p>
          <a:p>
            <a:r>
              <a:rPr lang="en-US" sz="1200" dirty="0" smtClean="0">
                <a:latin typeface="Arial"/>
                <a:cs typeface="Arial"/>
              </a:rPr>
              <a:t>as part of Startup </a:t>
            </a:r>
            <a:r>
              <a:rPr lang="en-US" sz="1200" dirty="0">
                <a:latin typeface="Arial"/>
                <a:cs typeface="Arial"/>
              </a:rPr>
              <a:t>Village </a:t>
            </a:r>
            <a:endParaRPr lang="ru-RU" sz="1200" dirty="0">
              <a:latin typeface="Arial"/>
              <a:cs typeface="Arial"/>
            </a:endParaRPr>
          </a:p>
        </p:txBody>
      </p:sp>
      <p:sp>
        <p:nvSpPr>
          <p:cNvPr id="54" name="Прямоугольник 53"/>
          <p:cNvSpPr/>
          <p:nvPr/>
        </p:nvSpPr>
        <p:spPr>
          <a:xfrm>
            <a:off x="702929" y="1804579"/>
            <a:ext cx="2013377" cy="830997"/>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15.05</a:t>
            </a:r>
            <a:r>
              <a:rPr lang="ru-RU" sz="1200" dirty="0">
                <a:latin typeface="Arial"/>
                <a:cs typeface="Arial"/>
              </a:rPr>
              <a:t> </a:t>
            </a:r>
            <a:r>
              <a:rPr lang="en-US" sz="1200" dirty="0" smtClean="0">
                <a:latin typeface="Arial"/>
                <a:cs typeface="Arial"/>
              </a:rPr>
              <a:t>Agreement </a:t>
            </a:r>
            <a:r>
              <a:rPr lang="en-US" sz="1200" dirty="0">
                <a:latin typeface="Arial"/>
                <a:cs typeface="Arial"/>
              </a:rPr>
              <a:t>on establishment of </a:t>
            </a:r>
            <a:r>
              <a:rPr lang="en-US" sz="1200" dirty="0" smtClean="0">
                <a:latin typeface="Arial"/>
                <a:cs typeface="Arial"/>
              </a:rPr>
              <a:t>a </a:t>
            </a:r>
            <a:r>
              <a:rPr lang="en-US" sz="1200" dirty="0" err="1" smtClean="0">
                <a:latin typeface="Arial"/>
                <a:cs typeface="Arial"/>
              </a:rPr>
              <a:t>Skolkovo</a:t>
            </a:r>
            <a:r>
              <a:rPr lang="en-US" sz="1200" dirty="0" smtClean="0">
                <a:latin typeface="Arial"/>
                <a:cs typeface="Arial"/>
              </a:rPr>
              <a:t> </a:t>
            </a:r>
            <a:r>
              <a:rPr lang="en-US" sz="1200" dirty="0">
                <a:latin typeface="Arial"/>
                <a:cs typeface="Arial"/>
              </a:rPr>
              <a:t>R &amp; D Center </a:t>
            </a:r>
            <a:r>
              <a:rPr lang="en-US" sz="1200" dirty="0" smtClean="0">
                <a:latin typeface="Arial"/>
                <a:cs typeface="Arial"/>
              </a:rPr>
              <a:t>Signed with </a:t>
            </a:r>
            <a:r>
              <a:rPr lang="en-US" sz="1200" dirty="0" err="1" smtClean="0">
                <a:latin typeface="Arial"/>
                <a:cs typeface="Arial"/>
              </a:rPr>
              <a:t>Danfoss</a:t>
            </a:r>
            <a:r>
              <a:rPr lang="en-US" sz="1200" dirty="0" smtClean="0">
                <a:latin typeface="Arial"/>
                <a:cs typeface="Arial"/>
              </a:rPr>
              <a:t> </a:t>
            </a:r>
            <a:endParaRPr lang="ru-RU" sz="1200" dirty="0">
              <a:latin typeface="Arial"/>
              <a:cs typeface="Arial"/>
            </a:endParaRPr>
          </a:p>
        </p:txBody>
      </p:sp>
      <p:cxnSp>
        <p:nvCxnSpPr>
          <p:cNvPr id="69" name="Прямая соединительная линия 68"/>
          <p:cNvCxnSpPr/>
          <p:nvPr/>
        </p:nvCxnSpPr>
        <p:spPr>
          <a:xfrm flipV="1">
            <a:off x="2716306" y="4052048"/>
            <a:ext cx="1631576" cy="583668"/>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46" name="Прямая соединительная линия 45"/>
          <p:cNvCxnSpPr/>
          <p:nvPr/>
        </p:nvCxnSpPr>
        <p:spPr>
          <a:xfrm flipH="1" flipV="1">
            <a:off x="4921537" y="2635576"/>
            <a:ext cx="439358" cy="957532"/>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6" name="Прямая соединительная линия 55"/>
          <p:cNvCxnSpPr/>
          <p:nvPr/>
        </p:nvCxnSpPr>
        <p:spPr>
          <a:xfrm flipH="1">
            <a:off x="4482355" y="1350381"/>
            <a:ext cx="948376" cy="147938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0338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8. </a:t>
            </a:r>
            <a:r>
              <a:rPr lang="en-US" sz="2400" dirty="0">
                <a:solidFill>
                  <a:schemeClr val="bg1">
                    <a:lumMod val="50000"/>
                  </a:schemeClr>
                </a:solidFill>
                <a:latin typeface="Arial" pitchFamily="34" charset="0"/>
                <a:cs typeface="Arial" pitchFamily="34" charset="0"/>
              </a:rPr>
              <a:t>Success Stories from Project Participants</a:t>
            </a:r>
            <a:endParaRPr lang="en-US" sz="2000" i="1" dirty="0">
              <a:solidFill>
                <a:schemeClr val="bg1">
                  <a:lumMod val="50000"/>
                </a:schemeClr>
              </a:solidFill>
              <a:latin typeface="Helvetica" pitchFamily="34" charset="0"/>
              <a:cs typeface="Helvetica" pitchFamily="34" charset="0"/>
            </a:endParaRPr>
          </a:p>
        </p:txBody>
      </p:sp>
      <p:sp>
        <p:nvSpPr>
          <p:cNvPr id="12" name="Rectangle 9"/>
          <p:cNvSpPr/>
          <p:nvPr/>
        </p:nvSpPr>
        <p:spPr>
          <a:xfrm>
            <a:off x="1522744" y="1380776"/>
            <a:ext cx="5487656" cy="430887"/>
          </a:xfrm>
          <a:prstGeom prst="rect">
            <a:avLst/>
          </a:prstGeom>
        </p:spPr>
        <p:txBody>
          <a:bodyPr wrap="square">
            <a:spAutoFit/>
          </a:bodyPr>
          <a:lstStyle/>
          <a:p>
            <a:r>
              <a:rPr lang="en-US" sz="1100" b="1" i="1" dirty="0">
                <a:solidFill>
                  <a:schemeClr val="bg1">
                    <a:lumMod val="25000"/>
                  </a:schemeClr>
                </a:solidFill>
                <a:latin typeface="Helvetica" pitchFamily="34" charset="0"/>
                <a:cs typeface="Helvetica" pitchFamily="34" charset="0"/>
              </a:rPr>
              <a:t>The company "Bravo Motors," the creator of ultra-compact e-Trike electric vehicle, won the Startup Village conference </a:t>
            </a:r>
          </a:p>
        </p:txBody>
      </p:sp>
      <p:pic>
        <p:nvPicPr>
          <p:cNvPr id="16" name="Picture 4"/>
          <p:cNvPicPr>
            <a:picLocks noChangeAspect="1"/>
          </p:cNvPicPr>
          <p:nvPr>
            <p:custDataLst>
              <p:tags r:id="rId1"/>
            </p:custDataLst>
          </p:nvPr>
        </p:nvPicPr>
        <p:blipFill>
          <a:blip r:embed="rId5"/>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50410" y="2019996"/>
            <a:ext cx="5960292"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Essence of the Innovation</a:t>
            </a:r>
            <a:endParaRPr lang="ru-RU" sz="1400" dirty="0">
              <a:solidFill>
                <a:schemeClr val="bg1">
                  <a:lumMod val="25000"/>
                </a:schemeClr>
              </a:solidFill>
              <a:latin typeface="Helvetica" pitchFamily="34" charset="0"/>
              <a:cs typeface="Helvetica" pitchFamily="34" charset="0"/>
            </a:endParaRPr>
          </a:p>
        </p:txBody>
      </p:sp>
      <p:sp>
        <p:nvSpPr>
          <p:cNvPr id="23" name="Rectangle 10"/>
          <p:cNvSpPr/>
          <p:nvPr/>
        </p:nvSpPr>
        <p:spPr>
          <a:xfrm>
            <a:off x="841164" y="2327773"/>
            <a:ext cx="7921880" cy="1446550"/>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e-Trike is a highly compact electric vehicle that allows travel on the roads of the modern metropolis without the traffic jams and the hassle of parking.</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Bravo Motors is engaged in research and development in energy efficiency and electric vehicles of the future. One of the major developments of the company is an innovative system of extending the life of rechargeable batteries in electric vehicles that has no analogues and is protected by patents.</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Unlike the Segway, the product gives the consumer the comfort and security of a full-size car.</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These electric cars and golf carts are of much better quality than their best foreign analogues, while remaining cost competitive even with Chinese manufacturers.</a:t>
            </a:r>
          </a:p>
        </p:txBody>
      </p:sp>
      <p:sp>
        <p:nvSpPr>
          <p:cNvPr id="25" name="Rectangle 10"/>
          <p:cNvSpPr/>
          <p:nvPr/>
        </p:nvSpPr>
        <p:spPr>
          <a:xfrm>
            <a:off x="853842" y="5198469"/>
            <a:ext cx="7909202" cy="1446550"/>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smtClean="0">
                <a:solidFill>
                  <a:schemeClr val="bg1">
                    <a:lumMod val="25000"/>
                  </a:schemeClr>
                </a:solidFill>
                <a:latin typeface="Helvetica" pitchFamily="34" charset="0"/>
                <a:cs typeface="Helvetica" pitchFamily="34" charset="0"/>
              </a:rPr>
              <a:t>The </a:t>
            </a:r>
            <a:r>
              <a:rPr lang="en-US" sz="1100" dirty="0">
                <a:solidFill>
                  <a:schemeClr val="bg1">
                    <a:lumMod val="25000"/>
                  </a:schemeClr>
                </a:solidFill>
                <a:latin typeface="Helvetica" pitchFamily="34" charset="0"/>
                <a:cs typeface="Helvetica" pitchFamily="34" charset="0"/>
              </a:rPr>
              <a:t>main purpose of the Forest Watch project is the monitoring of forests, steppes, crops, etc. One of the main elements of the system is a distributed network of sensors (cameras, thermal imaging, etc.) placed on tall buildings to carry out monitoring tasks.</a:t>
            </a:r>
          </a:p>
          <a:p>
            <a:pPr marL="171450" indent="-171450">
              <a:buFont typeface="Arial" pitchFamily="34" charset="0"/>
              <a:buChar char="•"/>
            </a:pPr>
            <a:r>
              <a:rPr lang="en-US" sz="1100" dirty="0" smtClean="0">
                <a:solidFill>
                  <a:schemeClr val="bg1">
                    <a:lumMod val="25000"/>
                  </a:schemeClr>
                </a:solidFill>
                <a:latin typeface="Helvetica" pitchFamily="34" charset="0"/>
                <a:cs typeface="Helvetica" pitchFamily="34" charset="0"/>
              </a:rPr>
              <a:t>The </a:t>
            </a:r>
            <a:r>
              <a:rPr lang="en-US" sz="1100" dirty="0">
                <a:solidFill>
                  <a:schemeClr val="bg1">
                    <a:lumMod val="25000"/>
                  </a:schemeClr>
                </a:solidFill>
                <a:latin typeface="Helvetica" pitchFamily="34" charset="0"/>
                <a:cs typeface="Helvetica" pitchFamily="34" charset="0"/>
              </a:rPr>
              <a:t>system operates using mobile operator infrastructure that already exists (towers, communication equipment and service teams). Since the system is easily scalable and expandable, it is suitable for the detection of forest fires in small areas as well as in large areas.</a:t>
            </a:r>
          </a:p>
          <a:p>
            <a:pPr marL="171450" indent="-171450">
              <a:buFont typeface="Arial" pitchFamily="34" charset="0"/>
              <a:buChar char="•"/>
            </a:pPr>
            <a:r>
              <a:rPr lang="en-US" sz="1100" dirty="0" smtClean="0">
                <a:solidFill>
                  <a:schemeClr val="bg1">
                    <a:lumMod val="25000"/>
                  </a:schemeClr>
                </a:solidFill>
                <a:latin typeface="Helvetica" pitchFamily="34" charset="0"/>
                <a:cs typeface="Helvetica" pitchFamily="34" charset="0"/>
              </a:rPr>
              <a:t>Innovative </a:t>
            </a:r>
            <a:r>
              <a:rPr lang="en-US" sz="1100" dirty="0">
                <a:solidFill>
                  <a:schemeClr val="bg1">
                    <a:lumMod val="25000"/>
                  </a:schemeClr>
                </a:solidFill>
                <a:latin typeface="Helvetica" pitchFamily="34" charset="0"/>
                <a:cs typeface="Helvetica" pitchFamily="34" charset="0"/>
              </a:rPr>
              <a:t>software uses servers hosted in the cloud and provides the necessary functionality for the monitoring and detection of forest fires</a:t>
            </a:r>
            <a:r>
              <a:rPr lang="en-US" sz="1100" dirty="0" smtClean="0">
                <a:solidFill>
                  <a:schemeClr val="bg1">
                    <a:lumMod val="25000"/>
                  </a:schemeClr>
                </a:solidFill>
                <a:latin typeface="Helvetica" pitchFamily="34" charset="0"/>
                <a:cs typeface="Helvetica" pitchFamily="34" charset="0"/>
              </a:rPr>
              <a:t>.</a:t>
            </a:r>
            <a:endParaRPr lang="en-US" sz="1100" dirty="0">
              <a:solidFill>
                <a:schemeClr val="bg1">
                  <a:lumMod val="25000"/>
                </a:schemeClr>
              </a:solidFill>
              <a:latin typeface="Helvetica" pitchFamily="34" charset="0"/>
              <a:cs typeface="Helvetica" pitchFamily="34" charset="0"/>
            </a:endParaRPr>
          </a:p>
        </p:txBody>
      </p:sp>
      <p:sp>
        <p:nvSpPr>
          <p:cNvPr id="28" name="Rectangle 9"/>
          <p:cNvSpPr/>
          <p:nvPr/>
        </p:nvSpPr>
        <p:spPr>
          <a:xfrm>
            <a:off x="1522744" y="4235122"/>
            <a:ext cx="6016574" cy="600164"/>
          </a:xfrm>
          <a:prstGeom prst="rect">
            <a:avLst/>
          </a:prstGeom>
        </p:spPr>
        <p:txBody>
          <a:bodyPr wrap="square">
            <a:spAutoFit/>
          </a:bodyPr>
          <a:lstStyle/>
          <a:p>
            <a:r>
              <a:rPr lang="en-US" sz="1100" b="1" i="1" dirty="0">
                <a:solidFill>
                  <a:schemeClr val="bg1">
                    <a:lumMod val="25000"/>
                  </a:schemeClr>
                </a:solidFill>
                <a:latin typeface="Arial"/>
                <a:cs typeface="Arial"/>
              </a:rPr>
              <a:t>The Forest Watch project has an AA rating on the Russian Startup Index (RSI</a:t>
            </a:r>
            <a:r>
              <a:rPr lang="en-US" sz="1100" b="1" i="1" dirty="0" smtClean="0">
                <a:solidFill>
                  <a:schemeClr val="bg1">
                    <a:lumMod val="25000"/>
                  </a:schemeClr>
                </a:solidFill>
                <a:latin typeface="Arial"/>
                <a:cs typeface="Arial"/>
              </a:rPr>
              <a:t>)</a:t>
            </a:r>
            <a:endParaRPr lang="en-US" sz="1100" b="1" i="1" dirty="0">
              <a:solidFill>
                <a:schemeClr val="bg1">
                  <a:lumMod val="25000"/>
                </a:schemeClr>
              </a:solidFill>
              <a:latin typeface="Arial"/>
              <a:cs typeface="Arial"/>
            </a:endParaRPr>
          </a:p>
          <a:p>
            <a:r>
              <a:rPr lang="en-US" sz="1100" b="1" i="1" dirty="0">
                <a:solidFill>
                  <a:schemeClr val="bg1">
                    <a:lumMod val="25000"/>
                  </a:schemeClr>
                </a:solidFill>
                <a:latin typeface="Arial"/>
                <a:cs typeface="Arial"/>
              </a:rPr>
              <a:t>Such an assessment indicates high investment attractiveness, and it is the highest rating that such a young company has been given in the RSI</a:t>
            </a:r>
            <a:r>
              <a:rPr lang="en-US" sz="1100" b="1" i="1" dirty="0" smtClean="0">
                <a:solidFill>
                  <a:schemeClr val="bg1">
                    <a:lumMod val="25000"/>
                  </a:schemeClr>
                </a:solidFill>
                <a:latin typeface="Arial"/>
                <a:cs typeface="Arial"/>
              </a:rPr>
              <a:t>.</a:t>
            </a:r>
            <a:endParaRPr lang="en-US" sz="1100" b="1" i="1" dirty="0">
              <a:solidFill>
                <a:schemeClr val="bg1">
                  <a:lumMod val="25000"/>
                </a:schemeClr>
              </a:solidFill>
              <a:latin typeface="Arial"/>
              <a:cs typeface="Arial"/>
            </a:endParaRPr>
          </a:p>
        </p:txBody>
      </p:sp>
      <p:sp>
        <p:nvSpPr>
          <p:cNvPr id="29" name="TextBox 28"/>
          <p:cNvSpPr txBox="1"/>
          <p:nvPr/>
        </p:nvSpPr>
        <p:spPr>
          <a:xfrm>
            <a:off x="853842" y="4895885"/>
            <a:ext cx="5845884"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Essence of the Innovation</a:t>
            </a:r>
            <a:endParaRPr lang="ru-RU" sz="1400" dirty="0">
              <a:solidFill>
                <a:schemeClr val="bg1">
                  <a:lumMod val="25000"/>
                </a:schemeClr>
              </a:solidFill>
              <a:latin typeface="Helvetica" pitchFamily="34" charset="0"/>
              <a:cs typeface="Helvetica" pitchFamily="34" charset="0"/>
            </a:endParaRPr>
          </a:p>
        </p:txBody>
      </p:sp>
      <p:pic>
        <p:nvPicPr>
          <p:cNvPr id="18" name="Picture 3"/>
          <p:cNvPicPr>
            <a:picLocks noChangeAspect="1"/>
          </p:cNvPicPr>
          <p:nvPr>
            <p:custDataLst>
              <p:tags r:id="rId2"/>
            </p:custDataLst>
          </p:nvPr>
        </p:nvPicPr>
        <p:blipFill>
          <a:blip r:embed="rId6"/>
          <a:srcRect/>
          <a:stretch>
            <a:fillRect/>
          </a:stretch>
        </p:blipFill>
        <p:spPr bwMode="auto">
          <a:xfrm>
            <a:off x="861001" y="1380776"/>
            <a:ext cx="624334" cy="432048"/>
          </a:xfrm>
          <a:prstGeom prst="rect">
            <a:avLst/>
          </a:prstGeom>
          <a:noFill/>
          <a:ln w="9525">
            <a:noFill/>
            <a:miter lim="800000"/>
            <a:headEnd/>
            <a:tailEnd/>
          </a:ln>
        </p:spPr>
      </p:pic>
      <p:pic>
        <p:nvPicPr>
          <p:cNvPr id="21" name="Picture 4"/>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838605" y="4339142"/>
            <a:ext cx="602248" cy="432048"/>
          </a:xfrm>
          <a:prstGeom prst="rect">
            <a:avLst/>
          </a:prstGeom>
          <a:noFill/>
          <a:ln w="9525">
            <a:noFill/>
            <a:miter lim="800000"/>
            <a:headEnd/>
            <a:tailEnd/>
          </a:ln>
        </p:spPr>
      </p:pic>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734772" y="1362866"/>
            <a:ext cx="884330" cy="811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763658" y="4207770"/>
            <a:ext cx="999386" cy="842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0683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a:solidFill>
                  <a:schemeClr val="bg1">
                    <a:lumMod val="50000"/>
                  </a:schemeClr>
                </a:solidFill>
                <a:latin typeface="Arial" pitchFamily="34" charset="0"/>
                <a:cs typeface="Arial" pitchFamily="34" charset="0"/>
              </a:rPr>
              <a:t>8. </a:t>
            </a:r>
            <a:r>
              <a:rPr lang="en-US" sz="2400" dirty="0">
                <a:solidFill>
                  <a:schemeClr val="bg1">
                    <a:lumMod val="50000"/>
                  </a:schemeClr>
                </a:solidFill>
                <a:latin typeface="Arial" pitchFamily="34" charset="0"/>
                <a:cs typeface="Arial" pitchFamily="34" charset="0"/>
              </a:rPr>
              <a:t>Success Stories from Project </a:t>
            </a:r>
            <a:r>
              <a:rPr lang="en-US" sz="2400" dirty="0" smtClean="0">
                <a:solidFill>
                  <a:schemeClr val="bg1">
                    <a:lumMod val="50000"/>
                  </a:schemeClr>
                </a:solidFill>
                <a:latin typeface="Arial" pitchFamily="34" charset="0"/>
                <a:cs typeface="Arial" pitchFamily="34" charset="0"/>
              </a:rPr>
              <a:t>Participants                </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(2/</a:t>
            </a:r>
            <a:r>
              <a:rPr lang="en-US" sz="2000" i="1" dirty="0" smtClean="0">
                <a:solidFill>
                  <a:schemeClr val="bg1">
                    <a:lumMod val="50000"/>
                  </a:schemeClr>
                </a:solidFill>
                <a:latin typeface="Helvetica" pitchFamily="34" charset="0"/>
                <a:cs typeface="Helvetica" pitchFamily="34" charset="0"/>
              </a:rPr>
              <a:t>2</a:t>
            </a:r>
            <a:r>
              <a:rPr lang="ru-RU" sz="2000" i="1" dirty="0" smtClean="0">
                <a:solidFill>
                  <a:schemeClr val="bg1">
                    <a:lumMod val="50000"/>
                  </a:schemeClr>
                </a:solidFill>
                <a:latin typeface="Helvetica" pitchFamily="34" charset="0"/>
                <a:cs typeface="Helvetica" pitchFamily="34" charset="0"/>
              </a:rPr>
              <a:t>)</a:t>
            </a:r>
            <a:endParaRPr lang="en-US" sz="2000" i="1" dirty="0">
              <a:solidFill>
                <a:schemeClr val="bg1">
                  <a:lumMod val="50000"/>
                </a:schemeClr>
              </a:solidFill>
              <a:latin typeface="Helvetica" pitchFamily="34" charset="0"/>
              <a:cs typeface="Helvetica" pitchFamily="34" charset="0"/>
            </a:endParaRPr>
          </a:p>
        </p:txBody>
      </p:sp>
      <p:sp>
        <p:nvSpPr>
          <p:cNvPr id="12" name="Rectangle 9"/>
          <p:cNvSpPr/>
          <p:nvPr/>
        </p:nvSpPr>
        <p:spPr>
          <a:xfrm>
            <a:off x="1522744" y="1336091"/>
            <a:ext cx="5469957" cy="769441"/>
          </a:xfrm>
          <a:prstGeom prst="rect">
            <a:avLst/>
          </a:prstGeom>
        </p:spPr>
        <p:txBody>
          <a:bodyPr wrap="square">
            <a:spAutoFit/>
          </a:bodyPr>
          <a:lstStyle/>
          <a:p>
            <a:r>
              <a:rPr lang="en-US" sz="1100" b="1" i="1" dirty="0">
                <a:solidFill>
                  <a:schemeClr val="bg1">
                    <a:lumMod val="25000"/>
                  </a:schemeClr>
                </a:solidFill>
                <a:latin typeface="Helvetica" pitchFamily="34" charset="0"/>
                <a:cs typeface="Helvetica" pitchFamily="34" charset="0"/>
              </a:rPr>
              <a:t>The company </a:t>
            </a:r>
            <a:r>
              <a:rPr lang="en-US" sz="1100" b="1" i="1" dirty="0" err="1">
                <a:solidFill>
                  <a:schemeClr val="bg1">
                    <a:lumMod val="25000"/>
                  </a:schemeClr>
                </a:solidFill>
                <a:latin typeface="Helvetica" pitchFamily="34" charset="0"/>
                <a:cs typeface="Helvetica" pitchFamily="34" charset="0"/>
              </a:rPr>
              <a:t>NyuVak</a:t>
            </a:r>
            <a:r>
              <a:rPr lang="en-US" sz="1100" b="1" i="1" dirty="0">
                <a:solidFill>
                  <a:schemeClr val="bg1">
                    <a:lumMod val="25000"/>
                  </a:schemeClr>
                </a:solidFill>
                <a:latin typeface="Helvetica" pitchFamily="34" charset="0"/>
                <a:cs typeface="Helvetica" pitchFamily="34" charset="0"/>
              </a:rPr>
              <a:t> successfully completed and licensed the production of </a:t>
            </a:r>
            <a:r>
              <a:rPr lang="en-US" sz="1100" b="1" i="1" dirty="0" err="1">
                <a:solidFill>
                  <a:schemeClr val="bg1">
                    <a:lumMod val="25000"/>
                  </a:schemeClr>
                </a:solidFill>
                <a:latin typeface="Helvetica" pitchFamily="34" charset="0"/>
                <a:cs typeface="Helvetica" pitchFamily="34" charset="0"/>
              </a:rPr>
              <a:t>Onkofag</a:t>
            </a:r>
            <a:r>
              <a:rPr lang="en-US" sz="1100" b="1" i="1" dirty="0">
                <a:solidFill>
                  <a:schemeClr val="bg1">
                    <a:lumMod val="25000"/>
                  </a:schemeClr>
                </a:solidFill>
                <a:latin typeface="Helvetica" pitchFamily="34" charset="0"/>
                <a:cs typeface="Helvetica" pitchFamily="34" charset="0"/>
              </a:rPr>
              <a:t> ® vaccines according to GMP standards (as well as other protein and cell personalized vaccines) in Russia at the </a:t>
            </a:r>
            <a:r>
              <a:rPr lang="en-US" sz="1100" b="1" i="1" dirty="0" err="1">
                <a:solidFill>
                  <a:schemeClr val="bg1">
                    <a:lumMod val="25000"/>
                  </a:schemeClr>
                </a:solidFill>
                <a:latin typeface="Helvetica" pitchFamily="34" charset="0"/>
                <a:cs typeface="Helvetica" pitchFamily="34" charset="0"/>
              </a:rPr>
              <a:t>KhimRar</a:t>
            </a:r>
            <a:r>
              <a:rPr lang="en-US" sz="1100" b="1" i="1" dirty="0">
                <a:solidFill>
                  <a:schemeClr val="bg1">
                    <a:lumMod val="25000"/>
                  </a:schemeClr>
                </a:solidFill>
                <a:latin typeface="Helvetica" pitchFamily="34" charset="0"/>
                <a:cs typeface="Helvetica" pitchFamily="34" charset="0"/>
              </a:rPr>
              <a:t> Center for High Technology</a:t>
            </a:r>
          </a:p>
        </p:txBody>
      </p:sp>
      <p:pic>
        <p:nvPicPr>
          <p:cNvPr id="16" name="Picture 4"/>
          <p:cNvPicPr>
            <a:picLocks noChangeAspect="1"/>
          </p:cNvPicPr>
          <p:nvPr>
            <p:custDataLst>
              <p:tags r:id="rId1"/>
            </p:custDataLst>
          </p:nvPr>
        </p:nvPicPr>
        <p:blipFill>
          <a:blip r:embed="rId6"/>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61001" y="2105532"/>
            <a:ext cx="5960292"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Essence of the Innovation</a:t>
            </a:r>
            <a:endParaRPr lang="ru-RU" sz="1400" dirty="0">
              <a:solidFill>
                <a:schemeClr val="bg1">
                  <a:lumMod val="25000"/>
                </a:schemeClr>
              </a:solidFill>
              <a:latin typeface="Helvetica" pitchFamily="34" charset="0"/>
              <a:cs typeface="Helvetica" pitchFamily="34" charset="0"/>
            </a:endParaRPr>
          </a:p>
        </p:txBody>
      </p:sp>
      <p:sp>
        <p:nvSpPr>
          <p:cNvPr id="23" name="Rectangle 10"/>
          <p:cNvSpPr/>
          <p:nvPr/>
        </p:nvSpPr>
        <p:spPr>
          <a:xfrm>
            <a:off x="861001" y="2413309"/>
            <a:ext cx="7887254" cy="1446550"/>
          </a:xfrm>
          <a:prstGeom prst="rect">
            <a:avLst/>
          </a:prstGeom>
          <a:noFill/>
          <a:ln>
            <a:solidFill>
              <a:schemeClr val="bg2">
                <a:lumMod val="85000"/>
              </a:schemeClr>
            </a:solidFill>
          </a:ln>
        </p:spPr>
        <p:txBody>
          <a:bodyPr wrap="square">
            <a:spAutoFit/>
          </a:bodyPr>
          <a:lstStyle/>
          <a:p>
            <a:r>
              <a:rPr lang="en-US" sz="1100" dirty="0">
                <a:solidFill>
                  <a:schemeClr val="bg1">
                    <a:lumMod val="25000"/>
                  </a:schemeClr>
                </a:solidFill>
                <a:latin typeface="Helvetica" pitchFamily="34" charset="0"/>
                <a:cs typeface="Helvetica" pitchFamily="34" charset="0"/>
              </a:rPr>
              <a:t>The company </a:t>
            </a:r>
            <a:r>
              <a:rPr lang="en-US" sz="1100" dirty="0" err="1">
                <a:solidFill>
                  <a:schemeClr val="bg1">
                    <a:lumMod val="25000"/>
                  </a:schemeClr>
                </a:solidFill>
                <a:latin typeface="Helvetica" pitchFamily="34" charset="0"/>
                <a:cs typeface="Helvetica" pitchFamily="34" charset="0"/>
              </a:rPr>
              <a:t>NyuVak</a:t>
            </a:r>
            <a:r>
              <a:rPr lang="en-US" sz="1100" dirty="0">
                <a:solidFill>
                  <a:schemeClr val="bg1">
                    <a:lumMod val="25000"/>
                  </a:schemeClr>
                </a:solidFill>
                <a:latin typeface="Helvetica" pitchFamily="34" charset="0"/>
                <a:cs typeface="Helvetica" pitchFamily="34" charset="0"/>
              </a:rPr>
              <a:t> offers the following services on a contract basis:</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Development and adaptation of regulations for the production of protein and cell vaccines</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Pilot production of the complete cycle of protein and cell vaccines for pre-clinical and clinical studies</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Production of vaccines personalized for patients</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Bottling of liquid forms of drugs</a:t>
            </a:r>
          </a:p>
          <a:p>
            <a:r>
              <a:rPr lang="en-US" sz="1100" dirty="0">
                <a:solidFill>
                  <a:schemeClr val="bg1">
                    <a:lumMod val="25000"/>
                  </a:schemeClr>
                </a:solidFill>
                <a:latin typeface="Helvetica" pitchFamily="34" charset="0"/>
                <a:cs typeface="Helvetica" pitchFamily="34" charset="0"/>
              </a:rPr>
              <a:t>Construction of the production site was conducted by world standards from the design stage. Installation of all internal networks, clean rooms and equipment was carried out by the specialized company </a:t>
            </a:r>
            <a:r>
              <a:rPr lang="en-US" sz="1100" dirty="0" err="1">
                <a:solidFill>
                  <a:schemeClr val="bg1">
                    <a:lumMod val="25000"/>
                  </a:schemeClr>
                </a:solidFill>
                <a:latin typeface="Helvetica" pitchFamily="34" charset="0"/>
                <a:cs typeface="Helvetica" pitchFamily="34" charset="0"/>
              </a:rPr>
              <a:t>DzhiEksPi</a:t>
            </a:r>
            <a:r>
              <a:rPr lang="en-US" sz="1100" dirty="0">
                <a:solidFill>
                  <a:schemeClr val="bg1">
                    <a:lumMod val="25000"/>
                  </a:schemeClr>
                </a:solidFill>
                <a:latin typeface="Helvetica" pitchFamily="34" charset="0"/>
                <a:cs typeface="Helvetica" pitchFamily="34" charset="0"/>
              </a:rPr>
              <a:t> Engineering and supervised by experts on GMP quality standards.</a:t>
            </a:r>
          </a:p>
        </p:txBody>
      </p:sp>
      <p:sp>
        <p:nvSpPr>
          <p:cNvPr id="25" name="Rectangle 10"/>
          <p:cNvSpPr/>
          <p:nvPr/>
        </p:nvSpPr>
        <p:spPr>
          <a:xfrm>
            <a:off x="826375" y="4991485"/>
            <a:ext cx="7921880" cy="1615827"/>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The essence of the Intelligent Quarry project is to create the first technology in Russia and the CIS for the extraction of minerals by open-cast mining, which does not require the presence of operators. The dump trucks are robotized, </a:t>
            </a:r>
            <a:r>
              <a:rPr lang="en-US" sz="1100" dirty="0" err="1">
                <a:solidFill>
                  <a:schemeClr val="bg1">
                    <a:lumMod val="25000"/>
                  </a:schemeClr>
                </a:solidFill>
                <a:latin typeface="Helvetica" pitchFamily="34" charset="0"/>
                <a:cs typeface="Helvetica" pitchFamily="34" charset="0"/>
              </a:rPr>
              <a:t>ie</a:t>
            </a:r>
            <a:r>
              <a:rPr lang="en-US" sz="1100" dirty="0">
                <a:solidFill>
                  <a:schemeClr val="bg1">
                    <a:lumMod val="25000"/>
                  </a:schemeClr>
                </a:solidFill>
                <a:latin typeface="Helvetica" pitchFamily="34" charset="0"/>
                <a:cs typeface="Helvetica" pitchFamily="34" charset="0"/>
              </a:rPr>
              <a:t> move completely autonomously without a driver in the cab, and other LHD machines are remotely controlled.</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The ability to build a system for the most common types of equipment in Russia and the CIS (</a:t>
            </a:r>
            <a:r>
              <a:rPr lang="en-US" sz="1100" dirty="0" err="1">
                <a:solidFill>
                  <a:schemeClr val="bg1">
                    <a:lumMod val="25000"/>
                  </a:schemeClr>
                </a:solidFill>
                <a:latin typeface="Helvetica" pitchFamily="34" charset="0"/>
                <a:cs typeface="Helvetica" pitchFamily="34" charset="0"/>
              </a:rPr>
              <a:t>BelAZ</a:t>
            </a:r>
            <a:r>
              <a:rPr lang="en-US" sz="1100" dirty="0">
                <a:solidFill>
                  <a:schemeClr val="bg1">
                    <a:lumMod val="25000"/>
                  </a:schemeClr>
                </a:solidFill>
                <a:latin typeface="Helvetica" pitchFamily="34" charset="0"/>
                <a:cs typeface="Helvetica" pitchFamily="34" charset="0"/>
              </a:rPr>
              <a:t>, excavators EKG, etc.).</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Creating a universal system applicable in various industries.</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The possibility of implementing such systems in the global market (Africa, Asia, South America).</a:t>
            </a:r>
          </a:p>
          <a:p>
            <a:pPr marL="171450" indent="-171450">
              <a:buFont typeface="Arial" pitchFamily="34" charset="0"/>
              <a:buChar char="•"/>
            </a:pPr>
            <a:r>
              <a:rPr lang="en-US" sz="1100" dirty="0">
                <a:solidFill>
                  <a:schemeClr val="bg1">
                    <a:lumMod val="25000"/>
                  </a:schemeClr>
                </a:solidFill>
                <a:latin typeface="Helvetica" pitchFamily="34" charset="0"/>
                <a:cs typeface="Helvetica" pitchFamily="34" charset="0"/>
              </a:rPr>
              <a:t>Backed by the global trend in robotics quarries, there is an opportunity to become a key player in the automation of the mining industry.</a:t>
            </a:r>
          </a:p>
        </p:txBody>
      </p:sp>
      <p:sp>
        <p:nvSpPr>
          <p:cNvPr id="29" name="TextBox 28"/>
          <p:cNvSpPr txBox="1"/>
          <p:nvPr/>
        </p:nvSpPr>
        <p:spPr>
          <a:xfrm>
            <a:off x="826375" y="4692527"/>
            <a:ext cx="5845884"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Essence of the Innovation</a:t>
            </a:r>
            <a:endParaRPr lang="ru-RU" sz="1400" dirty="0">
              <a:solidFill>
                <a:schemeClr val="bg1">
                  <a:lumMod val="25000"/>
                </a:schemeClr>
              </a:solidFill>
              <a:latin typeface="Helvetica" pitchFamily="34" charset="0"/>
              <a:cs typeface="Helvetica" pitchFamily="34" charset="0"/>
            </a:endParaRPr>
          </a:p>
        </p:txBody>
      </p:sp>
      <p:pic>
        <p:nvPicPr>
          <p:cNvPr id="18" name="Picture 3"/>
          <p:cNvPicPr>
            <a:picLocks noChangeAspect="1"/>
          </p:cNvPicPr>
          <p:nvPr>
            <p:custDataLst>
              <p:tags r:id="rId2"/>
            </p:custDataLst>
          </p:nvPr>
        </p:nvPicPr>
        <p:blipFill>
          <a:blip r:embed="rId7"/>
          <a:srcRect/>
          <a:stretch>
            <a:fillRect/>
          </a:stretch>
        </p:blipFill>
        <p:spPr bwMode="auto">
          <a:xfrm>
            <a:off x="861001" y="1380776"/>
            <a:ext cx="624334" cy="432048"/>
          </a:xfrm>
          <a:prstGeom prst="rect">
            <a:avLst/>
          </a:prstGeom>
          <a:noFill/>
          <a:ln w="9525">
            <a:noFill/>
            <a:miter lim="800000"/>
            <a:headEnd/>
            <a:tailEnd/>
          </a:ln>
        </p:spPr>
      </p:pic>
      <p:pic>
        <p:nvPicPr>
          <p:cNvPr id="19" name="Picture 5"/>
          <p:cNvPicPr>
            <a:picLocks noChangeAspect="1"/>
          </p:cNvPicPr>
          <p:nvPr>
            <p:custDataLst>
              <p:tags r:id="rId3"/>
            </p:custDataLst>
          </p:nvPr>
        </p:nvPicPr>
        <p:blipFill>
          <a:blip r:embed="rId8"/>
          <a:srcRect/>
          <a:stretch>
            <a:fillRect/>
          </a:stretch>
        </p:blipFill>
        <p:spPr bwMode="auto">
          <a:xfrm>
            <a:off x="858627" y="1380776"/>
            <a:ext cx="626707" cy="432048"/>
          </a:xfrm>
          <a:prstGeom prst="rect">
            <a:avLst/>
          </a:prstGeom>
          <a:noFill/>
          <a:ln w="9525">
            <a:noFill/>
            <a:miter lim="800000"/>
            <a:headEnd/>
            <a:tailEnd/>
          </a:ln>
        </p:spPr>
      </p:pic>
      <p:pic>
        <p:nvPicPr>
          <p:cNvPr id="2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97851" y="1536478"/>
            <a:ext cx="1391629" cy="680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 name="Picture 4"/>
          <p:cNvPicPr>
            <a:picLocks noChangeAspect="1"/>
          </p:cNvPicPr>
          <p:nvPr>
            <p:custDataLst>
              <p:tags r:id="rId4"/>
            </p:custDataLst>
          </p:nvPr>
        </p:nvPicPr>
        <p:blipFill>
          <a:blip r:embed="rId6"/>
          <a:srcRect/>
          <a:stretch>
            <a:fillRect/>
          </a:stretch>
        </p:blipFill>
        <p:spPr bwMode="auto">
          <a:xfrm>
            <a:off x="858628" y="4177764"/>
            <a:ext cx="626707" cy="432048"/>
          </a:xfrm>
          <a:prstGeom prst="rect">
            <a:avLst/>
          </a:prstGeom>
          <a:noFill/>
          <a:ln w="9525">
            <a:noFill/>
            <a:miter lim="800000"/>
            <a:headEnd/>
            <a:tailEnd/>
          </a:ln>
        </p:spPr>
      </p:pic>
      <p:pic>
        <p:nvPicPr>
          <p:cNvPr id="31"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248927" y="4148486"/>
            <a:ext cx="1463428" cy="701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2" name="Rectangle 9"/>
          <p:cNvSpPr/>
          <p:nvPr/>
        </p:nvSpPr>
        <p:spPr>
          <a:xfrm>
            <a:off x="1531937" y="4093706"/>
            <a:ext cx="5469957" cy="430887"/>
          </a:xfrm>
          <a:prstGeom prst="rect">
            <a:avLst/>
          </a:prstGeom>
        </p:spPr>
        <p:txBody>
          <a:bodyPr wrap="square">
            <a:spAutoFit/>
          </a:bodyPr>
          <a:lstStyle/>
          <a:p>
            <a:r>
              <a:rPr lang="en-US" sz="1100" b="1" i="1" dirty="0">
                <a:solidFill>
                  <a:schemeClr val="bg1">
                    <a:lumMod val="25000"/>
                  </a:schemeClr>
                </a:solidFill>
                <a:latin typeface="Helvetica" pitchFamily="34" charset="0"/>
                <a:cs typeface="Helvetica" pitchFamily="34" charset="0"/>
              </a:rPr>
              <a:t>VIST Mining Technology presented its robotic dump truck, </a:t>
            </a:r>
            <a:r>
              <a:rPr lang="en-US" sz="1100" b="1" i="1" dirty="0" err="1">
                <a:solidFill>
                  <a:schemeClr val="bg1">
                    <a:lumMod val="25000"/>
                  </a:schemeClr>
                </a:solidFill>
                <a:latin typeface="Helvetica" pitchFamily="34" charset="0"/>
                <a:cs typeface="Helvetica" pitchFamily="34" charset="0"/>
              </a:rPr>
              <a:t>BelAZ</a:t>
            </a:r>
            <a:r>
              <a:rPr lang="en-US" sz="1100" b="1" i="1" dirty="0">
                <a:solidFill>
                  <a:schemeClr val="bg1">
                    <a:lumMod val="25000"/>
                  </a:schemeClr>
                </a:solidFill>
                <a:latin typeface="Helvetica" pitchFamily="34" charset="0"/>
                <a:cs typeface="Helvetica" pitchFamily="34" charset="0"/>
              </a:rPr>
              <a:t>, which has a electromechanical transmission with a capacity of 130 tons </a:t>
            </a:r>
          </a:p>
        </p:txBody>
      </p:sp>
    </p:spTree>
    <p:extLst>
      <p:ext uri="{BB962C8B-B14F-4D97-AF65-F5344CB8AC3E}">
        <p14:creationId xmlns:p14="http://schemas.microsoft.com/office/powerpoint/2010/main" val="140439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2545" y="2085535"/>
            <a:ext cx="7085915" cy="796399"/>
          </a:xfrm>
        </p:spPr>
        <p:txBody>
          <a:bodyPr/>
          <a:lstStyle/>
          <a:p>
            <a:r>
              <a:rPr lang="en-US" sz="2400" i="1" dirty="0">
                <a:solidFill>
                  <a:schemeClr val="bg1">
                    <a:lumMod val="50000"/>
                  </a:schemeClr>
                </a:solidFill>
                <a:latin typeface="Helvetica" pitchFamily="34" charset="0"/>
                <a:cs typeface="Helvetica" pitchFamily="34" charset="0"/>
              </a:rPr>
              <a:t>M</a:t>
            </a:r>
            <a:r>
              <a:rPr lang="en-US" sz="2400" i="1" dirty="0" smtClean="0">
                <a:solidFill>
                  <a:schemeClr val="bg1">
                    <a:lumMod val="50000"/>
                  </a:schemeClr>
                </a:solidFill>
                <a:latin typeface="Helvetica" pitchFamily="34" charset="0"/>
                <a:cs typeface="Helvetica" pitchFamily="34" charset="0"/>
              </a:rPr>
              <a:t>ethodology </a:t>
            </a:r>
            <a:r>
              <a:rPr lang="en-US" sz="2400" i="1" dirty="0">
                <a:solidFill>
                  <a:schemeClr val="bg1">
                    <a:lumMod val="50000"/>
                  </a:schemeClr>
                </a:solidFill>
                <a:latin typeface="Helvetica" pitchFamily="34" charset="0"/>
                <a:cs typeface="Helvetica" pitchFamily="34" charset="0"/>
              </a:rPr>
              <a:t>for calculating the strategic KPIs</a:t>
            </a:r>
            <a:endParaRPr lang="ru-RU" sz="2400" i="1"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353347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lstStyle/>
          <a:p>
            <a:r>
              <a:rPr lang="ru-RU" sz="2400" dirty="0" smtClean="0">
                <a:solidFill>
                  <a:schemeClr val="bg1">
                    <a:lumMod val="50000"/>
                  </a:schemeClr>
                </a:solidFill>
                <a:latin typeface="Helvetica" pitchFamily="34" charset="0"/>
                <a:cs typeface="Helvetica" pitchFamily="34" charset="0"/>
              </a:rPr>
              <a:t>1. </a:t>
            </a:r>
            <a:r>
              <a:rPr lang="en-US" sz="2400" dirty="0" smtClean="0">
                <a:solidFill>
                  <a:schemeClr val="bg1">
                    <a:lumMod val="50000"/>
                  </a:schemeClr>
                </a:solidFill>
                <a:latin typeface="Helvetica" pitchFamily="34" charset="0"/>
                <a:cs typeface="Helvetica" pitchFamily="34" charset="0"/>
              </a:rPr>
              <a:t>Participants</a:t>
            </a:r>
            <a:br>
              <a:rPr lang="en-US" sz="2400" dirty="0" smtClean="0">
                <a:solidFill>
                  <a:schemeClr val="bg1">
                    <a:lumMod val="50000"/>
                  </a:schemeClr>
                </a:solidFill>
                <a:latin typeface="Helvetica" pitchFamily="34" charset="0"/>
                <a:cs typeface="Helvetica" pitchFamily="34" charset="0"/>
              </a:rPr>
            </a:br>
            <a:endParaRPr lang="ru-RU" sz="2400" dirty="0">
              <a:solidFill>
                <a:schemeClr val="bg1">
                  <a:lumMod val="50000"/>
                </a:schemeClr>
              </a:solidFill>
              <a:latin typeface="Helvetica" pitchFamily="34" charset="0"/>
              <a:cs typeface="Helvetic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640595498"/>
              </p:ext>
            </p:extLst>
          </p:nvPr>
        </p:nvGraphicFramePr>
        <p:xfrm>
          <a:off x="419100" y="2004460"/>
          <a:ext cx="8662148" cy="2584758"/>
        </p:xfrm>
        <a:graphic>
          <a:graphicData uri="http://schemas.openxmlformats.org/drawingml/2006/table">
            <a:tbl>
              <a:tblPr>
                <a:tableStyleId>{9D7B26C5-4107-4FEC-AEDC-1716B250A1EF}</a:tableStyleId>
              </a:tblPr>
              <a:tblGrid>
                <a:gridCol w="2779533"/>
                <a:gridCol w="1012521"/>
                <a:gridCol w="1221458"/>
                <a:gridCol w="3648636"/>
              </a:tblGrid>
              <a:tr h="430993">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Result on</a:t>
                      </a:r>
                      <a:r>
                        <a:rPr lang="ru-RU" sz="1100" b="1" i="0" u="none" strike="noStrike" baseline="0" dirty="0" smtClean="0">
                          <a:solidFill>
                            <a:schemeClr val="bg1">
                              <a:lumMod val="25000"/>
                            </a:schemeClr>
                          </a:solidFill>
                          <a:effectLst/>
                          <a:latin typeface="Helvetica" pitchFamily="34" charset="0"/>
                          <a:cs typeface="Helvetica" pitchFamily="34" charset="0"/>
                        </a:rPr>
                        <a:t> 31.05.2013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 Commentary</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240076">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number of applications for intellectual property created as a result of innovation at</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err="1" smtClean="0">
                          <a:solidFill>
                            <a:schemeClr val="bg1">
                              <a:lumMod val="25000"/>
                            </a:schemeClr>
                          </a:solidFill>
                          <a:effectLst/>
                          <a:latin typeface="Arial" pitchFamily="34" charset="0"/>
                          <a:cs typeface="Arial" pitchFamily="34" charset="0"/>
                        </a:rPr>
                        <a:t>Skolkovo</a:t>
                      </a:r>
                      <a:r>
                        <a:rPr lang="en-US" sz="1100" u="none" strike="noStrike"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a:t>
                      </a:r>
                      <a:r>
                        <a:rPr lang="en-US" sz="1100" u="none" strike="noStrike" dirty="0" smtClean="0">
                          <a:solidFill>
                            <a:schemeClr val="bg1">
                              <a:lumMod val="25000"/>
                            </a:schemeClr>
                          </a:solidFill>
                          <a:effectLst/>
                          <a:latin typeface="Arial" pitchFamily="34" charset="0"/>
                          <a:cs typeface="Arial" pitchFamily="34" charset="0"/>
                        </a:rPr>
                        <a:t>including matter subject to copyright).</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100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Helvetica" pitchFamily="34" charset="0"/>
                          <a:cs typeface="Helvetica" pitchFamily="34" charset="0"/>
                        </a:rPr>
                        <a:t>33</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 typeface="Arial" pitchFamily="34" charset="0"/>
                        <a:buNone/>
                        <a:tabLst/>
                        <a:defRPr/>
                      </a:pPr>
                      <a:r>
                        <a:rPr lang="en-US" sz="1100" b="0" i="0" u="none" strike="noStrike" dirty="0" smtClean="0">
                          <a:solidFill>
                            <a:schemeClr val="bg1">
                              <a:lumMod val="25000"/>
                            </a:schemeClr>
                          </a:solidFill>
                          <a:effectLst/>
                          <a:latin typeface="Helvetica" pitchFamily="34" charset="0"/>
                          <a:cs typeface="Helvetica" pitchFamily="34" charset="0"/>
                        </a:rPr>
                        <a:t>In May, 6 applications for intellectual property rights were received. The largest number of applications filed was with the Energy Efficiency</a:t>
                      </a:r>
                      <a:r>
                        <a:rPr lang="en-US" sz="1100" b="0" i="0" u="none" strike="noStrike" baseline="0" dirty="0" smtClean="0">
                          <a:solidFill>
                            <a:schemeClr val="bg1">
                              <a:lumMod val="25000"/>
                            </a:schemeClr>
                          </a:solidFill>
                          <a:effectLst/>
                          <a:latin typeface="Helvetica" pitchFamily="34" charset="0"/>
                          <a:cs typeface="Helvetica" pitchFamily="34" charset="0"/>
                        </a:rPr>
                        <a:t> division</a:t>
                      </a:r>
                      <a:r>
                        <a:rPr lang="en-US" sz="1100" b="0" i="0" u="none" strike="noStrike" dirty="0" smtClean="0">
                          <a:solidFill>
                            <a:schemeClr val="bg1">
                              <a:lumMod val="25000"/>
                            </a:schemeClr>
                          </a:solidFill>
                          <a:effectLst/>
                          <a:latin typeface="Helvetica" pitchFamily="34" charset="0"/>
                          <a:cs typeface="Helvetica" pitchFamily="34" charset="0"/>
                        </a:rPr>
                        <a:t> (36%)</a:t>
                      </a:r>
                      <a:endParaRPr lang="ru-RU" sz="11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913689">
                <a:tc>
                  <a:txBody>
                    <a:bodyPr/>
                    <a:lstStyle/>
                    <a:p>
                      <a:pPr marL="85725" marR="0" indent="0" algn="l" defTabSz="45720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bg1">
                              <a:lumMod val="25000"/>
                            </a:schemeClr>
                          </a:solidFill>
                          <a:effectLst/>
                          <a:latin typeface="Arial" pitchFamily="34" charset="0"/>
                          <a:cs typeface="Arial" pitchFamily="34" charset="0"/>
                        </a:rPr>
                        <a:t>The share of external co-financing for projects attracted by</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participants, in %</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50%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kern="1200" dirty="0" smtClean="0">
                          <a:solidFill>
                            <a:schemeClr val="bg1">
                              <a:lumMod val="25000"/>
                            </a:schemeClr>
                          </a:solidFill>
                          <a:effectLst/>
                          <a:latin typeface="Helvetica" pitchFamily="34" charset="0"/>
                          <a:ea typeface="+mn-ea"/>
                          <a:cs typeface="Helvetica" pitchFamily="34" charset="0"/>
                        </a:rPr>
                        <a:t>44%</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l" defTabSz="457200" rtl="0" eaLnBrk="1" fontAlgn="b" latinLnBrk="0" hangingPunct="1"/>
                      <a:r>
                        <a:rPr lang="en-US" sz="1100" u="none" strike="noStrike" kern="1200" dirty="0" smtClean="0">
                          <a:solidFill>
                            <a:schemeClr val="bg1">
                              <a:lumMod val="25000"/>
                            </a:schemeClr>
                          </a:solidFill>
                          <a:effectLst/>
                          <a:latin typeface="Helvetica" pitchFamily="34" charset="0"/>
                          <a:ea typeface="+mn-ea"/>
                          <a:cs typeface="Helvetica" pitchFamily="34" charset="0"/>
                        </a:rPr>
                        <a:t>Since the beginning of the year 19 grants have been approved, of which there were</a:t>
                      </a:r>
                      <a:r>
                        <a:rPr lang="ru-RU" sz="1100" u="none" strike="noStrike" kern="1200" dirty="0" smtClean="0">
                          <a:solidFill>
                            <a:schemeClr val="bg1">
                              <a:lumMod val="25000"/>
                            </a:schemeClr>
                          </a:solidFill>
                          <a:effectLst/>
                          <a:latin typeface="Helvetica" pitchFamily="34" charset="0"/>
                          <a:ea typeface="+mn-ea"/>
                          <a:cs typeface="Helvetica" pitchFamily="34" charset="0"/>
                        </a:rPr>
                        <a:t>:</a:t>
                      </a:r>
                    </a:p>
                    <a:p>
                      <a:pPr marL="171450" indent="-171450" algn="l" defTabSz="457200" rtl="0" eaLnBrk="1" fontAlgn="b" latinLnBrk="0" hangingPunct="1">
                        <a:buFont typeface="Arial" pitchFamily="34" charset="0"/>
                        <a:buChar char="•"/>
                      </a:pPr>
                      <a:r>
                        <a:rPr lang="en-US" sz="1100" u="none" strike="noStrike" kern="1200" dirty="0" smtClean="0">
                          <a:solidFill>
                            <a:schemeClr val="bg1">
                              <a:lumMod val="25000"/>
                            </a:schemeClr>
                          </a:solidFill>
                          <a:effectLst/>
                          <a:latin typeface="Helvetica" pitchFamily="34" charset="0"/>
                          <a:ea typeface="+mn-ea"/>
                          <a:cs typeface="Helvetica" pitchFamily="34" charset="0"/>
                        </a:rPr>
                        <a:t>5 stage 2 grants (with co-financing of ≥ 50%)</a:t>
                      </a:r>
                    </a:p>
                    <a:p>
                      <a:pPr marL="171450" indent="-171450" algn="l" defTabSz="457200" rtl="0" eaLnBrk="1" fontAlgn="b" latinLnBrk="0" hangingPunct="1">
                        <a:buFont typeface="Arial" pitchFamily="34" charset="0"/>
                        <a:buChar char="•"/>
                      </a:pPr>
                      <a:r>
                        <a:rPr lang="en-US" sz="1100" u="none" strike="noStrike" kern="1200" dirty="0" smtClean="0">
                          <a:solidFill>
                            <a:schemeClr val="bg1">
                              <a:lumMod val="25000"/>
                            </a:schemeClr>
                          </a:solidFill>
                          <a:effectLst/>
                          <a:latin typeface="Helvetica" pitchFamily="34" charset="0"/>
                          <a:ea typeface="+mn-ea"/>
                          <a:cs typeface="Helvetica" pitchFamily="34" charset="0"/>
                        </a:rPr>
                        <a:t>6 stage 1 grants (with co-financing of ≥ 25%)</a:t>
                      </a:r>
                    </a:p>
                    <a:p>
                      <a:pPr marL="171450" indent="-171450" algn="l" defTabSz="457200" rtl="0" eaLnBrk="1" fontAlgn="b" latinLnBrk="0" hangingPunct="1">
                        <a:buFont typeface="Arial" pitchFamily="34" charset="0"/>
                        <a:buChar char="•"/>
                      </a:pPr>
                      <a:r>
                        <a:rPr lang="en-US" sz="1100" u="none" strike="noStrike" kern="1200" dirty="0" smtClean="0">
                          <a:solidFill>
                            <a:schemeClr val="bg1">
                              <a:lumMod val="25000"/>
                            </a:schemeClr>
                          </a:solidFill>
                          <a:effectLst/>
                          <a:latin typeface="Helvetica" pitchFamily="34" charset="0"/>
                          <a:ea typeface="+mn-ea"/>
                          <a:cs typeface="Helvetica" pitchFamily="34" charset="0"/>
                        </a:rPr>
                        <a:t>8 mini grants (do not require co-financing)</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1660113499"/>
              </p:ext>
            </p:extLst>
          </p:nvPr>
        </p:nvGraphicFramePr>
        <p:xfrm>
          <a:off x="2219327" y="914401"/>
          <a:ext cx="6392110" cy="747651"/>
        </p:xfrm>
        <a:graphic>
          <a:graphicData uri="http://schemas.openxmlformats.org/drawingml/2006/table">
            <a:tbl>
              <a:tblPr firstRow="1" bandRow="1">
                <a:tableStyleId>{2D5ABB26-0587-4C30-8999-92F81FD0307C}</a:tableStyleId>
              </a:tblPr>
              <a:tblGrid>
                <a:gridCol w="6392110"/>
              </a:tblGrid>
              <a:tr h="234909">
                <a:tc>
                  <a:txBody>
                    <a:bodyPr/>
                    <a:lstStyle/>
                    <a:p>
                      <a:r>
                        <a:rPr lang="en-US" sz="1100" dirty="0" smtClean="0">
                          <a:solidFill>
                            <a:schemeClr val="bg1">
                              <a:lumMod val="25000"/>
                            </a:schemeClr>
                          </a:solidFill>
                          <a:latin typeface="Helvetica" pitchFamily="34" charset="0"/>
                          <a:cs typeface="Helvetica" pitchFamily="34" charset="0"/>
                        </a:rPr>
                        <a:t>Strategic Goal</a:t>
                      </a:r>
                      <a:endParaRPr lang="ru-RU" sz="1100" dirty="0">
                        <a:solidFill>
                          <a:schemeClr val="bg1">
                            <a:lumMod val="25000"/>
                          </a:schemeClr>
                        </a:solidFill>
                        <a:latin typeface="Helvetica" pitchFamily="34" charset="0"/>
                        <a:cs typeface="Helvetica"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100" i="1" dirty="0" smtClean="0">
                          <a:solidFill>
                            <a:schemeClr val="bg1">
                              <a:lumMod val="50000"/>
                            </a:schemeClr>
                          </a:solidFill>
                          <a:latin typeface="Arial" pitchFamily="34" charset="0"/>
                          <a:cs typeface="Arial" pitchFamily="34" charset="0"/>
                        </a:rPr>
                        <a:t>Effectively</a:t>
                      </a:r>
                      <a:r>
                        <a:rPr lang="en-US" sz="1100" i="1" baseline="0" dirty="0" smtClean="0">
                          <a:solidFill>
                            <a:schemeClr val="bg1">
                              <a:lumMod val="50000"/>
                            </a:schemeClr>
                          </a:solidFill>
                          <a:latin typeface="Arial" pitchFamily="34" charset="0"/>
                          <a:cs typeface="Arial" pitchFamily="34" charset="0"/>
                        </a:rPr>
                        <a:t> manage the portfolio of innovative projects and guarantee their cooperation with each other and with key elements of the innovation ecosystem</a:t>
                      </a:r>
                      <a:endParaRPr lang="ru-RU" sz="1100" dirty="0">
                        <a:solidFill>
                          <a:schemeClr val="bg1">
                            <a:lumMod val="25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91690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smtClean="0">
                <a:solidFill>
                  <a:schemeClr val="bg1">
                    <a:lumMod val="50000"/>
                  </a:schemeClr>
                </a:solidFill>
                <a:latin typeface="Helvetica" pitchFamily="34" charset="0"/>
                <a:cs typeface="Helvetica" pitchFamily="34" charset="0"/>
              </a:rPr>
              <a:t>Method of Calculation</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(1/3)</a:t>
            </a:r>
            <a:endParaRPr lang="en-US" sz="2000" i="1" dirty="0">
              <a:solidFill>
                <a:schemeClr val="bg1">
                  <a:lumMod val="50000"/>
                </a:schemeClr>
              </a:solidFill>
              <a:latin typeface="Helvetica" pitchFamily="34" charset="0"/>
              <a:cs typeface="Helvetica" pitchFamily="34" charset="0"/>
            </a:endParaRPr>
          </a:p>
        </p:txBody>
      </p:sp>
      <p:graphicFrame>
        <p:nvGraphicFramePr>
          <p:cNvPr id="4" name="Схема 3"/>
          <p:cNvGraphicFramePr/>
          <p:nvPr>
            <p:extLst>
              <p:ext uri="{D42A27DB-BD31-4B8C-83A1-F6EECF244321}">
                <p14:modId xmlns:p14="http://schemas.microsoft.com/office/powerpoint/2010/main" val="1739245155"/>
              </p:ext>
            </p:extLst>
          </p:nvPr>
        </p:nvGraphicFramePr>
        <p:xfrm>
          <a:off x="863600" y="1396999"/>
          <a:ext cx="7865533" cy="529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522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Helvetica" pitchFamily="34" charset="0"/>
                <a:cs typeface="Helvetica" pitchFamily="34" charset="0"/>
              </a:rPr>
              <a:t>Method of Calculation </a:t>
            </a:r>
            <a:r>
              <a:rPr lang="en-US" sz="2400" dirty="0" smtClean="0">
                <a:solidFill>
                  <a:schemeClr val="bg1">
                    <a:lumMod val="50000"/>
                  </a:schemeClr>
                </a:solidFill>
                <a:latin typeface="Helvetica" pitchFamily="34" charset="0"/>
                <a:cs typeface="Helvetica" pitchFamily="34" charset="0"/>
              </a:rPr>
              <a:t>   </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a:t>
            </a:r>
            <a:r>
              <a:rPr lang="ru-RU" sz="2000" i="1" dirty="0">
                <a:solidFill>
                  <a:schemeClr val="bg1">
                    <a:lumMod val="50000"/>
                  </a:schemeClr>
                </a:solidFill>
                <a:latin typeface="Helvetica" pitchFamily="34" charset="0"/>
                <a:cs typeface="Helvetica" pitchFamily="34" charset="0"/>
              </a:rPr>
              <a:t>2</a:t>
            </a:r>
            <a:r>
              <a:rPr lang="ru-RU" sz="2000" i="1" dirty="0" smtClean="0">
                <a:solidFill>
                  <a:schemeClr val="bg1">
                    <a:lumMod val="50000"/>
                  </a:schemeClr>
                </a:solidFill>
                <a:latin typeface="Helvetica" pitchFamily="34" charset="0"/>
                <a:cs typeface="Helvetica" pitchFamily="34" charset="0"/>
              </a:rPr>
              <a:t>/3)</a:t>
            </a:r>
            <a:endParaRPr lang="en-US" sz="2000" i="1" dirty="0">
              <a:solidFill>
                <a:schemeClr val="bg1">
                  <a:lumMod val="50000"/>
                </a:schemeClr>
              </a:solidFill>
              <a:latin typeface="Helvetica" pitchFamily="34" charset="0"/>
              <a:cs typeface="Helvetica" pitchFamily="34" charset="0"/>
            </a:endParaRPr>
          </a:p>
        </p:txBody>
      </p:sp>
      <p:graphicFrame>
        <p:nvGraphicFramePr>
          <p:cNvPr id="4" name="Схема 3"/>
          <p:cNvGraphicFramePr/>
          <p:nvPr>
            <p:extLst>
              <p:ext uri="{D42A27DB-BD31-4B8C-83A1-F6EECF244321}">
                <p14:modId xmlns:p14="http://schemas.microsoft.com/office/powerpoint/2010/main" val="2437458546"/>
              </p:ext>
            </p:extLst>
          </p:nvPr>
        </p:nvGraphicFramePr>
        <p:xfrm>
          <a:off x="863600" y="1396999"/>
          <a:ext cx="7865533" cy="529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16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44390390"/>
              </p:ext>
            </p:extLst>
          </p:nvPr>
        </p:nvGraphicFramePr>
        <p:xfrm>
          <a:off x="863600" y="1396999"/>
          <a:ext cx="7865533" cy="529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Helvetica" pitchFamily="34" charset="0"/>
                <a:cs typeface="Helvetica" pitchFamily="34" charset="0"/>
              </a:rPr>
              <a:t>Method of Calculation </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a:t>
            </a:r>
            <a:r>
              <a:rPr lang="ru-RU" sz="2000" i="1" dirty="0">
                <a:solidFill>
                  <a:schemeClr val="bg1">
                    <a:lumMod val="50000"/>
                  </a:schemeClr>
                </a:solidFill>
                <a:latin typeface="Helvetica" pitchFamily="34" charset="0"/>
                <a:cs typeface="Helvetica" pitchFamily="34" charset="0"/>
              </a:rPr>
              <a:t>3</a:t>
            </a:r>
            <a:r>
              <a:rPr lang="ru-RU" sz="2000" i="1" dirty="0" smtClean="0">
                <a:solidFill>
                  <a:schemeClr val="bg1">
                    <a:lumMod val="50000"/>
                  </a:schemeClr>
                </a:solidFill>
                <a:latin typeface="Helvetica" pitchFamily="34" charset="0"/>
                <a:cs typeface="Helvetica" pitchFamily="34" charset="0"/>
              </a:rPr>
              <a:t>/3)</a:t>
            </a:r>
            <a:endParaRPr lang="en-US" sz="2000" i="1"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1750933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66768635"/>
              </p:ext>
            </p:extLst>
          </p:nvPr>
        </p:nvGraphicFramePr>
        <p:xfrm>
          <a:off x="827050" y="5154437"/>
          <a:ext cx="2374542" cy="1507679"/>
        </p:xfrm>
        <a:graphic>
          <a:graphicData uri="http://schemas.openxmlformats.org/drawingml/2006/table">
            <a:tbl>
              <a:tblPr firstRow="1" bandRow="1">
                <a:tableStyleId>{F2DE63D5-997A-4646-A377-4702673A728D}</a:tableStyleId>
              </a:tblPr>
              <a:tblGrid>
                <a:gridCol w="2374542"/>
              </a:tblGrid>
              <a:tr h="294251">
                <a:tc>
                  <a:txBody>
                    <a:bodyPr/>
                    <a:lstStyle/>
                    <a:p>
                      <a:pPr algn="ctr"/>
                      <a:r>
                        <a:rPr lang="en-US" sz="900" b="1" dirty="0" smtClean="0">
                          <a:solidFill>
                            <a:schemeClr val="bg1">
                              <a:lumMod val="25000"/>
                            </a:schemeClr>
                          </a:solidFill>
                          <a:latin typeface="Helvetica" pitchFamily="34" charset="0"/>
                          <a:cs typeface="Helvetica" pitchFamily="34" charset="0"/>
                        </a:rPr>
                        <a:t>Status of the facility</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r>
              <a:tr h="4044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A</a:t>
                      </a:r>
                      <a:r>
                        <a:rPr lang="en-US" sz="900" kern="1200" baseline="0" dirty="0" smtClean="0">
                          <a:solidFill>
                            <a:schemeClr val="bg1">
                              <a:lumMod val="25000"/>
                            </a:schemeClr>
                          </a:solidFill>
                          <a:latin typeface="Helvetica" pitchFamily="34" charset="0"/>
                          <a:ea typeface="+mn-ea"/>
                          <a:cs typeface="Helvetica" pitchFamily="34" charset="0"/>
                        </a:rPr>
                        <a:t> </a:t>
                      </a:r>
                      <a:r>
                        <a:rPr lang="en-US" sz="900" kern="1200" dirty="0" smtClean="0">
                          <a:solidFill>
                            <a:schemeClr val="bg1">
                              <a:lumMod val="25000"/>
                            </a:schemeClr>
                          </a:solidFill>
                          <a:latin typeface="Helvetica" pitchFamily="34" charset="0"/>
                          <a:ea typeface="+mn-ea"/>
                          <a:cs typeface="Helvetica" pitchFamily="34" charset="0"/>
                        </a:rPr>
                        <a:t>shift of the planned date of completion of phase by more than 2 months</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44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A</a:t>
                      </a:r>
                      <a:r>
                        <a:rPr lang="en-US" sz="900" kern="1200" baseline="0" dirty="0" smtClean="0">
                          <a:solidFill>
                            <a:schemeClr val="bg1">
                              <a:lumMod val="25000"/>
                            </a:schemeClr>
                          </a:solidFill>
                          <a:latin typeface="Helvetica" pitchFamily="34" charset="0"/>
                          <a:ea typeface="+mn-ea"/>
                          <a:cs typeface="Helvetica" pitchFamily="34" charset="0"/>
                        </a:rPr>
                        <a:t> </a:t>
                      </a:r>
                      <a:r>
                        <a:rPr lang="en-US" sz="900" kern="1200" dirty="0" smtClean="0">
                          <a:solidFill>
                            <a:schemeClr val="bg1">
                              <a:lumMod val="25000"/>
                            </a:schemeClr>
                          </a:solidFill>
                          <a:latin typeface="Helvetica" pitchFamily="34" charset="0"/>
                          <a:ea typeface="+mn-ea"/>
                          <a:cs typeface="Helvetica" pitchFamily="34" charset="0"/>
                        </a:rPr>
                        <a:t>shift of the planned date of completion of phase of 2 months or less</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44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Planned completion date is in accordance with the schedule</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Helvetica" pitchFamily="34" charset="0"/>
                <a:cs typeface="Helvetica" pitchFamily="34" charset="0"/>
              </a:rPr>
              <a:t>Stages of the design and construction of facilities</a:t>
            </a:r>
            <a:endParaRPr lang="ru-RU" sz="2400" dirty="0">
              <a:solidFill>
                <a:schemeClr val="bg1">
                  <a:lumMod val="50000"/>
                </a:schemeClr>
              </a:solidFill>
              <a:latin typeface="Helvetica" pitchFamily="34" charset="0"/>
              <a:cs typeface="Helvetic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69832625"/>
              </p:ext>
            </p:extLst>
          </p:nvPr>
        </p:nvGraphicFramePr>
        <p:xfrm>
          <a:off x="827051" y="1357593"/>
          <a:ext cx="3547726" cy="3618546"/>
        </p:xfrm>
        <a:graphic>
          <a:graphicData uri="http://schemas.openxmlformats.org/drawingml/2006/table">
            <a:tbl>
              <a:tblPr firstRow="1" bandRow="1">
                <a:tableStyleId>{F2DE63D5-997A-4646-A377-4702673A728D}</a:tableStyleId>
              </a:tblPr>
              <a:tblGrid>
                <a:gridCol w="3547726"/>
              </a:tblGrid>
              <a:tr h="340578">
                <a:tc>
                  <a:txBody>
                    <a:bodyPr/>
                    <a:lstStyle/>
                    <a:p>
                      <a:pPr algn="ctr"/>
                      <a:r>
                        <a:rPr lang="en-US" sz="900" b="1" dirty="0" smtClean="0">
                          <a:solidFill>
                            <a:schemeClr val="bg1">
                              <a:lumMod val="25000"/>
                            </a:schemeClr>
                          </a:solidFill>
                          <a:latin typeface="Helvetica" pitchFamily="34" charset="0"/>
                          <a:cs typeface="Helvetica" pitchFamily="34" charset="0"/>
                        </a:rPr>
                        <a:t>Stage</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r>
              <a:tr h="343845">
                <a:tc>
                  <a:txBody>
                    <a:bodyPr/>
                    <a:lstStyle/>
                    <a:p>
                      <a:r>
                        <a:rPr lang="en-US" sz="900" b="1" dirty="0" smtClean="0">
                          <a:solidFill>
                            <a:schemeClr val="bg1">
                              <a:lumMod val="25000"/>
                            </a:schemeClr>
                          </a:solidFill>
                          <a:effectLst/>
                          <a:latin typeface="Helvetica" pitchFamily="34" charset="0"/>
                          <a:cs typeface="Helvetica" pitchFamily="34" charset="0"/>
                        </a:rPr>
                        <a:t>Stage</a:t>
                      </a:r>
                      <a:r>
                        <a:rPr lang="ru-RU" sz="900" b="1" dirty="0" smtClean="0">
                          <a:solidFill>
                            <a:schemeClr val="bg1">
                              <a:lumMod val="25000"/>
                            </a:schemeClr>
                          </a:solidFill>
                          <a:effectLst/>
                          <a:latin typeface="Helvetica" pitchFamily="34" charset="0"/>
                          <a:cs typeface="Helvetica" pitchFamily="34" charset="0"/>
                        </a:rPr>
                        <a:t> </a:t>
                      </a:r>
                      <a:r>
                        <a:rPr lang="en-US" sz="900" b="1" dirty="0" smtClean="0">
                          <a:solidFill>
                            <a:schemeClr val="bg1">
                              <a:lumMod val="25000"/>
                            </a:schemeClr>
                          </a:solidFill>
                          <a:effectLst/>
                          <a:latin typeface="Helvetica" pitchFamily="34" charset="0"/>
                          <a:cs typeface="Helvetica" pitchFamily="34" charset="0"/>
                        </a:rPr>
                        <a:t>P</a:t>
                      </a:r>
                      <a:endParaRPr lang="ru-RU" sz="900" b="1" dirty="0">
                        <a:solidFill>
                          <a:schemeClr val="bg1">
                            <a:lumMod val="25000"/>
                          </a:schemeClr>
                        </a:solidFill>
                        <a:effectLst/>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8579">
                <a:tc>
                  <a:txBody>
                    <a:bodyPr/>
                    <a:lstStyle/>
                    <a:p>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r>
                        <a:rPr lang="en-US" sz="900" b="1" dirty="0" smtClean="0">
                          <a:solidFill>
                            <a:schemeClr val="bg1">
                              <a:lumMod val="25000"/>
                            </a:schemeClr>
                          </a:solidFill>
                          <a:latin typeface="Helvetica" pitchFamily="34" charset="0"/>
                          <a:cs typeface="Helvetica" pitchFamily="34" charset="0"/>
                        </a:rPr>
                        <a:t>Beginning of Construction</a:t>
                      </a:r>
                      <a:endParaRPr lang="ru-RU" sz="900" b="1"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5252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bg1">
                              <a:lumMod val="25000"/>
                            </a:schemeClr>
                          </a:solidFill>
                          <a:latin typeface="Helvetica" pitchFamily="34" charset="0"/>
                          <a:cs typeface="Helvetica" pitchFamily="34" charset="0"/>
                        </a:rPr>
                        <a:t>End of</a:t>
                      </a:r>
                      <a:r>
                        <a:rPr lang="en-US" sz="900" b="1" baseline="0" dirty="0" smtClean="0">
                          <a:solidFill>
                            <a:schemeClr val="bg1">
                              <a:lumMod val="25000"/>
                            </a:schemeClr>
                          </a:solidFill>
                          <a:latin typeface="Helvetica" pitchFamily="34" charset="0"/>
                          <a:cs typeface="Helvetica" pitchFamily="34" charset="0"/>
                        </a:rPr>
                        <a:t> </a:t>
                      </a:r>
                      <a:r>
                        <a:rPr lang="en-US" sz="900" b="1" dirty="0" smtClean="0">
                          <a:solidFill>
                            <a:schemeClr val="bg1">
                              <a:lumMod val="25000"/>
                            </a:schemeClr>
                          </a:solidFill>
                          <a:latin typeface="Helvetica" pitchFamily="34" charset="0"/>
                          <a:cs typeface="Helvetica" pitchFamily="34" charset="0"/>
                        </a:rPr>
                        <a:t>Construction</a:t>
                      </a:r>
                      <a:endParaRPr lang="ru-RU" sz="900" b="1"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bg1">
                              <a:lumMod val="25000"/>
                            </a:schemeClr>
                          </a:solidFill>
                          <a:latin typeface="Helvetica" pitchFamily="34" charset="0"/>
                          <a:cs typeface="Helvetica" pitchFamily="34" charset="0"/>
                        </a:rPr>
                        <a:t>Commissioning</a:t>
                      </a:r>
                      <a:endParaRPr lang="ru-RU" sz="900" b="1"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810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568913751"/>
              </p:ext>
            </p:extLst>
          </p:nvPr>
        </p:nvGraphicFramePr>
        <p:xfrm>
          <a:off x="4580965" y="1357329"/>
          <a:ext cx="3622509" cy="3593006"/>
        </p:xfrm>
        <a:graphic>
          <a:graphicData uri="http://schemas.openxmlformats.org/drawingml/2006/table">
            <a:tbl>
              <a:tblPr firstRow="1" bandRow="1">
                <a:tableStyleId>{F2DE63D5-997A-4646-A377-4702673A728D}</a:tableStyleId>
              </a:tblPr>
              <a:tblGrid>
                <a:gridCol w="3622509"/>
              </a:tblGrid>
              <a:tr h="337000">
                <a:tc>
                  <a:txBody>
                    <a:bodyPr/>
                    <a:lstStyle/>
                    <a:p>
                      <a:pPr algn="ctr"/>
                      <a:r>
                        <a:rPr lang="en-US" sz="900" b="1" dirty="0" smtClean="0">
                          <a:solidFill>
                            <a:schemeClr val="bg1">
                              <a:lumMod val="25000"/>
                            </a:schemeClr>
                          </a:solidFill>
                          <a:latin typeface="Helvetica" pitchFamily="34" charset="0"/>
                          <a:cs typeface="Helvetica" pitchFamily="34" charset="0"/>
                        </a:rPr>
                        <a:t>Stage Components</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r>
              <a:tr h="392966">
                <a:tc>
                  <a:txBody>
                    <a:bodyPr/>
                    <a:lstStyle/>
                    <a:p>
                      <a:r>
                        <a:rPr lang="en-US" sz="900" dirty="0" smtClean="0">
                          <a:solidFill>
                            <a:schemeClr val="bg1">
                              <a:lumMod val="25000"/>
                            </a:schemeClr>
                          </a:solidFill>
                          <a:latin typeface="Helvetica" pitchFamily="34" charset="0"/>
                          <a:cs typeface="Helvetica" pitchFamily="34" charset="0"/>
                        </a:rPr>
                        <a:t>Concluding contracts for the design</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92966">
                <a:tc>
                  <a:txBody>
                    <a:bodyPr/>
                    <a:lstStyle/>
                    <a:p>
                      <a:r>
                        <a:rPr lang="en-US" sz="900" dirty="0" smtClean="0">
                          <a:solidFill>
                            <a:schemeClr val="bg1">
                              <a:lumMod val="25000"/>
                            </a:schemeClr>
                          </a:solidFill>
                          <a:latin typeface="Helvetica" pitchFamily="34" charset="0"/>
                          <a:cs typeface="Helvetica" pitchFamily="34" charset="0"/>
                        </a:rPr>
                        <a:t>Completion of project documentation development (Stage P)</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15349">
                <a:tc>
                  <a:txBody>
                    <a:bodyPr/>
                    <a:lstStyle/>
                    <a:p>
                      <a:r>
                        <a:rPr lang="en-US" sz="900" dirty="0" smtClean="0">
                          <a:solidFill>
                            <a:schemeClr val="bg1">
                              <a:lumMod val="25000"/>
                            </a:schemeClr>
                          </a:solidFill>
                          <a:latin typeface="Helvetica" pitchFamily="34" charset="0"/>
                          <a:cs typeface="Helvetica" pitchFamily="34" charset="0"/>
                        </a:rPr>
                        <a:t>Conclusion</a:t>
                      </a:r>
                      <a:r>
                        <a:rPr lang="en-US" sz="900" baseline="0" dirty="0" smtClean="0">
                          <a:solidFill>
                            <a:schemeClr val="bg1">
                              <a:lumMod val="25000"/>
                            </a:schemeClr>
                          </a:solidFill>
                          <a:latin typeface="Helvetica" pitchFamily="34" charset="0"/>
                          <a:cs typeface="Helvetica" pitchFamily="34" charset="0"/>
                        </a:rPr>
                        <a:t> of expert analysis</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34978">
                <a:tc>
                  <a:txBody>
                    <a:bodyPr/>
                    <a:lstStyle/>
                    <a:p>
                      <a:r>
                        <a:rPr lang="en-US" sz="900" dirty="0" smtClean="0">
                          <a:solidFill>
                            <a:schemeClr val="bg1">
                              <a:lumMod val="25000"/>
                            </a:schemeClr>
                          </a:solidFill>
                          <a:latin typeface="Helvetica" pitchFamily="34" charset="0"/>
                          <a:cs typeface="Helvetica" pitchFamily="34" charset="0"/>
                        </a:rPr>
                        <a:t>Approval of project documentation</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2987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25000"/>
                            </a:schemeClr>
                          </a:solidFill>
                          <a:latin typeface="Helvetica" pitchFamily="34" charset="0"/>
                          <a:cs typeface="Helvetica" pitchFamily="34" charset="0"/>
                        </a:rPr>
                        <a:t>Concluding contract for</a:t>
                      </a:r>
                      <a:r>
                        <a:rPr lang="en-US" sz="900" baseline="0" dirty="0" smtClean="0">
                          <a:solidFill>
                            <a:schemeClr val="bg1">
                              <a:lumMod val="25000"/>
                            </a:schemeClr>
                          </a:solidFill>
                          <a:latin typeface="Helvetica" pitchFamily="34" charset="0"/>
                          <a:cs typeface="Helvetica" pitchFamily="34" charset="0"/>
                        </a:rPr>
                        <a:t> construction</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806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Start of preparatory work</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534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Beginning of construction</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621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Completion of construction and installation work</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259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Start of comprehensive testing</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987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Building enters use</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Блок-схема: узел 5"/>
          <p:cNvSpPr/>
          <p:nvPr/>
        </p:nvSpPr>
        <p:spPr>
          <a:xfrm>
            <a:off x="3259422" y="5473345"/>
            <a:ext cx="326954" cy="292337"/>
          </a:xfrm>
          <a:prstGeom prst="flowChartConnector">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12" name="Блок-схема: узел 11"/>
          <p:cNvSpPr/>
          <p:nvPr/>
        </p:nvSpPr>
        <p:spPr>
          <a:xfrm>
            <a:off x="3266847" y="5919911"/>
            <a:ext cx="326954" cy="292337"/>
          </a:xfrm>
          <a:prstGeom prst="flowChartConnecto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13" name="Блок-схема: узел 12"/>
          <p:cNvSpPr/>
          <p:nvPr/>
        </p:nvSpPr>
        <p:spPr>
          <a:xfrm>
            <a:off x="3266847" y="6326203"/>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Tree>
    <p:extLst>
      <p:ext uri="{BB962C8B-B14F-4D97-AF65-F5344CB8AC3E}">
        <p14:creationId xmlns:p14="http://schemas.microsoft.com/office/powerpoint/2010/main" val="216766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lstStyle/>
          <a:p>
            <a:r>
              <a:rPr lang="ru-RU" sz="2400" dirty="0">
                <a:solidFill>
                  <a:schemeClr val="bg1">
                    <a:lumMod val="50000"/>
                  </a:schemeClr>
                </a:solidFill>
                <a:latin typeface="Helvetica" pitchFamily="34" charset="0"/>
                <a:cs typeface="Helvetica" pitchFamily="34" charset="0"/>
              </a:rPr>
              <a:t>2. </a:t>
            </a:r>
            <a:r>
              <a:rPr lang="en-US" sz="2400" dirty="0" smtClean="0">
                <a:solidFill>
                  <a:schemeClr val="bg1">
                    <a:lumMod val="50000"/>
                  </a:schemeClr>
                </a:solidFill>
                <a:latin typeface="Helvetica" pitchFamily="34" charset="0"/>
                <a:cs typeface="Helvetica" pitchFamily="34" charset="0"/>
              </a:rPr>
              <a:t>Partners</a:t>
            </a:r>
            <a:endParaRPr lang="ru-RU" sz="2400" dirty="0">
              <a:solidFill>
                <a:schemeClr val="bg1">
                  <a:lumMod val="50000"/>
                </a:schemeClr>
              </a:solidFill>
              <a:latin typeface="Helvetica" pitchFamily="34" charset="0"/>
              <a:cs typeface="Helvetic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35064991"/>
              </p:ext>
            </p:extLst>
          </p:nvPr>
        </p:nvGraphicFramePr>
        <p:xfrm>
          <a:off x="419100" y="2004461"/>
          <a:ext cx="8724900" cy="3894316"/>
        </p:xfrm>
        <a:graphic>
          <a:graphicData uri="http://schemas.openxmlformats.org/drawingml/2006/table">
            <a:tbl>
              <a:tblPr>
                <a:tableStyleId>{9D7B26C5-4107-4FEC-AEDC-1716B250A1EF}</a:tableStyleId>
              </a:tblPr>
              <a:tblGrid>
                <a:gridCol w="2799669"/>
                <a:gridCol w="1019856"/>
                <a:gridCol w="1229846"/>
                <a:gridCol w="3675529"/>
              </a:tblGrid>
              <a:tr h="392012">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Result on</a:t>
                      </a:r>
                      <a:r>
                        <a:rPr lang="ru-RU" sz="1100" b="1" i="0" u="none" strike="noStrike" baseline="0" dirty="0" smtClean="0">
                          <a:solidFill>
                            <a:schemeClr val="bg1">
                              <a:lumMod val="25000"/>
                            </a:schemeClr>
                          </a:solidFill>
                          <a:effectLst/>
                          <a:latin typeface="Helvetica" pitchFamily="34" charset="0"/>
                          <a:cs typeface="Helvetica" pitchFamily="34" charset="0"/>
                        </a:rPr>
                        <a:t> 31.05.2013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 Commentary</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028045">
                <a:tc>
                  <a:txBody>
                    <a:bodyPr/>
                    <a:lstStyle/>
                    <a:p>
                      <a:pPr marL="85725" marR="0" indent="0" algn="l" defTabSz="45720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bg1">
                              <a:lumMod val="25000"/>
                            </a:schemeClr>
                          </a:solidFill>
                          <a:effectLst/>
                          <a:latin typeface="Arial" pitchFamily="34" charset="0"/>
                          <a:cs typeface="Arial" pitchFamily="34" charset="0"/>
                        </a:rPr>
                        <a:t>Number of jobs </a:t>
                      </a:r>
                      <a:r>
                        <a:rPr lang="en-US" sz="1100" u="none" strike="noStrike" dirty="0" smtClean="0">
                          <a:solidFill>
                            <a:schemeClr val="bg1">
                              <a:lumMod val="25000"/>
                            </a:schemeClr>
                          </a:solidFill>
                          <a:effectLst/>
                          <a:latin typeface="Arial" pitchFamily="34" charset="0"/>
                          <a:cs typeface="Arial" pitchFamily="34" charset="0"/>
                        </a:rPr>
                        <a:t>created</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baseline="0" dirty="0" smtClean="0">
                          <a:solidFill>
                            <a:schemeClr val="bg1">
                              <a:lumMod val="25000"/>
                            </a:schemeClr>
                          </a:solidFill>
                          <a:effectLst/>
                          <a:latin typeface="Arial" pitchFamily="34" charset="0"/>
                          <a:cs typeface="Arial" pitchFamily="34" charset="0"/>
                        </a:rPr>
                        <a:t>in</a:t>
                      </a:r>
                      <a:r>
                        <a:rPr lang="en-US" sz="1100" u="none" strike="noStrike" dirty="0" smtClean="0">
                          <a:solidFill>
                            <a:schemeClr val="bg1">
                              <a:lumMod val="25000"/>
                            </a:schemeClr>
                          </a:solidFill>
                          <a:effectLst/>
                          <a:latin typeface="Arial" pitchFamily="34" charset="0"/>
                          <a:cs typeface="Arial" pitchFamily="34" charset="0"/>
                        </a:rPr>
                        <a:t> R &amp; D centers of key partners, the formation of which was agreed on at </a:t>
                      </a:r>
                      <a:r>
                        <a:rPr lang="en-US" sz="1100" u="none" strike="noStrike" dirty="0" err="1" smtClean="0">
                          <a:solidFill>
                            <a:schemeClr val="bg1">
                              <a:lumMod val="25000"/>
                            </a:schemeClr>
                          </a:solidFill>
                          <a:effectLst/>
                          <a:latin typeface="Arial" pitchFamily="34" charset="0"/>
                          <a:cs typeface="Arial" pitchFamily="34" charset="0"/>
                        </a:rPr>
                        <a:t>Skolkovo</a:t>
                      </a:r>
                      <a:endParaRPr lang="en-US" sz="1100" u="none" strike="noStrike" dirty="0" smtClean="0">
                        <a:solidFill>
                          <a:schemeClr val="bg1">
                            <a:lumMod val="25000"/>
                          </a:schemeClr>
                        </a:solidFill>
                        <a:effectLst/>
                        <a:latin typeface="Arial" pitchFamily="34" charset="0"/>
                        <a:cs typeface="Arial" pitchFamily="34" charset="0"/>
                      </a:endParaRPr>
                    </a:p>
                    <a:p>
                      <a:pPr marL="85725" indent="0" algn="l" fontAlgn="b"/>
                      <a:r>
                        <a:rPr lang="ru-RU" sz="1100" u="none" strike="noStrike" dirty="0" smtClean="0">
                          <a:solidFill>
                            <a:schemeClr val="bg1">
                              <a:lumMod val="25000"/>
                            </a:schemeClr>
                          </a:solidFill>
                          <a:effectLst/>
                          <a:latin typeface="Helvetica" pitchFamily="34" charset="0"/>
                          <a:cs typeface="Helvetica" pitchFamily="34" charset="0"/>
                        </a:rPr>
                        <a:t>.</a:t>
                      </a: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500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1">
                              <a:lumMod val="25000"/>
                            </a:schemeClr>
                          </a:solidFill>
                          <a:effectLst/>
                          <a:latin typeface="Arial" pitchFamily="34" charset="0"/>
                          <a:cs typeface="Arial" pitchFamily="34" charset="0"/>
                        </a:rPr>
                        <a:t>344</a:t>
                      </a:r>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lvl="0"/>
                      <a:r>
                        <a:rPr lang="en-US" sz="1100" b="0" i="0" u="none" strike="noStrike" kern="1200" baseline="0" dirty="0" smtClean="0">
                          <a:solidFill>
                            <a:schemeClr val="bg1">
                              <a:lumMod val="25000"/>
                            </a:schemeClr>
                          </a:solidFill>
                          <a:effectLst/>
                          <a:latin typeface="Arial" pitchFamily="34" charset="0"/>
                          <a:ea typeface="+mn-ea"/>
                          <a:cs typeface="Arial" pitchFamily="34" charset="0"/>
                        </a:rPr>
                        <a:t>The number of jobs in R &amp; D centers increased by 10 due to an agreement with </a:t>
                      </a:r>
                      <a:r>
                        <a:rPr lang="en-US" sz="1100" b="0" i="0" u="none" strike="noStrike" kern="1200" baseline="0" dirty="0" err="1" smtClean="0">
                          <a:solidFill>
                            <a:schemeClr val="bg1">
                              <a:lumMod val="25000"/>
                            </a:schemeClr>
                          </a:solidFill>
                          <a:effectLst/>
                          <a:latin typeface="Arial" pitchFamily="34" charset="0"/>
                          <a:ea typeface="+mn-ea"/>
                          <a:cs typeface="Arial" pitchFamily="34" charset="0"/>
                        </a:rPr>
                        <a:t>Danfoss</a:t>
                      </a:r>
                      <a:r>
                        <a:rPr lang="en-US" sz="1100" b="0" i="0" u="none" strike="noStrike" kern="1200" baseline="0" dirty="0" smtClean="0">
                          <a:solidFill>
                            <a:schemeClr val="bg1">
                              <a:lumMod val="25000"/>
                            </a:schemeClr>
                          </a:solidFill>
                          <a:effectLst/>
                          <a:latin typeface="Arial" pitchFamily="34" charset="0"/>
                          <a:ea typeface="+mn-ea"/>
                          <a:cs typeface="Arial" pitchFamily="34" charset="0"/>
                        </a:rPr>
                        <a:t> and an additional agreement with </a:t>
                      </a:r>
                      <a:r>
                        <a:rPr lang="en-US" sz="1100" b="0" i="0" u="none" strike="noStrike" kern="1200" baseline="0" dirty="0" err="1" smtClean="0">
                          <a:solidFill>
                            <a:schemeClr val="bg1">
                              <a:lumMod val="25000"/>
                            </a:schemeClr>
                          </a:solidFill>
                          <a:effectLst/>
                          <a:latin typeface="Arial" pitchFamily="34" charset="0"/>
                          <a:ea typeface="+mn-ea"/>
                          <a:cs typeface="Arial" pitchFamily="34" charset="0"/>
                        </a:rPr>
                        <a:t>Kamaz</a:t>
                      </a:r>
                      <a:endParaRPr lang="ru-RU" sz="1100" b="0" i="0" u="none" strike="noStrike" kern="1200" baseline="0" dirty="0" smtClean="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2474259">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involvement of venture capitalists (VC):</a:t>
                      </a:r>
                    </a:p>
                    <a:p>
                      <a:pPr marL="85725" indent="0" algn="l" fontAlgn="b"/>
                      <a:endParaRPr lang="en-US" sz="1100" u="none" strike="noStrike" dirty="0" smtClean="0">
                        <a:solidFill>
                          <a:schemeClr val="bg1">
                            <a:lumMod val="25000"/>
                          </a:schemeClr>
                        </a:solidFill>
                        <a:effectLst/>
                        <a:latin typeface="Arial" pitchFamily="34" charset="0"/>
                        <a:cs typeface="Arial" pitchFamily="34" charset="0"/>
                      </a:endParaRPr>
                    </a:p>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share of investments from accredited VCs of the total investment in participants</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with respect to the proportion of participants that have attracted external funding from partners,%</a:t>
                      </a: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20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Helvetica" pitchFamily="34" charset="0"/>
                          <a:cs typeface="Helvetica" pitchFamily="34" charset="0"/>
                        </a:rPr>
                        <a:t>28,7*</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100" u="none" strike="noStrike" kern="1200" dirty="0" smtClean="0">
                          <a:solidFill>
                            <a:schemeClr val="bg1">
                              <a:lumMod val="25000"/>
                            </a:schemeClr>
                          </a:solidFill>
                          <a:effectLst/>
                          <a:latin typeface="Helvetica" pitchFamily="34" charset="0"/>
                          <a:ea typeface="+mn-ea"/>
                          <a:cs typeface="Helvetica" pitchFamily="34" charset="0"/>
                        </a:rPr>
                        <a:t>KPI is progressing according to schedule. Outside investment for participating companies reached 59% of the planned annual target. Two indicators mentioned lag in comparison with the schedule (actual performance 25% against the expected 40%): the number of accredited venture capital funds and the number of transactions of business angels. In order to compensate for the lag, the Investment Service plans to significantly expand the list of investment organizations subject to accrediting, and create a club of business angels and hold at least 2 extended sessions. 11 major events focusing entirely on investors will be</a:t>
                      </a:r>
                      <a:r>
                        <a:rPr lang="en-US" sz="1100" u="none" strike="noStrike" kern="1200" baseline="0" dirty="0" smtClean="0">
                          <a:solidFill>
                            <a:schemeClr val="bg1">
                              <a:lumMod val="25000"/>
                            </a:schemeClr>
                          </a:solidFill>
                          <a:effectLst/>
                          <a:latin typeface="Helvetica" pitchFamily="34" charset="0"/>
                          <a:ea typeface="+mn-ea"/>
                          <a:cs typeface="Helvetica" pitchFamily="34" charset="0"/>
                        </a:rPr>
                        <a:t> held i</a:t>
                      </a:r>
                      <a:r>
                        <a:rPr lang="en-US" sz="1100" u="none" strike="noStrike" kern="1200" dirty="0" smtClean="0">
                          <a:solidFill>
                            <a:schemeClr val="bg1">
                              <a:lumMod val="25000"/>
                            </a:schemeClr>
                          </a:solidFill>
                          <a:effectLst/>
                          <a:latin typeface="Helvetica" pitchFamily="34" charset="0"/>
                          <a:ea typeface="+mn-ea"/>
                          <a:cs typeface="Helvetica" pitchFamily="34" charset="0"/>
                        </a:rPr>
                        <a:t>n the second half of the year.</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p>
                      <a:r>
                        <a:rPr lang="ru-RU" sz="900" i="1" u="none" strike="noStrike" kern="1200" dirty="0" smtClean="0">
                          <a:solidFill>
                            <a:schemeClr val="bg1">
                              <a:lumMod val="25000"/>
                            </a:schemeClr>
                          </a:solidFill>
                          <a:effectLst/>
                          <a:latin typeface="Helvetica" pitchFamily="34" charset="0"/>
                          <a:ea typeface="+mn-ea"/>
                          <a:cs typeface="Helvetica" pitchFamily="34" charset="0"/>
                        </a:rPr>
                        <a:t>*</a:t>
                      </a:r>
                      <a:r>
                        <a:rPr lang="en-US" sz="900" i="1" u="none" strike="noStrike" kern="1200" dirty="0" smtClean="0">
                          <a:solidFill>
                            <a:schemeClr val="bg1">
                              <a:lumMod val="25000"/>
                            </a:schemeClr>
                          </a:solidFill>
                          <a:effectLst/>
                          <a:latin typeface="Helvetica" pitchFamily="34" charset="0"/>
                          <a:ea typeface="+mn-ea"/>
                          <a:cs typeface="Helvetica" pitchFamily="34" charset="0"/>
                        </a:rPr>
                        <a:t>Coefficient of involvement</a:t>
                      </a:r>
                      <a:r>
                        <a:rPr lang="ru-RU" sz="900" i="1" u="none" strike="noStrike" kern="1200" dirty="0" smtClean="0">
                          <a:solidFill>
                            <a:schemeClr val="bg1">
                              <a:lumMod val="25000"/>
                            </a:schemeClr>
                          </a:solidFill>
                          <a:effectLst/>
                          <a:latin typeface="Helvetica" pitchFamily="34" charset="0"/>
                          <a:ea typeface="+mn-ea"/>
                          <a:cs typeface="Helvetica" pitchFamily="34" charset="0"/>
                        </a:rPr>
                        <a:t>: ( 47</a:t>
                      </a:r>
                      <a:r>
                        <a:rPr lang="en-US" sz="900" i="1" u="none" strike="noStrike" kern="1200" dirty="0" smtClean="0">
                          <a:solidFill>
                            <a:schemeClr val="bg1">
                              <a:lumMod val="25000"/>
                            </a:schemeClr>
                          </a:solidFill>
                          <a:effectLst/>
                          <a:latin typeface="Helvetica" pitchFamily="34" charset="0"/>
                          <a:ea typeface="+mn-ea"/>
                          <a:cs typeface="Helvetica" pitchFamily="34" charset="0"/>
                        </a:rPr>
                        <a:t>.</a:t>
                      </a:r>
                      <a:r>
                        <a:rPr lang="ru-RU" sz="900" i="1" u="none" strike="noStrike" kern="1200" dirty="0" smtClean="0">
                          <a:solidFill>
                            <a:schemeClr val="bg1">
                              <a:lumMod val="25000"/>
                            </a:schemeClr>
                          </a:solidFill>
                          <a:effectLst/>
                          <a:latin typeface="Helvetica" pitchFamily="34" charset="0"/>
                          <a:ea typeface="+mn-ea"/>
                          <a:cs typeface="Helvetica" pitchFamily="34" charset="0"/>
                        </a:rPr>
                        <a:t>6% + 9,7% ) /2 = 28</a:t>
                      </a:r>
                      <a:r>
                        <a:rPr lang="en-US" sz="900" i="1" u="none" strike="noStrike" kern="1200" dirty="0" smtClean="0">
                          <a:solidFill>
                            <a:schemeClr val="bg1">
                              <a:lumMod val="25000"/>
                            </a:schemeClr>
                          </a:solidFill>
                          <a:effectLst/>
                          <a:latin typeface="Helvetica" pitchFamily="34" charset="0"/>
                          <a:ea typeface="+mn-ea"/>
                          <a:cs typeface="Helvetica" pitchFamily="34" charset="0"/>
                        </a:rPr>
                        <a:t>.</a:t>
                      </a:r>
                      <a:r>
                        <a:rPr lang="ru-RU" sz="900" i="1" u="none" strike="noStrike" kern="1200" dirty="0" smtClean="0">
                          <a:solidFill>
                            <a:schemeClr val="bg1">
                              <a:lumMod val="25000"/>
                            </a:schemeClr>
                          </a:solidFill>
                          <a:effectLst/>
                          <a:latin typeface="Helvetica" pitchFamily="34" charset="0"/>
                          <a:ea typeface="+mn-ea"/>
                          <a:cs typeface="Helvetica" pitchFamily="34" charset="0"/>
                        </a:rPr>
                        <a:t>7%</a:t>
                      </a:r>
                    </a:p>
                    <a:p>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3009354460"/>
              </p:ext>
            </p:extLst>
          </p:nvPr>
        </p:nvGraphicFramePr>
        <p:xfrm>
          <a:off x="2219327" y="914401"/>
          <a:ext cx="6392110" cy="853440"/>
        </p:xfrm>
        <a:graphic>
          <a:graphicData uri="http://schemas.openxmlformats.org/drawingml/2006/table">
            <a:tbl>
              <a:tblPr firstRow="1" bandRow="1">
                <a:tableStyleId>{2D5ABB26-0587-4C30-8999-92F81FD0307C}</a:tableStyleId>
              </a:tblPr>
              <a:tblGrid>
                <a:gridCol w="6392110"/>
              </a:tblGrid>
              <a:tr h="234909">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100" i="1" dirty="0" smtClean="0">
                          <a:solidFill>
                            <a:schemeClr val="bg1">
                              <a:lumMod val="50000"/>
                            </a:schemeClr>
                          </a:solidFill>
                          <a:latin typeface="Arial" pitchFamily="34" charset="0"/>
                          <a:cs typeface="Arial" pitchFamily="34" charset="0"/>
                        </a:rPr>
                        <a:t>Use the skills and resources of partners to develop research infrastructure and support for participants in commercialization and integration of innovations from participating companies into global technological chains</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4245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smtClean="0">
                <a:solidFill>
                  <a:schemeClr val="bg1">
                    <a:lumMod val="50000"/>
                  </a:schemeClr>
                </a:solidFill>
                <a:latin typeface="Arial" pitchFamily="34" charset="0"/>
                <a:cs typeface="Arial" pitchFamily="34" charset="0"/>
              </a:rPr>
              <a:t>City</a:t>
            </a:r>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01441309"/>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graphicFrame>
        <p:nvGraphicFramePr>
          <p:cNvPr id="7" name="Table 19"/>
          <p:cNvGraphicFramePr>
            <a:graphicFrameLocks noGrp="1"/>
          </p:cNvGraphicFramePr>
          <p:nvPr>
            <p:extLst>
              <p:ext uri="{D42A27DB-BD31-4B8C-83A1-F6EECF244321}">
                <p14:modId xmlns:p14="http://schemas.microsoft.com/office/powerpoint/2010/main" val="776960930"/>
              </p:ext>
            </p:extLst>
          </p:nvPr>
        </p:nvGraphicFramePr>
        <p:xfrm>
          <a:off x="412375" y="1625859"/>
          <a:ext cx="8731626" cy="4837445"/>
        </p:xfrm>
        <a:graphic>
          <a:graphicData uri="http://schemas.openxmlformats.org/drawingml/2006/table">
            <a:tbl>
              <a:tblPr firstRow="1" bandRow="1">
                <a:tableStyleId>{F2DE63D5-997A-4646-A377-4702673A728D}</a:tableStyleId>
              </a:tblPr>
              <a:tblGrid>
                <a:gridCol w="1110629"/>
                <a:gridCol w="1257531"/>
                <a:gridCol w="1509961"/>
                <a:gridCol w="4007749"/>
                <a:gridCol w="845756"/>
              </a:tblGrid>
              <a:tr h="594340">
                <a:tc>
                  <a:txBody>
                    <a:bodyPr/>
                    <a:lstStyle/>
                    <a:p>
                      <a:pPr algn="ctr"/>
                      <a:r>
                        <a:rPr lang="en-US" sz="900" b="1" dirty="0" smtClean="0">
                          <a:solidFill>
                            <a:schemeClr val="bg1">
                              <a:lumMod val="25000"/>
                            </a:schemeClr>
                          </a:solidFill>
                          <a:latin typeface="Arial" pitchFamily="34" charset="0"/>
                          <a:cs typeface="Arial" pitchFamily="34" charset="0"/>
                        </a:rPr>
                        <a:t>Facility Name</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solidFill>
                            <a:schemeClr val="bg1">
                              <a:lumMod val="25000"/>
                            </a:schemeClr>
                          </a:solidFill>
                          <a:latin typeface="Arial" pitchFamily="34" charset="0"/>
                          <a:cs typeface="Arial" pitchFamily="34" charset="0"/>
                        </a:rPr>
                        <a:t>Planned date for completion of the current phase *</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Helvetica" pitchFamily="34" charset="0"/>
                          <a:cs typeface="Helvetica" pitchFamily="34" charset="0"/>
                        </a:rPr>
                        <a:t>Status on </a:t>
                      </a:r>
                      <a:r>
                        <a:rPr lang="ru-RU" sz="900" b="1" dirty="0" smtClean="0">
                          <a:solidFill>
                            <a:schemeClr val="bg1">
                              <a:lumMod val="25000"/>
                            </a:schemeClr>
                          </a:solidFill>
                          <a:latin typeface="Helvetica" pitchFamily="34" charset="0"/>
                          <a:cs typeface="Helvetica" pitchFamily="34" charset="0"/>
                        </a:rPr>
                        <a:t>31.05.2013</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Management Commentary </a:t>
                      </a:r>
                      <a:endParaRPr lang="ru-RU" sz="900" b="1" i="0" u="none" strike="noStrike" dirty="0" smtClean="0">
                        <a:solidFill>
                          <a:schemeClr val="bg1">
                            <a:lumMod val="25000"/>
                          </a:schemeClr>
                        </a:solidFill>
                        <a:effectLst/>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Arial" pitchFamily="34" charset="0"/>
                          <a:cs typeface="Arial" pitchFamily="34" charset="0"/>
                        </a:rPr>
                        <a:t>(including new construction schedules in the event of deviations from the plan)</a:t>
                      </a:r>
                      <a:endParaRPr lang="ru-RU" sz="900" b="0" i="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baseline="0" dirty="0" smtClean="0">
                          <a:solidFill>
                            <a:schemeClr val="bg1">
                              <a:lumMod val="25000"/>
                            </a:schemeClr>
                          </a:solidFill>
                          <a:latin typeface="Arial" pitchFamily="34" charset="0"/>
                          <a:cs typeface="Arial" pitchFamily="34" charset="0"/>
                        </a:rPr>
                        <a:t>Scheduled date of completion</a:t>
                      </a:r>
                      <a:endParaRPr lang="ru-RU" sz="900" b="1" baseline="0" dirty="0" smtClean="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597265">
                <a:tc>
                  <a:txBody>
                    <a:bodyPr/>
                    <a:lstStyle/>
                    <a:p>
                      <a:r>
                        <a:rPr lang="en-US" sz="900" dirty="0" smtClean="0">
                          <a:solidFill>
                            <a:schemeClr val="bg1">
                              <a:lumMod val="25000"/>
                            </a:schemeClr>
                          </a:solidFill>
                          <a:latin typeface="Helvetica" pitchFamily="34" charset="0"/>
                          <a:cs typeface="Helvetica" pitchFamily="34" charset="0"/>
                        </a:rPr>
                        <a:t>Town planning documentation</a:t>
                      </a:r>
                      <a:endParaRPr lang="ru-RU" sz="90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June </a:t>
                      </a:r>
                      <a:r>
                        <a:rPr lang="ru-RU" sz="900" b="0" i="1" dirty="0" smtClean="0">
                          <a:solidFill>
                            <a:schemeClr val="bg1">
                              <a:lumMod val="25000"/>
                            </a:schemeClr>
                          </a:solidFill>
                          <a:latin typeface="Helvetica" pitchFamily="34" charset="0"/>
                          <a:cs typeface="Helvetica" pitchFamily="34" charset="0"/>
                        </a:rPr>
                        <a:t>2013</a:t>
                      </a:r>
                      <a:endParaRPr lang="ru-RU" sz="900" b="0" i="1" dirty="0">
                        <a:solidFill>
                          <a:schemeClr val="bg1">
                            <a:lumMod val="25000"/>
                          </a:schemeClr>
                        </a:solidFill>
                        <a:latin typeface="Helvetica" pitchFamily="34" charset="0"/>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Helvetica" pitchFamily="34" charset="0"/>
                          <a:cs typeface="Helvetica" pitchFamily="34" charset="0"/>
                        </a:rPr>
                        <a:t>The project documentation is prepared by </a:t>
                      </a:r>
                      <a:r>
                        <a:rPr lang="en-US" sz="900" b="0" i="1" dirty="0" err="1" smtClean="0">
                          <a:solidFill>
                            <a:schemeClr val="bg1">
                              <a:lumMod val="25000"/>
                            </a:schemeClr>
                          </a:solidFill>
                          <a:latin typeface="Helvetica" pitchFamily="34" charset="0"/>
                          <a:cs typeface="Helvetica" pitchFamily="34" charset="0"/>
                        </a:rPr>
                        <a:t>Ove</a:t>
                      </a:r>
                      <a:r>
                        <a:rPr lang="en-US" sz="900" b="0" i="1" dirty="0" smtClean="0">
                          <a:solidFill>
                            <a:schemeClr val="bg1">
                              <a:lumMod val="25000"/>
                            </a:schemeClr>
                          </a:solidFill>
                          <a:latin typeface="Helvetica" pitchFamily="34" charset="0"/>
                          <a:cs typeface="Helvetica" pitchFamily="34" charset="0"/>
                        </a:rPr>
                        <a:t> ARUP and Herzog &amp; De </a:t>
                      </a:r>
                      <a:r>
                        <a:rPr lang="en-US" sz="900" b="0" i="1" dirty="0" err="1" smtClean="0">
                          <a:solidFill>
                            <a:schemeClr val="bg1">
                              <a:lumMod val="25000"/>
                            </a:schemeClr>
                          </a:solidFill>
                          <a:latin typeface="Helvetica" pitchFamily="34" charset="0"/>
                          <a:cs typeface="Helvetica" pitchFamily="34" charset="0"/>
                        </a:rPr>
                        <a:t>Meuron</a:t>
                      </a:r>
                      <a:endParaRPr lang="en-US" sz="900" b="0" i="1" dirty="0" smtClean="0">
                        <a:solidFill>
                          <a:schemeClr val="bg1">
                            <a:lumMod val="25000"/>
                          </a:schemeClr>
                        </a:solidFill>
                        <a:latin typeface="Helvetica" pitchFamily="34" charset="0"/>
                        <a:cs typeface="Helvetica" pitchFamily="34" charset="0"/>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Helvetica" pitchFamily="34" charset="0"/>
                          <a:cs typeface="Helvetica" pitchFamily="34" charset="0"/>
                        </a:rPr>
                        <a:t>Contracts for the excavation and piling work are planned to be concluded in June 2013</a:t>
                      </a:r>
                      <a:endParaRPr lang="ru-RU" sz="9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143">
                <a:tc>
                  <a:txBody>
                    <a:bodyPr/>
                    <a:lstStyle/>
                    <a:p>
                      <a:r>
                        <a:rPr lang="ru-RU" sz="900" dirty="0" smtClean="0">
                          <a:solidFill>
                            <a:schemeClr val="bg1">
                              <a:lumMod val="25000"/>
                            </a:schemeClr>
                          </a:solidFill>
                          <a:latin typeface="Helvetica" pitchFamily="34" charset="0"/>
                          <a:cs typeface="Helvetica" pitchFamily="34" charset="0"/>
                        </a:rPr>
                        <a:t> 1. </a:t>
                      </a:r>
                      <a:r>
                        <a:rPr lang="en-US" sz="900" dirty="0" err="1" smtClean="0">
                          <a:solidFill>
                            <a:schemeClr val="bg1">
                              <a:lumMod val="25000"/>
                            </a:schemeClr>
                          </a:solidFill>
                          <a:latin typeface="Helvetica" pitchFamily="34" charset="0"/>
                          <a:cs typeface="Helvetica" pitchFamily="34" charset="0"/>
                        </a:rPr>
                        <a:t>SkolTech</a:t>
                      </a:r>
                      <a:r>
                        <a:rPr lang="en-US" sz="900" dirty="0" smtClean="0">
                          <a:solidFill>
                            <a:schemeClr val="bg1">
                              <a:lumMod val="25000"/>
                            </a:schemeClr>
                          </a:solidFill>
                          <a:latin typeface="Helvetica" pitchFamily="34" charset="0"/>
                          <a:cs typeface="Helvetica" pitchFamily="34" charset="0"/>
                        </a:rPr>
                        <a:t> Complex </a:t>
                      </a:r>
                      <a:endParaRPr lang="ru-RU" sz="90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March </a:t>
                      </a:r>
                      <a:r>
                        <a:rPr lang="ru-RU" sz="900" b="0" i="1" dirty="0" smtClean="0">
                          <a:solidFill>
                            <a:schemeClr val="bg1">
                              <a:lumMod val="25000"/>
                            </a:schemeClr>
                          </a:solidFill>
                          <a:latin typeface="Helvetica" pitchFamily="34" charset="0"/>
                          <a:cs typeface="Helvetica" pitchFamily="34" charset="0"/>
                        </a:rPr>
                        <a:t>2013</a:t>
                      </a:r>
                      <a:endParaRPr lang="ru-RU" sz="900" b="0" i="1" dirty="0">
                        <a:solidFill>
                          <a:schemeClr val="bg1">
                            <a:lumMod val="25000"/>
                          </a:schemeClr>
                        </a:solidFill>
                        <a:latin typeface="Helvetica" pitchFamily="34" charset="0"/>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Project documentation prepared by </a:t>
                      </a:r>
                      <a:r>
                        <a:rPr lang="en-US" sz="900" b="0" i="1" dirty="0" err="1" smtClean="0">
                          <a:solidFill>
                            <a:schemeClr val="bg1">
                              <a:lumMod val="25000"/>
                            </a:schemeClr>
                          </a:solidFill>
                          <a:latin typeface="Helvetica" pitchFamily="34" charset="0"/>
                          <a:cs typeface="Helvetica" pitchFamily="34" charset="0"/>
                        </a:rPr>
                        <a:t>Valode</a:t>
                      </a:r>
                      <a:r>
                        <a:rPr lang="en-US" sz="900" b="0" i="1" dirty="0" smtClean="0">
                          <a:solidFill>
                            <a:schemeClr val="bg1">
                              <a:lumMod val="25000"/>
                            </a:schemeClr>
                          </a:solidFill>
                          <a:latin typeface="Helvetica" pitchFamily="34" charset="0"/>
                          <a:cs typeface="Helvetica" pitchFamily="34" charset="0"/>
                        </a:rPr>
                        <a:t> et </a:t>
                      </a:r>
                      <a:r>
                        <a:rPr lang="en-US" sz="900" b="0" i="1" dirty="0" err="1" smtClean="0">
                          <a:solidFill>
                            <a:schemeClr val="bg1">
                              <a:lumMod val="25000"/>
                            </a:schemeClr>
                          </a:solidFill>
                          <a:latin typeface="Helvetica" pitchFamily="34" charset="0"/>
                          <a:cs typeface="Helvetica" pitchFamily="34" charset="0"/>
                        </a:rPr>
                        <a:t>Pistre</a:t>
                      </a:r>
                      <a:r>
                        <a:rPr lang="en-US" sz="900" b="0" i="1" baseline="0" dirty="0" smtClean="0">
                          <a:solidFill>
                            <a:schemeClr val="bg1">
                              <a:lumMod val="25000"/>
                            </a:schemeClr>
                          </a:solidFill>
                          <a:latin typeface="Helvetica" pitchFamily="34" charset="0"/>
                          <a:cs typeface="Helvetica" pitchFamily="34" charset="0"/>
                        </a:rPr>
                        <a:t> and</a:t>
                      </a:r>
                      <a:r>
                        <a:rPr lang="en-US" sz="900" b="0" i="1" dirty="0" smtClean="0">
                          <a:solidFill>
                            <a:schemeClr val="bg1">
                              <a:lumMod val="25000"/>
                            </a:schemeClr>
                          </a:solidFill>
                          <a:latin typeface="Helvetica" pitchFamily="34" charset="0"/>
                          <a:cs typeface="Helvetica" pitchFamily="34" charset="0"/>
                        </a:rPr>
                        <a:t> has been submitted</a:t>
                      </a:r>
                      <a:r>
                        <a:rPr lang="en-US" sz="900" b="0" i="1" baseline="0" dirty="0" smtClean="0">
                          <a:solidFill>
                            <a:schemeClr val="bg1">
                              <a:lumMod val="25000"/>
                            </a:schemeClr>
                          </a:solidFill>
                          <a:latin typeface="Helvetica" pitchFamily="34" charset="0"/>
                          <a:cs typeface="Helvetica" pitchFamily="34" charset="0"/>
                        </a:rPr>
                        <a:t> for </a:t>
                      </a:r>
                      <a:r>
                        <a:rPr lang="en-US" sz="900" b="0" i="1" dirty="0" smtClean="0">
                          <a:solidFill>
                            <a:schemeClr val="bg1">
                              <a:lumMod val="25000"/>
                            </a:schemeClr>
                          </a:solidFill>
                          <a:latin typeface="Helvetica" pitchFamily="34" charset="0"/>
                          <a:cs typeface="Helvetica" pitchFamily="34" charset="0"/>
                        </a:rPr>
                        <a:t>expert approval. Forecasted completion of approval</a:t>
                      </a:r>
                      <a:r>
                        <a:rPr lang="en-US" sz="900" b="0" i="1" baseline="0" dirty="0" smtClean="0">
                          <a:solidFill>
                            <a:schemeClr val="bg1">
                              <a:lumMod val="25000"/>
                            </a:schemeClr>
                          </a:solidFill>
                          <a:latin typeface="Helvetica" pitchFamily="34" charset="0"/>
                          <a:cs typeface="Helvetica" pitchFamily="34" charset="0"/>
                        </a:rPr>
                        <a:t> is</a:t>
                      </a:r>
                      <a:r>
                        <a:rPr lang="en-US" sz="900" b="0" i="1" dirty="0" smtClean="0">
                          <a:solidFill>
                            <a:schemeClr val="bg1">
                              <a:lumMod val="25000"/>
                            </a:schemeClr>
                          </a:solidFill>
                          <a:latin typeface="Helvetica" pitchFamily="34" charset="0"/>
                          <a:cs typeface="Helvetica" pitchFamily="34" charset="0"/>
                        </a:rPr>
                        <a:t> June 2013 (1st week).</a:t>
                      </a:r>
                      <a:r>
                        <a:rPr lang="ru-RU" sz="900" b="0" i="1" baseline="0" dirty="0" smtClean="0">
                          <a:solidFill>
                            <a:schemeClr val="bg1">
                              <a:lumMod val="25000"/>
                            </a:schemeClr>
                          </a:solidFill>
                          <a:latin typeface="Helvetica" pitchFamily="34" charset="0"/>
                          <a:cs typeface="Helvetica" pitchFamily="34" charset="0"/>
                        </a:rPr>
                        <a:t> </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365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Helvetica" pitchFamily="34" charset="0"/>
                          <a:cs typeface="Helvetica" pitchFamily="34" charset="0"/>
                        </a:rPr>
                        <a:t>2 .</a:t>
                      </a:r>
                      <a:r>
                        <a:rPr lang="en-US" sz="900" dirty="0" err="1" smtClean="0">
                          <a:solidFill>
                            <a:schemeClr val="bg1">
                              <a:lumMod val="25000"/>
                            </a:schemeClr>
                          </a:solidFill>
                          <a:latin typeface="Helvetica" pitchFamily="34" charset="0"/>
                          <a:cs typeface="Helvetica" pitchFamily="34" charset="0"/>
                        </a:rPr>
                        <a:t>Technopark</a:t>
                      </a:r>
                      <a:r>
                        <a:rPr lang="en-US" sz="900" baseline="0" dirty="0" smtClean="0">
                          <a:solidFill>
                            <a:schemeClr val="bg1">
                              <a:lumMod val="25000"/>
                            </a:schemeClr>
                          </a:solidFill>
                          <a:latin typeface="Helvetica" pitchFamily="34" charset="0"/>
                          <a:cs typeface="Helvetica" pitchFamily="34" charset="0"/>
                        </a:rPr>
                        <a:t> </a:t>
                      </a:r>
                      <a:r>
                        <a:rPr lang="en-US" sz="900" dirty="0" smtClean="0">
                          <a:solidFill>
                            <a:schemeClr val="bg1">
                              <a:lumMod val="25000"/>
                            </a:schemeClr>
                          </a:solidFill>
                          <a:latin typeface="Helvetica" pitchFamily="34" charset="0"/>
                          <a:cs typeface="Helvetica" pitchFamily="34" charset="0"/>
                        </a:rPr>
                        <a:t>Complex</a:t>
                      </a:r>
                      <a:endParaRPr lang="ru-RU" sz="900" b="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Beginning</a:t>
                      </a:r>
                      <a:r>
                        <a:rPr lang="en-US" sz="900" b="0" i="1" kern="1200" baseline="0" dirty="0" smtClean="0">
                          <a:solidFill>
                            <a:schemeClr val="bg1">
                              <a:lumMod val="25000"/>
                            </a:schemeClr>
                          </a:solidFill>
                          <a:latin typeface="Arial" pitchFamily="34" charset="0"/>
                          <a:ea typeface="+mn-ea"/>
                          <a:cs typeface="Arial" pitchFamily="34" charset="0"/>
                        </a:rPr>
                        <a:t> of Construction</a:t>
                      </a:r>
                      <a:r>
                        <a:rPr lang="ru-RU" sz="900" b="0" i="1" kern="1200" dirty="0" smtClean="0">
                          <a:solidFill>
                            <a:schemeClr val="bg1">
                              <a:lumMod val="25000"/>
                            </a:schemeClr>
                          </a:solidFill>
                          <a:latin typeface="Helvetica" pitchFamily="34" charset="0"/>
                          <a:ea typeface="+mn-ea"/>
                          <a:cs typeface="Helvetica" pitchFamily="34" charset="0"/>
                        </a:rPr>
                        <a:t> </a:t>
                      </a:r>
                      <a:r>
                        <a:rPr lang="ru-RU" sz="900" b="0" i="1" dirty="0" smtClean="0">
                          <a:solidFill>
                            <a:schemeClr val="bg1">
                              <a:lumMod val="25000"/>
                            </a:schemeClr>
                          </a:solidFill>
                          <a:latin typeface="Helvetica" pitchFamily="34" charset="0"/>
                          <a:cs typeface="Helvetica" pitchFamily="34" charset="0"/>
                        </a:rPr>
                        <a:t>–</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May </a:t>
                      </a:r>
                      <a:r>
                        <a:rPr lang="ru-RU" sz="900" b="0" i="1" dirty="0" smtClean="0">
                          <a:solidFill>
                            <a:schemeClr val="bg1">
                              <a:lumMod val="25000"/>
                            </a:schemeClr>
                          </a:solidFill>
                          <a:latin typeface="Helvetica" pitchFamily="34" charset="0"/>
                          <a:cs typeface="Helvetica" pitchFamily="34" charset="0"/>
                        </a:rPr>
                        <a:t>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baseline="0" dirty="0" smtClean="0">
                          <a:solidFill>
                            <a:schemeClr val="bg1">
                              <a:lumMod val="25000"/>
                            </a:schemeClr>
                          </a:solidFill>
                          <a:latin typeface="Helvetica" pitchFamily="34" charset="0"/>
                          <a:cs typeface="Helvetica" pitchFamily="34" charset="0"/>
                        </a:rPr>
                        <a:t>Contract for excavation and piling signed.</a:t>
                      </a:r>
                    </a:p>
                    <a:p>
                      <a:pPr marL="0" marR="0" lvl="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baseline="0" dirty="0" smtClean="0">
                          <a:solidFill>
                            <a:schemeClr val="bg1">
                              <a:lumMod val="25000"/>
                            </a:schemeClr>
                          </a:solidFill>
                          <a:latin typeface="Helvetica" pitchFamily="34" charset="0"/>
                          <a:cs typeface="Helvetica" pitchFamily="34" charset="0"/>
                        </a:rPr>
                        <a:t>The contractor has mobilized and begun work.</a:t>
                      </a:r>
                      <a:endParaRPr lang="ru-RU" sz="900" b="0" i="1" baseline="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57143">
                <a:tc vMerge="1">
                  <a:txBody>
                    <a:bodyPr/>
                    <a:lstStyle/>
                    <a:p>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February</a:t>
                      </a:r>
                      <a:r>
                        <a:rPr lang="ru-RU" sz="900" b="0" i="1" dirty="0" smtClean="0">
                          <a:solidFill>
                            <a:schemeClr val="bg1">
                              <a:lumMod val="25000"/>
                            </a:schemeClr>
                          </a:solidFill>
                          <a:latin typeface="Helvetica" pitchFamily="34" charset="0"/>
                          <a:cs typeface="Helvetica" pitchFamily="34" charset="0"/>
                        </a:rPr>
                        <a:t>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Project documents for block 9  has been submitted for expertise, the forecast for approval is June 2013. Expert examination for blocks 10 and 11 has not started (low-rise buildings)</a:t>
                      </a:r>
                      <a:endParaRPr lang="ru-RU"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August</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143">
                <a:tc rowSpan="2">
                  <a:txBody>
                    <a:bodyPr/>
                    <a:lstStyle/>
                    <a:p>
                      <a:r>
                        <a:rPr lang="ru-RU" sz="900" dirty="0" smtClean="0">
                          <a:solidFill>
                            <a:schemeClr val="bg1">
                              <a:lumMod val="25000"/>
                            </a:schemeClr>
                          </a:solidFill>
                          <a:latin typeface="Helvetica" pitchFamily="34" charset="0"/>
                          <a:cs typeface="Helvetica" pitchFamily="34" charset="0"/>
                        </a:rPr>
                        <a:t>3. </a:t>
                      </a:r>
                      <a:r>
                        <a:rPr lang="en-US" sz="900" dirty="0" smtClean="0">
                          <a:solidFill>
                            <a:schemeClr val="bg1">
                              <a:lumMod val="25000"/>
                            </a:schemeClr>
                          </a:solidFill>
                          <a:latin typeface="Helvetica" pitchFamily="34" charset="0"/>
                          <a:cs typeface="Helvetica" pitchFamily="34" charset="0"/>
                        </a:rPr>
                        <a:t>Apartments</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Beginning</a:t>
                      </a:r>
                      <a:r>
                        <a:rPr lang="en-US" sz="900" b="0" i="1" kern="1200" baseline="0" dirty="0" smtClean="0">
                          <a:solidFill>
                            <a:schemeClr val="bg1">
                              <a:lumMod val="25000"/>
                            </a:schemeClr>
                          </a:solidFill>
                          <a:latin typeface="Arial" pitchFamily="34" charset="0"/>
                          <a:ea typeface="+mn-ea"/>
                          <a:cs typeface="Arial" pitchFamily="34" charset="0"/>
                        </a:rPr>
                        <a:t> of Construction</a:t>
                      </a:r>
                      <a:r>
                        <a:rPr lang="ru-RU" sz="900" b="0" i="1" kern="1200" dirty="0" smtClean="0">
                          <a:solidFill>
                            <a:schemeClr val="bg1">
                              <a:lumMod val="25000"/>
                            </a:schemeClr>
                          </a:solidFill>
                          <a:latin typeface="Helvetica" pitchFamily="34" charset="0"/>
                          <a:ea typeface="+mn-ea"/>
                          <a:cs typeface="Helvetica" pitchFamily="34" charset="0"/>
                        </a:rPr>
                        <a:t> –</a:t>
                      </a:r>
                      <a:br>
                        <a:rPr lang="ru-RU" sz="900" b="0" i="1" kern="1200" dirty="0" smtClean="0">
                          <a:solidFill>
                            <a:schemeClr val="bg1">
                              <a:lumMod val="25000"/>
                            </a:schemeClr>
                          </a:solidFill>
                          <a:latin typeface="Helvetica" pitchFamily="34" charset="0"/>
                          <a:ea typeface="+mn-ea"/>
                          <a:cs typeface="Helvetica" pitchFamily="34" charset="0"/>
                        </a:rPr>
                      </a:br>
                      <a:r>
                        <a:rPr lang="en-US" sz="900" b="0" i="1" kern="1200" dirty="0" smtClean="0">
                          <a:solidFill>
                            <a:schemeClr val="bg1">
                              <a:lumMod val="25000"/>
                            </a:schemeClr>
                          </a:solidFill>
                          <a:latin typeface="Helvetica" pitchFamily="34" charset="0"/>
                          <a:ea typeface="+mn-ea"/>
                          <a:cs typeface="Helvetica" pitchFamily="34" charset="0"/>
                        </a:rPr>
                        <a:t>May</a:t>
                      </a:r>
                      <a:r>
                        <a:rPr lang="ru-RU" sz="900" b="0" i="1" kern="1200" dirty="0" smtClean="0">
                          <a:solidFill>
                            <a:schemeClr val="bg1">
                              <a:lumMod val="25000"/>
                            </a:schemeClr>
                          </a:solidFill>
                          <a:latin typeface="Helvetica" pitchFamily="34" charset="0"/>
                          <a:ea typeface="+mn-ea"/>
                          <a:cs typeface="Helvetica" pitchFamily="34" charset="0"/>
                        </a:rPr>
                        <a:t> 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Excavation </a:t>
                      </a:r>
                      <a:r>
                        <a:rPr lang="en-US" sz="900" b="0" i="1" kern="1200" baseline="0" dirty="0" smtClean="0">
                          <a:solidFill>
                            <a:schemeClr val="bg1">
                              <a:lumMod val="25000"/>
                            </a:schemeClr>
                          </a:solidFill>
                          <a:latin typeface="Helvetica" pitchFamily="34" charset="0"/>
                          <a:ea typeface="+mn-ea"/>
                          <a:cs typeface="Helvetica" pitchFamily="34" charset="0"/>
                        </a:rPr>
                        <a:t>and piling work has </a:t>
                      </a:r>
                      <a:r>
                        <a:rPr lang="en-US" sz="900" b="0" i="1" kern="1200" baseline="0" dirty="0" smtClean="0">
                          <a:solidFill>
                            <a:schemeClr val="bg1">
                              <a:lumMod val="25000"/>
                            </a:schemeClr>
                          </a:solidFill>
                          <a:latin typeface="Helvetica" pitchFamily="34" charset="0"/>
                          <a:ea typeface="+mn-ea"/>
                          <a:cs typeface="Helvetica" pitchFamily="34" charset="0"/>
                        </a:rPr>
                        <a:t>started on the 9th block , </a:t>
                      </a:r>
                      <a:r>
                        <a:rPr lang="en-US" sz="900" b="0" i="1" kern="1200" baseline="0" dirty="0" smtClean="0">
                          <a:solidFill>
                            <a:schemeClr val="bg1">
                              <a:lumMod val="25000"/>
                            </a:schemeClr>
                          </a:solidFill>
                          <a:latin typeface="Helvetica" pitchFamily="34" charset="0"/>
                          <a:ea typeface="+mn-ea"/>
                          <a:cs typeface="Helvetica" pitchFamily="34" charset="0"/>
                        </a:rPr>
                        <a:t>work on blocks 10 and 11 will begin in June</a:t>
                      </a:r>
                      <a:r>
                        <a:rPr lang="ru-RU" sz="900" b="0" i="1" kern="1200" baseline="0" dirty="0" smtClean="0">
                          <a:solidFill>
                            <a:schemeClr val="bg1">
                              <a:lumMod val="25000"/>
                            </a:schemeClr>
                          </a:solidFill>
                          <a:latin typeface="Helvetica" pitchFamily="34" charset="0"/>
                          <a:ea typeface="+mn-ea"/>
                          <a:cs typeface="Helvetica" pitchFamily="34" charset="0"/>
                        </a:rPr>
                        <a:t>.</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smtClean="0">
                        <a:solidFill>
                          <a:schemeClr val="tx1"/>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57143">
                <a:tc vMerge="1">
                  <a:txBody>
                    <a:bodyPr/>
                    <a:lstStyle/>
                    <a:p>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September </a:t>
                      </a:r>
                      <a:r>
                        <a:rPr lang="ru-RU" sz="900" b="0" i="1" dirty="0" smtClean="0">
                          <a:solidFill>
                            <a:schemeClr val="bg1">
                              <a:lumMod val="25000"/>
                            </a:schemeClr>
                          </a:solidFill>
                          <a:latin typeface="Helvetica" pitchFamily="34" charset="0"/>
                          <a:cs typeface="Helvetica" pitchFamily="34" charset="0"/>
                        </a:rPr>
                        <a:t>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Final Stage  of choosing the winner for construction of office centers.</a:t>
                      </a:r>
                    </a:p>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Planned deadline - December 2013</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December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63948">
                <a:tc>
                  <a:txBody>
                    <a:bodyPr/>
                    <a:lstStyle/>
                    <a:p>
                      <a:r>
                        <a:rPr lang="ru-RU" sz="900" dirty="0" smtClean="0">
                          <a:solidFill>
                            <a:schemeClr val="bg1">
                              <a:lumMod val="25000"/>
                            </a:schemeClr>
                          </a:solidFill>
                          <a:latin typeface="Helvetica" pitchFamily="34" charset="0"/>
                          <a:cs typeface="Helvetica" pitchFamily="34" charset="0"/>
                        </a:rPr>
                        <a:t>4.</a:t>
                      </a:r>
                      <a:r>
                        <a:rPr lang="ru-RU" sz="900" baseline="0" dirty="0" smtClean="0">
                          <a:solidFill>
                            <a:schemeClr val="bg1">
                              <a:lumMod val="25000"/>
                            </a:schemeClr>
                          </a:solidFill>
                          <a:latin typeface="Helvetica" pitchFamily="34" charset="0"/>
                          <a:cs typeface="Helvetica" pitchFamily="34" charset="0"/>
                        </a:rPr>
                        <a:t> </a:t>
                      </a:r>
                      <a:r>
                        <a:rPr lang="en-US" sz="900" baseline="0" dirty="0" err="1" smtClean="0">
                          <a:solidFill>
                            <a:schemeClr val="bg1">
                              <a:lumMod val="25000"/>
                            </a:schemeClr>
                          </a:solidFill>
                          <a:latin typeface="Helvetica" pitchFamily="34" charset="0"/>
                          <a:cs typeface="Helvetica" pitchFamily="34" charset="0"/>
                        </a:rPr>
                        <a:t>Technopark</a:t>
                      </a:r>
                      <a:r>
                        <a:rPr lang="en-US" sz="900" baseline="0" dirty="0" smtClean="0">
                          <a:solidFill>
                            <a:schemeClr val="bg1">
                              <a:lumMod val="25000"/>
                            </a:schemeClr>
                          </a:solidFill>
                          <a:latin typeface="Helvetica" pitchFamily="34" charset="0"/>
                          <a:cs typeface="Helvetica" pitchFamily="34" charset="0"/>
                        </a:rPr>
                        <a:t> Office Center</a:t>
                      </a:r>
                      <a:r>
                        <a:rPr lang="en-US" sz="900" dirty="0" smtClean="0">
                          <a:solidFill>
                            <a:schemeClr val="bg1">
                              <a:lumMod val="25000"/>
                            </a:schemeClr>
                          </a:solidFill>
                          <a:latin typeface="Helvetica" pitchFamily="34" charset="0"/>
                          <a:cs typeface="Helvetica" pitchFamily="34" charset="0"/>
                        </a:rPr>
                        <a:t> </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900" b="0" i="1" dirty="0" smtClean="0">
                        <a:solidFill>
                          <a:schemeClr val="bg1">
                            <a:lumMod val="25000"/>
                          </a:schemeClr>
                        </a:solidFill>
                        <a:latin typeface="Arial" pitchFamily="34" charset="0"/>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ru-RU"/>
                    </a:p>
                  </a:txBody>
                  <a:tcP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ru-RU"/>
                    </a:p>
                  </a:txBody>
                  <a:tcP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ru-RU"/>
                    </a:p>
                  </a:txBody>
                  <a:tcP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3659">
                <a:tc>
                  <a:txBody>
                    <a:bodyPr/>
                    <a:lstStyle/>
                    <a:p>
                      <a:r>
                        <a:rPr lang="ru-RU" sz="900" dirty="0" smtClean="0">
                          <a:solidFill>
                            <a:schemeClr val="bg1">
                              <a:lumMod val="25000"/>
                            </a:schemeClr>
                          </a:solidFill>
                          <a:latin typeface="Helvetica" pitchFamily="34" charset="0"/>
                          <a:cs typeface="Helvetica" pitchFamily="34" charset="0"/>
                        </a:rPr>
                        <a:t>5. </a:t>
                      </a:r>
                      <a:r>
                        <a:rPr lang="en-US" sz="900" dirty="0" smtClean="0">
                          <a:solidFill>
                            <a:schemeClr val="bg1">
                              <a:lumMod val="25000"/>
                            </a:schemeClr>
                          </a:solidFill>
                          <a:latin typeface="Helvetica" pitchFamily="34" charset="0"/>
                          <a:cs typeface="Helvetica" pitchFamily="34" charset="0"/>
                        </a:rPr>
                        <a:t>Social</a:t>
                      </a:r>
                      <a:r>
                        <a:rPr lang="en-US" sz="900" baseline="0" dirty="0" smtClean="0">
                          <a:solidFill>
                            <a:schemeClr val="bg1">
                              <a:lumMod val="25000"/>
                            </a:schemeClr>
                          </a:solidFill>
                          <a:latin typeface="Helvetica" pitchFamily="34" charset="0"/>
                          <a:cs typeface="Helvetica" pitchFamily="34" charset="0"/>
                        </a:rPr>
                        <a:t> infrastructure facilities</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October</a:t>
                      </a:r>
                      <a:r>
                        <a:rPr lang="ru-RU" sz="900" b="0" i="1" dirty="0" smtClean="0">
                          <a:solidFill>
                            <a:schemeClr val="bg1">
                              <a:lumMod val="25000"/>
                            </a:schemeClr>
                          </a:solidFill>
                          <a:latin typeface="Helvetica" pitchFamily="34" charset="0"/>
                          <a:cs typeface="Helvetica" pitchFamily="34" charset="0"/>
                        </a:rPr>
                        <a:t> 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Project organization selected. Design in progress</a:t>
                      </a:r>
                      <a:endParaRPr lang="ru-RU"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 2014</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143">
                <a:tc>
                  <a:txBody>
                    <a:bodyPr/>
                    <a:lstStyle/>
                    <a:p>
                      <a:pPr marL="114300" indent="0" algn="l"/>
                      <a:r>
                        <a:rPr lang="ru-RU" sz="900" dirty="0" smtClean="0">
                          <a:solidFill>
                            <a:schemeClr val="bg1">
                              <a:lumMod val="25000"/>
                            </a:schemeClr>
                          </a:solidFill>
                          <a:latin typeface="Helvetica" pitchFamily="34" charset="0"/>
                          <a:cs typeface="Helvetica" pitchFamily="34" charset="0"/>
                        </a:rPr>
                        <a:t>5.1.</a:t>
                      </a:r>
                      <a:r>
                        <a:rPr lang="ru-RU" sz="900" baseline="0" dirty="0" smtClean="0">
                          <a:solidFill>
                            <a:schemeClr val="bg1">
                              <a:lumMod val="25000"/>
                            </a:schemeClr>
                          </a:solidFill>
                          <a:latin typeface="Helvetica" pitchFamily="34" charset="0"/>
                          <a:cs typeface="Helvetica" pitchFamily="34" charset="0"/>
                        </a:rPr>
                        <a:t> </a:t>
                      </a:r>
                      <a:r>
                        <a:rPr lang="en-US" sz="900" dirty="0" smtClean="0">
                          <a:solidFill>
                            <a:schemeClr val="bg1">
                              <a:lumMod val="25000"/>
                            </a:schemeClr>
                          </a:solidFill>
                          <a:latin typeface="Helvetica" pitchFamily="34" charset="0"/>
                          <a:cs typeface="Helvetica" pitchFamily="34" charset="0"/>
                        </a:rPr>
                        <a:t>Family Campus</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October</a:t>
                      </a:r>
                      <a:r>
                        <a:rPr lang="ru-RU" sz="900" b="0" i="1" dirty="0" smtClean="0">
                          <a:solidFill>
                            <a:schemeClr val="bg1">
                              <a:lumMod val="25000"/>
                            </a:schemeClr>
                          </a:solidFill>
                          <a:latin typeface="Helvetica" pitchFamily="34" charset="0"/>
                          <a:cs typeface="Helvetica" pitchFamily="34" charset="0"/>
                        </a:rPr>
                        <a:t> 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Procurement procedure under way</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January</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2015 </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48" name="Блок-схема: узел 47"/>
          <p:cNvSpPr/>
          <p:nvPr/>
        </p:nvSpPr>
        <p:spPr>
          <a:xfrm>
            <a:off x="3926279" y="2421682"/>
            <a:ext cx="326954" cy="292337"/>
          </a:xfrm>
          <a:prstGeom prst="flowChartConnector">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7" name="Блок-схема: узел 116"/>
          <p:cNvSpPr/>
          <p:nvPr/>
        </p:nvSpPr>
        <p:spPr>
          <a:xfrm>
            <a:off x="2928678" y="3292936"/>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9" name="Блок-схема: узел 118"/>
          <p:cNvSpPr/>
          <p:nvPr/>
        </p:nvSpPr>
        <p:spPr>
          <a:xfrm>
            <a:off x="3439321" y="3305602"/>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2" name="Блок-схема: узел 121"/>
          <p:cNvSpPr/>
          <p:nvPr/>
        </p:nvSpPr>
        <p:spPr>
          <a:xfrm>
            <a:off x="3439321" y="423324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8" name="Блок-схема: узел 137"/>
          <p:cNvSpPr/>
          <p:nvPr/>
        </p:nvSpPr>
        <p:spPr>
          <a:xfrm>
            <a:off x="2928678" y="2418955"/>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3439321" y="2421682"/>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4" name="Блок-схема: узел 116"/>
          <p:cNvSpPr/>
          <p:nvPr/>
        </p:nvSpPr>
        <p:spPr>
          <a:xfrm>
            <a:off x="2928678" y="423324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3" name="Блок-схема: узел 22"/>
          <p:cNvSpPr/>
          <p:nvPr/>
        </p:nvSpPr>
        <p:spPr>
          <a:xfrm>
            <a:off x="2928678" y="2903892"/>
            <a:ext cx="326954" cy="292337"/>
          </a:xfrm>
          <a:prstGeom prst="flowChartConnector">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3" name="Блок-схема: узел 32"/>
          <p:cNvSpPr/>
          <p:nvPr/>
        </p:nvSpPr>
        <p:spPr>
          <a:xfrm>
            <a:off x="3926279" y="2903893"/>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Блок-схема: узел 33"/>
          <p:cNvSpPr/>
          <p:nvPr/>
        </p:nvSpPr>
        <p:spPr>
          <a:xfrm>
            <a:off x="3926279" y="372819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9" name="Блок-схема: узел 38"/>
          <p:cNvSpPr/>
          <p:nvPr/>
        </p:nvSpPr>
        <p:spPr>
          <a:xfrm>
            <a:off x="3439321" y="2903893"/>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0" name="Блок-схема: узел 116"/>
          <p:cNvSpPr/>
          <p:nvPr/>
        </p:nvSpPr>
        <p:spPr>
          <a:xfrm>
            <a:off x="2928678" y="3729516"/>
            <a:ext cx="326954" cy="292337"/>
          </a:xfrm>
          <a:prstGeom prst="flowChartConnector">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1" name="Блок-схема: узел 25"/>
          <p:cNvSpPr/>
          <p:nvPr/>
        </p:nvSpPr>
        <p:spPr>
          <a:xfrm>
            <a:off x="3439321" y="3721128"/>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2" name="Блок-схема: узел 41"/>
          <p:cNvSpPr/>
          <p:nvPr/>
        </p:nvSpPr>
        <p:spPr>
          <a:xfrm>
            <a:off x="3926279" y="3313222"/>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3" name="Блок-схема: узел 42"/>
          <p:cNvSpPr/>
          <p:nvPr/>
        </p:nvSpPr>
        <p:spPr>
          <a:xfrm>
            <a:off x="3926279" y="4233240"/>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8" name="Блок-схема: узел 121"/>
          <p:cNvSpPr/>
          <p:nvPr/>
        </p:nvSpPr>
        <p:spPr>
          <a:xfrm>
            <a:off x="3439321" y="467797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7" name="Блок-схема: узел 116"/>
          <p:cNvSpPr/>
          <p:nvPr/>
        </p:nvSpPr>
        <p:spPr>
          <a:xfrm>
            <a:off x="2928678" y="467797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9" name="Блок-схема: узел 42"/>
          <p:cNvSpPr/>
          <p:nvPr/>
        </p:nvSpPr>
        <p:spPr>
          <a:xfrm>
            <a:off x="3926279" y="4677977"/>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Блок-схема: узел 121"/>
          <p:cNvSpPr/>
          <p:nvPr/>
        </p:nvSpPr>
        <p:spPr>
          <a:xfrm>
            <a:off x="3417167" y="541434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1" name="Блок-схема: узел 116"/>
          <p:cNvSpPr/>
          <p:nvPr/>
        </p:nvSpPr>
        <p:spPr>
          <a:xfrm>
            <a:off x="2906524" y="541434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2" name="Блок-схема: узел 42"/>
          <p:cNvSpPr/>
          <p:nvPr/>
        </p:nvSpPr>
        <p:spPr>
          <a:xfrm>
            <a:off x="3904125" y="5414340"/>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3" name="Блок-схема: узел 121"/>
          <p:cNvSpPr/>
          <p:nvPr/>
        </p:nvSpPr>
        <p:spPr>
          <a:xfrm>
            <a:off x="3417167" y="583344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4" name="Блок-схема: узел 116"/>
          <p:cNvSpPr/>
          <p:nvPr/>
        </p:nvSpPr>
        <p:spPr>
          <a:xfrm>
            <a:off x="2906524" y="583344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5" name="Блок-схема: узел 42"/>
          <p:cNvSpPr/>
          <p:nvPr/>
        </p:nvSpPr>
        <p:spPr>
          <a:xfrm>
            <a:off x="3904125" y="5833440"/>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TextBox 28"/>
          <p:cNvSpPr txBox="1"/>
          <p:nvPr/>
        </p:nvSpPr>
        <p:spPr>
          <a:xfrm>
            <a:off x="5158788" y="6547540"/>
            <a:ext cx="3989949" cy="369332"/>
          </a:xfrm>
          <a:prstGeom prst="rect">
            <a:avLst/>
          </a:prstGeom>
          <a:noFill/>
        </p:spPr>
        <p:txBody>
          <a:bodyPr wrap="square" rtlCol="0">
            <a:spAutoFit/>
          </a:bodyPr>
          <a:lstStyle/>
          <a:p>
            <a:pPr algn="r"/>
            <a:r>
              <a:rPr lang="ru-RU" sz="900" i="1" dirty="0">
                <a:solidFill>
                  <a:schemeClr val="bg1">
                    <a:lumMod val="25000"/>
                  </a:schemeClr>
                </a:solidFill>
                <a:latin typeface="Arial" pitchFamily="34" charset="0"/>
                <a:cs typeface="Arial" pitchFamily="34" charset="0"/>
              </a:rPr>
              <a:t>*</a:t>
            </a:r>
            <a:r>
              <a:rPr lang="en-US" sz="900" i="1" dirty="0">
                <a:solidFill>
                  <a:schemeClr val="bg1">
                    <a:lumMod val="25000"/>
                  </a:schemeClr>
                </a:solidFill>
                <a:latin typeface="Arial" pitchFamily="34" charset="0"/>
                <a:cs typeface="Arial" pitchFamily="34" charset="0"/>
              </a:rPr>
              <a:t>  For the composition of the stages and status symbols, see the </a:t>
            </a:r>
            <a:r>
              <a:rPr lang="en-US" sz="900" i="1" dirty="0" smtClean="0">
                <a:solidFill>
                  <a:schemeClr val="bg1">
                    <a:lumMod val="25000"/>
                  </a:schemeClr>
                </a:solidFill>
                <a:latin typeface="Arial" pitchFamily="34" charset="0"/>
                <a:cs typeface="Arial" pitchFamily="34" charset="0"/>
              </a:rPr>
              <a:t>Appendix </a:t>
            </a:r>
            <a:r>
              <a:rPr lang="ru-RU" sz="900" i="1" dirty="0" smtClean="0">
                <a:solidFill>
                  <a:schemeClr val="bg1">
                    <a:lumMod val="25000"/>
                  </a:schemeClr>
                </a:solidFill>
                <a:latin typeface="Arial" pitchFamily="34" charset="0"/>
                <a:cs typeface="Arial" pitchFamily="34" charset="0"/>
              </a:rPr>
              <a:t>(</a:t>
            </a:r>
            <a:r>
              <a:rPr lang="en-US" sz="900" i="1" dirty="0" smtClean="0">
                <a:solidFill>
                  <a:schemeClr val="bg1">
                    <a:lumMod val="25000"/>
                  </a:schemeClr>
                </a:solidFill>
                <a:latin typeface="Arial" pitchFamily="34" charset="0"/>
                <a:cs typeface="Arial" pitchFamily="34" charset="0"/>
              </a:rPr>
              <a:t>page</a:t>
            </a:r>
            <a:r>
              <a:rPr lang="ru-RU" sz="900" i="1" dirty="0" smtClean="0">
                <a:solidFill>
                  <a:schemeClr val="bg1">
                    <a:lumMod val="25000"/>
                  </a:schemeClr>
                </a:solidFill>
                <a:latin typeface="Arial" pitchFamily="34" charset="0"/>
                <a:cs typeface="Arial" pitchFamily="34" charset="0"/>
              </a:rPr>
              <a:t> 22)   </a:t>
            </a:r>
          </a:p>
        </p:txBody>
      </p:sp>
    </p:spTree>
    <p:extLst>
      <p:ext uri="{BB962C8B-B14F-4D97-AF65-F5344CB8AC3E}">
        <p14:creationId xmlns:p14="http://schemas.microsoft.com/office/powerpoint/2010/main" val="409960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smtClean="0">
                <a:solidFill>
                  <a:schemeClr val="bg1">
                    <a:lumMod val="50000"/>
                  </a:schemeClr>
                </a:solidFill>
                <a:latin typeface="Arial" pitchFamily="34" charset="0"/>
                <a:cs typeface="Arial" pitchFamily="34" charset="0"/>
              </a:rPr>
              <a:t>City</a:t>
            </a:r>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149026370"/>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graphicFrame>
        <p:nvGraphicFramePr>
          <p:cNvPr id="7" name="Table 19"/>
          <p:cNvGraphicFramePr>
            <a:graphicFrameLocks noGrp="1"/>
          </p:cNvGraphicFramePr>
          <p:nvPr>
            <p:extLst>
              <p:ext uri="{D42A27DB-BD31-4B8C-83A1-F6EECF244321}">
                <p14:modId xmlns:p14="http://schemas.microsoft.com/office/powerpoint/2010/main" val="2680721958"/>
              </p:ext>
            </p:extLst>
          </p:nvPr>
        </p:nvGraphicFramePr>
        <p:xfrm>
          <a:off x="419680" y="1512844"/>
          <a:ext cx="8638595" cy="3948480"/>
        </p:xfrm>
        <a:graphic>
          <a:graphicData uri="http://schemas.openxmlformats.org/drawingml/2006/table">
            <a:tbl>
              <a:tblPr firstRow="1" bandRow="1">
                <a:tableStyleId>{F2DE63D5-997A-4646-A377-4702673A728D}</a:tableStyleId>
              </a:tblPr>
              <a:tblGrid>
                <a:gridCol w="1360082"/>
                <a:gridCol w="586723"/>
                <a:gridCol w="1173092"/>
                <a:gridCol w="1577727"/>
                <a:gridCol w="2779770"/>
                <a:gridCol w="1161201"/>
              </a:tblGrid>
              <a:tr h="486622">
                <a:tc>
                  <a:txBody>
                    <a:bodyPr/>
                    <a:lstStyle/>
                    <a:p>
                      <a:pPr algn="ctr"/>
                      <a:r>
                        <a:rPr lang="en-US" sz="900" b="1" dirty="0" smtClean="0">
                          <a:solidFill>
                            <a:schemeClr val="bg1">
                              <a:lumMod val="25000"/>
                            </a:schemeClr>
                          </a:solidFill>
                          <a:latin typeface="Helvetica" pitchFamily="34" charset="0"/>
                          <a:cs typeface="Helvetica" pitchFamily="34" charset="0"/>
                        </a:rPr>
                        <a:t>Facility Name</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gridSpan="2">
                  <a:txBody>
                    <a:bodyPr/>
                    <a:lstStyle/>
                    <a:p>
                      <a:pPr algn="ctr"/>
                      <a:r>
                        <a:rPr lang="en-US" sz="900" b="1" dirty="0" smtClean="0">
                          <a:solidFill>
                            <a:schemeClr val="bg1">
                              <a:lumMod val="25000"/>
                            </a:schemeClr>
                          </a:solidFill>
                          <a:latin typeface="Helvetica" pitchFamily="34" charset="0"/>
                          <a:cs typeface="Helvetica" pitchFamily="34" charset="0"/>
                        </a:rPr>
                        <a:t>Planned date for completion of the current phase</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Helvetica" pitchFamily="34" charset="0"/>
                          <a:cs typeface="Helvetica" pitchFamily="34" charset="0"/>
                        </a:rPr>
                        <a:t>Status on</a:t>
                      </a:r>
                      <a:r>
                        <a:rPr lang="ru-RU" sz="900" b="1" dirty="0" smtClean="0">
                          <a:solidFill>
                            <a:schemeClr val="bg1">
                              <a:lumMod val="25000"/>
                            </a:schemeClr>
                          </a:solidFill>
                          <a:latin typeface="Helvetica" pitchFamily="34" charset="0"/>
                          <a:cs typeface="Helvetica" pitchFamily="34" charset="0"/>
                        </a:rPr>
                        <a:t>  31.05.2013</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bg1">
                              <a:lumMod val="25000"/>
                            </a:schemeClr>
                          </a:solidFill>
                          <a:latin typeface="Helvetica" pitchFamily="34" charset="0"/>
                          <a:cs typeface="Helvetica" pitchFamily="34" charset="0"/>
                        </a:rPr>
                        <a:t>Management Commentary</a:t>
                      </a:r>
                      <a:endParaRPr lang="ru-RU" sz="900" b="1" baseline="0" dirty="0" smtClean="0">
                        <a:solidFill>
                          <a:schemeClr val="bg1">
                            <a:lumMod val="25000"/>
                          </a:schemeClr>
                        </a:solidFill>
                        <a:latin typeface="Helvetica" pitchFamily="34" charset="0"/>
                        <a:cs typeface="Helvetica"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Helvetica" pitchFamily="34" charset="0"/>
                          <a:cs typeface="Helvetica" pitchFamily="34" charset="0"/>
                        </a:rPr>
                        <a:t>(including new construction schedule in the event of deviations from the plan) </a:t>
                      </a:r>
                      <a:endParaRPr lang="ru-RU" sz="900" b="0" i="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baseline="0" dirty="0" smtClean="0">
                          <a:solidFill>
                            <a:schemeClr val="bg1">
                              <a:lumMod val="25000"/>
                            </a:schemeClr>
                          </a:solidFill>
                          <a:latin typeface="Helvetica" pitchFamily="34" charset="0"/>
                          <a:cs typeface="Helvetica" pitchFamily="34" charset="0"/>
                        </a:rPr>
                        <a:t>Scheduled date of completion</a:t>
                      </a:r>
                      <a:endParaRPr lang="ru-RU" sz="900" b="1" baseline="0" dirty="0" smtClean="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353907">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 </a:t>
                      </a:r>
                      <a:r>
                        <a:rPr lang="en-US" sz="900" dirty="0" smtClean="0">
                          <a:solidFill>
                            <a:schemeClr val="bg1">
                              <a:lumMod val="25000"/>
                            </a:schemeClr>
                          </a:solidFill>
                          <a:latin typeface="Arial" pitchFamily="34" charset="0"/>
                          <a:cs typeface="Arial" pitchFamily="34" charset="0"/>
                        </a:rPr>
                        <a:t>Central Zone</a:t>
                      </a:r>
                      <a:r>
                        <a:rPr lang="ru-RU" sz="900" dirty="0" smtClean="0">
                          <a:solidFill>
                            <a:schemeClr val="bg1">
                              <a:lumMod val="25000"/>
                            </a:schemeClr>
                          </a:solidFill>
                          <a:latin typeface="Arial" pitchFamily="34" charset="0"/>
                          <a:cs typeface="Arial" pitchFamily="34" charset="0"/>
                        </a:rPr>
                        <a:t>:</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indent="0" algn="ctr"/>
                      <a:endParaRPr lang="ru-RU" sz="900" b="0" i="1" dirty="0">
                        <a:solidFill>
                          <a:schemeClr val="bg1">
                            <a:lumMod val="25000"/>
                          </a:schemeClr>
                        </a:solidFill>
                        <a:latin typeface="Arial" pitchFamily="34" charset="0"/>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gridSpan="4">
                  <a:txBody>
                    <a:bodyPr/>
                    <a:lstStyle/>
                    <a:p>
                      <a:endParaRPr lang="ru-RU" dirty="0"/>
                    </a:p>
                  </a:txBody>
                  <a:tcPr>
                    <a:lnL w="3175" cap="flat" cmpd="sng" algn="ctr">
                      <a:solidFill>
                        <a:schemeClr val="bg1">
                          <a:lumMod val="95000"/>
                        </a:schemeClr>
                      </a:solidFill>
                      <a:prstDash val="solid"/>
                      <a:round/>
                      <a:headEnd type="none" w="med" len="med"/>
                      <a:tailEnd type="none" w="med" len="med"/>
                    </a:lnL>
                  </a:tcPr>
                </a:tc>
                <a:tc hMerge="1">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53907">
                <a:tc>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6.1 </a:t>
                      </a:r>
                      <a:r>
                        <a:rPr lang="en-US" sz="900" dirty="0" smtClean="0">
                          <a:solidFill>
                            <a:schemeClr val="bg1">
                              <a:lumMod val="25000"/>
                            </a:schemeClr>
                          </a:solidFill>
                          <a:latin typeface="Arial" pitchFamily="34" charset="0"/>
                          <a:cs typeface="Arial" pitchFamily="34" charset="0"/>
                        </a:rPr>
                        <a:t>Teachers Quarter</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endParaRPr lang="en-US"/>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August </a:t>
                      </a:r>
                      <a:r>
                        <a:rPr lang="ru-RU" sz="900" b="0" i="1" dirty="0" smtClean="0">
                          <a:solidFill>
                            <a:schemeClr val="bg1">
                              <a:lumMod val="25000"/>
                            </a:schemeClr>
                          </a:solidFill>
                          <a:latin typeface="Helvetica" pitchFamily="34" charset="0"/>
                          <a:cs typeface="Helvetica" pitchFamily="34" charset="0"/>
                        </a:rPr>
                        <a:t>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Helvetica" pitchFamily="34" charset="0"/>
                          <a:cs typeface="Helvetica" pitchFamily="34" charset="0"/>
                        </a:rPr>
                        <a:t>Documentation prepared</a:t>
                      </a:r>
                      <a:r>
                        <a:rPr lang="en-US" sz="900" b="0" i="1" baseline="0" dirty="0" smtClean="0">
                          <a:solidFill>
                            <a:schemeClr val="bg1">
                              <a:lumMod val="25000"/>
                            </a:schemeClr>
                          </a:solidFill>
                          <a:latin typeface="Helvetica" pitchFamily="34" charset="0"/>
                          <a:cs typeface="Helvetica" pitchFamily="34" charset="0"/>
                        </a:rPr>
                        <a:t> for </a:t>
                      </a:r>
                      <a:r>
                        <a:rPr lang="en-US" sz="900" b="0" i="1" dirty="0" smtClean="0">
                          <a:solidFill>
                            <a:schemeClr val="bg1">
                              <a:lumMod val="25000"/>
                            </a:schemeClr>
                          </a:solidFill>
                          <a:latin typeface="Helvetica" pitchFamily="34" charset="0"/>
                          <a:cs typeface="Helvetica" pitchFamily="34" charset="0"/>
                        </a:rPr>
                        <a:t>purchase</a:t>
                      </a:r>
                      <a:endParaRPr lang="ru-RU" sz="9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January</a:t>
                      </a:r>
                      <a:r>
                        <a:rPr lang="en-US" sz="900" b="0" i="1" kern="1200" baseline="0" dirty="0" smtClean="0">
                          <a:solidFill>
                            <a:schemeClr val="bg1">
                              <a:lumMod val="25000"/>
                            </a:schemeClr>
                          </a:solidFill>
                          <a:latin typeface="Helvetica" pitchFamily="34" charset="0"/>
                          <a:ea typeface="+mn-ea"/>
                          <a:cs typeface="Helvetica" pitchFamily="34" charset="0"/>
                        </a:rPr>
                        <a:t> </a:t>
                      </a:r>
                      <a:r>
                        <a:rPr lang="ru-RU" sz="900" b="0" i="1" kern="1200" dirty="0" smtClean="0">
                          <a:solidFill>
                            <a:schemeClr val="bg1">
                              <a:lumMod val="25000"/>
                            </a:schemeClr>
                          </a:solidFill>
                          <a:latin typeface="Helvetica" pitchFamily="34" charset="0"/>
                          <a:ea typeface="+mn-ea"/>
                          <a:cs typeface="Helvetica" pitchFamily="34" charset="0"/>
                        </a:rPr>
                        <a:t> </a:t>
                      </a:r>
                      <a:r>
                        <a:rPr lang="ru-RU" sz="900" b="0" i="1" kern="1200" baseline="0" dirty="0" smtClean="0">
                          <a:solidFill>
                            <a:schemeClr val="bg1">
                              <a:lumMod val="25000"/>
                            </a:schemeClr>
                          </a:solidFill>
                          <a:latin typeface="Helvetica" pitchFamily="34" charset="0"/>
                          <a:ea typeface="+mn-ea"/>
                          <a:cs typeface="Helvetica" pitchFamily="34" charset="0"/>
                        </a:rPr>
                        <a:t>2015</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53907">
                <a:tc>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6.2 </a:t>
                      </a:r>
                      <a:r>
                        <a:rPr lang="en-US" sz="900" dirty="0" smtClean="0">
                          <a:solidFill>
                            <a:schemeClr val="bg1">
                              <a:lumMod val="25000"/>
                            </a:schemeClr>
                          </a:solidFill>
                          <a:latin typeface="Arial" pitchFamily="34" charset="0"/>
                          <a:cs typeface="Arial" pitchFamily="34" charset="0"/>
                        </a:rPr>
                        <a:t>Students</a:t>
                      </a:r>
                      <a:r>
                        <a:rPr lang="en-US"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Quarter</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endParaRPr lang="en-US"/>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July</a:t>
                      </a:r>
                      <a:r>
                        <a:rPr lang="ru-RU" sz="900" b="0" i="1" dirty="0" smtClean="0">
                          <a:solidFill>
                            <a:schemeClr val="bg1">
                              <a:lumMod val="25000"/>
                            </a:schemeClr>
                          </a:solidFill>
                          <a:latin typeface="Helvetica" pitchFamily="34" charset="0"/>
                          <a:cs typeface="Helvetica" pitchFamily="34" charset="0"/>
                        </a:rPr>
                        <a:t> 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Helvetica" pitchFamily="34" charset="0"/>
                          <a:cs typeface="Helvetica" pitchFamily="34" charset="0"/>
                        </a:rPr>
                        <a:t>Documentation prepared</a:t>
                      </a:r>
                      <a:r>
                        <a:rPr lang="en-US" sz="900" b="0" i="1" baseline="0" dirty="0" smtClean="0">
                          <a:solidFill>
                            <a:schemeClr val="bg1">
                              <a:lumMod val="25000"/>
                            </a:schemeClr>
                          </a:solidFill>
                          <a:latin typeface="Helvetica" pitchFamily="34" charset="0"/>
                          <a:cs typeface="Helvetica" pitchFamily="34" charset="0"/>
                        </a:rPr>
                        <a:t> for </a:t>
                      </a:r>
                      <a:r>
                        <a:rPr lang="en-US" sz="900" b="0" i="1" dirty="0" smtClean="0">
                          <a:solidFill>
                            <a:schemeClr val="bg1">
                              <a:lumMod val="25000"/>
                            </a:schemeClr>
                          </a:solidFill>
                          <a:latin typeface="Helvetica" pitchFamily="34" charset="0"/>
                          <a:cs typeface="Helvetica" pitchFamily="34" charset="0"/>
                        </a:rPr>
                        <a:t>purchase</a:t>
                      </a:r>
                      <a:endParaRPr lang="ru-RU" sz="9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August</a:t>
                      </a:r>
                      <a:r>
                        <a:rPr lang="ru-RU" sz="900" b="0" i="1" kern="1200" baseline="0" dirty="0" smtClean="0">
                          <a:solidFill>
                            <a:schemeClr val="bg1">
                              <a:lumMod val="25000"/>
                            </a:schemeClr>
                          </a:solidFill>
                          <a:latin typeface="Helvetica" pitchFamily="34" charset="0"/>
                          <a:ea typeface="+mn-ea"/>
                          <a:cs typeface="Helvetica" pitchFamily="34" charset="0"/>
                        </a:rPr>
                        <a:t>2014</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32978">
                <a:tc>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6.3 </a:t>
                      </a:r>
                      <a:r>
                        <a:rPr lang="en-US" sz="900" dirty="0" smtClean="0">
                          <a:solidFill>
                            <a:schemeClr val="bg1">
                              <a:lumMod val="25000"/>
                            </a:schemeClr>
                          </a:solidFill>
                          <a:latin typeface="Arial" pitchFamily="34" charset="0"/>
                          <a:cs typeface="Arial" pitchFamily="34" charset="0"/>
                        </a:rPr>
                        <a:t>Market Quarter (Cultural Center, City Hall)</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endParaRPr lang="en-US"/>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September</a:t>
                      </a:r>
                      <a:r>
                        <a:rPr lang="ru-RU" sz="900" b="0" i="1" dirty="0" smtClean="0">
                          <a:solidFill>
                            <a:schemeClr val="bg1">
                              <a:lumMod val="25000"/>
                            </a:schemeClr>
                          </a:solidFill>
                          <a:latin typeface="Helvetica" pitchFamily="34" charset="0"/>
                          <a:cs typeface="Helvetica" pitchFamily="34" charset="0"/>
                        </a:rPr>
                        <a:t> 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Helvetica" pitchFamily="34" charset="0"/>
                          <a:cs typeface="Helvetica" pitchFamily="34" charset="0"/>
                        </a:rPr>
                        <a:t>Documentation prepared</a:t>
                      </a:r>
                      <a:r>
                        <a:rPr lang="en-US" sz="900" b="0" i="1" baseline="0" dirty="0" smtClean="0">
                          <a:solidFill>
                            <a:schemeClr val="bg1">
                              <a:lumMod val="25000"/>
                            </a:schemeClr>
                          </a:solidFill>
                          <a:latin typeface="Helvetica" pitchFamily="34" charset="0"/>
                          <a:cs typeface="Helvetica" pitchFamily="34" charset="0"/>
                        </a:rPr>
                        <a:t> for </a:t>
                      </a:r>
                      <a:r>
                        <a:rPr lang="en-US" sz="900" b="0" i="1" dirty="0" smtClean="0">
                          <a:solidFill>
                            <a:schemeClr val="bg1">
                              <a:lumMod val="25000"/>
                            </a:schemeClr>
                          </a:solidFill>
                          <a:latin typeface="Helvetica" pitchFamily="34" charset="0"/>
                          <a:cs typeface="Helvetica" pitchFamily="34" charset="0"/>
                        </a:rPr>
                        <a:t>purchase</a:t>
                      </a:r>
                      <a:endParaRPr lang="ru-RU" sz="900" b="0" i="1" dirty="0" smtClean="0">
                        <a:solidFill>
                          <a:schemeClr val="bg1">
                            <a:lumMod val="25000"/>
                          </a:schemeClr>
                        </a:solidFill>
                        <a:latin typeface="Helvetica" pitchFamily="34" charset="0"/>
                        <a:cs typeface="Helvetica" pitchFamily="34" charset="0"/>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ru-RU" sz="900" b="0" i="1" dirty="0" smtClean="0">
                          <a:solidFill>
                            <a:schemeClr val="bg1">
                              <a:lumMod val="25000"/>
                            </a:schemeClr>
                          </a:solidFill>
                          <a:latin typeface="Helvetica" pitchFamily="34" charset="0"/>
                          <a:cs typeface="Helvetica" pitchFamily="34" charset="0"/>
                        </a:rPr>
                        <a:t>. </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January </a:t>
                      </a:r>
                      <a:r>
                        <a:rPr lang="ru-RU" sz="900" b="0" i="1" kern="1200" baseline="0" dirty="0" smtClean="0">
                          <a:solidFill>
                            <a:schemeClr val="bg1">
                              <a:lumMod val="25000"/>
                            </a:schemeClr>
                          </a:solidFill>
                          <a:latin typeface="Helvetica" pitchFamily="34" charset="0"/>
                          <a:ea typeface="+mn-ea"/>
                          <a:cs typeface="Helvetica" pitchFamily="34" charset="0"/>
                        </a:rPr>
                        <a:t>2015</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32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7. </a:t>
                      </a:r>
                      <a:r>
                        <a:rPr lang="en-US" sz="900" dirty="0" smtClean="0">
                          <a:solidFill>
                            <a:schemeClr val="bg1">
                              <a:lumMod val="25000"/>
                            </a:schemeClr>
                          </a:solidFill>
                          <a:latin typeface="Arial" pitchFamily="34" charset="0"/>
                          <a:cs typeface="Arial" pitchFamily="34" charset="0"/>
                        </a:rPr>
                        <a:t>Citywide systems engineering - technical support</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endParaRPr lang="en-US"/>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900" b="0" i="1" dirty="0" smtClean="0">
                        <a:solidFill>
                          <a:schemeClr val="bg1">
                            <a:lumMod val="25000"/>
                          </a:schemeClr>
                        </a:solidFill>
                        <a:latin typeface="Helvetica" pitchFamily="34" charset="0"/>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March</a:t>
                      </a:r>
                      <a:r>
                        <a:rPr lang="ru-RU" sz="900" b="0" i="1" kern="1200" dirty="0" smtClean="0">
                          <a:solidFill>
                            <a:schemeClr val="bg1">
                              <a:lumMod val="25000"/>
                            </a:schemeClr>
                          </a:solidFill>
                          <a:latin typeface="Helvetica" pitchFamily="34" charset="0"/>
                          <a:ea typeface="+mn-ea"/>
                          <a:cs typeface="Helvetica" pitchFamily="34" charset="0"/>
                        </a:rPr>
                        <a:t> 2014</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53907">
                <a:tc gridSpan="2">
                  <a:txBody>
                    <a:bodyPr/>
                    <a:lstStyle/>
                    <a:p>
                      <a:pPr marL="85725" indent="0"/>
                      <a:r>
                        <a:rPr lang="ru-RU" sz="900" dirty="0" smtClean="0">
                          <a:solidFill>
                            <a:schemeClr val="bg1">
                              <a:lumMod val="25000"/>
                            </a:schemeClr>
                          </a:solidFill>
                          <a:latin typeface="Helvetica" pitchFamily="34" charset="0"/>
                          <a:cs typeface="Helvetica" pitchFamily="34" charset="0"/>
                        </a:rPr>
                        <a:t>7.1. </a:t>
                      </a:r>
                      <a:r>
                        <a:rPr lang="en-US" sz="900" dirty="0" smtClean="0">
                          <a:solidFill>
                            <a:schemeClr val="bg1">
                              <a:lumMod val="25000"/>
                            </a:schemeClr>
                          </a:solidFill>
                          <a:latin typeface="Helvetica" pitchFamily="34" charset="0"/>
                          <a:cs typeface="Helvetica" pitchFamily="34" charset="0"/>
                        </a:rPr>
                        <a:t>Roads and utilities on the Boulevard</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endParaRPr lang="ru-RU"/>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End of Construction</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December</a:t>
                      </a:r>
                      <a:r>
                        <a:rPr lang="ru-RU" sz="900" b="0" i="1" dirty="0" smtClean="0">
                          <a:solidFill>
                            <a:schemeClr val="bg1">
                              <a:lumMod val="25000"/>
                            </a:schemeClr>
                          </a:solidFill>
                          <a:latin typeface="Helvetica" pitchFamily="34" charset="0"/>
                          <a:cs typeface="Helvetica" pitchFamily="34" charset="0"/>
                        </a:rPr>
                        <a:t> 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According to the schedule, building is now being undertaken by "</a:t>
                      </a:r>
                      <a:r>
                        <a:rPr lang="en-US" sz="900" b="0" i="1" kern="1200" baseline="0" dirty="0" err="1" smtClean="0">
                          <a:solidFill>
                            <a:schemeClr val="bg1">
                              <a:lumMod val="25000"/>
                            </a:schemeClr>
                          </a:solidFill>
                          <a:latin typeface="Helvetica" pitchFamily="34" charset="0"/>
                          <a:ea typeface="+mn-ea"/>
                          <a:cs typeface="Helvetica" pitchFamily="34" charset="0"/>
                        </a:rPr>
                        <a:t>Moskapstroy</a:t>
                      </a:r>
                      <a:r>
                        <a:rPr lang="en-US" sz="900" b="0" i="1" kern="1200" baseline="0" dirty="0" smtClean="0">
                          <a:solidFill>
                            <a:schemeClr val="bg1">
                              <a:lumMod val="25000"/>
                            </a:schemeClr>
                          </a:solidFill>
                          <a:latin typeface="Helvetica" pitchFamily="34" charset="0"/>
                          <a:ea typeface="+mn-ea"/>
                          <a:cs typeface="Helvetica" pitchFamily="34" charset="0"/>
                        </a:rPr>
                        <a:t>"</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March</a:t>
                      </a:r>
                      <a:r>
                        <a:rPr lang="ru-RU" sz="900" b="0" i="1" kern="1200" dirty="0" smtClean="0">
                          <a:solidFill>
                            <a:schemeClr val="bg1">
                              <a:lumMod val="25000"/>
                            </a:schemeClr>
                          </a:solidFill>
                          <a:latin typeface="Helvetica" pitchFamily="34" charset="0"/>
                          <a:ea typeface="+mn-ea"/>
                          <a:cs typeface="Helvetica" pitchFamily="34" charset="0"/>
                        </a:rPr>
                        <a:t> 2014</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565693">
                <a:tc gridSpan="2">
                  <a:txBody>
                    <a:bodyPr/>
                    <a:lstStyle/>
                    <a:p>
                      <a:pPr marL="85725" indent="0"/>
                      <a:r>
                        <a:rPr lang="ru-RU" sz="900" dirty="0" smtClean="0">
                          <a:solidFill>
                            <a:schemeClr val="bg1">
                              <a:lumMod val="25000"/>
                            </a:schemeClr>
                          </a:solidFill>
                          <a:latin typeface="Helvetica" pitchFamily="34" charset="0"/>
                          <a:cs typeface="Helvetica" pitchFamily="34" charset="0"/>
                        </a:rPr>
                        <a:t>7.2. </a:t>
                      </a:r>
                      <a:r>
                        <a:rPr lang="en-US" sz="900" dirty="0" smtClean="0">
                          <a:solidFill>
                            <a:schemeClr val="bg1">
                              <a:lumMod val="25000"/>
                            </a:schemeClr>
                          </a:solidFill>
                          <a:latin typeface="Helvetica" pitchFamily="34" charset="0"/>
                          <a:cs typeface="Helvetica" pitchFamily="34" charset="0"/>
                        </a:rPr>
                        <a:t>Roads and utilities on the Parkway</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endParaRPr lang="ru-RU"/>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r>
                        <a:rPr lang="en-US" sz="900" b="0" i="1" dirty="0" smtClean="0">
                          <a:solidFill>
                            <a:schemeClr val="bg1">
                              <a:lumMod val="25000"/>
                            </a:schemeClr>
                          </a:solidFill>
                          <a:latin typeface="Helvetica" pitchFamily="34" charset="0"/>
                          <a:cs typeface="Helvetica" pitchFamily="34" charset="0"/>
                        </a:rPr>
                        <a:t>March</a:t>
                      </a:r>
                      <a:r>
                        <a:rPr lang="ru-RU" sz="900" b="0" i="1" dirty="0" smtClean="0">
                          <a:solidFill>
                            <a:schemeClr val="bg1">
                              <a:lumMod val="25000"/>
                            </a:schemeClr>
                          </a:solidFill>
                          <a:latin typeface="Helvetica" pitchFamily="34" charset="0"/>
                          <a:cs typeface="Helvetica" pitchFamily="34" charset="0"/>
                        </a:rPr>
                        <a:t>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Forecasted time for expert approval is June 2013. Adjustments are being made to the Central Zone, which does not affect the timing for completion of the construction.</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March</a:t>
                      </a:r>
                      <a:r>
                        <a:rPr lang="ru-RU" sz="900" b="0" i="1" kern="1200" dirty="0" smtClean="0">
                          <a:solidFill>
                            <a:schemeClr val="bg1">
                              <a:lumMod val="25000"/>
                            </a:schemeClr>
                          </a:solidFill>
                          <a:latin typeface="Helvetica" pitchFamily="34" charset="0"/>
                          <a:ea typeface="+mn-ea"/>
                          <a:cs typeface="Helvetica" pitchFamily="34" charset="0"/>
                        </a:rPr>
                        <a:t> 2014</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53907">
                <a:tc gridSpan="2">
                  <a:txBody>
                    <a:bodyPr/>
                    <a:lstStyle/>
                    <a:p>
                      <a:r>
                        <a:rPr lang="ru-RU" sz="900" dirty="0" smtClean="0">
                          <a:solidFill>
                            <a:schemeClr val="bg1">
                              <a:lumMod val="25000"/>
                            </a:schemeClr>
                          </a:solidFill>
                          <a:latin typeface="Helvetica" pitchFamily="34" charset="0"/>
                          <a:cs typeface="Helvetica" pitchFamily="34" charset="0"/>
                        </a:rPr>
                        <a:t>8.</a:t>
                      </a:r>
                      <a:r>
                        <a:rPr lang="ru-RU" sz="900" baseline="0" dirty="0" smtClean="0">
                          <a:solidFill>
                            <a:schemeClr val="bg1">
                              <a:lumMod val="25000"/>
                            </a:schemeClr>
                          </a:solidFill>
                          <a:latin typeface="Helvetica" pitchFamily="34" charset="0"/>
                          <a:cs typeface="Helvetica" pitchFamily="34" charset="0"/>
                        </a:rPr>
                        <a:t> </a:t>
                      </a:r>
                      <a:r>
                        <a:rPr lang="en-US" sz="900" dirty="0" smtClean="0">
                          <a:solidFill>
                            <a:schemeClr val="bg1">
                              <a:lumMod val="25000"/>
                            </a:schemeClr>
                          </a:solidFill>
                          <a:latin typeface="Helvetica" pitchFamily="34" charset="0"/>
                          <a:cs typeface="Helvetica" pitchFamily="34" charset="0"/>
                        </a:rPr>
                        <a:t>Complete landscaping and gardening</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900" b="0" i="1" dirty="0" smtClean="0">
                        <a:solidFill>
                          <a:schemeClr val="bg1">
                            <a:lumMod val="25000"/>
                          </a:schemeClr>
                        </a:solidFill>
                        <a:latin typeface="Arial" pitchFamily="34" charset="0"/>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a:t>
                      </a:r>
                      <a:r>
                        <a:rPr lang="ru-RU" sz="900" b="0" i="1" dirty="0" smtClean="0">
                          <a:solidFill>
                            <a:schemeClr val="bg1">
                              <a:lumMod val="25000"/>
                            </a:schemeClr>
                          </a:solidFill>
                          <a:latin typeface="Helvetica" pitchFamily="34" charset="0"/>
                          <a:cs typeface="Helvetica" pitchFamily="34" charset="0"/>
                        </a:rPr>
                        <a:t> </a:t>
                      </a:r>
                      <a:r>
                        <a:rPr lang="en-US" sz="900" b="0" i="1" dirty="0" smtClean="0">
                          <a:solidFill>
                            <a:schemeClr val="bg1">
                              <a:lumMod val="25000"/>
                            </a:schemeClr>
                          </a:solidFill>
                          <a:latin typeface="Helvetica" pitchFamily="34" charset="0"/>
                          <a:cs typeface="Helvetica" pitchFamily="34" charset="0"/>
                        </a:rPr>
                        <a:t>P</a:t>
                      </a:r>
                      <a:r>
                        <a:rPr lang="ru-RU" sz="900" b="0" i="1" dirty="0" smtClean="0">
                          <a:solidFill>
                            <a:schemeClr val="bg1">
                              <a:lumMod val="25000"/>
                            </a:schemeClr>
                          </a:solidFill>
                          <a:latin typeface="Helvetica" pitchFamily="34" charset="0"/>
                          <a:cs typeface="Helvetica" pitchFamily="34" charset="0"/>
                        </a:rPr>
                        <a:t> – </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September</a:t>
                      </a:r>
                      <a:r>
                        <a:rPr lang="ru-RU" sz="900" b="0" i="1" dirty="0" smtClean="0">
                          <a:solidFill>
                            <a:schemeClr val="bg1">
                              <a:lumMod val="25000"/>
                            </a:schemeClr>
                          </a:solidFill>
                          <a:latin typeface="Helvetica" pitchFamily="34" charset="0"/>
                          <a:cs typeface="Helvetica" pitchFamily="34" charset="0"/>
                        </a:rPr>
                        <a:t> 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Helvetica" pitchFamily="34" charset="0"/>
                          <a:ea typeface="+mn-ea"/>
                          <a:cs typeface="Helvetica" pitchFamily="34" charset="0"/>
                        </a:rPr>
                        <a:t>Design is conducted by </a:t>
                      </a:r>
                      <a:r>
                        <a:rPr lang="en-US" sz="900" b="0" i="1" kern="1200" baseline="0" dirty="0" err="1" smtClean="0">
                          <a:solidFill>
                            <a:schemeClr val="bg1">
                              <a:lumMod val="25000"/>
                            </a:schemeClr>
                          </a:solidFill>
                          <a:latin typeface="Helvetica" pitchFamily="34" charset="0"/>
                          <a:ea typeface="+mn-ea"/>
                          <a:cs typeface="Helvetica" pitchFamily="34" charset="0"/>
                        </a:rPr>
                        <a:t>Gorinzhproekt</a:t>
                      </a:r>
                      <a:endParaRPr lang="en-US"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September</a:t>
                      </a:r>
                      <a:r>
                        <a:rPr lang="ru-RU" sz="900" b="0" i="1" kern="1200" dirty="0" smtClean="0">
                          <a:solidFill>
                            <a:schemeClr val="bg1">
                              <a:lumMod val="25000"/>
                            </a:schemeClr>
                          </a:solidFill>
                          <a:latin typeface="Helvetica" pitchFamily="34" charset="0"/>
                          <a:ea typeface="+mn-ea"/>
                          <a:cs typeface="Helvetica" pitchFamily="34" charset="0"/>
                        </a:rPr>
                        <a:t> 2015.</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bl>
          </a:graphicData>
        </a:graphic>
      </p:graphicFrame>
      <p:sp>
        <p:nvSpPr>
          <p:cNvPr id="138" name="Блок-схема: узел 137"/>
          <p:cNvSpPr/>
          <p:nvPr/>
        </p:nvSpPr>
        <p:spPr>
          <a:xfrm>
            <a:off x="3643262" y="2404355"/>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0" name="Блок-схема: узел 29"/>
          <p:cNvSpPr/>
          <p:nvPr/>
        </p:nvSpPr>
        <p:spPr>
          <a:xfrm>
            <a:off x="3638533" y="2772744"/>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3" name="Блок-схема: узел 32"/>
          <p:cNvSpPr/>
          <p:nvPr/>
        </p:nvSpPr>
        <p:spPr>
          <a:xfrm>
            <a:off x="3640001" y="4105917"/>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Блок-схема: узел 33"/>
          <p:cNvSpPr/>
          <p:nvPr/>
        </p:nvSpPr>
        <p:spPr>
          <a:xfrm>
            <a:off x="4143041" y="4105917"/>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5" name="Блок-схема: узел 34"/>
          <p:cNvSpPr/>
          <p:nvPr/>
        </p:nvSpPr>
        <p:spPr>
          <a:xfrm>
            <a:off x="4656972" y="4105917"/>
            <a:ext cx="326954" cy="292337"/>
          </a:xfrm>
          <a:prstGeom prst="flowChartConnector">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6" name="Блок-схема: узел 35"/>
          <p:cNvSpPr/>
          <p:nvPr/>
        </p:nvSpPr>
        <p:spPr>
          <a:xfrm>
            <a:off x="3640001" y="512690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7" name="Блок-схема: узел 36"/>
          <p:cNvSpPr/>
          <p:nvPr/>
        </p:nvSpPr>
        <p:spPr>
          <a:xfrm>
            <a:off x="4143041" y="5127856"/>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8" name="Блок-схема: узел 37"/>
          <p:cNvSpPr/>
          <p:nvPr/>
        </p:nvSpPr>
        <p:spPr>
          <a:xfrm>
            <a:off x="4657771" y="5135017"/>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Блок-схема: узел 29"/>
          <p:cNvSpPr/>
          <p:nvPr/>
        </p:nvSpPr>
        <p:spPr>
          <a:xfrm>
            <a:off x="3663051" y="3220609"/>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2" name="Блок-схема: узел 21"/>
          <p:cNvSpPr/>
          <p:nvPr/>
        </p:nvSpPr>
        <p:spPr>
          <a:xfrm>
            <a:off x="3646265" y="4629014"/>
            <a:ext cx="326954" cy="292337"/>
          </a:xfrm>
          <a:prstGeom prst="flowChartConnector">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3" name="Блок-схема: узел 22"/>
          <p:cNvSpPr/>
          <p:nvPr/>
        </p:nvSpPr>
        <p:spPr>
          <a:xfrm>
            <a:off x="4657771" y="4619195"/>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4" name="Блок-схема: узел 23"/>
          <p:cNvSpPr/>
          <p:nvPr/>
        </p:nvSpPr>
        <p:spPr>
          <a:xfrm>
            <a:off x="4157448" y="4629013"/>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4171665" y="3220608"/>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6" name="Блок-схема: узел 25"/>
          <p:cNvSpPr/>
          <p:nvPr/>
        </p:nvSpPr>
        <p:spPr>
          <a:xfrm>
            <a:off x="4143041" y="2743144"/>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7" name="Блок-схема: узел 26"/>
          <p:cNvSpPr/>
          <p:nvPr/>
        </p:nvSpPr>
        <p:spPr>
          <a:xfrm>
            <a:off x="4142851" y="2404354"/>
            <a:ext cx="326954" cy="292337"/>
          </a:xfrm>
          <a:prstGeom prst="flowChartConnector">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9" name="Блок-схема: узел 29"/>
          <p:cNvSpPr/>
          <p:nvPr/>
        </p:nvSpPr>
        <p:spPr>
          <a:xfrm>
            <a:off x="4628343" y="2404858"/>
            <a:ext cx="326954" cy="292337"/>
          </a:xfrm>
          <a:prstGeom prst="flowChartConnector">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0" name="Блок-схема: узел 29"/>
          <p:cNvSpPr/>
          <p:nvPr/>
        </p:nvSpPr>
        <p:spPr>
          <a:xfrm>
            <a:off x="4637279" y="2743144"/>
            <a:ext cx="326954" cy="292337"/>
          </a:xfrm>
          <a:prstGeom prst="flowChartConnector">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1" name="Блок-схема: узел 29"/>
          <p:cNvSpPr/>
          <p:nvPr/>
        </p:nvSpPr>
        <p:spPr>
          <a:xfrm>
            <a:off x="4657771" y="3220609"/>
            <a:ext cx="326954" cy="292337"/>
          </a:xfrm>
          <a:prstGeom prst="flowChartConnector">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745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794053358"/>
              </p:ext>
            </p:extLst>
          </p:nvPr>
        </p:nvGraphicFramePr>
        <p:xfrm>
          <a:off x="409833" y="3350187"/>
          <a:ext cx="8734167" cy="2725127"/>
        </p:xfrm>
        <a:graphic>
          <a:graphicData uri="http://schemas.openxmlformats.org/drawingml/2006/table">
            <a:tbl>
              <a:tblPr/>
              <a:tblGrid>
                <a:gridCol w="320976"/>
                <a:gridCol w="1779309"/>
                <a:gridCol w="107576"/>
                <a:gridCol w="1595718"/>
                <a:gridCol w="134470"/>
                <a:gridCol w="788894"/>
                <a:gridCol w="630561"/>
                <a:gridCol w="95534"/>
                <a:gridCol w="771011"/>
                <a:gridCol w="1102659"/>
                <a:gridCol w="1407459"/>
              </a:tblGrid>
              <a:tr h="574574">
                <a:tc>
                  <a:txBody>
                    <a:bodyPr/>
                    <a:lstStyle/>
                    <a:p>
                      <a:pPr algn="ctr" fontAlgn="ctr"/>
                      <a:r>
                        <a:rPr lang="ru-RU" sz="1000" b="1" i="0" u="none" strike="noStrike" dirty="0">
                          <a:solidFill>
                            <a:schemeClr val="bg1">
                              <a:lumMod val="25000"/>
                            </a:schemeClr>
                          </a:solidFill>
                          <a:effectLst/>
                          <a:latin typeface="Helvetica" pitchFamily="34" charset="0"/>
                          <a:cs typeface="Helvetica" pitchFamily="34" charset="0"/>
                        </a:rPr>
                        <a:t>№ п/п</a:t>
                      </a: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457200" rtl="0" eaLnBrk="1" fontAlgn="ctr" latinLnBrk="0" hangingPunct="1"/>
                      <a:r>
                        <a:rPr lang="en-US" sz="1000" b="1" i="0" u="none" strike="noStrike" kern="1200" dirty="0" smtClean="0">
                          <a:solidFill>
                            <a:schemeClr val="bg1">
                              <a:lumMod val="25000"/>
                            </a:schemeClr>
                          </a:solidFill>
                          <a:effectLst/>
                          <a:latin typeface="Helvetica" pitchFamily="34" charset="0"/>
                          <a:ea typeface="+mn-ea"/>
                          <a:cs typeface="Helvetica" pitchFamily="34" charset="0"/>
                        </a:rPr>
                        <a:t>Project Name</a:t>
                      </a:r>
                      <a:endParaRPr lang="ru-RU" sz="1000" b="1"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3">
                  <a:txBody>
                    <a:bodyPr/>
                    <a:lstStyle/>
                    <a:p>
                      <a:pPr algn="ctr" fontAlgn="ctr"/>
                      <a:r>
                        <a:rPr lang="en-US" sz="1000" b="1" i="0" u="none" strike="noStrike" dirty="0" smtClean="0">
                          <a:solidFill>
                            <a:schemeClr val="bg1">
                              <a:lumMod val="25000"/>
                            </a:schemeClr>
                          </a:solidFill>
                          <a:effectLst/>
                          <a:latin typeface="Arial" pitchFamily="34" charset="0"/>
                          <a:cs typeface="Arial" pitchFamily="34" charset="0"/>
                        </a:rPr>
                        <a:t>Name of Investor /</a:t>
                      </a:r>
                    </a:p>
                    <a:p>
                      <a:pPr algn="ctr" fontAlgn="ctr"/>
                      <a:r>
                        <a:rPr lang="en-US" sz="1000" b="1" i="0" u="none" strike="noStrike" dirty="0" smtClean="0">
                          <a:solidFill>
                            <a:schemeClr val="bg1">
                              <a:lumMod val="25000"/>
                            </a:schemeClr>
                          </a:solidFill>
                          <a:effectLst/>
                          <a:latin typeface="Arial" pitchFamily="34" charset="0"/>
                          <a:cs typeface="Arial" pitchFamily="34" charset="0"/>
                        </a:rPr>
                        <a:t>Key</a:t>
                      </a:r>
                    </a:p>
                    <a:p>
                      <a:pPr algn="ctr" fontAlgn="ctr"/>
                      <a:r>
                        <a:rPr lang="en-US" sz="1000" b="1" i="0" u="none" strike="noStrike" dirty="0" smtClean="0">
                          <a:solidFill>
                            <a:schemeClr val="bg1">
                              <a:lumMod val="25000"/>
                            </a:schemeClr>
                          </a:solidFill>
                          <a:effectLst/>
                          <a:latin typeface="Arial" pitchFamily="34" charset="0"/>
                          <a:cs typeface="Arial" pitchFamily="34" charset="0"/>
                        </a:rPr>
                        <a:t>Partner</a:t>
                      </a:r>
                      <a:endParaRPr lang="ru-RU" sz="10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ru-RU"/>
                    </a:p>
                  </a:txBody>
                  <a:tcPr/>
                </a:tc>
                <a:tc hMerge="1">
                  <a:txBody>
                    <a:bodyPr/>
                    <a:lstStyle/>
                    <a:p>
                      <a:endParaRPr lang="ru-RU"/>
                    </a:p>
                  </a:txBody>
                  <a:tcPr/>
                </a:tc>
                <a:tc>
                  <a:txBody>
                    <a:bodyPr/>
                    <a:lstStyle/>
                    <a:p>
                      <a:pPr marL="0" algn="ctr" defTabSz="457200" rtl="0" eaLnBrk="1" fontAlgn="ctr" latinLnBrk="0" hangingPunct="1"/>
                      <a:r>
                        <a:rPr lang="en-US" sz="1000" b="1" i="0" u="none" strike="noStrike" kern="1200" dirty="0" smtClean="0">
                          <a:solidFill>
                            <a:schemeClr val="bg1">
                              <a:lumMod val="25000"/>
                            </a:schemeClr>
                          </a:solidFill>
                          <a:effectLst/>
                          <a:latin typeface="Helvetica" pitchFamily="34" charset="0"/>
                          <a:ea typeface="+mn-ea"/>
                          <a:cs typeface="Helvetica" pitchFamily="34" charset="0"/>
                        </a:rPr>
                        <a:t>Property Area</a:t>
                      </a:r>
                      <a:endParaRPr lang="ru-RU" sz="1000" b="1"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457200" rtl="0" eaLnBrk="1" fontAlgn="ctr" latinLnBrk="0" hangingPunct="1"/>
                      <a:r>
                        <a:rPr lang="en-US" sz="1000" b="1" i="0" u="none" strike="noStrike" kern="1200" dirty="0" smtClean="0">
                          <a:solidFill>
                            <a:schemeClr val="bg1">
                              <a:lumMod val="25000"/>
                            </a:schemeClr>
                          </a:solidFill>
                          <a:effectLst/>
                          <a:latin typeface="Helvetica" pitchFamily="34" charset="0"/>
                          <a:ea typeface="+mn-ea"/>
                          <a:cs typeface="Helvetica" pitchFamily="34" charset="0"/>
                        </a:rPr>
                        <a:t>Plot</a:t>
                      </a:r>
                      <a:endParaRPr lang="ru-RU" sz="1000" b="1"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marL="0" algn="ctr" defTabSz="457200" rtl="0" eaLnBrk="1" fontAlgn="ctr" latinLnBrk="0" hangingPunct="1"/>
                      <a:r>
                        <a:rPr lang="en-US" sz="1000" b="1" i="0" u="none" strike="noStrike" kern="1200" dirty="0" smtClean="0">
                          <a:solidFill>
                            <a:schemeClr val="bg1">
                              <a:lumMod val="25000"/>
                            </a:schemeClr>
                          </a:solidFill>
                          <a:effectLst/>
                          <a:latin typeface="Helvetica" pitchFamily="34" charset="0"/>
                          <a:ea typeface="+mn-ea"/>
                          <a:cs typeface="Helvetica" pitchFamily="34" charset="0"/>
                        </a:rPr>
                        <a:t>Land area,</a:t>
                      </a:r>
                      <a:r>
                        <a:rPr lang="en-US" sz="1000" b="1" i="0" u="none" strike="noStrike" kern="1200" baseline="0" dirty="0" smtClean="0">
                          <a:solidFill>
                            <a:schemeClr val="bg1">
                              <a:lumMod val="25000"/>
                            </a:schemeClr>
                          </a:solidFill>
                          <a:effectLst/>
                          <a:latin typeface="Helvetica" pitchFamily="34" charset="0"/>
                          <a:ea typeface="+mn-ea"/>
                          <a:cs typeface="Helvetica" pitchFamily="34" charset="0"/>
                        </a:rPr>
                        <a:t> ha</a:t>
                      </a:r>
                      <a:endParaRPr lang="ru-RU" sz="1000" b="1"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ru-RU"/>
                    </a:p>
                  </a:txBody>
                  <a:tcPr/>
                </a:tc>
                <a:tc>
                  <a:txBody>
                    <a:bodyPr/>
                    <a:lstStyle/>
                    <a:p>
                      <a:pPr marL="0" algn="ctr" defTabSz="457200" rtl="0" eaLnBrk="1" fontAlgn="ctr" latinLnBrk="0" hangingPunct="1"/>
                      <a:r>
                        <a:rPr lang="en-US" sz="1000" b="1" i="0" u="none" strike="noStrike" kern="1200" dirty="0" smtClean="0">
                          <a:solidFill>
                            <a:schemeClr val="bg1">
                              <a:lumMod val="25000"/>
                            </a:schemeClr>
                          </a:solidFill>
                          <a:effectLst/>
                          <a:latin typeface="Helvetica" pitchFamily="34" charset="0"/>
                          <a:ea typeface="+mn-ea"/>
                          <a:cs typeface="Helvetica" pitchFamily="34" charset="0"/>
                        </a:rPr>
                        <a:t>The amount of funding (city program)</a:t>
                      </a:r>
                      <a:endParaRPr lang="ru-RU" sz="1000" b="1"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457200" rtl="0" eaLnBrk="1" fontAlgn="ctr" latinLnBrk="0" hangingPunct="1"/>
                      <a:r>
                        <a:rPr lang="en-US" sz="1000" b="1" i="0" u="none" strike="noStrike" kern="1200" dirty="0" smtClean="0">
                          <a:solidFill>
                            <a:schemeClr val="bg1">
                              <a:lumMod val="25000"/>
                            </a:schemeClr>
                          </a:solidFill>
                          <a:effectLst/>
                          <a:latin typeface="Helvetica" pitchFamily="34" charset="0"/>
                          <a:ea typeface="+mn-ea"/>
                          <a:cs typeface="Helvetica" pitchFamily="34" charset="0"/>
                        </a:rPr>
                        <a:t>Planned date</a:t>
                      </a:r>
                      <a:r>
                        <a:rPr lang="en-US" sz="1000" b="1" i="0" u="none" strike="noStrike" kern="1200" baseline="0" dirty="0" smtClean="0">
                          <a:solidFill>
                            <a:schemeClr val="bg1">
                              <a:lumMod val="25000"/>
                            </a:schemeClr>
                          </a:solidFill>
                          <a:effectLst/>
                          <a:latin typeface="Helvetica" pitchFamily="34" charset="0"/>
                          <a:ea typeface="+mn-ea"/>
                          <a:cs typeface="Helvetica" pitchFamily="34" charset="0"/>
                        </a:rPr>
                        <a:t> for signing lease with invest. conditions</a:t>
                      </a:r>
                      <a:endParaRPr lang="ru-RU" sz="1000" b="1"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17639">
                <a:tc gridSpan="11">
                  <a:txBody>
                    <a:bodyPr/>
                    <a:lstStyle/>
                    <a:p>
                      <a:pPr algn="ctr" fontAlgn="ctr"/>
                      <a:r>
                        <a:rPr lang="en-US" sz="1000" b="1" i="0" u="none" strike="noStrike" dirty="0" smtClean="0">
                          <a:solidFill>
                            <a:schemeClr val="bg1">
                              <a:lumMod val="25000"/>
                            </a:schemeClr>
                          </a:solidFill>
                          <a:effectLst/>
                          <a:latin typeface="Helvetica" pitchFamily="34" charset="0"/>
                          <a:cs typeface="Helvetica" pitchFamily="34" charset="0"/>
                        </a:rPr>
                        <a:t>Signed lease agreements with investment conditions</a:t>
                      </a:r>
                      <a:endParaRPr lang="ru-RU" sz="1000" b="1"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7639">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1</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b="0" i="0" u="none" strike="noStrike" dirty="0" err="1" smtClean="0">
                          <a:solidFill>
                            <a:schemeClr val="bg1">
                              <a:lumMod val="25000"/>
                            </a:schemeClr>
                          </a:solidFill>
                          <a:effectLst/>
                          <a:latin typeface="Helvetica" pitchFamily="34" charset="0"/>
                          <a:cs typeface="Helvetica" pitchFamily="34" charset="0"/>
                        </a:rPr>
                        <a:t>Skolkovo</a:t>
                      </a:r>
                      <a:r>
                        <a:rPr lang="en-US" sz="1000" b="0" i="0" u="none" strike="noStrike" dirty="0" smtClean="0">
                          <a:solidFill>
                            <a:schemeClr val="bg1">
                              <a:lumMod val="25000"/>
                            </a:schemeClr>
                          </a:solidFill>
                          <a:effectLst/>
                          <a:latin typeface="Helvetica" pitchFamily="34" charset="0"/>
                          <a:cs typeface="Helvetica" pitchFamily="34" charset="0"/>
                        </a:rPr>
                        <a:t> Business </a:t>
                      </a:r>
                      <a:r>
                        <a:rPr lang="en-US" sz="1000" b="0" i="0" u="none" strike="noStrike" dirty="0" err="1" smtClean="0">
                          <a:solidFill>
                            <a:schemeClr val="bg1">
                              <a:lumMod val="25000"/>
                            </a:schemeClr>
                          </a:solidFill>
                          <a:effectLst/>
                          <a:latin typeface="Helvetica" pitchFamily="34" charset="0"/>
                          <a:cs typeface="Helvetica" pitchFamily="34" charset="0"/>
                        </a:rPr>
                        <a:t>Cener</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000" b="0" i="0" u="none" strike="noStrike" dirty="0" smtClean="0">
                          <a:solidFill>
                            <a:schemeClr val="bg1">
                              <a:lumMod val="25000"/>
                            </a:schemeClr>
                          </a:solidFill>
                          <a:effectLst/>
                          <a:latin typeface="Helvetica" pitchFamily="34" charset="0"/>
                          <a:cs typeface="Helvetica" pitchFamily="34" charset="0"/>
                        </a:rPr>
                        <a:t>NP RIT </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ru-RU" sz="1000" b="0" i="0" u="none" strike="noStrike" dirty="0">
                          <a:solidFill>
                            <a:schemeClr val="bg1">
                              <a:lumMod val="25000"/>
                            </a:schemeClr>
                          </a:solidFill>
                          <a:effectLst/>
                          <a:latin typeface="Helvetica" pitchFamily="34" charset="0"/>
                          <a:cs typeface="Helvetica" pitchFamily="34" charset="0"/>
                        </a:rPr>
                        <a:t>21 700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1000" b="0" i="0" u="none" strike="noStrike" dirty="0">
                          <a:solidFill>
                            <a:schemeClr val="bg1">
                              <a:lumMod val="25000"/>
                            </a:schemeClr>
                          </a:solidFill>
                          <a:effectLst/>
                          <a:latin typeface="Helvetica" pitchFamily="34" charset="0"/>
                          <a:cs typeface="Helvetica" pitchFamily="34" charset="0"/>
                        </a:rPr>
                        <a:t>D3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1000" b="0" i="0" u="none" strike="noStrike" dirty="0">
                          <a:solidFill>
                            <a:schemeClr val="bg1">
                              <a:lumMod val="25000"/>
                            </a:schemeClr>
                          </a:solidFill>
                          <a:effectLst/>
                          <a:latin typeface="Helvetica" pitchFamily="34" charset="0"/>
                          <a:cs typeface="Helvetica" pitchFamily="34" charset="0"/>
                        </a:rPr>
                        <a:t>1,62</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1000" b="0" i="0" u="none" strike="noStrike" dirty="0" smtClean="0">
                          <a:solidFill>
                            <a:schemeClr val="bg1">
                              <a:lumMod val="25000"/>
                            </a:schemeClr>
                          </a:solidFill>
                          <a:effectLst/>
                          <a:latin typeface="Helvetica" pitchFamily="34" charset="0"/>
                          <a:cs typeface="Helvetica" pitchFamily="34" charset="0"/>
                        </a:rPr>
                        <a:t>1 606</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1000" b="0" i="0" u="none" strike="noStrike" dirty="0" smtClean="0">
                          <a:solidFill>
                            <a:schemeClr val="bg1">
                              <a:lumMod val="25000"/>
                            </a:schemeClr>
                          </a:solidFill>
                          <a:effectLst/>
                          <a:latin typeface="Helvetica" pitchFamily="34" charset="0"/>
                          <a:cs typeface="Helvetica" pitchFamily="34" charset="0"/>
                        </a:rPr>
                        <a:t>May </a:t>
                      </a:r>
                      <a:r>
                        <a:rPr lang="ru-RU" sz="1000" b="0" i="0" u="none" strike="noStrike" dirty="0" smtClean="0">
                          <a:solidFill>
                            <a:schemeClr val="bg1">
                              <a:lumMod val="25000"/>
                            </a:schemeClr>
                          </a:solidFill>
                          <a:effectLst/>
                          <a:latin typeface="Helvetica" pitchFamily="34" charset="0"/>
                          <a:cs typeface="Helvetica" pitchFamily="34" charset="0"/>
                        </a:rPr>
                        <a:t>2013</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1873">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2</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b="0" i="0" u="none" strike="noStrike" dirty="0" err="1" smtClean="0">
                          <a:solidFill>
                            <a:schemeClr val="bg1">
                              <a:lumMod val="25000"/>
                            </a:schemeClr>
                          </a:solidFill>
                          <a:effectLst/>
                          <a:latin typeface="Helvetica" pitchFamily="34" charset="0"/>
                          <a:cs typeface="Helvetica" pitchFamily="34" charset="0"/>
                        </a:rPr>
                        <a:t>Renova</a:t>
                      </a:r>
                      <a:r>
                        <a:rPr lang="en-US" sz="1000" b="0" i="0" u="none" strike="noStrike" dirty="0" smtClean="0">
                          <a:solidFill>
                            <a:schemeClr val="bg1">
                              <a:lumMod val="25000"/>
                            </a:schemeClr>
                          </a:solidFill>
                          <a:effectLst/>
                          <a:latin typeface="Helvetica" pitchFamily="34" charset="0"/>
                          <a:cs typeface="Helvetica" pitchFamily="34" charset="0"/>
                        </a:rPr>
                        <a:t> R&amp;D</a:t>
                      </a:r>
                      <a:r>
                        <a:rPr lang="en-US" sz="1000" b="0" i="0" u="none" strike="noStrike" baseline="0" dirty="0" smtClean="0">
                          <a:solidFill>
                            <a:schemeClr val="bg1">
                              <a:lumMod val="25000"/>
                            </a:schemeClr>
                          </a:solidFill>
                          <a:effectLst/>
                          <a:latin typeface="Helvetica" pitchFamily="34" charset="0"/>
                          <a:cs typeface="Helvetica" pitchFamily="34" charset="0"/>
                        </a:rPr>
                        <a:t> center</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000" b="0" i="0" u="none" strike="noStrike" dirty="0" err="1" smtClean="0">
                          <a:solidFill>
                            <a:schemeClr val="bg1">
                              <a:lumMod val="25000"/>
                            </a:schemeClr>
                          </a:solidFill>
                          <a:effectLst/>
                          <a:latin typeface="Helvetica" pitchFamily="34" charset="0"/>
                          <a:cs typeface="Helvetica" pitchFamily="34" charset="0"/>
                        </a:rPr>
                        <a:t>Renova</a:t>
                      </a:r>
                      <a:r>
                        <a:rPr lang="en-US" sz="1000" b="0" i="0" u="none" strike="noStrike" baseline="0" dirty="0" smtClean="0">
                          <a:solidFill>
                            <a:schemeClr val="bg1">
                              <a:lumMod val="25000"/>
                            </a:schemeClr>
                          </a:solidFill>
                          <a:effectLst/>
                          <a:latin typeface="Helvetica" pitchFamily="34" charset="0"/>
                          <a:cs typeface="Helvetica" pitchFamily="34" charset="0"/>
                        </a:rPr>
                        <a:t> Lab</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ru-RU" sz="1000" b="0" i="0" u="none" strike="noStrike" dirty="0">
                          <a:solidFill>
                            <a:schemeClr val="bg1">
                              <a:lumMod val="25000"/>
                            </a:schemeClr>
                          </a:solidFill>
                          <a:effectLst/>
                          <a:latin typeface="Helvetica" pitchFamily="34" charset="0"/>
                          <a:cs typeface="Helvetica" pitchFamily="34" charset="0"/>
                        </a:rPr>
                        <a:t>26 500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1000" b="0" i="0" u="none" strike="noStrike" dirty="0">
                          <a:solidFill>
                            <a:schemeClr val="bg1">
                              <a:lumMod val="25000"/>
                            </a:schemeClr>
                          </a:solidFill>
                          <a:effectLst/>
                          <a:latin typeface="Helvetica" pitchFamily="34" charset="0"/>
                          <a:cs typeface="Helvetica" pitchFamily="34" charset="0"/>
                        </a:rPr>
                        <a:t>Z2.1-03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1000" b="0" i="0" u="none" strike="noStrike" dirty="0">
                          <a:solidFill>
                            <a:schemeClr val="bg1">
                              <a:lumMod val="25000"/>
                            </a:schemeClr>
                          </a:solidFill>
                          <a:effectLst/>
                          <a:latin typeface="Helvetica" pitchFamily="34" charset="0"/>
                          <a:cs typeface="Helvetica" pitchFamily="34" charset="0"/>
                        </a:rPr>
                        <a:t>2,54</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1000" b="0" i="0" u="none" strike="noStrike" dirty="0" smtClean="0">
                          <a:solidFill>
                            <a:schemeClr val="bg1">
                              <a:lumMod val="25000"/>
                            </a:schemeClr>
                          </a:solidFill>
                          <a:effectLst/>
                          <a:latin typeface="Helvetica" pitchFamily="34" charset="0"/>
                          <a:cs typeface="Helvetica" pitchFamily="34" charset="0"/>
                        </a:rPr>
                        <a:t>2 060</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1000" b="0" i="0" u="none" strike="noStrike" dirty="0" smtClean="0">
                          <a:solidFill>
                            <a:schemeClr val="bg1">
                              <a:lumMod val="25000"/>
                            </a:schemeClr>
                          </a:solidFill>
                          <a:effectLst/>
                          <a:latin typeface="Helvetica" pitchFamily="34" charset="0"/>
                          <a:cs typeface="Helvetica" pitchFamily="34" charset="0"/>
                        </a:rPr>
                        <a:t>April </a:t>
                      </a:r>
                      <a:r>
                        <a:rPr lang="ru-RU" sz="1000" b="0" i="0" u="none" strike="noStrike" dirty="0" smtClean="0">
                          <a:solidFill>
                            <a:schemeClr val="bg1">
                              <a:lumMod val="25000"/>
                            </a:schemeClr>
                          </a:solidFill>
                          <a:effectLst/>
                          <a:latin typeface="Helvetica" pitchFamily="34" charset="0"/>
                          <a:cs typeface="Helvetica" pitchFamily="34" charset="0"/>
                        </a:rPr>
                        <a:t>2013</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7639">
                <a:tc gridSpan="11">
                  <a:txBody>
                    <a:bodyPr/>
                    <a:lstStyle/>
                    <a:p>
                      <a:pPr algn="ctr" fontAlgn="ctr"/>
                      <a:r>
                        <a:rPr lang="en-US" sz="1000" b="1" i="0" u="none" strike="noStrike" kern="1200" dirty="0" smtClean="0">
                          <a:solidFill>
                            <a:schemeClr val="bg1">
                              <a:lumMod val="25000"/>
                            </a:schemeClr>
                          </a:solidFill>
                          <a:effectLst/>
                          <a:latin typeface="Helvetica" pitchFamily="34" charset="0"/>
                          <a:ea typeface="+mn-ea"/>
                          <a:cs typeface="Helvetica" pitchFamily="34" charset="0"/>
                        </a:rPr>
                        <a:t>Signed preliminary agreements</a:t>
                      </a:r>
                      <a:endParaRPr lang="ru-RU" sz="1000" b="1"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l" fontAlgn="ctr"/>
                      <a:endParaRPr lang="ru-RU" sz="1100" b="0" i="0" u="none" strike="noStrike" dirty="0">
                        <a:solidFill>
                          <a:srgbClr val="000000"/>
                        </a:solidFill>
                        <a:effectLst/>
                        <a:latin typeface="Helvetica"/>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7639">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1</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err="1" smtClean="0">
                          <a:solidFill>
                            <a:schemeClr val="bg1">
                              <a:lumMod val="25000"/>
                            </a:schemeClr>
                          </a:solidFill>
                          <a:effectLst/>
                          <a:latin typeface="Helvetica" pitchFamily="34" charset="0"/>
                          <a:cs typeface="Helvetica" pitchFamily="34" charset="0"/>
                        </a:rPr>
                        <a:t>Sberbank</a:t>
                      </a:r>
                      <a:r>
                        <a:rPr lang="en-US" sz="1000" b="0" i="0" u="none" strike="noStrike" dirty="0" smtClean="0">
                          <a:solidFill>
                            <a:schemeClr val="bg1">
                              <a:lumMod val="25000"/>
                            </a:schemeClr>
                          </a:solidFill>
                          <a:effectLst/>
                          <a:latin typeface="Helvetica" pitchFamily="34" charset="0"/>
                          <a:cs typeface="Helvetica" pitchFamily="34" charset="0"/>
                        </a:rPr>
                        <a:t> </a:t>
                      </a:r>
                      <a:r>
                        <a:rPr lang="en-US" sz="1000" b="0" i="0" u="none" strike="noStrike" dirty="0" err="1" smtClean="0">
                          <a:solidFill>
                            <a:schemeClr val="bg1">
                              <a:lumMod val="25000"/>
                            </a:schemeClr>
                          </a:solidFill>
                          <a:effectLst/>
                          <a:latin typeface="Helvetica" pitchFamily="34" charset="0"/>
                          <a:cs typeface="Helvetica" pitchFamily="34" charset="0"/>
                        </a:rPr>
                        <a:t>Technopark</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1000" b="0" i="0" u="none" strike="noStrike" dirty="0" err="1" smtClean="0">
                          <a:solidFill>
                            <a:schemeClr val="bg1">
                              <a:lumMod val="25000"/>
                            </a:schemeClr>
                          </a:solidFill>
                          <a:effectLst/>
                          <a:latin typeface="Helvetica" pitchFamily="34" charset="0"/>
                          <a:cs typeface="Helvetica" pitchFamily="34" charset="0"/>
                        </a:rPr>
                        <a:t>Sberbank</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ru-RU" sz="1000" b="0" i="0" u="none" strike="noStrike" dirty="0" smtClean="0">
                          <a:solidFill>
                            <a:schemeClr val="bg1">
                              <a:lumMod val="25000"/>
                            </a:schemeClr>
                          </a:solidFill>
                          <a:effectLst/>
                          <a:latin typeface="Helvetica" pitchFamily="34" charset="0"/>
                          <a:cs typeface="Helvetica" pitchFamily="34" charset="0"/>
                        </a:rPr>
                        <a:t>73 200</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bg1">
                              <a:lumMod val="25000"/>
                            </a:schemeClr>
                          </a:solidFill>
                          <a:effectLst/>
                          <a:latin typeface="Helvetica" pitchFamily="34" charset="0"/>
                          <a:cs typeface="Helvetica" pitchFamily="34" charset="0"/>
                        </a:rPr>
                        <a:t>D1-01</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000" b="0" i="0" u="none" strike="noStrike" dirty="0" smtClean="0">
                          <a:solidFill>
                            <a:schemeClr val="bg1">
                              <a:lumMod val="25000"/>
                            </a:schemeClr>
                          </a:solidFill>
                          <a:effectLst/>
                          <a:latin typeface="Helvetica" pitchFamily="34" charset="0"/>
                          <a:cs typeface="Helvetica" pitchFamily="34" charset="0"/>
                        </a:rPr>
                        <a:t>7,96</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000" b="0" i="0" u="none" strike="noStrike" dirty="0" smtClean="0">
                          <a:solidFill>
                            <a:schemeClr val="bg1">
                              <a:lumMod val="25000"/>
                            </a:schemeClr>
                          </a:solidFill>
                          <a:effectLst/>
                          <a:latin typeface="Helvetica" pitchFamily="34" charset="0"/>
                          <a:cs typeface="Helvetica" pitchFamily="34" charset="0"/>
                        </a:rPr>
                        <a:t>5</a:t>
                      </a:r>
                      <a:r>
                        <a:rPr lang="en-US" sz="1000" b="0" i="0" u="none" strike="noStrike" baseline="0" dirty="0" smtClean="0">
                          <a:solidFill>
                            <a:schemeClr val="bg1">
                              <a:lumMod val="25000"/>
                            </a:schemeClr>
                          </a:solidFill>
                          <a:effectLst/>
                          <a:latin typeface="Helvetica" pitchFamily="34" charset="0"/>
                          <a:cs typeface="Helvetica" pitchFamily="34" charset="0"/>
                        </a:rPr>
                        <a:t> 539</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tabLst>
                          <a:tab pos="176213" algn="l"/>
                        </a:tabLst>
                      </a:pPr>
                      <a:r>
                        <a:rPr lang="en-US" sz="1000" b="0" i="0" u="none" strike="noStrike" dirty="0" smtClean="0">
                          <a:solidFill>
                            <a:schemeClr val="bg1">
                              <a:lumMod val="25000"/>
                            </a:schemeClr>
                          </a:solidFill>
                          <a:effectLst/>
                          <a:latin typeface="Helvetica" pitchFamily="34" charset="0"/>
                          <a:cs typeface="Helvetica" pitchFamily="34" charset="0"/>
                        </a:rPr>
                        <a:t>July</a:t>
                      </a:r>
                      <a:r>
                        <a:rPr lang="ru-RU" sz="1000" b="0" i="0" u="none" strike="noStrike" baseline="0" dirty="0" smtClean="0">
                          <a:solidFill>
                            <a:schemeClr val="bg1">
                              <a:lumMod val="25000"/>
                            </a:schemeClr>
                          </a:solidFill>
                          <a:effectLst/>
                          <a:latin typeface="Helvetica" pitchFamily="34" charset="0"/>
                          <a:cs typeface="Helvetica" pitchFamily="34" charset="0"/>
                        </a:rPr>
                        <a:t> 2013</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7639">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2</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err="1" smtClean="0">
                          <a:solidFill>
                            <a:schemeClr val="bg1">
                              <a:lumMod val="25000"/>
                            </a:schemeClr>
                          </a:solidFill>
                          <a:effectLst/>
                          <a:latin typeface="Helvetica" pitchFamily="34" charset="0"/>
                          <a:cs typeface="Helvetica" pitchFamily="34" charset="0"/>
                        </a:rPr>
                        <a:t>Sberbank</a:t>
                      </a:r>
                      <a:r>
                        <a:rPr lang="en-US" sz="1000" b="0" i="0" u="none" strike="noStrike" baseline="0" dirty="0" smtClean="0">
                          <a:solidFill>
                            <a:schemeClr val="bg1">
                              <a:lumMod val="25000"/>
                            </a:schemeClr>
                          </a:solidFill>
                          <a:effectLst/>
                          <a:latin typeface="Helvetica" pitchFamily="34" charset="0"/>
                          <a:cs typeface="Helvetica" pitchFamily="34" charset="0"/>
                        </a:rPr>
                        <a:t> MegaTSOD-2</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l" defTabSz="1279698" rtl="0" eaLnBrk="1" fontAlgn="ctr" latinLnBrk="0" hangingPunct="1"/>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279698" rtl="0" eaLnBrk="1" fontAlgn="ctr" latinLnBrk="0" hangingPunct="1"/>
                      <a:r>
                        <a:rPr lang="en-US" sz="1000" b="0" i="0" u="none" strike="noStrike" dirty="0" err="1" smtClean="0">
                          <a:solidFill>
                            <a:schemeClr val="bg1">
                              <a:lumMod val="25000"/>
                            </a:schemeClr>
                          </a:solidFill>
                          <a:effectLst/>
                          <a:latin typeface="Helvetica" pitchFamily="34" charset="0"/>
                          <a:cs typeface="Helvetica" pitchFamily="34" charset="0"/>
                        </a:rPr>
                        <a:t>Sberbank</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ru-RU" sz="1000" b="0" i="0" u="none" strike="noStrike" kern="1200" dirty="0" smtClean="0">
                          <a:solidFill>
                            <a:schemeClr val="bg1">
                              <a:lumMod val="25000"/>
                            </a:schemeClr>
                          </a:solidFill>
                          <a:effectLst/>
                          <a:latin typeface="Helvetica" pitchFamily="34" charset="0"/>
                          <a:ea typeface="+mn-ea"/>
                          <a:cs typeface="Helvetica" pitchFamily="34" charset="0"/>
                        </a:rPr>
                        <a:t>37 000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Z2/1-01</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r" defTabSz="1279698" rtl="0" eaLnBrk="1" fontAlgn="ctr" latinLnBrk="0" hangingPunct="1">
                        <a:lnSpc>
                          <a:spcPct val="100000"/>
                        </a:lnSpc>
                        <a:spcBef>
                          <a:spcPts val="0"/>
                        </a:spcBef>
                        <a:spcAft>
                          <a:spcPts val="0"/>
                        </a:spcAft>
                        <a:buClrTx/>
                        <a:buSzTx/>
                        <a:buFontTx/>
                        <a:buNone/>
                        <a:tabLst/>
                        <a:defRPr/>
                      </a:pPr>
                      <a:endParaRPr lang="ru-RU" sz="900" b="0" i="0" u="none" strike="noStrike" kern="1200" dirty="0" smtClean="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4,07</a:t>
                      </a:r>
                      <a:endParaRPr lang="ru-RU" sz="1000" b="0" i="0" u="none" strike="noStrike" kern="1200" dirty="0" smtClean="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7 000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bg1">
                              <a:lumMod val="25000"/>
                            </a:schemeClr>
                          </a:solidFill>
                          <a:effectLst/>
                          <a:latin typeface="Helvetica" pitchFamily="34" charset="0"/>
                          <a:cs typeface="Helvetica" pitchFamily="34" charset="0"/>
                        </a:rPr>
                        <a:t>July </a:t>
                      </a:r>
                      <a:r>
                        <a:rPr lang="ru-RU" sz="1000" b="0" i="0" u="none" strike="noStrike" baseline="0" dirty="0" smtClean="0">
                          <a:solidFill>
                            <a:schemeClr val="bg1">
                              <a:lumMod val="25000"/>
                            </a:schemeClr>
                          </a:solidFill>
                          <a:effectLst/>
                          <a:latin typeface="Helvetica" pitchFamily="34" charset="0"/>
                          <a:cs typeface="Helvetica" pitchFamily="34" charset="0"/>
                        </a:rPr>
                        <a:t>2013</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1873">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3</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err="1" smtClean="0">
                          <a:solidFill>
                            <a:schemeClr val="bg1">
                              <a:lumMod val="25000"/>
                            </a:schemeClr>
                          </a:solidFill>
                          <a:effectLst/>
                          <a:latin typeface="Helvetica" pitchFamily="34" charset="0"/>
                          <a:cs typeface="Helvetica" pitchFamily="34" charset="0"/>
                        </a:rPr>
                        <a:t>Transmashkholding</a:t>
                      </a:r>
                      <a:r>
                        <a:rPr lang="en-US" sz="1000" b="0" i="0" u="none" strike="noStrike" dirty="0" smtClean="0">
                          <a:solidFill>
                            <a:schemeClr val="bg1">
                              <a:lumMod val="25000"/>
                            </a:schemeClr>
                          </a:solidFill>
                          <a:effectLst/>
                          <a:latin typeface="Helvetica" pitchFamily="34" charset="0"/>
                          <a:cs typeface="Helvetica" pitchFamily="34" charset="0"/>
                        </a:rPr>
                        <a:t> R&amp;D Center </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algn="l" defTabSz="1279698" rtl="0" eaLnBrk="1" fontAlgn="ctr" latinLnBrk="0" hangingPunct="1"/>
                      <a:r>
                        <a:rPr lang="en-US" sz="1000" b="0" i="0" u="none" strike="noStrike" kern="1200" dirty="0" err="1" smtClean="0">
                          <a:solidFill>
                            <a:schemeClr val="bg1">
                              <a:lumMod val="25000"/>
                            </a:schemeClr>
                          </a:solidFill>
                          <a:effectLst/>
                          <a:latin typeface="Helvetica" pitchFamily="34" charset="0"/>
                          <a:ea typeface="+mn-ea"/>
                          <a:cs typeface="Helvetica" pitchFamily="34" charset="0"/>
                        </a:rPr>
                        <a:t>Trasnmash</a:t>
                      </a:r>
                      <a:r>
                        <a:rPr lang="ru-RU" sz="1000" b="0" i="0" u="none" strike="noStrike" kern="1200" dirty="0" smtClean="0">
                          <a:solidFill>
                            <a:schemeClr val="bg1">
                              <a:lumMod val="25000"/>
                            </a:schemeClr>
                          </a:solidFill>
                          <a:effectLst/>
                          <a:latin typeface="Helvetica" pitchFamily="34" charset="0"/>
                          <a:ea typeface="+mn-ea"/>
                          <a:cs typeface="Helvetica" pitchFamily="34" charset="0"/>
                        </a:rPr>
                        <a:t>/</a:t>
                      </a:r>
                      <a:r>
                        <a:rPr lang="en-US" sz="1000" b="0" i="0" u="none" strike="noStrike" kern="1200" dirty="0" smtClean="0">
                          <a:solidFill>
                            <a:schemeClr val="bg1">
                              <a:lumMod val="25000"/>
                            </a:schemeClr>
                          </a:solidFill>
                          <a:effectLst/>
                          <a:latin typeface="Helvetica" pitchFamily="34" charset="0"/>
                          <a:ea typeface="+mn-ea"/>
                          <a:cs typeface="Helvetica" pitchFamily="34" charset="0"/>
                        </a:rPr>
                        <a:t>Alstom</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ru-RU" sz="1000" b="0" i="0" u="none" strike="noStrike" kern="1200" dirty="0" smtClean="0">
                          <a:solidFill>
                            <a:schemeClr val="bg1">
                              <a:lumMod val="25000"/>
                            </a:schemeClr>
                          </a:solidFill>
                          <a:effectLst/>
                          <a:latin typeface="Helvetica" pitchFamily="34" charset="0"/>
                          <a:ea typeface="+mn-ea"/>
                          <a:cs typeface="Helvetica" pitchFamily="34" charset="0"/>
                        </a:rPr>
                        <a:t>25 000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D2-15</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2,72</a:t>
                      </a:r>
                      <a:endParaRPr lang="ru-RU" sz="1000" b="0" i="0" u="none" strike="noStrike" kern="1200" dirty="0" smtClean="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1 459</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bg1">
                              <a:lumMod val="25000"/>
                            </a:schemeClr>
                          </a:solidFill>
                          <a:effectLst/>
                          <a:latin typeface="Helvetica" pitchFamily="34" charset="0"/>
                          <a:cs typeface="Helvetica" pitchFamily="34" charset="0"/>
                        </a:rPr>
                        <a:t>June </a:t>
                      </a:r>
                      <a:r>
                        <a:rPr lang="ru-RU" sz="1000" b="0" i="0" u="none" strike="noStrike" baseline="0" dirty="0" smtClean="0">
                          <a:solidFill>
                            <a:schemeClr val="bg1">
                              <a:lumMod val="25000"/>
                            </a:schemeClr>
                          </a:solidFill>
                          <a:effectLst/>
                          <a:latin typeface="Helvetica" pitchFamily="34" charset="0"/>
                          <a:cs typeface="Helvetica" pitchFamily="34" charset="0"/>
                        </a:rPr>
                        <a:t>2013</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4270">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4</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bg1">
                              <a:lumMod val="25000"/>
                            </a:schemeClr>
                          </a:solidFill>
                          <a:effectLst/>
                          <a:latin typeface="Helvetica" pitchFamily="34" charset="0"/>
                          <a:cs typeface="Helvetica" pitchFamily="34" charset="0"/>
                        </a:rPr>
                        <a:t>MOEK R&amp;D Center</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algn="l"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BROAD</a:t>
                      </a:r>
                      <a:r>
                        <a:rPr lang="en-US" sz="1000" b="0" i="0" u="none" strike="noStrike" kern="1200" baseline="0" dirty="0" smtClean="0">
                          <a:solidFill>
                            <a:schemeClr val="bg1">
                              <a:lumMod val="25000"/>
                            </a:schemeClr>
                          </a:solidFill>
                          <a:effectLst/>
                          <a:latin typeface="Helvetica" pitchFamily="34" charset="0"/>
                          <a:ea typeface="+mn-ea"/>
                          <a:cs typeface="Helvetica" pitchFamily="34" charset="0"/>
                        </a:rPr>
                        <a:t> Group/MOEK</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ru-RU" sz="1000" b="0" i="0" u="none" strike="noStrike" kern="1200" dirty="0" smtClean="0">
                          <a:solidFill>
                            <a:schemeClr val="bg1">
                              <a:lumMod val="25000"/>
                            </a:schemeClr>
                          </a:solidFill>
                          <a:effectLst/>
                          <a:latin typeface="Helvetica" pitchFamily="34" charset="0"/>
                          <a:ea typeface="+mn-ea"/>
                          <a:cs typeface="Helvetica" pitchFamily="34" charset="0"/>
                        </a:rPr>
                        <a:t>13</a:t>
                      </a:r>
                      <a:r>
                        <a:rPr lang="ru-RU" sz="1000" b="0" i="0" u="none" strike="noStrike" kern="1200" baseline="0" dirty="0" smtClean="0">
                          <a:solidFill>
                            <a:schemeClr val="bg1">
                              <a:lumMod val="25000"/>
                            </a:schemeClr>
                          </a:solidFill>
                          <a:effectLst/>
                          <a:latin typeface="Helvetica" pitchFamily="34" charset="0"/>
                          <a:ea typeface="+mn-ea"/>
                          <a:cs typeface="Helvetica" pitchFamily="34" charset="0"/>
                        </a:rPr>
                        <a:t> 900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D1-09</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0,77</a:t>
                      </a:r>
                      <a:endParaRPr lang="ru-RU" sz="1000" b="0" i="0" u="none" strike="noStrike" kern="1200" dirty="0" smtClean="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790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bg1">
                              <a:lumMod val="25000"/>
                            </a:schemeClr>
                          </a:solidFill>
                          <a:effectLst/>
                          <a:latin typeface="Helvetica" pitchFamily="34" charset="0"/>
                          <a:cs typeface="Helvetica" pitchFamily="34" charset="0"/>
                        </a:rPr>
                        <a:t>August</a:t>
                      </a:r>
                      <a:r>
                        <a:rPr lang="ru-RU" sz="1000" b="0" i="0" u="none" strike="noStrike" baseline="0" dirty="0" smtClean="0">
                          <a:solidFill>
                            <a:schemeClr val="bg1">
                              <a:lumMod val="25000"/>
                            </a:schemeClr>
                          </a:solidFill>
                          <a:effectLst/>
                          <a:latin typeface="Helvetica" pitchFamily="34" charset="0"/>
                          <a:cs typeface="Helvetica" pitchFamily="34" charset="0"/>
                        </a:rPr>
                        <a:t> 2013</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4270">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5</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err="1" smtClean="0">
                          <a:solidFill>
                            <a:schemeClr val="bg1">
                              <a:lumMod val="25000"/>
                            </a:schemeClr>
                          </a:solidFill>
                          <a:effectLst/>
                          <a:latin typeface="Helvetica" pitchFamily="34" charset="0"/>
                          <a:cs typeface="Helvetica" pitchFamily="34" charset="0"/>
                        </a:rPr>
                        <a:t>Tatneft</a:t>
                      </a:r>
                      <a:r>
                        <a:rPr lang="en-US" sz="1000" b="0" i="0" u="none" strike="noStrike" dirty="0" smtClean="0">
                          <a:solidFill>
                            <a:schemeClr val="bg1">
                              <a:lumMod val="25000"/>
                            </a:schemeClr>
                          </a:solidFill>
                          <a:effectLst/>
                          <a:latin typeface="Helvetica" pitchFamily="34" charset="0"/>
                          <a:cs typeface="Helvetica" pitchFamily="34" charset="0"/>
                        </a:rPr>
                        <a:t> Scientific and Technical Center</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algn="l" defTabSz="1279698" rtl="0" eaLnBrk="1" fontAlgn="ctr" latinLnBrk="0" hangingPunct="1"/>
                      <a:r>
                        <a:rPr lang="en-US" sz="1000" b="0" i="0" u="none" strike="noStrike" kern="1200" dirty="0" err="1" smtClean="0">
                          <a:solidFill>
                            <a:schemeClr val="bg1">
                              <a:lumMod val="25000"/>
                            </a:schemeClr>
                          </a:solidFill>
                          <a:effectLst/>
                          <a:latin typeface="Helvetica" pitchFamily="34" charset="0"/>
                          <a:ea typeface="+mn-ea"/>
                          <a:cs typeface="Helvetica" pitchFamily="34" charset="0"/>
                        </a:rPr>
                        <a:t>Tatneft</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ru-RU" sz="1000" b="0" i="0" u="none" strike="noStrike" kern="1200" dirty="0" smtClean="0">
                          <a:solidFill>
                            <a:schemeClr val="bg1">
                              <a:lumMod val="25000"/>
                            </a:schemeClr>
                          </a:solidFill>
                          <a:effectLst/>
                          <a:latin typeface="Helvetica" pitchFamily="34" charset="0"/>
                          <a:ea typeface="+mn-ea"/>
                          <a:cs typeface="Helvetica" pitchFamily="34" charset="0"/>
                        </a:rPr>
                        <a:t>9</a:t>
                      </a:r>
                      <a:r>
                        <a:rPr lang="ru-RU" sz="1000" b="0" i="0" u="none" strike="noStrike" kern="1200" baseline="0" dirty="0" smtClean="0">
                          <a:solidFill>
                            <a:schemeClr val="bg1">
                              <a:lumMod val="25000"/>
                            </a:schemeClr>
                          </a:solidFill>
                          <a:effectLst/>
                          <a:latin typeface="Helvetica" pitchFamily="34" charset="0"/>
                          <a:ea typeface="+mn-ea"/>
                          <a:cs typeface="Helvetica" pitchFamily="34" charset="0"/>
                        </a:rPr>
                        <a:t> 000 – 13 000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D1-02</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0,84</a:t>
                      </a:r>
                      <a:endParaRPr lang="ru-RU" sz="1000" b="0" i="0" u="none" strike="noStrike" kern="1200" dirty="0" smtClean="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708</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marR="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bg1">
                              <a:lumMod val="25000"/>
                            </a:schemeClr>
                          </a:solidFill>
                          <a:effectLst/>
                          <a:latin typeface="Helvetica" pitchFamily="34" charset="0"/>
                          <a:cs typeface="Helvetica" pitchFamily="34" charset="0"/>
                        </a:rPr>
                        <a:t>August</a:t>
                      </a:r>
                      <a:r>
                        <a:rPr lang="ru-RU" sz="1000" b="0" i="0" u="none" strike="noStrike" baseline="0" dirty="0" smtClean="0">
                          <a:solidFill>
                            <a:schemeClr val="bg1">
                              <a:lumMod val="25000"/>
                            </a:schemeClr>
                          </a:solidFill>
                          <a:effectLst/>
                          <a:latin typeface="Helvetica" pitchFamily="34" charset="0"/>
                          <a:cs typeface="Helvetica" pitchFamily="34" charset="0"/>
                        </a:rPr>
                        <a:t> 2013</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7639">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6</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bg1">
                              <a:lumMod val="25000"/>
                            </a:schemeClr>
                          </a:solidFill>
                          <a:effectLst/>
                          <a:latin typeface="Helvetica" pitchFamily="34" charset="0"/>
                          <a:cs typeface="Helvetica" pitchFamily="34" charset="0"/>
                        </a:rPr>
                        <a:t>Transport hub</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algn="l" defTabSz="1279698" rtl="0" eaLnBrk="1" fontAlgn="ctr" latinLnBrk="0" hangingPunct="1"/>
                      <a:r>
                        <a:rPr lang="en-US" sz="1000" b="0" i="0" u="none" strike="noStrike" kern="1200" dirty="0" err="1" smtClean="0">
                          <a:solidFill>
                            <a:schemeClr val="bg1">
                              <a:lumMod val="25000"/>
                            </a:schemeClr>
                          </a:solidFill>
                          <a:effectLst/>
                          <a:latin typeface="Helvetica" pitchFamily="34" charset="0"/>
                          <a:ea typeface="+mn-ea"/>
                          <a:cs typeface="Helvetica" pitchFamily="34" charset="0"/>
                        </a:rPr>
                        <a:t>Finmarkt</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ru-RU" sz="1000" b="0" i="0" u="none" strike="noStrike" kern="1200" dirty="0" smtClean="0">
                          <a:solidFill>
                            <a:schemeClr val="bg1">
                              <a:lumMod val="25000"/>
                            </a:schemeClr>
                          </a:solidFill>
                          <a:effectLst/>
                          <a:latin typeface="Helvetica" pitchFamily="34" charset="0"/>
                          <a:ea typeface="+mn-ea"/>
                          <a:cs typeface="Helvetica" pitchFamily="34" charset="0"/>
                        </a:rPr>
                        <a:t>30 000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Z1-06</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dirty="0"/>
                    </a:p>
                  </a:txBody>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n/a</a:t>
                      </a:r>
                      <a:endParaRPr lang="ru-RU" sz="1000" b="0" i="0" u="none" strike="noStrike" kern="1200" dirty="0" smtClean="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3</a:t>
                      </a:r>
                      <a:r>
                        <a:rPr lang="en-US" sz="1000" b="0" i="0" u="none" strike="noStrike" kern="1200" baseline="0" dirty="0" smtClean="0">
                          <a:solidFill>
                            <a:schemeClr val="bg1">
                              <a:lumMod val="25000"/>
                            </a:schemeClr>
                          </a:solidFill>
                          <a:effectLst/>
                          <a:latin typeface="Helvetica" pitchFamily="34" charset="0"/>
                          <a:ea typeface="+mn-ea"/>
                          <a:cs typeface="Helvetica" pitchFamily="34" charset="0"/>
                        </a:rPr>
                        <a:t> 000</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1000" b="0" i="0" u="none" strike="noStrike" dirty="0" smtClean="0">
                          <a:solidFill>
                            <a:schemeClr val="bg1">
                              <a:lumMod val="25000"/>
                            </a:schemeClr>
                          </a:solidFill>
                          <a:effectLst/>
                          <a:latin typeface="Helvetica" pitchFamily="34" charset="0"/>
                          <a:cs typeface="Helvetica" pitchFamily="34" charset="0"/>
                        </a:rPr>
                        <a:t>June</a:t>
                      </a:r>
                      <a:r>
                        <a:rPr lang="ru-RU" sz="1000" b="0" i="0" u="none" strike="noStrike" baseline="0" dirty="0" smtClean="0">
                          <a:solidFill>
                            <a:schemeClr val="bg1">
                              <a:lumMod val="25000"/>
                            </a:schemeClr>
                          </a:solidFill>
                          <a:effectLst/>
                          <a:latin typeface="Helvetica" pitchFamily="34" charset="0"/>
                          <a:cs typeface="Helvetica" pitchFamily="34" charset="0"/>
                        </a:rPr>
                        <a:t> 2013</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9026">
                <a:tc>
                  <a:txBody>
                    <a:bodyPr/>
                    <a:lstStyle/>
                    <a:p>
                      <a:pPr algn="ctr" fontAlgn="ctr"/>
                      <a:r>
                        <a:rPr lang="ru-RU" sz="1000" b="0" i="0" u="none" strike="noStrike" dirty="0" smtClean="0">
                          <a:solidFill>
                            <a:schemeClr val="bg1">
                              <a:lumMod val="25000"/>
                            </a:schemeClr>
                          </a:solidFill>
                          <a:effectLst/>
                          <a:latin typeface="Helvetica" pitchFamily="34" charset="0"/>
                          <a:cs typeface="Helvetica" pitchFamily="34" charset="0"/>
                        </a:rPr>
                        <a:t>7</a:t>
                      </a:r>
                      <a:endParaRPr lang="ru-RU" sz="1000" b="0" i="0" u="none" strike="noStrike" dirty="0">
                        <a:solidFill>
                          <a:schemeClr val="bg1">
                            <a:lumMod val="25000"/>
                          </a:schemeClr>
                        </a:solidFill>
                        <a:effectLst/>
                        <a:latin typeface="Helvetica" pitchFamily="34" charset="0"/>
                        <a:cs typeface="Helvetica"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bg1">
                              <a:lumMod val="25000"/>
                            </a:schemeClr>
                          </a:solidFill>
                          <a:effectLst/>
                          <a:latin typeface="Arial" pitchFamily="34" charset="0"/>
                          <a:cs typeface="Arial" pitchFamily="34" charset="0"/>
                        </a:rPr>
                        <a:t>Engineering</a:t>
                      </a:r>
                      <a:r>
                        <a:rPr lang="en-US" sz="1000" b="0" i="0" u="none" strike="noStrike" baseline="0" dirty="0" smtClean="0">
                          <a:solidFill>
                            <a:schemeClr val="bg1">
                              <a:lumMod val="25000"/>
                            </a:schemeClr>
                          </a:solidFill>
                          <a:effectLst/>
                          <a:latin typeface="Arial" pitchFamily="34" charset="0"/>
                          <a:cs typeface="Arial" pitchFamily="34" charset="0"/>
                        </a:rPr>
                        <a:t> Networks</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algn="l"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FSK</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n/a</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endParaRPr lang="ru-RU"/>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1">
                              <a:lumMod val="25000"/>
                            </a:schemeClr>
                          </a:solidFill>
                          <a:effectLst/>
                          <a:latin typeface="Helvetica" pitchFamily="34" charset="0"/>
                          <a:ea typeface="+mn-ea"/>
                          <a:cs typeface="Helvetica" pitchFamily="34" charset="0"/>
                        </a:rPr>
                        <a:t>n/a</a:t>
                      </a:r>
                      <a:endParaRPr lang="ru-RU" sz="1000" b="0" i="0" u="none" strike="noStrike" kern="1200" dirty="0" smtClean="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1000" b="0" i="0" u="none" strike="noStrike" kern="1200" dirty="0" smtClean="0">
                          <a:solidFill>
                            <a:schemeClr val="bg1">
                              <a:lumMod val="25000"/>
                            </a:schemeClr>
                          </a:solidFill>
                          <a:effectLst/>
                          <a:latin typeface="Helvetica" pitchFamily="34" charset="0"/>
                          <a:ea typeface="+mn-ea"/>
                          <a:cs typeface="Helvetica" pitchFamily="34" charset="0"/>
                        </a:rPr>
                        <a:t>4 757</a:t>
                      </a:r>
                      <a:endParaRPr lang="ru-RU" sz="1000" b="0" i="0" u="none" strike="noStrike" kern="1200" dirty="0">
                        <a:solidFill>
                          <a:schemeClr val="bg1">
                            <a:lumMod val="25000"/>
                          </a:schemeClr>
                        </a:solidFill>
                        <a:effectLst/>
                        <a:latin typeface="Helvetica" pitchFamily="34" charset="0"/>
                        <a:ea typeface="+mn-ea"/>
                        <a:cs typeface="Helvetica"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1000" b="0" i="0" u="none" strike="noStrike" dirty="0" smtClean="0">
                          <a:solidFill>
                            <a:schemeClr val="bg1">
                              <a:lumMod val="25000"/>
                            </a:schemeClr>
                          </a:solidFill>
                          <a:effectLst/>
                          <a:latin typeface="Helvetica" pitchFamily="34" charset="0"/>
                          <a:cs typeface="Helvetica" pitchFamily="34" charset="0"/>
                        </a:rPr>
                        <a:t>June</a:t>
                      </a:r>
                      <a:r>
                        <a:rPr lang="ru-RU" sz="1000" b="0" i="0" u="none" strike="noStrike" dirty="0" smtClean="0">
                          <a:solidFill>
                            <a:schemeClr val="bg1">
                              <a:lumMod val="25000"/>
                            </a:schemeClr>
                          </a:solidFill>
                          <a:effectLst/>
                          <a:latin typeface="Helvetica" pitchFamily="34" charset="0"/>
                          <a:cs typeface="Helvetica" pitchFamily="34" charset="0"/>
                        </a:rPr>
                        <a:t> 2013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754752224"/>
              </p:ext>
            </p:extLst>
          </p:nvPr>
        </p:nvGraphicFramePr>
        <p:xfrm>
          <a:off x="409834" y="1480706"/>
          <a:ext cx="8734167" cy="1731836"/>
        </p:xfrm>
        <a:graphic>
          <a:graphicData uri="http://schemas.openxmlformats.org/drawingml/2006/table">
            <a:tbl>
              <a:tblPr>
                <a:tableStyleId>{9D7B26C5-4107-4FEC-AEDC-1716B250A1EF}</a:tableStyleId>
              </a:tblPr>
              <a:tblGrid>
                <a:gridCol w="2802643"/>
                <a:gridCol w="1020939"/>
                <a:gridCol w="1231152"/>
                <a:gridCol w="3679433"/>
              </a:tblGrid>
              <a:tr h="353655">
                <a:tc>
                  <a:txBody>
                    <a:bodyPr/>
                    <a:lstStyle/>
                    <a:p>
                      <a:pPr algn="ctr" fontAlgn="ctr"/>
                      <a:r>
                        <a:rPr lang="en-US" sz="1000" b="1" u="none" strike="noStrike" dirty="0" smtClean="0">
                          <a:solidFill>
                            <a:schemeClr val="bg1">
                              <a:lumMod val="25000"/>
                            </a:schemeClr>
                          </a:solidFill>
                          <a:effectLst/>
                          <a:latin typeface="Arial" pitchFamily="34" charset="0"/>
                          <a:cs typeface="Arial" pitchFamily="34" charset="0"/>
                        </a:rPr>
                        <a:t>KPI</a:t>
                      </a:r>
                      <a:endParaRPr lang="ru-RU" sz="10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1000" b="1" u="none" strike="noStrike" dirty="0" smtClean="0">
                          <a:solidFill>
                            <a:schemeClr val="bg1">
                              <a:lumMod val="25000"/>
                            </a:schemeClr>
                          </a:solidFill>
                          <a:effectLst/>
                          <a:latin typeface="Arial" pitchFamily="34" charset="0"/>
                          <a:cs typeface="Arial" pitchFamily="34" charset="0"/>
                        </a:rPr>
                        <a:t>Target Value</a:t>
                      </a:r>
                      <a:endParaRPr lang="ru-RU" sz="10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1000" b="1" i="0" u="none" strike="noStrike" dirty="0" smtClean="0">
                          <a:solidFill>
                            <a:schemeClr val="bg1">
                              <a:lumMod val="25000"/>
                            </a:schemeClr>
                          </a:solidFill>
                          <a:effectLst/>
                          <a:latin typeface="Arial" pitchFamily="34" charset="0"/>
                          <a:cs typeface="Arial" pitchFamily="34" charset="0"/>
                        </a:rPr>
                        <a:t>Result on</a:t>
                      </a:r>
                      <a:r>
                        <a:rPr lang="ru-RU" sz="1000" b="1" i="0" u="none" strike="noStrike" baseline="0" dirty="0" smtClean="0">
                          <a:solidFill>
                            <a:schemeClr val="bg1">
                              <a:lumMod val="25000"/>
                            </a:schemeClr>
                          </a:solidFill>
                          <a:effectLst/>
                          <a:latin typeface="Arial" pitchFamily="34" charset="0"/>
                          <a:cs typeface="Arial" pitchFamily="34" charset="0"/>
                        </a:rPr>
                        <a:t> 31.05.2013</a:t>
                      </a:r>
                      <a:endParaRPr lang="ru-RU" sz="10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1000" b="1" i="0" u="none" strike="noStrike" dirty="0" smtClean="0">
                          <a:solidFill>
                            <a:schemeClr val="bg1">
                              <a:lumMod val="25000"/>
                            </a:schemeClr>
                          </a:solidFill>
                          <a:effectLst/>
                          <a:latin typeface="Arial" pitchFamily="34" charset="0"/>
                          <a:cs typeface="Arial" pitchFamily="34" charset="0"/>
                        </a:rPr>
                        <a:t>Management Commentary</a:t>
                      </a:r>
                      <a:endParaRPr lang="ru-RU" sz="10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637438">
                <a:tc>
                  <a:txBody>
                    <a:bodyPr/>
                    <a:lstStyle/>
                    <a:p>
                      <a:pPr marL="85725" indent="0" algn="l" fontAlgn="b"/>
                      <a:r>
                        <a:rPr lang="en-US" sz="1000" u="none" strike="noStrike" dirty="0" smtClean="0">
                          <a:solidFill>
                            <a:schemeClr val="bg1">
                              <a:lumMod val="25000"/>
                            </a:schemeClr>
                          </a:solidFill>
                          <a:effectLst/>
                          <a:latin typeface="Arial" pitchFamily="34" charset="0"/>
                          <a:cs typeface="Arial" pitchFamily="34" charset="0"/>
                        </a:rPr>
                        <a:t>The volume of external co-funding attracted for the city's construction, in billions of rubles</a:t>
                      </a:r>
                      <a:endParaRPr lang="ru-RU" sz="1000" u="none" strike="noStrike" dirty="0" smtClean="0">
                        <a:solidFill>
                          <a:schemeClr val="bg1">
                            <a:lumMod val="25000"/>
                          </a:schemeClr>
                        </a:solidFill>
                        <a:effectLst/>
                        <a:latin typeface="Arial" pitchFamily="34" charset="0"/>
                        <a:cs typeface="Arial"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u="none" strike="noStrike" dirty="0" smtClean="0">
                          <a:solidFill>
                            <a:schemeClr val="bg1">
                              <a:lumMod val="25000"/>
                            </a:schemeClr>
                          </a:solidFill>
                          <a:effectLst/>
                          <a:latin typeface="Helvetica" pitchFamily="34" charset="0"/>
                          <a:cs typeface="Helvetica" pitchFamily="34" charset="0"/>
                        </a:rPr>
                        <a:t>34</a:t>
                      </a:r>
                      <a:endParaRPr lang="ru-RU" sz="1000" b="0" i="0" u="none" strike="noStrike" dirty="0">
                        <a:solidFill>
                          <a:schemeClr val="bg1">
                            <a:lumMod val="25000"/>
                          </a:schemeClr>
                        </a:solidFill>
                        <a:effectLst/>
                        <a:latin typeface="Helvetica" pitchFamily="34" charset="0"/>
                        <a:cs typeface="Helvetica"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bg1">
                              <a:lumMod val="25000"/>
                            </a:schemeClr>
                          </a:solidFill>
                          <a:effectLst/>
                          <a:latin typeface="Helvetica" pitchFamily="34" charset="0"/>
                          <a:cs typeface="Helvetica" pitchFamily="34" charset="0"/>
                        </a:rPr>
                        <a:t>3,67 (23,25)</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000" b="0" i="0" u="none" strike="noStrike" dirty="0" smtClean="0">
                          <a:solidFill>
                            <a:schemeClr val="bg1">
                              <a:lumMod val="25000"/>
                            </a:schemeClr>
                          </a:solidFill>
                          <a:effectLst/>
                          <a:latin typeface="Helvetica" pitchFamily="34" charset="0"/>
                          <a:cs typeface="Helvetica" pitchFamily="34" charset="0"/>
                        </a:rPr>
                        <a:t>Binding agreements signed with </a:t>
                      </a:r>
                      <a:r>
                        <a:rPr lang="en-US" sz="1000" b="0" i="0" u="none" strike="noStrike" dirty="0" err="1" smtClean="0">
                          <a:solidFill>
                            <a:schemeClr val="bg1">
                              <a:lumMod val="25000"/>
                            </a:schemeClr>
                          </a:solidFill>
                          <a:effectLst/>
                          <a:latin typeface="Helvetica" pitchFamily="34" charset="0"/>
                          <a:cs typeface="Helvetica" pitchFamily="34" charset="0"/>
                        </a:rPr>
                        <a:t>Renova</a:t>
                      </a:r>
                      <a:r>
                        <a:rPr lang="en-US" sz="1000" b="0" i="0" u="none" strike="noStrike" dirty="0" smtClean="0">
                          <a:solidFill>
                            <a:schemeClr val="bg1">
                              <a:lumMod val="25000"/>
                            </a:schemeClr>
                          </a:solidFill>
                          <a:effectLst/>
                          <a:latin typeface="Helvetica" pitchFamily="34" charset="0"/>
                          <a:cs typeface="Helvetica" pitchFamily="34" charset="0"/>
                        </a:rPr>
                        <a:t> Lab (2.06 </a:t>
                      </a:r>
                      <a:r>
                        <a:rPr lang="en-US" sz="1000" b="0" i="0" u="none" strike="noStrike" dirty="0" err="1" smtClean="0">
                          <a:solidFill>
                            <a:schemeClr val="bg1">
                              <a:lumMod val="25000"/>
                            </a:schemeClr>
                          </a:solidFill>
                          <a:effectLst/>
                          <a:latin typeface="Helvetica" pitchFamily="34" charset="0"/>
                          <a:cs typeface="Helvetica" pitchFamily="34" charset="0"/>
                        </a:rPr>
                        <a:t>bln</a:t>
                      </a:r>
                      <a:r>
                        <a:rPr lang="en-US" sz="1000" b="0" i="0" u="none" strike="noStrike" dirty="0" smtClean="0">
                          <a:solidFill>
                            <a:schemeClr val="bg1">
                              <a:lumMod val="25000"/>
                            </a:schemeClr>
                          </a:solidFill>
                          <a:effectLst/>
                          <a:latin typeface="Helvetica" pitchFamily="34" charset="0"/>
                          <a:cs typeface="Helvetica" pitchFamily="34" charset="0"/>
                        </a:rPr>
                        <a:t>.) And NP RHS (1.606 billion rubles).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000" b="0" i="0" u="none" strike="noStrike" dirty="0" smtClean="0">
                          <a:solidFill>
                            <a:schemeClr val="bg1">
                              <a:lumMod val="25000"/>
                            </a:schemeClr>
                          </a:solidFill>
                          <a:effectLst/>
                          <a:latin typeface="Helvetica" pitchFamily="34" charset="0"/>
                          <a:cs typeface="Helvetica" pitchFamily="34" charset="0"/>
                        </a:rPr>
                        <a:t>Preliminary agreements for 23.25 billion rubles signed.</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000" b="0" i="0" u="none" strike="noStrike" dirty="0" smtClean="0">
                          <a:solidFill>
                            <a:schemeClr val="bg1">
                              <a:lumMod val="25000"/>
                            </a:schemeClr>
                          </a:solidFill>
                          <a:effectLst/>
                          <a:latin typeface="Helvetica" pitchFamily="34" charset="0"/>
                          <a:cs typeface="Helvetica" pitchFamily="34" charset="0"/>
                        </a:rPr>
                        <a:t>A contest to attract investors to the complex of research buildings with</a:t>
                      </a:r>
                      <a:r>
                        <a:rPr lang="en-US" sz="1000" b="0" i="0" u="none" strike="noStrike" baseline="0" dirty="0" smtClean="0">
                          <a:solidFill>
                            <a:schemeClr val="bg1">
                              <a:lumMod val="25000"/>
                            </a:schemeClr>
                          </a:solidFill>
                          <a:effectLst/>
                          <a:latin typeface="Helvetica" pitchFamily="34" charset="0"/>
                          <a:cs typeface="Helvetica" pitchFamily="34" charset="0"/>
                        </a:rPr>
                        <a:t> an area </a:t>
                      </a:r>
                      <a:r>
                        <a:rPr lang="en-US" sz="1000" b="0" i="0" u="none" strike="noStrike" dirty="0" smtClean="0">
                          <a:solidFill>
                            <a:schemeClr val="bg1">
                              <a:lumMod val="25000"/>
                            </a:schemeClr>
                          </a:solidFill>
                          <a:effectLst/>
                          <a:latin typeface="Helvetica" pitchFamily="34" charset="0"/>
                          <a:cs typeface="Helvetica" pitchFamily="34" charset="0"/>
                        </a:rPr>
                        <a:t>of not less than 60,000 m2 was announced</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000" b="0" i="0" u="none" strike="noStrike" dirty="0" smtClean="0">
                          <a:solidFill>
                            <a:schemeClr val="bg1">
                              <a:lumMod val="25000"/>
                            </a:schemeClr>
                          </a:solidFill>
                          <a:effectLst/>
                          <a:latin typeface="Helvetica" pitchFamily="34" charset="0"/>
                          <a:cs typeface="Helvetica" pitchFamily="34" charset="0"/>
                        </a:rPr>
                        <a:t>Documents prepared for the June launch of 4 investment competitions with a total construction area of ​​not less than 185,000 m2</a:t>
                      </a:r>
                      <a:endParaRPr lang="ru-RU" sz="10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3</a:t>
            </a:r>
            <a:r>
              <a:rPr lang="ru-RU" sz="2400" dirty="0" smtClean="0">
                <a:solidFill>
                  <a:schemeClr val="bg1">
                    <a:lumMod val="50000"/>
                  </a:schemeClr>
                </a:solidFill>
                <a:latin typeface="Helvetica" pitchFamily="34" charset="0"/>
                <a:cs typeface="Helvetica" pitchFamily="34" charset="0"/>
              </a:rPr>
              <a:t>. </a:t>
            </a:r>
            <a:r>
              <a:rPr lang="en-US" sz="2400" dirty="0" smtClean="0">
                <a:solidFill>
                  <a:schemeClr val="bg1">
                    <a:lumMod val="50000"/>
                  </a:schemeClr>
                </a:solidFill>
                <a:latin typeface="Helvetica" pitchFamily="34" charset="0"/>
                <a:cs typeface="Helvetica" pitchFamily="34" charset="0"/>
              </a:rPr>
              <a:t>City</a:t>
            </a:r>
            <a:r>
              <a:rPr lang="ru-RU" sz="2400" dirty="0" smtClean="0">
                <a:solidFill>
                  <a:schemeClr val="bg1">
                    <a:lumMod val="50000"/>
                  </a:schemeClr>
                </a:solidFill>
                <a:latin typeface="Helvetica" pitchFamily="34" charset="0"/>
                <a:cs typeface="Helvetica" pitchFamily="34" charset="0"/>
              </a:rPr>
              <a:t>									  </a:t>
            </a:r>
            <a:r>
              <a:rPr lang="ru-RU" sz="1600" i="1" dirty="0" smtClean="0">
                <a:solidFill>
                  <a:schemeClr val="bg1">
                    <a:lumMod val="50000"/>
                  </a:schemeClr>
                </a:solidFill>
                <a:latin typeface="Helvetica" pitchFamily="34" charset="0"/>
                <a:cs typeface="Helvetica" pitchFamily="34" charset="0"/>
              </a:rPr>
              <a:t>(3/3)</a:t>
            </a:r>
            <a:endParaRPr lang="ru-RU" sz="1600" i="1" dirty="0">
              <a:solidFill>
                <a:schemeClr val="bg1">
                  <a:lumMod val="50000"/>
                </a:schemeClr>
              </a:solidFill>
              <a:latin typeface="Helvetica" pitchFamily="34" charset="0"/>
              <a:cs typeface="Helvetica"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643396604"/>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126126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03726584"/>
              </p:ext>
            </p:extLst>
          </p:nvPr>
        </p:nvGraphicFramePr>
        <p:xfrm>
          <a:off x="366536" y="1795569"/>
          <a:ext cx="8777464" cy="2841283"/>
        </p:xfrm>
        <a:graphic>
          <a:graphicData uri="http://schemas.openxmlformats.org/drawingml/2006/table">
            <a:tbl>
              <a:tblPr>
                <a:tableStyleId>{9D7B26C5-4107-4FEC-AEDC-1716B250A1EF}</a:tableStyleId>
              </a:tblPr>
              <a:tblGrid>
                <a:gridCol w="3113967"/>
                <a:gridCol w="1087917"/>
                <a:gridCol w="1070380"/>
                <a:gridCol w="3505200"/>
              </a:tblGrid>
              <a:tr h="207216">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a:t>
                      </a:r>
                      <a:r>
                        <a:rPr lang="ru-RU" sz="1100" b="1" u="none" strike="noStrike" dirty="0" smtClean="0">
                          <a:solidFill>
                            <a:schemeClr val="bg1">
                              <a:lumMod val="25000"/>
                            </a:schemeClr>
                          </a:solidFill>
                          <a:effectLst/>
                          <a:latin typeface="Helvetica" pitchFamily="34" charset="0"/>
                          <a:cs typeface="Helvetica" pitchFamily="34" charset="0"/>
                        </a:rPr>
                        <a:t> 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Result on</a:t>
                      </a:r>
                      <a:r>
                        <a:rPr lang="ru-RU" sz="1100" b="1" i="0" u="none" strike="noStrike" baseline="0" dirty="0" smtClean="0">
                          <a:solidFill>
                            <a:schemeClr val="bg1">
                              <a:lumMod val="25000"/>
                            </a:schemeClr>
                          </a:solidFill>
                          <a:effectLst/>
                          <a:latin typeface="Helvetica" pitchFamily="34" charset="0"/>
                          <a:cs typeface="Helvetica" pitchFamily="34" charset="0"/>
                        </a:rPr>
                        <a:t> 30.04.2013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 Commentary</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654641">
                <a:tc>
                  <a:txBody>
                    <a:bodyPr/>
                    <a:lstStyle/>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The average time for making decisions on grants, in calendar days:</a:t>
                      </a:r>
                    </a:p>
                    <a:p>
                      <a:pPr marL="85725" indent="0" algn="l" fontAlgn="b">
                        <a:tabLst>
                          <a:tab pos="180975" algn="l"/>
                        </a:tabLst>
                      </a:pPr>
                      <a:endParaRPr lang="en-US" sz="1100" u="none" strike="noStrike" dirty="0" smtClean="0">
                        <a:solidFill>
                          <a:schemeClr val="bg1">
                            <a:lumMod val="25000"/>
                          </a:schemeClr>
                        </a:solidFill>
                        <a:effectLst/>
                        <a:latin typeface="Arial" pitchFamily="34" charset="0"/>
                        <a:cs typeface="Arial" pitchFamily="34" charset="0"/>
                      </a:endParaRP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A) participant status with procedure for prior approval completed</a:t>
                      </a: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B) status of the participant without prior approval</a:t>
                      </a: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C) grants to participants</a:t>
                      </a:r>
                      <a:endParaRPr lang="ru-RU" sz="1100" b="0" i="0" u="none" strike="noStrike" dirty="0" smtClean="0">
                        <a:solidFill>
                          <a:schemeClr val="bg1">
                            <a:lumMod val="25000"/>
                          </a:schemeClr>
                        </a:solidFill>
                        <a:effectLst/>
                        <a:latin typeface="Arial" pitchFamily="34" charset="0"/>
                        <a:cs typeface="Arial" pitchFamily="34" charset="0"/>
                      </a:endParaRPr>
                    </a:p>
                    <a:p>
                      <a:pPr marL="85725" indent="0" algn="l" fontAlgn="b">
                        <a:tabLst>
                          <a:tab pos="180975" algn="l"/>
                        </a:tabLst>
                      </a:pPr>
                      <a:endParaRPr lang="ru-RU" sz="11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А) 40</a:t>
                      </a:r>
                      <a:br>
                        <a:rPr lang="ru-RU" sz="1100" u="none" strike="noStrike" dirty="0">
                          <a:solidFill>
                            <a:schemeClr val="bg1">
                              <a:lumMod val="25000"/>
                            </a:schemeClr>
                          </a:solidFill>
                          <a:effectLst/>
                          <a:latin typeface="Helvetica" pitchFamily="34" charset="0"/>
                          <a:cs typeface="Helvetica" pitchFamily="34" charset="0"/>
                        </a:rPr>
                      </a:br>
                      <a:r>
                        <a:rPr lang="ru-RU" sz="1100" u="none" strike="noStrike" dirty="0" smtClean="0">
                          <a:solidFill>
                            <a:schemeClr val="bg1">
                              <a:lumMod val="25000"/>
                            </a:schemeClr>
                          </a:solidFill>
                          <a:effectLst/>
                          <a:latin typeface="Helvetica" pitchFamily="34" charset="0"/>
                          <a:cs typeface="Helvetica" pitchFamily="34" charset="0"/>
                        </a:rPr>
                        <a:t>Б) 30</a:t>
                      </a:r>
                    </a:p>
                    <a:p>
                      <a:pPr algn="ctr" fontAlgn="b"/>
                      <a:r>
                        <a:rPr lang="ru-RU" sz="1100" u="none" strike="noStrike" dirty="0" smtClean="0">
                          <a:solidFill>
                            <a:schemeClr val="bg1">
                              <a:lumMod val="25000"/>
                            </a:schemeClr>
                          </a:solidFill>
                          <a:effectLst/>
                          <a:latin typeface="Helvetica" pitchFamily="34" charset="0"/>
                          <a:cs typeface="Helvetica" pitchFamily="34" charset="0"/>
                        </a:rPr>
                        <a:t>В) 70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smtClean="0">
                          <a:solidFill>
                            <a:schemeClr val="bg1">
                              <a:lumMod val="25000"/>
                            </a:schemeClr>
                          </a:solidFill>
                          <a:effectLst/>
                          <a:latin typeface="Helvetica" pitchFamily="34" charset="0"/>
                          <a:cs typeface="Helvetica" pitchFamily="34" charset="0"/>
                        </a:rPr>
                        <a:t>А) 30</a:t>
                      </a:r>
                      <a:br>
                        <a:rPr lang="ru-RU" sz="1100" u="none" strike="noStrike" dirty="0" smtClean="0">
                          <a:solidFill>
                            <a:schemeClr val="bg1">
                              <a:lumMod val="25000"/>
                            </a:schemeClr>
                          </a:solidFill>
                          <a:effectLst/>
                          <a:latin typeface="Helvetica" pitchFamily="34" charset="0"/>
                          <a:cs typeface="Helvetica" pitchFamily="34" charset="0"/>
                        </a:rPr>
                      </a:br>
                      <a:r>
                        <a:rPr lang="ru-RU" sz="1100" u="none" strike="noStrike" dirty="0" smtClean="0">
                          <a:solidFill>
                            <a:schemeClr val="bg1">
                              <a:lumMod val="25000"/>
                            </a:schemeClr>
                          </a:solidFill>
                          <a:effectLst/>
                          <a:latin typeface="Helvetica" pitchFamily="34" charset="0"/>
                          <a:cs typeface="Helvetica" pitchFamily="34" charset="0"/>
                        </a:rPr>
                        <a:t>Б) </a:t>
                      </a:r>
                      <a:r>
                        <a:rPr lang="en-US" sz="1100" u="none" strike="noStrike" dirty="0" smtClean="0">
                          <a:solidFill>
                            <a:schemeClr val="bg1">
                              <a:lumMod val="25000"/>
                            </a:schemeClr>
                          </a:solidFill>
                          <a:effectLst/>
                          <a:latin typeface="Helvetica" pitchFamily="34" charset="0"/>
                          <a:cs typeface="Helvetica" pitchFamily="34" charset="0"/>
                        </a:rPr>
                        <a:t>25</a:t>
                      </a:r>
                      <a:endParaRPr lang="ru-RU" sz="1100" u="none" strike="noStrike" dirty="0" smtClean="0">
                        <a:solidFill>
                          <a:schemeClr val="bg1">
                            <a:lumMod val="25000"/>
                          </a:schemeClr>
                        </a:solidFill>
                        <a:effectLst/>
                        <a:latin typeface="Helvetica" pitchFamily="34" charset="0"/>
                        <a:cs typeface="Helvetica" pitchFamily="34" charset="0"/>
                      </a:endParaRPr>
                    </a:p>
                    <a:p>
                      <a:pPr algn="ctr" fontAlgn="b"/>
                      <a:r>
                        <a:rPr lang="ru-RU" sz="1100" u="none" strike="noStrike" dirty="0" smtClean="0">
                          <a:solidFill>
                            <a:schemeClr val="bg1">
                              <a:lumMod val="25000"/>
                            </a:schemeClr>
                          </a:solidFill>
                          <a:effectLst/>
                          <a:latin typeface="Helvetica" pitchFamily="34" charset="0"/>
                          <a:cs typeface="Helvetica" pitchFamily="34" charset="0"/>
                        </a:rPr>
                        <a:t>В) 7</a:t>
                      </a:r>
                      <a:r>
                        <a:rPr lang="en-US" sz="1100" u="none" strike="noStrike" dirty="0" smtClean="0">
                          <a:solidFill>
                            <a:schemeClr val="bg1">
                              <a:lumMod val="25000"/>
                            </a:schemeClr>
                          </a:solidFill>
                          <a:effectLst/>
                          <a:latin typeface="Helvetica" pitchFamily="34" charset="0"/>
                          <a:cs typeface="Helvetica" pitchFamily="34" charset="0"/>
                        </a:rPr>
                        <a:t>8</a:t>
                      </a:r>
                      <a:endParaRPr lang="ru-RU" sz="1100" b="0" i="0" u="none" strike="noStrike" dirty="0" smtClean="0">
                        <a:solidFill>
                          <a:schemeClr val="bg1">
                            <a:lumMod val="25000"/>
                          </a:schemeClr>
                        </a:solidFill>
                        <a:effectLst/>
                        <a:latin typeface="Helvetica" pitchFamily="34" charset="0"/>
                        <a:cs typeface="Helvetica" pitchFamily="34" charset="0"/>
                      </a:endParaRPr>
                    </a:p>
                    <a:p>
                      <a:pPr algn="ctr" fontAlgn="b"/>
                      <a:endParaRPr lang="ru-RU" sz="11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Arial" pitchFamily="34" charset="0"/>
                          <a:cs typeface="Arial" pitchFamily="34" charset="0"/>
                        </a:rPr>
                        <a:t>Deviation of actual results from the targets for decisions on giving grant funding associated with</a:t>
                      </a:r>
                      <a:r>
                        <a:rPr lang="ru-RU" sz="1100" b="0" i="0" u="none" strike="noStrike" dirty="0" smtClean="0">
                          <a:solidFill>
                            <a:schemeClr val="bg1">
                              <a:lumMod val="25000"/>
                            </a:schemeClr>
                          </a:solidFill>
                          <a:effectLst/>
                          <a:latin typeface="Arial" pitchFamily="34" charset="0"/>
                          <a:cs typeface="Arial" pitchFamily="34" charset="0"/>
                        </a:rPr>
                        <a:t>:</a:t>
                      </a:r>
                    </a:p>
                    <a:p>
                      <a:pPr marL="171450" indent="-171450" algn="l" fontAlgn="b">
                        <a:buFont typeface="Arial" pitchFamily="34" charset="0"/>
                        <a:buChar char="•"/>
                      </a:pPr>
                      <a:r>
                        <a:rPr lang="en-US" sz="1100" b="0" i="0" u="none" strike="noStrike" baseline="0" dirty="0" smtClean="0">
                          <a:solidFill>
                            <a:schemeClr val="bg1">
                              <a:lumMod val="25000"/>
                            </a:schemeClr>
                          </a:solidFill>
                          <a:effectLst/>
                          <a:latin typeface="Arial" pitchFamily="34" charset="0"/>
                          <a:cs typeface="Arial" pitchFamily="34" charset="0"/>
                        </a:rPr>
                        <a:t>gap in the calendar pending (filed in 2012, consideration finished in 2013);</a:t>
                      </a:r>
                    </a:p>
                    <a:p>
                      <a:pPr marL="171450" indent="-171450" algn="l" fontAlgn="b">
                        <a:buFont typeface="Arial" pitchFamily="34" charset="0"/>
                        <a:buChar char="•"/>
                      </a:pPr>
                      <a:r>
                        <a:rPr lang="en-US" sz="1100" b="0" i="0" u="none" strike="noStrike" baseline="0" dirty="0" smtClean="0">
                          <a:solidFill>
                            <a:schemeClr val="bg1">
                              <a:lumMod val="25000"/>
                            </a:schemeClr>
                          </a:solidFill>
                          <a:effectLst/>
                          <a:latin typeface="Arial" pitchFamily="34" charset="0"/>
                          <a:cs typeface="Arial" pitchFamily="34" charset="0"/>
                        </a:rPr>
                        <a:t>schedule for in-person meetings of the Grant Committee (decisions can only be made at a meeting of the Grant Committee, which is held every three weeks).</a:t>
                      </a:r>
                      <a:endParaRPr lang="ru-RU" sz="1100" b="0" i="0" u="none" strike="noStrike" dirty="0" smtClean="0">
                        <a:solidFill>
                          <a:schemeClr val="bg1">
                            <a:lumMod val="25000"/>
                          </a:schemeClr>
                        </a:solidFill>
                        <a:effectLst/>
                        <a:latin typeface="Arial" pitchFamily="34" charset="0"/>
                        <a:cs typeface="Arial" pitchFamily="34" charset="0"/>
                      </a:endParaRPr>
                    </a:p>
                    <a:p>
                      <a:pPr marL="171450" indent="-171450" algn="l" fontAlgn="b">
                        <a:buFont typeface="Arial" pitchFamily="34" charset="0"/>
                        <a:buChar char="•"/>
                      </a:pPr>
                      <a:endParaRPr lang="ru-RU" sz="11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Compliance with the budget of the Foundation (excluding the budget for the construction of innovative city),%</a:t>
                      </a:r>
                      <a:endParaRPr lang="ru-RU" sz="1100" u="none" strike="noStrike" dirty="0" smtClean="0">
                        <a:solidFill>
                          <a:schemeClr val="bg1">
                            <a:lumMod val="25000"/>
                          </a:schemeClr>
                        </a:solidFill>
                        <a:effectLst/>
                        <a:latin typeface="Arial" pitchFamily="34" charset="0"/>
                        <a:cs typeface="Arial" pitchFamily="34" charset="0"/>
                      </a:endParaRPr>
                    </a:p>
                    <a:p>
                      <a:pPr marL="85725" indent="0" algn="l" fontAlgn="b"/>
                      <a:endParaRPr lang="ru-RU" sz="110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-10%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Helvetica" pitchFamily="34" charset="0"/>
                          <a:cs typeface="Helvetica" pitchFamily="34" charset="0"/>
                        </a:rPr>
                        <a:t>-60%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kern="1200" baseline="0" dirty="0" smtClean="0">
                          <a:solidFill>
                            <a:schemeClr val="bg1">
                              <a:lumMod val="25000"/>
                            </a:schemeClr>
                          </a:solidFill>
                          <a:latin typeface="Arial" pitchFamily="34" charset="0"/>
                          <a:ea typeface="+mn-ea"/>
                          <a:cs typeface="Arial" pitchFamily="34" charset="0"/>
                        </a:rPr>
                        <a:t>Budget fulfillment on 30.04.2013. 40% of the budget for 5 months due to the timing of the procurement and contracting procedures that objectively transfer payments for subsequent periods in 2013</a:t>
                      </a:r>
                      <a:endParaRPr lang="ru-RU" sz="1100" b="0" kern="1200" baseline="0" dirty="0" smtClean="0">
                        <a:solidFill>
                          <a:schemeClr val="bg1">
                            <a:lumMod val="25000"/>
                          </a:schemeClr>
                        </a:solidFill>
                        <a:latin typeface="Arial" pitchFamily="34" charset="0"/>
                        <a:ea typeface="+mn-ea"/>
                        <a:cs typeface="Arial" pitchFamily="34" charset="0"/>
                      </a:endParaRPr>
                    </a:p>
                    <a:p>
                      <a:pPr algn="l" fontAlgn="b"/>
                      <a:endParaRPr lang="ru-RU" sz="1100" b="0" kern="1200" baseline="0" dirty="0">
                        <a:solidFill>
                          <a:schemeClr val="bg1">
                            <a:lumMod val="25000"/>
                          </a:schemeClr>
                        </a:solidFill>
                        <a:latin typeface="Helvetica" pitchFamily="34" charset="0"/>
                        <a:ea typeface="+mn-ea"/>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4. </a:t>
            </a:r>
            <a:r>
              <a:rPr lang="en-US" sz="2400" dirty="0" smtClean="0">
                <a:solidFill>
                  <a:schemeClr val="bg1">
                    <a:lumMod val="50000"/>
                  </a:schemeClr>
                </a:solidFill>
                <a:latin typeface="Helvetica" pitchFamily="34" charset="0"/>
                <a:cs typeface="Helvetica" pitchFamily="34" charset="0"/>
              </a:rPr>
              <a:t>Foundation</a:t>
            </a:r>
            <a:endParaRPr lang="ru-RU" sz="2400" dirty="0">
              <a:solidFill>
                <a:schemeClr val="bg1">
                  <a:lumMod val="50000"/>
                </a:schemeClr>
              </a:solidFill>
              <a:latin typeface="Helvetica" pitchFamily="34" charset="0"/>
              <a:cs typeface="Helvetica"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87573305"/>
              </p:ext>
            </p:extLst>
          </p:nvPr>
        </p:nvGraphicFramePr>
        <p:xfrm>
          <a:off x="2219327" y="914401"/>
          <a:ext cx="6331820" cy="685800"/>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Improve the management system to ensure the effective achievement of the objectives of the Foundation</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7424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96869422"/>
              </p:ext>
            </p:extLst>
          </p:nvPr>
        </p:nvGraphicFramePr>
        <p:xfrm>
          <a:off x="419307" y="1795569"/>
          <a:ext cx="8724694" cy="1857202"/>
        </p:xfrm>
        <a:graphic>
          <a:graphicData uri="http://schemas.openxmlformats.org/drawingml/2006/table">
            <a:tbl>
              <a:tblPr>
                <a:tableStyleId>{9D7B26C5-4107-4FEC-AEDC-1716B250A1EF}</a:tableStyleId>
              </a:tblPr>
              <a:tblGrid>
                <a:gridCol w="3095246"/>
                <a:gridCol w="1081376"/>
                <a:gridCol w="1105624"/>
                <a:gridCol w="3442448"/>
              </a:tblGrid>
              <a:tr h="207216">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Result on</a:t>
                      </a:r>
                      <a:r>
                        <a:rPr lang="ru-RU" sz="1100" b="1" i="0" u="none" strike="noStrike" baseline="0" dirty="0" smtClean="0">
                          <a:solidFill>
                            <a:schemeClr val="bg1">
                              <a:lumMod val="25000"/>
                            </a:schemeClr>
                          </a:solidFill>
                          <a:effectLst/>
                          <a:latin typeface="Helvetica" pitchFamily="34" charset="0"/>
                          <a:cs typeface="Helvetica" pitchFamily="34" charset="0"/>
                        </a:rPr>
                        <a:t> 31.05.2013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 Commentary</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algn="l" fontAlgn="b"/>
                      <a:r>
                        <a:rPr lang="en-US" sz="1100" u="none" strike="noStrike" dirty="0" smtClean="0">
                          <a:solidFill>
                            <a:schemeClr val="bg1">
                              <a:lumMod val="25000"/>
                            </a:schemeClr>
                          </a:solidFill>
                          <a:effectLst/>
                          <a:latin typeface="Arial" pitchFamily="34" charset="0"/>
                          <a:cs typeface="Arial" pitchFamily="34" charset="0"/>
                        </a:rPr>
                        <a:t>Percentage new members attracted in the online community (the ratio of registered accounts to the total number of unique visits),%</a:t>
                      </a:r>
                      <a:endParaRPr lang="ru-RU" sz="1100" b="0" i="0" u="none" strike="noStrike" dirty="0" smtClean="0">
                        <a:solidFill>
                          <a:schemeClr val="bg1">
                            <a:lumMod val="25000"/>
                          </a:schemeClr>
                        </a:solidFill>
                        <a:effectLst/>
                        <a:latin typeface="Arial" pitchFamily="34" charset="0"/>
                        <a:cs typeface="Arial" pitchFamily="34" charset="0"/>
                      </a:endParaRPr>
                    </a:p>
                    <a:p>
                      <a:pPr algn="l" fontAlgn="b"/>
                      <a:endParaRPr lang="ru-RU" sz="11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smtClean="0">
                          <a:solidFill>
                            <a:schemeClr val="bg1">
                              <a:lumMod val="25000"/>
                            </a:schemeClr>
                          </a:solidFill>
                          <a:effectLst/>
                          <a:latin typeface="Helvetica" pitchFamily="34" charset="0"/>
                          <a:cs typeface="Helvetica" pitchFamily="34" charset="0"/>
                        </a:rPr>
                        <a:t>1</a:t>
                      </a:r>
                      <a:r>
                        <a:rPr lang="en-US" sz="1100" u="none" strike="noStrike" dirty="0" smtClean="0">
                          <a:solidFill>
                            <a:schemeClr val="bg1">
                              <a:lumMod val="25000"/>
                            </a:schemeClr>
                          </a:solidFill>
                          <a:effectLst/>
                          <a:latin typeface="Helvetica" pitchFamily="34" charset="0"/>
                          <a:cs typeface="Helvetica" pitchFamily="34" charset="0"/>
                        </a:rPr>
                        <a:t>.</a:t>
                      </a:r>
                      <a:r>
                        <a:rPr lang="ru-RU" sz="1100" u="none" strike="noStrike" dirty="0" smtClean="0">
                          <a:solidFill>
                            <a:schemeClr val="bg1">
                              <a:lumMod val="25000"/>
                            </a:schemeClr>
                          </a:solidFill>
                          <a:effectLst/>
                          <a:latin typeface="Helvetica" pitchFamily="34" charset="0"/>
                          <a:cs typeface="Helvetica" pitchFamily="34" charset="0"/>
                        </a:rPr>
                        <a:t>5</a:t>
                      </a:r>
                      <a:r>
                        <a:rPr lang="ru-RU" sz="1100" u="none" strike="noStrike" dirty="0">
                          <a:solidFill>
                            <a:schemeClr val="bg1">
                              <a:lumMod val="25000"/>
                            </a:schemeClr>
                          </a:solidFill>
                          <a:effectLst/>
                          <a:latin typeface="Helvetica" pitchFamily="34" charset="0"/>
                          <a:cs typeface="Helvetica" pitchFamily="34" charset="0"/>
                        </a:rPr>
                        <a:t>%</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Helvetica" pitchFamily="34" charset="0"/>
                          <a:cs typeface="Helvetica" pitchFamily="34" charset="0"/>
                        </a:rPr>
                        <a:t>2</a:t>
                      </a:r>
                      <a:r>
                        <a:rPr lang="en-US" sz="1100" b="0" i="0" u="none" strike="noStrike" dirty="0" smtClean="0">
                          <a:solidFill>
                            <a:schemeClr val="bg1">
                              <a:lumMod val="25000"/>
                            </a:schemeClr>
                          </a:solidFill>
                          <a:effectLst/>
                          <a:latin typeface="Helvetica" pitchFamily="34" charset="0"/>
                          <a:cs typeface="Helvetica" pitchFamily="34" charset="0"/>
                        </a:rPr>
                        <a:t>.</a:t>
                      </a:r>
                      <a:r>
                        <a:rPr lang="ru-RU" sz="1100" b="0" i="0" u="none" strike="noStrike" dirty="0" smtClean="0">
                          <a:solidFill>
                            <a:schemeClr val="bg1">
                              <a:lumMod val="25000"/>
                            </a:schemeClr>
                          </a:solidFill>
                          <a:effectLst/>
                          <a:latin typeface="Helvetica" pitchFamily="34" charset="0"/>
                          <a:cs typeface="Helvetica" pitchFamily="34" charset="0"/>
                        </a:rPr>
                        <a:t>5%</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Helvetica" pitchFamily="34" charset="0"/>
                          <a:cs typeface="Helvetica" pitchFamily="34" charset="0"/>
                        </a:rPr>
                        <a:t>Such a significant departure from the previous period and exceeding of target KPI is associated with the activities to promote the Startup Village and through registration with startupvillage.ru (when registering for the event site, users are automatically registered on the site community.sk.ru). At the end of Startup Village enrollment ratios are expected to return to previous</a:t>
                      </a:r>
                      <a:r>
                        <a:rPr lang="en-US" sz="1100" b="0" i="0" u="none" strike="noStrike" baseline="0" dirty="0" smtClean="0">
                          <a:solidFill>
                            <a:schemeClr val="bg1">
                              <a:lumMod val="25000"/>
                            </a:schemeClr>
                          </a:solidFill>
                          <a:effectLst/>
                          <a:latin typeface="Helvetica" pitchFamily="34" charset="0"/>
                          <a:cs typeface="Helvetica" pitchFamily="34" charset="0"/>
                        </a:rPr>
                        <a:t> values</a:t>
                      </a:r>
                      <a:r>
                        <a:rPr lang="en-US" sz="1100" b="0" i="0" u="none" strike="noStrike" dirty="0" smtClean="0">
                          <a:solidFill>
                            <a:schemeClr val="bg1">
                              <a:lumMod val="25000"/>
                            </a:schemeClr>
                          </a:solidFill>
                          <a:effectLst/>
                          <a:latin typeface="Helvetica" pitchFamily="34" charset="0"/>
                          <a:cs typeface="Helvetica" pitchFamily="34" charset="0"/>
                        </a:rPr>
                        <a:t> </a:t>
                      </a:r>
                      <a:endParaRPr lang="ru-RU" sz="1100" b="0" i="0" u="none" strike="noStrike" dirty="0" smtClean="0">
                        <a:solidFill>
                          <a:schemeClr val="bg1">
                            <a:lumMod val="25000"/>
                          </a:schemeClr>
                        </a:solidFill>
                        <a:effectLst/>
                        <a:latin typeface="Helvetica" pitchFamily="34" charset="0"/>
                        <a:cs typeface="Helvetica" pitchFamily="34" charset="0"/>
                      </a:endParaRPr>
                    </a:p>
                    <a:p>
                      <a:pPr algn="l" fontAlgn="b"/>
                      <a:endParaRPr lang="ru-RU" sz="11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5</a:t>
            </a:r>
            <a:r>
              <a:rPr lang="ru-RU" sz="2400" dirty="0" smtClean="0">
                <a:solidFill>
                  <a:schemeClr val="bg1">
                    <a:lumMod val="50000"/>
                  </a:schemeClr>
                </a:solidFill>
                <a:latin typeface="Helvetica" pitchFamily="34" charset="0"/>
                <a:cs typeface="Helvetica" pitchFamily="34" charset="0"/>
              </a:rPr>
              <a:t>. </a:t>
            </a:r>
            <a:r>
              <a:rPr lang="en-US" sz="2400" dirty="0" smtClean="0">
                <a:solidFill>
                  <a:schemeClr val="bg1">
                    <a:lumMod val="50000"/>
                  </a:schemeClr>
                </a:solidFill>
                <a:latin typeface="Helvetica" pitchFamily="34" charset="0"/>
                <a:cs typeface="Helvetica" pitchFamily="34" charset="0"/>
              </a:rPr>
              <a:t>Community</a:t>
            </a:r>
            <a:endParaRPr lang="ru-RU" sz="2400" dirty="0">
              <a:solidFill>
                <a:schemeClr val="bg1">
                  <a:lumMod val="50000"/>
                </a:schemeClr>
              </a:solidFill>
              <a:latin typeface="Helvetica" pitchFamily="34" charset="0"/>
              <a:cs typeface="Helvetica" pitchFamily="34" charset="0"/>
            </a:endParaRPr>
          </a:p>
          <a:p>
            <a:endParaRPr lang="ru-RU" sz="2400" dirty="0">
              <a:solidFill>
                <a:schemeClr val="bg1">
                  <a:lumMod val="50000"/>
                </a:schemeClr>
              </a:solidFill>
              <a:latin typeface="Helvetica" pitchFamily="34" charset="0"/>
              <a:cs typeface="Helvetica"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04152861"/>
              </p:ext>
            </p:extLst>
          </p:nvPr>
        </p:nvGraphicFramePr>
        <p:xfrm>
          <a:off x="2219327" y="914401"/>
          <a:ext cx="6331820" cy="685800"/>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Create a non-material environment</a:t>
                      </a:r>
                      <a:r>
                        <a:rPr lang="en-US" sz="1100" i="1" baseline="0" dirty="0" smtClean="0">
                          <a:solidFill>
                            <a:schemeClr val="bg1">
                              <a:lumMod val="50000"/>
                            </a:schemeClr>
                          </a:solidFill>
                          <a:latin typeface="Arial" pitchFamily="34" charset="0"/>
                          <a:cs typeface="Arial" pitchFamily="34" charset="0"/>
                        </a:rPr>
                        <a:t> </a:t>
                      </a:r>
                      <a:r>
                        <a:rPr lang="en-US" sz="1100" i="1" dirty="0" smtClean="0">
                          <a:solidFill>
                            <a:schemeClr val="bg1">
                              <a:lumMod val="50000"/>
                            </a:schemeClr>
                          </a:solidFill>
                          <a:latin typeface="Arial" pitchFamily="34" charset="0"/>
                          <a:cs typeface="Arial" pitchFamily="34" charset="0"/>
                        </a:rPr>
                        <a:t>and design of social infrastructure for the emergence of the </a:t>
                      </a:r>
                      <a:r>
                        <a:rPr lang="en-US" sz="1100" i="1" dirty="0" err="1" smtClean="0">
                          <a:solidFill>
                            <a:schemeClr val="bg1">
                              <a:lumMod val="50000"/>
                            </a:schemeClr>
                          </a:solidFill>
                          <a:latin typeface="Arial" pitchFamily="34" charset="0"/>
                          <a:cs typeface="Arial" pitchFamily="34" charset="0"/>
                        </a:rPr>
                        <a:t>Skolkovo</a:t>
                      </a:r>
                      <a:r>
                        <a:rPr lang="en-US" sz="1100" i="1" dirty="0" smtClean="0">
                          <a:solidFill>
                            <a:schemeClr val="bg1">
                              <a:lumMod val="50000"/>
                            </a:schemeClr>
                          </a:solidFill>
                          <a:latin typeface="Arial" pitchFamily="34" charset="0"/>
                          <a:cs typeface="Arial" pitchFamily="34" charset="0"/>
                        </a:rPr>
                        <a:t> innovation community and the constant influx of talent from outside</a:t>
                      </a: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035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2545" y="2085535"/>
            <a:ext cx="7085915" cy="796399"/>
          </a:xfrm>
        </p:spPr>
        <p:txBody>
          <a:bodyPr/>
          <a:lstStyle/>
          <a:p>
            <a:r>
              <a:rPr lang="en-US" dirty="0">
                <a:solidFill>
                  <a:schemeClr val="bg1">
                    <a:lumMod val="50000"/>
                  </a:schemeClr>
                </a:solidFill>
                <a:latin typeface="Arial" pitchFamily="34" charset="0"/>
                <a:cs typeface="Arial" pitchFamily="34" charset="0"/>
              </a:rPr>
              <a:t>Appendices</a:t>
            </a:r>
            <a:endParaRPr lang="ru-RU"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33868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heme/theme1.xml><?xml version="1.0" encoding="utf-8"?>
<a:theme xmlns:a="http://schemas.openxmlformats.org/drawingml/2006/main" name="skolkovo">
  <a:themeElements>
    <a:clrScheme name="Skolkovo">
      <a:dk1>
        <a:sysClr val="windowText" lastClr="000000"/>
      </a:dk1>
      <a:lt1>
        <a:srgbClr val="EFEFEF"/>
      </a:lt1>
      <a:dk2>
        <a:srgbClr val="666666"/>
      </a:dk2>
      <a:lt2>
        <a:srgbClr val="FFFFFF"/>
      </a:lt2>
      <a:accent1>
        <a:srgbClr val="D4FF01"/>
      </a:accent1>
      <a:accent2>
        <a:srgbClr val="EC5D01"/>
      </a:accent2>
      <a:accent3>
        <a:srgbClr val="C2074E"/>
      </a:accent3>
      <a:accent4>
        <a:srgbClr val="B607BD"/>
      </a:accent4>
      <a:accent5>
        <a:srgbClr val="5800CD"/>
      </a:accent5>
      <a:accent6>
        <a:srgbClr val="2992BE"/>
      </a:accent6>
      <a:hlink>
        <a:srgbClr val="38BD93"/>
      </a:hlink>
      <a:folHlink>
        <a:srgbClr val="5ECB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kolkovo 1">
    <a:dk1>
      <a:srgbClr val="595959"/>
    </a:dk1>
    <a:lt1>
      <a:sysClr val="window" lastClr="FFFFFF"/>
    </a:lt1>
    <a:dk2>
      <a:srgbClr val="1F497D"/>
    </a:dk2>
    <a:lt2>
      <a:srgbClr val="EEECE1"/>
    </a:lt2>
    <a:accent1>
      <a:srgbClr val="C8FF00"/>
    </a:accent1>
    <a:accent2>
      <a:srgbClr val="5AD7FF"/>
    </a:accent2>
    <a:accent3>
      <a:srgbClr val="FF8200"/>
    </a:accent3>
    <a:accent4>
      <a:srgbClr val="8064A2"/>
    </a:accent4>
    <a:accent5>
      <a:srgbClr val="4BACC6"/>
    </a:accent5>
    <a:accent6>
      <a:srgbClr val="F79646"/>
    </a:accent6>
    <a:hlink>
      <a:srgbClr val="0000FF"/>
    </a:hlink>
    <a:folHlink>
      <a:srgbClr val="800080"/>
    </a:folHlink>
  </a:clrScheme>
  <a:fontScheme name="Blank">
    <a:majorFont>
      <a:latin typeface="Book Antiqu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kolkovo 1">
    <a:dk1>
      <a:srgbClr val="595959"/>
    </a:dk1>
    <a:lt1>
      <a:sysClr val="window" lastClr="FFFFFF"/>
    </a:lt1>
    <a:dk2>
      <a:srgbClr val="1F497D"/>
    </a:dk2>
    <a:lt2>
      <a:srgbClr val="EEECE1"/>
    </a:lt2>
    <a:accent1>
      <a:srgbClr val="C8FF00"/>
    </a:accent1>
    <a:accent2>
      <a:srgbClr val="5AD7FF"/>
    </a:accent2>
    <a:accent3>
      <a:srgbClr val="FF8200"/>
    </a:accent3>
    <a:accent4>
      <a:srgbClr val="8064A2"/>
    </a:accent4>
    <a:accent5>
      <a:srgbClr val="4BACC6"/>
    </a:accent5>
    <a:accent6>
      <a:srgbClr val="F79646"/>
    </a:accent6>
    <a:hlink>
      <a:srgbClr val="0000FF"/>
    </a:hlink>
    <a:folHlink>
      <a:srgbClr val="800080"/>
    </a:folHlink>
  </a:clrScheme>
  <a:fontScheme name="Blank">
    <a:majorFont>
      <a:latin typeface="Book Antiqu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skolkovo.thmx</Template>
  <TotalTime>19505</TotalTime>
  <Words>4156</Words>
  <Application>Microsoft Office PowerPoint</Application>
  <PresentationFormat>On-screen Show (4:3)</PresentationFormat>
  <Paragraphs>720</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skolkovo</vt:lpstr>
      <vt:lpstr>MONTHLY REPORT ON THE ACTIVITIES OF THE SKOLKOVO FOUNDATION  May 2013 </vt:lpstr>
      <vt:lpstr>1. Participants </vt:lpstr>
      <vt:lpstr>2. Partners</vt:lpstr>
      <vt:lpstr>PowerPoint Presentation</vt:lpstr>
      <vt:lpstr>PowerPoint Presentation</vt:lpstr>
      <vt:lpstr>PowerPoint Presentation</vt:lpstr>
      <vt:lpstr>PowerPoint Presentation</vt:lpstr>
      <vt:lpstr>PowerPoint Presentation</vt:lpstr>
      <vt:lpstr>Appendices</vt:lpstr>
      <vt:lpstr>Appendix 1. Dynamics of Participant Attraction</vt:lpstr>
      <vt:lpstr>Appendix 2. Territorial Scope of Participants </vt:lpstr>
      <vt:lpstr>Appendix 3. Participant Grants</vt:lpstr>
      <vt:lpstr>Appendix 4. Attracting venture capital and      co-financing</vt:lpstr>
      <vt:lpstr>Appendix 5. Key Partners</vt:lpstr>
      <vt:lpstr>Appendix 6. Applications for intellectual property</vt:lpstr>
      <vt:lpstr>PowerPoint Presentation</vt:lpstr>
      <vt:lpstr>Appendix 8. Success Stories from Project Participants</vt:lpstr>
      <vt:lpstr>Appendix 8. Success Stories from Project Participants                      (2/2)</vt:lpstr>
      <vt:lpstr>Methodology for calculating the strategic KPIs</vt:lpstr>
      <vt:lpstr>PowerPoint Presentation</vt:lpstr>
      <vt:lpstr>PowerPoint Presentation</vt:lpstr>
      <vt:lpstr>PowerPoint Presentation</vt:lpstr>
      <vt:lpstr>PowerPoint Presentation</vt:lpstr>
    </vt:vector>
  </TitlesOfParts>
  <Company>leon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levent</dc:creator>
  <cp:lastModifiedBy>Ken</cp:lastModifiedBy>
  <cp:revision>1160</cp:revision>
  <cp:lastPrinted>2013-05-06T10:39:00Z</cp:lastPrinted>
  <dcterms:created xsi:type="dcterms:W3CDTF">2012-05-19T18:14:42Z</dcterms:created>
  <dcterms:modified xsi:type="dcterms:W3CDTF">2013-06-18T19:35:22Z</dcterms:modified>
</cp:coreProperties>
</file>