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22"/>
  </p:notesMasterIdLst>
  <p:handoutMasterIdLst>
    <p:handoutMasterId r:id="rId23"/>
  </p:handoutMasterIdLst>
  <p:sldIdLst>
    <p:sldId id="540" r:id="rId2"/>
    <p:sldId id="541" r:id="rId3"/>
    <p:sldId id="542" r:id="rId4"/>
    <p:sldId id="543" r:id="rId5"/>
    <p:sldId id="544" r:id="rId6"/>
    <p:sldId id="545" r:id="rId7"/>
    <p:sldId id="546" r:id="rId8"/>
    <p:sldId id="547" r:id="rId9"/>
    <p:sldId id="548" r:id="rId10"/>
    <p:sldId id="549" r:id="rId11"/>
    <p:sldId id="550" r:id="rId12"/>
    <p:sldId id="551" r:id="rId13"/>
    <p:sldId id="552" r:id="rId14"/>
    <p:sldId id="553" r:id="rId15"/>
    <p:sldId id="554" r:id="rId16"/>
    <p:sldId id="555" r:id="rId17"/>
    <p:sldId id="556" r:id="rId18"/>
    <p:sldId id="557" r:id="rId19"/>
    <p:sldId id="558" r:id="rId20"/>
    <p:sldId id="55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CB1B"/>
    <a:srgbClr val="FF0000"/>
    <a:srgbClr val="336699"/>
    <a:srgbClr val="B5ABFB"/>
    <a:srgbClr val="948FD9"/>
    <a:srgbClr val="F2F2F2"/>
    <a:srgbClr val="B2D700"/>
    <a:srgbClr val="A5FD4D"/>
    <a:srgbClr val="CDFE9C"/>
    <a:srgbClr val="D3F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6520" autoAdjust="0"/>
  </p:normalViewPr>
  <p:slideViewPr>
    <p:cSldViewPr snapToGrid="0" snapToObjects="1">
      <p:cViewPr>
        <p:scale>
          <a:sx n="78" d="100"/>
          <a:sy n="78" d="100"/>
        </p:scale>
        <p:origin x="-1278" y="-54"/>
      </p:cViewPr>
      <p:guideLst>
        <p:guide orient="horz" pos="2160"/>
        <p:guide pos="2880"/>
      </p:guideLst>
    </p:cSldViewPr>
  </p:slideViewPr>
  <p:outlineViewPr>
    <p:cViewPr>
      <p:scale>
        <a:sx n="33" d="100"/>
        <a:sy n="33" d="100"/>
      </p:scale>
      <p:origin x="0" y="3552"/>
    </p:cViewPr>
    <p:sldLst>
      <p:sld r:id="rId1" collapse="1"/>
    </p:sldLst>
  </p:outlineViewPr>
  <p:notesTextViewPr>
    <p:cViewPr>
      <p:scale>
        <a:sx n="100" d="100"/>
        <a:sy n="100" d="100"/>
      </p:scale>
      <p:origin x="0" y="0"/>
    </p:cViewPr>
  </p:notesTextViewPr>
  <p:sorterViewPr>
    <p:cViewPr>
      <p:scale>
        <a:sx n="174" d="100"/>
        <a:sy n="174" d="100"/>
      </p:scale>
      <p:origin x="0" y="7356"/>
    </p:cViewPr>
  </p:sorterViewPr>
  <p:notesViewPr>
    <p:cSldViewPr snapToGrid="0" snapToObjects="1">
      <p:cViewPr varScale="1">
        <p:scale>
          <a:sx n="77" d="100"/>
          <a:sy n="77" d="100"/>
        </p:scale>
        <p:origin x="-3966"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1139458346910292"/>
          <c:y val="0.19687488080556367"/>
          <c:w val="0.6912150637770994"/>
          <c:h val="0.73318889984929148"/>
        </c:manualLayout>
      </c:layout>
      <c:barChart>
        <c:barDir val="bar"/>
        <c:grouping val="stacked"/>
        <c:varyColors val="0"/>
        <c:ser>
          <c:idx val="0"/>
          <c:order val="0"/>
          <c:tx>
            <c:strRef>
              <c:f>Лист1!$B$1</c:f>
              <c:strCache>
                <c:ptCount val="1"/>
                <c:pt idx="0">
                  <c:v>Изменение за август 2012</c:v>
                </c:pt>
              </c:strCache>
            </c:strRef>
          </c:tx>
          <c:spPr>
            <a:solidFill>
              <a:schemeClr val="bg2">
                <a:lumMod val="95000"/>
              </a:schemeClr>
            </a:solidFill>
          </c:spPr>
          <c:invertIfNegative val="0"/>
          <c:dLbls>
            <c:showLegendKey val="0"/>
            <c:showVal val="1"/>
            <c:showCatName val="0"/>
            <c:showSerName val="0"/>
            <c:showPercent val="0"/>
            <c:showBubbleSize val="0"/>
            <c:showLeaderLines val="0"/>
          </c:dLbls>
          <c:cat>
            <c:strRef>
              <c:f>Лист1!$A$2:$A$7</c:f>
              <c:strCache>
                <c:ptCount val="6"/>
                <c:pt idx="0">
                  <c:v>КОСМ</c:v>
                </c:pt>
                <c:pt idx="1">
                  <c:v>ЯТ</c:v>
                </c:pt>
                <c:pt idx="2">
                  <c:v>ЭЭ</c:v>
                </c:pt>
                <c:pt idx="3">
                  <c:v>ИКТ</c:v>
                </c:pt>
                <c:pt idx="4">
                  <c:v>БМТ</c:v>
                </c:pt>
                <c:pt idx="5">
                  <c:v>Всего:</c:v>
                </c:pt>
              </c:strCache>
            </c:strRef>
          </c:cat>
          <c:val>
            <c:numRef>
              <c:f>Лист1!$B$2:$B$7</c:f>
              <c:numCache>
                <c:formatCode>General</c:formatCode>
                <c:ptCount val="6"/>
                <c:pt idx="0">
                  <c:v>3</c:v>
                </c:pt>
                <c:pt idx="1">
                  <c:v>1</c:v>
                </c:pt>
                <c:pt idx="2">
                  <c:v>6</c:v>
                </c:pt>
                <c:pt idx="3">
                  <c:v>15</c:v>
                </c:pt>
                <c:pt idx="4">
                  <c:v>8</c:v>
                </c:pt>
                <c:pt idx="5">
                  <c:v>33</c:v>
                </c:pt>
              </c:numCache>
            </c:numRef>
          </c:val>
        </c:ser>
        <c:dLbls>
          <c:showLegendKey val="0"/>
          <c:showVal val="0"/>
          <c:showCatName val="0"/>
          <c:showSerName val="0"/>
          <c:showPercent val="0"/>
          <c:showBubbleSize val="0"/>
        </c:dLbls>
        <c:gapWidth val="150"/>
        <c:overlap val="100"/>
        <c:axId val="87414272"/>
        <c:axId val="87415808"/>
      </c:barChart>
      <c:catAx>
        <c:axId val="87414272"/>
        <c:scaling>
          <c:orientation val="minMax"/>
        </c:scaling>
        <c:delete val="1"/>
        <c:axPos val="l"/>
        <c:majorTickMark val="out"/>
        <c:minorTickMark val="none"/>
        <c:tickLblPos val="nextTo"/>
        <c:crossAx val="87415808"/>
        <c:crosses val="autoZero"/>
        <c:auto val="1"/>
        <c:lblAlgn val="ctr"/>
        <c:lblOffset val="100"/>
        <c:noMultiLvlLbl val="0"/>
      </c:catAx>
      <c:valAx>
        <c:axId val="87415808"/>
        <c:scaling>
          <c:orientation val="minMax"/>
          <c:max val="35"/>
          <c:min val="0"/>
        </c:scaling>
        <c:delete val="1"/>
        <c:axPos val="b"/>
        <c:numFmt formatCode="General" sourceLinked="1"/>
        <c:majorTickMark val="out"/>
        <c:minorTickMark val="none"/>
        <c:tickLblPos val="nextTo"/>
        <c:crossAx val="87414272"/>
        <c:crosses val="autoZero"/>
        <c:crossBetween val="between"/>
      </c:valAx>
    </c:plotArea>
    <c:plotVisOnly val="1"/>
    <c:dispBlanksAs val="gap"/>
    <c:showDLblsOverMax val="0"/>
  </c:chart>
  <c:txPr>
    <a:bodyPr/>
    <a:lstStyle/>
    <a:p>
      <a:pPr>
        <a:defRPr sz="1400">
          <a:solidFill>
            <a:schemeClr val="bg1">
              <a:lumMod val="25000"/>
            </a:schemeClr>
          </a:solidFill>
          <a:latin typeface="Arial" pitchFamily="34" charset="0"/>
          <a:cs typeface="Arial"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73626583178183"/>
          <c:y val="0.2850385746704806"/>
          <c:w val="0.65712613649628038"/>
          <c:h val="0.57257220477876503"/>
        </c:manualLayout>
      </c:layout>
      <c:barChart>
        <c:barDir val="bar"/>
        <c:grouping val="stacked"/>
        <c:varyColors val="0"/>
        <c:ser>
          <c:idx val="0"/>
          <c:order val="0"/>
          <c:tx>
            <c:strRef>
              <c:f>Лист1!$B$1</c:f>
              <c:strCache>
                <c:ptCount val="1"/>
                <c:pt idx="0">
                  <c:v>2010</c:v>
                </c:pt>
              </c:strCache>
            </c:strRef>
          </c:tx>
          <c:spPr>
            <a:solidFill>
              <a:srgbClr val="666666">
                <a:lumMod val="60000"/>
                <a:lumOff val="40000"/>
              </a:srgbClr>
            </a:solidFill>
            <a:ln>
              <a:noFill/>
            </a:ln>
          </c:spPr>
          <c:invertIfNegative val="0"/>
          <c:dLbls>
            <c:txPr>
              <a:bodyPr/>
              <a:lstStyle/>
              <a:p>
                <a:pPr>
                  <a:defRPr sz="1200"/>
                </a:pPr>
                <a:endParaRPr lang="ru-RU"/>
              </a:p>
            </c:txPr>
            <c:dLblPos val="inEnd"/>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Лист1!$B$2:$B$3</c:f>
              <c:numCache>
                <c:formatCode>#,##0.00</c:formatCode>
                <c:ptCount val="2"/>
                <c:pt idx="0">
                  <c:v>874.25599999999997</c:v>
                </c:pt>
                <c:pt idx="1">
                  <c:v>2942.6415579999998</c:v>
                </c:pt>
              </c:numCache>
            </c:numRef>
          </c:val>
        </c:ser>
        <c:ser>
          <c:idx val="1"/>
          <c:order val="1"/>
          <c:tx>
            <c:strRef>
              <c:f>Лист1!$C$1</c:f>
              <c:strCache>
                <c:ptCount val="1"/>
                <c:pt idx="0">
                  <c:v>2011</c:v>
                </c:pt>
              </c:strCache>
            </c:strRef>
          </c:tx>
          <c:spPr>
            <a:solidFill>
              <a:srgbClr val="FFFFFF">
                <a:lumMod val="85000"/>
              </a:srgbClr>
            </a:solidFill>
            <a:ln>
              <a:noFill/>
            </a:ln>
          </c:spPr>
          <c:invertIfNegative val="0"/>
          <c:dPt>
            <c:idx val="0"/>
            <c:invertIfNegative val="0"/>
            <c:bubble3D val="0"/>
          </c:dPt>
          <c:dLbls>
            <c:txPr>
              <a:bodyPr/>
              <a:lstStyle/>
              <a:p>
                <a:pPr>
                  <a:defRPr sz="1200"/>
                </a:pPr>
                <a:endParaRPr lang="ru-RU"/>
              </a:p>
            </c:txPr>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Лист1!$C$2:$C$3</c:f>
              <c:numCache>
                <c:formatCode>#,##0.00</c:formatCode>
                <c:ptCount val="2"/>
                <c:pt idx="0">
                  <c:v>1214.558839</c:v>
                </c:pt>
                <c:pt idx="1">
                  <c:v>2642.6322859299985</c:v>
                </c:pt>
              </c:numCache>
            </c:numRef>
          </c:val>
        </c:ser>
        <c:ser>
          <c:idx val="2"/>
          <c:order val="2"/>
          <c:tx>
            <c:strRef>
              <c:f>Лист1!$D$1</c:f>
              <c:strCache>
                <c:ptCount val="1"/>
                <c:pt idx="0">
                  <c:v>2012</c:v>
                </c:pt>
              </c:strCache>
            </c:strRef>
          </c:tx>
          <c:spPr>
            <a:solidFill>
              <a:srgbClr val="FFFFFF">
                <a:lumMod val="95000"/>
              </a:srgbClr>
            </a:solidFill>
            <a:ln>
              <a:noFill/>
            </a:ln>
          </c:spPr>
          <c:invertIfNegative val="0"/>
          <c:dPt>
            <c:idx val="0"/>
            <c:invertIfNegative val="0"/>
            <c:bubble3D val="0"/>
          </c:dPt>
          <c:dPt>
            <c:idx val="1"/>
            <c:invertIfNegative val="0"/>
            <c:bubble3D val="0"/>
          </c:dPt>
          <c:dLbls>
            <c:txPr>
              <a:bodyPr/>
              <a:lstStyle/>
              <a:p>
                <a:pPr>
                  <a:defRPr sz="1200"/>
                </a:pPr>
                <a:endParaRPr lang="ru-RU"/>
              </a:p>
            </c:txPr>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Лист1!$D$2:$D$3</c:f>
              <c:numCache>
                <c:formatCode>#,##0.00</c:formatCode>
                <c:ptCount val="2"/>
                <c:pt idx="0">
                  <c:v>2940.0517867899998</c:v>
                </c:pt>
                <c:pt idx="1">
                  <c:v>3378.6370429699996</c:v>
                </c:pt>
              </c:numCache>
            </c:numRef>
          </c:val>
        </c:ser>
        <c:ser>
          <c:idx val="3"/>
          <c:order val="3"/>
          <c:tx>
            <c:strRef>
              <c:f>Лист1!$E$1</c:f>
              <c:strCache>
                <c:ptCount val="1"/>
                <c:pt idx="0">
                  <c:v>From Jan 1 to Feb 28 2013</c:v>
                </c:pt>
              </c:strCache>
            </c:strRef>
          </c:tx>
          <c:spPr>
            <a:solidFill>
              <a:srgbClr val="CDFE9C"/>
            </a:solidFill>
            <a:ln>
              <a:noFill/>
            </a:ln>
          </c:spPr>
          <c:invertIfNegative val="0"/>
          <c:dLbls>
            <c:dLbl>
              <c:idx val="1"/>
              <c:layout>
                <c:manualLayout>
                  <c:x val="4.0363170297329498E-2"/>
                  <c:y val="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Лист1!$E$2:$E$3</c:f>
              <c:numCache>
                <c:formatCode>#,##0.00</c:formatCode>
                <c:ptCount val="2"/>
                <c:pt idx="0">
                  <c:v>279.55664571000005</c:v>
                </c:pt>
                <c:pt idx="1">
                  <c:v>310.77126800000002</c:v>
                </c:pt>
              </c:numCache>
            </c:numRef>
          </c:val>
        </c:ser>
        <c:dLbls>
          <c:dLblPos val="inBase"/>
          <c:showLegendKey val="0"/>
          <c:showVal val="1"/>
          <c:showCatName val="0"/>
          <c:showSerName val="0"/>
          <c:showPercent val="0"/>
          <c:showBubbleSize val="0"/>
        </c:dLbls>
        <c:gapWidth val="100"/>
        <c:overlap val="100"/>
        <c:axId val="93807360"/>
        <c:axId val="93808896"/>
      </c:barChart>
      <c:catAx>
        <c:axId val="93807360"/>
        <c:scaling>
          <c:orientation val="minMax"/>
        </c:scaling>
        <c:delete val="1"/>
        <c:axPos val="l"/>
        <c:numFmt formatCode="General" sourceLinked="1"/>
        <c:majorTickMark val="out"/>
        <c:minorTickMark val="none"/>
        <c:tickLblPos val="nextTo"/>
        <c:crossAx val="93808896"/>
        <c:crosses val="autoZero"/>
        <c:auto val="0"/>
        <c:lblAlgn val="ctr"/>
        <c:lblOffset val="100"/>
        <c:noMultiLvlLbl val="0"/>
      </c:catAx>
      <c:valAx>
        <c:axId val="93808896"/>
        <c:scaling>
          <c:orientation val="minMax"/>
          <c:max val="9200"/>
          <c:min val="0"/>
        </c:scaling>
        <c:delete val="0"/>
        <c:axPos val="b"/>
        <c:numFmt formatCode="#,##0" sourceLinked="0"/>
        <c:majorTickMark val="out"/>
        <c:minorTickMark val="none"/>
        <c:tickLblPos val="nextTo"/>
        <c:txPr>
          <a:bodyPr/>
          <a:lstStyle/>
          <a:p>
            <a:pPr>
              <a:defRPr sz="1200"/>
            </a:pPr>
            <a:endParaRPr lang="ru-RU"/>
          </a:p>
        </c:txPr>
        <c:crossAx val="93807360"/>
        <c:crosses val="autoZero"/>
        <c:crossBetween val="between"/>
      </c:valAx>
      <c:spPr>
        <a:noFill/>
      </c:spPr>
    </c:plotArea>
    <c:legend>
      <c:legendPos val="t"/>
      <c:layout>
        <c:manualLayout>
          <c:xMode val="edge"/>
          <c:yMode val="edge"/>
          <c:x val="0.25658783569040383"/>
          <c:y val="0.15885608034382168"/>
          <c:w val="0.6384381620051105"/>
          <c:h val="0.12389443233186968"/>
        </c:manualLayout>
      </c:layout>
      <c:overlay val="0"/>
      <c:spPr>
        <a:noFill/>
      </c:spPr>
      <c:txPr>
        <a:bodyPr/>
        <a:lstStyle/>
        <a:p>
          <a:pPr>
            <a:defRPr sz="1200"/>
          </a:pPr>
          <a:endParaRPr lang="ru-RU"/>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6.4766050878255599E-2"/>
          <c:y val="0.11462986810743597"/>
          <c:w val="0.83715702604482134"/>
          <c:h val="0.61307563827248857"/>
        </c:manualLayout>
      </c:layout>
      <c:barChart>
        <c:barDir val="col"/>
        <c:grouping val="clustered"/>
        <c:varyColors val="0"/>
        <c:ser>
          <c:idx val="0"/>
          <c:order val="0"/>
          <c:tx>
            <c:strRef>
              <c:f>Sheet1!$B$1</c:f>
              <c:strCache>
                <c:ptCount val="1"/>
                <c:pt idx="0">
                  <c:v>Grants Approved in 2013</c:v>
                </c:pt>
              </c:strCache>
            </c:strRef>
          </c:tx>
          <c:spPr>
            <a:solidFill>
              <a:schemeClr val="tx2">
                <a:lumMod val="20000"/>
                <a:lumOff val="80000"/>
              </a:schemeClr>
            </a:solidFill>
          </c:spPr>
          <c:invertIfNegative val="0"/>
          <c:cat>
            <c:strRef>
              <c:f>Sheet1!$A$2:$A$6</c:f>
              <c:strCache>
                <c:ptCount val="5"/>
                <c:pt idx="0">
                  <c:v>ИКТ</c:v>
                </c:pt>
                <c:pt idx="1">
                  <c:v>ЭнЭф</c:v>
                </c:pt>
                <c:pt idx="2">
                  <c:v>Био</c:v>
                </c:pt>
                <c:pt idx="3">
                  <c:v>ЯТ</c:v>
                </c:pt>
                <c:pt idx="4">
                  <c:v>Косм</c:v>
                </c:pt>
              </c:strCache>
            </c:strRef>
          </c:cat>
          <c:val>
            <c:numRef>
              <c:f>Sheet1!$B$2:$B$6</c:f>
              <c:numCache>
                <c:formatCode>0</c:formatCode>
                <c:ptCount val="5"/>
                <c:pt idx="0">
                  <c:v>68.790000000000006</c:v>
                </c:pt>
                <c:pt idx="1">
                  <c:v>61.984129000000003</c:v>
                </c:pt>
                <c:pt idx="2">
                  <c:v>150</c:v>
                </c:pt>
                <c:pt idx="3">
                  <c:v>29.997139000000001</c:v>
                </c:pt>
                <c:pt idx="4">
                  <c:v>0</c:v>
                </c:pt>
              </c:numCache>
            </c:numRef>
          </c:val>
        </c:ser>
        <c:ser>
          <c:idx val="1"/>
          <c:order val="1"/>
          <c:tx>
            <c:strRef>
              <c:f>Sheet1!$C$1</c:f>
              <c:strCache>
                <c:ptCount val="1"/>
                <c:pt idx="0">
                  <c:v>Grants disbursed in 2013</c:v>
                </c:pt>
              </c:strCache>
            </c:strRef>
          </c:tx>
          <c:spPr>
            <a:solidFill>
              <a:schemeClr val="accent6">
                <a:lumMod val="75000"/>
              </a:schemeClr>
            </a:solidFill>
            <a:ln>
              <a:noFill/>
            </a:ln>
          </c:spPr>
          <c:invertIfNegative val="0"/>
          <c:cat>
            <c:strRef>
              <c:f>Sheet1!$A$2:$A$6</c:f>
              <c:strCache>
                <c:ptCount val="5"/>
                <c:pt idx="0">
                  <c:v>ИКТ</c:v>
                </c:pt>
                <c:pt idx="1">
                  <c:v>ЭнЭф</c:v>
                </c:pt>
                <c:pt idx="2">
                  <c:v>Био</c:v>
                </c:pt>
                <c:pt idx="3">
                  <c:v>ЯТ</c:v>
                </c:pt>
                <c:pt idx="4">
                  <c:v>Косм</c:v>
                </c:pt>
              </c:strCache>
            </c:strRef>
          </c:cat>
          <c:val>
            <c:numRef>
              <c:f>Sheet1!$C$2:$C$6</c:f>
              <c:numCache>
                <c:formatCode>0</c:formatCode>
                <c:ptCount val="5"/>
                <c:pt idx="0">
                  <c:v>128.85700686999999</c:v>
                </c:pt>
                <c:pt idx="1">
                  <c:v>59.346645930000001</c:v>
                </c:pt>
                <c:pt idx="2">
                  <c:v>48.94</c:v>
                </c:pt>
                <c:pt idx="3">
                  <c:v>17.911229909999999</c:v>
                </c:pt>
                <c:pt idx="4">
                  <c:v>24.501763</c:v>
                </c:pt>
              </c:numCache>
            </c:numRef>
          </c:val>
        </c:ser>
        <c:dLbls>
          <c:dLblPos val="outEnd"/>
          <c:showLegendKey val="0"/>
          <c:showVal val="1"/>
          <c:showCatName val="0"/>
          <c:showSerName val="0"/>
          <c:showPercent val="0"/>
          <c:showBubbleSize val="0"/>
        </c:dLbls>
        <c:gapWidth val="150"/>
        <c:axId val="93925376"/>
        <c:axId val="93926912"/>
      </c:barChart>
      <c:catAx>
        <c:axId val="93925376"/>
        <c:scaling>
          <c:orientation val="minMax"/>
        </c:scaling>
        <c:delete val="0"/>
        <c:axPos val="b"/>
        <c:majorTickMark val="out"/>
        <c:minorTickMark val="none"/>
        <c:tickLblPos val="nextTo"/>
        <c:txPr>
          <a:bodyPr/>
          <a:lstStyle/>
          <a:p>
            <a:pPr>
              <a:defRPr sz="1200">
                <a:solidFill>
                  <a:schemeClr val="bg1">
                    <a:lumMod val="25000"/>
                  </a:schemeClr>
                </a:solidFill>
              </a:defRPr>
            </a:pPr>
            <a:endParaRPr lang="ru-RU"/>
          </a:p>
        </c:txPr>
        <c:crossAx val="93926912"/>
        <c:crosses val="autoZero"/>
        <c:auto val="1"/>
        <c:lblAlgn val="ctr"/>
        <c:lblOffset val="100"/>
        <c:noMultiLvlLbl val="0"/>
      </c:catAx>
      <c:valAx>
        <c:axId val="93926912"/>
        <c:scaling>
          <c:orientation val="minMax"/>
          <c:max val="200"/>
          <c:min val="0"/>
        </c:scaling>
        <c:delete val="0"/>
        <c:axPos val="l"/>
        <c:numFmt formatCode="0" sourceLinked="0"/>
        <c:majorTickMark val="out"/>
        <c:minorTickMark val="none"/>
        <c:tickLblPos val="nextTo"/>
        <c:txPr>
          <a:bodyPr/>
          <a:lstStyle/>
          <a:p>
            <a:pPr>
              <a:defRPr sz="1200">
                <a:solidFill>
                  <a:schemeClr val="bg1">
                    <a:lumMod val="25000"/>
                  </a:schemeClr>
                </a:solidFill>
              </a:defRPr>
            </a:pPr>
            <a:endParaRPr lang="ru-RU"/>
          </a:p>
        </c:txPr>
        <c:crossAx val="93925376"/>
        <c:crosses val="autoZero"/>
        <c:crossBetween val="between"/>
      </c:valAx>
    </c:plotArea>
    <c:legend>
      <c:legendPos val="t"/>
      <c:layout/>
      <c:overlay val="0"/>
      <c:txPr>
        <a:bodyPr/>
        <a:lstStyle/>
        <a:p>
          <a:pPr>
            <a:defRPr sz="1200">
              <a:solidFill>
                <a:schemeClr val="bg1">
                  <a:lumMod val="25000"/>
                </a:schemeClr>
              </a:solidFill>
            </a:defRPr>
          </a:pPr>
          <a:endParaRPr lang="ru-RU"/>
        </a:p>
      </c:txPr>
    </c:legend>
    <c:plotVisOnly val="1"/>
    <c:dispBlanksAs val="gap"/>
    <c:showDLblsOverMax val="0"/>
  </c:chart>
  <c:txPr>
    <a:bodyPr/>
    <a:lstStyle/>
    <a:p>
      <a:pPr>
        <a:defRPr sz="1400">
          <a:latin typeface="Arial" pitchFamily="34" charset="0"/>
          <a:cs typeface="Arial"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400"/>
            </a:pPr>
            <a:r>
              <a:rPr lang="en-US" sz="1400" dirty="0" smtClean="0"/>
              <a:t>Accreditation of investment funds</a:t>
            </a:r>
          </a:p>
        </c:rich>
      </c:tx>
      <c:layout>
        <c:manualLayout>
          <c:xMode val="edge"/>
          <c:yMode val="edge"/>
          <c:x val="0.16204580994384007"/>
          <c:y val="0"/>
        </c:manualLayout>
      </c:layout>
      <c:overlay val="0"/>
    </c:title>
    <c:autoTitleDeleted val="0"/>
    <c:plotArea>
      <c:layout>
        <c:manualLayout>
          <c:layoutTarget val="inner"/>
          <c:xMode val="edge"/>
          <c:yMode val="edge"/>
          <c:x val="6.8737916366798185E-2"/>
          <c:y val="0.43690189295397475"/>
          <c:w val="0.84783985918120686"/>
          <c:h val="0.31216936915738797"/>
        </c:manualLayout>
      </c:layout>
      <c:barChart>
        <c:barDir val="bar"/>
        <c:grouping val="stacked"/>
        <c:varyColors val="0"/>
        <c:ser>
          <c:idx val="0"/>
          <c:order val="0"/>
          <c:tx>
            <c:strRef>
              <c:f>Лист1!$B$1</c:f>
              <c:strCache>
                <c:ptCount val="1"/>
                <c:pt idx="0">
                  <c:v>2012</c:v>
                </c:pt>
              </c:strCache>
            </c:strRef>
          </c:tx>
          <c:spPr>
            <a:solidFill>
              <a:schemeClr val="bg2">
                <a:lumMod val="85000"/>
              </a:schemeClr>
            </a:solidFill>
            <a:ln>
              <a:noFill/>
            </a:ln>
          </c:spPr>
          <c:invertIfNegative val="0"/>
          <c:dLbls>
            <c:txPr>
              <a:bodyPr/>
              <a:lstStyle/>
              <a:p>
                <a:pPr>
                  <a:defRPr sz="1200"/>
                </a:pPr>
                <a:endParaRPr lang="ru-RU"/>
              </a:p>
            </c:txPr>
            <c:dLblPos val="ctr"/>
            <c:showLegendKey val="0"/>
            <c:showVal val="1"/>
            <c:showCatName val="0"/>
            <c:showSerName val="0"/>
            <c:showPercent val="0"/>
            <c:showBubbleSize val="0"/>
            <c:showLeaderLines val="0"/>
          </c:dLbls>
          <c:cat>
            <c:strRef>
              <c:f>Лист1!$A$2</c:f>
              <c:strCache>
                <c:ptCount val="1"/>
                <c:pt idx="0">
                  <c:v>billion rubles</c:v>
                </c:pt>
              </c:strCache>
            </c:strRef>
          </c:cat>
          <c:val>
            <c:numRef>
              <c:f>Лист1!$B$2</c:f>
              <c:numCache>
                <c:formatCode>#,##0.0</c:formatCode>
                <c:ptCount val="1"/>
                <c:pt idx="0">
                  <c:v>10.5</c:v>
                </c:pt>
              </c:numCache>
            </c:numRef>
          </c:val>
        </c:ser>
        <c:ser>
          <c:idx val="1"/>
          <c:order val="1"/>
          <c:tx>
            <c:strRef>
              <c:f>Лист1!$C$1</c:f>
              <c:strCache>
                <c:ptCount val="1"/>
                <c:pt idx="0">
                  <c:v>Jul-05</c:v>
                </c:pt>
              </c:strCache>
            </c:strRef>
          </c:tx>
          <c:spPr>
            <a:solidFill>
              <a:schemeClr val="bg2">
                <a:lumMod val="95000"/>
              </a:schemeClr>
            </a:solidFill>
            <a:ln>
              <a:noFill/>
            </a:ln>
          </c:spPr>
          <c:invertIfNegative val="0"/>
          <c:dLbls>
            <c:dLbl>
              <c:idx val="0"/>
              <c:layout/>
              <c:tx>
                <c:rich>
                  <a:bodyPr/>
                  <a:lstStyle/>
                  <a:p>
                    <a:r>
                      <a:rPr lang="en-US" smtClean="0"/>
                      <a:t>0,</a:t>
                    </a:r>
                    <a:r>
                      <a:rPr lang="ru-RU" smtClean="0"/>
                      <a:t>35</a:t>
                    </a:r>
                    <a:endParaRPr lang="en-US"/>
                  </a:p>
                </c:rich>
              </c:tx>
              <c:dLblPos val="ctr"/>
              <c:showLegendKey val="0"/>
              <c:showVal val="1"/>
              <c:showCatName val="0"/>
              <c:showSerName val="0"/>
              <c:showPercent val="0"/>
              <c:showBubbleSize val="0"/>
            </c:dLbl>
            <c:txPr>
              <a:bodyPr/>
              <a:lstStyle/>
              <a:p>
                <a:pPr>
                  <a:defRPr sz="1200"/>
                </a:pPr>
                <a:endParaRPr lang="ru-RU"/>
              </a:p>
            </c:txPr>
            <c:dLblPos val="ctr"/>
            <c:showLegendKey val="0"/>
            <c:showVal val="1"/>
            <c:showCatName val="0"/>
            <c:showSerName val="0"/>
            <c:showPercent val="0"/>
            <c:showBubbleSize val="0"/>
            <c:showLeaderLines val="0"/>
          </c:dLbls>
          <c:cat>
            <c:strRef>
              <c:f>Лист1!$A$2</c:f>
              <c:strCache>
                <c:ptCount val="1"/>
                <c:pt idx="0">
                  <c:v>billion rubles</c:v>
                </c:pt>
              </c:strCache>
            </c:strRef>
          </c:cat>
          <c:val>
            <c:numRef>
              <c:f>Лист1!$C$2</c:f>
              <c:numCache>
                <c:formatCode>#,##0.0</c:formatCode>
                <c:ptCount val="1"/>
                <c:pt idx="0">
                  <c:v>0.35</c:v>
                </c:pt>
              </c:numCache>
            </c:numRef>
          </c:val>
        </c:ser>
        <c:dLbls>
          <c:dLblPos val="ctr"/>
          <c:showLegendKey val="0"/>
          <c:showVal val="1"/>
          <c:showCatName val="0"/>
          <c:showSerName val="0"/>
          <c:showPercent val="0"/>
          <c:showBubbleSize val="0"/>
        </c:dLbls>
        <c:gapWidth val="100"/>
        <c:overlap val="100"/>
        <c:axId val="95546752"/>
        <c:axId val="95548544"/>
      </c:barChart>
      <c:dateAx>
        <c:axId val="95546752"/>
        <c:scaling>
          <c:orientation val="minMax"/>
        </c:scaling>
        <c:delete val="0"/>
        <c:axPos val="l"/>
        <c:majorTickMark val="out"/>
        <c:minorTickMark val="none"/>
        <c:tickLblPos val="nextTo"/>
        <c:txPr>
          <a:bodyPr/>
          <a:lstStyle/>
          <a:p>
            <a:pPr>
              <a:defRPr sz="700"/>
            </a:pPr>
            <a:endParaRPr lang="ru-RU"/>
          </a:p>
        </c:txPr>
        <c:crossAx val="95548544"/>
        <c:crosses val="autoZero"/>
        <c:auto val="0"/>
        <c:lblOffset val="100"/>
        <c:baseTimeUnit val="days"/>
      </c:dateAx>
      <c:valAx>
        <c:axId val="95548544"/>
        <c:scaling>
          <c:orientation val="minMax"/>
          <c:max val="19"/>
          <c:min val="0"/>
        </c:scaling>
        <c:delete val="0"/>
        <c:axPos val="b"/>
        <c:numFmt formatCode="#,##0" sourceLinked="0"/>
        <c:majorTickMark val="out"/>
        <c:minorTickMark val="none"/>
        <c:tickLblPos val="nextTo"/>
        <c:txPr>
          <a:bodyPr/>
          <a:lstStyle/>
          <a:p>
            <a:pPr>
              <a:defRPr sz="1200"/>
            </a:pPr>
            <a:endParaRPr lang="ru-RU"/>
          </a:p>
        </c:txPr>
        <c:crossAx val="95546752"/>
        <c:crosses val="autoZero"/>
        <c:crossBetween val="between"/>
      </c:valAx>
      <c:spPr>
        <a:noFill/>
      </c:spPr>
    </c:plotArea>
    <c:legend>
      <c:legendPos val="t"/>
      <c:layout>
        <c:manualLayout>
          <c:xMode val="edge"/>
          <c:yMode val="edge"/>
          <c:x val="0"/>
          <c:y val="0.2254308919917844"/>
          <c:w val="0.96251804288511622"/>
          <c:h val="0.23969175167623141"/>
        </c:manualLayout>
      </c:layout>
      <c:overlay val="0"/>
      <c:txPr>
        <a:bodyPr/>
        <a:lstStyle/>
        <a:p>
          <a:pPr>
            <a:defRPr sz="1200"/>
          </a:pPr>
          <a:endParaRPr lang="ru-RU"/>
        </a:p>
      </c:txPr>
    </c:legend>
    <c:plotVisOnly val="1"/>
    <c:dispBlanksAs val="gap"/>
    <c:showDLblsOverMax val="0"/>
  </c:chart>
  <c:spPr>
    <a:solidFill>
      <a:schemeClr val="bg2">
        <a:alpha val="99000"/>
      </a:schemeClr>
    </a:solidFill>
    <a:ln>
      <a:noFill/>
    </a:ln>
  </c:spPr>
  <c:txPr>
    <a:bodyPr/>
    <a:lstStyle/>
    <a:p>
      <a:pPr>
        <a:defRPr sz="1400">
          <a:latin typeface="Arial" pitchFamily="34" charset="0"/>
          <a:cs typeface="Arial"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98312788763265E-2"/>
          <c:y val="0.21483033938086321"/>
          <c:w val="0.33115973612730354"/>
          <c:h val="0.73649016124711508"/>
        </c:manualLayout>
      </c:layout>
      <c:pieChart>
        <c:varyColors val="1"/>
        <c:ser>
          <c:idx val="0"/>
          <c:order val="0"/>
          <c:tx>
            <c:strRef>
              <c:f>Лист2!$C$52</c:f>
              <c:strCache>
                <c:ptCount val="1"/>
                <c:pt idx="0">
                  <c:v>Доля от общего числа заинтересованных ключевых партнеров*</c:v>
                </c:pt>
              </c:strCache>
            </c:strRef>
          </c:tx>
          <c:explosion val="25"/>
          <c:cat>
            <c:strRef>
              <c:f>Лист2!$B$53:$B$57</c:f>
              <c:strCache>
                <c:ptCount val="5"/>
                <c:pt idx="0">
                  <c:v>Energy Efficiency</c:v>
                </c:pt>
                <c:pt idx="1">
                  <c:v>Information Technology</c:v>
                </c:pt>
                <c:pt idx="2">
                  <c:v>Biomedical Technology</c:v>
                </c:pt>
                <c:pt idx="3">
                  <c:v>Nuclear Technology</c:v>
                </c:pt>
                <c:pt idx="4">
                  <c:v>Space Technology</c:v>
                </c:pt>
              </c:strCache>
            </c:strRef>
          </c:cat>
          <c:val>
            <c:numRef>
              <c:f>Лист2!$C$53:$C$57</c:f>
              <c:numCache>
                <c:formatCode>0%</c:formatCode>
                <c:ptCount val="5"/>
                <c:pt idx="0">
                  <c:v>0.4</c:v>
                </c:pt>
                <c:pt idx="1">
                  <c:v>0.4</c:v>
                </c:pt>
                <c:pt idx="2">
                  <c:v>0.08</c:v>
                </c:pt>
                <c:pt idx="3">
                  <c:v>0.08</c:v>
                </c:pt>
                <c:pt idx="4">
                  <c:v>0.05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7317555752631002"/>
          <c:y val="0.23560366625198945"/>
          <c:w val="0.48520580201274938"/>
          <c:h val="0.72606080489938762"/>
        </c:manualLayout>
      </c:layout>
      <c:overlay val="0"/>
      <c:txPr>
        <a:bodyPr/>
        <a:lstStyle/>
        <a:p>
          <a:pPr>
            <a:defRPr>
              <a:solidFill>
                <a:schemeClr val="bg1">
                  <a:lumMod val="25000"/>
                </a:schemeClr>
              </a:solidFill>
              <a:latin typeface="Arial" pitchFamily="34" charset="0"/>
              <a:cs typeface="Arial" pitchFamily="34" charset="0"/>
            </a:defRPr>
          </a:pPr>
          <a:endParaRPr lang="ru-RU"/>
        </a:p>
      </c:txPr>
    </c:legend>
    <c:plotVisOnly val="1"/>
    <c:dispBlanksAs val="gap"/>
    <c:showDLblsOverMax val="0"/>
  </c:chart>
  <c:txPr>
    <a:bodyPr/>
    <a:lstStyle/>
    <a:p>
      <a:pPr>
        <a:defRPr sz="1100"/>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4"/>
            <a:ext cx="3037840" cy="464820"/>
          </a:xfrm>
          <a:prstGeom prst="rect">
            <a:avLst/>
          </a:prstGeom>
        </p:spPr>
        <p:txBody>
          <a:bodyPr vert="horz" lIns="91440" tIns="45720" rIns="91440" bIns="45720" rtlCol="0"/>
          <a:lstStyle>
            <a:lvl1pPr algn="r">
              <a:defRPr sz="1200"/>
            </a:lvl1pPr>
          </a:lstStyle>
          <a:p>
            <a:fld id="{F2135591-7D05-BA47-A59A-5AD2816770DC}" type="datetimeFigureOut">
              <a:rPr lang="en-US" smtClean="0"/>
              <a:t>5/6/2013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39A2787F-524F-354C-894D-2DEBC8CD63EE}" type="slidenum">
              <a:rPr lang="en-US" smtClean="0"/>
              <a:t>‹#›</a:t>
            </a:fld>
            <a:endParaRPr lang="en-US" dirty="0"/>
          </a:p>
        </p:txBody>
      </p:sp>
    </p:spTree>
    <p:extLst>
      <p:ext uri="{BB962C8B-B14F-4D97-AF65-F5344CB8AC3E}">
        <p14:creationId xmlns:p14="http://schemas.microsoft.com/office/powerpoint/2010/main" val="13400753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4"/>
            <a:ext cx="3037840" cy="464820"/>
          </a:xfrm>
          <a:prstGeom prst="rect">
            <a:avLst/>
          </a:prstGeom>
        </p:spPr>
        <p:txBody>
          <a:bodyPr vert="horz" lIns="91440" tIns="45720" rIns="91440" bIns="45720" rtlCol="0"/>
          <a:lstStyle>
            <a:lvl1pPr algn="r">
              <a:defRPr sz="1200"/>
            </a:lvl1pPr>
          </a:lstStyle>
          <a:p>
            <a:fld id="{B3F49B72-4300-304A-A7A0-BE77DA9E4333}" type="datetimeFigureOut">
              <a:rPr lang="en-US" smtClean="0"/>
              <a:t>5/6/2013</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4"/>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F11A003-8680-8C40-94C4-E84E19A3E453}" type="slidenum">
              <a:rPr lang="en-US" smtClean="0"/>
              <a:t>‹#›</a:t>
            </a:fld>
            <a:endParaRPr lang="en-US" dirty="0"/>
          </a:p>
        </p:txBody>
      </p:sp>
    </p:spTree>
    <p:extLst>
      <p:ext uri="{BB962C8B-B14F-4D97-AF65-F5344CB8AC3E}">
        <p14:creationId xmlns:p14="http://schemas.microsoft.com/office/powerpoint/2010/main" val="23296243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8725C74-95DD-4059-B11B-683323D8F3F7}" type="slidenum">
              <a:rPr lang="en-US" smtClean="0"/>
              <a:pPr>
                <a:defRPr/>
              </a:pPr>
              <a:t>17</a:t>
            </a:fld>
            <a:endParaRPr lang="en-US"/>
          </a:p>
        </p:txBody>
      </p:sp>
    </p:spTree>
    <p:extLst>
      <p:ext uri="{BB962C8B-B14F-4D97-AF65-F5344CB8AC3E}">
        <p14:creationId xmlns:p14="http://schemas.microsoft.com/office/powerpoint/2010/main" val="2160244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0" y="406786"/>
            <a:ext cx="4644698" cy="4575199"/>
          </a:xfrm>
          <a:prstGeom prst="rect">
            <a:avLst/>
          </a:prstGeom>
        </p:spPr>
      </p:pic>
      <p:sp>
        <p:nvSpPr>
          <p:cNvPr id="2" name="Title 1"/>
          <p:cNvSpPr>
            <a:spLocks noGrp="1"/>
          </p:cNvSpPr>
          <p:nvPr>
            <p:ph type="ctrTitle"/>
          </p:nvPr>
        </p:nvSpPr>
        <p:spPr>
          <a:xfrm>
            <a:off x="4922760" y="2382747"/>
            <a:ext cx="3991429" cy="1632857"/>
          </a:xfrm>
          <a:prstGeom prst="rect">
            <a:avLst/>
          </a:prstGeom>
        </p:spPr>
        <p:txBody>
          <a:bodyPr/>
          <a:lstStyle>
            <a:lvl1pPr algn="r">
              <a:defRPr baseline="0">
                <a:ln>
                  <a:noFill/>
                </a:ln>
                <a:solidFill>
                  <a:schemeClr val="accent6"/>
                </a:solidFill>
              </a:defRPr>
            </a:lvl1pPr>
          </a:lstStyle>
          <a:p>
            <a:endParaRPr lang="en-US" dirty="0"/>
          </a:p>
        </p:txBody>
      </p:sp>
    </p:spTree>
    <p:extLst>
      <p:ext uri="{BB962C8B-B14F-4D97-AF65-F5344CB8AC3E}">
        <p14:creationId xmlns:p14="http://schemas.microsoft.com/office/powerpoint/2010/main" val="214223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2939117" y="3237286"/>
            <a:ext cx="6271653"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март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771384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12" name="Picture 11"/>
          <p:cNvPicPr>
            <a:picLocks noChangeAspect="1"/>
          </p:cNvPicPr>
          <p:nvPr userDrawn="1"/>
        </p:nvPicPr>
        <p:blipFill>
          <a:blip r:embed="rId2"/>
          <a:stretch>
            <a:fillRect/>
          </a:stretch>
        </p:blipFill>
        <p:spPr>
          <a:xfrm>
            <a:off x="851628" y="349113"/>
            <a:ext cx="1217930" cy="871220"/>
          </a:xfrm>
          <a:prstGeom prst="rect">
            <a:avLst/>
          </a:prstGeom>
        </p:spPr>
      </p:pic>
      <p:sp>
        <p:nvSpPr>
          <p:cNvPr id="13" name="Title 1"/>
          <p:cNvSpPr>
            <a:spLocks noGrp="1"/>
          </p:cNvSpPr>
          <p:nvPr>
            <p:ph type="title"/>
          </p:nvPr>
        </p:nvSpPr>
        <p:spPr>
          <a:xfrm>
            <a:off x="1463523" y="1193713"/>
            <a:ext cx="7085915" cy="796399"/>
          </a:xfrm>
          <a:prstGeom prst="rect">
            <a:avLst/>
          </a:prstGeom>
        </p:spPr>
        <p:txBody>
          <a:bodyPr/>
          <a:lstStyle/>
          <a:p>
            <a:r>
              <a:rPr lang="ru-RU" dirty="0" err="1" smtClean="0"/>
              <a:t>Click</a:t>
            </a:r>
            <a:r>
              <a:rPr lang="ru-RU" dirty="0" smtClean="0"/>
              <a:t> </a:t>
            </a:r>
            <a:r>
              <a:rPr lang="ru-RU" dirty="0" err="1" smtClean="0"/>
              <a:t>to</a:t>
            </a:r>
            <a:r>
              <a:rPr lang="ru-RU" dirty="0" smtClean="0"/>
              <a:t> edit </a:t>
            </a:r>
            <a:r>
              <a:rPr lang="ru-RU" dirty="0" err="1" smtClean="0"/>
              <a:t>Master</a:t>
            </a:r>
            <a:r>
              <a:rPr lang="ru-RU" dirty="0" smtClean="0"/>
              <a:t> </a:t>
            </a:r>
            <a:r>
              <a:rPr lang="ru-RU" dirty="0" err="1" smtClean="0"/>
              <a:t>title</a:t>
            </a:r>
            <a:r>
              <a:rPr lang="ru-RU" dirty="0" smtClean="0"/>
              <a:t> </a:t>
            </a:r>
            <a:r>
              <a:rPr lang="ru-RU" dirty="0" err="1" smtClean="0"/>
              <a:t>style</a:t>
            </a:r>
            <a:endParaRPr lang="en-US" dirty="0"/>
          </a:p>
        </p:txBody>
      </p:sp>
      <p:sp>
        <p:nvSpPr>
          <p:cNvPr id="8" name="Прямоугольник 7"/>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userDrawn="1"/>
        </p:nvSpPr>
        <p:spPr>
          <a:xfrm rot="16200000">
            <a:off x="-2939118" y="3237286"/>
            <a:ext cx="6271653"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март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21793056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851628" y="349113"/>
            <a:ext cx="1217930" cy="871220"/>
          </a:xfrm>
          <a:prstGeom prst="rect">
            <a:avLst/>
          </a:prstGeom>
        </p:spPr>
      </p:pic>
      <p:sp>
        <p:nvSpPr>
          <p:cNvPr id="11" name="Прямоугольник 10"/>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9" name="TextBox 8"/>
          <p:cNvSpPr txBox="1"/>
          <p:nvPr userDrawn="1"/>
        </p:nvSpPr>
        <p:spPr>
          <a:xfrm rot="16200000">
            <a:off x="-2939118" y="3237286"/>
            <a:ext cx="6271653"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март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40243990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flipV="1">
            <a:off x="0"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V="1">
            <a:off x="770622"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V="1">
            <a:off x="1541244"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V="1">
            <a:off x="2311866" y="6474374"/>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V="1">
            <a:off x="3077499" y="6474374"/>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flipV="1">
            <a:off x="3848121" y="6474374"/>
            <a:ext cx="770622"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4618743" y="6474374"/>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V="1">
            <a:off x="5389365" y="6474374"/>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6159987"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V="1">
            <a:off x="6930609"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flipV="1">
            <a:off x="7701231"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V="1">
            <a:off x="8471853" y="6474372"/>
            <a:ext cx="672147"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flipV="1">
            <a:off x="0"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userDrawn="1"/>
        </p:nvSpPr>
        <p:spPr>
          <a:xfrm flipV="1">
            <a:off x="770622"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flipV="1">
            <a:off x="1541244"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V="1">
            <a:off x="2306877" y="6078412"/>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flipV="1">
            <a:off x="3848121" y="6078412"/>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userDrawn="1"/>
        </p:nvSpPr>
        <p:spPr>
          <a:xfrm flipV="1">
            <a:off x="4618743" y="6078412"/>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V="1">
            <a:off x="5389365" y="6078412"/>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V="1">
            <a:off x="6159987"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V="1">
            <a:off x="6930609"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V="1">
            <a:off x="7701231"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V="1">
            <a:off x="8471854" y="6078408"/>
            <a:ext cx="672146"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userDrawn="1"/>
        </p:nvSpPr>
        <p:spPr>
          <a:xfrm flipV="1">
            <a:off x="1536255" y="5682451"/>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userDrawn="1"/>
        </p:nvSpPr>
        <p:spPr>
          <a:xfrm flipV="1">
            <a:off x="3077499" y="5682451"/>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userDrawn="1"/>
        </p:nvSpPr>
        <p:spPr>
          <a:xfrm flipV="1">
            <a:off x="6159987" y="5682451"/>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userDrawn="1"/>
        </p:nvSpPr>
        <p:spPr>
          <a:xfrm flipV="1">
            <a:off x="765633" y="5286490"/>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userDrawn="1"/>
        </p:nvSpPr>
        <p:spPr>
          <a:xfrm flipV="1">
            <a:off x="5389365" y="5286490"/>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flipV="1">
            <a:off x="8471853" y="5682450"/>
            <a:ext cx="672147"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45" name="Picture 44"/>
          <p:cNvPicPr>
            <a:picLocks noChangeAspect="1"/>
          </p:cNvPicPr>
          <p:nvPr userDrawn="1"/>
        </p:nvPicPr>
        <p:blipFill>
          <a:blip r:embed="rId2"/>
          <a:stretch>
            <a:fillRect/>
          </a:stretch>
        </p:blipFill>
        <p:spPr>
          <a:xfrm>
            <a:off x="851628" y="349113"/>
            <a:ext cx="1217930" cy="871220"/>
          </a:xfrm>
          <a:prstGeom prst="rect">
            <a:avLst/>
          </a:prstGeom>
        </p:spPr>
      </p:pic>
      <p:sp>
        <p:nvSpPr>
          <p:cNvPr id="46" name="Title 1"/>
          <p:cNvSpPr>
            <a:spLocks noGrp="1"/>
          </p:cNvSpPr>
          <p:nvPr>
            <p:ph type="title" hasCustomPrompt="1"/>
          </p:nvPr>
        </p:nvSpPr>
        <p:spPr>
          <a:xfrm>
            <a:off x="1463523" y="1193713"/>
            <a:ext cx="7085915" cy="796399"/>
          </a:xfrm>
          <a:prstGeom prst="rect">
            <a:avLst/>
          </a:prstGeom>
        </p:spPr>
        <p:txBody>
          <a:bodyPr/>
          <a:lstStyle/>
          <a:p>
            <a:r>
              <a:rPr lang="ru-RU" dirty="0" smtClean="0"/>
              <a:t>Плитка</a:t>
            </a:r>
            <a:endParaRPr lang="en-US" dirty="0"/>
          </a:p>
        </p:txBody>
      </p:sp>
      <p:sp>
        <p:nvSpPr>
          <p:cNvPr id="44" name="Прямоугольник 43"/>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TextBox 40"/>
          <p:cNvSpPr txBox="1"/>
          <p:nvPr userDrawn="1"/>
        </p:nvSpPr>
        <p:spPr>
          <a:xfrm rot="16200000">
            <a:off x="-2939118" y="3237286"/>
            <a:ext cx="6271653"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март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748093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2497" y="1888357"/>
            <a:ext cx="7572070" cy="4525963"/>
          </a:xfrm>
          <a:prstGeom prst="rect">
            <a:avLst/>
          </a:prstGeom>
        </p:spPr>
        <p:txBody>
          <a:bodyPr vert="horz" lIns="91440" tIns="45720" rIns="91440" bIns="45720" rtlCol="0">
            <a:normAutofit/>
          </a:bodyPr>
          <a:lstStyle/>
          <a:p>
            <a:pPr lvl="0"/>
            <a:r>
              <a:rPr lang="ru-RU" dirty="0" smtClean="0"/>
              <a:t>Click </a:t>
            </a:r>
            <a:r>
              <a:rPr lang="ru-RU" dirty="0" err="1" smtClean="0"/>
              <a:t>to</a:t>
            </a:r>
            <a:r>
              <a:rPr lang="ru-RU" dirty="0" smtClean="0"/>
              <a:t> edit </a:t>
            </a:r>
            <a:r>
              <a:rPr lang="ru-RU" dirty="0" err="1" smtClean="0"/>
              <a:t>Master</a:t>
            </a:r>
            <a:r>
              <a:rPr lang="ru-RU" dirty="0" smtClean="0"/>
              <a:t> </a:t>
            </a:r>
            <a:r>
              <a:rPr lang="ru-RU" dirty="0" err="1" smtClean="0"/>
              <a:t>text</a:t>
            </a:r>
            <a:r>
              <a:rPr lang="ru-RU" dirty="0" smtClean="0"/>
              <a:t> </a:t>
            </a:r>
            <a:r>
              <a:rPr lang="ru-RU" dirty="0" err="1" smtClean="0"/>
              <a:t>styles</a:t>
            </a:r>
            <a:endParaRPr lang="ru-RU" dirty="0" smtClean="0"/>
          </a:p>
          <a:p>
            <a:pPr lvl="1"/>
            <a:r>
              <a:rPr lang="ru-RU" dirty="0" err="1" smtClean="0"/>
              <a:t>Second</a:t>
            </a:r>
            <a:r>
              <a:rPr lang="ru-RU" dirty="0" smtClean="0"/>
              <a:t> </a:t>
            </a:r>
            <a:r>
              <a:rPr lang="ru-RU" dirty="0" err="1" smtClean="0"/>
              <a:t>level</a:t>
            </a:r>
            <a:endParaRPr lang="ru-RU" dirty="0" smtClean="0"/>
          </a:p>
          <a:p>
            <a:pPr lvl="2"/>
            <a:r>
              <a:rPr lang="ru-RU" dirty="0" err="1" smtClean="0"/>
              <a:t>Third</a:t>
            </a:r>
            <a:r>
              <a:rPr lang="ru-RU" dirty="0" smtClean="0"/>
              <a:t> </a:t>
            </a:r>
            <a:r>
              <a:rPr lang="ru-RU" dirty="0" err="1" smtClean="0"/>
              <a:t>level</a:t>
            </a:r>
            <a:endParaRPr lang="ru-RU" dirty="0" smtClean="0"/>
          </a:p>
          <a:p>
            <a:pPr lvl="3"/>
            <a:r>
              <a:rPr lang="ru-RU" dirty="0" err="1" smtClean="0"/>
              <a:t>Fourth</a:t>
            </a:r>
            <a:r>
              <a:rPr lang="ru-RU" dirty="0" smtClean="0"/>
              <a:t> </a:t>
            </a:r>
            <a:r>
              <a:rPr lang="ru-RU" dirty="0" err="1" smtClean="0"/>
              <a:t>level</a:t>
            </a:r>
            <a:endParaRPr lang="ru-RU" dirty="0" smtClean="0"/>
          </a:p>
          <a:p>
            <a:pPr lvl="4"/>
            <a:r>
              <a:rPr lang="ru-RU" dirty="0" err="1" smtClean="0"/>
              <a:t>Fifth</a:t>
            </a:r>
            <a:r>
              <a:rPr lang="ru-RU" dirty="0" smtClean="0"/>
              <a:t> </a:t>
            </a:r>
            <a:r>
              <a:rPr lang="ru-RU" dirty="0" err="1" smtClean="0"/>
              <a:t>level</a:t>
            </a:r>
            <a:endParaRPr lang="en-US" dirty="0"/>
          </a:p>
        </p:txBody>
      </p:sp>
    </p:spTree>
    <p:extLst>
      <p:ext uri="{BB962C8B-B14F-4D97-AF65-F5344CB8AC3E}">
        <p14:creationId xmlns:p14="http://schemas.microsoft.com/office/powerpoint/2010/main" val="333812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72" r:id="rId5"/>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solidFill>
          <a:latin typeface="HelveticaNeueCyr-Heavy"/>
          <a:ea typeface="+mj-ea"/>
          <a:cs typeface="+mj-cs"/>
        </a:defRPr>
      </a:lvl1pPr>
    </p:titleStyle>
    <p:bodyStyle>
      <a:lvl1pPr marL="342900" indent="-3429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1pPr>
      <a:lvl2pPr marL="742950" indent="-28575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2pPr>
      <a:lvl3pPr marL="11430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3pPr>
      <a:lvl4pPr marL="16002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4pPr>
      <a:lvl5pPr marL="2057400" indent="-228600" algn="l" defTabSz="457200" rtl="0" eaLnBrk="1" latinLnBrk="0" hangingPunct="1">
        <a:spcBef>
          <a:spcPct val="20000"/>
        </a:spcBef>
        <a:buClr>
          <a:schemeClr val="accent6"/>
        </a:buClr>
        <a:buSzPct val="100000"/>
        <a:buFont typeface="Arial"/>
        <a:buChar char="»"/>
        <a:defRPr sz="1800" kern="1200">
          <a:solidFill>
            <a:schemeClr val="tx1"/>
          </a:solidFill>
          <a:latin typeface="HelveticaNeueCyr-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3.xml"/><Relationship Id="rId7"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slideLayout" Target="../slideLayouts/slideLayout2.xml"/><Relationship Id="rId10" Type="http://schemas.openxmlformats.org/officeDocument/2006/relationships/image" Target="../media/image21.png"/><Relationship Id="rId4" Type="http://schemas.openxmlformats.org/officeDocument/2006/relationships/tags" Target="../tags/tag6.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15556" y="2030085"/>
            <a:ext cx="4628444" cy="2189238"/>
          </a:xfrm>
        </p:spPr>
        <p:txBody>
          <a:bodyPr>
            <a:noAutofit/>
          </a:bodyPr>
          <a:lstStyle/>
          <a:p>
            <a:r>
              <a:rPr lang="en-US" sz="3200" b="1" dirty="0">
                <a:solidFill>
                  <a:schemeClr val="bg2">
                    <a:lumMod val="50000"/>
                  </a:schemeClr>
                </a:solidFill>
                <a:latin typeface="Arial" pitchFamily="34" charset="0"/>
                <a:cs typeface="Arial" pitchFamily="34" charset="0"/>
              </a:rPr>
              <a:t>MONTHLY REPORT ON THE ACTIVITIES OF THE SKOLKOVO FOUNDATION </a:t>
            </a:r>
            <a:br>
              <a:rPr lang="en-US" sz="3200" b="1" dirty="0">
                <a:solidFill>
                  <a:schemeClr val="bg2">
                    <a:lumMod val="50000"/>
                  </a:schemeClr>
                </a:solidFill>
                <a:latin typeface="Arial" pitchFamily="34" charset="0"/>
                <a:cs typeface="Arial" pitchFamily="34" charset="0"/>
              </a:rPr>
            </a:br>
            <a:r>
              <a:rPr lang="en-US" sz="3200" b="1" dirty="0" smtClean="0">
                <a:solidFill>
                  <a:schemeClr val="bg2">
                    <a:lumMod val="50000"/>
                  </a:schemeClr>
                </a:solidFill>
                <a:latin typeface="Arial" pitchFamily="34" charset="0"/>
                <a:cs typeface="Arial" pitchFamily="34" charset="0"/>
              </a:rPr>
              <a:t>FEBRUARY 2013</a:t>
            </a:r>
            <a:r>
              <a:rPr lang="ru-RU" sz="3200" b="1" dirty="0">
                <a:solidFill>
                  <a:schemeClr val="bg2">
                    <a:lumMod val="50000"/>
                  </a:schemeClr>
                </a:solidFill>
                <a:latin typeface="Arial" pitchFamily="34" charset="0"/>
                <a:cs typeface="Arial" pitchFamily="34" charset="0"/>
              </a:rPr>
              <a:t/>
            </a:r>
            <a:br>
              <a:rPr lang="ru-RU" sz="3200" b="1" dirty="0">
                <a:solidFill>
                  <a:schemeClr val="bg2">
                    <a:lumMod val="50000"/>
                  </a:schemeClr>
                </a:solidFill>
                <a:latin typeface="Arial" pitchFamily="34" charset="0"/>
                <a:cs typeface="Arial" pitchFamily="34" charset="0"/>
              </a:rPr>
            </a:br>
            <a:r>
              <a:rPr lang="ru-RU" sz="3200" b="1" dirty="0" smtClean="0">
                <a:solidFill>
                  <a:schemeClr val="bg2">
                    <a:lumMod val="50000"/>
                  </a:schemeClr>
                </a:solidFill>
                <a:latin typeface="Arial" pitchFamily="34" charset="0"/>
                <a:cs typeface="Arial" pitchFamily="34" charset="0"/>
              </a:rPr>
              <a:t/>
            </a:r>
            <a:br>
              <a:rPr lang="ru-RU" sz="3200" b="1" dirty="0" smtClean="0">
                <a:solidFill>
                  <a:schemeClr val="bg2">
                    <a:lumMod val="50000"/>
                  </a:schemeClr>
                </a:solidFill>
                <a:latin typeface="Arial" pitchFamily="34" charset="0"/>
                <a:cs typeface="Arial" pitchFamily="34" charset="0"/>
              </a:rPr>
            </a:br>
            <a:endParaRPr lang="en-US" sz="3200"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48963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71403406"/>
              </p:ext>
            </p:extLst>
          </p:nvPr>
        </p:nvGraphicFramePr>
        <p:xfrm>
          <a:off x="419307" y="1795569"/>
          <a:ext cx="8724694" cy="1091801"/>
        </p:xfrm>
        <a:graphic>
          <a:graphicData uri="http://schemas.openxmlformats.org/drawingml/2006/table">
            <a:tbl>
              <a:tblPr>
                <a:tableStyleId>{9D7B26C5-4107-4FEC-AEDC-1716B250A1EF}</a:tableStyleId>
              </a:tblPr>
              <a:tblGrid>
                <a:gridCol w="3095246"/>
                <a:gridCol w="1081376"/>
                <a:gridCol w="1105624"/>
                <a:gridCol w="3442448"/>
              </a:tblGrid>
              <a:tr h="207216">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a:t>
                      </a:r>
                      <a:r>
                        <a:rPr lang="ru-RU" sz="1100" b="1" i="0" u="none" strike="noStrike" baseline="0" dirty="0" smtClean="0">
                          <a:solidFill>
                            <a:schemeClr val="bg1">
                              <a:lumMod val="25000"/>
                            </a:schemeClr>
                          </a:solidFill>
                          <a:effectLst/>
                          <a:latin typeface="Arial" pitchFamily="34" charset="0"/>
                          <a:cs typeface="Arial" pitchFamily="34" charset="0"/>
                        </a:rPr>
                        <a:t> 28.02.2013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smtClean="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algn="l" fontAlgn="b"/>
                      <a:r>
                        <a:rPr lang="en-US" sz="1100" u="none" strike="noStrike" dirty="0" smtClean="0">
                          <a:solidFill>
                            <a:schemeClr val="bg1">
                              <a:lumMod val="25000"/>
                            </a:schemeClr>
                          </a:solidFill>
                          <a:effectLst/>
                          <a:latin typeface="Arial" pitchFamily="34" charset="0"/>
                          <a:cs typeface="Arial" pitchFamily="34" charset="0"/>
                        </a:rPr>
                        <a:t>Percentage of attracting new members in the online community (the ratio of registered accounts to the total number of unique visits),%</a:t>
                      </a:r>
                      <a:endParaRPr lang="ru-RU" sz="1100" b="0" i="0" u="none" strike="noStrike" dirty="0" smtClean="0">
                        <a:solidFill>
                          <a:schemeClr val="bg1">
                            <a:lumMod val="25000"/>
                          </a:schemeClr>
                        </a:solidFill>
                        <a:effectLst/>
                        <a:latin typeface="Arial" pitchFamily="34" charset="0"/>
                        <a:cs typeface="Arial" pitchFamily="34" charset="0"/>
                      </a:endParaRPr>
                    </a:p>
                    <a:p>
                      <a:pPr algn="l" fontAlgn="b"/>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Arial" pitchFamily="34" charset="0"/>
                          <a:cs typeface="Arial" pitchFamily="34" charset="0"/>
                        </a:rPr>
                        <a:t>1</a:t>
                      </a:r>
                      <a:r>
                        <a:rPr lang="en-US" sz="1100" u="none" strike="noStrike" dirty="0" smtClean="0">
                          <a:solidFill>
                            <a:schemeClr val="bg1">
                              <a:lumMod val="25000"/>
                            </a:schemeClr>
                          </a:solidFill>
                          <a:effectLst/>
                          <a:latin typeface="Arial" pitchFamily="34" charset="0"/>
                          <a:cs typeface="Arial" pitchFamily="34" charset="0"/>
                        </a:rPr>
                        <a:t>.</a:t>
                      </a:r>
                      <a:r>
                        <a:rPr lang="ru-RU" sz="1100" u="none" strike="noStrike" dirty="0" smtClean="0">
                          <a:solidFill>
                            <a:schemeClr val="bg1">
                              <a:lumMod val="25000"/>
                            </a:schemeClr>
                          </a:solidFill>
                          <a:effectLst/>
                          <a:latin typeface="Arial" pitchFamily="34" charset="0"/>
                          <a:cs typeface="Arial" pitchFamily="34" charset="0"/>
                        </a:rPr>
                        <a:t>5</a:t>
                      </a:r>
                      <a:r>
                        <a:rPr lang="ru-RU" sz="1100" u="none" strike="noStrike" dirty="0">
                          <a:solidFill>
                            <a:schemeClr val="bg1">
                              <a:lumMod val="25000"/>
                            </a:schemeClr>
                          </a:solidFill>
                          <a:effectLst/>
                          <a:latin typeface="Arial" pitchFamily="34" charset="0"/>
                          <a:cs typeface="Arial" pitchFamily="34" charset="0"/>
                        </a:rPr>
                        <a:t>%</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100" b="0" i="0" u="none" strike="noStrike" dirty="0" smtClean="0">
                          <a:solidFill>
                            <a:schemeClr val="bg1">
                              <a:lumMod val="25000"/>
                            </a:schemeClr>
                          </a:solidFill>
                          <a:effectLst/>
                          <a:latin typeface="Arial" pitchFamily="34" charset="0"/>
                          <a:cs typeface="Arial" pitchFamily="34" charset="0"/>
                        </a:rPr>
                        <a:t>1.11%</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In December 2012 the figure was 1%. The growth of registrations in February was 674, which is projected to lead to the planned value (1.5%) in December 2013.</a:t>
                      </a:r>
                      <a:r>
                        <a:rPr lang="ru-RU" sz="1100" b="0" i="0" u="none" strike="noStrike" baseline="0" dirty="0" smtClean="0">
                          <a:solidFill>
                            <a:schemeClr val="bg1">
                              <a:lumMod val="25000"/>
                            </a:schemeClr>
                          </a:solidFill>
                          <a:effectLst/>
                          <a:latin typeface="Arial" pitchFamily="34" charset="0"/>
                          <a:cs typeface="Arial" pitchFamily="34" charset="0"/>
                        </a:rPr>
                        <a:t> </a:t>
                      </a:r>
                      <a:endParaRPr lang="en-US"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6. </a:t>
            </a:r>
            <a:r>
              <a:rPr lang="en-US" sz="2400" dirty="0" smtClean="0">
                <a:solidFill>
                  <a:schemeClr val="bg1">
                    <a:lumMod val="50000"/>
                  </a:schemeClr>
                </a:solidFill>
                <a:latin typeface="Arial" pitchFamily="34" charset="0"/>
                <a:cs typeface="Arial" pitchFamily="34" charset="0"/>
              </a:rPr>
              <a:t>Community</a:t>
            </a:r>
            <a:endParaRPr lang="ru-RU" sz="2400" dirty="0">
              <a:solidFill>
                <a:schemeClr val="bg1">
                  <a:lumMod val="50000"/>
                </a:schemeClr>
              </a:solidFill>
              <a:latin typeface="Arial" pitchFamily="34" charset="0"/>
              <a:cs typeface="Arial" pitchFamily="34" charset="0"/>
            </a:endParaRPr>
          </a:p>
          <a:p>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71543195"/>
              </p:ext>
            </p:extLst>
          </p:nvPr>
        </p:nvGraphicFramePr>
        <p:xfrm>
          <a:off x="2219327" y="914401"/>
          <a:ext cx="6331820" cy="68580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Create a non-material environment</a:t>
                      </a:r>
                      <a:r>
                        <a:rPr lang="en-US" sz="1100" i="1" baseline="0" dirty="0" smtClean="0">
                          <a:solidFill>
                            <a:schemeClr val="bg1">
                              <a:lumMod val="50000"/>
                            </a:schemeClr>
                          </a:solidFill>
                          <a:latin typeface="Arial" pitchFamily="34" charset="0"/>
                          <a:cs typeface="Arial" pitchFamily="34" charset="0"/>
                        </a:rPr>
                        <a:t> </a:t>
                      </a:r>
                      <a:r>
                        <a:rPr lang="en-US" sz="1100" i="1" dirty="0" smtClean="0">
                          <a:solidFill>
                            <a:schemeClr val="bg1">
                              <a:lumMod val="50000"/>
                            </a:schemeClr>
                          </a:solidFill>
                          <a:latin typeface="Arial" pitchFamily="34" charset="0"/>
                          <a:cs typeface="Arial" pitchFamily="34" charset="0"/>
                        </a:rPr>
                        <a:t>and design of social infrastructure for the emergence of the </a:t>
                      </a:r>
                      <a:r>
                        <a:rPr lang="en-US" sz="1100" i="1" dirty="0" err="1" smtClean="0">
                          <a:solidFill>
                            <a:schemeClr val="bg1">
                              <a:lumMod val="50000"/>
                            </a:schemeClr>
                          </a:solidFill>
                          <a:latin typeface="Arial" pitchFamily="34" charset="0"/>
                          <a:cs typeface="Arial" pitchFamily="34" charset="0"/>
                        </a:rPr>
                        <a:t>Skolkovo</a:t>
                      </a:r>
                      <a:r>
                        <a:rPr lang="en-US" sz="1100" i="1" dirty="0" smtClean="0">
                          <a:solidFill>
                            <a:schemeClr val="bg1">
                              <a:lumMod val="50000"/>
                            </a:schemeClr>
                          </a:solidFill>
                          <a:latin typeface="Arial" pitchFamily="34" charset="0"/>
                          <a:cs typeface="Arial" pitchFamily="34" charset="0"/>
                        </a:rPr>
                        <a:t> innovation community and the constant influx of talent from outside</a:t>
                      </a: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6" name="Прямоугольник 5"/>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900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2545" y="2085535"/>
            <a:ext cx="7085915" cy="796399"/>
          </a:xfrm>
        </p:spPr>
        <p:txBody>
          <a:bodyPr/>
          <a:lstStyle/>
          <a:p>
            <a:r>
              <a:rPr lang="en-US" dirty="0" smtClean="0">
                <a:solidFill>
                  <a:schemeClr val="bg1">
                    <a:lumMod val="50000"/>
                  </a:schemeClr>
                </a:solidFill>
                <a:latin typeface="Arial" pitchFamily="34" charset="0"/>
                <a:cs typeface="Arial" pitchFamily="34" charset="0"/>
              </a:rPr>
              <a:t>Appendices</a:t>
            </a:r>
            <a:endParaRPr lang="ru-RU" dirty="0">
              <a:solidFill>
                <a:schemeClr val="bg1">
                  <a:lumMod val="50000"/>
                </a:schemeClr>
              </a:solidFill>
              <a:latin typeface="Arial" pitchFamily="34" charset="0"/>
              <a:cs typeface="Arial" pitchFamily="34" charset="0"/>
            </a:endParaRPr>
          </a:p>
        </p:txBody>
      </p:sp>
      <p:sp>
        <p:nvSpPr>
          <p:cNvPr id="3" name="Прямоугольник 2"/>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118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smtClean="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1. </a:t>
            </a:r>
            <a:r>
              <a:rPr lang="en-US" sz="2400" dirty="0">
                <a:solidFill>
                  <a:schemeClr val="bg1">
                    <a:lumMod val="50000"/>
                  </a:schemeClr>
                </a:solidFill>
                <a:latin typeface="Arial" pitchFamily="34" charset="0"/>
                <a:cs typeface="Arial" pitchFamily="34" charset="0"/>
              </a:rPr>
              <a:t>Dynamics of Participant Attraction</a:t>
            </a:r>
            <a:endParaRPr lang="ru-RU" sz="2400" dirty="0">
              <a:solidFill>
                <a:schemeClr val="bg1">
                  <a:lumMod val="50000"/>
                </a:schemeClr>
              </a:solidFill>
              <a:latin typeface="Arial" pitchFamily="34" charset="0"/>
              <a:cs typeface="Arial" pitchFamily="34" charset="0"/>
            </a:endParaRPr>
          </a:p>
        </p:txBody>
      </p:sp>
      <p:graphicFrame>
        <p:nvGraphicFramePr>
          <p:cNvPr id="8" name="Объект 3"/>
          <p:cNvGraphicFramePr>
            <a:graphicFrameLocks/>
          </p:cNvGraphicFramePr>
          <p:nvPr>
            <p:extLst>
              <p:ext uri="{D42A27DB-BD31-4B8C-83A1-F6EECF244321}">
                <p14:modId xmlns:p14="http://schemas.microsoft.com/office/powerpoint/2010/main" val="3790335884"/>
              </p:ext>
            </p:extLst>
          </p:nvPr>
        </p:nvGraphicFramePr>
        <p:xfrm>
          <a:off x="1362521" y="1328902"/>
          <a:ext cx="6441912" cy="371843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Группа 8"/>
          <p:cNvGrpSpPr/>
          <p:nvPr/>
        </p:nvGrpSpPr>
        <p:grpSpPr>
          <a:xfrm>
            <a:off x="1094039" y="1511734"/>
            <a:ext cx="6590357" cy="3314821"/>
            <a:chOff x="131527" y="3092006"/>
            <a:chExt cx="6320830" cy="3230200"/>
          </a:xfrm>
        </p:grpSpPr>
        <p:pic>
          <p:nvPicPr>
            <p:cNvPr id="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56" y="5900519"/>
              <a:ext cx="602188"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56" y="5437811"/>
              <a:ext cx="597520"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56" y="4533865"/>
              <a:ext cx="596742"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356" y="4081892"/>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356" y="4985837"/>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bwMode="auto">
            <a:xfrm>
              <a:off x="769419" y="3092006"/>
              <a:ext cx="952175" cy="394933"/>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31.01.2013</a:t>
              </a:r>
            </a:p>
          </p:txBody>
        </p:sp>
        <p:sp>
          <p:nvSpPr>
            <p:cNvPr id="28" name="TextBox 27"/>
            <p:cNvSpPr txBox="1"/>
            <p:nvPr/>
          </p:nvSpPr>
          <p:spPr>
            <a:xfrm>
              <a:off x="131527" y="3684322"/>
              <a:ext cx="870070" cy="359904"/>
            </a:xfrm>
            <a:prstGeom prst="rect">
              <a:avLst/>
            </a:prstGeom>
            <a:noFill/>
          </p:spPr>
          <p:txBody>
            <a:bodyPr wrap="none" rtlCol="0">
              <a:spAutoFit/>
            </a:bodyPr>
            <a:lstStyle/>
            <a:p>
              <a:r>
                <a:rPr lang="en-US" dirty="0" smtClean="0">
                  <a:solidFill>
                    <a:schemeClr val="bg1">
                      <a:lumMod val="25000"/>
                    </a:schemeClr>
                  </a:solidFill>
                  <a:latin typeface="Arial" pitchFamily="34" charset="0"/>
                  <a:cs typeface="Arial" pitchFamily="34" charset="0"/>
                </a:rPr>
                <a:t>TOTAL</a:t>
              </a:r>
              <a:endParaRPr lang="ru-RU" dirty="0">
                <a:solidFill>
                  <a:schemeClr val="bg1">
                    <a:lumMod val="25000"/>
                  </a:schemeClr>
                </a:solidFill>
                <a:latin typeface="Arial" pitchFamily="34" charset="0"/>
                <a:cs typeface="Arial" pitchFamily="34" charset="0"/>
              </a:endParaRPr>
            </a:p>
          </p:txBody>
        </p:sp>
        <p:sp>
          <p:nvSpPr>
            <p:cNvPr id="29" name="Прямоугольник 14"/>
            <p:cNvSpPr/>
            <p:nvPr/>
          </p:nvSpPr>
          <p:spPr bwMode="auto">
            <a:xfrm>
              <a:off x="1053783" y="371585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824</a:t>
              </a:r>
            </a:p>
          </p:txBody>
        </p:sp>
        <p:sp>
          <p:nvSpPr>
            <p:cNvPr id="31" name="Прямоугольник 16"/>
            <p:cNvSpPr/>
            <p:nvPr/>
          </p:nvSpPr>
          <p:spPr bwMode="auto">
            <a:xfrm>
              <a:off x="1053783" y="5057860"/>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224</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2" name="Прямоугольник 17"/>
            <p:cNvSpPr/>
            <p:nvPr/>
          </p:nvSpPr>
          <p:spPr bwMode="auto">
            <a:xfrm>
              <a:off x="1053783" y="5505194"/>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67</a:t>
              </a:r>
            </a:p>
          </p:txBody>
        </p:sp>
        <p:sp>
          <p:nvSpPr>
            <p:cNvPr id="33" name="Прямоугольник 21"/>
            <p:cNvSpPr/>
            <p:nvPr/>
          </p:nvSpPr>
          <p:spPr bwMode="auto">
            <a:xfrm>
              <a:off x="1053783" y="5952529"/>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80</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4" name="Прямоугольник 14"/>
            <p:cNvSpPr/>
            <p:nvPr/>
          </p:nvSpPr>
          <p:spPr bwMode="auto">
            <a:xfrm>
              <a:off x="1053783"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195</a:t>
              </a:r>
            </a:p>
          </p:txBody>
        </p:sp>
        <p:sp>
          <p:nvSpPr>
            <p:cNvPr id="35" name="Прямоугольник 14"/>
            <p:cNvSpPr/>
            <p:nvPr/>
          </p:nvSpPr>
          <p:spPr bwMode="auto">
            <a:xfrm>
              <a:off x="1053783" y="4610526"/>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258</a:t>
              </a:r>
            </a:p>
          </p:txBody>
        </p:sp>
        <p:sp>
          <p:nvSpPr>
            <p:cNvPr id="36" name="Прямоугольник 17"/>
            <p:cNvSpPr/>
            <p:nvPr/>
          </p:nvSpPr>
          <p:spPr bwMode="auto">
            <a:xfrm>
              <a:off x="6029324" y="5522413"/>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68</a:t>
              </a:r>
            </a:p>
          </p:txBody>
        </p:sp>
        <p:sp>
          <p:nvSpPr>
            <p:cNvPr id="37" name="Прямоугольник 16"/>
            <p:cNvSpPr/>
            <p:nvPr/>
          </p:nvSpPr>
          <p:spPr bwMode="auto">
            <a:xfrm>
              <a:off x="6029324" y="507043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230</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8" name="Прямоугольник 14"/>
            <p:cNvSpPr/>
            <p:nvPr/>
          </p:nvSpPr>
          <p:spPr bwMode="auto">
            <a:xfrm>
              <a:off x="6029324" y="4618467"/>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273</a:t>
              </a:r>
            </a:p>
          </p:txBody>
        </p:sp>
        <p:sp>
          <p:nvSpPr>
            <p:cNvPr id="39" name="Прямоугольник 14"/>
            <p:cNvSpPr/>
            <p:nvPr/>
          </p:nvSpPr>
          <p:spPr bwMode="auto">
            <a:xfrm>
              <a:off x="6029324"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195</a:t>
              </a:r>
            </a:p>
          </p:txBody>
        </p:sp>
        <p:sp>
          <p:nvSpPr>
            <p:cNvPr id="40" name="Прямоугольник 14"/>
            <p:cNvSpPr/>
            <p:nvPr/>
          </p:nvSpPr>
          <p:spPr bwMode="auto">
            <a:xfrm>
              <a:off x="6029324" y="416319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203</a:t>
              </a:r>
            </a:p>
          </p:txBody>
        </p:sp>
        <p:sp>
          <p:nvSpPr>
            <p:cNvPr id="41" name="Прямоугольник 21"/>
            <p:cNvSpPr/>
            <p:nvPr/>
          </p:nvSpPr>
          <p:spPr bwMode="auto">
            <a:xfrm>
              <a:off x="6029324" y="598512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83</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42" name="Прямоугольник 14"/>
            <p:cNvSpPr/>
            <p:nvPr/>
          </p:nvSpPr>
          <p:spPr bwMode="auto">
            <a:xfrm>
              <a:off x="6029324" y="373803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857</a:t>
              </a:r>
            </a:p>
          </p:txBody>
        </p:sp>
      </p:grpSp>
      <p:sp>
        <p:nvSpPr>
          <p:cNvPr id="30" name="Прямоугольник 26"/>
          <p:cNvSpPr/>
          <p:nvPr/>
        </p:nvSpPr>
        <p:spPr bwMode="auto">
          <a:xfrm>
            <a:off x="6018836" y="1347744"/>
            <a:ext cx="1785598" cy="682877"/>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lumMod val="25000"/>
                  </a:schemeClr>
                </a:solidFill>
                <a:latin typeface="Arial" pitchFamily="34" charset="0"/>
                <a:cs typeface="Arial" pitchFamily="34" charset="0"/>
              </a:rPr>
              <a:t>Total</a:t>
            </a:r>
            <a:r>
              <a:rPr kumimoji="0" lang="en-US" sz="1400" i="0" u="none" strike="noStrike" cap="none" normalizeH="0" dirty="0" smtClean="0">
                <a:ln>
                  <a:noFill/>
                </a:ln>
                <a:solidFill>
                  <a:schemeClr val="bg1">
                    <a:lumMod val="25000"/>
                  </a:schemeClr>
                </a:solidFill>
                <a:latin typeface="Arial" pitchFamily="34" charset="0"/>
                <a:cs typeface="Arial" pitchFamily="34" charset="0"/>
              </a:rPr>
              <a:t> number of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dirty="0" smtClean="0">
                <a:ln>
                  <a:noFill/>
                </a:ln>
                <a:solidFill>
                  <a:schemeClr val="bg1">
                    <a:lumMod val="25000"/>
                  </a:schemeClr>
                </a:solidFill>
                <a:latin typeface="Arial" pitchFamily="34" charset="0"/>
                <a:cs typeface="Arial" pitchFamily="34" charset="0"/>
              </a:rPr>
              <a:t>participants on</a:t>
            </a:r>
            <a:endParaRPr kumimoji="0" lang="ru-RU" sz="1400" i="0" u="none" strike="noStrike" cap="none" normalizeH="0" baseline="0" dirty="0" smtClean="0">
              <a:ln>
                <a:noFill/>
              </a:ln>
              <a:solidFill>
                <a:schemeClr val="bg1">
                  <a:lumMod val="25000"/>
                </a:schemeClr>
              </a:solidFill>
              <a:latin typeface="Arial" pitchFamily="34" charset="0"/>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28.02.2013</a:t>
            </a:r>
          </a:p>
        </p:txBody>
      </p:sp>
      <p:sp>
        <p:nvSpPr>
          <p:cNvPr id="2" name="Прямоугольник 1"/>
          <p:cNvSpPr/>
          <p:nvPr/>
        </p:nvSpPr>
        <p:spPr>
          <a:xfrm>
            <a:off x="1094039" y="5298537"/>
            <a:ext cx="7675388" cy="523220"/>
          </a:xfrm>
          <a:prstGeom prst="rect">
            <a:avLst/>
          </a:prstGeom>
        </p:spPr>
        <p:txBody>
          <a:bodyPr wrap="square">
            <a:spAutoFit/>
          </a:bodyPr>
          <a:lstStyle/>
          <a:p>
            <a:pPr defTabSz="914400">
              <a:defRPr/>
            </a:pPr>
            <a:r>
              <a:rPr lang="en-US" sz="1400" dirty="0">
                <a:solidFill>
                  <a:schemeClr val="bg1">
                    <a:lumMod val="25000"/>
                  </a:schemeClr>
                </a:solidFill>
                <a:latin typeface="Arial" pitchFamily="34" charset="0"/>
                <a:cs typeface="Arial" pitchFamily="34" charset="0"/>
              </a:rPr>
              <a:t>Number of applications for participant status and preliminary expertise for the total period of the project was </a:t>
            </a:r>
            <a:r>
              <a:rPr lang="ru-RU" sz="1400" dirty="0">
                <a:solidFill>
                  <a:schemeClr val="bg1">
                    <a:lumMod val="25000"/>
                  </a:schemeClr>
                </a:solidFill>
                <a:latin typeface="Arial" pitchFamily="34" charset="0"/>
                <a:cs typeface="Arial" pitchFamily="34" charset="0"/>
              </a:rPr>
              <a:t>4</a:t>
            </a:r>
            <a:r>
              <a:rPr lang="en-US" sz="1400" dirty="0">
                <a:solidFill>
                  <a:schemeClr val="bg1">
                    <a:lumMod val="25000"/>
                  </a:schemeClr>
                </a:solidFill>
                <a:latin typeface="Arial" pitchFamily="34" charset="0"/>
                <a:cs typeface="Arial" pitchFamily="34" charset="0"/>
              </a:rPr>
              <a:t>,355</a:t>
            </a:r>
            <a:r>
              <a:rPr lang="ru-RU" sz="1400" dirty="0">
                <a:solidFill>
                  <a:schemeClr val="bg1">
                    <a:lumMod val="25000"/>
                  </a:schemeClr>
                </a:solidFill>
                <a:latin typeface="Arial" pitchFamily="34" charset="0"/>
                <a:cs typeface="Arial" pitchFamily="34" charset="0"/>
              </a:rPr>
              <a:t>, </a:t>
            </a:r>
            <a:r>
              <a:rPr lang="en-US" sz="1400" dirty="0">
                <a:solidFill>
                  <a:schemeClr val="bg1">
                    <a:lumMod val="25000"/>
                  </a:schemeClr>
                </a:solidFill>
                <a:latin typeface="Arial" pitchFamily="34" charset="0"/>
                <a:cs typeface="Arial" pitchFamily="34" charset="0"/>
              </a:rPr>
              <a:t>of these 277 were from the first 2 months of </a:t>
            </a:r>
            <a:r>
              <a:rPr lang="ru-RU" sz="1400" dirty="0" smtClean="0">
                <a:solidFill>
                  <a:schemeClr val="bg1">
                    <a:lumMod val="25000"/>
                  </a:schemeClr>
                </a:solidFill>
                <a:latin typeface="Arial" pitchFamily="34" charset="0"/>
                <a:cs typeface="Arial" pitchFamily="34" charset="0"/>
              </a:rPr>
              <a:t>2013</a:t>
            </a:r>
            <a:endParaRPr lang="ru-RU" sz="1400" dirty="0">
              <a:solidFill>
                <a:schemeClr val="bg1">
                  <a:lumMod val="25000"/>
                </a:schemeClr>
              </a:solidFill>
              <a:latin typeface="Arial" pitchFamily="34" charset="0"/>
              <a:cs typeface="Arial" pitchFamily="34" charset="0"/>
            </a:endParaRPr>
          </a:p>
        </p:txBody>
      </p:sp>
      <p:sp>
        <p:nvSpPr>
          <p:cNvPr id="43" name="Прямоугольник 42"/>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382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04426" y="1363735"/>
            <a:ext cx="8687824" cy="4755626"/>
          </a:xfrm>
          <a:prstGeom prst="rect">
            <a:avLst/>
          </a:prstGeom>
          <a:solidFill>
            <a:srgbClr val="FFFFFF">
              <a:shade val="85000"/>
            </a:srgbClr>
          </a:solidFill>
          <a:ln w="6350">
            <a:solidFill>
              <a:schemeClr val="tx1"/>
            </a:solidFill>
            <a:miter lim="800000"/>
            <a:headEnd/>
            <a:tailEnd/>
          </a:ln>
          <a:effectLst>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04426" y="1363735"/>
            <a:ext cx="8739194" cy="4762861"/>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smtClean="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2. </a:t>
            </a:r>
            <a:r>
              <a:rPr lang="en-US" sz="2400" dirty="0" smtClean="0">
                <a:solidFill>
                  <a:schemeClr val="bg1">
                    <a:lumMod val="50000"/>
                  </a:schemeClr>
                </a:solidFill>
                <a:latin typeface="Arial" pitchFamily="34" charset="0"/>
                <a:cs typeface="Arial" pitchFamily="34" charset="0"/>
              </a:rPr>
              <a:t>Territorial Scope of Participants</a:t>
            </a:r>
            <a:endParaRPr lang="ru-RU" sz="2400" dirty="0">
              <a:solidFill>
                <a:schemeClr val="bg1">
                  <a:lumMod val="50000"/>
                </a:schemeClr>
              </a:solidFill>
              <a:latin typeface="Arial" pitchFamily="34" charset="0"/>
              <a:cs typeface="Arial" pitchFamily="34" charset="0"/>
            </a:endParaRPr>
          </a:p>
        </p:txBody>
      </p:sp>
      <p:sp>
        <p:nvSpPr>
          <p:cNvPr id="7" name="Овал 6"/>
          <p:cNvSpPr/>
          <p:nvPr/>
        </p:nvSpPr>
        <p:spPr>
          <a:xfrm>
            <a:off x="1089115" y="463698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aphicFrame>
        <p:nvGraphicFramePr>
          <p:cNvPr id="37" name="Таблица 36"/>
          <p:cNvGraphicFramePr>
            <a:graphicFrameLocks noGrp="1"/>
          </p:cNvGraphicFramePr>
          <p:nvPr>
            <p:extLst>
              <p:ext uri="{D42A27DB-BD31-4B8C-83A1-F6EECF244321}">
                <p14:modId xmlns:p14="http://schemas.microsoft.com/office/powerpoint/2010/main" val="3572865285"/>
              </p:ext>
            </p:extLst>
          </p:nvPr>
        </p:nvGraphicFramePr>
        <p:xfrm>
          <a:off x="5133184" y="6159647"/>
          <a:ext cx="3959066" cy="436245"/>
        </p:xfrm>
        <a:graphic>
          <a:graphicData uri="http://schemas.openxmlformats.org/drawingml/2006/table">
            <a:tbl>
              <a:tblPr firstRow="1" bandRow="1">
                <a:tableStyleId>{5940675A-B579-460E-94D1-54222C63F5DA}</a:tableStyleId>
              </a:tblPr>
              <a:tblGrid>
                <a:gridCol w="3471654"/>
                <a:gridCol w="487412"/>
              </a:tblGrid>
              <a:tr h="340305">
                <a:tc>
                  <a:txBody>
                    <a:bodyPr/>
                    <a:lstStyle/>
                    <a:p>
                      <a:pPr marL="0" algn="l" defTabSz="914400" rtl="0" eaLnBrk="1" fontAlgn="ctr" latinLnBrk="0" hangingPunct="1"/>
                      <a:r>
                        <a:rPr lang="en-US" sz="1400" b="1" u="none" strike="noStrike" kern="1200" dirty="0" smtClean="0">
                          <a:solidFill>
                            <a:schemeClr val="tx1"/>
                          </a:solidFill>
                          <a:effectLst/>
                          <a:latin typeface="+mn-lt"/>
                          <a:ea typeface="+mn-ea"/>
                          <a:cs typeface="+mn-cs"/>
                        </a:rPr>
                        <a:t>Total subjects of the Russian Federation represented</a:t>
                      </a:r>
                      <a:endParaRPr lang="ru-RU" sz="1400" b="1" u="none" strike="noStrike" kern="1200" dirty="0" smtClean="0">
                        <a:solidFill>
                          <a:schemeClr val="tx1"/>
                        </a:solidFill>
                        <a:effectLst/>
                        <a:latin typeface="+mn-lt"/>
                        <a:ea typeface="+mn-ea"/>
                        <a:cs typeface="+mn-cs"/>
                      </a:endParaRPr>
                    </a:p>
                  </a:txBody>
                  <a:tcPr marL="72000"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c>
                  <a:txBody>
                    <a:bodyPr/>
                    <a:lstStyle/>
                    <a:p>
                      <a:pPr marL="0" algn="l" defTabSz="914400" rtl="0" eaLnBrk="1" fontAlgn="ctr" latinLnBrk="0" hangingPunct="1"/>
                      <a:r>
                        <a:rPr lang="ru-RU" sz="1400" b="1" u="none" strike="noStrike" kern="1200" dirty="0" smtClean="0">
                          <a:solidFill>
                            <a:schemeClr val="tx1"/>
                          </a:solidFill>
                          <a:effectLst/>
                          <a:latin typeface="+mn-lt"/>
                          <a:ea typeface="+mn-ea"/>
                          <a:cs typeface="+mn-cs"/>
                        </a:rPr>
                        <a:t>44</a:t>
                      </a:r>
                      <a:endParaRPr lang="ru-RU" sz="1400" b="1" u="none" strike="noStrike" kern="1200" dirty="0">
                        <a:solidFill>
                          <a:schemeClr val="tx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660767"/>
              </p:ext>
            </p:extLst>
          </p:nvPr>
        </p:nvGraphicFramePr>
        <p:xfrm>
          <a:off x="4710003" y="1369931"/>
          <a:ext cx="4420347" cy="3170167"/>
        </p:xfrm>
        <a:graphic>
          <a:graphicData uri="http://schemas.openxmlformats.org/drawingml/2006/table">
            <a:tbl>
              <a:tblPr>
                <a:tableStyleId>{5C22544A-7EE6-4342-B048-85BDC9FD1C3A}</a:tableStyleId>
              </a:tblPr>
              <a:tblGrid>
                <a:gridCol w="2140107"/>
                <a:gridCol w="377511"/>
                <a:gridCol w="1499561"/>
                <a:gridCol w="403168"/>
              </a:tblGrid>
              <a:tr h="129839">
                <a:tc>
                  <a:txBody>
                    <a:bodyPr/>
                    <a:lstStyle/>
                    <a:p>
                      <a:pPr algn="l" fontAlgn="b"/>
                      <a:r>
                        <a:rPr lang="en-US" sz="900" b="0" u="none" strike="noStrike" dirty="0" smtClean="0">
                          <a:effectLst/>
                          <a:latin typeface="Arial" pitchFamily="34" charset="0"/>
                          <a:cs typeface="Arial" pitchFamily="34" charset="0"/>
                        </a:rPr>
                        <a:t>Astrakhan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Omsk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Bryanskaya</a:t>
                      </a:r>
                      <a:r>
                        <a:rPr lang="en-US" sz="900" b="0" u="none" strike="noStrike" dirty="0" smtClean="0">
                          <a:effectLst/>
                          <a:latin typeface="Arial" pitchFamily="34" charset="0"/>
                          <a:cs typeface="Arial" pitchFamily="34" charset="0"/>
                        </a:rPr>
                        <a:t>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Orel</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Vladivostok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Penzenskaya</a:t>
                      </a:r>
                      <a:r>
                        <a:rPr lang="en-US" sz="900" b="0" u="none" strike="noStrike" baseline="0" dirty="0" smtClean="0">
                          <a:effectLst/>
                          <a:latin typeface="Arial" pitchFamily="34" charset="0"/>
                          <a:cs typeface="Arial" pitchFamily="34" charset="0"/>
                        </a:rPr>
                        <a:t> Oblast </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Vladimir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Perm</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Volgograd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Petrozavodsk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Voronezh</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Rostovskaya</a:t>
                      </a:r>
                      <a:r>
                        <a:rPr lang="en-US" sz="900" b="0" u="none" strike="noStrike" baseline="0"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Ekaterinburg</a:t>
                      </a:r>
                      <a:r>
                        <a:rPr lang="en-US" sz="900" b="0" u="none" strike="noStrike" baseline="0" dirty="0" smtClean="0">
                          <a:effectLst/>
                          <a:latin typeface="Arial" pitchFamily="34" charset="0"/>
                          <a:cs typeface="Arial" pitchFamily="34" charset="0"/>
                        </a:rPr>
                        <a:t>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Ryazan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17874">
                <a:tc>
                  <a:txBody>
                    <a:bodyPr/>
                    <a:lstStyle/>
                    <a:p>
                      <a:pPr algn="l" fontAlgn="b"/>
                      <a:r>
                        <a:rPr lang="en-US" sz="900" b="0" u="none" strike="noStrike" dirty="0" smtClean="0">
                          <a:effectLst/>
                          <a:latin typeface="Arial" pitchFamily="34" charset="0"/>
                          <a:cs typeface="Arial" pitchFamily="34" charset="0"/>
                        </a:rPr>
                        <a:t>Ivanovo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Samara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Izhevsk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St. Petersburg</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90</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Irkutsk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Saransk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Kazan</a:t>
                      </a:r>
                      <a:r>
                        <a:rPr lang="en-US" sz="900" b="0" u="none" strike="noStrike" baseline="0" dirty="0" smtClean="0">
                          <a:effectLst/>
                          <a:latin typeface="Arial" pitchFamily="34" charset="0"/>
                          <a:cs typeface="Arial" pitchFamily="34" charset="0"/>
                        </a:rPr>
                        <a:t> and </a:t>
                      </a:r>
                      <a:r>
                        <a:rPr lang="en-US" sz="900" b="0" u="none" strike="noStrike" baseline="0" dirty="0" err="1" smtClean="0">
                          <a:effectLst/>
                          <a:latin typeface="Arial" pitchFamily="34" charset="0"/>
                          <a:cs typeface="Arial" pitchFamily="34" charset="0"/>
                        </a:rPr>
                        <a:t>Tatarstan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Saratov</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6</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Kaliningrad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Stavropolskii</a:t>
                      </a:r>
                      <a:r>
                        <a:rPr lang="en-US" sz="900" b="0" u="none" strike="noStrike" dirty="0" smtClean="0">
                          <a:effectLst/>
                          <a:latin typeface="Arial" pitchFamily="34" charset="0"/>
                          <a:cs typeface="Arial" pitchFamily="34" charset="0"/>
                        </a:rPr>
                        <a:t> </a:t>
                      </a:r>
                      <a:r>
                        <a:rPr lang="en-US" sz="900" b="0" u="none" strike="noStrike" dirty="0" err="1" smtClean="0">
                          <a:effectLst/>
                          <a:latin typeface="Arial" pitchFamily="34" charset="0"/>
                          <a:cs typeface="Arial" pitchFamily="34" charset="0"/>
                        </a:rPr>
                        <a:t>Krai</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Kaluga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Syktyvar</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Kemerovo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Tver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Krasnodar and </a:t>
                      </a:r>
                      <a:r>
                        <a:rPr lang="en-US" sz="900" b="0" u="none" strike="noStrike" dirty="0" err="1" smtClean="0">
                          <a:effectLst/>
                          <a:latin typeface="Arial" pitchFamily="34" charset="0"/>
                          <a:cs typeface="Arial" pitchFamily="34" charset="0"/>
                        </a:rPr>
                        <a:t>Krai</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Tomsk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20</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Krasnoyarsk and </a:t>
                      </a:r>
                      <a:r>
                        <a:rPr lang="en-US" sz="900" b="0" u="none" strike="noStrike" dirty="0" err="1" smtClean="0">
                          <a:effectLst/>
                          <a:latin typeface="Arial" pitchFamily="34" charset="0"/>
                          <a:cs typeface="Arial" pitchFamily="34" charset="0"/>
                        </a:rPr>
                        <a:t>Krai</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Tula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Lenindradskaya</a:t>
                      </a:r>
                      <a:r>
                        <a:rPr lang="en-US" sz="900" b="0" u="none" strike="noStrike" baseline="0"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Tyumen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Moscow</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486</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Ulyanovsk and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Mosckovskaya</a:t>
                      </a:r>
                      <a:r>
                        <a:rPr lang="en-US" sz="900" b="0" u="none" strike="noStrike"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Ufa and Bashkortostan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52647">
                <a:tc>
                  <a:txBody>
                    <a:bodyPr/>
                    <a:lstStyle/>
                    <a:p>
                      <a:pPr algn="l" fontAlgn="b"/>
                      <a:r>
                        <a:rPr lang="en-US" sz="900" b="0" u="none" strike="noStrike" dirty="0" smtClean="0">
                          <a:effectLst/>
                          <a:latin typeface="Arial" pitchFamily="34" charset="0"/>
                          <a:cs typeface="Arial" pitchFamily="34" charset="0"/>
                        </a:rPr>
                        <a:t>Nalchik and </a:t>
                      </a:r>
                      <a:r>
                        <a:rPr lang="en-US" sz="900" b="0" u="none" strike="noStrike" dirty="0" err="1" smtClean="0">
                          <a:effectLst/>
                          <a:latin typeface="Arial" pitchFamily="34" charset="0"/>
                          <a:cs typeface="Arial" pitchFamily="34" charset="0"/>
                        </a:rPr>
                        <a:t>Kabardino-Balkariya</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Cheboksary and </a:t>
                      </a:r>
                      <a:r>
                        <a:rPr lang="en-US" sz="900" b="0" u="none" strike="noStrike" dirty="0" err="1" smtClean="0">
                          <a:effectLst/>
                          <a:latin typeface="Arial" pitchFamily="34" charset="0"/>
                          <a:cs typeface="Arial" pitchFamily="34" charset="0"/>
                        </a:rPr>
                        <a:t>Chuvashiya</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Nizhni</a:t>
                      </a:r>
                      <a:r>
                        <a:rPr lang="en-US" sz="900" b="0" u="none" strike="noStrike" dirty="0" smtClean="0">
                          <a:effectLst/>
                          <a:latin typeface="Arial" pitchFamily="34" charset="0"/>
                          <a:cs typeface="Arial" pitchFamily="34" charset="0"/>
                        </a:rPr>
                        <a:t> Novgorod and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Chelyabinsk</a:t>
                      </a:r>
                      <a:r>
                        <a:rPr lang="en-US" sz="900" b="0" u="none" strike="noStrike" baseline="0" dirty="0" smtClean="0">
                          <a:effectLst/>
                          <a:latin typeface="Arial" pitchFamily="34" charset="0"/>
                          <a:cs typeface="Arial" pitchFamily="34" charset="0"/>
                        </a:rPr>
                        <a:t> and Oblast</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9</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Novosibirsk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26</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Yaroslavl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gridSpan="3">
                  <a:txBody>
                    <a:bodyPr/>
                    <a:lstStyle/>
                    <a:p>
                      <a:pPr algn="r" fontAlgn="b">
                        <a:tabLst>
                          <a:tab pos="1619250" algn="l"/>
                        </a:tabLst>
                      </a:pPr>
                      <a:r>
                        <a:rPr lang="ru-RU" sz="900" b="1" i="0" u="none" strike="noStrike" dirty="0" smtClean="0">
                          <a:solidFill>
                            <a:srgbClr val="000000"/>
                          </a:solidFill>
                          <a:effectLst/>
                          <a:latin typeface="Arial" pitchFamily="34" charset="0"/>
                          <a:cs typeface="Arial" pitchFamily="34" charset="0"/>
                        </a:rPr>
                        <a:t>ИТОГО</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a:txBody>
                    <a:bodyPr/>
                    <a:lstStyle/>
                    <a:p>
                      <a:pPr algn="r" fontAlgn="b"/>
                      <a:r>
                        <a:rPr lang="ru-RU" sz="900" b="1" i="0" u="none" strike="noStrike" dirty="0" smtClean="0">
                          <a:solidFill>
                            <a:srgbClr val="000000"/>
                          </a:solidFill>
                          <a:effectLst/>
                          <a:latin typeface="Arial" pitchFamily="34" charset="0"/>
                          <a:cs typeface="Arial" pitchFamily="34" charset="0"/>
                        </a:rPr>
                        <a:t>857</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r>
            </a:tbl>
          </a:graphicData>
        </a:graphic>
      </p:graphicFrame>
      <p:sp>
        <p:nvSpPr>
          <p:cNvPr id="50" name="Овал 49"/>
          <p:cNvSpPr/>
          <p:nvPr/>
        </p:nvSpPr>
        <p:spPr>
          <a:xfrm>
            <a:off x="1030908"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1" name="Овал 50"/>
          <p:cNvSpPr/>
          <p:nvPr/>
        </p:nvSpPr>
        <p:spPr>
          <a:xfrm>
            <a:off x="7812360" y="58772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3" name="Овал 52"/>
          <p:cNvSpPr/>
          <p:nvPr/>
        </p:nvSpPr>
        <p:spPr>
          <a:xfrm>
            <a:off x="1722535" y="351742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4" name="Овал 53"/>
          <p:cNvSpPr/>
          <p:nvPr/>
        </p:nvSpPr>
        <p:spPr>
          <a:xfrm>
            <a:off x="1505107" y="25478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56" name="Овал 55"/>
          <p:cNvSpPr/>
          <p:nvPr/>
        </p:nvSpPr>
        <p:spPr>
          <a:xfrm>
            <a:off x="1078949" y="36725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7" name="Овал 56"/>
          <p:cNvSpPr/>
          <p:nvPr/>
        </p:nvSpPr>
        <p:spPr>
          <a:xfrm>
            <a:off x="1068665" y="418689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9" name="Овал 58"/>
          <p:cNvSpPr/>
          <p:nvPr/>
        </p:nvSpPr>
        <p:spPr>
          <a:xfrm>
            <a:off x="1662604" y="33043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8" name="Овал 57"/>
          <p:cNvSpPr/>
          <p:nvPr/>
        </p:nvSpPr>
        <p:spPr>
          <a:xfrm>
            <a:off x="2607069" y="42073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0" name="Овал 59"/>
          <p:cNvSpPr/>
          <p:nvPr/>
        </p:nvSpPr>
        <p:spPr>
          <a:xfrm>
            <a:off x="1662604"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2" name="Овал 51"/>
          <p:cNvSpPr/>
          <p:nvPr/>
        </p:nvSpPr>
        <p:spPr>
          <a:xfrm>
            <a:off x="1551170" y="337663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2" name="Овал 61"/>
          <p:cNvSpPr/>
          <p:nvPr/>
        </p:nvSpPr>
        <p:spPr>
          <a:xfrm>
            <a:off x="2238769" y="388349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3" name="Овал 62"/>
          <p:cNvSpPr/>
          <p:nvPr/>
        </p:nvSpPr>
        <p:spPr>
          <a:xfrm>
            <a:off x="5350269" y="54900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5" name="Овал 64"/>
          <p:cNvSpPr/>
          <p:nvPr/>
        </p:nvSpPr>
        <p:spPr>
          <a:xfrm>
            <a:off x="695719" y="23222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6" name="Овал 65"/>
          <p:cNvSpPr/>
          <p:nvPr/>
        </p:nvSpPr>
        <p:spPr>
          <a:xfrm>
            <a:off x="4099319" y="50082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7" name="Овал 66"/>
          <p:cNvSpPr/>
          <p:nvPr/>
        </p:nvSpPr>
        <p:spPr>
          <a:xfrm>
            <a:off x="4067944" y="48437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8" name="Овал 67"/>
          <p:cNvSpPr/>
          <p:nvPr/>
        </p:nvSpPr>
        <p:spPr>
          <a:xfrm>
            <a:off x="3890020" y="50322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9" name="Овал 68"/>
          <p:cNvSpPr/>
          <p:nvPr/>
        </p:nvSpPr>
        <p:spPr>
          <a:xfrm>
            <a:off x="446314" y="411519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0" name="Овал 69"/>
          <p:cNvSpPr/>
          <p:nvPr/>
        </p:nvSpPr>
        <p:spPr>
          <a:xfrm>
            <a:off x="4572000" y="50068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1" name="Овал 70"/>
          <p:cNvSpPr/>
          <p:nvPr/>
        </p:nvSpPr>
        <p:spPr>
          <a:xfrm>
            <a:off x="564067" y="453925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2" name="Овал 71"/>
          <p:cNvSpPr/>
          <p:nvPr/>
        </p:nvSpPr>
        <p:spPr>
          <a:xfrm>
            <a:off x="3270250" y="480038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3" name="Овал 72"/>
          <p:cNvSpPr/>
          <p:nvPr/>
        </p:nvSpPr>
        <p:spPr>
          <a:xfrm>
            <a:off x="1074166" y="33785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4" name="Овал 73"/>
          <p:cNvSpPr/>
          <p:nvPr/>
        </p:nvSpPr>
        <p:spPr>
          <a:xfrm>
            <a:off x="1234483" y="335289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5" name="Овал 54"/>
          <p:cNvSpPr/>
          <p:nvPr/>
        </p:nvSpPr>
        <p:spPr>
          <a:xfrm>
            <a:off x="1208067" y="327058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5" name="Овал 74"/>
          <p:cNvSpPr/>
          <p:nvPr/>
        </p:nvSpPr>
        <p:spPr>
          <a:xfrm>
            <a:off x="1499773" y="38440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6" name="Овал 75"/>
          <p:cNvSpPr/>
          <p:nvPr/>
        </p:nvSpPr>
        <p:spPr>
          <a:xfrm>
            <a:off x="2462717" y="39335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7" name="Овал 76"/>
          <p:cNvSpPr/>
          <p:nvPr/>
        </p:nvSpPr>
        <p:spPr>
          <a:xfrm>
            <a:off x="1882086" y="26566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8" name="Овал 77"/>
          <p:cNvSpPr/>
          <p:nvPr/>
        </p:nvSpPr>
        <p:spPr>
          <a:xfrm>
            <a:off x="676669" y="400257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9" name="Овал 78"/>
          <p:cNvSpPr/>
          <p:nvPr/>
        </p:nvSpPr>
        <p:spPr>
          <a:xfrm>
            <a:off x="1381555" y="346258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0" name="Овал 79"/>
          <p:cNvSpPr/>
          <p:nvPr/>
        </p:nvSpPr>
        <p:spPr>
          <a:xfrm>
            <a:off x="1791536" y="411789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1" name="Овал 80"/>
          <p:cNvSpPr/>
          <p:nvPr/>
        </p:nvSpPr>
        <p:spPr>
          <a:xfrm>
            <a:off x="1599940" y="375105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2" name="Овал 81"/>
          <p:cNvSpPr/>
          <p:nvPr/>
        </p:nvSpPr>
        <p:spPr>
          <a:xfrm>
            <a:off x="1412059" y="402520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3" name="Овал 82"/>
          <p:cNvSpPr/>
          <p:nvPr/>
        </p:nvSpPr>
        <p:spPr>
          <a:xfrm>
            <a:off x="607668" y="433759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4" name="Овал 83"/>
          <p:cNvSpPr/>
          <p:nvPr/>
        </p:nvSpPr>
        <p:spPr>
          <a:xfrm>
            <a:off x="2498036" y="338242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5" name="Овал 84"/>
          <p:cNvSpPr/>
          <p:nvPr/>
        </p:nvSpPr>
        <p:spPr>
          <a:xfrm>
            <a:off x="1436106" y="305759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Овал 41"/>
          <p:cNvSpPr/>
          <p:nvPr/>
        </p:nvSpPr>
        <p:spPr>
          <a:xfrm>
            <a:off x="1367105" y="31955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86" name="Овал 85"/>
          <p:cNvSpPr/>
          <p:nvPr/>
        </p:nvSpPr>
        <p:spPr>
          <a:xfrm>
            <a:off x="2931170" y="43580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7" name="Овал 86"/>
          <p:cNvSpPr/>
          <p:nvPr/>
        </p:nvSpPr>
        <p:spPr>
          <a:xfrm>
            <a:off x="1756784" y="391941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8" name="Овал 87"/>
          <p:cNvSpPr/>
          <p:nvPr/>
        </p:nvSpPr>
        <p:spPr>
          <a:xfrm>
            <a:off x="2207019" y="422700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9" name="Овал 88"/>
          <p:cNvSpPr/>
          <p:nvPr/>
        </p:nvSpPr>
        <p:spPr>
          <a:xfrm>
            <a:off x="1819656" y="371875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4" name="Овал 63"/>
          <p:cNvSpPr/>
          <p:nvPr/>
        </p:nvSpPr>
        <p:spPr>
          <a:xfrm>
            <a:off x="1940319" y="38208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0" name="Овал 89"/>
          <p:cNvSpPr/>
          <p:nvPr/>
        </p:nvSpPr>
        <p:spPr>
          <a:xfrm>
            <a:off x="2538068" y="440660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9" name="Прямоугольник 48"/>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654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Объект 3"/>
          <p:cNvGraphicFramePr>
            <a:graphicFrameLocks/>
          </p:cNvGraphicFramePr>
          <p:nvPr>
            <p:extLst>
              <p:ext uri="{D42A27DB-BD31-4B8C-83A1-F6EECF244321}">
                <p14:modId xmlns:p14="http://schemas.microsoft.com/office/powerpoint/2010/main" val="171695787"/>
              </p:ext>
            </p:extLst>
          </p:nvPr>
        </p:nvGraphicFramePr>
        <p:xfrm>
          <a:off x="944262" y="1031128"/>
          <a:ext cx="6922152" cy="1975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55"/>
          <p:cNvGraphicFramePr/>
          <p:nvPr>
            <p:extLst>
              <p:ext uri="{D42A27DB-BD31-4B8C-83A1-F6EECF244321}">
                <p14:modId xmlns:p14="http://schemas.microsoft.com/office/powerpoint/2010/main" val="2546344559"/>
              </p:ext>
            </p:extLst>
          </p:nvPr>
        </p:nvGraphicFramePr>
        <p:xfrm>
          <a:off x="1172862" y="3437473"/>
          <a:ext cx="7571231" cy="26414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3. </a:t>
            </a:r>
            <a:r>
              <a:rPr lang="en-US" sz="2400" dirty="0">
                <a:solidFill>
                  <a:schemeClr val="bg1">
                    <a:lumMod val="50000"/>
                  </a:schemeClr>
                </a:solidFill>
                <a:latin typeface="Arial" pitchFamily="34" charset="0"/>
                <a:cs typeface="Arial" pitchFamily="34" charset="0"/>
              </a:rPr>
              <a:t>Participant Grants</a:t>
            </a:r>
            <a:endParaRPr lang="ru-RU" sz="2400" dirty="0">
              <a:solidFill>
                <a:schemeClr val="bg1">
                  <a:lumMod val="50000"/>
                </a:schemeClr>
              </a:solidFill>
              <a:latin typeface="Arial" pitchFamily="34" charset="0"/>
              <a:cs typeface="Arial" pitchFamily="34" charset="0"/>
            </a:endParaRPr>
          </a:p>
        </p:txBody>
      </p:sp>
      <p:sp>
        <p:nvSpPr>
          <p:cNvPr id="60" name="TextBox 59"/>
          <p:cNvSpPr txBox="1"/>
          <p:nvPr/>
        </p:nvSpPr>
        <p:spPr>
          <a:xfrm>
            <a:off x="1560652" y="3218330"/>
            <a:ext cx="7090430" cy="267559"/>
          </a:xfrm>
          <a:prstGeom prst="rect">
            <a:avLst/>
          </a:prstGeom>
          <a:noFill/>
        </p:spPr>
        <p:txBody>
          <a:bodyPr wrap="square" rtlCol="0">
            <a:noAutofit/>
          </a:bodyPr>
          <a:lstStyle/>
          <a:p>
            <a:r>
              <a:rPr lang="en-US" sz="1400" b="1" dirty="0">
                <a:solidFill>
                  <a:schemeClr val="bg1">
                    <a:lumMod val="25000"/>
                  </a:schemeClr>
                </a:solidFill>
                <a:latin typeface="Arial" pitchFamily="34" charset="0"/>
                <a:cs typeface="Arial" pitchFamily="34" charset="0"/>
              </a:rPr>
              <a:t>Approval and listing of grants in 2013 by cluster, </a:t>
            </a:r>
            <a:r>
              <a:rPr lang="en-US" sz="1400" b="1" dirty="0" err="1">
                <a:solidFill>
                  <a:schemeClr val="bg1">
                    <a:lumMod val="25000"/>
                  </a:schemeClr>
                </a:solidFill>
                <a:latin typeface="Arial" pitchFamily="34" charset="0"/>
                <a:cs typeface="Arial" pitchFamily="34" charset="0"/>
              </a:rPr>
              <a:t>mln</a:t>
            </a:r>
            <a:r>
              <a:rPr lang="en-US" sz="1400" b="1" dirty="0">
                <a:solidFill>
                  <a:schemeClr val="bg1">
                    <a:lumMod val="25000"/>
                  </a:schemeClr>
                </a:solidFill>
                <a:latin typeface="Arial" pitchFamily="34" charset="0"/>
                <a:cs typeface="Arial" pitchFamily="34" charset="0"/>
              </a:rPr>
              <a:t>. rubles</a:t>
            </a:r>
            <a:endParaRPr lang="ru-RU" sz="1400" b="1" dirty="0">
              <a:solidFill>
                <a:schemeClr val="bg1">
                  <a:lumMod val="25000"/>
                </a:schemeClr>
              </a:solidFill>
              <a:latin typeface="Arial" pitchFamily="34" charset="0"/>
              <a:cs typeface="Arial" pitchFamily="34" charset="0"/>
            </a:endParaRPr>
          </a:p>
        </p:txBody>
      </p:sp>
      <p:pic>
        <p:nvPicPr>
          <p:cNvPr id="6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274" y="5435404"/>
            <a:ext cx="715383" cy="41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859" y="5441610"/>
            <a:ext cx="711183"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793" y="5434610"/>
            <a:ext cx="710257"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825" y="5432415"/>
            <a:ext cx="709312" cy="42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680" y="5435404"/>
            <a:ext cx="716055" cy="42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284" y="3013330"/>
            <a:ext cx="3706622" cy="230832"/>
          </a:xfrm>
          <a:prstGeom prst="rect">
            <a:avLst/>
          </a:prstGeom>
          <a:noFill/>
        </p:spPr>
        <p:txBody>
          <a:bodyPr wrap="square" rtlCol="0">
            <a:spAutoFit/>
          </a:bodyPr>
          <a:lstStyle/>
          <a:p>
            <a:r>
              <a:rPr lang="ru-RU" sz="900" dirty="0">
                <a:solidFill>
                  <a:schemeClr val="bg1">
                    <a:lumMod val="25000"/>
                  </a:schemeClr>
                </a:solidFill>
                <a:latin typeface="Arial" pitchFamily="34" charset="0"/>
                <a:cs typeface="Arial" pitchFamily="34" charset="0"/>
              </a:rPr>
              <a:t>* </a:t>
            </a:r>
            <a:r>
              <a:rPr lang="en-US" sz="900" dirty="0">
                <a:solidFill>
                  <a:schemeClr val="bg1">
                    <a:lumMod val="25000"/>
                  </a:schemeClr>
                </a:solidFill>
                <a:latin typeface="Arial" pitchFamily="34" charset="0"/>
                <a:cs typeface="Arial" pitchFamily="34" charset="0"/>
              </a:rPr>
              <a:t>Accounting for the changes resulting from the acceptance of reports</a:t>
            </a:r>
            <a:endParaRPr lang="ru-RU" sz="900" dirty="0">
              <a:solidFill>
                <a:schemeClr val="bg1">
                  <a:lumMod val="25000"/>
                </a:schemeClr>
              </a:solidFill>
              <a:latin typeface="Arial" pitchFamily="34" charset="0"/>
              <a:cs typeface="Arial" pitchFamily="34" charset="0"/>
            </a:endParaRPr>
          </a:p>
        </p:txBody>
      </p:sp>
      <p:sp>
        <p:nvSpPr>
          <p:cNvPr id="3" name="Прямоугольник 2"/>
          <p:cNvSpPr/>
          <p:nvPr/>
        </p:nvSpPr>
        <p:spPr>
          <a:xfrm>
            <a:off x="4314825" y="6078908"/>
            <a:ext cx="4531441" cy="430887"/>
          </a:xfrm>
          <a:prstGeom prst="rect">
            <a:avLst/>
          </a:prstGeom>
        </p:spPr>
        <p:txBody>
          <a:bodyPr wrap="square">
            <a:spAutoFit/>
          </a:bodyPr>
          <a:lstStyle/>
          <a:p>
            <a:pPr defTabSz="914400">
              <a:defRPr/>
            </a:pPr>
            <a:r>
              <a:rPr lang="en-US" sz="1100" dirty="0">
                <a:solidFill>
                  <a:schemeClr val="bg1">
                    <a:lumMod val="25000"/>
                  </a:schemeClr>
                </a:solidFill>
                <a:latin typeface="Arial" pitchFamily="34" charset="0"/>
                <a:cs typeface="Arial" pitchFamily="34" charset="0"/>
              </a:rPr>
              <a:t>The average share of co-financing for the entire period of the project was 43.8% with the CPS and 45.8% excluding the CPS</a:t>
            </a:r>
            <a:endParaRPr lang="ru-RU" sz="1100" dirty="0">
              <a:solidFill>
                <a:schemeClr val="bg1">
                  <a:lumMod val="25000"/>
                </a:schemeClr>
              </a:solidFill>
              <a:latin typeface="Arial" pitchFamily="34" charset="0"/>
              <a:cs typeface="Arial" pitchFamily="34" charset="0"/>
            </a:endParaRPr>
          </a:p>
        </p:txBody>
      </p:sp>
      <p:sp>
        <p:nvSpPr>
          <p:cNvPr id="4" name="Прямоугольник 3"/>
          <p:cNvSpPr/>
          <p:nvPr/>
        </p:nvSpPr>
        <p:spPr>
          <a:xfrm>
            <a:off x="541448" y="6078908"/>
            <a:ext cx="3630502" cy="600164"/>
          </a:xfrm>
          <a:prstGeom prst="rect">
            <a:avLst/>
          </a:prstGeom>
        </p:spPr>
        <p:txBody>
          <a:bodyPr wrap="square">
            <a:spAutoFit/>
          </a:bodyPr>
          <a:lstStyle/>
          <a:p>
            <a:pPr defTabSz="914400">
              <a:defRPr/>
            </a:pPr>
            <a:r>
              <a:rPr lang="en-US" sz="1100" dirty="0">
                <a:solidFill>
                  <a:schemeClr val="bg1">
                    <a:lumMod val="25000"/>
                  </a:schemeClr>
                </a:solidFill>
                <a:latin typeface="Arial" pitchFamily="34" charset="0"/>
                <a:cs typeface="Arial" pitchFamily="34" charset="0"/>
              </a:rPr>
              <a:t>The number of grants approved for disbursal for the entire period of the project amounted to 192, 84 of these were mini grants</a:t>
            </a:r>
            <a:endParaRPr lang="ru-RU" sz="1100" dirty="0">
              <a:solidFill>
                <a:schemeClr val="bg1">
                  <a:lumMod val="25000"/>
                </a:schemeClr>
              </a:solidFill>
              <a:latin typeface="Arial" pitchFamily="34" charset="0"/>
              <a:cs typeface="Arial" pitchFamily="34" charset="0"/>
            </a:endParaRPr>
          </a:p>
        </p:txBody>
      </p:sp>
      <p:sp>
        <p:nvSpPr>
          <p:cNvPr id="24" name="Прямоугольник 46"/>
          <p:cNvSpPr/>
          <p:nvPr/>
        </p:nvSpPr>
        <p:spPr bwMode="auto">
          <a:xfrm>
            <a:off x="7812640" y="1084856"/>
            <a:ext cx="978389" cy="428615"/>
          </a:xfrm>
          <a:prstGeom prst="rect">
            <a:avLst/>
          </a:prstGeom>
          <a:solidFill>
            <a:schemeClr val="bg1">
              <a:lumMod val="95000"/>
            </a:schemeClr>
          </a:solidFill>
          <a:ln w="9525">
            <a:solidFill>
              <a:srgbClr val="5B862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46800" rIns="0" bIns="46800" numCol="1" rtlCol="0" anchor="ctr" anchorCtr="0" compatLnSpc="1">
            <a:prstTxWarp prst="textNoShape">
              <a:avLst/>
            </a:prstTxWarp>
          </a:bodyPr>
          <a:lstStyle/>
          <a:p>
            <a:pPr algn="ctr" defTabSz="914400" eaLnBrk="0" fontAlgn="base" hangingPunct="0">
              <a:spcBef>
                <a:spcPct val="0"/>
              </a:spcBef>
              <a:spcAft>
                <a:spcPct val="0"/>
              </a:spcAft>
            </a:pPr>
            <a:r>
              <a:rPr lang="en-US" sz="1200" b="1" dirty="0">
                <a:solidFill>
                  <a:schemeClr val="bg1">
                    <a:lumMod val="25000"/>
                  </a:schemeClr>
                </a:solidFill>
                <a:latin typeface="Arial" pitchFamily="34" charset="0"/>
                <a:cs typeface="Arial" pitchFamily="34" charset="0"/>
              </a:rPr>
              <a:t>Total</a:t>
            </a:r>
            <a:r>
              <a:rPr lang="ru-RU" sz="1200" dirty="0">
                <a:solidFill>
                  <a:schemeClr val="bg1">
                    <a:lumMod val="25000"/>
                  </a:schemeClr>
                </a:solidFill>
                <a:latin typeface="Arial" pitchFamily="34" charset="0"/>
                <a:cs typeface="Arial" pitchFamily="34" charset="0"/>
              </a:rPr>
              <a:t>, </a:t>
            </a:r>
          </a:p>
          <a:p>
            <a:pPr algn="ctr" defTabSz="914400" eaLnBrk="0" fontAlgn="base" hangingPunct="0">
              <a:spcBef>
                <a:spcPct val="0"/>
              </a:spcBef>
              <a:spcAft>
                <a:spcPct val="0"/>
              </a:spcAft>
            </a:pPr>
            <a:r>
              <a:rPr lang="en-US" sz="1200" dirty="0">
                <a:solidFill>
                  <a:schemeClr val="bg1">
                    <a:lumMod val="25000"/>
                  </a:schemeClr>
                </a:solidFill>
                <a:latin typeface="Arial" pitchFamily="34" charset="0"/>
                <a:cs typeface="Arial" pitchFamily="34" charset="0"/>
              </a:rPr>
              <a:t>Million rubles</a:t>
            </a:r>
            <a:r>
              <a:rPr lang="ru-RU" sz="1200" dirty="0">
                <a:solidFill>
                  <a:schemeClr val="bg1">
                    <a:lumMod val="25000"/>
                  </a:schemeClr>
                </a:solidFill>
                <a:latin typeface="Arial" pitchFamily="34" charset="0"/>
                <a:cs typeface="Arial" pitchFamily="34" charset="0"/>
              </a:rPr>
              <a:t>.</a:t>
            </a:r>
          </a:p>
        </p:txBody>
      </p:sp>
      <p:sp>
        <p:nvSpPr>
          <p:cNvPr id="25" name="Прямоугольник 49"/>
          <p:cNvSpPr/>
          <p:nvPr/>
        </p:nvSpPr>
        <p:spPr bwMode="auto">
          <a:xfrm>
            <a:off x="7835287" y="2269640"/>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5 308,4</a:t>
            </a:r>
            <a:endParaRPr lang="ru-RU" sz="1200" dirty="0">
              <a:solidFill>
                <a:schemeClr val="bg1">
                  <a:lumMod val="25000"/>
                </a:schemeClr>
              </a:solidFill>
              <a:latin typeface="Arial" pitchFamily="34" charset="0"/>
              <a:cs typeface="Arial" pitchFamily="34" charset="0"/>
            </a:endParaRPr>
          </a:p>
        </p:txBody>
      </p:sp>
      <p:sp>
        <p:nvSpPr>
          <p:cNvPr id="26" name="Прямоугольник 50"/>
          <p:cNvSpPr/>
          <p:nvPr/>
        </p:nvSpPr>
        <p:spPr bwMode="auto">
          <a:xfrm>
            <a:off x="7837622" y="1724208"/>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9 274,7</a:t>
            </a:r>
            <a:endParaRPr lang="ru-RU" sz="1200" dirty="0">
              <a:solidFill>
                <a:schemeClr val="bg1">
                  <a:lumMod val="25000"/>
                </a:schemeClr>
              </a:solidFill>
              <a:latin typeface="Arial" pitchFamily="34" charset="0"/>
              <a:cs typeface="Arial" pitchFamily="34" charset="0"/>
            </a:endParaRPr>
          </a:p>
        </p:txBody>
      </p:sp>
      <p:sp>
        <p:nvSpPr>
          <p:cNvPr id="27" name="TextBox 26"/>
          <p:cNvSpPr txBox="1"/>
          <p:nvPr/>
        </p:nvSpPr>
        <p:spPr>
          <a:xfrm>
            <a:off x="827030" y="1740070"/>
            <a:ext cx="1929911" cy="403974"/>
          </a:xfrm>
          <a:prstGeom prst="rect">
            <a:avLst/>
          </a:prstGeom>
          <a:noFill/>
        </p:spPr>
        <p:txBody>
          <a:bodyPr wrap="square" lIns="0" tIns="0" rIns="0" bIns="0" rtlCol="0">
            <a:noAutofit/>
          </a:bodyPr>
          <a:lstStyle/>
          <a:p>
            <a:r>
              <a:rPr lang="en-US" sz="1200" dirty="0" smtClean="0">
                <a:solidFill>
                  <a:schemeClr val="bg1">
                    <a:lumMod val="25000"/>
                  </a:schemeClr>
                </a:solidFill>
                <a:latin typeface="Arial" pitchFamily="34" charset="0"/>
                <a:cs typeface="Arial" pitchFamily="34" charset="0"/>
              </a:rPr>
              <a:t>Sum of Approved Grants</a:t>
            </a:r>
            <a:endParaRPr lang="ru-RU" sz="1200" dirty="0">
              <a:solidFill>
                <a:schemeClr val="bg1">
                  <a:lumMod val="25000"/>
                </a:schemeClr>
              </a:solidFill>
              <a:latin typeface="Arial" pitchFamily="34" charset="0"/>
              <a:cs typeface="Arial" pitchFamily="34" charset="0"/>
            </a:endParaRPr>
          </a:p>
        </p:txBody>
      </p:sp>
      <p:sp>
        <p:nvSpPr>
          <p:cNvPr id="28" name="TextBox 27"/>
          <p:cNvSpPr txBox="1"/>
          <p:nvPr/>
        </p:nvSpPr>
        <p:spPr>
          <a:xfrm>
            <a:off x="818405" y="2309956"/>
            <a:ext cx="1938536" cy="405602"/>
          </a:xfrm>
          <a:prstGeom prst="rect">
            <a:avLst/>
          </a:prstGeom>
          <a:noFill/>
        </p:spPr>
        <p:txBody>
          <a:bodyPr wrap="square" lIns="0" tIns="0" rIns="0" bIns="0" rtlCol="0">
            <a:noAutofit/>
          </a:bodyPr>
          <a:lstStyle/>
          <a:p>
            <a:r>
              <a:rPr lang="en-US" sz="1200" dirty="0" smtClean="0">
                <a:solidFill>
                  <a:schemeClr val="bg1">
                    <a:lumMod val="25000"/>
                  </a:schemeClr>
                </a:solidFill>
                <a:latin typeface="Arial" pitchFamily="34" charset="0"/>
                <a:cs typeface="Arial" pitchFamily="34" charset="0"/>
              </a:rPr>
              <a:t>Total of disbursed grants</a:t>
            </a:r>
            <a:endParaRPr lang="ru-RU" sz="1200" dirty="0">
              <a:solidFill>
                <a:schemeClr val="bg1">
                  <a:lumMod val="25000"/>
                </a:schemeClr>
              </a:solidFill>
              <a:latin typeface="Arial" pitchFamily="34" charset="0"/>
              <a:cs typeface="Arial" pitchFamily="34" charset="0"/>
            </a:endParaRPr>
          </a:p>
        </p:txBody>
      </p:sp>
      <p:sp>
        <p:nvSpPr>
          <p:cNvPr id="29" name="TextBox 28"/>
          <p:cNvSpPr txBox="1"/>
          <p:nvPr/>
        </p:nvSpPr>
        <p:spPr>
          <a:xfrm>
            <a:off x="2048435" y="1031128"/>
            <a:ext cx="5726191" cy="267559"/>
          </a:xfrm>
          <a:prstGeom prst="rect">
            <a:avLst/>
          </a:prstGeom>
          <a:noFill/>
        </p:spPr>
        <p:txBody>
          <a:bodyPr wrap="square" rtlCol="0">
            <a:noAutofit/>
          </a:bodyPr>
          <a:lstStyle/>
          <a:p>
            <a:r>
              <a:rPr lang="en-US" sz="1400" b="1" dirty="0">
                <a:solidFill>
                  <a:schemeClr val="bg1">
                    <a:lumMod val="25000"/>
                  </a:schemeClr>
                </a:solidFill>
                <a:latin typeface="Arial" pitchFamily="34" charset="0"/>
                <a:cs typeface="Arial" pitchFamily="34" charset="0"/>
              </a:rPr>
              <a:t>Approval and </a:t>
            </a:r>
            <a:r>
              <a:rPr lang="en-US" sz="1400" b="1" dirty="0" smtClean="0">
                <a:solidFill>
                  <a:schemeClr val="bg1">
                    <a:lumMod val="25000"/>
                  </a:schemeClr>
                </a:solidFill>
                <a:latin typeface="Arial" pitchFamily="34" charset="0"/>
                <a:cs typeface="Arial" pitchFamily="34" charset="0"/>
              </a:rPr>
              <a:t>disbursal of </a:t>
            </a:r>
            <a:r>
              <a:rPr lang="en-US" sz="1400" b="1" dirty="0">
                <a:solidFill>
                  <a:schemeClr val="bg1">
                    <a:lumMod val="25000"/>
                  </a:schemeClr>
                </a:solidFill>
                <a:latin typeface="Arial" pitchFamily="34" charset="0"/>
                <a:cs typeface="Arial" pitchFamily="34" charset="0"/>
              </a:rPr>
              <a:t>grants by year *, </a:t>
            </a:r>
            <a:r>
              <a:rPr lang="en-US" sz="1400" b="1" dirty="0" err="1">
                <a:solidFill>
                  <a:schemeClr val="bg1">
                    <a:lumMod val="25000"/>
                  </a:schemeClr>
                </a:solidFill>
                <a:latin typeface="Arial" pitchFamily="34" charset="0"/>
                <a:cs typeface="Arial" pitchFamily="34" charset="0"/>
              </a:rPr>
              <a:t>mln</a:t>
            </a:r>
            <a:r>
              <a:rPr lang="en-US" sz="1400" b="1" dirty="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p:txBody>
      </p:sp>
      <p:sp>
        <p:nvSpPr>
          <p:cNvPr id="20" name="Прямоугольник 19"/>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2462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1"/>
          <p:cNvSpPr/>
          <p:nvPr/>
        </p:nvSpPr>
        <p:spPr bwMode="auto">
          <a:xfrm>
            <a:off x="6779249" y="4422362"/>
            <a:ext cx="1060281" cy="24706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1200" dirty="0" smtClean="0">
                <a:solidFill>
                  <a:schemeClr val="bg1">
                    <a:lumMod val="25000"/>
                  </a:schemeClr>
                </a:solidFill>
                <a:latin typeface="Arial" pitchFamily="34" charset="0"/>
                <a:cs typeface="Arial" pitchFamily="34" charset="0"/>
              </a:rPr>
              <a:t>12</a:t>
            </a:r>
            <a:endParaRPr lang="ru-RU" sz="1200" dirty="0">
              <a:solidFill>
                <a:schemeClr val="bg1">
                  <a:lumMod val="25000"/>
                </a:schemeClr>
              </a:solidFill>
              <a:latin typeface="Arial" pitchFamily="34" charset="0"/>
              <a:cs typeface="Arial" pitchFamily="34" charset="0"/>
            </a:endParaRPr>
          </a:p>
        </p:txBody>
      </p:sp>
      <p:sp>
        <p:nvSpPr>
          <p:cNvPr id="12" name="Прямоугольник 21"/>
          <p:cNvSpPr/>
          <p:nvPr/>
        </p:nvSpPr>
        <p:spPr bwMode="auto">
          <a:xfrm>
            <a:off x="6792619" y="3933553"/>
            <a:ext cx="1060281" cy="20441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81</a:t>
            </a:r>
            <a:endParaRPr lang="ru-RU" sz="1200" dirty="0">
              <a:solidFill>
                <a:schemeClr val="bg1">
                  <a:lumMod val="25000"/>
                </a:schemeClr>
              </a:solidFill>
              <a:latin typeface="Arial" pitchFamily="34" charset="0"/>
              <a:cs typeface="Arial" pitchFamily="34" charset="0"/>
            </a:endParaRPr>
          </a:p>
        </p:txBody>
      </p:sp>
      <p:sp>
        <p:nvSpPr>
          <p:cNvPr id="14" name="Title 1"/>
          <p:cNvSpPr>
            <a:spLocks noGrp="1"/>
          </p:cNvSpPr>
          <p:nvPr>
            <p:ph type="title" idx="4294967295"/>
          </p:nvPr>
        </p:nvSpPr>
        <p:spPr>
          <a:xfrm>
            <a:off x="2174723" y="397314"/>
            <a:ext cx="6575853"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4. </a:t>
            </a:r>
            <a:r>
              <a:rPr lang="en-US" sz="2400" dirty="0">
                <a:solidFill>
                  <a:schemeClr val="bg1">
                    <a:lumMod val="50000"/>
                  </a:schemeClr>
                </a:solidFill>
                <a:latin typeface="Arial" pitchFamily="34" charset="0"/>
                <a:cs typeface="Arial" pitchFamily="34" charset="0"/>
              </a:rPr>
              <a:t>Attracting venture capital and co-financing</a:t>
            </a:r>
            <a:endParaRPr lang="ru-RU" sz="2400" dirty="0">
              <a:solidFill>
                <a:schemeClr val="bg1">
                  <a:lumMod val="50000"/>
                </a:schemeClr>
              </a:solidFill>
              <a:latin typeface="Arial" pitchFamily="34" charset="0"/>
              <a:cs typeface="Arial"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3634467558"/>
              </p:ext>
            </p:extLst>
          </p:nvPr>
        </p:nvGraphicFramePr>
        <p:xfrm>
          <a:off x="877969" y="2867290"/>
          <a:ext cx="4574565" cy="3238500"/>
        </p:xfrm>
        <a:graphic>
          <a:graphicData uri="http://schemas.openxmlformats.org/drawingml/2006/table">
            <a:tbl>
              <a:tblPr firstRow="1" bandRow="1">
                <a:tableStyleId>{9D7B26C5-4107-4FEC-AEDC-1716B250A1EF}</a:tableStyleId>
              </a:tblPr>
              <a:tblGrid>
                <a:gridCol w="1093169"/>
                <a:gridCol w="1271894"/>
                <a:gridCol w="1060157"/>
                <a:gridCol w="1149345"/>
              </a:tblGrid>
              <a:tr h="234620">
                <a:tc gridSpan="4">
                  <a:txBody>
                    <a:bodyPr/>
                    <a:lstStyle/>
                    <a:p>
                      <a:pPr algn="ctr"/>
                      <a:r>
                        <a:rPr lang="en-US" sz="1100" b="1" u="none" strike="noStrike" kern="1200" dirty="0" smtClean="0">
                          <a:solidFill>
                            <a:schemeClr val="bg1">
                              <a:lumMod val="25000"/>
                            </a:schemeClr>
                          </a:solidFill>
                          <a:effectLst/>
                          <a:latin typeface="Arial" pitchFamily="34" charset="0"/>
                          <a:cs typeface="Arial" pitchFamily="34" charset="0"/>
                        </a:rPr>
                        <a:t>List of accredited investment funds</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tc hMerge="1">
                  <a:txBody>
                    <a:bodyPr/>
                    <a:lstStyle/>
                    <a:p>
                      <a:endParaRPr lang="ru-RU" dirty="0"/>
                    </a:p>
                  </a:txBody>
                  <a:tcPr/>
                </a:tc>
                <a:tc hMerge="1">
                  <a:txBody>
                    <a:bodyPr/>
                    <a:lstStyle/>
                    <a:p>
                      <a:endParaRPr lang="ru-RU" dirty="0"/>
                    </a:p>
                  </a:txBody>
                  <a:tcPr/>
                </a:tc>
                <a:tc hMerge="1">
                  <a:txBody>
                    <a:bodyPr/>
                    <a:lstStyle/>
                    <a:p>
                      <a:pPr algn="ctr"/>
                      <a:endParaRPr lang="ru-RU" sz="12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r>
              <a:tr h="162931">
                <a:tc gridSpan="2">
                  <a:txBody>
                    <a:bodyPr/>
                    <a:lstStyle/>
                    <a:p>
                      <a:pPr marL="0" algn="ctr" defTabSz="457200" rtl="0" eaLnBrk="1" fontAlgn="b" latinLnBrk="0" hangingPunct="1"/>
                      <a:r>
                        <a:rPr lang="en-US" sz="1100" b="1" u="none" strike="noStrike" kern="1200" dirty="0" smtClean="0">
                          <a:solidFill>
                            <a:schemeClr val="bg1">
                              <a:lumMod val="25000"/>
                            </a:schemeClr>
                          </a:solidFill>
                          <a:effectLst/>
                          <a:latin typeface="Arial" pitchFamily="34" charset="0"/>
                          <a:ea typeface="+mn-ea"/>
                          <a:cs typeface="Arial" pitchFamily="34" charset="0"/>
                        </a:rPr>
                        <a:t>Russian Funds</a:t>
                      </a:r>
                      <a:r>
                        <a:rPr lang="ru-RU" sz="1100" b="1" u="none" strike="noStrike" kern="1200" dirty="0" smtClean="0">
                          <a:solidFill>
                            <a:schemeClr val="bg1">
                              <a:lumMod val="25000"/>
                            </a:schemeClr>
                          </a:solidFill>
                          <a:effectLst/>
                          <a:latin typeface="Arial" pitchFamily="34" charset="0"/>
                          <a:ea typeface="+mn-ea"/>
                          <a:cs typeface="Arial" pitchFamily="34" charset="0"/>
                        </a:rPr>
                        <a:t> (31)</a:t>
                      </a:r>
                      <a:endParaRPr lang="ru-RU"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dirty="0"/>
                    </a:p>
                  </a:txBody>
                  <a:tcPr marL="7620" marR="7620" marT="7620" marB="0" anchor="b">
                    <a:lnT w="12700" cmpd="sng">
                      <a:noFill/>
                    </a:lnT>
                    <a:noFill/>
                  </a:tcPr>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Foreign Funds </a:t>
                      </a:r>
                      <a:r>
                        <a:rPr lang="ru-RU" sz="1100" b="1" u="none" strike="noStrike" kern="1200" dirty="0" smtClean="0">
                          <a:solidFill>
                            <a:schemeClr val="bg1">
                              <a:lumMod val="25000"/>
                            </a:schemeClr>
                          </a:solidFill>
                          <a:effectLst/>
                          <a:latin typeface="Arial" pitchFamily="34" charset="0"/>
                          <a:ea typeface="+mn-ea"/>
                          <a:cs typeface="Arial" pitchFamily="34" charset="0"/>
                        </a:rPr>
                        <a:t>(19)</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2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T w="12700" cmpd="sng">
                      <a:noFill/>
                    </a:lnT>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FPI RVC</a:t>
                      </a:r>
                      <a:endParaRPr lang="ru-RU" sz="1600" dirty="0"/>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Tatarstan</a:t>
                      </a:r>
                      <a:r>
                        <a:rPr lang="en-US" sz="1100" u="none" strike="noStrike" kern="1200" dirty="0" smtClean="0">
                          <a:solidFill>
                            <a:schemeClr val="bg1">
                              <a:lumMod val="25000"/>
                            </a:schemeClr>
                          </a:solidFill>
                          <a:effectLst/>
                          <a:latin typeface="Arial" pitchFamily="34" charset="0"/>
                          <a:ea typeface="+mn-ea"/>
                          <a:cs typeface="Arial" pitchFamily="34" charset="0"/>
                        </a:rPr>
                        <a:t> IVF</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Exigen</a:t>
                      </a:r>
                      <a:r>
                        <a:rPr lang="en-US" sz="1100" u="none" strike="noStrike" kern="1200" dirty="0" smtClean="0">
                          <a:solidFill>
                            <a:schemeClr val="bg1">
                              <a:lumMod val="25000"/>
                            </a:schemeClr>
                          </a:solidFill>
                          <a:effectLst/>
                          <a:latin typeface="Arial" pitchFamily="34" charset="0"/>
                          <a:ea typeface="+mn-ea"/>
                          <a:cs typeface="Arial" pitchFamily="34" charset="0"/>
                        </a:rPr>
                        <a:t> </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BVP</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UK Leader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NAVI</a:t>
                      </a:r>
                      <a:r>
                        <a:rPr kumimoji="0" lang="ru-RU" sz="1100" b="0"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  </a:t>
                      </a:r>
                      <a:endParaRPr kumimoji="0" lang="en-US" sz="1100" b="0"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Pangaea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Russia Partners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VTB Capital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Leta</a:t>
                      </a:r>
                      <a:r>
                        <a:rPr lang="en-US" sz="1100" u="none" strike="noStrike" kern="1200" dirty="0" smtClean="0">
                          <a:solidFill>
                            <a:schemeClr val="bg1">
                              <a:lumMod val="25000"/>
                            </a:schemeClr>
                          </a:solidFill>
                          <a:effectLst/>
                          <a:latin typeface="Arial" pitchFamily="34" charset="0"/>
                          <a:ea typeface="+mn-ea"/>
                          <a:cs typeface="Arial" pitchFamily="34" charset="0"/>
                        </a:rPr>
                        <a:t> Group</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I2BF</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Oxford Bioscience </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Bioprocess</a:t>
                      </a:r>
                      <a:r>
                        <a:rPr kumimoji="0" lang="ru-RU"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 </a:t>
                      </a:r>
                      <a:endParaRPr kumimoji="0" lang="en-US"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Bright 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Fleming</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Garage</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err="1" smtClean="0">
                          <a:solidFill>
                            <a:schemeClr val="bg1">
                              <a:lumMod val="25000"/>
                            </a:schemeClr>
                          </a:solidFill>
                          <a:effectLst/>
                          <a:latin typeface="Arial" pitchFamily="34" charset="0"/>
                          <a:ea typeface="+mn-ea"/>
                          <a:cs typeface="Arial" pitchFamily="34" charset="0"/>
                        </a:rPr>
                        <a:t>Biofund</a:t>
                      </a:r>
                      <a:r>
                        <a:rPr lang="en-US" sz="1100" b="1" u="none" strike="noStrike" kern="1200" dirty="0" smtClean="0">
                          <a:solidFill>
                            <a:schemeClr val="bg1">
                              <a:lumMod val="25000"/>
                            </a:schemeClr>
                          </a:solidFill>
                          <a:effectLst/>
                          <a:latin typeface="Arial" pitchFamily="34" charset="0"/>
                          <a:ea typeface="+mn-ea"/>
                          <a:cs typeface="Arial" pitchFamily="34" charset="0"/>
                        </a:rPr>
                        <a:t> RVC</a:t>
                      </a:r>
                      <a:endParaRPr lang="ru-RU" sz="1100" b="1" u="none" strike="noStrike" kern="1200" dirty="0" err="1"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iTech</a:t>
                      </a:r>
                      <a:r>
                        <a:rPr lang="en-US" sz="1100" u="none" strike="noStrike" kern="1200" dirty="0" smtClean="0">
                          <a:solidFill>
                            <a:schemeClr val="bg1">
                              <a:lumMod val="25000"/>
                            </a:schemeClr>
                          </a:solidFill>
                          <a:effectLst/>
                          <a:latin typeface="Arial" pitchFamily="34" charset="0"/>
                          <a:ea typeface="+mn-ea"/>
                          <a:cs typeface="Arial" pitchFamily="34" charset="0"/>
                        </a:rPr>
                        <a:t> 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Sofinnova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Columbus Nova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algn="l" defTabSz="457200" rtl="0" eaLnBrk="1" fontAlgn="b" latinLnBrk="0" hangingPunct="1"/>
                      <a:r>
                        <a:rPr lang="en-US" sz="1100" b="1" u="none" strike="noStrike" kern="1200" dirty="0" smtClean="0">
                          <a:solidFill>
                            <a:schemeClr val="bg1">
                              <a:lumMod val="25000"/>
                            </a:schemeClr>
                          </a:solidFill>
                          <a:effectLst/>
                          <a:latin typeface="Arial" pitchFamily="34" charset="0"/>
                          <a:ea typeface="+mn-ea"/>
                          <a:cs typeface="Arial" pitchFamily="34" charset="0"/>
                        </a:rPr>
                        <a:t>Maxwell</a:t>
                      </a:r>
                      <a:r>
                        <a:rPr lang="ru-RU" sz="1100" b="1" u="none" strike="noStrike" kern="1200" dirty="0" smtClean="0">
                          <a:solidFill>
                            <a:schemeClr val="bg1">
                              <a:lumMod val="25000"/>
                            </a:schemeClr>
                          </a:solidFill>
                          <a:effectLst/>
                          <a:latin typeface="Arial" pitchFamily="34" charset="0"/>
                          <a:ea typeface="+mn-ea"/>
                          <a:cs typeface="Arial" pitchFamily="34" charset="0"/>
                        </a:rPr>
                        <a:t> </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Troika Dialogue</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E</a:t>
                      </a:r>
                      <a:r>
                        <a:rPr lang="ru-RU" sz="1100" u="none" strike="noStrike" kern="1200" dirty="0" smtClean="0">
                          <a:solidFill>
                            <a:schemeClr val="bg1">
                              <a:lumMod val="25000"/>
                            </a:schemeClr>
                          </a:solidFill>
                          <a:effectLst/>
                          <a:latin typeface="Arial" pitchFamily="34" charset="0"/>
                          <a:ea typeface="+mn-ea"/>
                          <a:cs typeface="Arial" pitchFamily="34" charset="0"/>
                        </a:rPr>
                        <a:t>.</a:t>
                      </a:r>
                      <a:r>
                        <a:rPr lang="en-US" sz="1100" u="none" strike="noStrike" kern="1200" dirty="0" smtClean="0">
                          <a:solidFill>
                            <a:schemeClr val="bg1">
                              <a:lumMod val="25000"/>
                            </a:schemeClr>
                          </a:solidFill>
                          <a:effectLst/>
                          <a:latin typeface="Arial" pitchFamily="34" charset="0"/>
                          <a:ea typeface="+mn-ea"/>
                          <a:cs typeface="Arial" pitchFamily="34" charset="0"/>
                        </a:rPr>
                        <a:t>Ventures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Helix Ventures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C-Group</a:t>
                      </a:r>
                      <a:r>
                        <a:rPr lang="ru-RU" sz="1100" b="1" u="none" strike="noStrike" kern="1200" dirty="0" smtClean="0">
                          <a:solidFill>
                            <a:schemeClr val="bg1">
                              <a:lumMod val="25000"/>
                            </a:schemeClr>
                          </a:solidFill>
                          <a:effectLst/>
                          <a:latin typeface="Arial" pitchFamily="34" charset="0"/>
                          <a:ea typeface="+mn-ea"/>
                          <a:cs typeface="Arial" pitchFamily="34" charset="0"/>
                        </a:rPr>
                        <a:t> </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Bin </a:t>
                      </a:r>
                      <a:r>
                        <a:rPr lang="en-US" sz="1100" u="none" strike="noStrike" kern="1200" dirty="0" err="1" smtClean="0">
                          <a:solidFill>
                            <a:schemeClr val="bg1">
                              <a:lumMod val="25000"/>
                            </a:schemeClr>
                          </a:solidFill>
                          <a:effectLst/>
                          <a:latin typeface="Arial" pitchFamily="34" charset="0"/>
                          <a:ea typeface="+mn-ea"/>
                          <a:cs typeface="Arial" pitchFamily="34" charset="0"/>
                        </a:rPr>
                        <a:t>Finam</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Inerjys</a:t>
                      </a:r>
                      <a:r>
                        <a:rPr lang="en-US" sz="1100" u="none" strike="noStrike" kern="1200" dirty="0" smtClean="0">
                          <a:solidFill>
                            <a:schemeClr val="bg1">
                              <a:lumMod val="25000"/>
                            </a:schemeClr>
                          </a:solidFill>
                          <a:effectLst/>
                          <a:latin typeface="Arial" pitchFamily="34" charset="0"/>
                          <a:ea typeface="+mn-ea"/>
                          <a:cs typeface="Arial"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25000"/>
                            </a:schemeClr>
                          </a:solidFill>
                          <a:effectLst/>
                          <a:latin typeface="Arial" pitchFamily="34" charset="0"/>
                          <a:ea typeface="+mn-ea"/>
                          <a:cs typeface="Arial" pitchFamily="34" charset="0"/>
                        </a:rPr>
                        <a:t>Intel </a:t>
                      </a:r>
                      <a:r>
                        <a:rPr lang="en-US" sz="1100" u="none" strike="noStrike" kern="1200" dirty="0" smtClean="0">
                          <a:solidFill>
                            <a:schemeClr val="bg1">
                              <a:lumMod val="25000"/>
                            </a:schemeClr>
                          </a:solidFill>
                          <a:effectLst/>
                          <a:latin typeface="Arial" pitchFamily="34" charset="0"/>
                          <a:ea typeface="+mn-ea"/>
                          <a:cs typeface="Arial" pitchFamily="34" charset="0"/>
                        </a:rPr>
                        <a:t>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Allianz </a:t>
                      </a:r>
                      <a:r>
                        <a:rPr lang="en-US" sz="1100" b="1" u="none" strike="noStrike" kern="1200" dirty="0" err="1" smtClean="0">
                          <a:solidFill>
                            <a:schemeClr val="bg1">
                              <a:lumMod val="25000"/>
                            </a:schemeClr>
                          </a:solidFill>
                          <a:effectLst/>
                          <a:latin typeface="Arial" pitchFamily="34" charset="0"/>
                          <a:ea typeface="+mn-ea"/>
                          <a:cs typeface="Arial" pitchFamily="34" charset="0"/>
                        </a:rPr>
                        <a:t>Rosno</a:t>
                      </a:r>
                      <a:endParaRPr lang="ru-RU" sz="1600" dirty="0"/>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Rus</a:t>
                      </a:r>
                      <a:r>
                        <a:rPr lang="en-US" sz="1100" u="none" strike="noStrike" kern="1200" dirty="0" smtClean="0">
                          <a:solidFill>
                            <a:schemeClr val="bg1">
                              <a:lumMod val="25000"/>
                            </a:schemeClr>
                          </a:solidFill>
                          <a:effectLst/>
                          <a:latin typeface="Arial" pitchFamily="34" charset="0"/>
                          <a:ea typeface="+mn-ea"/>
                          <a:cs typeface="Arial" pitchFamily="34" charset="0"/>
                        </a:rPr>
                        <a:t>-Invest</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Quadriga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25000"/>
                            </a:schemeClr>
                          </a:solidFill>
                          <a:effectLst/>
                          <a:latin typeface="Arial" pitchFamily="34" charset="0"/>
                          <a:ea typeface="+mn-ea"/>
                          <a:cs typeface="Arial" pitchFamily="34" charset="0"/>
                        </a:rPr>
                        <a:t>Alloy </a:t>
                      </a:r>
                      <a:r>
                        <a:rPr lang="en-US" sz="1100" u="none" strike="noStrike" kern="1200" dirty="0" smtClean="0">
                          <a:solidFill>
                            <a:schemeClr val="bg1">
                              <a:lumMod val="25000"/>
                            </a:schemeClr>
                          </a:solidFill>
                          <a:effectLst/>
                          <a:latin typeface="Arial" pitchFamily="34" charset="0"/>
                          <a:ea typeface="+mn-ea"/>
                          <a:cs typeface="Arial" pitchFamily="34" charset="0"/>
                        </a:rPr>
                        <a:t>Ventures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smtClean="0">
                          <a:solidFill>
                            <a:schemeClr val="bg1">
                              <a:lumMod val="25000"/>
                            </a:schemeClr>
                          </a:solidFill>
                          <a:effectLst/>
                          <a:latin typeface="Arial" pitchFamily="34" charset="0"/>
                          <a:ea typeface="+mn-ea"/>
                          <a:cs typeface="Arial" pitchFamily="34" charset="0"/>
                        </a:rPr>
                        <a:t>VEB-Innovation</a:t>
                      </a:r>
                      <a:endParaRPr lang="ru-RU" sz="1100" b="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Trinfiko</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Fjord</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Wermuth</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err="1" smtClean="0">
                          <a:solidFill>
                            <a:schemeClr val="bg1">
                              <a:lumMod val="25000"/>
                            </a:schemeClr>
                          </a:solidFill>
                          <a:effectLst/>
                          <a:latin typeface="Arial" pitchFamily="34" charset="0"/>
                          <a:ea typeface="+mn-ea"/>
                          <a:cs typeface="Arial" pitchFamily="34" charset="0"/>
                        </a:rPr>
                        <a:t>Sberinvest</a:t>
                      </a:r>
                      <a:endParaRPr lang="en-US"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Indigo</a:t>
                      </a:r>
                      <a:r>
                        <a:rPr lang="en-US" sz="1100" u="none" strike="noStrike" kern="1200" baseline="0" dirty="0" smtClean="0">
                          <a:solidFill>
                            <a:schemeClr val="bg1">
                              <a:lumMod val="25000"/>
                            </a:schemeClr>
                          </a:solidFill>
                          <a:effectLst/>
                          <a:latin typeface="Arial" pitchFamily="34" charset="0"/>
                          <a:ea typeface="+mn-ea"/>
                          <a:cs typeface="Arial" pitchFamily="34" charset="0"/>
                        </a:rPr>
                        <a:t> Capital</a:t>
                      </a:r>
                      <a:r>
                        <a:rPr lang="ru-RU" sz="1100" u="none" strike="noStrike" kern="1200" baseline="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err="1" smtClean="0">
                          <a:solidFill>
                            <a:schemeClr val="bg1">
                              <a:lumMod val="25000"/>
                            </a:schemeClr>
                          </a:solidFill>
                          <a:effectLst/>
                          <a:latin typeface="Arial" pitchFamily="34" charset="0"/>
                          <a:ea typeface="+mn-ea"/>
                          <a:cs typeface="Arial" pitchFamily="34" charset="0"/>
                        </a:rPr>
                        <a:t>Tamir</a:t>
                      </a:r>
                      <a:r>
                        <a:rPr lang="en-US" sz="1100" b="1" u="none" strike="noStrike" kern="1200" dirty="0" smtClean="0">
                          <a:solidFill>
                            <a:schemeClr val="bg1">
                              <a:lumMod val="25000"/>
                            </a:schemeClr>
                          </a:solidFill>
                          <a:effectLst/>
                          <a:latin typeface="Arial" pitchFamily="34" charset="0"/>
                          <a:ea typeface="+mn-ea"/>
                          <a:cs typeface="Arial" pitchFamily="34" charset="0"/>
                        </a:rPr>
                        <a:t> Fishman</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Foresight</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Dauria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algn="l" defTabSz="457200" rtl="0" eaLnBrk="1" fontAlgn="b" latinLnBrk="0" hangingPunct="1"/>
                      <a:r>
                        <a:rPr lang="en-US" sz="1100" u="none" strike="noStrike" kern="1200" dirty="0" err="1">
                          <a:solidFill>
                            <a:schemeClr val="bg1">
                              <a:lumMod val="25000"/>
                            </a:schemeClr>
                          </a:solidFill>
                          <a:effectLst/>
                          <a:latin typeface="Arial" pitchFamily="34" charset="0"/>
                          <a:ea typeface="+mn-ea"/>
                          <a:cs typeface="Arial" pitchFamily="34" charset="0"/>
                        </a:rPr>
                        <a:t>Almaz</a:t>
                      </a:r>
                      <a:r>
                        <a:rPr lang="en-US" sz="1100" u="none" strike="noStrike" kern="1200" dirty="0">
                          <a:solidFill>
                            <a:schemeClr val="bg1">
                              <a:lumMod val="25000"/>
                            </a:schemeClr>
                          </a:solidFill>
                          <a:effectLst/>
                          <a:latin typeface="Arial" pitchFamily="34" charset="0"/>
                          <a:ea typeface="+mn-ea"/>
                          <a:cs typeface="Arial" pitchFamily="34" charset="0"/>
                        </a:rPr>
                        <a:t> </a:t>
                      </a:r>
                      <a:r>
                        <a:rPr lang="en-US" sz="1100" u="none" strike="noStrike" kern="1200" dirty="0" smtClean="0">
                          <a:solidFill>
                            <a:schemeClr val="bg1">
                              <a:lumMod val="25000"/>
                            </a:schemeClr>
                          </a:solidFill>
                          <a:effectLst/>
                          <a:latin typeface="Arial" pitchFamily="34" charset="0"/>
                          <a:ea typeface="+mn-ea"/>
                          <a:cs typeface="Arial" pitchFamily="34" charset="0"/>
                        </a:rPr>
                        <a:t>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FPPI</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Runa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Frontier</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Softline</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Yakutia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err="1">
                          <a:solidFill>
                            <a:schemeClr val="bg1">
                              <a:lumMod val="25000"/>
                            </a:schemeClr>
                          </a:solidFill>
                          <a:effectLst/>
                          <a:latin typeface="Arial" pitchFamily="34" charset="0"/>
                          <a:ea typeface="+mn-ea"/>
                          <a:cs typeface="Arial" pitchFamily="34" charset="0"/>
                        </a:rPr>
                        <a:t>Amhurst</a:t>
                      </a:r>
                      <a:r>
                        <a:rPr lang="en-US" sz="1100" u="none" strike="noStrike" kern="1200" dirty="0">
                          <a:solidFill>
                            <a:schemeClr val="bg1">
                              <a:lumMod val="25000"/>
                            </a:schemeClr>
                          </a:solidFill>
                          <a:effectLst/>
                          <a:latin typeface="Arial" pitchFamily="34" charset="0"/>
                          <a:ea typeface="+mn-ea"/>
                          <a:cs typeface="Arial" pitchFamily="34" charset="0"/>
                        </a:rPr>
                        <a:t> </a:t>
                      </a:r>
                      <a:r>
                        <a:rPr lang="en-US" sz="1100" u="none" strike="noStrike" kern="1200" dirty="0" smtClean="0">
                          <a:solidFill>
                            <a:schemeClr val="bg1">
                              <a:lumMod val="25000"/>
                            </a:schemeClr>
                          </a:solidFill>
                          <a:effectLst/>
                          <a:latin typeface="Arial" pitchFamily="34" charset="0"/>
                          <a:ea typeface="+mn-ea"/>
                          <a:cs typeface="Arial" pitchFamily="34" charset="0"/>
                        </a:rPr>
                        <a:t>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Prostor</a:t>
                      </a:r>
                      <a:r>
                        <a:rPr lang="en-US" sz="1100" u="none" strike="noStrike" kern="1200" dirty="0" smtClean="0">
                          <a:solidFill>
                            <a:schemeClr val="bg1">
                              <a:lumMod val="25000"/>
                            </a:schemeClr>
                          </a:solidFill>
                          <a:effectLst/>
                          <a:latin typeface="Arial" pitchFamily="34" charset="0"/>
                          <a:ea typeface="+mn-ea"/>
                          <a:cs typeface="Arial" pitchFamily="34" charset="0"/>
                        </a:rPr>
                        <a:t> Capital </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UK </a:t>
                      </a:r>
                      <a:r>
                        <a:rPr lang="en-US" sz="1100" u="none" strike="noStrike" kern="1200" dirty="0" err="1" smtClean="0">
                          <a:solidFill>
                            <a:schemeClr val="bg1">
                              <a:lumMod val="25000"/>
                            </a:schemeClr>
                          </a:solidFill>
                          <a:effectLst/>
                          <a:latin typeface="Arial" pitchFamily="34" charset="0"/>
                          <a:ea typeface="+mn-ea"/>
                          <a:cs typeface="Arial" pitchFamily="34" charset="0"/>
                        </a:rPr>
                        <a:t>Univer</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Объект 3"/>
          <p:cNvGraphicFramePr>
            <a:graphicFrameLocks/>
          </p:cNvGraphicFramePr>
          <p:nvPr>
            <p:extLst>
              <p:ext uri="{D42A27DB-BD31-4B8C-83A1-F6EECF244321}">
                <p14:modId xmlns:p14="http://schemas.microsoft.com/office/powerpoint/2010/main" val="343649728"/>
              </p:ext>
            </p:extLst>
          </p:nvPr>
        </p:nvGraphicFramePr>
        <p:xfrm>
          <a:off x="877969" y="1359853"/>
          <a:ext cx="4931160" cy="1199988"/>
        </p:xfrm>
        <a:graphic>
          <a:graphicData uri="http://schemas.openxmlformats.org/drawingml/2006/chart">
            <c:chart xmlns:c="http://schemas.openxmlformats.org/drawingml/2006/chart" xmlns:r="http://schemas.openxmlformats.org/officeDocument/2006/relationships" r:id="rId2"/>
          </a:graphicData>
        </a:graphic>
      </p:graphicFrame>
      <p:sp>
        <p:nvSpPr>
          <p:cNvPr id="27" name="Прямоугольник 26"/>
          <p:cNvSpPr/>
          <p:nvPr/>
        </p:nvSpPr>
        <p:spPr bwMode="auto">
          <a:xfrm>
            <a:off x="6346946" y="2377986"/>
            <a:ext cx="758915" cy="23453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20</a:t>
            </a:r>
            <a:endParaRPr lang="ru-RU" sz="1200" dirty="0">
              <a:solidFill>
                <a:schemeClr val="bg1">
                  <a:lumMod val="25000"/>
                </a:schemeClr>
              </a:solidFill>
              <a:latin typeface="Arial" pitchFamily="34" charset="0"/>
              <a:cs typeface="Arial" pitchFamily="34" charset="0"/>
            </a:endParaRPr>
          </a:p>
        </p:txBody>
      </p:sp>
      <p:sp>
        <p:nvSpPr>
          <p:cNvPr id="28" name="Прямоугольник 27"/>
          <p:cNvSpPr/>
          <p:nvPr/>
        </p:nvSpPr>
        <p:spPr bwMode="auto">
          <a:xfrm>
            <a:off x="5930371" y="1348734"/>
            <a:ext cx="1415204"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Total agreements</a:t>
            </a:r>
          </a:p>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on accreditation</a:t>
            </a:r>
          </a:p>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  </a:t>
            </a:r>
            <a:r>
              <a:rPr lang="en-US" sz="1050" dirty="0" err="1">
                <a:solidFill>
                  <a:schemeClr val="bg1">
                    <a:lumMod val="25000"/>
                  </a:schemeClr>
                </a:solidFill>
                <a:latin typeface="Arial" pitchFamily="34" charset="0"/>
                <a:cs typeface="Arial" pitchFamily="34" charset="0"/>
              </a:rPr>
              <a:t>bln</a:t>
            </a:r>
            <a:r>
              <a:rPr lang="en-US" sz="1050" dirty="0">
                <a:solidFill>
                  <a:schemeClr val="bg1">
                    <a:lumMod val="25000"/>
                  </a:schemeClr>
                </a:solidFill>
                <a:latin typeface="Arial" pitchFamily="34" charset="0"/>
                <a:cs typeface="Arial" pitchFamily="34" charset="0"/>
              </a:rPr>
              <a:t>. rub.</a:t>
            </a:r>
            <a:endParaRPr lang="ru-RU" sz="1050" dirty="0">
              <a:solidFill>
                <a:schemeClr val="bg1">
                  <a:lumMod val="25000"/>
                </a:schemeClr>
              </a:solidFill>
              <a:latin typeface="Arial" pitchFamily="34" charset="0"/>
              <a:cs typeface="Arial" pitchFamily="34" charset="0"/>
            </a:endParaRPr>
          </a:p>
        </p:txBody>
      </p:sp>
      <p:sp>
        <p:nvSpPr>
          <p:cNvPr id="29" name="Прямоугольник 21"/>
          <p:cNvSpPr/>
          <p:nvPr/>
        </p:nvSpPr>
        <p:spPr bwMode="auto">
          <a:xfrm>
            <a:off x="7708080" y="2377986"/>
            <a:ext cx="758915" cy="23453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1,0</a:t>
            </a:r>
            <a:endParaRPr lang="ru-RU" sz="1200" dirty="0">
              <a:solidFill>
                <a:schemeClr val="bg1">
                  <a:lumMod val="25000"/>
                </a:schemeClr>
              </a:solidFill>
              <a:latin typeface="Arial" pitchFamily="34" charset="0"/>
              <a:cs typeface="Arial" pitchFamily="34" charset="0"/>
            </a:endParaRPr>
          </a:p>
        </p:txBody>
      </p:sp>
      <p:sp>
        <p:nvSpPr>
          <p:cNvPr id="30" name="Прямоугольник 22"/>
          <p:cNvSpPr/>
          <p:nvPr/>
        </p:nvSpPr>
        <p:spPr bwMode="auto">
          <a:xfrm>
            <a:off x="7415054" y="1348734"/>
            <a:ext cx="1344968"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Binding agreements* signed on investment </a:t>
            </a:r>
            <a:r>
              <a:rPr lang="en-US" sz="1050" dirty="0" err="1">
                <a:solidFill>
                  <a:schemeClr val="bg1">
                    <a:lumMod val="25000"/>
                  </a:schemeClr>
                </a:solidFill>
                <a:latin typeface="Arial" pitchFamily="34" charset="0"/>
                <a:cs typeface="Arial" pitchFamily="34" charset="0"/>
              </a:rPr>
              <a:t>bln</a:t>
            </a:r>
            <a:r>
              <a:rPr lang="en-US" sz="1050" dirty="0">
                <a:solidFill>
                  <a:schemeClr val="bg1">
                    <a:lumMod val="25000"/>
                  </a:schemeClr>
                </a:solidFill>
                <a:latin typeface="Arial" pitchFamily="34" charset="0"/>
                <a:cs typeface="Arial" pitchFamily="34" charset="0"/>
              </a:rPr>
              <a:t>. rub</a:t>
            </a:r>
            <a:endParaRPr lang="ru-RU" sz="1050" dirty="0">
              <a:solidFill>
                <a:schemeClr val="bg1">
                  <a:lumMod val="25000"/>
                </a:schemeClr>
              </a:solidFill>
              <a:latin typeface="Arial" pitchFamily="34" charset="0"/>
              <a:cs typeface="Arial" pitchFamily="34" charset="0"/>
            </a:endParaRPr>
          </a:p>
        </p:txBody>
      </p:sp>
      <p:sp>
        <p:nvSpPr>
          <p:cNvPr id="2" name="Прямоугольник 1"/>
          <p:cNvSpPr/>
          <p:nvPr/>
        </p:nvSpPr>
        <p:spPr>
          <a:xfrm>
            <a:off x="568621" y="6427743"/>
            <a:ext cx="4961322" cy="369332"/>
          </a:xfrm>
          <a:prstGeom prst="rect">
            <a:avLst/>
          </a:prstGeom>
        </p:spPr>
        <p:txBody>
          <a:bodyPr wrap="square">
            <a:spAutoFit/>
          </a:bodyPr>
          <a:lstStyle/>
          <a:p>
            <a:r>
              <a:rPr lang="en-US" sz="900" dirty="0">
                <a:solidFill>
                  <a:schemeClr val="bg1">
                    <a:lumMod val="25000"/>
                  </a:schemeClr>
                </a:solidFill>
                <a:latin typeface="Arial" pitchFamily="34" charset="0"/>
                <a:cs typeface="Arial" pitchFamily="34" charset="0"/>
              </a:rPr>
              <a:t>* Co-financing under the grant agreements</a:t>
            </a:r>
          </a:p>
          <a:p>
            <a:r>
              <a:rPr lang="en-US" sz="900" dirty="0">
                <a:solidFill>
                  <a:schemeClr val="bg1">
                    <a:lumMod val="25000"/>
                  </a:schemeClr>
                </a:solidFill>
                <a:latin typeface="Arial" pitchFamily="34" charset="0"/>
                <a:cs typeface="Arial" pitchFamily="34" charset="0"/>
              </a:rPr>
              <a:t>** Bold funds established with the participation of "RVC"</a:t>
            </a:r>
            <a:endParaRPr lang="ru-RU" sz="900" dirty="0"/>
          </a:p>
        </p:txBody>
      </p:sp>
      <p:sp>
        <p:nvSpPr>
          <p:cNvPr id="11" name="Прямоугольник 10"/>
          <p:cNvSpPr/>
          <p:nvPr/>
        </p:nvSpPr>
        <p:spPr bwMode="auto">
          <a:xfrm>
            <a:off x="5921684" y="3519364"/>
            <a:ext cx="2828892" cy="379353"/>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The number of participants supported by accredited funds</a:t>
            </a:r>
            <a:endParaRPr lang="ru-RU" sz="1050" dirty="0">
              <a:solidFill>
                <a:schemeClr val="bg1">
                  <a:lumMod val="25000"/>
                </a:schemeClr>
              </a:solidFill>
              <a:latin typeface="Arial" pitchFamily="34" charset="0"/>
              <a:cs typeface="Arial" pitchFamily="34" charset="0"/>
            </a:endParaRPr>
          </a:p>
        </p:txBody>
      </p:sp>
      <p:sp>
        <p:nvSpPr>
          <p:cNvPr id="16" name="Прямоугольник 15"/>
          <p:cNvSpPr/>
          <p:nvPr/>
        </p:nvSpPr>
        <p:spPr bwMode="auto">
          <a:xfrm>
            <a:off x="6346945" y="3096561"/>
            <a:ext cx="758915" cy="230745"/>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6,8</a:t>
            </a:r>
            <a:endParaRPr lang="ru-RU" sz="1200" dirty="0">
              <a:solidFill>
                <a:schemeClr val="bg1">
                  <a:lumMod val="25000"/>
                </a:schemeClr>
              </a:solidFill>
              <a:latin typeface="Arial" pitchFamily="34" charset="0"/>
              <a:cs typeface="Arial" pitchFamily="34" charset="0"/>
            </a:endParaRPr>
          </a:p>
        </p:txBody>
      </p:sp>
      <p:sp>
        <p:nvSpPr>
          <p:cNvPr id="18" name="Прямоугольник 21"/>
          <p:cNvSpPr/>
          <p:nvPr/>
        </p:nvSpPr>
        <p:spPr bwMode="auto">
          <a:xfrm>
            <a:off x="7708080" y="3080057"/>
            <a:ext cx="758915" cy="247250"/>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0,45</a:t>
            </a:r>
            <a:endParaRPr lang="ru-RU" sz="1200" dirty="0">
              <a:solidFill>
                <a:schemeClr val="bg1">
                  <a:lumMod val="25000"/>
                </a:schemeClr>
              </a:solidFill>
              <a:latin typeface="Arial" pitchFamily="34" charset="0"/>
              <a:cs typeface="Arial" pitchFamily="34" charset="0"/>
            </a:endParaRPr>
          </a:p>
        </p:txBody>
      </p:sp>
      <p:sp>
        <p:nvSpPr>
          <p:cNvPr id="19" name="Прямоугольник 18"/>
          <p:cNvSpPr/>
          <p:nvPr/>
        </p:nvSpPr>
        <p:spPr bwMode="auto">
          <a:xfrm>
            <a:off x="5894944" y="2602807"/>
            <a:ext cx="2855632" cy="443057"/>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a:r>
              <a:rPr lang="en-US" sz="1050" dirty="0">
                <a:solidFill>
                  <a:schemeClr val="bg1">
                    <a:lumMod val="25000"/>
                  </a:schemeClr>
                </a:solidFill>
                <a:latin typeface="Arial" pitchFamily="34" charset="0"/>
                <a:cs typeface="Arial" pitchFamily="34" charset="0"/>
              </a:rPr>
              <a:t>Of those, with foreign</a:t>
            </a:r>
          </a:p>
          <a:p>
            <a:pPr algn="ctr"/>
            <a:r>
              <a:rPr lang="en-US" sz="1050" dirty="0">
                <a:solidFill>
                  <a:schemeClr val="bg1">
                    <a:lumMod val="25000"/>
                  </a:schemeClr>
                </a:solidFill>
                <a:latin typeface="Arial" pitchFamily="34" charset="0"/>
                <a:cs typeface="Arial" pitchFamily="34" charset="0"/>
              </a:rPr>
              <a:t>Companies,  billion rubles </a:t>
            </a:r>
            <a:endParaRPr lang="ru-RU" sz="1050" dirty="0">
              <a:solidFill>
                <a:schemeClr val="bg1">
                  <a:lumMod val="25000"/>
                </a:schemeClr>
              </a:solidFill>
              <a:latin typeface="Arial" pitchFamily="34" charset="0"/>
              <a:cs typeface="Arial" pitchFamily="34" charset="0"/>
            </a:endParaRPr>
          </a:p>
        </p:txBody>
      </p:sp>
      <p:sp>
        <p:nvSpPr>
          <p:cNvPr id="20" name="Прямоугольник 19"/>
          <p:cNvSpPr/>
          <p:nvPr/>
        </p:nvSpPr>
        <p:spPr bwMode="auto">
          <a:xfrm>
            <a:off x="5894944" y="4103135"/>
            <a:ext cx="2828893" cy="27568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Of these, foreign funds</a:t>
            </a:r>
            <a:endParaRPr lang="ru-RU" sz="1050" dirty="0">
              <a:solidFill>
                <a:schemeClr val="bg1">
                  <a:lumMod val="25000"/>
                </a:schemeClr>
              </a:solidFill>
              <a:latin typeface="Arial" pitchFamily="34" charset="0"/>
              <a:cs typeface="Arial" pitchFamily="34" charset="0"/>
            </a:endParaRPr>
          </a:p>
        </p:txBody>
      </p:sp>
      <p:sp>
        <p:nvSpPr>
          <p:cNvPr id="23" name="Прямоугольник 21"/>
          <p:cNvSpPr/>
          <p:nvPr/>
        </p:nvSpPr>
        <p:spPr bwMode="auto">
          <a:xfrm>
            <a:off x="6858188" y="6076711"/>
            <a:ext cx="1060281" cy="243408"/>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1 050</a:t>
            </a:r>
            <a:endParaRPr lang="ru-RU" sz="1200" dirty="0">
              <a:solidFill>
                <a:schemeClr val="bg1">
                  <a:lumMod val="25000"/>
                </a:schemeClr>
              </a:solidFill>
              <a:latin typeface="Arial" pitchFamily="34" charset="0"/>
              <a:cs typeface="Arial" pitchFamily="34" charset="0"/>
            </a:endParaRPr>
          </a:p>
        </p:txBody>
      </p:sp>
      <p:sp>
        <p:nvSpPr>
          <p:cNvPr id="24" name="Прямоугольник 21"/>
          <p:cNvSpPr/>
          <p:nvPr/>
        </p:nvSpPr>
        <p:spPr bwMode="auto">
          <a:xfrm>
            <a:off x="6845235" y="5419976"/>
            <a:ext cx="1060281" cy="262246"/>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3 000</a:t>
            </a:r>
            <a:endParaRPr lang="ru-RU" sz="1200" dirty="0">
              <a:solidFill>
                <a:schemeClr val="bg1">
                  <a:lumMod val="25000"/>
                </a:schemeClr>
              </a:solidFill>
              <a:latin typeface="Arial" pitchFamily="34" charset="0"/>
              <a:cs typeface="Arial" pitchFamily="34" charset="0"/>
            </a:endParaRPr>
          </a:p>
        </p:txBody>
      </p:sp>
      <p:sp>
        <p:nvSpPr>
          <p:cNvPr id="25" name="Прямоугольник 24"/>
          <p:cNvSpPr/>
          <p:nvPr/>
        </p:nvSpPr>
        <p:spPr bwMode="auto">
          <a:xfrm>
            <a:off x="5894944" y="4851879"/>
            <a:ext cx="2960865" cy="51861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50" dirty="0">
                <a:solidFill>
                  <a:srgbClr val="3C3C3C"/>
                </a:solidFill>
                <a:latin typeface="Arial" pitchFamily="34"/>
                <a:cs typeface="Arial" pitchFamily="34"/>
              </a:rPr>
              <a:t>Evaluation of soft commitments from accredited corporate venture funds before the end of 2015, </a:t>
            </a:r>
            <a:r>
              <a:rPr lang="en-US" sz="1050" dirty="0" err="1">
                <a:solidFill>
                  <a:srgbClr val="3C3C3C"/>
                </a:solidFill>
                <a:latin typeface="Arial" pitchFamily="34"/>
                <a:cs typeface="Arial" pitchFamily="34"/>
              </a:rPr>
              <a:t>mln</a:t>
            </a:r>
            <a:r>
              <a:rPr lang="en-US" sz="1050" dirty="0">
                <a:solidFill>
                  <a:srgbClr val="3C3C3C"/>
                </a:solidFill>
                <a:latin typeface="Arial" pitchFamily="34"/>
                <a:cs typeface="Arial" pitchFamily="34"/>
              </a:rPr>
              <a:t>.</a:t>
            </a:r>
            <a:endParaRPr lang="ru-RU" sz="1050" dirty="0">
              <a:solidFill>
                <a:srgbClr val="3C3C3C"/>
              </a:solidFill>
              <a:latin typeface="Arial" pitchFamily="34"/>
              <a:cs typeface="Arial" pitchFamily="34"/>
            </a:endParaRPr>
          </a:p>
        </p:txBody>
      </p:sp>
      <p:sp>
        <p:nvSpPr>
          <p:cNvPr id="31" name="Прямоугольник 30"/>
          <p:cNvSpPr/>
          <p:nvPr/>
        </p:nvSpPr>
        <p:spPr bwMode="auto">
          <a:xfrm>
            <a:off x="5960929" y="5647386"/>
            <a:ext cx="2828893" cy="38802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50" dirty="0">
                <a:solidFill>
                  <a:srgbClr val="3C3C3C"/>
                </a:solidFill>
                <a:latin typeface="Arial" pitchFamily="34"/>
                <a:cs typeface="Arial" pitchFamily="34"/>
              </a:rPr>
              <a:t>Of these, soft commitments of foreign funds, </a:t>
            </a:r>
            <a:r>
              <a:rPr lang="en-US" sz="1050" dirty="0" err="1">
                <a:solidFill>
                  <a:srgbClr val="3C3C3C"/>
                </a:solidFill>
                <a:latin typeface="Arial" pitchFamily="34"/>
                <a:cs typeface="Arial" pitchFamily="34"/>
              </a:rPr>
              <a:t>mln</a:t>
            </a:r>
            <a:r>
              <a:rPr lang="en-US" sz="1050" dirty="0">
                <a:solidFill>
                  <a:srgbClr val="3C3C3C"/>
                </a:solidFill>
                <a:latin typeface="Arial" pitchFamily="34"/>
                <a:cs typeface="Arial" pitchFamily="34"/>
              </a:rPr>
              <a:t>. rub</a:t>
            </a:r>
            <a:endParaRPr lang="ru-RU" sz="1050" dirty="0">
              <a:solidFill>
                <a:srgbClr val="3C3C3C"/>
              </a:solidFill>
              <a:latin typeface="Arial" pitchFamily="34"/>
              <a:cs typeface="Arial" pitchFamily="34"/>
            </a:endParaRPr>
          </a:p>
        </p:txBody>
      </p:sp>
      <p:sp>
        <p:nvSpPr>
          <p:cNvPr id="22" name="Прямоугольник 21"/>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78837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5. </a:t>
            </a:r>
            <a:r>
              <a:rPr lang="en-US" sz="2400" dirty="0" smtClean="0">
                <a:solidFill>
                  <a:schemeClr val="bg1">
                    <a:lumMod val="50000"/>
                  </a:schemeClr>
                </a:solidFill>
                <a:latin typeface="Arial" pitchFamily="34" charset="0"/>
                <a:cs typeface="Arial" pitchFamily="34" charset="0"/>
              </a:rPr>
              <a:t>Key Partners</a:t>
            </a:r>
            <a:endParaRPr lang="ru-RU" sz="2400" dirty="0">
              <a:solidFill>
                <a:schemeClr val="bg1">
                  <a:lumMod val="50000"/>
                </a:schemeClr>
              </a:solidFill>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85183089"/>
              </p:ext>
            </p:extLst>
          </p:nvPr>
        </p:nvGraphicFramePr>
        <p:xfrm>
          <a:off x="678145" y="1507404"/>
          <a:ext cx="4993002" cy="2158079"/>
        </p:xfrm>
        <a:graphic>
          <a:graphicData uri="http://schemas.openxmlformats.org/drawingml/2006/table">
            <a:tbl>
              <a:tblPr>
                <a:tableStyleId>{616DA210-FB5B-4158-B5E0-FEB733F419BA}</a:tableStyleId>
              </a:tblPr>
              <a:tblGrid>
                <a:gridCol w="3893855"/>
                <a:gridCol w="1099147"/>
              </a:tblGrid>
              <a:tr h="23473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Number of</a:t>
                      </a:r>
                      <a:r>
                        <a:rPr lang="en-US" sz="1100" u="none" strike="noStrike" baseline="0" dirty="0" smtClean="0">
                          <a:solidFill>
                            <a:schemeClr val="bg1">
                              <a:lumMod val="25000"/>
                            </a:schemeClr>
                          </a:solidFill>
                          <a:effectLst/>
                          <a:latin typeface="Arial" pitchFamily="34" charset="0"/>
                          <a:cs typeface="Arial" pitchFamily="34" charset="0"/>
                        </a:rPr>
                        <a:t> key company partners of the </a:t>
                      </a:r>
                      <a:r>
                        <a:rPr lang="en-US" sz="1100" u="none" strike="noStrike" baseline="0" dirty="0" err="1" smtClean="0">
                          <a:solidFill>
                            <a:schemeClr val="bg1">
                              <a:lumMod val="25000"/>
                            </a:schemeClr>
                          </a:solidFill>
                          <a:effectLst/>
                          <a:latin typeface="Arial" pitchFamily="34" charset="0"/>
                          <a:cs typeface="Arial" pitchFamily="34" charset="0"/>
                        </a:rPr>
                        <a:t>Skolkovo</a:t>
                      </a:r>
                      <a:r>
                        <a:rPr lang="en-US" sz="1100" u="none" strike="noStrike" baseline="0" dirty="0" smtClean="0">
                          <a:solidFill>
                            <a:schemeClr val="bg1">
                              <a:lumMod val="25000"/>
                            </a:schemeClr>
                          </a:solidFill>
                          <a:effectLst/>
                          <a:latin typeface="Arial" pitchFamily="34" charset="0"/>
                          <a:cs typeface="Arial" pitchFamily="34" charset="0"/>
                        </a:rPr>
                        <a:t> foundation</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2">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100" b="0" i="0" u="none" strike="noStrike" dirty="0" smtClean="0">
                          <a:solidFill>
                            <a:schemeClr val="bg1">
                              <a:lumMod val="25000"/>
                            </a:schemeClr>
                          </a:solidFill>
                          <a:effectLst/>
                          <a:latin typeface="Arial" pitchFamily="34" charset="0"/>
                          <a:cs typeface="Arial" pitchFamily="34" charset="0"/>
                        </a:rPr>
                        <a:t>30</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598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The number of corporate R &amp; D centers planned to be deployed in </a:t>
                      </a:r>
                      <a:r>
                        <a:rPr lang="en-US" sz="1100" u="none" strike="noStrike" dirty="0" err="1" smtClean="0">
                          <a:solidFill>
                            <a:schemeClr val="bg1">
                              <a:lumMod val="25000"/>
                            </a:schemeClr>
                          </a:solidFill>
                          <a:effectLst/>
                          <a:latin typeface="Arial" pitchFamily="34" charset="0"/>
                          <a:cs typeface="Arial" pitchFamily="34" charset="0"/>
                        </a:rPr>
                        <a:t>Skolkovo</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2">
                          <a:lumMod val="5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r>
                        <a:rPr lang="en-US" sz="1100" b="0" i="0" u="none" strike="noStrike" dirty="0" smtClean="0">
                          <a:solidFill>
                            <a:schemeClr val="bg1">
                              <a:lumMod val="25000"/>
                            </a:schemeClr>
                          </a:solidFill>
                          <a:effectLst/>
                          <a:latin typeface="Arial" pitchFamily="34" charset="0"/>
                          <a:cs typeface="Arial" pitchFamily="34" charset="0"/>
                        </a:rPr>
                        <a:t>25</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78295">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Estimation of the number of employees in R &amp; D centers in 2015, pers.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100" b="0" i="0" u="none" strike="noStrike" dirty="0" smtClean="0">
                          <a:solidFill>
                            <a:schemeClr val="bg1">
                              <a:lumMod val="25000"/>
                            </a:schemeClr>
                          </a:solidFill>
                          <a:effectLst/>
                          <a:latin typeface="Arial" pitchFamily="34" charset="0"/>
                          <a:cs typeface="Arial" pitchFamily="34" charset="0"/>
                        </a:rPr>
                        <a:t>2689</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4587">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Evaluation of the total budget of R &amp; D centers by the end of 2015, </a:t>
                      </a:r>
                      <a:r>
                        <a:rPr lang="en-US" sz="1100" u="none" strike="noStrike" dirty="0" err="1" smtClean="0">
                          <a:solidFill>
                            <a:schemeClr val="bg1">
                              <a:lumMod val="25000"/>
                            </a:schemeClr>
                          </a:solidFill>
                          <a:effectLst/>
                          <a:latin typeface="Arial" pitchFamily="34" charset="0"/>
                          <a:cs typeface="Arial" pitchFamily="34" charset="0"/>
                        </a:rPr>
                        <a:t>mln</a:t>
                      </a:r>
                      <a:r>
                        <a:rPr lang="en-US" sz="1100" u="none" strike="noStrike" dirty="0" smtClean="0">
                          <a:solidFill>
                            <a:schemeClr val="bg1">
                              <a:lumMod val="25000"/>
                            </a:schemeClr>
                          </a:solidFill>
                          <a:effectLst/>
                          <a:latin typeface="Arial" pitchFamily="34" charset="0"/>
                          <a:cs typeface="Arial" pitchFamily="34" charset="0"/>
                        </a:rPr>
                        <a:t>. Rubles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ru-RU" sz="1100" b="0" i="0" u="none" strike="noStrike" kern="1200" dirty="0">
                          <a:solidFill>
                            <a:schemeClr val="bg1">
                              <a:lumMod val="25000"/>
                            </a:schemeClr>
                          </a:solidFill>
                          <a:effectLst/>
                          <a:latin typeface="Arial" pitchFamily="34" charset="0"/>
                          <a:ea typeface="+mn-ea"/>
                          <a:cs typeface="Arial" pitchFamily="34" charset="0"/>
                        </a:rPr>
                        <a:t>27 </a:t>
                      </a:r>
                      <a:r>
                        <a:rPr lang="ru-RU" sz="1100" b="0" i="0" u="none" strike="noStrike" kern="1200" dirty="0" smtClean="0">
                          <a:solidFill>
                            <a:schemeClr val="bg1">
                              <a:lumMod val="25000"/>
                            </a:schemeClr>
                          </a:solidFill>
                          <a:effectLst/>
                          <a:latin typeface="Arial" pitchFamily="34" charset="0"/>
                          <a:ea typeface="+mn-ea"/>
                          <a:cs typeface="Arial" pitchFamily="34" charset="0"/>
                        </a:rPr>
                        <a:t>845</a:t>
                      </a:r>
                      <a:endParaRPr lang="ru-RU" sz="1100" b="0" i="0" u="none" strike="noStrike" kern="1200" dirty="0">
                        <a:solidFill>
                          <a:schemeClr val="bg1">
                            <a:lumMod val="25000"/>
                          </a:schemeClr>
                        </a:solidFill>
                        <a:effectLst/>
                        <a:latin typeface="Arial" pitchFamily="34" charset="0"/>
                        <a:ea typeface="+mn-ea"/>
                        <a:cs typeface="Arial" pitchFamily="34" charset="0"/>
                      </a:endParaRP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65511">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Assessment of the current number of employees in R &amp; D centers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100" b="0" i="0" u="none" strike="noStrike" dirty="0" smtClean="0">
                          <a:solidFill>
                            <a:schemeClr val="bg1">
                              <a:lumMod val="25000"/>
                            </a:schemeClr>
                          </a:solidFill>
                          <a:effectLst/>
                          <a:latin typeface="Arial" pitchFamily="34" charset="0"/>
                          <a:cs typeface="Arial" pitchFamily="34" charset="0"/>
                        </a:rPr>
                        <a:t>286</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5897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The number of corporate venture capital funds financing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participants (NAVI and Columbus Nova (GC "</a:t>
                      </a:r>
                      <a:r>
                        <a:rPr lang="en-US" sz="1100" u="none" strike="noStrike" dirty="0" err="1" smtClean="0">
                          <a:solidFill>
                            <a:schemeClr val="bg1">
                              <a:lumMod val="25000"/>
                            </a:schemeClr>
                          </a:solidFill>
                          <a:effectLst/>
                          <a:latin typeface="Arial" pitchFamily="34" charset="0"/>
                          <a:cs typeface="Arial" pitchFamily="34" charset="0"/>
                        </a:rPr>
                        <a:t>Renova</a:t>
                      </a:r>
                      <a:r>
                        <a:rPr lang="en-US" sz="1100" u="none" strike="noStrike" dirty="0" smtClean="0">
                          <a:solidFill>
                            <a:schemeClr val="bg1">
                              <a:lumMod val="25000"/>
                            </a:schemeClr>
                          </a:solidFill>
                          <a:effectLst/>
                          <a:latin typeface="Arial" pitchFamily="34" charset="0"/>
                          <a:cs typeface="Arial" pitchFamily="34" charset="0"/>
                        </a:rPr>
                        <a:t>»), Intel Capital (Intel))</a:t>
                      </a:r>
                      <a:endParaRPr lang="pt-BR" sz="1100" u="none" strike="noStrike" dirty="0" smtClean="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2">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ru-RU" sz="1100" b="0" i="0" u="none" strike="noStrike" dirty="0" smtClean="0">
                        <a:solidFill>
                          <a:schemeClr val="bg1">
                            <a:lumMod val="25000"/>
                          </a:schemeClr>
                        </a:solidFill>
                        <a:effectLst/>
                        <a:latin typeface="Arial" pitchFamily="34" charset="0"/>
                        <a:cs typeface="Arial" pitchFamily="34" charset="0"/>
                      </a:endParaRPr>
                    </a:p>
                    <a:p>
                      <a:pPr algn="l" fontAlgn="ctr"/>
                      <a:r>
                        <a:rPr lang="ru-RU" sz="1100" b="0" i="0" u="none" strike="noStrike" dirty="0" smtClean="0">
                          <a:solidFill>
                            <a:schemeClr val="bg1">
                              <a:lumMod val="25000"/>
                            </a:schemeClr>
                          </a:solidFill>
                          <a:effectLst/>
                          <a:latin typeface="Arial" pitchFamily="34" charset="0"/>
                          <a:cs typeface="Arial" pitchFamily="34" charset="0"/>
                        </a:rPr>
                        <a:t>3</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667928602"/>
              </p:ext>
            </p:extLst>
          </p:nvPr>
        </p:nvGraphicFramePr>
        <p:xfrm>
          <a:off x="5787779" y="1507404"/>
          <a:ext cx="3239587" cy="3535574"/>
        </p:xfrm>
        <a:graphic>
          <a:graphicData uri="http://schemas.openxmlformats.org/drawingml/2006/table">
            <a:tbl>
              <a:tblPr firstRow="1" bandRow="1">
                <a:tableStyleId>{9D7B26C5-4107-4FEC-AEDC-1716B250A1EF}</a:tableStyleId>
              </a:tblPr>
              <a:tblGrid>
                <a:gridCol w="1749169"/>
                <a:gridCol w="1490418"/>
              </a:tblGrid>
              <a:tr h="425051">
                <a:tc gridSpan="2">
                  <a:txBody>
                    <a:bodyPr/>
                    <a:lstStyle/>
                    <a:p>
                      <a:pPr algn="ctr"/>
                      <a:r>
                        <a:rPr lang="en-US" sz="1100" b="1" u="none" strike="noStrike" kern="1200" dirty="0" smtClean="0">
                          <a:solidFill>
                            <a:schemeClr val="bg1">
                              <a:lumMod val="25000"/>
                            </a:schemeClr>
                          </a:solidFill>
                          <a:effectLst/>
                          <a:latin typeface="Arial" pitchFamily="34" charset="0"/>
                          <a:cs typeface="Arial" pitchFamily="34" charset="0"/>
                        </a:rPr>
                        <a:t>List of key partners for the Foundation</a:t>
                      </a:r>
                      <a:r>
                        <a:rPr lang="ru-RU" sz="1100" b="1" u="none" strike="noStrike" kern="1200" baseline="0" dirty="0" smtClean="0">
                          <a:solidFill>
                            <a:schemeClr val="bg1">
                              <a:lumMod val="25000"/>
                            </a:schemeClr>
                          </a:solidFill>
                          <a:effectLst/>
                          <a:latin typeface="Arial" pitchFamily="34" charset="0"/>
                          <a:cs typeface="Arial" pitchFamily="34" charset="0"/>
                        </a:rPr>
                        <a:t>**</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dirty="0"/>
                    </a:p>
                  </a:txBody>
                  <a:tcPr/>
                </a:tc>
              </a:tr>
              <a:tr h="19976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Nokia</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Corporation</a:t>
                      </a:r>
                      <a:endParaRPr lang="ru-RU"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KAMAZ</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Siemens</a:t>
                      </a:r>
                      <a:r>
                        <a:rPr lang="ru-RU" sz="1100" b="1" u="none" strike="noStrike" kern="1200" dirty="0" smtClean="0">
                          <a:solidFill>
                            <a:schemeClr val="bg1">
                              <a:lumMod val="25000"/>
                            </a:schemeClr>
                          </a:solidFill>
                          <a:effectLst/>
                          <a:latin typeface="Arial" pitchFamily="34" charset="0"/>
                          <a:ea typeface="+mn-ea"/>
                          <a:cs typeface="Arial"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ru-RU" sz="1100" b="0" u="none" strike="noStrike" kern="1200" dirty="0" smtClean="0">
                          <a:solidFill>
                            <a:schemeClr val="bg1">
                              <a:lumMod val="25000"/>
                            </a:schemeClr>
                          </a:solidFill>
                          <a:effectLst/>
                          <a:latin typeface="Arial" pitchFamily="34" charset="0"/>
                          <a:ea typeface="+mn-ea"/>
                          <a:cs typeface="Arial" pitchFamily="34" charset="0"/>
                        </a:rPr>
                        <a:t>RU-COM</a:t>
                      </a:r>
                      <a:endParaRPr lang="en-US" sz="1100" b="0" u="none" strike="noStrike" kern="1200" noProof="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396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Microsoft</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OSK</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smtClean="0">
                          <a:solidFill>
                            <a:schemeClr val="bg1">
                              <a:lumMod val="25000"/>
                            </a:schemeClr>
                          </a:solidFill>
                          <a:effectLst/>
                          <a:latin typeface="Arial" pitchFamily="34" charset="0"/>
                          <a:ea typeface="+mn-ea"/>
                          <a:cs typeface="Arial" pitchFamily="34" charset="0"/>
                        </a:rPr>
                        <a:t> EADS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HC "Composite"</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20909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Ericsson</a:t>
                      </a:r>
                      <a:endParaRPr lang="en-US"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ISS </a:t>
                      </a:r>
                      <a:r>
                        <a:rPr lang="en-US" sz="1100" u="none" strike="noStrike" kern="1200" dirty="0" err="1" smtClean="0">
                          <a:solidFill>
                            <a:schemeClr val="bg1">
                              <a:lumMod val="25000"/>
                            </a:schemeClr>
                          </a:solidFill>
                          <a:effectLst/>
                          <a:latin typeface="Arial" pitchFamily="34" charset="0"/>
                          <a:ea typeface="+mn-ea"/>
                          <a:cs typeface="Arial" pitchFamily="34" charset="0"/>
                        </a:rPr>
                        <a:t>im.Reshetneva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3963">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General</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Electric</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AFK </a:t>
                      </a:r>
                      <a:r>
                        <a:rPr lang="en-US" sz="1100" u="none" strike="noStrike" kern="1200" dirty="0" err="1" smtClean="0">
                          <a:solidFill>
                            <a:schemeClr val="bg1">
                              <a:lumMod val="25000"/>
                            </a:schemeClr>
                          </a:solidFill>
                          <a:effectLst/>
                          <a:latin typeface="Arial" pitchFamily="34" charset="0"/>
                          <a:ea typeface="+mn-ea"/>
                          <a:cs typeface="Arial" pitchFamily="34" charset="0"/>
                        </a:rPr>
                        <a:t>Systema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211056">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Nokia</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Siemens</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Networks</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Renova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Cisco</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err="1" smtClean="0">
                          <a:solidFill>
                            <a:schemeClr val="bg1">
                              <a:lumMod val="25000"/>
                            </a:schemeClr>
                          </a:solidFill>
                          <a:effectLst/>
                          <a:latin typeface="Arial" pitchFamily="34" charset="0"/>
                          <a:ea typeface="+mn-ea"/>
                          <a:cs typeface="Arial" pitchFamily="34" charset="0"/>
                        </a:rPr>
                        <a:t>Boeing</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EMC</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TNK-BP</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4138">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Schneider</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Electric</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State Corporation "</a:t>
                      </a:r>
                      <a:r>
                        <a:rPr lang="en-US" sz="1100" u="none" strike="noStrike" kern="1200" dirty="0" err="1" smtClean="0">
                          <a:solidFill>
                            <a:schemeClr val="bg1">
                              <a:lumMod val="25000"/>
                            </a:schemeClr>
                          </a:solidFill>
                          <a:effectLst/>
                          <a:latin typeface="Arial" pitchFamily="34" charset="0"/>
                          <a:ea typeface="+mn-ea"/>
                          <a:cs typeface="Arial" pitchFamily="34" charset="0"/>
                        </a:rPr>
                        <a:t>Rosatom</a:t>
                      </a:r>
                      <a:r>
                        <a:rPr lang="en-US" sz="1100" u="none" strike="noStrike" kern="1200" dirty="0" smtClean="0">
                          <a:solidFill>
                            <a:schemeClr val="bg1">
                              <a:lumMod val="25000"/>
                            </a:schemeClr>
                          </a:solidFill>
                          <a:effectLst/>
                          <a:latin typeface="Arial" pitchFamily="34" charset="0"/>
                          <a:ea typeface="+mn-ea"/>
                          <a:cs typeface="Arial" pitchFamily="34" charset="0"/>
                        </a:rPr>
                        <a:t>"</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Honeywell</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Lukoil</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Alstom</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smtClean="0">
                          <a:solidFill>
                            <a:schemeClr val="bg1">
                              <a:lumMod val="25000"/>
                            </a:schemeClr>
                          </a:solidFill>
                          <a:effectLst/>
                          <a:latin typeface="Arial" pitchFamily="34" charset="0"/>
                          <a:ea typeface="+mn-ea"/>
                          <a:cs typeface="Arial" pitchFamily="34" charset="0"/>
                        </a:rPr>
                        <a:t>TATA</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Intel</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err="1" smtClean="0">
                          <a:solidFill>
                            <a:schemeClr val="bg1">
                              <a:lumMod val="25000"/>
                            </a:schemeClr>
                          </a:solidFill>
                          <a:effectLst/>
                          <a:latin typeface="Arial" pitchFamily="34" charset="0"/>
                          <a:ea typeface="+mn-ea"/>
                          <a:cs typeface="Arial" pitchFamily="34" charset="0"/>
                        </a:rPr>
                        <a:t>Johnson&amp;Johnson</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IBM</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err="1" smtClean="0">
                          <a:solidFill>
                            <a:schemeClr val="bg1">
                              <a:lumMod val="25000"/>
                            </a:schemeClr>
                          </a:solidFill>
                          <a:effectLst/>
                          <a:latin typeface="Arial" pitchFamily="34" charset="0"/>
                          <a:ea typeface="+mn-ea"/>
                          <a:cs typeface="Arial" pitchFamily="34" charset="0"/>
                        </a:rPr>
                        <a:t>Samsung</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SAP</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Arial" pitchFamily="34" charset="0"/>
                          <a:ea typeface="+mn-ea"/>
                          <a:cs typeface="Arial" pitchFamily="34" charset="0"/>
                        </a:rPr>
                        <a:t>Tatnef</a:t>
                      </a:r>
                      <a:r>
                        <a:rPr lang="en-US" sz="1100" u="none" strike="noStrike" kern="1200" dirty="0" smtClean="0">
                          <a:solidFill>
                            <a:schemeClr val="bg1">
                              <a:lumMod val="25000"/>
                            </a:schemeClr>
                          </a:solidFill>
                          <a:effectLst/>
                          <a:latin typeface="Arial" pitchFamily="34" charset="0"/>
                          <a:ea typeface="+mn-ea"/>
                          <a:cs typeface="Arial" pitchFamily="34" charset="0"/>
                        </a:rPr>
                        <a:t>t</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bl>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3580474411"/>
              </p:ext>
            </p:extLst>
          </p:nvPr>
        </p:nvGraphicFramePr>
        <p:xfrm>
          <a:off x="656373" y="3773822"/>
          <a:ext cx="5221912" cy="2348011"/>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678144" y="6341373"/>
            <a:ext cx="4928000" cy="230832"/>
          </a:xfrm>
          <a:prstGeom prst="rect">
            <a:avLst/>
          </a:prstGeom>
        </p:spPr>
        <p:txBody>
          <a:bodyPr wrap="square">
            <a:spAutoFit/>
          </a:bodyPr>
          <a:lstStyle/>
          <a:p>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Most of the key partners are developing in several different areas at once</a:t>
            </a:r>
            <a:endParaRPr lang="ru-RU" sz="900" i="1" dirty="0" smtClean="0">
              <a:solidFill>
                <a:schemeClr val="bg1">
                  <a:lumMod val="25000"/>
                </a:schemeClr>
              </a:solidFill>
              <a:latin typeface="Arial" pitchFamily="34" charset="0"/>
              <a:cs typeface="Arial" pitchFamily="34" charset="0"/>
            </a:endParaRPr>
          </a:p>
        </p:txBody>
      </p:sp>
      <p:sp>
        <p:nvSpPr>
          <p:cNvPr id="13" name="Прямоугольник 12"/>
          <p:cNvSpPr/>
          <p:nvPr/>
        </p:nvSpPr>
        <p:spPr>
          <a:xfrm>
            <a:off x="5787779" y="5063575"/>
            <a:ext cx="3472853" cy="230832"/>
          </a:xfrm>
          <a:prstGeom prst="rect">
            <a:avLst/>
          </a:prstGeom>
        </p:spPr>
        <p:txBody>
          <a:bodyPr wrap="square">
            <a:spAutoFit/>
          </a:bodyPr>
          <a:lstStyle/>
          <a:p>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international companies shown in bold text</a:t>
            </a:r>
            <a:endParaRPr lang="ru-RU" sz="900" dirty="0">
              <a:solidFill>
                <a:schemeClr val="bg1">
                  <a:lumMod val="25000"/>
                </a:schemeClr>
              </a:solidFill>
              <a:latin typeface="Arial" pitchFamily="34" charset="0"/>
              <a:cs typeface="Arial" pitchFamily="34" charset="0"/>
            </a:endParaRPr>
          </a:p>
        </p:txBody>
      </p:sp>
      <p:sp>
        <p:nvSpPr>
          <p:cNvPr id="2" name="Прямоугольник 1"/>
          <p:cNvSpPr/>
          <p:nvPr/>
        </p:nvSpPr>
        <p:spPr>
          <a:xfrm>
            <a:off x="5787779" y="5433432"/>
            <a:ext cx="3239587" cy="1107996"/>
          </a:xfrm>
          <a:prstGeom prst="rect">
            <a:avLst/>
          </a:prstGeom>
        </p:spPr>
        <p:txBody>
          <a:bodyPr wrap="square">
            <a:spAutoFit/>
          </a:bodyPr>
          <a:lstStyle/>
          <a:p>
            <a:pPr algn="just"/>
            <a:r>
              <a:rPr lang="en-US" sz="1100" dirty="0">
                <a:solidFill>
                  <a:schemeClr val="bg1">
                    <a:lumMod val="25000"/>
                  </a:schemeClr>
                </a:solidFill>
                <a:latin typeface="Arial" pitchFamily="34" charset="0"/>
                <a:cs typeface="Arial" pitchFamily="34" charset="0"/>
              </a:rPr>
              <a:t>Of the 30 key partners </a:t>
            </a:r>
            <a:r>
              <a:rPr lang="en-US" sz="1100" dirty="0" smtClean="0">
                <a:solidFill>
                  <a:schemeClr val="bg1">
                    <a:lumMod val="25000"/>
                  </a:schemeClr>
                </a:solidFill>
                <a:latin typeface="Arial" pitchFamily="34" charset="0"/>
                <a:cs typeface="Arial" pitchFamily="34" charset="0"/>
              </a:rPr>
              <a:t>there are 17 </a:t>
            </a:r>
            <a:r>
              <a:rPr lang="en-US" sz="1100" dirty="0">
                <a:solidFill>
                  <a:schemeClr val="bg1">
                    <a:lumMod val="25000"/>
                  </a:schemeClr>
                </a:solidFill>
                <a:latin typeface="Arial" pitchFamily="34" charset="0"/>
                <a:cs typeface="Arial" pitchFamily="34" charset="0"/>
              </a:rPr>
              <a:t>major international companies planning to build R &amp; D centers in the Innovation Center. </a:t>
            </a:r>
            <a:r>
              <a:rPr lang="en-US" sz="1100" dirty="0" smtClean="0">
                <a:solidFill>
                  <a:schemeClr val="bg1">
                    <a:lumMod val="25000"/>
                  </a:schemeClr>
                </a:solidFill>
                <a:latin typeface="Arial" pitchFamily="34" charset="0"/>
                <a:cs typeface="Arial" pitchFamily="34" charset="0"/>
              </a:rPr>
              <a:t>The total </a:t>
            </a:r>
            <a:r>
              <a:rPr lang="en-US" sz="1100" dirty="0">
                <a:solidFill>
                  <a:schemeClr val="bg1">
                    <a:lumMod val="25000"/>
                  </a:schemeClr>
                </a:solidFill>
                <a:latin typeface="Arial" pitchFamily="34" charset="0"/>
                <a:cs typeface="Arial" pitchFamily="34" charset="0"/>
              </a:rPr>
              <a:t>number of staff </a:t>
            </a:r>
            <a:r>
              <a:rPr lang="en-US" sz="1100" dirty="0" smtClean="0">
                <a:solidFill>
                  <a:schemeClr val="bg1">
                    <a:lumMod val="25000"/>
                  </a:schemeClr>
                </a:solidFill>
                <a:latin typeface="Arial" pitchFamily="34" charset="0"/>
                <a:cs typeface="Arial" pitchFamily="34" charset="0"/>
              </a:rPr>
              <a:t>in 2015 </a:t>
            </a:r>
            <a:r>
              <a:rPr lang="en-US" sz="1100" dirty="0">
                <a:solidFill>
                  <a:schemeClr val="bg1">
                    <a:lumMod val="25000"/>
                  </a:schemeClr>
                </a:solidFill>
                <a:latin typeface="Arial" pitchFamily="34" charset="0"/>
                <a:cs typeface="Arial" pitchFamily="34" charset="0"/>
              </a:rPr>
              <a:t>will amount to 1,618 </a:t>
            </a:r>
            <a:r>
              <a:rPr lang="en-US" sz="1100" dirty="0" smtClean="0">
                <a:solidFill>
                  <a:schemeClr val="bg1">
                    <a:lumMod val="25000"/>
                  </a:schemeClr>
                </a:solidFill>
                <a:latin typeface="Arial" pitchFamily="34" charset="0"/>
                <a:cs typeface="Arial" pitchFamily="34" charset="0"/>
              </a:rPr>
              <a:t>people, and the </a:t>
            </a:r>
            <a:r>
              <a:rPr lang="en-US" sz="1100" dirty="0">
                <a:solidFill>
                  <a:schemeClr val="bg1">
                    <a:lumMod val="25000"/>
                  </a:schemeClr>
                </a:solidFill>
                <a:latin typeface="Arial" pitchFamily="34" charset="0"/>
                <a:cs typeface="Arial" pitchFamily="34" charset="0"/>
              </a:rPr>
              <a:t>amount of funds invested </a:t>
            </a:r>
            <a:r>
              <a:rPr lang="en-US" sz="1100" dirty="0" smtClean="0">
                <a:solidFill>
                  <a:schemeClr val="bg1">
                    <a:lumMod val="25000"/>
                  </a:schemeClr>
                </a:solidFill>
                <a:latin typeface="Arial" pitchFamily="34" charset="0"/>
                <a:cs typeface="Arial" pitchFamily="34" charset="0"/>
              </a:rPr>
              <a:t>to 2015 will be more 16,711,313 thousand rubles</a:t>
            </a:r>
            <a:endParaRPr lang="ru-RU" sz="1100" dirty="0">
              <a:solidFill>
                <a:schemeClr val="bg1">
                  <a:lumMod val="25000"/>
                </a:schemeClr>
              </a:solidFill>
              <a:latin typeface="Arial" pitchFamily="34" charset="0"/>
              <a:cs typeface="Arial" pitchFamily="34" charset="0"/>
            </a:endParaRPr>
          </a:p>
        </p:txBody>
      </p:sp>
      <p:sp>
        <p:nvSpPr>
          <p:cNvPr id="10" name="Прямоугольник 9"/>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7931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6. </a:t>
            </a:r>
            <a:r>
              <a:rPr lang="en-US" sz="2400" dirty="0">
                <a:solidFill>
                  <a:schemeClr val="bg1">
                    <a:lumMod val="50000"/>
                  </a:schemeClr>
                </a:solidFill>
                <a:latin typeface="Arial" pitchFamily="34" charset="0"/>
                <a:cs typeface="Arial" pitchFamily="34" charset="0"/>
              </a:rPr>
              <a:t>Applications for intellectual property</a:t>
            </a:r>
            <a:endParaRPr lang="ru-RU" sz="2400" dirty="0">
              <a:solidFill>
                <a:schemeClr val="bg1">
                  <a:lumMod val="50000"/>
                </a:schemeClr>
              </a:solidFill>
              <a:latin typeface="Arial" pitchFamily="34" charset="0"/>
              <a:cs typeface="Arial" pitchFamily="34" charset="0"/>
            </a:endParaRPr>
          </a:p>
        </p:txBody>
      </p:sp>
      <p:graphicFrame>
        <p:nvGraphicFramePr>
          <p:cNvPr id="36" name="Table 10"/>
          <p:cNvGraphicFramePr>
            <a:graphicFrameLocks noGrp="1"/>
          </p:cNvGraphicFramePr>
          <p:nvPr>
            <p:extLst>
              <p:ext uri="{D42A27DB-BD31-4B8C-83A1-F6EECF244321}">
                <p14:modId xmlns:p14="http://schemas.microsoft.com/office/powerpoint/2010/main" val="3735283249"/>
              </p:ext>
            </p:extLst>
          </p:nvPr>
        </p:nvGraphicFramePr>
        <p:xfrm>
          <a:off x="849664" y="1567329"/>
          <a:ext cx="7725505" cy="3887690"/>
        </p:xfrm>
        <a:graphic>
          <a:graphicData uri="http://schemas.openxmlformats.org/drawingml/2006/table">
            <a:tbl>
              <a:tblPr firstRow="1" bandRow="1"/>
              <a:tblGrid>
                <a:gridCol w="3074298"/>
                <a:gridCol w="766021"/>
                <a:gridCol w="766021"/>
                <a:gridCol w="766021"/>
                <a:gridCol w="766021"/>
                <a:gridCol w="766021"/>
                <a:gridCol w="821102"/>
              </a:tblGrid>
              <a:tr h="703628">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Results on</a:t>
                      </a:r>
                      <a:r>
                        <a:rPr lang="ru-RU" sz="1400" b="1" baseline="0" dirty="0" smtClean="0">
                          <a:solidFill>
                            <a:schemeClr val="bg1">
                              <a:lumMod val="25000"/>
                            </a:schemeClr>
                          </a:solidFill>
                          <a:latin typeface="Arial" pitchFamily="34" charset="0"/>
                          <a:cs typeface="Arial" pitchFamily="34" charset="0"/>
                        </a:rPr>
                        <a:t> 28.02.2013</a:t>
                      </a:r>
                      <a:endParaRPr lang="ru-RU" sz="1400" b="1" dirty="0">
                        <a:solidFill>
                          <a:schemeClr val="bg1">
                            <a:lumMod val="25000"/>
                          </a:schemeClr>
                        </a:solidFill>
                        <a:latin typeface="Arial" pitchFamily="34" charset="0"/>
                        <a:cs typeface="Arial" pitchFamily="34" charset="0"/>
                      </a:endParaRPr>
                    </a:p>
                  </a:txBody>
                  <a:tcPr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400" b="1" dirty="0" smtClean="0">
                          <a:solidFill>
                            <a:schemeClr val="bg1">
                              <a:lumMod val="25000"/>
                            </a:schemeClr>
                          </a:solidFill>
                          <a:latin typeface="Arial" pitchFamily="34" charset="0"/>
                          <a:cs typeface="Arial" pitchFamily="34" charset="0"/>
                        </a:rPr>
                        <a:t>TOTAL</a:t>
                      </a:r>
                      <a:endParaRPr lang="ru-RU" sz="1400" b="1" dirty="0">
                        <a:solidFill>
                          <a:schemeClr val="bg1">
                            <a:lumMod val="25000"/>
                          </a:schemeClr>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664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Applications</a:t>
                      </a:r>
                      <a:r>
                        <a:rPr lang="en-US" sz="1400" b="1" baseline="0" dirty="0" smtClean="0">
                          <a:solidFill>
                            <a:schemeClr val="bg1">
                              <a:lumMod val="25000"/>
                            </a:schemeClr>
                          </a:solidFill>
                          <a:latin typeface="Arial" pitchFamily="34" charset="0"/>
                          <a:cs typeface="Arial" pitchFamily="34" charset="0"/>
                        </a:rPr>
                        <a:t> filed</a:t>
                      </a:r>
                      <a:r>
                        <a:rPr lang="ru-RU" sz="1400" b="1" baseline="0" dirty="0" smtClean="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4</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5</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3</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12</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r>
              <a:tr h="79806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Invention or utility model, the Russian Federation and international</a:t>
                      </a:r>
                      <a:endParaRPr lang="ru-RU" sz="1400" b="0" dirty="0">
                        <a:solidFill>
                          <a:schemeClr val="bg1">
                            <a:lumMod val="25000"/>
                          </a:schemeClr>
                        </a:solidFill>
                        <a:latin typeface="Arial" pitchFamily="34" charset="0"/>
                        <a:cs typeface="Arial" pitchFamily="34" charset="0"/>
                      </a:endParaRPr>
                    </a:p>
                  </a:txBody>
                  <a:tcPr marL="252000"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1</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2</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6</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9342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for trademark registration</a:t>
                      </a:r>
                      <a:endParaRPr lang="ru-RU" sz="1400" b="0" dirty="0">
                        <a:solidFill>
                          <a:schemeClr val="bg1">
                            <a:lumMod val="25000"/>
                          </a:schemeClr>
                        </a:solidFill>
                        <a:latin typeface="Arial" pitchFamily="34" charset="0"/>
                        <a:cs typeface="Arial" pitchFamily="34" charset="0"/>
                      </a:endParaRPr>
                    </a:p>
                  </a:txBody>
                  <a:tcPr marL="252000"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3</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2</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1</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6</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9342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for registration of computer software</a:t>
                      </a:r>
                      <a:endParaRPr lang="ru-RU" sz="1400" b="0" dirty="0">
                        <a:solidFill>
                          <a:schemeClr val="bg1">
                            <a:lumMod val="25000"/>
                          </a:schemeClr>
                        </a:solidFill>
                        <a:latin typeface="Arial" pitchFamily="34" charset="0"/>
                        <a:cs typeface="Arial" pitchFamily="34" charset="0"/>
                      </a:endParaRPr>
                    </a:p>
                  </a:txBody>
                  <a:tcPr marL="252000"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74250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Number of applications for IP work</a:t>
                      </a:r>
                      <a:endParaRPr lang="ru-RU" sz="1400" b="1" dirty="0">
                        <a:solidFill>
                          <a:schemeClr val="bg1">
                            <a:lumMod val="25000"/>
                          </a:schemeClr>
                        </a:solidFill>
                        <a:latin typeface="Arial" pitchFamily="34" charset="0"/>
                        <a:cs typeface="Arial"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5</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5</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11</a:t>
                      </a:r>
                    </a:p>
                  </a:txBody>
                  <a:tcPr marT="36000" marB="36000"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5442" y="1651876"/>
            <a:ext cx="609029"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160" y="1643668"/>
            <a:ext cx="604308"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7792" y="1658854"/>
            <a:ext cx="603522"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2992" y="1646266"/>
            <a:ext cx="59958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3598" y="1651875"/>
            <a:ext cx="59958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17"/>
          <p:cNvSpPr/>
          <p:nvPr/>
        </p:nvSpPr>
        <p:spPr>
          <a:xfrm>
            <a:off x="849663" y="5749158"/>
            <a:ext cx="7725505" cy="738664"/>
          </a:xfrm>
          <a:prstGeom prst="rect">
            <a:avLst/>
          </a:prstGeom>
          <a:ln>
            <a:solidFill>
              <a:schemeClr val="bg2">
                <a:lumMod val="95000"/>
              </a:schemeClr>
            </a:solidFill>
          </a:ln>
        </p:spPr>
        <p:txBody>
          <a:bodyPr wrap="square">
            <a:spAutoFit/>
          </a:bodyPr>
          <a:lstStyle/>
          <a:p>
            <a:pPr marL="0" indent="0" algn="ctr">
              <a:lnSpc>
                <a:spcPct val="150000"/>
              </a:lnSpc>
              <a:buFont typeface="Arial" pitchFamily="34" charset="0"/>
              <a:buNone/>
              <a:defRPr/>
            </a:pPr>
            <a:r>
              <a:rPr lang="en-US" sz="1400" b="1" dirty="0" smtClean="0">
                <a:solidFill>
                  <a:schemeClr val="bg1">
                    <a:lumMod val="25000"/>
                  </a:schemeClr>
                </a:solidFill>
                <a:latin typeface="Arial" pitchFamily="34" charset="0"/>
                <a:cs typeface="Arial" pitchFamily="34" charset="0"/>
              </a:rPr>
              <a:t>Plan for next month</a:t>
            </a:r>
            <a:r>
              <a:rPr lang="ru-RU" sz="1400" b="1" dirty="0" smtClean="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a:p>
            <a:pPr algn="ctr">
              <a:lnSpc>
                <a:spcPct val="150000"/>
              </a:lnSpc>
              <a:defRPr/>
            </a:pPr>
            <a:r>
              <a:rPr lang="en-US" sz="1400" b="0" dirty="0" smtClean="0">
                <a:solidFill>
                  <a:schemeClr val="bg1">
                    <a:lumMod val="25000"/>
                  </a:schemeClr>
                </a:solidFill>
                <a:latin typeface="Arial" pitchFamily="34" charset="0"/>
                <a:cs typeface="Arial" pitchFamily="34" charset="0"/>
              </a:rPr>
              <a:t> </a:t>
            </a:r>
            <a:r>
              <a:rPr lang="en-US" sz="1400" dirty="0">
                <a:solidFill>
                  <a:schemeClr val="bg1">
                    <a:lumMod val="25000"/>
                  </a:schemeClr>
                </a:solidFill>
                <a:latin typeface="Arial" pitchFamily="34" charset="0"/>
                <a:cs typeface="Arial" pitchFamily="34" charset="0"/>
              </a:rPr>
              <a:t>Submission of applications for </a:t>
            </a:r>
            <a:r>
              <a:rPr lang="en-US" sz="1400" dirty="0" smtClean="0">
                <a:solidFill>
                  <a:schemeClr val="bg1">
                    <a:lumMod val="25000"/>
                  </a:schemeClr>
                </a:solidFill>
                <a:latin typeface="Arial" pitchFamily="34" charset="0"/>
                <a:cs typeface="Arial" pitchFamily="34" charset="0"/>
              </a:rPr>
              <a:t>IP </a:t>
            </a:r>
            <a:r>
              <a:rPr lang="ru-RU" sz="1400" b="0" dirty="0" smtClean="0">
                <a:solidFill>
                  <a:schemeClr val="bg1">
                    <a:lumMod val="25000"/>
                  </a:schemeClr>
                </a:solidFill>
                <a:latin typeface="Arial" pitchFamily="34" charset="0"/>
                <a:cs typeface="Arial" pitchFamily="34" charset="0"/>
              </a:rPr>
              <a:t>– 8</a:t>
            </a:r>
            <a:endParaRPr lang="ru-RU" sz="1400" dirty="0">
              <a:solidFill>
                <a:schemeClr val="bg1">
                  <a:lumMod val="25000"/>
                </a:schemeClr>
              </a:solidFill>
              <a:latin typeface="Arial" pitchFamily="34" charset="0"/>
              <a:cs typeface="Arial" pitchFamily="34" charset="0"/>
            </a:endParaRPr>
          </a:p>
        </p:txBody>
      </p:sp>
      <p:sp>
        <p:nvSpPr>
          <p:cNvPr id="10" name="Прямоугольник 9"/>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135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Таблица 6"/>
          <p:cNvGraphicFramePr>
            <a:graphicFrameLocks noGrp="1"/>
          </p:cNvGraphicFramePr>
          <p:nvPr>
            <p:extLst>
              <p:ext uri="{D42A27DB-BD31-4B8C-83A1-F6EECF244321}">
                <p14:modId xmlns:p14="http://schemas.microsoft.com/office/powerpoint/2010/main" val="3426533499"/>
              </p:ext>
            </p:extLst>
          </p:nvPr>
        </p:nvGraphicFramePr>
        <p:xfrm>
          <a:off x="3578389" y="2531853"/>
          <a:ext cx="1993736" cy="1760220"/>
        </p:xfrm>
        <a:graphic>
          <a:graphicData uri="http://schemas.openxmlformats.org/drawingml/2006/table">
            <a:tbl>
              <a:tblPr bandRow="1">
                <a:tableStyleId>{68D230F3-CF80-4859-8CE7-A43EE81993B5}</a:tableStyleId>
              </a:tblPr>
              <a:tblGrid>
                <a:gridCol w="398747"/>
                <a:gridCol w="398747"/>
                <a:gridCol w="398747"/>
                <a:gridCol w="397419"/>
                <a:gridCol w="400076"/>
              </a:tblGrid>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28</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4</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11</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18</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25</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29</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5</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12</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1" kern="1200" dirty="0" smtClean="0">
                          <a:solidFill>
                            <a:schemeClr val="bg1">
                              <a:lumMod val="25000"/>
                            </a:schemeClr>
                          </a:solidFill>
                          <a:latin typeface="Arial"/>
                          <a:ea typeface="+mn-ea"/>
                          <a:cs typeface="Arial"/>
                        </a:rPr>
                        <a:t>19</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26</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30</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6</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13</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20</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27</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31</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7</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14</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1" kern="1200" dirty="0" smtClean="0">
                          <a:solidFill>
                            <a:schemeClr val="bg1">
                              <a:lumMod val="25000"/>
                            </a:schemeClr>
                          </a:solidFill>
                          <a:latin typeface="Arial"/>
                          <a:ea typeface="+mn-ea"/>
                          <a:cs typeface="Arial"/>
                        </a:rPr>
                        <a:t>21</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28</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a:t>
                      </a: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8</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15</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22</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75000"/>
                            </a:schemeClr>
                          </a:solidFill>
                          <a:latin typeface="Arial"/>
                          <a:ea typeface="+mn-ea"/>
                          <a:cs typeface="Arial"/>
                        </a:rPr>
                        <a:t>1</a:t>
                      </a:r>
                      <a:endParaRPr lang="ru-RU" sz="1050" b="0" kern="1200" dirty="0">
                        <a:solidFill>
                          <a:schemeClr val="bg1">
                            <a:lumMod val="7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9</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16</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23</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a:t>
                      </a:r>
                      <a:endParaRPr lang="ru-RU" sz="1050" b="0" kern="1200" dirty="0">
                        <a:solidFill>
                          <a:schemeClr val="bg1">
                            <a:lumMod val="7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3</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10</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17</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24</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3</a:t>
                      </a:r>
                      <a:endParaRPr lang="ru-RU" sz="1050" b="0" kern="1200" dirty="0">
                        <a:solidFill>
                          <a:schemeClr val="bg1">
                            <a:lumMod val="75000"/>
                          </a:schemeClr>
                        </a:solidFill>
                        <a:latin typeface="Arial"/>
                        <a:ea typeface="+mn-ea"/>
                        <a:cs typeface="Arial"/>
                      </a:endParaRPr>
                    </a:p>
                  </a:txBody>
                  <a:tcPr marL="84406" marR="84406" anchor="ctr"/>
                </a:tc>
              </a:tr>
            </a:tbl>
          </a:graphicData>
        </a:graphic>
      </p:graphicFrame>
      <p:sp>
        <p:nvSpPr>
          <p:cNvPr id="65" name="Прямоугольник 61"/>
          <p:cNvSpPr/>
          <p:nvPr/>
        </p:nvSpPr>
        <p:spPr>
          <a:xfrm>
            <a:off x="3578389" y="2020294"/>
            <a:ext cx="2026584" cy="304624"/>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accent6">
                    <a:lumMod val="75000"/>
                  </a:schemeClr>
                </a:solidFill>
                <a:effectLst/>
                <a:uLnTx/>
                <a:uFillTx/>
                <a:latin typeface="Arial" pitchFamily="34" charset="0"/>
                <a:cs typeface="Arial" pitchFamily="34" charset="0"/>
              </a:rPr>
              <a:t>February</a:t>
            </a:r>
            <a:r>
              <a:rPr kumimoji="0" lang="en-US" sz="1300" b="1" i="0" u="none" strike="noStrike" kern="0" cap="none" spc="0" normalizeH="0" noProof="0" dirty="0" smtClean="0">
                <a:ln>
                  <a:noFill/>
                </a:ln>
                <a:solidFill>
                  <a:schemeClr val="accent6">
                    <a:lumMod val="75000"/>
                  </a:schemeClr>
                </a:solidFill>
                <a:effectLst/>
                <a:uLnTx/>
                <a:uFillTx/>
                <a:latin typeface="Arial" pitchFamily="34" charset="0"/>
                <a:cs typeface="Arial" pitchFamily="34" charset="0"/>
              </a:rPr>
              <a:t> </a:t>
            </a:r>
            <a:r>
              <a:rPr kumimoji="0" lang="en-US" sz="1300" b="1" i="0" u="none" strike="noStrike" kern="0" cap="none" spc="0" normalizeH="0" baseline="0" noProof="0" dirty="0" smtClean="0">
                <a:ln>
                  <a:noFill/>
                </a:ln>
                <a:solidFill>
                  <a:schemeClr val="accent6">
                    <a:lumMod val="75000"/>
                  </a:schemeClr>
                </a:solidFill>
                <a:effectLst/>
                <a:uLnTx/>
                <a:uFillTx/>
                <a:latin typeface="Arial" pitchFamily="34" charset="0"/>
                <a:cs typeface="Arial" pitchFamily="34" charset="0"/>
              </a:rPr>
              <a:t>2013</a:t>
            </a:r>
            <a:endParaRPr kumimoji="0" lang="ru-RU" sz="1300" b="1" i="0" u="none" strike="noStrike" kern="0" cap="none" spc="0" normalizeH="0" baseline="0" noProof="0" dirty="0">
              <a:ln>
                <a:noFill/>
              </a:ln>
              <a:solidFill>
                <a:srgbClr val="FF0000"/>
              </a:solidFill>
              <a:effectLst/>
              <a:uLnTx/>
              <a:uFillTx/>
              <a:latin typeface="Arial" pitchFamily="34" charset="0"/>
              <a:cs typeface="Arial" pitchFamily="34" charset="0"/>
            </a:endParaRPr>
          </a:p>
        </p:txBody>
      </p:sp>
      <p:sp>
        <p:nvSpPr>
          <p:cNvPr id="14" name="Прямоугольник 13"/>
          <p:cNvSpPr/>
          <p:nvPr/>
        </p:nvSpPr>
        <p:spPr>
          <a:xfrm>
            <a:off x="3626385" y="5017571"/>
            <a:ext cx="2112545" cy="830997"/>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10.02 </a:t>
            </a:r>
            <a:r>
              <a:rPr lang="en-US" sz="1200" dirty="0" smtClean="0">
                <a:solidFill>
                  <a:schemeClr val="bg1">
                    <a:lumMod val="25000"/>
                  </a:schemeClr>
                </a:solidFill>
                <a:latin typeface="Arial"/>
                <a:cs typeface="Arial"/>
              </a:rPr>
              <a:t>International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a:t>
            </a:r>
            <a:r>
              <a:rPr lang="en-US" sz="1200" dirty="0">
                <a:solidFill>
                  <a:schemeClr val="bg1">
                    <a:lumMod val="25000"/>
                  </a:schemeClr>
                </a:solidFill>
                <a:latin typeface="Arial"/>
                <a:cs typeface="Arial"/>
              </a:rPr>
              <a:t>Robotics </a:t>
            </a:r>
            <a:r>
              <a:rPr lang="en-US" sz="1200" dirty="0" smtClean="0">
                <a:solidFill>
                  <a:schemeClr val="bg1">
                    <a:lumMod val="25000"/>
                  </a:schemeClr>
                </a:solidFill>
                <a:latin typeface="Arial"/>
                <a:cs typeface="Arial"/>
              </a:rPr>
              <a:t>conference was held in the </a:t>
            </a:r>
            <a:r>
              <a:rPr lang="en-US" sz="1200" dirty="0" err="1" smtClean="0">
                <a:solidFill>
                  <a:schemeClr val="bg1">
                    <a:lumMod val="25000"/>
                  </a:schemeClr>
                </a:solidFill>
                <a:latin typeface="Arial"/>
                <a:cs typeface="Arial"/>
              </a:rPr>
              <a:t>Skolkobo</a:t>
            </a:r>
            <a:r>
              <a:rPr lang="en-US" sz="1200" dirty="0" smtClean="0">
                <a:solidFill>
                  <a:schemeClr val="bg1">
                    <a:lumMod val="25000"/>
                  </a:schemeClr>
                </a:solidFill>
                <a:latin typeface="Arial"/>
                <a:cs typeface="Arial"/>
              </a:rPr>
              <a:t> Hypercube</a:t>
            </a:r>
            <a:endParaRPr lang="ru-RU" sz="1200" dirty="0">
              <a:latin typeface="Arial"/>
              <a:cs typeface="Arial"/>
            </a:endParaRPr>
          </a:p>
        </p:txBody>
      </p:sp>
      <p:sp>
        <p:nvSpPr>
          <p:cNvPr id="15" name="Прямоугольник 14"/>
          <p:cNvSpPr/>
          <p:nvPr/>
        </p:nvSpPr>
        <p:spPr>
          <a:xfrm>
            <a:off x="6011917" y="1467418"/>
            <a:ext cx="2659117" cy="2492990"/>
          </a:xfrm>
          <a:prstGeom prst="rect">
            <a:avLst/>
          </a:prstGeom>
          <a:ln w="3175">
            <a:solidFill>
              <a:schemeClr val="accent6">
                <a:lumMod val="75000"/>
              </a:schemeClr>
            </a:solidFill>
          </a:ln>
        </p:spPr>
        <p:txBody>
          <a:bodyPr wrap="square">
            <a:spAutoFit/>
          </a:bodyPr>
          <a:lstStyle/>
          <a:p>
            <a:r>
              <a:rPr lang="ru-RU" sz="1200" b="1" dirty="0" smtClean="0">
                <a:solidFill>
                  <a:schemeClr val="bg1">
                    <a:lumMod val="25000"/>
                  </a:schemeClr>
                </a:solidFill>
                <a:latin typeface="Arial"/>
                <a:cs typeface="Arial"/>
              </a:rPr>
              <a:t>19.02</a:t>
            </a:r>
            <a:endParaRPr lang="en-US" sz="1200" b="1" dirty="0" smtClean="0">
              <a:solidFill>
                <a:schemeClr val="bg1">
                  <a:lumMod val="25000"/>
                </a:schemeClr>
              </a:solidFill>
              <a:latin typeface="Arial"/>
              <a:cs typeface="Arial"/>
            </a:endParaRPr>
          </a:p>
          <a:p>
            <a:pPr marL="171450" indent="-171450">
              <a:buFont typeface="Arial" pitchFamily="34" charset="0"/>
              <a:buChar char="•"/>
            </a:pPr>
            <a:r>
              <a:rPr lang="en-US" sz="1200" dirty="0" smtClean="0">
                <a:solidFill>
                  <a:schemeClr val="bg1">
                    <a:lumMod val="25000"/>
                  </a:schemeClr>
                </a:solidFill>
                <a:latin typeface="Arial"/>
                <a:cs typeface="Arial"/>
              </a:rPr>
              <a:t>The Foundation Investment Service held an active working session </a:t>
            </a:r>
            <a:r>
              <a:rPr lang="en-US" sz="1200" dirty="0" err="1" smtClean="0">
                <a:solidFill>
                  <a:schemeClr val="bg1">
                    <a:lumMod val="25000"/>
                  </a:schemeClr>
                </a:solidFill>
                <a:latin typeface="Arial"/>
                <a:cs typeface="Arial"/>
              </a:rPr>
              <a:t>tele</a:t>
            </a:r>
            <a:r>
              <a:rPr lang="en-US" sz="1200" dirty="0">
                <a:solidFill>
                  <a:schemeClr val="bg1">
                    <a:lumMod val="25000"/>
                  </a:schemeClr>
                </a:solidFill>
                <a:latin typeface="Arial"/>
                <a:cs typeface="Arial"/>
              </a:rPr>
              <a:t>-</a:t>
            </a:r>
            <a:r>
              <a:rPr lang="en-US" sz="1200" dirty="0" smtClean="0">
                <a:solidFill>
                  <a:schemeClr val="bg1">
                    <a:lumMod val="25000"/>
                  </a:schemeClr>
                </a:solidFill>
                <a:latin typeface="Arial"/>
                <a:cs typeface="Arial"/>
              </a:rPr>
              <a:t>meeting at the </a:t>
            </a:r>
            <a:r>
              <a:rPr lang="en-US" sz="1200" dirty="0" err="1" smtClean="0">
                <a:solidFill>
                  <a:schemeClr val="bg1">
                    <a:lumMod val="25000"/>
                  </a:schemeClr>
                </a:solidFill>
                <a:latin typeface="Arial"/>
                <a:cs typeface="Arial"/>
              </a:rPr>
              <a:t>tecnhopark</a:t>
            </a:r>
            <a:r>
              <a:rPr lang="en-US" sz="1200" dirty="0" smtClean="0">
                <a:solidFill>
                  <a:schemeClr val="bg1">
                    <a:lumMod val="25000"/>
                  </a:schemeClr>
                </a:solidFill>
                <a:latin typeface="Arial"/>
                <a:cs typeface="Arial"/>
              </a:rPr>
              <a:t> with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participants from St</a:t>
            </a:r>
            <a:r>
              <a:rPr lang="en-US" sz="1200" dirty="0">
                <a:solidFill>
                  <a:schemeClr val="bg1">
                    <a:lumMod val="25000"/>
                  </a:schemeClr>
                </a:solidFill>
                <a:latin typeface="Arial"/>
                <a:cs typeface="Arial"/>
              </a:rPr>
              <a:t>. Petersburg and Yekaterinburg</a:t>
            </a:r>
          </a:p>
          <a:p>
            <a:pPr marL="171450" indent="-171450">
              <a:buFont typeface="Arial" pitchFamily="34" charset="0"/>
              <a:buChar char="•"/>
            </a:pPr>
            <a:endParaRPr lang="en-US" sz="1200" dirty="0">
              <a:solidFill>
                <a:schemeClr val="bg1">
                  <a:lumMod val="25000"/>
                </a:schemeClr>
              </a:solidFill>
              <a:latin typeface="Arial"/>
              <a:cs typeface="Arial"/>
            </a:endParaRPr>
          </a:p>
          <a:p>
            <a:pPr marL="171450" indent="-171450">
              <a:buFont typeface="Arial" pitchFamily="34" charset="0"/>
              <a:buChar char="•"/>
            </a:pPr>
            <a:r>
              <a:rPr lang="en-US" sz="1200" dirty="0" smtClean="0">
                <a:solidFill>
                  <a:schemeClr val="bg1">
                    <a:lumMod val="25000"/>
                  </a:schemeClr>
                </a:solidFill>
                <a:latin typeface="Arial"/>
                <a:cs typeface="Arial"/>
              </a:rPr>
              <a:t>A pitch-session </a:t>
            </a:r>
            <a:r>
              <a:rPr lang="en-US" sz="1200" dirty="0">
                <a:solidFill>
                  <a:schemeClr val="bg1">
                    <a:lumMod val="25000"/>
                  </a:schemeClr>
                </a:solidFill>
                <a:latin typeface="Arial"/>
                <a:cs typeface="Arial"/>
              </a:rPr>
              <a:t>and </a:t>
            </a:r>
            <a:r>
              <a:rPr lang="en-US" sz="1200" dirty="0" smtClean="0">
                <a:solidFill>
                  <a:schemeClr val="bg1">
                    <a:lumMod val="25000"/>
                  </a:schemeClr>
                </a:solidFill>
                <a:latin typeface="Arial"/>
                <a:cs typeface="Arial"/>
              </a:rPr>
              <a:t>networking event </a:t>
            </a:r>
            <a:r>
              <a:rPr lang="en-US" sz="1200" dirty="0">
                <a:solidFill>
                  <a:schemeClr val="bg1">
                    <a:lumMod val="25000"/>
                  </a:schemeClr>
                </a:solidFill>
                <a:latin typeface="Arial"/>
                <a:cs typeface="Arial"/>
              </a:rPr>
              <a:t>attended by accredited venture capital </a:t>
            </a:r>
            <a:r>
              <a:rPr lang="en-US" sz="1200" dirty="0" smtClean="0">
                <a:solidFill>
                  <a:schemeClr val="bg1">
                    <a:lumMod val="25000"/>
                  </a:schemeClr>
                </a:solidFill>
                <a:latin typeface="Arial"/>
                <a:cs typeface="Arial"/>
              </a:rPr>
              <a:t>funds was held for </a:t>
            </a:r>
            <a:r>
              <a:rPr lang="en-US" sz="1200" dirty="0">
                <a:solidFill>
                  <a:schemeClr val="bg1">
                    <a:lumMod val="25000"/>
                  </a:schemeClr>
                </a:solidFill>
                <a:latin typeface="Arial"/>
                <a:cs typeface="Arial"/>
              </a:rPr>
              <a:t>nineteen </a:t>
            </a:r>
            <a:r>
              <a:rPr lang="en-US" sz="1200" dirty="0" smtClean="0">
                <a:solidFill>
                  <a:schemeClr val="bg1">
                    <a:lumMod val="25000"/>
                  </a:schemeClr>
                </a:solidFill>
                <a:latin typeface="Arial"/>
                <a:cs typeface="Arial"/>
              </a:rPr>
              <a:t>residents of the </a:t>
            </a:r>
            <a:r>
              <a:rPr lang="en-US" sz="1200" dirty="0">
                <a:solidFill>
                  <a:schemeClr val="bg1">
                    <a:lumMod val="25000"/>
                  </a:schemeClr>
                </a:solidFill>
                <a:latin typeface="Arial"/>
                <a:cs typeface="Arial"/>
              </a:rPr>
              <a:t>IT </a:t>
            </a:r>
            <a:r>
              <a:rPr lang="en-US" sz="1200" dirty="0" smtClean="0">
                <a:solidFill>
                  <a:schemeClr val="bg1">
                    <a:lumMod val="25000"/>
                  </a:schemeClr>
                </a:solidFill>
                <a:latin typeface="Arial"/>
                <a:cs typeface="Arial"/>
              </a:rPr>
              <a:t>cluster</a:t>
            </a:r>
            <a:endParaRPr lang="ru-RU" sz="1200" dirty="0">
              <a:solidFill>
                <a:schemeClr val="bg1">
                  <a:lumMod val="25000"/>
                </a:schemeClr>
              </a:solidFill>
              <a:latin typeface="Arial"/>
              <a:cs typeface="Arial"/>
            </a:endParaRPr>
          </a:p>
        </p:txBody>
      </p:sp>
      <p:sp>
        <p:nvSpPr>
          <p:cNvPr id="26" name="Title 1"/>
          <p:cNvSpPr txBox="1">
            <a:spLocks/>
          </p:cNvSpPr>
          <p:nvPr/>
        </p:nvSpPr>
        <p:spPr>
          <a:xfrm>
            <a:off x="2195927" y="405694"/>
            <a:ext cx="4913852" cy="52563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7. </a:t>
            </a:r>
            <a:r>
              <a:rPr lang="en-US" sz="2400" dirty="0" smtClean="0">
                <a:solidFill>
                  <a:schemeClr val="bg1">
                    <a:lumMod val="50000"/>
                  </a:schemeClr>
                </a:solidFill>
                <a:latin typeface="Arial" pitchFamily="34" charset="0"/>
                <a:cs typeface="Arial" pitchFamily="34" charset="0"/>
              </a:rPr>
              <a:t>Key Events of the Foundation</a:t>
            </a:r>
            <a:endParaRPr lang="en-US" sz="2400" b="1" dirty="0">
              <a:solidFill>
                <a:schemeClr val="bg1">
                  <a:lumMod val="50000"/>
                </a:schemeClr>
              </a:solidFill>
              <a:latin typeface="Arial" pitchFamily="34" charset="0"/>
              <a:cs typeface="Arial" pitchFamily="34" charset="0"/>
            </a:endParaRPr>
          </a:p>
        </p:txBody>
      </p:sp>
      <p:sp>
        <p:nvSpPr>
          <p:cNvPr id="22" name="Прямоугольник 21"/>
          <p:cNvSpPr/>
          <p:nvPr/>
        </p:nvSpPr>
        <p:spPr>
          <a:xfrm>
            <a:off x="617938" y="1547391"/>
            <a:ext cx="2688905" cy="1015663"/>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12.02 </a:t>
            </a:r>
            <a:endParaRPr lang="en-US" sz="1200" b="1" dirty="0" smtClean="0">
              <a:solidFill>
                <a:schemeClr val="bg1">
                  <a:lumMod val="25000"/>
                </a:schemeClr>
              </a:solidFill>
              <a:latin typeface="Arial"/>
              <a:cs typeface="Arial"/>
            </a:endParaRPr>
          </a:p>
          <a:p>
            <a:pPr marL="171450" indent="-171450">
              <a:buFont typeface="Arial" pitchFamily="34" charset="0"/>
              <a:buChar char="•"/>
            </a:pPr>
            <a:r>
              <a:rPr lang="en-US" sz="1200" dirty="0">
                <a:solidFill>
                  <a:schemeClr val="bg1">
                    <a:lumMod val="25000"/>
                  </a:schemeClr>
                </a:solidFill>
                <a:latin typeface="Arial"/>
                <a:cs typeface="Arial"/>
              </a:rPr>
              <a:t>Russian-American </a:t>
            </a:r>
            <a:r>
              <a:rPr lang="en-US" sz="1200" dirty="0" smtClean="0">
                <a:solidFill>
                  <a:schemeClr val="bg1">
                    <a:lumMod val="25000"/>
                  </a:schemeClr>
                </a:solidFill>
                <a:latin typeface="Arial"/>
                <a:cs typeface="Arial"/>
              </a:rPr>
              <a:t>video conference "How </a:t>
            </a:r>
            <a:r>
              <a:rPr lang="en-US" sz="1200" dirty="0">
                <a:solidFill>
                  <a:schemeClr val="bg1">
                    <a:lumMod val="25000"/>
                  </a:schemeClr>
                </a:solidFill>
                <a:latin typeface="Arial"/>
                <a:cs typeface="Arial"/>
              </a:rPr>
              <a:t>to organize a </a:t>
            </a:r>
            <a:r>
              <a:rPr lang="en-US" sz="1200" dirty="0" smtClean="0">
                <a:solidFill>
                  <a:schemeClr val="bg1">
                    <a:lumMod val="25000"/>
                  </a:schemeClr>
                </a:solidFill>
                <a:latin typeface="Arial"/>
                <a:cs typeface="Arial"/>
              </a:rPr>
              <a:t>startup“ held at 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a:t>
            </a:r>
            <a:r>
              <a:rPr lang="en-US" sz="1200" dirty="0" err="1" smtClean="0">
                <a:solidFill>
                  <a:schemeClr val="bg1">
                    <a:lumMod val="25000"/>
                  </a:schemeClr>
                </a:solidFill>
                <a:latin typeface="Arial"/>
                <a:cs typeface="Arial"/>
              </a:rPr>
              <a:t>Technopark</a:t>
            </a:r>
            <a:endParaRPr lang="en-US" sz="1200" dirty="0" smtClean="0">
              <a:solidFill>
                <a:schemeClr val="bg1">
                  <a:lumMod val="25000"/>
                </a:schemeClr>
              </a:solidFill>
              <a:latin typeface="Arial"/>
              <a:cs typeface="Arial"/>
            </a:endParaRPr>
          </a:p>
        </p:txBody>
      </p:sp>
      <p:sp>
        <p:nvSpPr>
          <p:cNvPr id="23" name="Прямоугольник 22"/>
          <p:cNvSpPr/>
          <p:nvPr/>
        </p:nvSpPr>
        <p:spPr>
          <a:xfrm>
            <a:off x="617939" y="3540244"/>
            <a:ext cx="2688904" cy="2123658"/>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14.02 </a:t>
            </a:r>
            <a:endParaRPr lang="en-US" sz="1200" b="1" dirty="0" smtClean="0">
              <a:solidFill>
                <a:schemeClr val="bg1">
                  <a:lumMod val="25000"/>
                </a:schemeClr>
              </a:solidFill>
              <a:latin typeface="Arial"/>
              <a:cs typeface="Arial"/>
            </a:endParaRPr>
          </a:p>
          <a:p>
            <a:pPr marL="171450" indent="-171450">
              <a:buFont typeface="Arial" pitchFamily="34" charset="0"/>
              <a:buChar char="•"/>
            </a:pPr>
            <a:r>
              <a:rPr lang="en-US" sz="1200" dirty="0" smtClean="0">
                <a:solidFill>
                  <a:schemeClr val="bg1">
                    <a:lumMod val="25000"/>
                  </a:schemeClr>
                </a:solidFill>
                <a:latin typeface="Arial"/>
                <a:cs typeface="Arial"/>
              </a:rPr>
              <a:t>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a:t>
            </a:r>
            <a:r>
              <a:rPr lang="en-US" sz="1200" dirty="0" err="1" smtClean="0">
                <a:solidFill>
                  <a:schemeClr val="bg1">
                    <a:lumMod val="25000"/>
                  </a:schemeClr>
                </a:solidFill>
                <a:latin typeface="Arial"/>
                <a:cs typeface="Arial"/>
              </a:rPr>
              <a:t>Foudnation</a:t>
            </a:r>
            <a:r>
              <a:rPr lang="en-US" sz="1200" dirty="0" smtClean="0">
                <a:solidFill>
                  <a:schemeClr val="bg1">
                    <a:lumMod val="25000"/>
                  </a:schemeClr>
                </a:solidFill>
                <a:latin typeface="Arial"/>
                <a:cs typeface="Arial"/>
              </a:rPr>
              <a:t> </a:t>
            </a:r>
            <a:r>
              <a:rPr lang="en-US" sz="1200" dirty="0">
                <a:solidFill>
                  <a:schemeClr val="bg1">
                    <a:lumMod val="25000"/>
                  </a:schemeClr>
                </a:solidFill>
                <a:latin typeface="Arial"/>
                <a:cs typeface="Arial"/>
              </a:rPr>
              <a:t>and Cisco IBSG presented the results of a joint </a:t>
            </a:r>
            <a:r>
              <a:rPr lang="en-US" sz="1200" dirty="0" smtClean="0">
                <a:solidFill>
                  <a:schemeClr val="bg1">
                    <a:lumMod val="25000"/>
                  </a:schemeClr>
                </a:solidFill>
                <a:latin typeface="Arial"/>
                <a:cs typeface="Arial"/>
              </a:rPr>
              <a:t>study: </a:t>
            </a:r>
            <a:r>
              <a:rPr lang="en-US" sz="1200" dirty="0">
                <a:solidFill>
                  <a:schemeClr val="bg1">
                    <a:lumMod val="25000"/>
                  </a:schemeClr>
                </a:solidFill>
                <a:latin typeface="Arial"/>
                <a:cs typeface="Arial"/>
              </a:rPr>
              <a:t>"Identifying and measuring the growth of the Russian economy depends on the degree of development of clusters"</a:t>
            </a:r>
            <a:endParaRPr lang="en-US" sz="1200" dirty="0" smtClean="0">
              <a:solidFill>
                <a:schemeClr val="bg1">
                  <a:lumMod val="25000"/>
                </a:schemeClr>
              </a:solidFill>
              <a:latin typeface="Arial"/>
              <a:cs typeface="Arial"/>
            </a:endParaRPr>
          </a:p>
          <a:p>
            <a:pPr marL="171450" indent="-171450">
              <a:buFont typeface="Arial" pitchFamily="34" charset="0"/>
              <a:buChar char="•"/>
            </a:pPr>
            <a:r>
              <a:rPr lang="it-IT" sz="1200" dirty="0" smtClean="0">
                <a:solidFill>
                  <a:schemeClr val="bg1">
                    <a:lumMod val="25000"/>
                  </a:schemeClr>
                </a:solidFill>
                <a:latin typeface="Arial"/>
                <a:cs typeface="Arial"/>
              </a:rPr>
              <a:t>A conference titled "Regenerative </a:t>
            </a:r>
            <a:r>
              <a:rPr lang="it-IT" sz="1200" dirty="0">
                <a:solidFill>
                  <a:schemeClr val="bg1">
                    <a:lumMod val="25000"/>
                  </a:schemeClr>
                </a:solidFill>
                <a:latin typeface="Arial"/>
                <a:cs typeface="Arial"/>
              </a:rPr>
              <a:t>medicine in </a:t>
            </a:r>
            <a:r>
              <a:rPr lang="it-IT" sz="1200" dirty="0" smtClean="0">
                <a:solidFill>
                  <a:schemeClr val="bg1">
                    <a:lumMod val="25000"/>
                  </a:schemeClr>
                </a:solidFill>
                <a:latin typeface="Arial"/>
                <a:cs typeface="Arial"/>
              </a:rPr>
              <a:t>Russia« was held in the Hypercube</a:t>
            </a:r>
            <a:endParaRPr lang="ru-RU" sz="1200" dirty="0">
              <a:solidFill>
                <a:schemeClr val="bg1">
                  <a:lumMod val="25000"/>
                </a:schemeClr>
              </a:solidFill>
              <a:latin typeface="Arial"/>
              <a:cs typeface="Arial"/>
            </a:endParaRPr>
          </a:p>
        </p:txBody>
      </p:sp>
      <p:sp>
        <p:nvSpPr>
          <p:cNvPr id="32" name="Прямоугольник 31"/>
          <p:cNvSpPr/>
          <p:nvPr/>
        </p:nvSpPr>
        <p:spPr>
          <a:xfrm>
            <a:off x="6011917" y="4648239"/>
            <a:ext cx="2743199" cy="1200329"/>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21.02</a:t>
            </a:r>
            <a:r>
              <a:rPr lang="ru-RU" sz="1200" dirty="0">
                <a:solidFill>
                  <a:schemeClr val="bg1">
                    <a:lumMod val="25000"/>
                  </a:schemeClr>
                </a:solidFill>
                <a:latin typeface="Arial"/>
                <a:cs typeface="Arial"/>
              </a:rPr>
              <a:t> </a:t>
            </a:r>
            <a:r>
              <a:rPr lang="en-US" sz="1200" dirty="0" smtClean="0">
                <a:solidFill>
                  <a:schemeClr val="bg1">
                    <a:lumMod val="25000"/>
                  </a:schemeClr>
                </a:solidFill>
                <a:latin typeface="Arial"/>
                <a:cs typeface="Arial"/>
              </a:rPr>
              <a:t>An event was hosted in the Hypercube: "</a:t>
            </a:r>
            <a:r>
              <a:rPr lang="en-US" sz="1200" dirty="0" err="1">
                <a:solidFill>
                  <a:schemeClr val="bg1">
                    <a:lumMod val="25000"/>
                  </a:schemeClr>
                </a:solidFill>
                <a:latin typeface="Arial"/>
                <a:cs typeface="Arial"/>
              </a:rPr>
              <a:t>Skolkovo</a:t>
            </a:r>
            <a:r>
              <a:rPr lang="en-US" sz="1200" dirty="0">
                <a:solidFill>
                  <a:schemeClr val="bg1">
                    <a:lumMod val="25000"/>
                  </a:schemeClr>
                </a:solidFill>
                <a:latin typeface="Arial"/>
                <a:cs typeface="Arial"/>
              </a:rPr>
              <a:t> and Special Economic Zones </a:t>
            </a:r>
            <a:r>
              <a:rPr lang="en-US" sz="1200" dirty="0" smtClean="0">
                <a:solidFill>
                  <a:schemeClr val="bg1">
                    <a:lumMod val="25000"/>
                  </a:schemeClr>
                </a:solidFill>
                <a:latin typeface="Arial"/>
                <a:cs typeface="Arial"/>
              </a:rPr>
              <a:t>– determining the </a:t>
            </a:r>
            <a:r>
              <a:rPr lang="en-US" sz="1200" dirty="0">
                <a:solidFill>
                  <a:schemeClr val="bg1">
                    <a:lumMod val="25000"/>
                  </a:schemeClr>
                </a:solidFill>
                <a:latin typeface="Arial"/>
                <a:cs typeface="Arial"/>
              </a:rPr>
              <a:t>format of mutually beneficial cooperation in the commercialization of innovation"</a:t>
            </a:r>
            <a:endParaRPr lang="ru-RU" sz="1200" dirty="0">
              <a:latin typeface="Arial"/>
              <a:cs typeface="Arial"/>
            </a:endParaRPr>
          </a:p>
        </p:txBody>
      </p:sp>
      <p:cxnSp>
        <p:nvCxnSpPr>
          <p:cNvPr id="28" name="Прямая соединительная линия 27"/>
          <p:cNvCxnSpPr>
            <a:stCxn id="22" idx="3"/>
          </p:cNvCxnSpPr>
          <p:nvPr/>
        </p:nvCxnSpPr>
        <p:spPr>
          <a:xfrm>
            <a:off x="3306843" y="2055223"/>
            <a:ext cx="1209010" cy="843356"/>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4" name="Прямая соединительная линия 33"/>
          <p:cNvCxnSpPr/>
          <p:nvPr/>
        </p:nvCxnSpPr>
        <p:spPr>
          <a:xfrm flipV="1">
            <a:off x="3626385" y="4193629"/>
            <a:ext cx="598775" cy="823942"/>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7" name="Прямая соединительная линия 36"/>
          <p:cNvCxnSpPr/>
          <p:nvPr/>
        </p:nvCxnSpPr>
        <p:spPr>
          <a:xfrm flipH="1">
            <a:off x="3323337" y="3447393"/>
            <a:ext cx="1143560" cy="844680"/>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3" name="Прямая соединительная линия 52"/>
          <p:cNvCxnSpPr/>
          <p:nvPr/>
        </p:nvCxnSpPr>
        <p:spPr>
          <a:xfrm flipH="1" flipV="1">
            <a:off x="5044967" y="3436883"/>
            <a:ext cx="966950" cy="1217939"/>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2" name="Прямая соединительная линия 51"/>
          <p:cNvCxnSpPr>
            <a:stCxn id="15" idx="1"/>
          </p:cNvCxnSpPr>
          <p:nvPr/>
        </p:nvCxnSpPr>
        <p:spPr>
          <a:xfrm flipH="1">
            <a:off x="5044967" y="2713913"/>
            <a:ext cx="966950" cy="184667"/>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16" name="Прямоугольник 15"/>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026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smtClean="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8. </a:t>
            </a:r>
            <a:r>
              <a:rPr lang="en-US" sz="2400" dirty="0" smtClean="0">
                <a:solidFill>
                  <a:schemeClr val="bg1">
                    <a:lumMod val="50000"/>
                  </a:schemeClr>
                </a:solidFill>
                <a:latin typeface="Arial" pitchFamily="34" charset="0"/>
                <a:cs typeface="Arial" pitchFamily="34" charset="0"/>
              </a:rPr>
              <a:t>Participant Success Stories</a:t>
            </a:r>
            <a:r>
              <a:rPr lang="ru-RU" sz="2400" dirty="0" smtClean="0">
                <a:solidFill>
                  <a:schemeClr val="bg1">
                    <a:lumMod val="50000"/>
                  </a:schemeClr>
                </a:solidFill>
                <a:latin typeface="Arial" pitchFamily="34" charset="0"/>
                <a:cs typeface="Arial" pitchFamily="34" charset="0"/>
              </a:rPr>
              <a:t>				</a:t>
            </a:r>
            <a:r>
              <a:rPr lang="ru-RU" sz="2000" i="1" dirty="0" smtClean="0">
                <a:solidFill>
                  <a:schemeClr val="bg1">
                    <a:lumMod val="50000"/>
                  </a:schemeClr>
                </a:solidFill>
                <a:latin typeface="Arial" pitchFamily="34" charset="0"/>
                <a:cs typeface="Arial" pitchFamily="34" charset="0"/>
              </a:rPr>
              <a:t>(1/2)</a:t>
            </a:r>
            <a:endParaRPr lang="en-US" sz="2000" i="1" dirty="0">
              <a:solidFill>
                <a:schemeClr val="bg1">
                  <a:lumMod val="50000"/>
                </a:schemeClr>
              </a:solidFill>
              <a:latin typeface="Arial" pitchFamily="34" charset="0"/>
              <a:cs typeface="Arial" pitchFamily="34" charset="0"/>
            </a:endParaRPr>
          </a:p>
        </p:txBody>
      </p:sp>
      <p:sp>
        <p:nvSpPr>
          <p:cNvPr id="12" name="Rectangle 9"/>
          <p:cNvSpPr/>
          <p:nvPr/>
        </p:nvSpPr>
        <p:spPr>
          <a:xfrm>
            <a:off x="1522744" y="1380776"/>
            <a:ext cx="5469957" cy="938719"/>
          </a:xfrm>
          <a:prstGeom prst="rect">
            <a:avLst/>
          </a:prstGeom>
        </p:spPr>
        <p:txBody>
          <a:bodyPr wrap="square">
            <a:spAutoFit/>
          </a:bodyPr>
          <a:lstStyle/>
          <a:p>
            <a:r>
              <a:rPr lang="en-US" sz="1100" b="1" i="1" dirty="0" smtClean="0">
                <a:solidFill>
                  <a:schemeClr val="bg1">
                    <a:lumMod val="25000"/>
                  </a:schemeClr>
                </a:solidFill>
                <a:latin typeface="Arial" pitchFamily="34" charset="0"/>
                <a:cs typeface="Arial" pitchFamily="34" charset="0"/>
              </a:rPr>
              <a:t>The Center for Applied Research of Computer Networks </a:t>
            </a:r>
            <a:r>
              <a:rPr lang="en-US" sz="1100" b="1" i="1" dirty="0">
                <a:solidFill>
                  <a:schemeClr val="bg1">
                    <a:lumMod val="25000"/>
                  </a:schemeClr>
                </a:solidFill>
                <a:latin typeface="Arial" pitchFamily="34" charset="0"/>
                <a:cs typeface="Arial" pitchFamily="34" charset="0"/>
              </a:rPr>
              <a:t>will receive a grant </a:t>
            </a:r>
            <a:r>
              <a:rPr lang="en-US" sz="1100" b="1" i="1" dirty="0" smtClean="0">
                <a:solidFill>
                  <a:schemeClr val="bg1">
                    <a:lumMod val="25000"/>
                  </a:schemeClr>
                </a:solidFill>
                <a:latin typeface="Arial" pitchFamily="34" charset="0"/>
                <a:cs typeface="Arial" pitchFamily="34" charset="0"/>
              </a:rPr>
              <a:t>from the </a:t>
            </a:r>
            <a:r>
              <a:rPr lang="en-US" sz="1100" b="1" i="1" dirty="0">
                <a:solidFill>
                  <a:schemeClr val="bg1">
                    <a:lumMod val="25000"/>
                  </a:schemeClr>
                </a:solidFill>
                <a:latin typeface="Arial" pitchFamily="34" charset="0"/>
                <a:cs typeface="Arial" pitchFamily="34" charset="0"/>
              </a:rPr>
              <a:t>Ministry of Education and Science of the Russian Federation in the amount of 5 million </a:t>
            </a:r>
            <a:r>
              <a:rPr lang="en-US" sz="1100" b="1" i="1" dirty="0" smtClean="0">
                <a:solidFill>
                  <a:schemeClr val="bg1">
                    <a:lumMod val="25000"/>
                  </a:schemeClr>
                </a:solidFill>
                <a:latin typeface="Arial" pitchFamily="34" charset="0"/>
                <a:cs typeface="Arial" pitchFamily="34" charset="0"/>
              </a:rPr>
              <a:t>rubles for </a:t>
            </a:r>
            <a:r>
              <a:rPr lang="en-US" sz="1100" b="1" i="1" dirty="0">
                <a:solidFill>
                  <a:schemeClr val="bg1">
                    <a:lumMod val="25000"/>
                  </a:schemeClr>
                </a:solidFill>
                <a:latin typeface="Arial" pitchFamily="34" charset="0"/>
                <a:cs typeface="Arial" pitchFamily="34" charset="0"/>
              </a:rPr>
              <a:t>the creation and development of </a:t>
            </a:r>
            <a:r>
              <a:rPr lang="en-US" sz="1100" b="1" i="1" dirty="0" smtClean="0">
                <a:solidFill>
                  <a:schemeClr val="bg1">
                    <a:lumMod val="25000"/>
                  </a:schemeClr>
                </a:solidFill>
                <a:latin typeface="Arial" pitchFamily="34" charset="0"/>
                <a:cs typeface="Arial" pitchFamily="34" charset="0"/>
              </a:rPr>
              <a:t>a national </a:t>
            </a:r>
            <a:r>
              <a:rPr lang="en-US" sz="1100" b="1" i="1" dirty="0">
                <a:solidFill>
                  <a:schemeClr val="bg1">
                    <a:lumMod val="25000"/>
                  </a:schemeClr>
                </a:solidFill>
                <a:latin typeface="Arial" pitchFamily="34" charset="0"/>
                <a:cs typeface="Arial" pitchFamily="34" charset="0"/>
              </a:rPr>
              <a:t>platform </a:t>
            </a:r>
            <a:r>
              <a:rPr lang="en-US" sz="1100" b="1" i="1" dirty="0" smtClean="0">
                <a:solidFill>
                  <a:schemeClr val="bg1">
                    <a:lumMod val="25000"/>
                  </a:schemeClr>
                </a:solidFill>
                <a:latin typeface="Arial" pitchFamily="34" charset="0"/>
                <a:cs typeface="Arial" pitchFamily="34" charset="0"/>
              </a:rPr>
              <a:t>of open </a:t>
            </a:r>
            <a:r>
              <a:rPr lang="en-US" sz="1100" b="1" i="1" dirty="0">
                <a:solidFill>
                  <a:schemeClr val="bg1">
                    <a:lumMod val="25000"/>
                  </a:schemeClr>
                </a:solidFill>
                <a:latin typeface="Arial" pitchFamily="34" charset="0"/>
                <a:cs typeface="Arial" pitchFamily="34" charset="0"/>
              </a:rPr>
              <a:t>source management software </a:t>
            </a:r>
            <a:r>
              <a:rPr lang="en-US" sz="1100" b="1" i="1" dirty="0" smtClean="0">
                <a:solidFill>
                  <a:schemeClr val="bg1">
                    <a:lumMod val="25000"/>
                  </a:schemeClr>
                </a:solidFill>
                <a:latin typeface="Arial" pitchFamily="34" charset="0"/>
                <a:cs typeface="Arial" pitchFamily="34" charset="0"/>
              </a:rPr>
              <a:t>for managing software configurable </a:t>
            </a:r>
            <a:r>
              <a:rPr lang="en-US" sz="1100" b="1" i="1" dirty="0">
                <a:solidFill>
                  <a:schemeClr val="bg1">
                    <a:lumMod val="25000"/>
                  </a:schemeClr>
                </a:solidFill>
                <a:latin typeface="Arial" pitchFamily="34" charset="0"/>
                <a:cs typeface="Arial" pitchFamily="34" charset="0"/>
              </a:rPr>
              <a:t>networks </a:t>
            </a:r>
            <a:r>
              <a:rPr lang="en-US" sz="1100" b="1" i="1" dirty="0" smtClean="0">
                <a:solidFill>
                  <a:schemeClr val="bg1">
                    <a:lumMod val="25000"/>
                  </a:schemeClr>
                </a:solidFill>
                <a:latin typeface="Arial" pitchFamily="34" charset="0"/>
                <a:cs typeface="Arial" pitchFamily="34" charset="0"/>
              </a:rPr>
              <a:t>(SCN)</a:t>
            </a:r>
            <a:endParaRPr lang="en-US" sz="1100" b="1" i="1" dirty="0">
              <a:solidFill>
                <a:schemeClr val="bg1">
                  <a:lumMod val="25000"/>
                </a:schemeClr>
              </a:solidFill>
              <a:latin typeface="Arial" pitchFamily="34" charset="0"/>
              <a:cs typeface="Arial" pitchFamily="34" charset="0"/>
            </a:endParaRPr>
          </a:p>
        </p:txBody>
      </p:sp>
      <p:pic>
        <p:nvPicPr>
          <p:cNvPr id="16" name="Picture 4"/>
          <p:cNvPicPr>
            <a:picLocks noChangeAspect="1"/>
          </p:cNvPicPr>
          <p:nvPr>
            <p:custDataLst>
              <p:tags r:id="rId1"/>
            </p:custDataLst>
          </p:nvPr>
        </p:nvPicPr>
        <p:blipFill>
          <a:blip r:embed="rId4"/>
          <a:srcRect/>
          <a:stretch>
            <a:fillRect/>
          </a:stretch>
        </p:blipFill>
        <p:spPr bwMode="auto">
          <a:xfrm>
            <a:off x="861001" y="1380776"/>
            <a:ext cx="621959" cy="432048"/>
          </a:xfrm>
          <a:prstGeom prst="rect">
            <a:avLst/>
          </a:prstGeom>
          <a:noFill/>
          <a:ln w="9525">
            <a:noFill/>
            <a:miter lim="800000"/>
            <a:headEnd/>
            <a:tailEnd/>
          </a:ln>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05296" y="1325239"/>
            <a:ext cx="1857748" cy="1138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TextBox 21"/>
          <p:cNvSpPr txBox="1"/>
          <p:nvPr/>
        </p:nvSpPr>
        <p:spPr>
          <a:xfrm>
            <a:off x="850410" y="2309466"/>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sp>
        <p:nvSpPr>
          <p:cNvPr id="23" name="Rectangle 10"/>
          <p:cNvSpPr/>
          <p:nvPr/>
        </p:nvSpPr>
        <p:spPr>
          <a:xfrm>
            <a:off x="841164" y="2617243"/>
            <a:ext cx="7921880" cy="1277273"/>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main task of </a:t>
            </a:r>
            <a:r>
              <a:rPr lang="en-US" sz="1100" dirty="0" smtClean="0">
                <a:solidFill>
                  <a:schemeClr val="bg1">
                    <a:lumMod val="25000"/>
                  </a:schemeClr>
                </a:solidFill>
                <a:latin typeface="Arial" pitchFamily="34" charset="0"/>
                <a:cs typeface="Arial" pitchFamily="34" charset="0"/>
              </a:rPr>
              <a:t>the center under </a:t>
            </a:r>
            <a:r>
              <a:rPr lang="en-US" sz="1100" dirty="0">
                <a:solidFill>
                  <a:schemeClr val="bg1">
                    <a:lumMod val="25000"/>
                  </a:schemeClr>
                </a:solidFill>
                <a:latin typeface="Arial" pitchFamily="34" charset="0"/>
                <a:cs typeface="Arial" pitchFamily="34" charset="0"/>
              </a:rPr>
              <a:t>this contract </a:t>
            </a:r>
            <a:r>
              <a:rPr lang="en-US" sz="1100" dirty="0" smtClean="0">
                <a:solidFill>
                  <a:schemeClr val="bg1">
                    <a:lumMod val="25000"/>
                  </a:schemeClr>
                </a:solidFill>
                <a:latin typeface="Arial" pitchFamily="34" charset="0"/>
                <a:cs typeface="Arial" pitchFamily="34" charset="0"/>
              </a:rPr>
              <a:t>is an </a:t>
            </a:r>
            <a:r>
              <a:rPr lang="en-US" sz="1100" dirty="0">
                <a:solidFill>
                  <a:schemeClr val="bg1">
                    <a:lumMod val="25000"/>
                  </a:schemeClr>
                </a:solidFill>
                <a:latin typeface="Arial" pitchFamily="34" charset="0"/>
                <a:cs typeface="Arial" pitchFamily="34" charset="0"/>
              </a:rPr>
              <a:t>assessment of the possibility of using </a:t>
            </a:r>
            <a:r>
              <a:rPr lang="en-US" sz="1100" dirty="0" smtClean="0">
                <a:solidFill>
                  <a:schemeClr val="bg1">
                    <a:lumMod val="25000"/>
                  </a:schemeClr>
                </a:solidFill>
                <a:latin typeface="Arial" pitchFamily="34" charset="0"/>
                <a:cs typeface="Arial" pitchFamily="34" charset="0"/>
              </a:rPr>
              <a:t>SCN technology </a:t>
            </a:r>
            <a:r>
              <a:rPr lang="en-US" sz="1100" dirty="0">
                <a:solidFill>
                  <a:schemeClr val="bg1">
                    <a:lumMod val="25000"/>
                  </a:schemeClr>
                </a:solidFill>
                <a:latin typeface="Arial" pitchFamily="34" charset="0"/>
                <a:cs typeface="Arial" pitchFamily="34" charset="0"/>
              </a:rPr>
              <a:t>to improve management of computer networks </a:t>
            </a:r>
            <a:r>
              <a:rPr lang="en-US" sz="1100" dirty="0" smtClean="0">
                <a:solidFill>
                  <a:schemeClr val="bg1">
                    <a:lumMod val="25000"/>
                  </a:schemeClr>
                </a:solidFill>
                <a:latin typeface="Arial" pitchFamily="34" charset="0"/>
                <a:cs typeface="Arial" pitchFamily="34" charset="0"/>
              </a:rPr>
              <a:t>in data centers </a:t>
            </a:r>
            <a:r>
              <a:rPr lang="en-US" sz="1100" dirty="0">
                <a:solidFill>
                  <a:schemeClr val="bg1">
                    <a:lumMod val="25000"/>
                  </a:schemeClr>
                </a:solidFill>
                <a:latin typeface="Arial" pitchFamily="34" charset="0"/>
                <a:cs typeface="Arial" pitchFamily="34" charset="0"/>
              </a:rPr>
              <a:t>(DC)</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The result will be a prototype research tool for managing network resources and data flows in data centers based on the SCN approach with distributed network operating systems</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In </a:t>
            </a:r>
            <a:r>
              <a:rPr lang="en-US" sz="1100" dirty="0">
                <a:solidFill>
                  <a:schemeClr val="bg1">
                    <a:lumMod val="25000"/>
                  </a:schemeClr>
                </a:solidFill>
                <a:latin typeface="Arial" pitchFamily="34" charset="0"/>
                <a:cs typeface="Arial" pitchFamily="34" charset="0"/>
              </a:rPr>
              <a:t>the case of successful R &amp; D, the </a:t>
            </a:r>
            <a:r>
              <a:rPr lang="en-US" sz="1100" dirty="0" smtClean="0">
                <a:solidFill>
                  <a:schemeClr val="bg1">
                    <a:lumMod val="25000"/>
                  </a:schemeClr>
                </a:solidFill>
                <a:latin typeface="Arial" pitchFamily="34" charset="0"/>
                <a:cs typeface="Arial" pitchFamily="34" charset="0"/>
              </a:rPr>
              <a:t>result will </a:t>
            </a:r>
            <a:r>
              <a:rPr lang="en-US" sz="1100" dirty="0">
                <a:solidFill>
                  <a:schemeClr val="bg1">
                    <a:lumMod val="25000"/>
                  </a:schemeClr>
                </a:solidFill>
                <a:latin typeface="Arial" pitchFamily="34" charset="0"/>
                <a:cs typeface="Arial" pitchFamily="34" charset="0"/>
              </a:rPr>
              <a:t>be the first Russian </a:t>
            </a:r>
            <a:r>
              <a:rPr lang="en-US" sz="1100" dirty="0" smtClean="0">
                <a:solidFill>
                  <a:schemeClr val="bg1">
                    <a:lumMod val="25000"/>
                  </a:schemeClr>
                </a:solidFill>
                <a:latin typeface="Arial" pitchFamily="34" charset="0"/>
                <a:cs typeface="Arial" pitchFamily="34" charset="0"/>
              </a:rPr>
              <a:t>switchboard for software-configurable </a:t>
            </a:r>
            <a:r>
              <a:rPr lang="en-US" sz="1100" dirty="0">
                <a:solidFill>
                  <a:schemeClr val="bg1">
                    <a:lumMod val="25000"/>
                  </a:schemeClr>
                </a:solidFill>
                <a:latin typeface="Arial" pitchFamily="34" charset="0"/>
                <a:cs typeface="Arial" pitchFamily="34" charset="0"/>
              </a:rPr>
              <a:t>networks (PKS), application development tools for PCB-based networks, systems </a:t>
            </a:r>
            <a:r>
              <a:rPr lang="en-US" sz="1100" dirty="0" smtClean="0">
                <a:solidFill>
                  <a:schemeClr val="bg1">
                    <a:lumMod val="25000"/>
                  </a:schemeClr>
                </a:solidFill>
                <a:latin typeface="Arial" pitchFamily="34" charset="0"/>
                <a:cs typeface="Arial" pitchFamily="34" charset="0"/>
              </a:rPr>
              <a:t>for control </a:t>
            </a:r>
            <a:r>
              <a:rPr lang="en-US" sz="1100" dirty="0">
                <a:solidFill>
                  <a:schemeClr val="bg1">
                    <a:lumMod val="25000"/>
                  </a:schemeClr>
                </a:solidFill>
                <a:latin typeface="Arial" pitchFamily="34" charset="0"/>
                <a:cs typeface="Arial" pitchFamily="34" charset="0"/>
              </a:rPr>
              <a:t>and safety in </a:t>
            </a:r>
            <a:r>
              <a:rPr lang="en-US" sz="1100" dirty="0" smtClean="0">
                <a:solidFill>
                  <a:schemeClr val="bg1">
                    <a:lumMod val="25000"/>
                  </a:schemeClr>
                </a:solidFill>
                <a:latin typeface="Arial" pitchFamily="34" charset="0"/>
                <a:cs typeface="Arial" pitchFamily="34" charset="0"/>
              </a:rPr>
              <a:t>PKS-based </a:t>
            </a:r>
            <a:r>
              <a:rPr lang="en-US" sz="1100" dirty="0">
                <a:solidFill>
                  <a:schemeClr val="bg1">
                    <a:lumMod val="25000"/>
                  </a:schemeClr>
                </a:solidFill>
                <a:latin typeface="Arial" pitchFamily="34" charset="0"/>
                <a:cs typeface="Arial" pitchFamily="34" charset="0"/>
              </a:rPr>
              <a:t>networks, intrusion detection for cloud platforms, means of </a:t>
            </a:r>
            <a:r>
              <a:rPr lang="en-US" sz="1100" dirty="0" smtClean="0">
                <a:solidFill>
                  <a:schemeClr val="bg1">
                    <a:lumMod val="25000"/>
                  </a:schemeClr>
                </a:solidFill>
                <a:latin typeface="Arial" pitchFamily="34" charset="0"/>
                <a:cs typeface="Arial" pitchFamily="34" charset="0"/>
              </a:rPr>
              <a:t>virtualization of data systems for data centers </a:t>
            </a:r>
            <a:r>
              <a:rPr lang="en-US" sz="1100" dirty="0">
                <a:solidFill>
                  <a:schemeClr val="bg1">
                    <a:lumMod val="25000"/>
                  </a:schemeClr>
                </a:solidFill>
                <a:latin typeface="Arial" pitchFamily="34" charset="0"/>
                <a:cs typeface="Arial" pitchFamily="34" charset="0"/>
              </a:rPr>
              <a:t>and cloud computing</a:t>
            </a:r>
            <a:endParaRPr lang="ru-RU" sz="1100" dirty="0">
              <a:solidFill>
                <a:schemeClr val="bg1">
                  <a:lumMod val="25000"/>
                </a:schemeClr>
              </a:solidFill>
              <a:latin typeface="Arial" pitchFamily="34" charset="0"/>
              <a:cs typeface="Arial" pitchFamily="34" charset="0"/>
            </a:endParaRPr>
          </a:p>
        </p:txBody>
      </p:sp>
      <p:sp>
        <p:nvSpPr>
          <p:cNvPr id="25" name="Rectangle 10"/>
          <p:cNvSpPr/>
          <p:nvPr/>
        </p:nvSpPr>
        <p:spPr>
          <a:xfrm>
            <a:off x="880737" y="5205063"/>
            <a:ext cx="7818322"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DO-RA project is a mobile radiometer on a mobile phone (smartphone) using a unique detector of hard alpha-, beta-and </a:t>
            </a:r>
            <a:r>
              <a:rPr lang="en-US" sz="1100" dirty="0" smtClean="0">
                <a:solidFill>
                  <a:schemeClr val="bg1">
                    <a:lumMod val="25000"/>
                  </a:schemeClr>
                </a:solidFill>
                <a:latin typeface="Arial" pitchFamily="34" charset="0"/>
                <a:cs typeface="Arial" pitchFamily="34" charset="0"/>
              </a:rPr>
              <a:t>gamma-</a:t>
            </a:r>
            <a:r>
              <a:rPr lang="en-US" sz="1100" dirty="0" err="1" smtClean="0">
                <a:solidFill>
                  <a:schemeClr val="bg1">
                    <a:lumMod val="25000"/>
                  </a:schemeClr>
                </a:solidFill>
                <a:latin typeface="Arial" pitchFamily="34" charset="0"/>
                <a:cs typeface="Arial" pitchFamily="34" charset="0"/>
              </a:rPr>
              <a:t>rays.The</a:t>
            </a:r>
            <a:r>
              <a:rPr lang="en-US" sz="1100" dirty="0" smtClean="0">
                <a:solidFill>
                  <a:schemeClr val="bg1">
                    <a:lumMod val="25000"/>
                  </a:schemeClr>
                </a:solidFill>
                <a:latin typeface="Arial" pitchFamily="34" charset="0"/>
                <a:cs typeface="Arial" pitchFamily="34" charset="0"/>
              </a:rPr>
              <a:t> </a:t>
            </a:r>
            <a:r>
              <a:rPr lang="en-US" sz="1100" dirty="0">
                <a:solidFill>
                  <a:schemeClr val="bg1">
                    <a:lumMod val="25000"/>
                  </a:schemeClr>
                </a:solidFill>
                <a:latin typeface="Arial" pitchFamily="34" charset="0"/>
                <a:cs typeface="Arial" pitchFamily="34" charset="0"/>
              </a:rPr>
              <a:t>DO-RA control system  works with specially designed software packages and through a licensed operating system used by mobile devices</a:t>
            </a: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sensor is based on semiconductor detectors and may be built into the telephone circuit or used as an additional </a:t>
            </a:r>
            <a:r>
              <a:rPr lang="en-US" sz="1100" dirty="0" smtClean="0">
                <a:solidFill>
                  <a:schemeClr val="bg1">
                    <a:lumMod val="25000"/>
                  </a:schemeClr>
                </a:solidFill>
                <a:latin typeface="Arial" pitchFamily="34" charset="0"/>
                <a:cs typeface="Arial" pitchFamily="34" charset="0"/>
              </a:rPr>
              <a:t>device. </a:t>
            </a:r>
            <a:r>
              <a:rPr lang="en-US" sz="1100" dirty="0">
                <a:solidFill>
                  <a:schemeClr val="bg1">
                    <a:lumMod val="25000"/>
                  </a:schemeClr>
                </a:solidFill>
                <a:latin typeface="Arial" pitchFamily="34" charset="0"/>
                <a:cs typeface="Arial" pitchFamily="34" charset="0"/>
              </a:rPr>
              <a:t>The latest version of the device works via USB-port, or remotely (via Bluetooth or Wi-Fi), thus creating a modular mobile </a:t>
            </a:r>
            <a:r>
              <a:rPr lang="en-US" sz="1100" dirty="0" smtClean="0">
                <a:solidFill>
                  <a:schemeClr val="bg1">
                    <a:lumMod val="25000"/>
                  </a:schemeClr>
                </a:solidFill>
                <a:latin typeface="Arial" pitchFamily="34" charset="0"/>
                <a:cs typeface="Arial" pitchFamily="34" charset="0"/>
              </a:rPr>
              <a:t>dosimeter-radiometer</a:t>
            </a:r>
            <a:endParaRPr lang="ru-RU" sz="1100" dirty="0">
              <a:solidFill>
                <a:schemeClr val="bg1">
                  <a:lumMod val="25000"/>
                </a:schemeClr>
              </a:solidFill>
              <a:latin typeface="Arial" pitchFamily="34" charset="0"/>
              <a:cs typeface="Arial" pitchFamily="34" charset="0"/>
            </a:endParaRPr>
          </a:p>
        </p:txBody>
      </p:sp>
      <p:pic>
        <p:nvPicPr>
          <p:cNvPr id="2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844925" y="4238250"/>
            <a:ext cx="595928" cy="432048"/>
          </a:xfrm>
          <a:prstGeom prst="rect">
            <a:avLst/>
          </a:prstGeom>
          <a:noFill/>
          <a:ln w="9525">
            <a:noFill/>
            <a:miter lim="800000"/>
            <a:headEnd/>
            <a:tailEnd/>
          </a:ln>
        </p:spPr>
      </p:pic>
      <p:pic>
        <p:nvPicPr>
          <p:cNvPr id="27"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10702" y="4166382"/>
            <a:ext cx="1952342" cy="936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8" name="Rectangle 9"/>
          <p:cNvSpPr/>
          <p:nvPr/>
        </p:nvSpPr>
        <p:spPr>
          <a:xfrm>
            <a:off x="1522744" y="4238250"/>
            <a:ext cx="5203877" cy="600164"/>
          </a:xfrm>
          <a:prstGeom prst="rect">
            <a:avLst/>
          </a:prstGeom>
        </p:spPr>
        <p:txBody>
          <a:bodyPr wrap="square">
            <a:spAutoFit/>
          </a:bodyPr>
          <a:lstStyle/>
          <a:p>
            <a:r>
              <a:rPr lang="en-US" sz="1100" b="1" i="1" dirty="0" err="1" smtClean="0">
                <a:solidFill>
                  <a:schemeClr val="bg1">
                    <a:lumMod val="25000"/>
                  </a:schemeClr>
                </a:solidFill>
                <a:latin typeface="Arial" pitchFamily="34" charset="0"/>
                <a:cs typeface="Arial" pitchFamily="34" charset="0"/>
              </a:rPr>
              <a:t>Intersoft</a:t>
            </a:r>
            <a:r>
              <a:rPr lang="en-US" sz="1100" b="1" i="1" dirty="0" smtClean="0">
                <a:solidFill>
                  <a:schemeClr val="bg1">
                    <a:lumMod val="25000"/>
                  </a:schemeClr>
                </a:solidFill>
                <a:latin typeface="Arial" pitchFamily="34" charset="0"/>
                <a:cs typeface="Arial" pitchFamily="34" charset="0"/>
              </a:rPr>
              <a:t> Eurasia </a:t>
            </a:r>
            <a:r>
              <a:rPr lang="en-US" sz="1100" b="1" i="1" dirty="0">
                <a:solidFill>
                  <a:schemeClr val="bg1">
                    <a:lumMod val="25000"/>
                  </a:schemeClr>
                </a:solidFill>
                <a:latin typeface="Arial" pitchFamily="34" charset="0"/>
                <a:cs typeface="Arial" pitchFamily="34" charset="0"/>
              </a:rPr>
              <a:t>(</a:t>
            </a:r>
            <a:r>
              <a:rPr lang="en-US" sz="1100" b="1" i="1" dirty="0" smtClean="0">
                <a:solidFill>
                  <a:schemeClr val="bg1">
                    <a:lumMod val="25000"/>
                  </a:schemeClr>
                </a:solidFill>
                <a:latin typeface="Arial" pitchFamily="34" charset="0"/>
                <a:cs typeface="Arial" pitchFamily="34" charset="0"/>
              </a:rPr>
              <a:t>operator of the DO-RA project) </a:t>
            </a:r>
            <a:r>
              <a:rPr lang="en-US" sz="1100" b="1" i="1" dirty="0">
                <a:solidFill>
                  <a:schemeClr val="bg1">
                    <a:lumMod val="25000"/>
                  </a:schemeClr>
                </a:solidFill>
                <a:latin typeface="Arial" pitchFamily="34" charset="0"/>
                <a:cs typeface="Arial" pitchFamily="34" charset="0"/>
              </a:rPr>
              <a:t>and</a:t>
            </a:r>
          </a:p>
          <a:p>
            <a:r>
              <a:rPr lang="en-US" sz="1100" b="1" i="1" dirty="0">
                <a:solidFill>
                  <a:schemeClr val="bg1">
                    <a:lumMod val="25000"/>
                  </a:schemeClr>
                </a:solidFill>
                <a:latin typeface="Arial" pitchFamily="34" charset="0"/>
                <a:cs typeface="Arial" pitchFamily="34" charset="0"/>
              </a:rPr>
              <a:t>U.S. company </a:t>
            </a:r>
            <a:r>
              <a:rPr lang="en-US" sz="1100" b="1" i="1" dirty="0" err="1" smtClean="0">
                <a:solidFill>
                  <a:schemeClr val="bg1">
                    <a:lumMod val="25000"/>
                  </a:schemeClr>
                </a:solidFill>
                <a:latin typeface="Arial" pitchFamily="34" charset="0"/>
                <a:cs typeface="Arial" pitchFamily="34" charset="0"/>
              </a:rPr>
              <a:t>Predicus</a:t>
            </a:r>
            <a:r>
              <a:rPr lang="en-US" sz="1100" b="1" i="1" dirty="0" smtClean="0">
                <a:solidFill>
                  <a:schemeClr val="bg1">
                    <a:lumMod val="25000"/>
                  </a:schemeClr>
                </a:solidFill>
                <a:latin typeface="Arial" pitchFamily="34" charset="0"/>
                <a:cs typeface="Arial" pitchFamily="34" charset="0"/>
              </a:rPr>
              <a:t> </a:t>
            </a:r>
            <a:r>
              <a:rPr lang="en-US" sz="1100" b="1" i="1" dirty="0">
                <a:solidFill>
                  <a:schemeClr val="bg1">
                    <a:lumMod val="25000"/>
                  </a:schemeClr>
                </a:solidFill>
                <a:latin typeface="Arial" pitchFamily="34" charset="0"/>
                <a:cs typeface="Arial" pitchFamily="34" charset="0"/>
              </a:rPr>
              <a:t>signed a long-term </a:t>
            </a:r>
            <a:r>
              <a:rPr lang="en-US" sz="1100" b="1" i="1" dirty="0" smtClean="0">
                <a:solidFill>
                  <a:schemeClr val="bg1">
                    <a:lumMod val="25000"/>
                  </a:schemeClr>
                </a:solidFill>
                <a:latin typeface="Arial" pitchFamily="34" charset="0"/>
                <a:cs typeface="Arial" pitchFamily="34" charset="0"/>
              </a:rPr>
              <a:t>contract (10 </a:t>
            </a:r>
            <a:r>
              <a:rPr lang="en-US" sz="1100" b="1" i="1" dirty="0">
                <a:solidFill>
                  <a:schemeClr val="bg1">
                    <a:lumMod val="25000"/>
                  </a:schemeClr>
                </a:solidFill>
                <a:latin typeface="Arial" pitchFamily="34" charset="0"/>
                <a:cs typeface="Arial" pitchFamily="34" charset="0"/>
              </a:rPr>
              <a:t>years old) </a:t>
            </a:r>
            <a:r>
              <a:rPr lang="en-US" sz="1100" b="1" i="1" dirty="0" smtClean="0">
                <a:solidFill>
                  <a:schemeClr val="bg1">
                    <a:lumMod val="25000"/>
                  </a:schemeClr>
                </a:solidFill>
                <a:latin typeface="Arial" pitchFamily="34" charset="0"/>
                <a:cs typeface="Arial" pitchFamily="34" charset="0"/>
              </a:rPr>
              <a:t>on </a:t>
            </a:r>
            <a:r>
              <a:rPr lang="en-US" sz="1100" b="1" i="1" dirty="0">
                <a:solidFill>
                  <a:schemeClr val="bg1">
                    <a:lumMod val="25000"/>
                  </a:schemeClr>
                </a:solidFill>
                <a:latin typeface="Arial" pitchFamily="34" charset="0"/>
                <a:cs typeface="Arial" pitchFamily="34" charset="0"/>
              </a:rPr>
              <a:t>strategic partnership</a:t>
            </a:r>
            <a:endParaRPr lang="ru-RU" sz="1100" b="1" i="1" dirty="0">
              <a:solidFill>
                <a:schemeClr val="bg1">
                  <a:lumMod val="25000"/>
                </a:schemeClr>
              </a:solidFill>
              <a:latin typeface="Arial" pitchFamily="34" charset="0"/>
              <a:cs typeface="Arial" pitchFamily="34" charset="0"/>
            </a:endParaRPr>
          </a:p>
        </p:txBody>
      </p:sp>
      <p:sp>
        <p:nvSpPr>
          <p:cNvPr id="29" name="TextBox 28"/>
          <p:cNvSpPr txBox="1"/>
          <p:nvPr/>
        </p:nvSpPr>
        <p:spPr>
          <a:xfrm>
            <a:off x="880737" y="4902479"/>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sp>
        <p:nvSpPr>
          <p:cNvPr id="13" name="Прямоугольник 12"/>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3076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474405" y="1400310"/>
            <a:ext cx="3657604" cy="338554"/>
          </a:xfrm>
          <a:prstGeom prst="rect">
            <a:avLst/>
          </a:prstGeom>
          <a:solidFill>
            <a:schemeClr val="tx2">
              <a:lumMod val="40000"/>
              <a:lumOff val="60000"/>
            </a:schemeClr>
          </a:solidFill>
        </p:spPr>
        <p:txBody>
          <a:bodyPr wrap="square" rtlCol="0">
            <a:spAutoFit/>
          </a:bodyPr>
          <a:lstStyle/>
          <a:p>
            <a:r>
              <a:rPr lang="en-US" sz="1600" b="1" dirty="0">
                <a:solidFill>
                  <a:schemeClr val="bg2"/>
                </a:solidFill>
              </a:rPr>
              <a:t>Success Stories</a:t>
            </a:r>
            <a:endParaRPr lang="ru-RU" sz="1600" b="1" dirty="0">
              <a:solidFill>
                <a:schemeClr val="bg2"/>
              </a:solidFill>
            </a:endParaRPr>
          </a:p>
        </p:txBody>
      </p:sp>
      <p:sp>
        <p:nvSpPr>
          <p:cNvPr id="22" name="Прямоугольник 5"/>
          <p:cNvSpPr/>
          <p:nvPr/>
        </p:nvSpPr>
        <p:spPr>
          <a:xfrm>
            <a:off x="1270795" y="1720291"/>
            <a:ext cx="3731512" cy="2108269"/>
          </a:xfrm>
          <a:prstGeom prst="rect">
            <a:avLst/>
          </a:prstGeom>
        </p:spPr>
        <p:txBody>
          <a:bodyPr wrap="square">
            <a:spAutoFit/>
          </a:bodyPr>
          <a:lstStyle/>
          <a:p>
            <a:pPr>
              <a:spcBef>
                <a:spcPts val="600"/>
              </a:spcBef>
              <a:defRPr/>
            </a:pPr>
            <a:r>
              <a:rPr lang="en-US" sz="1200" b="0" dirty="0" err="1" smtClean="0">
                <a:solidFill>
                  <a:schemeClr val="bg1">
                    <a:lumMod val="25000"/>
                  </a:schemeClr>
                </a:solidFill>
                <a:latin typeface="Arial" pitchFamily="34" charset="0"/>
                <a:cs typeface="Arial" pitchFamily="34" charset="0"/>
              </a:rPr>
              <a:t>Skolkovo</a:t>
            </a:r>
            <a:r>
              <a:rPr lang="en-US" sz="1200" b="0" dirty="0" smtClean="0">
                <a:solidFill>
                  <a:schemeClr val="bg1">
                    <a:lumMod val="25000"/>
                  </a:schemeClr>
                </a:solidFill>
                <a:latin typeface="Arial" pitchFamily="34" charset="0"/>
                <a:cs typeface="Arial" pitchFamily="34" charset="0"/>
              </a:rPr>
              <a:t> participant </a:t>
            </a:r>
            <a:r>
              <a:rPr lang="en-US" sz="1400" b="1" dirty="0" err="1" smtClean="0">
                <a:solidFill>
                  <a:schemeClr val="bg1">
                    <a:lumMod val="25000"/>
                  </a:schemeClr>
                </a:solidFill>
                <a:latin typeface="Arial" pitchFamily="34" charset="0"/>
                <a:cs typeface="Arial" pitchFamily="34" charset="0"/>
              </a:rPr>
              <a:t>Displair</a:t>
            </a:r>
            <a:r>
              <a:rPr lang="ru-RU" sz="1400" b="1" dirty="0" smtClean="0">
                <a:solidFill>
                  <a:schemeClr val="bg1">
                    <a:lumMod val="25000"/>
                  </a:schemeClr>
                </a:solidFill>
                <a:latin typeface="Arial" pitchFamily="34" charset="0"/>
                <a:cs typeface="Arial" pitchFamily="34" charset="0"/>
              </a:rPr>
              <a:t> </a:t>
            </a:r>
            <a:r>
              <a:rPr lang="en-US" sz="1200" dirty="0">
                <a:solidFill>
                  <a:schemeClr val="bg1">
                    <a:lumMod val="25000"/>
                  </a:schemeClr>
                </a:solidFill>
                <a:latin typeface="Arial" pitchFamily="34" charset="0"/>
                <a:cs typeface="Arial" pitchFamily="34" charset="0"/>
              </a:rPr>
              <a:t>will present its innovative product </a:t>
            </a:r>
            <a:r>
              <a:rPr lang="en-US" sz="1200" dirty="0" smtClean="0">
                <a:solidFill>
                  <a:schemeClr val="bg1">
                    <a:lumMod val="25000"/>
                  </a:schemeClr>
                </a:solidFill>
                <a:latin typeface="Arial" pitchFamily="34" charset="0"/>
                <a:cs typeface="Arial" pitchFamily="34" charset="0"/>
              </a:rPr>
              <a:t>at </a:t>
            </a:r>
            <a:r>
              <a:rPr lang="en-US" sz="1200" dirty="0" err="1" smtClean="0">
                <a:solidFill>
                  <a:schemeClr val="bg1">
                    <a:lumMod val="25000"/>
                  </a:schemeClr>
                </a:solidFill>
                <a:latin typeface="Arial" pitchFamily="34" charset="0"/>
                <a:cs typeface="Arial" pitchFamily="34" charset="0"/>
              </a:rPr>
              <a:t>CeBit</a:t>
            </a:r>
            <a:r>
              <a:rPr lang="en-US" sz="1200" dirty="0" smtClean="0">
                <a:solidFill>
                  <a:schemeClr val="bg1">
                    <a:lumMod val="25000"/>
                  </a:schemeClr>
                </a:solidFill>
                <a:latin typeface="Arial" pitchFamily="34" charset="0"/>
                <a:cs typeface="Arial" pitchFamily="34" charset="0"/>
              </a:rPr>
              <a:t>, the </a:t>
            </a:r>
            <a:r>
              <a:rPr lang="en-US" sz="1200" dirty="0">
                <a:solidFill>
                  <a:schemeClr val="bg1">
                    <a:lumMod val="25000"/>
                  </a:schemeClr>
                </a:solidFill>
                <a:latin typeface="Arial" pitchFamily="34" charset="0"/>
                <a:cs typeface="Arial" pitchFamily="34" charset="0"/>
              </a:rPr>
              <a:t>world's largest IT and telecom exhibition </a:t>
            </a:r>
            <a:r>
              <a:rPr lang="en-US" sz="1200" dirty="0" smtClean="0">
                <a:solidFill>
                  <a:schemeClr val="bg1">
                    <a:lumMod val="25000"/>
                  </a:schemeClr>
                </a:solidFill>
                <a:latin typeface="Arial" pitchFamily="34" charset="0"/>
                <a:cs typeface="Arial" pitchFamily="34" charset="0"/>
              </a:rPr>
              <a:t>in Hanover;</a:t>
            </a:r>
          </a:p>
          <a:p>
            <a:pPr>
              <a:spcBef>
                <a:spcPts val="600"/>
              </a:spcBef>
              <a:defRPr/>
            </a:pPr>
            <a:r>
              <a:rPr lang="en-US" sz="1400" b="1" dirty="0" err="1" smtClean="0">
                <a:solidFill>
                  <a:schemeClr val="bg1">
                    <a:lumMod val="25000"/>
                  </a:schemeClr>
                </a:solidFill>
                <a:latin typeface="Arial" pitchFamily="34" charset="0"/>
                <a:cs typeface="Arial" pitchFamily="34" charset="0"/>
              </a:rPr>
              <a:t>PrimerLife</a:t>
            </a:r>
            <a:r>
              <a:rPr lang="en-US" sz="1400" b="1"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announced </a:t>
            </a:r>
            <a:r>
              <a:rPr lang="en-US" sz="1200" dirty="0">
                <a:solidFill>
                  <a:schemeClr val="bg1">
                    <a:lumMod val="25000"/>
                  </a:schemeClr>
                </a:solidFill>
                <a:latin typeface="Arial" pitchFamily="34" charset="0"/>
                <a:cs typeface="Arial" pitchFamily="34" charset="0"/>
              </a:rPr>
              <a:t>the launch of a genetic social network</a:t>
            </a:r>
            <a:r>
              <a:rPr lang="en-US" sz="1200" dirty="0" smtClean="0">
                <a:solidFill>
                  <a:schemeClr val="bg1">
                    <a:lumMod val="25000"/>
                  </a:schemeClr>
                </a:solidFill>
                <a:latin typeface="Arial" pitchFamily="34" charset="0"/>
                <a:cs typeface="Arial" pitchFamily="34" charset="0"/>
              </a:rPr>
              <a:t>;</a:t>
            </a:r>
          </a:p>
          <a:p>
            <a:pPr>
              <a:spcBef>
                <a:spcPts val="600"/>
              </a:spcBef>
              <a:defRPr/>
            </a:pPr>
            <a:r>
              <a:rPr lang="en-US" sz="1200" dirty="0" smtClean="0">
                <a:solidFill>
                  <a:schemeClr val="bg1">
                    <a:lumMod val="25000"/>
                  </a:schemeClr>
                </a:solidFill>
                <a:latin typeface="Arial" pitchFamily="34" charset="0"/>
                <a:cs typeface="Arial" pitchFamily="34" charset="0"/>
              </a:rPr>
              <a:t>The </a:t>
            </a:r>
            <a:r>
              <a:rPr lang="en-US" sz="1400" b="1" dirty="0">
                <a:solidFill>
                  <a:schemeClr val="bg1">
                    <a:lumMod val="25000"/>
                  </a:schemeClr>
                </a:solidFill>
                <a:latin typeface="Arial" pitchFamily="34" charset="0"/>
                <a:cs typeface="Arial" pitchFamily="34" charset="0"/>
              </a:rPr>
              <a:t>D</a:t>
            </a:r>
            <a:r>
              <a:rPr lang="ru-RU" sz="1400" b="1" dirty="0" smtClean="0">
                <a:solidFill>
                  <a:schemeClr val="bg1">
                    <a:lumMod val="25000"/>
                  </a:schemeClr>
                </a:solidFill>
                <a:latin typeface="Arial" pitchFamily="34" charset="0"/>
                <a:cs typeface="Arial" pitchFamily="34" charset="0"/>
              </a:rPr>
              <a:t>О-</a:t>
            </a:r>
            <a:r>
              <a:rPr lang="en-US" sz="1400" b="1" dirty="0" smtClean="0">
                <a:solidFill>
                  <a:schemeClr val="bg1">
                    <a:lumMod val="25000"/>
                  </a:schemeClr>
                </a:solidFill>
                <a:latin typeface="Arial" pitchFamily="34" charset="0"/>
                <a:cs typeface="Arial" pitchFamily="34" charset="0"/>
              </a:rPr>
              <a:t>R</a:t>
            </a:r>
            <a:r>
              <a:rPr lang="ru-RU" sz="1400" b="1" dirty="0" smtClean="0">
                <a:solidFill>
                  <a:schemeClr val="bg1">
                    <a:lumMod val="25000"/>
                  </a:schemeClr>
                </a:solidFill>
                <a:latin typeface="Arial" pitchFamily="34" charset="0"/>
                <a:cs typeface="Arial" pitchFamily="34" charset="0"/>
              </a:rPr>
              <a:t>А</a:t>
            </a:r>
            <a:r>
              <a:rPr lang="ru-RU" sz="14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project and </a:t>
            </a:r>
            <a:r>
              <a:rPr lang="en-US" sz="1200" dirty="0" err="1">
                <a:solidFill>
                  <a:schemeClr val="bg1">
                    <a:lumMod val="25000"/>
                  </a:schemeClr>
                </a:solidFill>
                <a:latin typeface="Arial" pitchFamily="34" charset="0"/>
                <a:cs typeface="Arial" pitchFamily="34" charset="0"/>
              </a:rPr>
              <a:t>Predicus</a:t>
            </a:r>
            <a:r>
              <a:rPr lang="en-US" sz="1200" dirty="0">
                <a:solidFill>
                  <a:schemeClr val="bg1">
                    <a:lumMod val="25000"/>
                  </a:schemeClr>
                </a:solidFill>
                <a:latin typeface="Arial" pitchFamily="34" charset="0"/>
                <a:cs typeface="Arial" pitchFamily="34" charset="0"/>
              </a:rPr>
              <a:t> (USA) signed a long-term contract on strategic </a:t>
            </a:r>
            <a:r>
              <a:rPr lang="en-US" sz="1200" dirty="0" smtClean="0">
                <a:solidFill>
                  <a:schemeClr val="bg1">
                    <a:lumMod val="25000"/>
                  </a:schemeClr>
                </a:solidFill>
                <a:latin typeface="Arial" pitchFamily="34" charset="0"/>
                <a:cs typeface="Arial" pitchFamily="34" charset="0"/>
              </a:rPr>
              <a:t>partnership</a:t>
            </a:r>
          </a:p>
          <a:p>
            <a:pPr>
              <a:spcBef>
                <a:spcPts val="600"/>
              </a:spcBef>
              <a:defRPr/>
            </a:pPr>
            <a:r>
              <a:rPr lang="ru-RU" sz="1400" b="1" dirty="0" smtClean="0">
                <a:solidFill>
                  <a:schemeClr val="bg1">
                    <a:lumMod val="25000"/>
                  </a:schemeClr>
                </a:solidFill>
                <a:latin typeface="Arial" pitchFamily="34" charset="0"/>
                <a:cs typeface="Arial" pitchFamily="34" charset="0"/>
              </a:rPr>
              <a:t>News360 </a:t>
            </a:r>
            <a:r>
              <a:rPr lang="en-US" sz="1200" dirty="0" smtClean="0">
                <a:solidFill>
                  <a:schemeClr val="bg1">
                    <a:lumMod val="25000"/>
                  </a:schemeClr>
                </a:solidFill>
                <a:latin typeface="Arial" pitchFamily="34" charset="0"/>
                <a:cs typeface="Arial" pitchFamily="34" charset="0"/>
              </a:rPr>
              <a:t>was recognized </a:t>
            </a:r>
            <a:r>
              <a:rPr lang="en-US" sz="1200" dirty="0">
                <a:solidFill>
                  <a:schemeClr val="bg1">
                    <a:lumMod val="25000"/>
                  </a:schemeClr>
                </a:solidFill>
                <a:latin typeface="Arial" pitchFamily="34" charset="0"/>
                <a:cs typeface="Arial" pitchFamily="34" charset="0"/>
              </a:rPr>
              <a:t>as the world's best startup at World Summit Award - Mobile Content</a:t>
            </a:r>
            <a:endParaRPr lang="ru-RU" sz="1200" b="0" dirty="0" smtClean="0">
              <a:solidFill>
                <a:schemeClr val="bg1">
                  <a:lumMod val="25000"/>
                </a:schemeClr>
              </a:solidFill>
              <a:latin typeface="Arial" pitchFamily="34" charset="0"/>
              <a:cs typeface="Arial" pitchFamily="34" charset="0"/>
            </a:endParaRPr>
          </a:p>
        </p:txBody>
      </p:sp>
      <p:sp>
        <p:nvSpPr>
          <p:cNvPr id="19" name="TextBox 18"/>
          <p:cNvSpPr txBox="1"/>
          <p:nvPr/>
        </p:nvSpPr>
        <p:spPr>
          <a:xfrm>
            <a:off x="1270796" y="4336265"/>
            <a:ext cx="3731511"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New </a:t>
            </a:r>
            <a:r>
              <a:rPr lang="en-US" sz="1600" b="1" dirty="0" err="1" smtClean="0">
                <a:solidFill>
                  <a:schemeClr val="bg2"/>
                </a:solidFill>
              </a:rPr>
              <a:t>Skolkovo</a:t>
            </a:r>
            <a:r>
              <a:rPr lang="en-US" sz="1600" b="1" dirty="0" smtClean="0">
                <a:solidFill>
                  <a:schemeClr val="bg2"/>
                </a:solidFill>
              </a:rPr>
              <a:t> Participants</a:t>
            </a:r>
            <a:endParaRPr lang="ru-RU" sz="1600" b="1" dirty="0">
              <a:solidFill>
                <a:schemeClr val="bg2"/>
              </a:solidFill>
            </a:endParaRPr>
          </a:p>
        </p:txBody>
      </p:sp>
      <p:sp>
        <p:nvSpPr>
          <p:cNvPr id="23" name="Прямоугольник 5"/>
          <p:cNvSpPr/>
          <p:nvPr/>
        </p:nvSpPr>
        <p:spPr>
          <a:xfrm>
            <a:off x="1270795" y="4654021"/>
            <a:ext cx="3771501" cy="707886"/>
          </a:xfrm>
          <a:prstGeom prst="rect">
            <a:avLst/>
          </a:prstGeom>
        </p:spPr>
        <p:txBody>
          <a:bodyPr wrap="square">
            <a:spAutoFit/>
          </a:bodyPr>
          <a:lstStyle/>
          <a:p>
            <a:pPr eaLnBrk="1" fontAlgn="auto" hangingPunct="1">
              <a:spcBef>
                <a:spcPts val="600"/>
              </a:spcBef>
              <a:spcAft>
                <a:spcPts val="0"/>
              </a:spcAft>
              <a:defRPr/>
            </a:pPr>
            <a:r>
              <a:rPr lang="en-US" sz="1200" b="0" dirty="0" smtClean="0">
                <a:solidFill>
                  <a:schemeClr val="bg1">
                    <a:lumMod val="25000"/>
                  </a:schemeClr>
                </a:solidFill>
                <a:latin typeface="Arial" pitchFamily="34" charset="0"/>
                <a:cs typeface="Arial" pitchFamily="34" charset="0"/>
              </a:rPr>
              <a:t>In 2013 </a:t>
            </a:r>
            <a:r>
              <a:rPr lang="ru-RU" sz="1400" b="1" dirty="0" smtClean="0">
                <a:solidFill>
                  <a:schemeClr val="bg1">
                    <a:lumMod val="25000"/>
                  </a:schemeClr>
                </a:solidFill>
                <a:latin typeface="Arial" pitchFamily="34" charset="0"/>
                <a:cs typeface="Arial" pitchFamily="34" charset="0"/>
              </a:rPr>
              <a:t>33</a:t>
            </a:r>
            <a:r>
              <a:rPr lang="ru-RU" sz="1400" dirty="0" smtClean="0">
                <a:solidFill>
                  <a:schemeClr val="bg1">
                    <a:lumMod val="25000"/>
                  </a:schemeClr>
                </a:solidFill>
                <a:latin typeface="Arial" pitchFamily="34" charset="0"/>
                <a:cs typeface="Arial" pitchFamily="34" charset="0"/>
              </a:rPr>
              <a:t> </a:t>
            </a:r>
            <a:r>
              <a:rPr lang="en-US" sz="1200" b="0" dirty="0" smtClean="0">
                <a:solidFill>
                  <a:schemeClr val="bg1">
                    <a:lumMod val="25000"/>
                  </a:schemeClr>
                </a:solidFill>
                <a:latin typeface="Arial" pitchFamily="34" charset="0"/>
                <a:cs typeface="Arial" pitchFamily="34" charset="0"/>
              </a:rPr>
              <a:t>companies have received participant status</a:t>
            </a:r>
            <a:r>
              <a:rPr lang="ru-RU" sz="1200" b="0" dirty="0" smtClean="0">
                <a:solidFill>
                  <a:schemeClr val="bg1">
                    <a:lumMod val="25000"/>
                  </a:schemeClr>
                </a:solidFill>
                <a:latin typeface="Arial" pitchFamily="34" charset="0"/>
                <a:cs typeface="Arial" pitchFamily="34" charset="0"/>
              </a:rPr>
              <a:t>; </a:t>
            </a:r>
            <a:r>
              <a:rPr lang="en-US" sz="1200" b="0" dirty="0" smtClean="0">
                <a:solidFill>
                  <a:schemeClr val="bg1">
                    <a:lumMod val="25000"/>
                  </a:schemeClr>
                </a:solidFill>
                <a:latin typeface="Arial" pitchFamily="34" charset="0"/>
                <a:cs typeface="Arial" pitchFamily="34" charset="0"/>
              </a:rPr>
              <a:t>the total number of project participants is </a:t>
            </a:r>
            <a:r>
              <a:rPr lang="ru-RU" sz="1400" b="1" dirty="0" smtClean="0">
                <a:solidFill>
                  <a:schemeClr val="bg1">
                    <a:lumMod val="25000"/>
                  </a:schemeClr>
                </a:solidFill>
                <a:latin typeface="Arial" pitchFamily="34" charset="0"/>
                <a:cs typeface="Arial" pitchFamily="34" charset="0"/>
              </a:rPr>
              <a:t>857</a:t>
            </a:r>
            <a:r>
              <a:rPr lang="ru-RU" sz="1200" dirty="0" smtClean="0">
                <a:solidFill>
                  <a:schemeClr val="bg1">
                    <a:lumMod val="25000"/>
                  </a:schemeClr>
                </a:solidFill>
                <a:latin typeface="Arial" pitchFamily="34" charset="0"/>
                <a:cs typeface="Arial" pitchFamily="34" charset="0"/>
              </a:rPr>
              <a:t>.</a:t>
            </a:r>
            <a:endParaRPr lang="ru-RU" sz="1200" dirty="0">
              <a:solidFill>
                <a:schemeClr val="bg1">
                  <a:lumMod val="25000"/>
                </a:schemeClr>
              </a:solidFill>
              <a:latin typeface="Arial" pitchFamily="34" charset="0"/>
              <a:cs typeface="Arial" pitchFamily="34" charset="0"/>
            </a:endParaRPr>
          </a:p>
        </p:txBody>
      </p:sp>
      <p:sp>
        <p:nvSpPr>
          <p:cNvPr id="24" name="TextBox 23"/>
          <p:cNvSpPr txBox="1"/>
          <p:nvPr/>
        </p:nvSpPr>
        <p:spPr>
          <a:xfrm>
            <a:off x="1270795" y="5494565"/>
            <a:ext cx="7245676" cy="338554"/>
          </a:xfrm>
          <a:prstGeom prst="rect">
            <a:avLst/>
          </a:prstGeom>
          <a:solidFill>
            <a:schemeClr val="tx2">
              <a:lumMod val="40000"/>
              <a:lumOff val="60000"/>
            </a:schemeClr>
          </a:solidFill>
        </p:spPr>
        <p:txBody>
          <a:bodyPr wrap="square" rtlCol="0">
            <a:spAutoFit/>
          </a:bodyPr>
          <a:lstStyle/>
          <a:p>
            <a:r>
              <a:rPr lang="en-US" sz="1600" b="1" dirty="0">
                <a:solidFill>
                  <a:schemeClr val="bg2"/>
                </a:solidFill>
              </a:rPr>
              <a:t>Project Financing</a:t>
            </a:r>
            <a:endParaRPr lang="ru-RU" sz="1600" b="1" dirty="0">
              <a:solidFill>
                <a:schemeClr val="bg2"/>
              </a:solidFill>
            </a:endParaRPr>
          </a:p>
        </p:txBody>
      </p:sp>
      <p:sp>
        <p:nvSpPr>
          <p:cNvPr id="32" name="Прямоугольник 5"/>
          <p:cNvSpPr/>
          <p:nvPr/>
        </p:nvSpPr>
        <p:spPr>
          <a:xfrm>
            <a:off x="1161706" y="5833119"/>
            <a:ext cx="7485060" cy="523220"/>
          </a:xfrm>
          <a:prstGeom prst="rect">
            <a:avLst/>
          </a:prstGeom>
        </p:spPr>
        <p:txBody>
          <a:bodyPr wrap="square">
            <a:spAutoFit/>
          </a:bodyPr>
          <a:lstStyle/>
          <a:p>
            <a:pPr>
              <a:spcBef>
                <a:spcPts val="600"/>
              </a:spcBef>
              <a:defRPr/>
            </a:pPr>
            <a:r>
              <a:rPr lang="en-US" sz="1200" dirty="0">
                <a:solidFill>
                  <a:schemeClr val="bg1">
                    <a:lumMod val="25000"/>
                  </a:schemeClr>
                </a:solidFill>
                <a:latin typeface="Arial" pitchFamily="34" charset="0"/>
                <a:cs typeface="Arial" pitchFamily="34" charset="0"/>
              </a:rPr>
              <a:t>In 2013. The </a:t>
            </a:r>
            <a:r>
              <a:rPr lang="en-US" sz="1200" dirty="0" err="1" smtClean="0">
                <a:solidFill>
                  <a:schemeClr val="bg1">
                    <a:lumMod val="25000"/>
                  </a:schemeClr>
                </a:solidFill>
                <a:latin typeface="Arial" pitchFamily="34" charset="0"/>
                <a:cs typeface="Arial" pitchFamily="34" charset="0"/>
              </a:rPr>
              <a:t>Skolkovo</a:t>
            </a:r>
            <a:r>
              <a:rPr lang="en-US" sz="1200" dirty="0" smtClean="0">
                <a:solidFill>
                  <a:schemeClr val="bg1">
                    <a:lumMod val="25000"/>
                  </a:schemeClr>
                </a:solidFill>
                <a:latin typeface="Arial" pitchFamily="34" charset="0"/>
                <a:cs typeface="Arial" pitchFamily="34" charset="0"/>
              </a:rPr>
              <a:t> Foundation </a:t>
            </a:r>
            <a:r>
              <a:rPr lang="en-US" sz="1200" dirty="0">
                <a:solidFill>
                  <a:schemeClr val="bg1">
                    <a:lumMod val="25000"/>
                  </a:schemeClr>
                </a:solidFill>
                <a:latin typeface="Arial" pitchFamily="34" charset="0"/>
                <a:cs typeface="Arial" pitchFamily="34" charset="0"/>
              </a:rPr>
              <a:t>approved the issuance of grants to </a:t>
            </a:r>
            <a:r>
              <a:rPr lang="en-US" sz="1200" dirty="0" smtClean="0">
                <a:solidFill>
                  <a:schemeClr val="bg1">
                    <a:lumMod val="25000"/>
                  </a:schemeClr>
                </a:solidFill>
                <a:latin typeface="Arial" pitchFamily="34" charset="0"/>
                <a:cs typeface="Arial" pitchFamily="34" charset="0"/>
              </a:rPr>
              <a:t>participants for a total </a:t>
            </a:r>
            <a:r>
              <a:rPr lang="en-US" sz="1200" dirty="0">
                <a:solidFill>
                  <a:schemeClr val="bg1">
                    <a:lumMod val="25000"/>
                  </a:schemeClr>
                </a:solidFill>
                <a:latin typeface="Arial" pitchFamily="34" charset="0"/>
                <a:cs typeface="Arial" pitchFamily="34" charset="0"/>
              </a:rPr>
              <a:t>amount of </a:t>
            </a:r>
            <a:r>
              <a:rPr lang="ru-RU" sz="1400" b="1" dirty="0" smtClean="0">
                <a:solidFill>
                  <a:schemeClr val="bg1">
                    <a:lumMod val="25000"/>
                  </a:schemeClr>
                </a:solidFill>
                <a:latin typeface="Arial" pitchFamily="34" charset="0"/>
                <a:cs typeface="Arial" pitchFamily="34" charset="0"/>
              </a:rPr>
              <a:t>311 </a:t>
            </a:r>
            <a:r>
              <a:rPr lang="en-US" sz="1400" b="1" dirty="0" smtClean="0">
                <a:solidFill>
                  <a:schemeClr val="bg1">
                    <a:lumMod val="25000"/>
                  </a:schemeClr>
                </a:solidFill>
                <a:latin typeface="Arial" pitchFamily="34" charset="0"/>
                <a:cs typeface="Arial" pitchFamily="34" charset="0"/>
              </a:rPr>
              <a:t>million rubles</a:t>
            </a:r>
            <a:r>
              <a:rPr lang="ru-RU" sz="1200" b="0" dirty="0" smtClean="0">
                <a:solidFill>
                  <a:schemeClr val="bg1">
                    <a:lumMod val="25000"/>
                  </a:schemeClr>
                </a:solidFill>
                <a:latin typeface="Arial" pitchFamily="34" charset="0"/>
                <a:cs typeface="Arial" pitchFamily="34" charset="0"/>
              </a:rPr>
              <a:t>; </a:t>
            </a:r>
            <a:r>
              <a:rPr lang="en-US" sz="1200" b="0" dirty="0" smtClean="0">
                <a:solidFill>
                  <a:schemeClr val="bg1">
                    <a:lumMod val="25000"/>
                  </a:schemeClr>
                </a:solidFill>
                <a:latin typeface="Arial" pitchFamily="34" charset="0"/>
                <a:cs typeface="Arial" pitchFamily="34" charset="0"/>
              </a:rPr>
              <a:t>the total sum of approved grants was  </a:t>
            </a:r>
            <a:r>
              <a:rPr lang="ru-RU" sz="1400" b="1" dirty="0" smtClean="0">
                <a:solidFill>
                  <a:schemeClr val="bg1">
                    <a:lumMod val="25000"/>
                  </a:schemeClr>
                </a:solidFill>
                <a:latin typeface="Arial" pitchFamily="34" charset="0"/>
                <a:cs typeface="Arial" pitchFamily="34" charset="0"/>
              </a:rPr>
              <a:t>9</a:t>
            </a:r>
            <a:r>
              <a:rPr lang="en-US" sz="1400" b="1" dirty="0" smtClean="0">
                <a:solidFill>
                  <a:schemeClr val="bg1">
                    <a:lumMod val="25000"/>
                  </a:schemeClr>
                </a:solidFill>
                <a:latin typeface="Arial" pitchFamily="34" charset="0"/>
                <a:cs typeface="Arial" pitchFamily="34" charset="0"/>
              </a:rPr>
              <a:t>.</a:t>
            </a:r>
            <a:r>
              <a:rPr lang="ru-RU" sz="1400" b="1" dirty="0" smtClean="0">
                <a:solidFill>
                  <a:schemeClr val="bg1">
                    <a:lumMod val="25000"/>
                  </a:schemeClr>
                </a:solidFill>
                <a:latin typeface="Arial" pitchFamily="34" charset="0"/>
                <a:cs typeface="Arial" pitchFamily="34" charset="0"/>
              </a:rPr>
              <a:t>3 </a:t>
            </a:r>
            <a:r>
              <a:rPr lang="en-US" sz="1400" b="1" dirty="0" smtClean="0">
                <a:solidFill>
                  <a:schemeClr val="bg1">
                    <a:lumMod val="25000"/>
                  </a:schemeClr>
                </a:solidFill>
                <a:latin typeface="Arial" pitchFamily="34" charset="0"/>
                <a:cs typeface="Arial" pitchFamily="34" charset="0"/>
              </a:rPr>
              <a:t>billion rubles</a:t>
            </a:r>
            <a:r>
              <a:rPr lang="ru-RU" sz="1400" b="1" dirty="0" smtClean="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p:txBody>
      </p:sp>
      <p:sp>
        <p:nvSpPr>
          <p:cNvPr id="28" name="Title 1"/>
          <p:cNvSpPr txBox="1">
            <a:spLocks/>
          </p:cNvSpPr>
          <p:nvPr/>
        </p:nvSpPr>
        <p:spPr>
          <a:xfrm>
            <a:off x="2174724" y="397315"/>
            <a:ext cx="5840388" cy="631386"/>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Arial" pitchFamily="34" charset="0"/>
                <a:cs typeface="Arial" pitchFamily="34" charset="0"/>
              </a:rPr>
              <a:t>Main Results of </a:t>
            </a:r>
            <a:r>
              <a:rPr lang="en-US" sz="2400" dirty="0" err="1">
                <a:solidFill>
                  <a:schemeClr val="bg1">
                    <a:lumMod val="50000"/>
                  </a:schemeClr>
                </a:solidFill>
                <a:latin typeface="Arial" pitchFamily="34" charset="0"/>
                <a:cs typeface="Arial" pitchFamily="34" charset="0"/>
              </a:rPr>
              <a:t>Skolkovo</a:t>
            </a:r>
            <a:r>
              <a:rPr lang="en-US" sz="2400" dirty="0">
                <a:solidFill>
                  <a:schemeClr val="bg1">
                    <a:lumMod val="50000"/>
                  </a:schemeClr>
                </a:solidFill>
                <a:latin typeface="Arial" pitchFamily="34" charset="0"/>
                <a:cs typeface="Arial" pitchFamily="34" charset="0"/>
              </a:rPr>
              <a:t> Foundation Activities</a:t>
            </a:r>
            <a:endParaRPr lang="ru-RU" sz="2400" dirty="0">
              <a:solidFill>
                <a:schemeClr val="bg1">
                  <a:lumMod val="50000"/>
                </a:schemeClr>
              </a:solidFill>
              <a:latin typeface="Arial" pitchFamily="34" charset="0"/>
              <a:cs typeface="Arial" pitchFamily="34" charset="0"/>
            </a:endParaRPr>
          </a:p>
        </p:txBody>
      </p:sp>
      <p:grpSp>
        <p:nvGrpSpPr>
          <p:cNvPr id="5" name="Группа 4"/>
          <p:cNvGrpSpPr/>
          <p:nvPr/>
        </p:nvGrpSpPr>
        <p:grpSpPr>
          <a:xfrm>
            <a:off x="476901" y="1877299"/>
            <a:ext cx="821594" cy="1925331"/>
            <a:chOff x="-1987045" y="2648100"/>
            <a:chExt cx="821594" cy="1925331"/>
          </a:xfrm>
        </p:grpSpPr>
        <p:sp>
          <p:nvSpPr>
            <p:cNvPr id="2" name="Прямоугольник 1"/>
            <p:cNvSpPr/>
            <p:nvPr/>
          </p:nvSpPr>
          <p:spPr>
            <a:xfrm>
              <a:off x="-1921706" y="2648100"/>
              <a:ext cx="504170" cy="383730"/>
            </a:xfrm>
            <a:prstGeom prst="rect">
              <a:avLst/>
            </a:prstGeom>
            <a:solidFill>
              <a:srgbClr val="33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1669621" y="3031830"/>
              <a:ext cx="504170" cy="38373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6" name="Прямоугольник 35"/>
            <p:cNvSpPr/>
            <p:nvPr/>
          </p:nvSpPr>
          <p:spPr>
            <a:xfrm>
              <a:off x="-1669621" y="3771060"/>
              <a:ext cx="504170" cy="3837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7" name="Прямоугольник 36"/>
            <p:cNvSpPr/>
            <p:nvPr/>
          </p:nvSpPr>
          <p:spPr>
            <a:xfrm>
              <a:off x="-1921706" y="3390100"/>
              <a:ext cx="504170" cy="383730"/>
            </a:xfrm>
            <a:prstGeom prst="rect">
              <a:avLst/>
            </a:prstGeom>
            <a:solidFill>
              <a:srgbClr val="F6E8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8" name="Прямоугольник 37"/>
            <p:cNvSpPr/>
            <p:nvPr/>
          </p:nvSpPr>
          <p:spPr>
            <a:xfrm>
              <a:off x="-1921706" y="4154790"/>
              <a:ext cx="504170" cy="383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 name="TextBox 2"/>
            <p:cNvSpPr txBox="1"/>
            <p:nvPr/>
          </p:nvSpPr>
          <p:spPr>
            <a:xfrm>
              <a:off x="-1972989" y="2852537"/>
              <a:ext cx="303288" cy="215444"/>
            </a:xfrm>
            <a:prstGeom prst="rect">
              <a:avLst/>
            </a:prstGeom>
            <a:noFill/>
          </p:spPr>
          <p:txBody>
            <a:bodyPr wrap="none" rtlCol="0">
              <a:spAutoFit/>
            </a:bodyPr>
            <a:lstStyle/>
            <a:p>
              <a:r>
                <a:rPr lang="ru-RU" sz="800" b="1" dirty="0" smtClean="0">
                  <a:solidFill>
                    <a:schemeClr val="bg2"/>
                  </a:solidFill>
                </a:rPr>
                <a:t>ИТ</a:t>
              </a:r>
              <a:endParaRPr lang="ru-RU" sz="800" b="1" dirty="0">
                <a:solidFill>
                  <a:schemeClr val="bg2"/>
                </a:solidFill>
              </a:endParaRPr>
            </a:p>
          </p:txBody>
        </p:sp>
        <p:sp>
          <p:nvSpPr>
            <p:cNvPr id="39" name="TextBox 38"/>
            <p:cNvSpPr txBox="1"/>
            <p:nvPr/>
          </p:nvSpPr>
          <p:spPr>
            <a:xfrm>
              <a:off x="-1984461" y="3578367"/>
              <a:ext cx="630301" cy="215444"/>
            </a:xfrm>
            <a:prstGeom prst="rect">
              <a:avLst/>
            </a:prstGeom>
            <a:noFill/>
          </p:spPr>
          <p:txBody>
            <a:bodyPr wrap="none" rtlCol="0">
              <a:spAutoFit/>
            </a:bodyPr>
            <a:lstStyle/>
            <a:p>
              <a:r>
                <a:rPr lang="ru-RU" sz="800" b="1" dirty="0" smtClean="0">
                  <a:solidFill>
                    <a:schemeClr val="bg1">
                      <a:lumMod val="25000"/>
                    </a:schemeClr>
                  </a:solidFill>
                </a:rPr>
                <a:t>Энерготех</a:t>
              </a:r>
              <a:endParaRPr lang="ru-RU" sz="800" b="1" dirty="0">
                <a:solidFill>
                  <a:schemeClr val="bg1">
                    <a:lumMod val="25000"/>
                  </a:schemeClr>
                </a:solidFill>
              </a:endParaRPr>
            </a:p>
          </p:txBody>
        </p:sp>
        <p:sp>
          <p:nvSpPr>
            <p:cNvPr id="40" name="TextBox 39"/>
            <p:cNvSpPr txBox="1"/>
            <p:nvPr/>
          </p:nvSpPr>
          <p:spPr>
            <a:xfrm>
              <a:off x="-1986968" y="4357987"/>
              <a:ext cx="511679" cy="215444"/>
            </a:xfrm>
            <a:prstGeom prst="rect">
              <a:avLst/>
            </a:prstGeom>
            <a:noFill/>
          </p:spPr>
          <p:txBody>
            <a:bodyPr wrap="none" rtlCol="0">
              <a:spAutoFit/>
            </a:bodyPr>
            <a:lstStyle/>
            <a:p>
              <a:r>
                <a:rPr lang="ru-RU" sz="800" b="1" dirty="0" smtClean="0">
                  <a:solidFill>
                    <a:schemeClr val="bg2"/>
                  </a:solidFill>
                </a:rPr>
                <a:t>Космос</a:t>
              </a:r>
              <a:endParaRPr lang="ru-RU" sz="800" b="1" dirty="0">
                <a:solidFill>
                  <a:schemeClr val="bg2"/>
                </a:solidFill>
              </a:endParaRPr>
            </a:p>
          </p:txBody>
        </p:sp>
        <p:sp>
          <p:nvSpPr>
            <p:cNvPr id="41" name="TextBox 40"/>
            <p:cNvSpPr txBox="1"/>
            <p:nvPr/>
          </p:nvSpPr>
          <p:spPr>
            <a:xfrm>
              <a:off x="-1729922" y="3223505"/>
              <a:ext cx="538930" cy="215444"/>
            </a:xfrm>
            <a:prstGeom prst="rect">
              <a:avLst/>
            </a:prstGeom>
            <a:noFill/>
          </p:spPr>
          <p:txBody>
            <a:bodyPr wrap="none" rtlCol="0">
              <a:spAutoFit/>
            </a:bodyPr>
            <a:lstStyle/>
            <a:p>
              <a:r>
                <a:rPr lang="ru-RU" sz="800" b="1" dirty="0" smtClean="0">
                  <a:solidFill>
                    <a:schemeClr val="bg2"/>
                  </a:solidFill>
                </a:rPr>
                <a:t>Биомед</a:t>
              </a:r>
              <a:endParaRPr lang="ru-RU" sz="800" b="1" dirty="0">
                <a:solidFill>
                  <a:schemeClr val="bg2"/>
                </a:solidFill>
              </a:endParaRPr>
            </a:p>
          </p:txBody>
        </p:sp>
        <p:sp>
          <p:nvSpPr>
            <p:cNvPr id="42" name="TextBox 41"/>
            <p:cNvSpPr txBox="1"/>
            <p:nvPr/>
          </p:nvSpPr>
          <p:spPr>
            <a:xfrm>
              <a:off x="-1740094" y="3962843"/>
              <a:ext cx="546945" cy="215444"/>
            </a:xfrm>
            <a:prstGeom prst="rect">
              <a:avLst/>
            </a:prstGeom>
            <a:noFill/>
          </p:spPr>
          <p:txBody>
            <a:bodyPr wrap="none" rtlCol="0">
              <a:spAutoFit/>
            </a:bodyPr>
            <a:lstStyle/>
            <a:p>
              <a:r>
                <a:rPr lang="ru-RU" sz="800" b="1" dirty="0" smtClean="0">
                  <a:solidFill>
                    <a:schemeClr val="bg2"/>
                  </a:solidFill>
                </a:rPr>
                <a:t>Ядертех</a:t>
              </a:r>
              <a:endParaRPr lang="ru-RU" sz="800" b="1" dirty="0">
                <a:solidFill>
                  <a:schemeClr val="bg2"/>
                </a:solidFill>
              </a:endParaRPr>
            </a:p>
          </p:txBody>
        </p:sp>
        <p:sp>
          <p:nvSpPr>
            <p:cNvPr id="4" name="TextBox 3"/>
            <p:cNvSpPr txBox="1"/>
            <p:nvPr/>
          </p:nvSpPr>
          <p:spPr>
            <a:xfrm>
              <a:off x="-1987045" y="2650704"/>
              <a:ext cx="420308" cy="276999"/>
            </a:xfrm>
            <a:prstGeom prst="rect">
              <a:avLst/>
            </a:prstGeom>
            <a:noFill/>
          </p:spPr>
          <p:txBody>
            <a:bodyPr wrap="none" rtlCol="0">
              <a:spAutoFit/>
            </a:bodyPr>
            <a:lstStyle/>
            <a:p>
              <a:r>
                <a:rPr lang="ru-RU" sz="1200" b="1" dirty="0" smtClean="0">
                  <a:solidFill>
                    <a:schemeClr val="bg2"/>
                  </a:solidFill>
                </a:rPr>
                <a:t>273</a:t>
              </a:r>
              <a:endParaRPr lang="ru-RU" sz="1200" b="1" dirty="0">
                <a:solidFill>
                  <a:schemeClr val="bg2"/>
                </a:solidFill>
              </a:endParaRPr>
            </a:p>
          </p:txBody>
        </p:sp>
        <p:sp>
          <p:nvSpPr>
            <p:cNvPr id="43" name="TextBox 42"/>
            <p:cNvSpPr txBox="1"/>
            <p:nvPr/>
          </p:nvSpPr>
          <p:spPr>
            <a:xfrm>
              <a:off x="-1981954" y="3390100"/>
              <a:ext cx="420308" cy="276999"/>
            </a:xfrm>
            <a:prstGeom prst="rect">
              <a:avLst/>
            </a:prstGeom>
            <a:noFill/>
          </p:spPr>
          <p:txBody>
            <a:bodyPr wrap="none" rtlCol="0">
              <a:spAutoFit/>
            </a:bodyPr>
            <a:lstStyle/>
            <a:p>
              <a:r>
                <a:rPr lang="ru-RU" sz="1200" b="1" dirty="0" smtClean="0">
                  <a:solidFill>
                    <a:schemeClr val="bg1">
                      <a:lumMod val="25000"/>
                    </a:schemeClr>
                  </a:solidFill>
                </a:rPr>
                <a:t>230</a:t>
              </a:r>
              <a:endParaRPr lang="ru-RU" sz="1200" b="1" dirty="0">
                <a:solidFill>
                  <a:schemeClr val="bg1">
                    <a:lumMod val="25000"/>
                  </a:schemeClr>
                </a:solidFill>
              </a:endParaRPr>
            </a:p>
          </p:txBody>
        </p:sp>
        <p:sp>
          <p:nvSpPr>
            <p:cNvPr id="44" name="TextBox 43"/>
            <p:cNvSpPr txBox="1"/>
            <p:nvPr/>
          </p:nvSpPr>
          <p:spPr>
            <a:xfrm>
              <a:off x="-1976863" y="4156391"/>
              <a:ext cx="341760" cy="276999"/>
            </a:xfrm>
            <a:prstGeom prst="rect">
              <a:avLst/>
            </a:prstGeom>
            <a:noFill/>
          </p:spPr>
          <p:txBody>
            <a:bodyPr wrap="none" rtlCol="0">
              <a:spAutoFit/>
            </a:bodyPr>
            <a:lstStyle/>
            <a:p>
              <a:r>
                <a:rPr lang="ru-RU" sz="1200" b="1" dirty="0" smtClean="0">
                  <a:solidFill>
                    <a:schemeClr val="bg2"/>
                  </a:solidFill>
                </a:rPr>
                <a:t>83</a:t>
              </a:r>
              <a:endParaRPr lang="ru-RU" sz="1200" b="1" dirty="0">
                <a:solidFill>
                  <a:schemeClr val="bg2"/>
                </a:solidFill>
              </a:endParaRPr>
            </a:p>
          </p:txBody>
        </p:sp>
        <p:sp>
          <p:nvSpPr>
            <p:cNvPr id="45" name="TextBox 44"/>
            <p:cNvSpPr txBox="1"/>
            <p:nvPr/>
          </p:nvSpPr>
          <p:spPr>
            <a:xfrm>
              <a:off x="-1722548" y="3031982"/>
              <a:ext cx="420308" cy="276999"/>
            </a:xfrm>
            <a:prstGeom prst="rect">
              <a:avLst/>
            </a:prstGeom>
            <a:noFill/>
          </p:spPr>
          <p:txBody>
            <a:bodyPr wrap="none" rtlCol="0">
              <a:spAutoFit/>
            </a:bodyPr>
            <a:lstStyle/>
            <a:p>
              <a:r>
                <a:rPr lang="ru-RU" sz="1200" b="1" dirty="0" smtClean="0">
                  <a:solidFill>
                    <a:schemeClr val="bg2"/>
                  </a:solidFill>
                </a:rPr>
                <a:t>203</a:t>
              </a:r>
              <a:endParaRPr lang="ru-RU" sz="1200" b="1" dirty="0">
                <a:solidFill>
                  <a:schemeClr val="bg2"/>
                </a:solidFill>
              </a:endParaRPr>
            </a:p>
          </p:txBody>
        </p:sp>
        <p:sp>
          <p:nvSpPr>
            <p:cNvPr id="46" name="TextBox 45"/>
            <p:cNvSpPr txBox="1"/>
            <p:nvPr/>
          </p:nvSpPr>
          <p:spPr>
            <a:xfrm>
              <a:off x="-1721303" y="3777209"/>
              <a:ext cx="341760" cy="276999"/>
            </a:xfrm>
            <a:prstGeom prst="rect">
              <a:avLst/>
            </a:prstGeom>
            <a:noFill/>
          </p:spPr>
          <p:txBody>
            <a:bodyPr wrap="none" rtlCol="0">
              <a:spAutoFit/>
            </a:bodyPr>
            <a:lstStyle/>
            <a:p>
              <a:r>
                <a:rPr lang="ru-RU" sz="1200" b="1" dirty="0" smtClean="0">
                  <a:solidFill>
                    <a:schemeClr val="bg2"/>
                  </a:solidFill>
                </a:rPr>
                <a:t>68</a:t>
              </a:r>
              <a:endParaRPr lang="ru-RU" sz="1200" b="1" dirty="0">
                <a:solidFill>
                  <a:schemeClr val="bg2"/>
                </a:solidFill>
              </a:endParaRPr>
            </a:p>
          </p:txBody>
        </p:sp>
      </p:grpSp>
      <p:sp>
        <p:nvSpPr>
          <p:cNvPr id="52" name="TextBox 51"/>
          <p:cNvSpPr txBox="1"/>
          <p:nvPr/>
        </p:nvSpPr>
        <p:spPr>
          <a:xfrm>
            <a:off x="5345809" y="1381475"/>
            <a:ext cx="3170662"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Increasing the quality of projects</a:t>
            </a:r>
            <a:endParaRPr lang="ru-RU" sz="1600" b="1" dirty="0">
              <a:solidFill>
                <a:schemeClr val="bg2"/>
              </a:solidFill>
            </a:endParaRPr>
          </a:p>
        </p:txBody>
      </p:sp>
      <p:sp>
        <p:nvSpPr>
          <p:cNvPr id="53" name="Прямоугольник 5"/>
          <p:cNvSpPr/>
          <p:nvPr/>
        </p:nvSpPr>
        <p:spPr>
          <a:xfrm>
            <a:off x="5345809" y="1860815"/>
            <a:ext cx="3170662" cy="1154162"/>
          </a:xfrm>
          <a:prstGeom prst="rect">
            <a:avLst/>
          </a:prstGeom>
          <a:ln>
            <a:solidFill>
              <a:schemeClr val="tx2">
                <a:lumMod val="40000"/>
                <a:lumOff val="60000"/>
              </a:schemeClr>
            </a:solidFill>
          </a:ln>
        </p:spPr>
        <p:txBody>
          <a:bodyPr wrap="square">
            <a:spAutoFit/>
          </a:bodyPr>
          <a:lstStyle/>
          <a:p>
            <a:pPr>
              <a:spcBef>
                <a:spcPts val="600"/>
              </a:spcBef>
              <a:defRPr/>
            </a:pPr>
            <a:r>
              <a:rPr lang="ru-RU" sz="1400" b="1" dirty="0" smtClean="0">
                <a:solidFill>
                  <a:schemeClr val="bg1">
                    <a:lumMod val="25000"/>
                  </a:schemeClr>
                </a:solidFill>
                <a:latin typeface="Arial" pitchFamily="34" charset="0"/>
                <a:cs typeface="Arial" pitchFamily="34" charset="0"/>
              </a:rPr>
              <a:t>40 </a:t>
            </a:r>
            <a:r>
              <a:rPr lang="en-US" sz="1200" dirty="0">
                <a:solidFill>
                  <a:schemeClr val="bg1">
                    <a:lumMod val="25000"/>
                  </a:schemeClr>
                </a:solidFill>
                <a:latin typeface="Arial" pitchFamily="34" charset="0"/>
                <a:cs typeface="Arial" pitchFamily="34" charset="0"/>
              </a:rPr>
              <a:t>participating companies were inspected for compliance with the rules of the project in early 2013</a:t>
            </a:r>
            <a:r>
              <a:rPr lang="en-US" sz="1200" dirty="0" smtClean="0">
                <a:solidFill>
                  <a:schemeClr val="bg1">
                    <a:lumMod val="25000"/>
                  </a:schemeClr>
                </a:solidFill>
                <a:latin typeface="Arial" pitchFamily="34" charset="0"/>
                <a:cs typeface="Arial" pitchFamily="34" charset="0"/>
              </a:rPr>
              <a:t>.</a:t>
            </a:r>
          </a:p>
          <a:p>
            <a:pPr>
              <a:spcBef>
                <a:spcPts val="600"/>
              </a:spcBef>
              <a:defRPr/>
            </a:pPr>
            <a:r>
              <a:rPr lang="en-US" sz="1200" dirty="0" smtClean="0">
                <a:solidFill>
                  <a:schemeClr val="bg1">
                    <a:lumMod val="25000"/>
                  </a:schemeClr>
                </a:solidFill>
                <a:latin typeface="Arial" pitchFamily="34" charset="0"/>
                <a:cs typeface="Arial" pitchFamily="34" charset="0"/>
              </a:rPr>
              <a:t>The inspection resulted in the loss </a:t>
            </a:r>
            <a:r>
              <a:rPr lang="en-US" sz="1200" dirty="0">
                <a:solidFill>
                  <a:schemeClr val="bg1">
                    <a:lumMod val="25000"/>
                  </a:schemeClr>
                </a:solidFill>
                <a:latin typeface="Arial" pitchFamily="34" charset="0"/>
                <a:cs typeface="Arial" pitchFamily="34" charset="0"/>
              </a:rPr>
              <a:t>of membership status </a:t>
            </a:r>
            <a:r>
              <a:rPr lang="en-US" sz="1200" dirty="0" smtClean="0">
                <a:solidFill>
                  <a:schemeClr val="bg1">
                    <a:lumMod val="25000"/>
                  </a:schemeClr>
                </a:solidFill>
                <a:latin typeface="Arial" pitchFamily="34" charset="0"/>
                <a:cs typeface="Arial" pitchFamily="34" charset="0"/>
              </a:rPr>
              <a:t>by </a:t>
            </a:r>
            <a:r>
              <a:rPr lang="ru-RU" sz="1400" b="1" dirty="0" smtClean="0">
                <a:solidFill>
                  <a:schemeClr val="bg1">
                    <a:lumMod val="25000"/>
                  </a:schemeClr>
                </a:solidFill>
                <a:latin typeface="Arial" pitchFamily="34" charset="0"/>
                <a:cs typeface="Arial" pitchFamily="34" charset="0"/>
              </a:rPr>
              <a:t>3</a:t>
            </a:r>
            <a:r>
              <a:rPr lang="ru-RU" sz="12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companies</a:t>
            </a:r>
            <a:r>
              <a:rPr lang="ru-RU" sz="1200" dirty="0" smtClean="0">
                <a:solidFill>
                  <a:schemeClr val="bg1">
                    <a:lumMod val="25000"/>
                  </a:schemeClr>
                </a:solidFill>
                <a:latin typeface="Arial" pitchFamily="34" charset="0"/>
                <a:cs typeface="Arial" pitchFamily="34" charset="0"/>
              </a:rPr>
              <a:t>.</a:t>
            </a:r>
          </a:p>
        </p:txBody>
      </p:sp>
      <p:sp>
        <p:nvSpPr>
          <p:cNvPr id="54" name="Прямоугольник 5"/>
          <p:cNvSpPr/>
          <p:nvPr/>
        </p:nvSpPr>
        <p:spPr>
          <a:xfrm>
            <a:off x="5345809" y="3348579"/>
            <a:ext cx="3170662" cy="1446550"/>
          </a:xfrm>
          <a:prstGeom prst="rect">
            <a:avLst/>
          </a:prstGeom>
          <a:ln>
            <a:solidFill>
              <a:schemeClr val="tx2">
                <a:lumMod val="40000"/>
                <a:lumOff val="60000"/>
              </a:schemeClr>
            </a:solidFill>
          </a:ln>
        </p:spPr>
        <p:txBody>
          <a:bodyPr wrap="square">
            <a:spAutoFit/>
          </a:bodyPr>
          <a:lstStyle/>
          <a:p>
            <a:pPr>
              <a:spcBef>
                <a:spcPts val="600"/>
              </a:spcBef>
              <a:defRPr/>
            </a:pPr>
            <a:r>
              <a:rPr lang="en-US" sz="1200" dirty="0">
                <a:solidFill>
                  <a:schemeClr val="bg1">
                    <a:lumMod val="25000"/>
                  </a:schemeClr>
                </a:solidFill>
                <a:latin typeface="Arial" pitchFamily="34" charset="0"/>
                <a:cs typeface="Arial" pitchFamily="34" charset="0"/>
              </a:rPr>
              <a:t>In connection with the approach to the target value </a:t>
            </a:r>
            <a:r>
              <a:rPr lang="en-US" sz="1200" dirty="0" smtClean="0">
                <a:solidFill>
                  <a:schemeClr val="bg1">
                    <a:lumMod val="25000"/>
                  </a:schemeClr>
                </a:solidFill>
                <a:latin typeface="Arial" pitchFamily="34" charset="0"/>
                <a:cs typeface="Arial" pitchFamily="34" charset="0"/>
              </a:rPr>
              <a:t>for number </a:t>
            </a:r>
            <a:r>
              <a:rPr lang="en-US" sz="1200" dirty="0">
                <a:solidFill>
                  <a:schemeClr val="bg1">
                    <a:lumMod val="25000"/>
                  </a:schemeClr>
                </a:solidFill>
                <a:latin typeface="Arial" pitchFamily="34" charset="0"/>
                <a:cs typeface="Arial" pitchFamily="34" charset="0"/>
              </a:rPr>
              <a:t>of participants </a:t>
            </a:r>
            <a:r>
              <a:rPr lang="ru-RU" sz="1200" dirty="0" smtClean="0">
                <a:solidFill>
                  <a:schemeClr val="bg1">
                    <a:lumMod val="25000"/>
                  </a:schemeClr>
                </a:solidFill>
                <a:latin typeface="Arial" pitchFamily="34" charset="0"/>
                <a:cs typeface="Arial" pitchFamily="34" charset="0"/>
              </a:rPr>
              <a:t>(</a:t>
            </a:r>
            <a:r>
              <a:rPr lang="ru-RU" sz="1400" b="1" dirty="0" smtClean="0">
                <a:solidFill>
                  <a:schemeClr val="bg1">
                    <a:lumMod val="25000"/>
                  </a:schemeClr>
                </a:solidFill>
                <a:latin typeface="Arial" pitchFamily="34" charset="0"/>
                <a:cs typeface="Arial" pitchFamily="34" charset="0"/>
              </a:rPr>
              <a:t>1000 </a:t>
            </a:r>
            <a:r>
              <a:rPr lang="en-US" sz="1400" b="1" dirty="0" smtClean="0">
                <a:solidFill>
                  <a:schemeClr val="bg1">
                    <a:lumMod val="25000"/>
                  </a:schemeClr>
                </a:solidFill>
                <a:latin typeface="Arial" pitchFamily="34" charset="0"/>
                <a:cs typeface="Arial" pitchFamily="34" charset="0"/>
              </a:rPr>
              <a:t>participants</a:t>
            </a:r>
            <a:r>
              <a:rPr lang="ru-RU" sz="12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starting from the second quarter of 2013 a mechanism to limit accepting new participants through </a:t>
            </a:r>
            <a:r>
              <a:rPr lang="en-US" sz="1400" b="1" dirty="0" smtClean="0">
                <a:solidFill>
                  <a:schemeClr val="bg1">
                    <a:lumMod val="25000"/>
                  </a:schemeClr>
                </a:solidFill>
                <a:latin typeface="Arial" pitchFamily="34" charset="0"/>
                <a:cs typeface="Arial" pitchFamily="34" charset="0"/>
              </a:rPr>
              <a:t>higher demands </a:t>
            </a:r>
            <a:r>
              <a:rPr lang="en-US" sz="1200" dirty="0" smtClean="0">
                <a:solidFill>
                  <a:schemeClr val="bg1">
                    <a:lumMod val="25000"/>
                  </a:schemeClr>
                </a:solidFill>
                <a:latin typeface="Arial" pitchFamily="34" charset="0"/>
                <a:cs typeface="Arial" pitchFamily="34" charset="0"/>
              </a:rPr>
              <a:t>for project quality will be implemented</a:t>
            </a:r>
            <a:endParaRPr lang="ru-RU" sz="1200" dirty="0">
              <a:solidFill>
                <a:schemeClr val="bg1">
                  <a:lumMod val="25000"/>
                </a:schemeClr>
              </a:solidFill>
              <a:latin typeface="Arial" pitchFamily="34" charset="0"/>
              <a:cs typeface="Arial" pitchFamily="34" charset="0"/>
            </a:endParaRPr>
          </a:p>
        </p:txBody>
      </p:sp>
      <p:sp>
        <p:nvSpPr>
          <p:cNvPr id="29" name="Прямоугольник 28"/>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8257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lstStyle/>
          <a:p>
            <a:r>
              <a:rPr lang="en-US" sz="2400" dirty="0" smtClean="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8. </a:t>
            </a:r>
            <a:r>
              <a:rPr lang="en-US" sz="2400" dirty="0">
                <a:solidFill>
                  <a:schemeClr val="bg1">
                    <a:lumMod val="50000"/>
                  </a:schemeClr>
                </a:solidFill>
                <a:latin typeface="Arial" pitchFamily="34" charset="0"/>
                <a:cs typeface="Arial" pitchFamily="34" charset="0"/>
              </a:rPr>
              <a:t>Participant Success Stories </a:t>
            </a:r>
            <a:r>
              <a:rPr lang="ru-RU" sz="2400" dirty="0" smtClean="0">
                <a:solidFill>
                  <a:schemeClr val="bg1">
                    <a:lumMod val="50000"/>
                  </a:schemeClr>
                </a:solidFill>
                <a:latin typeface="Arial" pitchFamily="34" charset="0"/>
                <a:cs typeface="Arial" pitchFamily="34" charset="0"/>
              </a:rPr>
              <a:t>						</a:t>
            </a:r>
            <a:r>
              <a:rPr lang="ru-RU" sz="2000" i="1" dirty="0" smtClean="0">
                <a:solidFill>
                  <a:schemeClr val="bg1">
                    <a:lumMod val="50000"/>
                  </a:schemeClr>
                </a:solidFill>
                <a:latin typeface="Arial" pitchFamily="34" charset="0"/>
                <a:cs typeface="Arial" pitchFamily="34" charset="0"/>
              </a:rPr>
              <a:t>(2/2)</a:t>
            </a:r>
            <a:endParaRPr lang="en-US" sz="2000" i="1" dirty="0">
              <a:solidFill>
                <a:schemeClr val="bg1">
                  <a:lumMod val="50000"/>
                </a:schemeClr>
              </a:solidFill>
              <a:latin typeface="Arial" pitchFamily="34" charset="0"/>
              <a:cs typeface="Arial" pitchFamily="34" charset="0"/>
            </a:endParaRPr>
          </a:p>
        </p:txBody>
      </p:sp>
      <p:sp>
        <p:nvSpPr>
          <p:cNvPr id="12" name="Rectangle 9"/>
          <p:cNvSpPr/>
          <p:nvPr/>
        </p:nvSpPr>
        <p:spPr>
          <a:xfrm>
            <a:off x="1522744" y="1380776"/>
            <a:ext cx="5469957" cy="769441"/>
          </a:xfrm>
          <a:prstGeom prst="rect">
            <a:avLst/>
          </a:prstGeom>
        </p:spPr>
        <p:txBody>
          <a:bodyPr wrap="square">
            <a:spAutoFit/>
          </a:bodyPr>
          <a:lstStyle/>
          <a:p>
            <a:r>
              <a:rPr lang="en-US" sz="1100" b="1" i="1" dirty="0">
                <a:solidFill>
                  <a:schemeClr val="bg1">
                    <a:lumMod val="25000"/>
                  </a:schemeClr>
                </a:solidFill>
                <a:latin typeface="Arial" pitchFamily="34" charset="0"/>
                <a:cs typeface="Arial" pitchFamily="34" charset="0"/>
              </a:rPr>
              <a:t>A </a:t>
            </a:r>
            <a:r>
              <a:rPr lang="en-US" sz="1100" b="1" i="1" dirty="0" smtClean="0">
                <a:solidFill>
                  <a:schemeClr val="bg1">
                    <a:lumMod val="25000"/>
                  </a:schemeClr>
                </a:solidFill>
                <a:latin typeface="Arial" pitchFamily="34" charset="0"/>
                <a:cs typeface="Arial" pitchFamily="34" charset="0"/>
              </a:rPr>
              <a:t>series of </a:t>
            </a:r>
            <a:r>
              <a:rPr lang="en-US" sz="1100" b="1" i="1" dirty="0">
                <a:solidFill>
                  <a:schemeClr val="bg1">
                    <a:lumMod val="25000"/>
                  </a:schemeClr>
                </a:solidFill>
                <a:latin typeface="Arial" pitchFamily="34" charset="0"/>
                <a:cs typeface="Arial" pitchFamily="34" charset="0"/>
              </a:rPr>
              <a:t>documents </a:t>
            </a:r>
            <a:r>
              <a:rPr lang="en-US" sz="1100" b="1" i="1" dirty="0" smtClean="0">
                <a:solidFill>
                  <a:schemeClr val="bg1">
                    <a:lumMod val="25000"/>
                  </a:schemeClr>
                </a:solidFill>
                <a:latin typeface="Arial" pitchFamily="34" charset="0"/>
                <a:cs typeface="Arial" pitchFamily="34" charset="0"/>
              </a:rPr>
              <a:t>for the ALLTECH group joining the  mini-GTL project </a:t>
            </a:r>
            <a:r>
              <a:rPr lang="en-US" sz="1100" b="1" i="1" dirty="0">
                <a:solidFill>
                  <a:schemeClr val="bg1">
                    <a:lumMod val="25000"/>
                  </a:schemeClr>
                </a:solidFill>
                <a:latin typeface="Arial" pitchFamily="34" charset="0"/>
                <a:cs typeface="Arial" pitchFamily="34" charset="0"/>
              </a:rPr>
              <a:t>(small-sized plant for processing into synthetic crude oil) </a:t>
            </a:r>
            <a:r>
              <a:rPr lang="en-US" sz="1100" b="1" i="1" dirty="0" err="1" smtClean="0">
                <a:solidFill>
                  <a:schemeClr val="bg1">
                    <a:lumMod val="25000"/>
                  </a:schemeClr>
                </a:solidFill>
                <a:latin typeface="Arial" pitchFamily="34" charset="0"/>
                <a:cs typeface="Arial" pitchFamily="34" charset="0"/>
              </a:rPr>
              <a:t>Gazohim</a:t>
            </a:r>
            <a:r>
              <a:rPr lang="en-US" sz="1100" b="1" i="1" dirty="0" smtClean="0">
                <a:solidFill>
                  <a:schemeClr val="bg1">
                    <a:lumMod val="25000"/>
                  </a:schemeClr>
                </a:solidFill>
                <a:latin typeface="Arial" pitchFamily="34" charset="0"/>
                <a:cs typeface="Arial" pitchFamily="34" charset="0"/>
              </a:rPr>
              <a:t> </a:t>
            </a:r>
            <a:r>
              <a:rPr lang="en-US" sz="1100" b="1" i="1" dirty="0">
                <a:solidFill>
                  <a:schemeClr val="bg1">
                    <a:lumMod val="25000"/>
                  </a:schemeClr>
                </a:solidFill>
                <a:latin typeface="Arial" pitchFamily="34" charset="0"/>
                <a:cs typeface="Arial" pitchFamily="34" charset="0"/>
              </a:rPr>
              <a:t>Techno. </a:t>
            </a:r>
            <a:r>
              <a:rPr lang="en-US" sz="1100" b="1" i="1" dirty="0" smtClean="0">
                <a:solidFill>
                  <a:schemeClr val="bg1">
                    <a:lumMod val="25000"/>
                  </a:schemeClr>
                </a:solidFill>
                <a:latin typeface="Arial" pitchFamily="34" charset="0"/>
                <a:cs typeface="Arial" pitchFamily="34" charset="0"/>
              </a:rPr>
              <a:t>The partner </a:t>
            </a:r>
            <a:r>
              <a:rPr lang="en-US" sz="1100" b="1" i="1" dirty="0">
                <a:solidFill>
                  <a:schemeClr val="bg1">
                    <a:lumMod val="25000"/>
                  </a:schemeClr>
                </a:solidFill>
                <a:latin typeface="Arial" pitchFamily="34" charset="0"/>
                <a:cs typeface="Arial" pitchFamily="34" charset="0"/>
              </a:rPr>
              <a:t>brings to the project </a:t>
            </a:r>
            <a:r>
              <a:rPr lang="en-US" sz="1100" b="1" i="1" dirty="0" smtClean="0">
                <a:solidFill>
                  <a:schemeClr val="bg1">
                    <a:lumMod val="25000"/>
                  </a:schemeClr>
                </a:solidFill>
                <a:latin typeface="Arial" pitchFamily="34" charset="0"/>
                <a:cs typeface="Arial" pitchFamily="34" charset="0"/>
              </a:rPr>
              <a:t>not </a:t>
            </a:r>
            <a:r>
              <a:rPr lang="en-US" sz="1100" b="1" i="1" dirty="0">
                <a:solidFill>
                  <a:schemeClr val="bg1">
                    <a:lumMod val="25000"/>
                  </a:schemeClr>
                </a:solidFill>
                <a:latin typeface="Arial" pitchFamily="34" charset="0"/>
                <a:cs typeface="Arial" pitchFamily="34" charset="0"/>
              </a:rPr>
              <a:t>only </a:t>
            </a:r>
            <a:r>
              <a:rPr lang="en-US" sz="1100" b="1" i="1" dirty="0" smtClean="0">
                <a:solidFill>
                  <a:schemeClr val="bg1">
                    <a:lumMod val="25000"/>
                  </a:schemeClr>
                </a:solidFill>
                <a:latin typeface="Arial" pitchFamily="34" charset="0"/>
                <a:cs typeface="Arial" pitchFamily="34" charset="0"/>
              </a:rPr>
              <a:t>significant </a:t>
            </a:r>
            <a:r>
              <a:rPr lang="en-US" sz="1100" b="1" i="1" dirty="0">
                <a:solidFill>
                  <a:schemeClr val="bg1">
                    <a:lumMod val="25000"/>
                  </a:schemeClr>
                </a:solidFill>
                <a:latin typeface="Arial" pitchFamily="34" charset="0"/>
                <a:cs typeface="Arial" pitchFamily="34" charset="0"/>
              </a:rPr>
              <a:t>financial resources, but also </a:t>
            </a:r>
            <a:r>
              <a:rPr lang="en-US" sz="1100" b="1" i="1" dirty="0" smtClean="0">
                <a:solidFill>
                  <a:schemeClr val="bg1">
                    <a:lumMod val="25000"/>
                  </a:schemeClr>
                </a:solidFill>
                <a:latin typeface="Arial" pitchFamily="34" charset="0"/>
                <a:cs typeface="Arial" pitchFamily="34" charset="0"/>
              </a:rPr>
              <a:t>key </a:t>
            </a:r>
            <a:r>
              <a:rPr lang="en-US" sz="1100" b="1" i="1" dirty="0">
                <a:solidFill>
                  <a:schemeClr val="bg1">
                    <a:lumMod val="25000"/>
                  </a:schemeClr>
                </a:solidFill>
                <a:latin typeface="Arial" pitchFamily="34" charset="0"/>
                <a:cs typeface="Arial" pitchFamily="34" charset="0"/>
              </a:rPr>
              <a:t>business-building expertise in the oil and gas industry</a:t>
            </a:r>
            <a:endParaRPr lang="ru-RU" sz="1100" b="1" i="1" dirty="0">
              <a:solidFill>
                <a:schemeClr val="bg1">
                  <a:lumMod val="25000"/>
                </a:schemeClr>
              </a:solidFill>
              <a:latin typeface="Arial" pitchFamily="34" charset="0"/>
              <a:cs typeface="Arial" pitchFamily="34" charset="0"/>
            </a:endParaRPr>
          </a:p>
        </p:txBody>
      </p:sp>
      <p:pic>
        <p:nvPicPr>
          <p:cNvPr id="16" name="Picture 4"/>
          <p:cNvPicPr>
            <a:picLocks noChangeAspect="1"/>
          </p:cNvPicPr>
          <p:nvPr>
            <p:custDataLst>
              <p:tags r:id="rId1"/>
            </p:custDataLst>
          </p:nvPr>
        </p:nvPicPr>
        <p:blipFill>
          <a:blip r:embed="rId6"/>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50410" y="2330486"/>
            <a:ext cx="5960292"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sp>
        <p:nvSpPr>
          <p:cNvPr id="23" name="Rectangle 10"/>
          <p:cNvSpPr/>
          <p:nvPr/>
        </p:nvSpPr>
        <p:spPr>
          <a:xfrm>
            <a:off x="841165" y="2638263"/>
            <a:ext cx="7469118"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A joint </a:t>
            </a:r>
            <a:r>
              <a:rPr lang="en-US" sz="1100" dirty="0">
                <a:solidFill>
                  <a:schemeClr val="bg1">
                    <a:lumMod val="25000"/>
                  </a:schemeClr>
                </a:solidFill>
                <a:latin typeface="Arial" pitchFamily="34" charset="0"/>
                <a:cs typeface="Arial" pitchFamily="34" charset="0"/>
              </a:rPr>
              <a:t>Russian-British project, in which the achievement of </a:t>
            </a:r>
            <a:r>
              <a:rPr lang="en-US" sz="1100" dirty="0" smtClean="0">
                <a:solidFill>
                  <a:schemeClr val="bg1">
                    <a:lumMod val="25000"/>
                  </a:schemeClr>
                </a:solidFill>
                <a:latin typeface="Arial" pitchFamily="34" charset="0"/>
                <a:cs typeface="Arial" pitchFamily="34" charset="0"/>
              </a:rPr>
              <a:t>technological </a:t>
            </a:r>
            <a:r>
              <a:rPr lang="en-US" sz="1100" dirty="0">
                <a:solidFill>
                  <a:schemeClr val="bg1">
                    <a:lumMod val="25000"/>
                  </a:schemeClr>
                </a:solidFill>
                <a:latin typeface="Arial" pitchFamily="34" charset="0"/>
                <a:cs typeface="Arial" pitchFamily="34" charset="0"/>
              </a:rPr>
              <a:t>and economic synergies </a:t>
            </a:r>
            <a:r>
              <a:rPr lang="en-US" sz="1100" dirty="0" smtClean="0">
                <a:solidFill>
                  <a:schemeClr val="bg1">
                    <a:lumMod val="25000"/>
                  </a:schemeClr>
                </a:solidFill>
                <a:latin typeface="Arial" pitchFamily="34" charset="0"/>
                <a:cs typeface="Arial" pitchFamily="34" charset="0"/>
              </a:rPr>
              <a:t>is achieved </a:t>
            </a:r>
            <a:r>
              <a:rPr lang="en-US" sz="1100" dirty="0">
                <a:solidFill>
                  <a:schemeClr val="bg1">
                    <a:lumMod val="25000"/>
                  </a:schemeClr>
                </a:solidFill>
                <a:latin typeface="Arial" pitchFamily="34" charset="0"/>
                <a:cs typeface="Arial" pitchFamily="34" charset="0"/>
              </a:rPr>
              <a:t>by combining </a:t>
            </a:r>
            <a:r>
              <a:rPr lang="en-US" sz="1100" dirty="0" smtClean="0">
                <a:solidFill>
                  <a:schemeClr val="bg1">
                    <a:lumMod val="25000"/>
                  </a:schemeClr>
                </a:solidFill>
                <a:latin typeface="Arial" pitchFamily="34" charset="0"/>
                <a:cs typeface="Arial" pitchFamily="34" charset="0"/>
              </a:rPr>
              <a:t>two </a:t>
            </a:r>
            <a:r>
              <a:rPr lang="en-US" sz="1100" dirty="0">
                <a:solidFill>
                  <a:schemeClr val="bg1">
                    <a:lumMod val="25000"/>
                  </a:schemeClr>
                </a:solidFill>
                <a:latin typeface="Arial" pitchFamily="34" charset="0"/>
                <a:cs typeface="Arial" pitchFamily="34" charset="0"/>
              </a:rPr>
              <a:t>innovative blocks in a single installation </a:t>
            </a:r>
            <a:r>
              <a:rPr lang="en-US" sz="1100" dirty="0" smtClean="0">
                <a:solidFill>
                  <a:schemeClr val="bg1">
                    <a:lumMod val="25000"/>
                  </a:schemeClr>
                </a:solidFill>
                <a:latin typeface="Arial" pitchFamily="34" charset="0"/>
                <a:cs typeface="Arial" pitchFamily="34" charset="0"/>
              </a:rPr>
              <a:t> - </a:t>
            </a:r>
            <a:r>
              <a:rPr lang="en-US" sz="1100" dirty="0">
                <a:solidFill>
                  <a:schemeClr val="bg1">
                    <a:lumMod val="25000"/>
                  </a:schemeClr>
                </a:solidFill>
                <a:latin typeface="Arial" pitchFamily="34" charset="0"/>
                <a:cs typeface="Arial" pitchFamily="34" charset="0"/>
              </a:rPr>
              <a:t>POX (partial oxidation) </a:t>
            </a:r>
            <a:r>
              <a:rPr lang="en-US" sz="1100" dirty="0" smtClean="0">
                <a:solidFill>
                  <a:schemeClr val="bg1">
                    <a:lumMod val="25000"/>
                  </a:schemeClr>
                </a:solidFill>
                <a:latin typeface="Arial" pitchFamily="34" charset="0"/>
                <a:cs typeface="Arial" pitchFamily="34" charset="0"/>
              </a:rPr>
              <a:t> from </a:t>
            </a:r>
            <a:r>
              <a:rPr lang="en-US" sz="1100" dirty="0" err="1" smtClean="0">
                <a:solidFill>
                  <a:schemeClr val="bg1">
                    <a:lumMod val="25000"/>
                  </a:schemeClr>
                </a:solidFill>
                <a:latin typeface="Arial" pitchFamily="34" charset="0"/>
                <a:cs typeface="Arial" pitchFamily="34" charset="0"/>
              </a:rPr>
              <a:t>Gazohim</a:t>
            </a:r>
            <a:r>
              <a:rPr lang="en-US" sz="1100" dirty="0" smtClean="0">
                <a:solidFill>
                  <a:schemeClr val="bg1">
                    <a:lumMod val="25000"/>
                  </a:schemeClr>
                </a:solidFill>
                <a:latin typeface="Arial" pitchFamily="34" charset="0"/>
                <a:cs typeface="Arial" pitchFamily="34" charset="0"/>
              </a:rPr>
              <a:t> Techno </a:t>
            </a:r>
            <a:r>
              <a:rPr lang="en-US" sz="1100" dirty="0">
                <a:solidFill>
                  <a:schemeClr val="bg1">
                    <a:lumMod val="25000"/>
                  </a:schemeClr>
                </a:solidFill>
                <a:latin typeface="Arial" pitchFamily="34" charset="0"/>
                <a:cs typeface="Arial" pitchFamily="34" charset="0"/>
              </a:rPr>
              <a:t>and a </a:t>
            </a:r>
            <a:r>
              <a:rPr lang="en-US" sz="1100" dirty="0" err="1">
                <a:solidFill>
                  <a:schemeClr val="bg1">
                    <a:lumMod val="25000"/>
                  </a:schemeClr>
                </a:solidFill>
                <a:latin typeface="Arial" pitchFamily="34" charset="0"/>
                <a:cs typeface="Arial" pitchFamily="34" charset="0"/>
              </a:rPr>
              <a:t>microchannel</a:t>
            </a:r>
            <a:r>
              <a:rPr lang="en-US" sz="1100" dirty="0">
                <a:solidFill>
                  <a:schemeClr val="bg1">
                    <a:lumMod val="25000"/>
                  </a:schemeClr>
                </a:solidFill>
                <a:latin typeface="Arial" pitchFamily="34" charset="0"/>
                <a:cs typeface="Arial" pitchFamily="34" charset="0"/>
              </a:rPr>
              <a:t> Fischer-</a:t>
            </a:r>
            <a:r>
              <a:rPr lang="en-US" sz="1100" dirty="0" err="1">
                <a:solidFill>
                  <a:schemeClr val="bg1">
                    <a:lumMod val="25000"/>
                  </a:schemeClr>
                </a:solidFill>
                <a:latin typeface="Arial" pitchFamily="34" charset="0"/>
                <a:cs typeface="Arial" pitchFamily="34" charset="0"/>
              </a:rPr>
              <a:t>Tropsch</a:t>
            </a:r>
            <a:r>
              <a:rPr lang="en-US" sz="1100" dirty="0">
                <a:solidFill>
                  <a:schemeClr val="bg1">
                    <a:lumMod val="25000"/>
                  </a:schemeClr>
                </a:solidFill>
                <a:latin typeface="Arial" pitchFamily="34" charset="0"/>
                <a:cs typeface="Arial" pitchFamily="34" charset="0"/>
              </a:rPr>
              <a:t> reactor </a:t>
            </a:r>
            <a:r>
              <a:rPr lang="en-US" sz="1100" dirty="0" smtClean="0">
                <a:solidFill>
                  <a:schemeClr val="bg1">
                    <a:lumMod val="25000"/>
                  </a:schemeClr>
                </a:solidFill>
                <a:latin typeface="Arial" pitchFamily="34" charset="0"/>
                <a:cs typeface="Arial" pitchFamily="34" charset="0"/>
              </a:rPr>
              <a:t>from the Oxford </a:t>
            </a:r>
            <a:r>
              <a:rPr lang="en-US" sz="1100" dirty="0">
                <a:solidFill>
                  <a:schemeClr val="bg1">
                    <a:lumMod val="25000"/>
                  </a:schemeClr>
                </a:solidFill>
                <a:latin typeface="Arial" pitchFamily="34" charset="0"/>
                <a:cs typeface="Arial" pitchFamily="34" charset="0"/>
              </a:rPr>
              <a:t>Catalysts Group </a:t>
            </a:r>
            <a:r>
              <a:rPr lang="en-US" sz="1100" dirty="0" smtClean="0">
                <a:solidFill>
                  <a:schemeClr val="bg1">
                    <a:lumMod val="25000"/>
                  </a:schemeClr>
                </a:solidFill>
                <a:latin typeface="Arial" pitchFamily="34" charset="0"/>
                <a:cs typeface="Arial" pitchFamily="34" charset="0"/>
              </a:rPr>
              <a:t> </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purpose of the project </a:t>
            </a:r>
            <a:r>
              <a:rPr lang="en-US" sz="1100" dirty="0" smtClean="0">
                <a:solidFill>
                  <a:schemeClr val="bg1">
                    <a:lumMod val="25000"/>
                  </a:schemeClr>
                </a:solidFill>
                <a:latin typeface="Arial" pitchFamily="34" charset="0"/>
                <a:cs typeface="Arial" pitchFamily="34" charset="0"/>
              </a:rPr>
              <a:t>is the </a:t>
            </a:r>
            <a:r>
              <a:rPr lang="en-US" sz="1100" dirty="0">
                <a:solidFill>
                  <a:schemeClr val="bg1">
                    <a:lumMod val="25000"/>
                  </a:schemeClr>
                </a:solidFill>
                <a:latin typeface="Arial" pitchFamily="34" charset="0"/>
                <a:cs typeface="Arial" pitchFamily="34" charset="0"/>
              </a:rPr>
              <a:t>commercialization of </a:t>
            </a:r>
            <a:r>
              <a:rPr lang="en-US" sz="1100" dirty="0" smtClean="0">
                <a:solidFill>
                  <a:schemeClr val="bg1">
                    <a:lumMod val="25000"/>
                  </a:schemeClr>
                </a:solidFill>
                <a:latin typeface="Arial" pitchFamily="34" charset="0"/>
                <a:cs typeface="Arial" pitchFamily="34" charset="0"/>
              </a:rPr>
              <a:t>mini-GTL </a:t>
            </a:r>
            <a:r>
              <a:rPr lang="en-US" sz="1100" dirty="0">
                <a:solidFill>
                  <a:schemeClr val="bg1">
                    <a:lumMod val="25000"/>
                  </a:schemeClr>
                </a:solidFill>
                <a:latin typeface="Arial" pitchFamily="34" charset="0"/>
                <a:cs typeface="Arial" pitchFamily="34" charset="0"/>
              </a:rPr>
              <a:t>technology </a:t>
            </a:r>
            <a:r>
              <a:rPr lang="en-US" sz="1100" dirty="0" smtClean="0">
                <a:solidFill>
                  <a:schemeClr val="bg1">
                    <a:lumMod val="25000"/>
                  </a:schemeClr>
                </a:solidFill>
                <a:latin typeface="Arial" pitchFamily="34" charset="0"/>
                <a:cs typeface="Arial" pitchFamily="34" charset="0"/>
              </a:rPr>
              <a:t>- </a:t>
            </a:r>
            <a:r>
              <a:rPr lang="en-US" sz="1100" dirty="0">
                <a:solidFill>
                  <a:schemeClr val="bg1">
                    <a:lumMod val="25000"/>
                  </a:schemeClr>
                </a:solidFill>
                <a:latin typeface="Arial" pitchFamily="34" charset="0"/>
                <a:cs typeface="Arial" pitchFamily="34" charset="0"/>
              </a:rPr>
              <a:t>Creating the world's first viable small-scale GTL plant </a:t>
            </a:r>
            <a:r>
              <a:rPr lang="en-US" sz="1100" dirty="0" smtClean="0">
                <a:solidFill>
                  <a:schemeClr val="bg1">
                    <a:lumMod val="25000"/>
                  </a:schemeClr>
                </a:solidFill>
                <a:latin typeface="Arial" pitchFamily="34" charset="0"/>
                <a:cs typeface="Arial" pitchFamily="34" charset="0"/>
              </a:rPr>
              <a:t>, capable of  effectively monetizing </a:t>
            </a:r>
            <a:r>
              <a:rPr lang="en-US" sz="1100" dirty="0">
                <a:solidFill>
                  <a:schemeClr val="bg1">
                    <a:lumMod val="25000"/>
                  </a:schemeClr>
                </a:solidFill>
                <a:latin typeface="Arial" pitchFamily="34" charset="0"/>
                <a:cs typeface="Arial" pitchFamily="34" charset="0"/>
              </a:rPr>
              <a:t>the small gas resources </a:t>
            </a:r>
            <a:r>
              <a:rPr lang="en-US" sz="1100" dirty="0" smtClean="0">
                <a:solidFill>
                  <a:schemeClr val="bg1">
                    <a:lumMod val="25000"/>
                  </a:schemeClr>
                </a:solidFill>
                <a:latin typeface="Arial" pitchFamily="34" charset="0"/>
                <a:cs typeface="Arial" pitchFamily="34" charset="0"/>
              </a:rPr>
              <a:t>from raw </a:t>
            </a:r>
            <a:r>
              <a:rPr lang="en-US" sz="1100" dirty="0">
                <a:solidFill>
                  <a:schemeClr val="bg1">
                    <a:lumMod val="25000"/>
                  </a:schemeClr>
                </a:solidFill>
                <a:latin typeface="Arial" pitchFamily="34" charset="0"/>
                <a:cs typeface="Arial" pitchFamily="34" charset="0"/>
              </a:rPr>
              <a:t>materials (associated petroleum gas, biogas, methane, natural gas, etc.)</a:t>
            </a:r>
            <a:endParaRPr lang="ru-RU" sz="1100" dirty="0">
              <a:solidFill>
                <a:schemeClr val="bg1">
                  <a:lumMod val="25000"/>
                </a:schemeClr>
              </a:solidFill>
              <a:latin typeface="Arial" pitchFamily="34" charset="0"/>
              <a:cs typeface="Arial" pitchFamily="34" charset="0"/>
            </a:endParaRPr>
          </a:p>
        </p:txBody>
      </p:sp>
      <p:sp>
        <p:nvSpPr>
          <p:cNvPr id="25" name="Rectangle 10"/>
          <p:cNvSpPr/>
          <p:nvPr/>
        </p:nvSpPr>
        <p:spPr>
          <a:xfrm>
            <a:off x="837161" y="5204528"/>
            <a:ext cx="7473122"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News360 </a:t>
            </a:r>
            <a:r>
              <a:rPr lang="en-US" sz="1100" dirty="0" smtClean="0">
                <a:solidFill>
                  <a:schemeClr val="bg1">
                    <a:lumMod val="25000"/>
                  </a:schemeClr>
                </a:solidFill>
                <a:latin typeface="Arial" pitchFamily="34" charset="0"/>
                <a:cs typeface="Arial" pitchFamily="34" charset="0"/>
              </a:rPr>
              <a:t>is a </a:t>
            </a:r>
            <a:r>
              <a:rPr lang="en-US" sz="1100" dirty="0">
                <a:solidFill>
                  <a:schemeClr val="bg1">
                    <a:lumMod val="25000"/>
                  </a:schemeClr>
                </a:solidFill>
                <a:latin typeface="Arial" pitchFamily="34" charset="0"/>
                <a:cs typeface="Arial" pitchFamily="34" charset="0"/>
              </a:rPr>
              <a:t>set of applications that exist </a:t>
            </a:r>
            <a:r>
              <a:rPr lang="en-US" sz="1100" dirty="0" smtClean="0">
                <a:solidFill>
                  <a:schemeClr val="bg1">
                    <a:lumMod val="25000"/>
                  </a:schemeClr>
                </a:solidFill>
                <a:latin typeface="Arial" pitchFamily="34" charset="0"/>
                <a:cs typeface="Arial" pitchFamily="34" charset="0"/>
              </a:rPr>
              <a:t>for all popular </a:t>
            </a:r>
            <a:r>
              <a:rPr lang="en-US" sz="1100" dirty="0">
                <a:solidFill>
                  <a:schemeClr val="bg1">
                    <a:lumMod val="25000"/>
                  </a:schemeClr>
                </a:solidFill>
                <a:latin typeface="Arial" pitchFamily="34" charset="0"/>
                <a:cs typeface="Arial" pitchFamily="34" charset="0"/>
              </a:rPr>
              <a:t>tablets and smartphones that </a:t>
            </a:r>
            <a:r>
              <a:rPr lang="en-US" sz="1100" dirty="0" smtClean="0">
                <a:solidFill>
                  <a:schemeClr val="bg1">
                    <a:lumMod val="25000"/>
                  </a:schemeClr>
                </a:solidFill>
                <a:latin typeface="Arial" pitchFamily="34" charset="0"/>
                <a:cs typeface="Arial" pitchFamily="34" charset="0"/>
              </a:rPr>
              <a:t>helps </a:t>
            </a:r>
            <a:r>
              <a:rPr lang="en-US" sz="1100" dirty="0">
                <a:solidFill>
                  <a:schemeClr val="bg1">
                    <a:lumMod val="25000"/>
                  </a:schemeClr>
                </a:solidFill>
                <a:latin typeface="Arial" pitchFamily="34" charset="0"/>
                <a:cs typeface="Arial" pitchFamily="34" charset="0"/>
              </a:rPr>
              <a:t>users find the most interesting and important news on the Internet. The application is built on the basis of its own analytical platform that allows the aggregation of articles from hundreds of thousands of online sources and </a:t>
            </a:r>
            <a:r>
              <a:rPr lang="en-US" sz="1100" dirty="0" smtClean="0">
                <a:solidFill>
                  <a:schemeClr val="bg1">
                    <a:lumMod val="25000"/>
                  </a:schemeClr>
                </a:solidFill>
                <a:latin typeface="Arial" pitchFamily="34" charset="0"/>
                <a:cs typeface="Arial" pitchFamily="34" charset="0"/>
              </a:rPr>
              <a:t>sorted in </a:t>
            </a:r>
            <a:r>
              <a:rPr lang="en-US" sz="1100" dirty="0">
                <a:solidFill>
                  <a:schemeClr val="bg1">
                    <a:lumMod val="25000"/>
                  </a:schemeClr>
                </a:solidFill>
                <a:latin typeface="Arial" pitchFamily="34" charset="0"/>
                <a:cs typeface="Arial" pitchFamily="34" charset="0"/>
              </a:rPr>
              <a:t>accordance with the </a:t>
            </a:r>
            <a:r>
              <a:rPr lang="en-US" sz="1100" dirty="0" smtClean="0">
                <a:solidFill>
                  <a:schemeClr val="bg1">
                    <a:lumMod val="25000"/>
                  </a:schemeClr>
                </a:solidFill>
                <a:latin typeface="Arial" pitchFamily="34" charset="0"/>
                <a:cs typeface="Arial" pitchFamily="34" charset="0"/>
              </a:rPr>
              <a:t>preferences of </a:t>
            </a:r>
            <a:r>
              <a:rPr lang="en-US" sz="1100" dirty="0">
                <a:solidFill>
                  <a:schemeClr val="bg1">
                    <a:lumMod val="25000"/>
                  </a:schemeClr>
                </a:solidFill>
                <a:latin typeface="Arial" pitchFamily="34" charset="0"/>
                <a:cs typeface="Arial" pitchFamily="34" charset="0"/>
              </a:rPr>
              <a:t>readers</a:t>
            </a: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News360 has already </a:t>
            </a:r>
            <a:r>
              <a:rPr lang="en-US" sz="1100" dirty="0" smtClean="0">
                <a:solidFill>
                  <a:schemeClr val="bg1">
                    <a:lumMod val="25000"/>
                  </a:schemeClr>
                </a:solidFill>
                <a:latin typeface="Arial" pitchFamily="34" charset="0"/>
                <a:cs typeface="Arial" pitchFamily="34" charset="0"/>
              </a:rPr>
              <a:t>been installed by more </a:t>
            </a:r>
            <a:r>
              <a:rPr lang="en-US" sz="1100" dirty="0">
                <a:solidFill>
                  <a:schemeClr val="bg1">
                    <a:lumMod val="25000"/>
                  </a:schemeClr>
                </a:solidFill>
                <a:latin typeface="Arial" pitchFamily="34" charset="0"/>
                <a:cs typeface="Arial" pitchFamily="34" charset="0"/>
              </a:rPr>
              <a:t>than 2 million people and </a:t>
            </a:r>
            <a:r>
              <a:rPr lang="en-US" sz="1100" dirty="0" smtClean="0">
                <a:solidFill>
                  <a:schemeClr val="bg1">
                    <a:lumMod val="25000"/>
                  </a:schemeClr>
                </a:solidFill>
                <a:latin typeface="Arial" pitchFamily="34" charset="0"/>
                <a:cs typeface="Arial" pitchFamily="34" charset="0"/>
              </a:rPr>
              <a:t>is </a:t>
            </a:r>
            <a:r>
              <a:rPr lang="en-US" sz="1100" dirty="0">
                <a:solidFill>
                  <a:schemeClr val="bg1">
                    <a:lumMod val="25000"/>
                  </a:schemeClr>
                </a:solidFill>
                <a:latin typeface="Arial" pitchFamily="34" charset="0"/>
                <a:cs typeface="Arial" pitchFamily="34" charset="0"/>
              </a:rPr>
              <a:t>one of the most highly valued by users </a:t>
            </a:r>
            <a:r>
              <a:rPr lang="en-US" sz="1100" dirty="0" smtClean="0">
                <a:solidFill>
                  <a:schemeClr val="bg1">
                    <a:lumMod val="25000"/>
                  </a:schemeClr>
                </a:solidFill>
                <a:latin typeface="Arial" pitchFamily="34" charset="0"/>
                <a:cs typeface="Arial" pitchFamily="34" charset="0"/>
              </a:rPr>
              <a:t>of news </a:t>
            </a:r>
            <a:r>
              <a:rPr lang="en-US" sz="1100" dirty="0">
                <a:solidFill>
                  <a:schemeClr val="bg1">
                    <a:lumMod val="25000"/>
                  </a:schemeClr>
                </a:solidFill>
                <a:latin typeface="Arial" pitchFamily="34" charset="0"/>
                <a:cs typeface="Arial" pitchFamily="34" charset="0"/>
              </a:rPr>
              <a:t>apps</a:t>
            </a:r>
            <a:endParaRPr lang="ru-RU" sz="1100" dirty="0">
              <a:solidFill>
                <a:schemeClr val="bg1">
                  <a:lumMod val="25000"/>
                </a:schemeClr>
              </a:solidFill>
              <a:latin typeface="Arial" pitchFamily="34" charset="0"/>
              <a:cs typeface="Arial" pitchFamily="34" charset="0"/>
            </a:endParaRPr>
          </a:p>
        </p:txBody>
      </p:sp>
      <p:pic>
        <p:nvPicPr>
          <p:cNvPr id="26" name="Picture 5"/>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bwMode="auto">
          <a:xfrm>
            <a:off x="844925" y="4238250"/>
            <a:ext cx="595928" cy="432048"/>
          </a:xfrm>
          <a:prstGeom prst="rect">
            <a:avLst/>
          </a:prstGeom>
          <a:noFill/>
          <a:ln w="9525">
            <a:noFill/>
            <a:miter lim="800000"/>
            <a:headEnd/>
            <a:tailEnd/>
          </a:ln>
        </p:spPr>
      </p:pic>
      <p:sp>
        <p:nvSpPr>
          <p:cNvPr id="28" name="Rectangle 9"/>
          <p:cNvSpPr/>
          <p:nvPr/>
        </p:nvSpPr>
        <p:spPr>
          <a:xfrm>
            <a:off x="1522744" y="4238250"/>
            <a:ext cx="5203877" cy="430887"/>
          </a:xfrm>
          <a:prstGeom prst="rect">
            <a:avLst/>
          </a:prstGeom>
        </p:spPr>
        <p:txBody>
          <a:bodyPr wrap="square">
            <a:spAutoFit/>
          </a:bodyPr>
          <a:lstStyle/>
          <a:p>
            <a:r>
              <a:rPr lang="en-US" sz="1100" b="1" i="1" dirty="0" smtClean="0">
                <a:solidFill>
                  <a:schemeClr val="bg1">
                    <a:lumMod val="25000"/>
                  </a:schemeClr>
                </a:solidFill>
                <a:latin typeface="Arial" pitchFamily="34" charset="0"/>
                <a:cs typeface="Arial" pitchFamily="34" charset="0"/>
              </a:rPr>
              <a:t>Participant of </a:t>
            </a:r>
            <a:r>
              <a:rPr lang="en-US" sz="1100" b="1" i="1" dirty="0">
                <a:solidFill>
                  <a:schemeClr val="bg1">
                    <a:lumMod val="25000"/>
                  </a:schemeClr>
                </a:solidFill>
                <a:latin typeface="Arial" pitchFamily="34" charset="0"/>
                <a:cs typeface="Arial" pitchFamily="34" charset="0"/>
              </a:rPr>
              <a:t>the </a:t>
            </a:r>
            <a:r>
              <a:rPr lang="en-US" sz="1100" b="1" i="1" dirty="0" err="1" smtClean="0">
                <a:solidFill>
                  <a:schemeClr val="bg1">
                    <a:lumMod val="25000"/>
                  </a:schemeClr>
                </a:solidFill>
                <a:latin typeface="Arial" pitchFamily="34" charset="0"/>
                <a:cs typeface="Arial" pitchFamily="34" charset="0"/>
              </a:rPr>
              <a:t>Skolkovo</a:t>
            </a:r>
            <a:r>
              <a:rPr lang="en-US" sz="1100" b="1" i="1" dirty="0" smtClean="0">
                <a:solidFill>
                  <a:schemeClr val="bg1">
                    <a:lumMod val="25000"/>
                  </a:schemeClr>
                </a:solidFill>
                <a:latin typeface="Arial" pitchFamily="34" charset="0"/>
                <a:cs typeface="Arial" pitchFamily="34" charset="0"/>
              </a:rPr>
              <a:t> Foundation </a:t>
            </a:r>
            <a:r>
              <a:rPr lang="en-US" sz="1100" b="1" i="1" dirty="0">
                <a:solidFill>
                  <a:schemeClr val="bg1">
                    <a:lumMod val="25000"/>
                  </a:schemeClr>
                </a:solidFill>
                <a:latin typeface="Arial" pitchFamily="34" charset="0"/>
                <a:cs typeface="Arial" pitchFamily="34" charset="0"/>
              </a:rPr>
              <a:t>News360 </a:t>
            </a:r>
            <a:r>
              <a:rPr lang="en-US" sz="1100" b="1" i="1" dirty="0" smtClean="0">
                <a:solidFill>
                  <a:schemeClr val="bg1">
                    <a:lumMod val="25000"/>
                  </a:schemeClr>
                </a:solidFill>
                <a:latin typeface="Arial" pitchFamily="34" charset="0"/>
                <a:cs typeface="Arial" pitchFamily="34" charset="0"/>
              </a:rPr>
              <a:t> was voted </a:t>
            </a:r>
            <a:r>
              <a:rPr lang="en-US" sz="1100" b="1" i="1" dirty="0">
                <a:solidFill>
                  <a:schemeClr val="bg1">
                    <a:lumMod val="25000"/>
                  </a:schemeClr>
                </a:solidFill>
                <a:latin typeface="Arial" pitchFamily="34" charset="0"/>
                <a:cs typeface="Arial" pitchFamily="34" charset="0"/>
              </a:rPr>
              <a:t>the world's best startup at World Summit Award - Mobile Content</a:t>
            </a:r>
            <a:endParaRPr lang="ru-RU" sz="1100" b="1" i="1" dirty="0">
              <a:solidFill>
                <a:schemeClr val="bg1">
                  <a:lumMod val="25000"/>
                </a:schemeClr>
              </a:solidFill>
              <a:latin typeface="Arial" pitchFamily="34" charset="0"/>
              <a:cs typeface="Arial" pitchFamily="34" charset="0"/>
            </a:endParaRPr>
          </a:p>
        </p:txBody>
      </p:sp>
      <p:sp>
        <p:nvSpPr>
          <p:cNvPr id="29" name="TextBox 28"/>
          <p:cNvSpPr txBox="1"/>
          <p:nvPr/>
        </p:nvSpPr>
        <p:spPr>
          <a:xfrm>
            <a:off x="831909" y="4896751"/>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pic>
        <p:nvPicPr>
          <p:cNvPr id="13" name="Picture 3"/>
          <p:cNvPicPr>
            <a:picLocks noChangeAspect="1"/>
          </p:cNvPicPr>
          <p:nvPr>
            <p:custDataLst>
              <p:tags r:id="rId3"/>
            </p:custDataLst>
          </p:nvPr>
        </p:nvPicPr>
        <p:blipFill>
          <a:blip r:embed="rId8"/>
          <a:srcRect/>
          <a:stretch>
            <a:fillRect/>
          </a:stretch>
        </p:blipFill>
        <p:spPr bwMode="auto">
          <a:xfrm>
            <a:off x="861001" y="1380776"/>
            <a:ext cx="624334" cy="432048"/>
          </a:xfrm>
          <a:prstGeom prst="rect">
            <a:avLst/>
          </a:prstGeom>
          <a:noFill/>
          <a:ln w="9525">
            <a:noFill/>
            <a:miter lim="800000"/>
            <a:headEnd/>
            <a:tailEnd/>
          </a:ln>
        </p:spPr>
      </p:pic>
      <p:pic>
        <p:nvPicPr>
          <p:cNvPr id="15"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74572" y="1205011"/>
            <a:ext cx="1688472" cy="1290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 name="Picture 4"/>
          <p:cNvPicPr>
            <a:picLocks noChangeAspect="1"/>
          </p:cNvPicPr>
          <p:nvPr>
            <p:custDataLst>
              <p:tags r:id="rId4"/>
            </p:custDataLst>
          </p:nvPr>
        </p:nvPicPr>
        <p:blipFill>
          <a:blip r:embed="rId6"/>
          <a:srcRect/>
          <a:stretch>
            <a:fillRect/>
          </a:stretch>
        </p:blipFill>
        <p:spPr bwMode="auto">
          <a:xfrm>
            <a:off x="831909" y="4238250"/>
            <a:ext cx="621959" cy="432048"/>
          </a:xfrm>
          <a:prstGeom prst="rect">
            <a:avLst/>
          </a:prstGeom>
          <a:noFill/>
          <a:ln w="9525">
            <a:noFill/>
            <a:miter lim="800000"/>
            <a:headEnd/>
            <a:tailEnd/>
          </a:ln>
        </p:spPr>
      </p:pic>
      <p:pic>
        <p:nvPicPr>
          <p:cNvPr id="19"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378760" y="4116572"/>
            <a:ext cx="1320299" cy="965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Прямоугольник 16"/>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0237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2174724" y="397315"/>
            <a:ext cx="5840388" cy="631386"/>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Arial" pitchFamily="34" charset="0"/>
                <a:cs typeface="Arial" pitchFamily="34" charset="0"/>
              </a:rPr>
              <a:t>Main Results of </a:t>
            </a:r>
            <a:r>
              <a:rPr lang="en-US" sz="2400" dirty="0" err="1">
                <a:solidFill>
                  <a:schemeClr val="bg1">
                    <a:lumMod val="50000"/>
                  </a:schemeClr>
                </a:solidFill>
                <a:latin typeface="Arial" pitchFamily="34" charset="0"/>
                <a:cs typeface="Arial" pitchFamily="34" charset="0"/>
              </a:rPr>
              <a:t>Skolkovo</a:t>
            </a:r>
            <a:r>
              <a:rPr lang="en-US" sz="2400" dirty="0">
                <a:solidFill>
                  <a:schemeClr val="bg1">
                    <a:lumMod val="50000"/>
                  </a:schemeClr>
                </a:solidFill>
                <a:latin typeface="Arial" pitchFamily="34" charset="0"/>
                <a:cs typeface="Arial" pitchFamily="34" charset="0"/>
              </a:rPr>
              <a:t> Foundation Activities</a:t>
            </a:r>
            <a:endParaRPr lang="ru-RU" sz="2400" dirty="0">
              <a:solidFill>
                <a:schemeClr val="bg1">
                  <a:lumMod val="50000"/>
                </a:schemeClr>
              </a:solidFill>
              <a:latin typeface="Arial" pitchFamily="34" charset="0"/>
              <a:cs typeface="Arial" pitchFamily="34" charset="0"/>
            </a:endParaRPr>
          </a:p>
        </p:txBody>
      </p:sp>
      <p:sp>
        <p:nvSpPr>
          <p:cNvPr id="48" name="TextBox 47"/>
          <p:cNvSpPr txBox="1"/>
          <p:nvPr/>
        </p:nvSpPr>
        <p:spPr>
          <a:xfrm>
            <a:off x="4687783" y="1310225"/>
            <a:ext cx="4040582" cy="338554"/>
          </a:xfrm>
          <a:prstGeom prst="rect">
            <a:avLst/>
          </a:prstGeom>
          <a:solidFill>
            <a:schemeClr val="tx2">
              <a:lumMod val="40000"/>
              <a:lumOff val="60000"/>
            </a:schemeClr>
          </a:solidFill>
        </p:spPr>
        <p:txBody>
          <a:bodyPr wrap="square" rtlCol="0">
            <a:spAutoFit/>
          </a:bodyPr>
          <a:lstStyle/>
          <a:p>
            <a:r>
              <a:rPr lang="en-US" sz="1600" b="1" dirty="0">
                <a:solidFill>
                  <a:schemeClr val="bg2"/>
                </a:solidFill>
              </a:rPr>
              <a:t>Popularizing Entrepreneurship</a:t>
            </a:r>
            <a:endParaRPr lang="ru-RU" sz="1600" b="1" dirty="0">
              <a:solidFill>
                <a:schemeClr val="bg2"/>
              </a:solidFill>
            </a:endParaRPr>
          </a:p>
        </p:txBody>
      </p:sp>
      <p:sp>
        <p:nvSpPr>
          <p:cNvPr id="31" name="Прямоугольник 5"/>
          <p:cNvSpPr/>
          <p:nvPr/>
        </p:nvSpPr>
        <p:spPr>
          <a:xfrm>
            <a:off x="4687782" y="1690563"/>
            <a:ext cx="4040583" cy="2462213"/>
          </a:xfrm>
          <a:prstGeom prst="rect">
            <a:avLst/>
          </a:prstGeom>
          <a:ln>
            <a:solidFill>
              <a:schemeClr val="tx2">
                <a:lumMod val="40000"/>
                <a:lumOff val="60000"/>
              </a:schemeClr>
            </a:solidFill>
          </a:ln>
        </p:spPr>
        <p:txBody>
          <a:bodyPr wrap="square">
            <a:spAutoFit/>
          </a:bodyPr>
          <a:lstStyle/>
          <a:p>
            <a:pPr>
              <a:spcBef>
                <a:spcPts val="600"/>
              </a:spcBef>
              <a:defRPr/>
            </a:pPr>
            <a:r>
              <a:rPr lang="en-US" sz="1400" b="1" dirty="0" smtClean="0">
                <a:solidFill>
                  <a:schemeClr val="bg1">
                    <a:lumMod val="25000"/>
                  </a:schemeClr>
                </a:solidFill>
                <a:latin typeface="Arial" pitchFamily="34" charset="0"/>
                <a:cs typeface="Arial" pitchFamily="34" charset="0"/>
              </a:rPr>
              <a:t>March </a:t>
            </a:r>
            <a:r>
              <a:rPr lang="ru-RU" sz="1400" b="1" dirty="0" smtClean="0">
                <a:solidFill>
                  <a:schemeClr val="bg1">
                    <a:lumMod val="25000"/>
                  </a:schemeClr>
                </a:solidFill>
                <a:latin typeface="Arial" pitchFamily="34" charset="0"/>
                <a:cs typeface="Arial" pitchFamily="34" charset="0"/>
              </a:rPr>
              <a:t>1 </a:t>
            </a:r>
            <a:r>
              <a:rPr lang="en-US" sz="1200" dirty="0" smtClean="0">
                <a:solidFill>
                  <a:schemeClr val="bg1">
                    <a:lumMod val="25000"/>
                  </a:schemeClr>
                </a:solidFill>
                <a:latin typeface="Arial" pitchFamily="34" charset="0"/>
                <a:cs typeface="Arial" pitchFamily="34" charset="0"/>
              </a:rPr>
              <a:t>was the beginning of the </a:t>
            </a:r>
            <a:r>
              <a:rPr lang="en-US" sz="1400" b="1" dirty="0" smtClean="0">
                <a:solidFill>
                  <a:schemeClr val="bg1">
                    <a:lumMod val="25000"/>
                  </a:schemeClr>
                </a:solidFill>
                <a:latin typeface="Arial" pitchFamily="34" charset="0"/>
                <a:cs typeface="Arial" pitchFamily="34" charset="0"/>
              </a:rPr>
              <a:t>Road Show with development institutions</a:t>
            </a:r>
            <a:r>
              <a:rPr lang="ru-RU" sz="12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the goals of which are</a:t>
            </a:r>
            <a:r>
              <a:rPr lang="ru-RU" sz="1200" dirty="0" smtClean="0">
                <a:solidFill>
                  <a:schemeClr val="bg1">
                    <a:lumMod val="25000"/>
                  </a:schemeClr>
                </a:solidFill>
                <a:latin typeface="Arial" pitchFamily="34" charset="0"/>
                <a:cs typeface="Arial" pitchFamily="34" charset="0"/>
              </a:rPr>
              <a:t>:</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Searching for active leaders for building communication</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Combining talent and resources from different cities</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Promoting entrepreneurship in the regions</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Promotion of projects for foreign investors</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Involvement in the startup community of at least 500 participants in each city</a:t>
            </a:r>
            <a:endParaRPr lang="ru-RU" sz="1200" dirty="0">
              <a:solidFill>
                <a:schemeClr val="bg1">
                  <a:lumMod val="25000"/>
                </a:schemeClr>
              </a:solidFill>
              <a:latin typeface="Arial" pitchFamily="34" charset="0"/>
              <a:cs typeface="Arial" pitchFamily="34" charset="0"/>
            </a:endParaRPr>
          </a:p>
          <a:p>
            <a:pPr>
              <a:spcBef>
                <a:spcPts val="600"/>
              </a:spcBef>
              <a:defRPr/>
            </a:pPr>
            <a:r>
              <a:rPr lang="en-US" sz="1200" b="0" dirty="0" smtClean="0">
                <a:solidFill>
                  <a:schemeClr val="bg1">
                    <a:lumMod val="25000"/>
                  </a:schemeClr>
                </a:solidFill>
                <a:latin typeface="Arial" pitchFamily="34" charset="0"/>
                <a:cs typeface="Arial" pitchFamily="34" charset="0"/>
              </a:rPr>
              <a:t>The road show will visit 17 cities in Russia</a:t>
            </a:r>
            <a:endParaRPr lang="ru-RU" sz="1200" b="0" dirty="0" smtClean="0">
              <a:solidFill>
                <a:schemeClr val="bg1">
                  <a:lumMod val="25000"/>
                </a:schemeClr>
              </a:solidFill>
              <a:latin typeface="Arial" pitchFamily="34" charset="0"/>
              <a:cs typeface="Arial" pitchFamily="34" charset="0"/>
            </a:endParaRPr>
          </a:p>
        </p:txBody>
      </p:sp>
      <p:pic>
        <p:nvPicPr>
          <p:cNvPr id="33" name="Picture 2"/>
          <p:cNvPicPr>
            <a:picLocks noChangeAspect="1"/>
          </p:cNvPicPr>
          <p:nvPr/>
        </p:nvPicPr>
        <p:blipFill>
          <a:blip r:embed="rId2"/>
          <a:stretch>
            <a:fillRect/>
          </a:stretch>
        </p:blipFill>
        <p:spPr>
          <a:xfrm>
            <a:off x="4687784" y="4816468"/>
            <a:ext cx="4040582" cy="1643269"/>
          </a:xfrm>
          <a:prstGeom prst="rect">
            <a:avLst/>
          </a:prstGeom>
        </p:spPr>
      </p:pic>
      <p:sp>
        <p:nvSpPr>
          <p:cNvPr id="34" name="TextBox 33"/>
          <p:cNvSpPr txBox="1"/>
          <p:nvPr/>
        </p:nvSpPr>
        <p:spPr>
          <a:xfrm>
            <a:off x="665018" y="1310225"/>
            <a:ext cx="3795887"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Key Events</a:t>
            </a:r>
            <a:endParaRPr lang="ru-RU" sz="1600" b="1" dirty="0">
              <a:solidFill>
                <a:schemeClr val="bg2"/>
              </a:solidFill>
            </a:endParaRPr>
          </a:p>
        </p:txBody>
      </p:sp>
      <p:sp>
        <p:nvSpPr>
          <p:cNvPr id="35" name="Прямоугольник 5"/>
          <p:cNvSpPr/>
          <p:nvPr/>
        </p:nvSpPr>
        <p:spPr>
          <a:xfrm>
            <a:off x="665018" y="1690563"/>
            <a:ext cx="3795887" cy="646331"/>
          </a:xfrm>
          <a:prstGeom prst="rect">
            <a:avLst/>
          </a:prstGeom>
          <a:ln>
            <a:solidFill>
              <a:schemeClr val="tx2">
                <a:lumMod val="40000"/>
                <a:lumOff val="60000"/>
              </a:schemeClr>
            </a:solidFill>
          </a:ln>
        </p:spPr>
        <p:txBody>
          <a:bodyPr wrap="square">
            <a:spAutoFit/>
          </a:bodyPr>
          <a:lstStyle/>
          <a:p>
            <a:pPr>
              <a:spcBef>
                <a:spcPts val="600"/>
              </a:spcBef>
              <a:defRPr/>
            </a:pPr>
            <a:r>
              <a:rPr lang="en-US" sz="1200" dirty="0" smtClean="0">
                <a:solidFill>
                  <a:schemeClr val="bg1">
                    <a:lumMod val="25000"/>
                  </a:schemeClr>
                </a:solidFill>
                <a:latin typeface="Arial" pitchFamily="34" charset="0"/>
                <a:cs typeface="Arial" pitchFamily="34" charset="0"/>
              </a:rPr>
              <a:t>On February 10, 2013, the </a:t>
            </a:r>
            <a:r>
              <a:rPr lang="en-US" sz="1200" dirty="0">
                <a:solidFill>
                  <a:schemeClr val="bg1">
                    <a:lumMod val="25000"/>
                  </a:schemeClr>
                </a:solidFill>
                <a:latin typeface="Arial" pitchFamily="34" charset="0"/>
                <a:cs typeface="Arial" pitchFamily="34" charset="0"/>
              </a:rPr>
              <a:t>international conference </a:t>
            </a:r>
            <a:r>
              <a:rPr lang="en-US" sz="1200" b="1" dirty="0" smtClean="0">
                <a:solidFill>
                  <a:schemeClr val="bg1">
                    <a:lumMod val="25000"/>
                  </a:schemeClr>
                </a:solidFill>
                <a:latin typeface="Arial" pitchFamily="34" charset="0"/>
                <a:cs typeface="Arial" pitchFamily="34" charset="0"/>
              </a:rPr>
              <a:t>ROBOTICS </a:t>
            </a:r>
            <a:r>
              <a:rPr lang="en-US" sz="1200" dirty="0" smtClean="0">
                <a:solidFill>
                  <a:schemeClr val="bg1">
                    <a:lumMod val="25000"/>
                  </a:schemeClr>
                </a:solidFill>
                <a:latin typeface="Arial" pitchFamily="34" charset="0"/>
                <a:cs typeface="Arial" pitchFamily="34" charset="0"/>
              </a:rPr>
              <a:t>was held in the cube</a:t>
            </a:r>
            <a:r>
              <a:rPr lang="ru-RU" sz="1200" dirty="0" smtClean="0">
                <a:solidFill>
                  <a:schemeClr val="bg1">
                    <a:lumMod val="25000"/>
                  </a:schemeClr>
                </a:solidFill>
                <a:latin typeface="Arial" pitchFamily="34" charset="0"/>
                <a:cs typeface="Arial" pitchFamily="34" charset="0"/>
              </a:rPr>
              <a:t>, </a:t>
            </a:r>
            <a:r>
              <a:rPr lang="en-US" sz="1200" dirty="0">
                <a:solidFill>
                  <a:schemeClr val="bg1">
                    <a:lumMod val="25000"/>
                  </a:schemeClr>
                </a:solidFill>
                <a:latin typeface="Arial" pitchFamily="34" charset="0"/>
                <a:cs typeface="Arial" pitchFamily="34" charset="0"/>
              </a:rPr>
              <a:t>the focus of which was </a:t>
            </a:r>
            <a:r>
              <a:rPr lang="en-US" sz="1200" dirty="0" smtClean="0">
                <a:solidFill>
                  <a:schemeClr val="bg1">
                    <a:lumMod val="25000"/>
                  </a:schemeClr>
                </a:solidFill>
                <a:latin typeface="Arial" pitchFamily="34" charset="0"/>
                <a:cs typeface="Arial" pitchFamily="34" charset="0"/>
              </a:rPr>
              <a:t>space</a:t>
            </a:r>
            <a:r>
              <a:rPr lang="en-US" sz="1200" dirty="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personal and service </a:t>
            </a:r>
            <a:r>
              <a:rPr lang="en-US" sz="1200" dirty="0">
                <a:solidFill>
                  <a:schemeClr val="bg1">
                    <a:lumMod val="25000"/>
                  </a:schemeClr>
                </a:solidFill>
                <a:latin typeface="Arial" pitchFamily="34" charset="0"/>
                <a:cs typeface="Arial" pitchFamily="34" charset="0"/>
              </a:rPr>
              <a:t>robotics.</a:t>
            </a:r>
            <a:endParaRPr lang="ru-RU" sz="1200" b="0" dirty="0" smtClean="0">
              <a:solidFill>
                <a:schemeClr val="bg1">
                  <a:lumMod val="25000"/>
                </a:schemeClr>
              </a:solidFill>
              <a:latin typeface="Arial" pitchFamily="34" charset="0"/>
              <a:cs typeface="Arial" pitchFamily="34" charset="0"/>
            </a:endParaRPr>
          </a:p>
        </p:txBody>
      </p:sp>
      <p:sp>
        <p:nvSpPr>
          <p:cNvPr id="47" name="Прямоугольник 5"/>
          <p:cNvSpPr/>
          <p:nvPr/>
        </p:nvSpPr>
        <p:spPr>
          <a:xfrm>
            <a:off x="665018" y="2623924"/>
            <a:ext cx="3795886" cy="1661993"/>
          </a:xfrm>
          <a:prstGeom prst="rect">
            <a:avLst/>
          </a:prstGeom>
          <a:ln>
            <a:solidFill>
              <a:schemeClr val="tx2">
                <a:lumMod val="40000"/>
                <a:lumOff val="60000"/>
              </a:schemeClr>
            </a:solidFill>
          </a:ln>
        </p:spPr>
        <p:txBody>
          <a:bodyPr wrap="square">
            <a:spAutoFit/>
          </a:bodyPr>
          <a:lstStyle/>
          <a:p>
            <a:pPr>
              <a:spcBef>
                <a:spcPts val="600"/>
              </a:spcBef>
              <a:defRPr/>
            </a:pPr>
            <a:r>
              <a:rPr lang="en-US" sz="1200" dirty="0" smtClean="0">
                <a:solidFill>
                  <a:schemeClr val="bg1">
                    <a:lumMod val="25000"/>
                  </a:schemeClr>
                </a:solidFill>
                <a:latin typeface="Arial" pitchFamily="34" charset="0"/>
                <a:cs typeface="Arial" pitchFamily="34" charset="0"/>
              </a:rPr>
              <a:t>On February 28, 2013, the </a:t>
            </a:r>
            <a:r>
              <a:rPr lang="en-US" sz="1200" dirty="0">
                <a:solidFill>
                  <a:schemeClr val="bg1">
                    <a:lumMod val="25000"/>
                  </a:schemeClr>
                </a:solidFill>
                <a:latin typeface="Arial" pitchFamily="34" charset="0"/>
                <a:cs typeface="Arial" pitchFamily="34" charset="0"/>
              </a:rPr>
              <a:t>first meeting</a:t>
            </a:r>
            <a:r>
              <a:rPr lang="ru-RU" sz="1200" b="0" dirty="0" smtClean="0">
                <a:solidFill>
                  <a:schemeClr val="bg1">
                    <a:lumMod val="25000"/>
                  </a:schemeClr>
                </a:solidFill>
                <a:latin typeface="Arial" pitchFamily="34" charset="0"/>
                <a:cs typeface="Arial" pitchFamily="34" charset="0"/>
              </a:rPr>
              <a:t> </a:t>
            </a:r>
            <a:r>
              <a:rPr lang="en-US" sz="1200" b="0" dirty="0" smtClean="0">
                <a:solidFill>
                  <a:schemeClr val="bg1">
                    <a:lumMod val="25000"/>
                  </a:schemeClr>
                </a:solidFill>
                <a:latin typeface="Arial" pitchFamily="34" charset="0"/>
                <a:cs typeface="Arial" pitchFamily="34" charset="0"/>
              </a:rPr>
              <a:t>of the </a:t>
            </a:r>
            <a:r>
              <a:rPr lang="en-US" sz="1400" b="1" dirty="0" smtClean="0">
                <a:solidFill>
                  <a:schemeClr val="bg1">
                    <a:lumMod val="25000"/>
                  </a:schemeClr>
                </a:solidFill>
                <a:latin typeface="Arial" pitchFamily="34" charset="0"/>
                <a:cs typeface="Arial" pitchFamily="34" charset="0"/>
              </a:rPr>
              <a:t>Venture </a:t>
            </a:r>
            <a:r>
              <a:rPr lang="en-US" sz="1400" b="1" dirty="0">
                <a:solidFill>
                  <a:schemeClr val="bg1">
                    <a:lumMod val="25000"/>
                  </a:schemeClr>
                </a:solidFill>
                <a:latin typeface="Arial" pitchFamily="34" charset="0"/>
                <a:cs typeface="Arial" pitchFamily="34" charset="0"/>
              </a:rPr>
              <a:t>Fund </a:t>
            </a:r>
            <a:r>
              <a:rPr lang="en-US" sz="1400" b="1" dirty="0" smtClean="0">
                <a:solidFill>
                  <a:schemeClr val="bg1">
                    <a:lumMod val="25000"/>
                  </a:schemeClr>
                </a:solidFill>
                <a:latin typeface="Arial" pitchFamily="34" charset="0"/>
                <a:cs typeface="Arial" pitchFamily="34" charset="0"/>
              </a:rPr>
              <a:t>Council</a:t>
            </a:r>
            <a:r>
              <a:rPr lang="ru-RU" sz="12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which includes the heads of </a:t>
            </a:r>
            <a:r>
              <a:rPr lang="ru-RU" sz="1400" b="1" dirty="0" smtClean="0">
                <a:solidFill>
                  <a:schemeClr val="bg1">
                    <a:lumMod val="25000"/>
                  </a:schemeClr>
                </a:solidFill>
                <a:latin typeface="Arial" pitchFamily="34" charset="0"/>
                <a:cs typeface="Arial" pitchFamily="34" charset="0"/>
              </a:rPr>
              <a:t>12</a:t>
            </a:r>
            <a:r>
              <a:rPr lang="ru-RU" sz="1400" dirty="0" smtClean="0">
                <a:solidFill>
                  <a:schemeClr val="bg1">
                    <a:lumMod val="25000"/>
                  </a:schemeClr>
                </a:solidFill>
                <a:latin typeface="Arial" pitchFamily="34" charset="0"/>
                <a:cs typeface="Arial" pitchFamily="34" charset="0"/>
              </a:rPr>
              <a:t> </a:t>
            </a:r>
            <a:r>
              <a:rPr lang="en-US" sz="1200" dirty="0">
                <a:solidFill>
                  <a:schemeClr val="bg1">
                    <a:lumMod val="25000"/>
                  </a:schemeClr>
                </a:solidFill>
                <a:latin typeface="Arial" pitchFamily="34" charset="0"/>
                <a:cs typeface="Arial" pitchFamily="34" charset="0"/>
              </a:rPr>
              <a:t>venture capital investors </a:t>
            </a:r>
            <a:r>
              <a:rPr lang="en-US" sz="1200" dirty="0" smtClean="0">
                <a:solidFill>
                  <a:schemeClr val="bg1">
                    <a:lumMod val="25000"/>
                  </a:schemeClr>
                </a:solidFill>
                <a:latin typeface="Arial" pitchFamily="34" charset="0"/>
                <a:cs typeface="Arial" pitchFamily="34" charset="0"/>
              </a:rPr>
              <a:t>most </a:t>
            </a:r>
            <a:r>
              <a:rPr lang="en-US" sz="1200" dirty="0">
                <a:solidFill>
                  <a:schemeClr val="bg1">
                    <a:lumMod val="25000"/>
                  </a:schemeClr>
                </a:solidFill>
                <a:latin typeface="Arial" pitchFamily="34" charset="0"/>
                <a:cs typeface="Arial" pitchFamily="34" charset="0"/>
              </a:rPr>
              <a:t>actively collaborating with the </a:t>
            </a:r>
            <a:r>
              <a:rPr lang="en-US" sz="1200" dirty="0" smtClean="0">
                <a:solidFill>
                  <a:schemeClr val="bg1">
                    <a:lumMod val="25000"/>
                  </a:schemeClr>
                </a:solidFill>
                <a:latin typeface="Arial" pitchFamily="34" charset="0"/>
                <a:cs typeface="Arial" pitchFamily="34" charset="0"/>
              </a:rPr>
              <a:t>Foundation, </a:t>
            </a:r>
            <a:r>
              <a:rPr lang="en-US" sz="1200" dirty="0">
                <a:solidFill>
                  <a:schemeClr val="bg1">
                    <a:lumMod val="25000"/>
                  </a:schemeClr>
                </a:solidFill>
                <a:latin typeface="Arial" pitchFamily="34" charset="0"/>
                <a:cs typeface="Arial" pitchFamily="34" charset="0"/>
              </a:rPr>
              <a:t>was held</a:t>
            </a:r>
            <a:r>
              <a:rPr lang="en-US" sz="1200" dirty="0" smtClean="0">
                <a:solidFill>
                  <a:schemeClr val="bg1">
                    <a:lumMod val="25000"/>
                  </a:schemeClr>
                </a:solidFill>
                <a:latin typeface="Arial" pitchFamily="34" charset="0"/>
                <a:cs typeface="Arial" pitchFamily="34" charset="0"/>
              </a:rPr>
              <a:t>. The council was </a:t>
            </a:r>
            <a:r>
              <a:rPr lang="en-US" sz="1200" dirty="0">
                <a:solidFill>
                  <a:schemeClr val="bg1">
                    <a:lumMod val="25000"/>
                  </a:schemeClr>
                </a:solidFill>
                <a:latin typeface="Arial" pitchFamily="34" charset="0"/>
                <a:cs typeface="Arial" pitchFamily="34" charset="0"/>
              </a:rPr>
              <a:t>established to coordinate relations with </a:t>
            </a:r>
            <a:r>
              <a:rPr lang="en-US" sz="1200" dirty="0" smtClean="0">
                <a:solidFill>
                  <a:schemeClr val="bg1">
                    <a:lumMod val="25000"/>
                  </a:schemeClr>
                </a:solidFill>
                <a:latin typeface="Arial" pitchFamily="34" charset="0"/>
                <a:cs typeface="Arial" pitchFamily="34" charset="0"/>
              </a:rPr>
              <a:t>the investor community and to synchronize the activities of the ecosystem with the goals of accredited </a:t>
            </a:r>
            <a:r>
              <a:rPr lang="en-US" sz="1200" dirty="0">
                <a:solidFill>
                  <a:schemeClr val="bg1">
                    <a:lumMod val="25000"/>
                  </a:schemeClr>
                </a:solidFill>
                <a:latin typeface="Arial" pitchFamily="34" charset="0"/>
                <a:cs typeface="Arial" pitchFamily="34" charset="0"/>
              </a:rPr>
              <a:t>venture capital funds.</a:t>
            </a:r>
            <a:endParaRPr lang="ru-RU" sz="1200" b="0" dirty="0" smtClean="0">
              <a:solidFill>
                <a:schemeClr val="bg1">
                  <a:lumMod val="25000"/>
                </a:schemeClr>
              </a:solidFill>
              <a:latin typeface="Arial" pitchFamily="34" charset="0"/>
              <a:cs typeface="Arial" pitchFamily="34" charset="0"/>
            </a:endParaRPr>
          </a:p>
        </p:txBody>
      </p:sp>
      <p:sp>
        <p:nvSpPr>
          <p:cNvPr id="52" name="Прямоугольник 5"/>
          <p:cNvSpPr/>
          <p:nvPr/>
        </p:nvSpPr>
        <p:spPr>
          <a:xfrm>
            <a:off x="665018" y="4371780"/>
            <a:ext cx="3795885" cy="1384995"/>
          </a:xfrm>
          <a:prstGeom prst="rect">
            <a:avLst/>
          </a:prstGeom>
          <a:ln>
            <a:solidFill>
              <a:schemeClr val="tx2">
                <a:lumMod val="40000"/>
                <a:lumOff val="60000"/>
              </a:schemeClr>
            </a:solidFill>
          </a:ln>
        </p:spPr>
        <p:txBody>
          <a:bodyPr wrap="square">
            <a:spAutoFit/>
          </a:bodyPr>
          <a:lstStyle/>
          <a:p>
            <a:pPr>
              <a:spcBef>
                <a:spcPts val="600"/>
              </a:spcBef>
              <a:defRPr/>
            </a:pPr>
            <a:r>
              <a:rPr lang="en-US" sz="1200" b="1" dirty="0" smtClean="0">
                <a:solidFill>
                  <a:schemeClr val="bg1">
                    <a:lumMod val="25000"/>
                  </a:schemeClr>
                </a:solidFill>
                <a:latin typeface="Arial" pitchFamily="34" charset="0"/>
                <a:cs typeface="Arial" pitchFamily="34" charset="0"/>
              </a:rPr>
              <a:t>On March 1</a:t>
            </a:r>
            <a:r>
              <a:rPr lang="ru-RU" sz="1200" b="1" dirty="0" smtClean="0">
                <a:solidFill>
                  <a:schemeClr val="bg1">
                    <a:lumMod val="25000"/>
                  </a:schemeClr>
                </a:solidFill>
                <a:latin typeface="Arial" pitchFamily="34" charset="0"/>
                <a:cs typeface="Arial" pitchFamily="34" charset="0"/>
              </a:rPr>
              <a:t> </a:t>
            </a:r>
            <a:r>
              <a:rPr lang="en-US" sz="1200" b="1" dirty="0" smtClean="0">
                <a:solidFill>
                  <a:schemeClr val="bg1">
                    <a:lumMod val="25000"/>
                  </a:schemeClr>
                </a:solidFill>
                <a:latin typeface="Arial" pitchFamily="34" charset="0"/>
                <a:cs typeface="Arial" pitchFamily="34" charset="0"/>
              </a:rPr>
              <a:t>the KNS </a:t>
            </a:r>
            <a:r>
              <a:rPr lang="en-US" sz="1200" dirty="0" smtClean="0">
                <a:solidFill>
                  <a:schemeClr val="bg1">
                    <a:lumMod val="25000"/>
                  </a:schemeClr>
                </a:solidFill>
                <a:latin typeface="Arial" pitchFamily="34" charset="0"/>
                <a:cs typeface="Arial" pitchFamily="34" charset="0"/>
              </a:rPr>
              <a:t>held </a:t>
            </a:r>
            <a:r>
              <a:rPr lang="en-US" sz="1200" dirty="0">
                <a:solidFill>
                  <a:schemeClr val="bg1">
                    <a:lumMod val="25000"/>
                  </a:schemeClr>
                </a:solidFill>
                <a:latin typeface="Arial" pitchFamily="34" charset="0"/>
                <a:cs typeface="Arial" pitchFamily="34" charset="0"/>
              </a:rPr>
              <a:t>its first meeting this </a:t>
            </a:r>
            <a:r>
              <a:rPr lang="en-US" sz="1200" dirty="0" smtClean="0">
                <a:solidFill>
                  <a:schemeClr val="bg1">
                    <a:lumMod val="25000"/>
                  </a:schemeClr>
                </a:solidFill>
                <a:latin typeface="Arial" pitchFamily="34" charset="0"/>
                <a:cs typeface="Arial" pitchFamily="34" charset="0"/>
              </a:rPr>
              <a:t>year</a:t>
            </a:r>
            <a:r>
              <a:rPr lang="ru-RU" sz="12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during which it examined</a:t>
            </a:r>
            <a:r>
              <a:rPr lang="en-US" sz="1200" dirty="0">
                <a:solidFill>
                  <a:schemeClr val="bg1">
                    <a:lumMod val="25000"/>
                  </a:schemeClr>
                </a:solidFill>
                <a:latin typeface="Arial" pitchFamily="34" charset="0"/>
                <a:cs typeface="Arial" pitchFamily="34" charset="0"/>
              </a:rPr>
              <a:t>: the report on the activities of the </a:t>
            </a:r>
            <a:r>
              <a:rPr lang="en-US" sz="1200" dirty="0" smtClean="0">
                <a:solidFill>
                  <a:schemeClr val="bg1">
                    <a:lumMod val="25000"/>
                  </a:schemeClr>
                </a:solidFill>
                <a:latin typeface="Arial" pitchFamily="34" charset="0"/>
                <a:cs typeface="Arial" pitchFamily="34" charset="0"/>
              </a:rPr>
              <a:t>Foundation, </a:t>
            </a:r>
            <a:r>
              <a:rPr lang="en-US" sz="1200" dirty="0">
                <a:solidFill>
                  <a:schemeClr val="bg1">
                    <a:lumMod val="25000"/>
                  </a:schemeClr>
                </a:solidFill>
                <a:latin typeface="Arial" pitchFamily="34" charset="0"/>
                <a:cs typeface="Arial" pitchFamily="34" charset="0"/>
              </a:rPr>
              <a:t>a report on the development strategy of </a:t>
            </a:r>
            <a:r>
              <a:rPr lang="en-US" sz="1200" dirty="0" err="1" smtClean="0">
                <a:solidFill>
                  <a:schemeClr val="bg1">
                    <a:lumMod val="25000"/>
                  </a:schemeClr>
                </a:solidFill>
                <a:latin typeface="Arial" pitchFamily="34" charset="0"/>
                <a:cs typeface="Arial" pitchFamily="34" charset="0"/>
              </a:rPr>
              <a:t>Skoltech</a:t>
            </a:r>
            <a:r>
              <a:rPr lang="en-US" sz="1200" dirty="0" smtClean="0">
                <a:solidFill>
                  <a:schemeClr val="bg1">
                    <a:lumMod val="25000"/>
                  </a:schemeClr>
                </a:solidFill>
                <a:latin typeface="Arial" pitchFamily="34" charset="0"/>
                <a:cs typeface="Arial" pitchFamily="34" charset="0"/>
              </a:rPr>
              <a:t>, approaches </a:t>
            </a:r>
            <a:r>
              <a:rPr lang="en-US" sz="1200" dirty="0">
                <a:solidFill>
                  <a:schemeClr val="bg1">
                    <a:lumMod val="25000"/>
                  </a:schemeClr>
                </a:solidFill>
                <a:latin typeface="Arial" pitchFamily="34" charset="0"/>
                <a:cs typeface="Arial" pitchFamily="34" charset="0"/>
              </a:rPr>
              <a:t>to assessing the success of </a:t>
            </a:r>
            <a:r>
              <a:rPr lang="en-US" sz="1200" dirty="0" smtClean="0">
                <a:solidFill>
                  <a:schemeClr val="bg1">
                    <a:lumMod val="25000"/>
                  </a:schemeClr>
                </a:solidFill>
                <a:latin typeface="Arial" pitchFamily="34" charset="0"/>
                <a:cs typeface="Arial" pitchFamily="34" charset="0"/>
              </a:rPr>
              <a:t>participants</a:t>
            </a:r>
            <a:r>
              <a:rPr lang="en-US" sz="1200" dirty="0">
                <a:solidFill>
                  <a:schemeClr val="bg1">
                    <a:lumMod val="25000"/>
                  </a:schemeClr>
                </a:solidFill>
                <a:latin typeface="Arial" pitchFamily="34" charset="0"/>
                <a:cs typeface="Arial" pitchFamily="34" charset="0"/>
              </a:rPr>
              <a:t>, the report of the Grant </a:t>
            </a:r>
            <a:r>
              <a:rPr lang="en-US" sz="1200" dirty="0" smtClean="0">
                <a:solidFill>
                  <a:schemeClr val="bg1">
                    <a:lumMod val="25000"/>
                  </a:schemeClr>
                </a:solidFill>
                <a:latin typeface="Arial" pitchFamily="34" charset="0"/>
                <a:cs typeface="Arial" pitchFamily="34" charset="0"/>
              </a:rPr>
              <a:t>Committee, the EE cluster</a:t>
            </a:r>
            <a:r>
              <a:rPr lang="en-US" sz="1200" dirty="0">
                <a:solidFill>
                  <a:schemeClr val="bg1">
                    <a:lumMod val="25000"/>
                  </a:schemeClr>
                </a:solidFill>
                <a:latin typeface="Arial" pitchFamily="34" charset="0"/>
                <a:cs typeface="Arial" pitchFamily="34" charset="0"/>
              </a:rPr>
              <a:t>, the working group on the interaction of the </a:t>
            </a:r>
            <a:r>
              <a:rPr lang="en-US" sz="1200" dirty="0" smtClean="0">
                <a:solidFill>
                  <a:schemeClr val="bg1">
                    <a:lumMod val="25000"/>
                  </a:schemeClr>
                </a:solidFill>
                <a:latin typeface="Arial" pitchFamily="34" charset="0"/>
                <a:cs typeface="Arial" pitchFamily="34" charset="0"/>
              </a:rPr>
              <a:t>KNS </a:t>
            </a:r>
            <a:r>
              <a:rPr lang="en-US" sz="1200" dirty="0">
                <a:solidFill>
                  <a:schemeClr val="bg1">
                    <a:lumMod val="25000"/>
                  </a:schemeClr>
                </a:solidFill>
                <a:latin typeface="Arial" pitchFamily="34" charset="0"/>
                <a:cs typeface="Arial" pitchFamily="34" charset="0"/>
              </a:rPr>
              <a:t>and Biomed cluster.</a:t>
            </a:r>
            <a:endParaRPr lang="ru-RU" sz="1200" b="0" dirty="0" smtClean="0">
              <a:solidFill>
                <a:schemeClr val="bg1">
                  <a:lumMod val="25000"/>
                </a:schemeClr>
              </a:solidFill>
              <a:latin typeface="Arial" pitchFamily="34" charset="0"/>
              <a:cs typeface="Arial" pitchFamily="34" charset="0"/>
            </a:endParaRPr>
          </a:p>
        </p:txBody>
      </p:sp>
      <p:sp>
        <p:nvSpPr>
          <p:cNvPr id="53" name="Прямоугольник 5"/>
          <p:cNvSpPr/>
          <p:nvPr/>
        </p:nvSpPr>
        <p:spPr>
          <a:xfrm>
            <a:off x="665018" y="5936517"/>
            <a:ext cx="3795887" cy="492443"/>
          </a:xfrm>
          <a:prstGeom prst="rect">
            <a:avLst/>
          </a:prstGeom>
          <a:ln>
            <a:solidFill>
              <a:schemeClr val="tx2">
                <a:lumMod val="40000"/>
                <a:lumOff val="60000"/>
              </a:schemeClr>
            </a:solidFill>
          </a:ln>
        </p:spPr>
        <p:txBody>
          <a:bodyPr wrap="square">
            <a:spAutoFit/>
          </a:bodyPr>
          <a:lstStyle/>
          <a:p>
            <a:pPr>
              <a:spcBef>
                <a:spcPts val="600"/>
              </a:spcBef>
              <a:defRPr/>
            </a:pPr>
            <a:r>
              <a:rPr lang="en-US" sz="1200" dirty="0" smtClean="0">
                <a:solidFill>
                  <a:schemeClr val="bg1">
                    <a:lumMod val="25000"/>
                  </a:schemeClr>
                </a:solidFill>
                <a:latin typeface="Arial" pitchFamily="34" charset="0"/>
                <a:cs typeface="Arial" pitchFamily="34" charset="0"/>
              </a:rPr>
              <a:t>The </a:t>
            </a:r>
            <a:r>
              <a:rPr lang="en-US" sz="1400" b="1" dirty="0" err="1" smtClean="0">
                <a:solidFill>
                  <a:schemeClr val="bg1">
                    <a:lumMod val="25000"/>
                  </a:schemeClr>
                </a:solidFill>
                <a:latin typeface="Arial" pitchFamily="34" charset="0"/>
                <a:cs typeface="Arial" pitchFamily="34" charset="0"/>
              </a:rPr>
              <a:t>Skolkovo</a:t>
            </a:r>
            <a:r>
              <a:rPr lang="en-US" sz="1400" b="1" dirty="0" smtClean="0">
                <a:solidFill>
                  <a:schemeClr val="bg1">
                    <a:lumMod val="25000"/>
                  </a:schemeClr>
                </a:solidFill>
                <a:latin typeface="Arial" pitchFamily="34" charset="0"/>
                <a:cs typeface="Arial" pitchFamily="34" charset="0"/>
              </a:rPr>
              <a:t> Start-up Village </a:t>
            </a:r>
            <a:r>
              <a:rPr lang="en-US" sz="1200" dirty="0" smtClean="0">
                <a:solidFill>
                  <a:schemeClr val="bg1">
                    <a:lumMod val="25000"/>
                  </a:schemeClr>
                </a:solidFill>
                <a:latin typeface="Arial" pitchFamily="34" charset="0"/>
                <a:cs typeface="Arial" pitchFamily="34" charset="0"/>
              </a:rPr>
              <a:t>was announced, will start in May 2013 </a:t>
            </a:r>
            <a:endParaRPr lang="ru-RU" sz="1200" dirty="0" smtClean="0">
              <a:solidFill>
                <a:schemeClr val="bg1">
                  <a:lumMod val="25000"/>
                </a:schemeClr>
              </a:solidFill>
              <a:latin typeface="Arial" pitchFamily="34" charset="0"/>
              <a:cs typeface="Arial" pitchFamily="34" charset="0"/>
            </a:endParaRPr>
          </a:p>
        </p:txBody>
      </p:sp>
      <p:sp>
        <p:nvSpPr>
          <p:cNvPr id="11" name="Прямоугольник 10"/>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9784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smtClean="0">
                <a:solidFill>
                  <a:schemeClr val="bg1">
                    <a:lumMod val="50000"/>
                  </a:schemeClr>
                </a:solidFill>
                <a:latin typeface="Arial" pitchFamily="34" charset="0"/>
                <a:cs typeface="Arial" pitchFamily="34" charset="0"/>
              </a:rPr>
              <a:t>1. </a:t>
            </a:r>
            <a:r>
              <a:rPr lang="en-US" sz="2400" dirty="0" smtClean="0">
                <a:solidFill>
                  <a:schemeClr val="bg1">
                    <a:lumMod val="50000"/>
                  </a:schemeClr>
                </a:solidFill>
                <a:latin typeface="Arial" pitchFamily="34" charset="0"/>
                <a:cs typeface="Arial" pitchFamily="34" charset="0"/>
              </a:rPr>
              <a:t>Participants</a:t>
            </a:r>
            <a:br>
              <a:rPr lang="en-US" sz="2400" dirty="0" smtClean="0">
                <a:solidFill>
                  <a:schemeClr val="bg1">
                    <a:lumMod val="50000"/>
                  </a:schemeClr>
                </a:solidFill>
                <a:latin typeface="Arial" pitchFamily="34" charset="0"/>
                <a:cs typeface="Arial" pitchFamily="34" charset="0"/>
              </a:rPr>
            </a:br>
            <a:endParaRPr lang="ru-RU" sz="2400" dirty="0">
              <a:solidFill>
                <a:schemeClr val="bg1">
                  <a:lumMod val="50000"/>
                </a:schemeClr>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199140831"/>
              </p:ext>
            </p:extLst>
          </p:nvPr>
        </p:nvGraphicFramePr>
        <p:xfrm>
          <a:off x="419100" y="2004460"/>
          <a:ext cx="8662148" cy="3108398"/>
        </p:xfrm>
        <a:graphic>
          <a:graphicData uri="http://schemas.openxmlformats.org/drawingml/2006/table">
            <a:tbl>
              <a:tblPr>
                <a:tableStyleId>{9D7B26C5-4107-4FEC-AEDC-1716B250A1EF}</a:tableStyleId>
              </a:tblPr>
              <a:tblGrid>
                <a:gridCol w="2779533"/>
                <a:gridCol w="1012521"/>
                <a:gridCol w="1230422"/>
                <a:gridCol w="3639672"/>
              </a:tblGrid>
              <a:tr h="412996">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ru-RU" sz="1100" b="1" u="none" strike="noStrike" dirty="0">
                          <a:solidFill>
                            <a:schemeClr val="bg1">
                              <a:lumMod val="25000"/>
                            </a:schemeClr>
                          </a:solidFill>
                          <a:effectLst/>
                          <a:latin typeface="Arial" pitchFamily="34" charset="0"/>
                          <a:cs typeface="Arial" pitchFamily="34" charset="0"/>
                        </a:rPr>
                        <a:t>Ц</a:t>
                      </a:r>
                      <a:r>
                        <a:rPr lang="ru-RU" sz="1100" b="1" u="none" strike="noStrike" dirty="0" smtClean="0">
                          <a:solidFill>
                            <a:schemeClr val="bg1">
                              <a:lumMod val="25000"/>
                            </a:schemeClr>
                          </a:solidFill>
                          <a:effectLst/>
                          <a:latin typeface="Arial" pitchFamily="34" charset="0"/>
                          <a:cs typeface="Arial" pitchFamily="34" charset="0"/>
                        </a:rPr>
                        <a:t>елевое значение</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ru-RU" sz="1100" b="1" i="0" u="none" strike="noStrike" dirty="0" smtClean="0">
                          <a:solidFill>
                            <a:schemeClr val="bg1">
                              <a:lumMod val="25000"/>
                            </a:schemeClr>
                          </a:solidFill>
                          <a:effectLst/>
                          <a:latin typeface="Arial" pitchFamily="34" charset="0"/>
                          <a:cs typeface="Arial" pitchFamily="34" charset="0"/>
                        </a:rPr>
                        <a:t>Результат</a:t>
                      </a:r>
                      <a:r>
                        <a:rPr lang="ru-RU" sz="1100" b="1" i="0" u="none" strike="noStrike" baseline="0" dirty="0" smtClean="0">
                          <a:solidFill>
                            <a:schemeClr val="bg1">
                              <a:lumMod val="25000"/>
                            </a:schemeClr>
                          </a:solidFill>
                          <a:effectLst/>
                          <a:latin typeface="Arial" pitchFamily="34" charset="0"/>
                          <a:cs typeface="Arial" pitchFamily="34" charset="0"/>
                        </a:rPr>
                        <a:t> на 28.02.2013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smtClean="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177391">
                <a:tc>
                  <a:txBody>
                    <a:bodyPr/>
                    <a:lstStyle/>
                    <a:p>
                      <a:pPr marL="85725" marR="0" indent="0" algn="l" defTabSz="457200" rtl="0" eaLnBrk="1" fontAlgn="b" latinLnBrk="0" hangingPunct="1">
                        <a:lnSpc>
                          <a:spcPct val="100000"/>
                        </a:lnSpc>
                        <a:spcBef>
                          <a:spcPts val="0"/>
                        </a:spcBef>
                        <a:spcAft>
                          <a:spcPts val="0"/>
                        </a:spcAft>
                        <a:buClrTx/>
                        <a:buSzTx/>
                        <a:buFontTx/>
                        <a:buNone/>
                        <a:tabLst/>
                        <a:defRPr/>
                      </a:pPr>
                      <a:r>
                        <a:rPr lang="en-US" sz="1100" u="none" strike="noStrike" dirty="0" smtClean="0">
                          <a:solidFill>
                            <a:schemeClr val="bg1">
                              <a:lumMod val="25000"/>
                            </a:schemeClr>
                          </a:solidFill>
                          <a:effectLst/>
                          <a:latin typeface="Arial" pitchFamily="34" charset="0"/>
                          <a:cs typeface="Arial" pitchFamily="34" charset="0"/>
                        </a:rPr>
                        <a:t>The number of applications for intellectual property created as a result of innovation at</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(including matter subject to copyright).</a:t>
                      </a:r>
                      <a:endParaRPr lang="ru-RU" sz="1100" u="none" strike="noStrike" dirty="0" smtClean="0">
                        <a:solidFill>
                          <a:schemeClr val="bg1">
                            <a:lumMod val="25000"/>
                          </a:schemeClr>
                        </a:solidFill>
                        <a:effectLst/>
                        <a:latin typeface="Arial" pitchFamily="34" charset="0"/>
                        <a:cs typeface="Arial" pitchFamily="34" charset="0"/>
                      </a:endParaRPr>
                    </a:p>
                    <a:p>
                      <a:pPr marL="85725" indent="0" algn="l" fontAlgn="b"/>
                      <a:endParaRPr lang="ru-RU" sz="1100" u="none" strike="noStrike" dirty="0" smtClean="0">
                        <a:solidFill>
                          <a:schemeClr val="bg1">
                            <a:lumMod val="25000"/>
                          </a:schemeClr>
                        </a:solidFill>
                        <a:effectLst/>
                        <a:latin typeface="Arial" pitchFamily="34" charset="0"/>
                        <a:cs typeface="Arial" pitchFamily="34" charset="0"/>
                      </a:endParaRPr>
                    </a:p>
                    <a:p>
                      <a:pPr marL="85725" indent="0" algn="l" fontAlgn="b"/>
                      <a:endParaRPr lang="ru-RU" sz="1100" u="none" strike="noStrike" dirty="0" smtClean="0">
                        <a:solidFill>
                          <a:schemeClr val="bg1">
                            <a:lumMod val="25000"/>
                          </a:schemeClr>
                        </a:solidFill>
                        <a:effectLst/>
                        <a:latin typeface="Arial" pitchFamily="34" charset="0"/>
                        <a:cs typeface="Arial" pitchFamily="34" charset="0"/>
                      </a:endParaRPr>
                    </a:p>
                    <a:p>
                      <a:pPr marL="85725" indent="0" algn="l" fontAlgn="b"/>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100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12</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In February seven applications for intellectual property rights were filed. Over 2 months, 12%</a:t>
                      </a:r>
                      <a:r>
                        <a:rPr lang="en-US" sz="1100" b="0" i="0" u="none" strike="noStrike" baseline="0" dirty="0" smtClean="0">
                          <a:solidFill>
                            <a:schemeClr val="bg1">
                              <a:lumMod val="25000"/>
                            </a:schemeClr>
                          </a:solidFill>
                          <a:effectLst/>
                          <a:latin typeface="Arial" pitchFamily="34" charset="0"/>
                          <a:cs typeface="Arial" pitchFamily="34" charset="0"/>
                        </a:rPr>
                        <a:t> of the target was reached. </a:t>
                      </a:r>
                      <a:r>
                        <a:rPr lang="en-US" sz="1100" b="0" i="0" u="none" strike="noStrike" dirty="0" smtClean="0">
                          <a:solidFill>
                            <a:schemeClr val="bg1">
                              <a:lumMod val="25000"/>
                            </a:schemeClr>
                          </a:solidFill>
                          <a:effectLst/>
                          <a:latin typeface="Arial" pitchFamily="34" charset="0"/>
                          <a:cs typeface="Arial" pitchFamily="34" charset="0"/>
                        </a:rPr>
                        <a:t>The largest number of applications were related to</a:t>
                      </a:r>
                      <a:r>
                        <a:rPr lang="en-US" sz="1100" b="0" i="0" u="none" strike="noStrike" baseline="0" dirty="0" smtClean="0">
                          <a:solidFill>
                            <a:schemeClr val="bg1">
                              <a:lumMod val="25000"/>
                            </a:schemeClr>
                          </a:solidFill>
                          <a:effectLst/>
                          <a:latin typeface="Arial" pitchFamily="34" charset="0"/>
                          <a:cs typeface="Arial" pitchFamily="34" charset="0"/>
                        </a:rPr>
                        <a:t> </a:t>
                      </a:r>
                      <a:r>
                        <a:rPr lang="en-US" sz="1100" b="0" i="0" u="none" strike="noStrike" dirty="0" smtClean="0">
                          <a:solidFill>
                            <a:schemeClr val="bg1">
                              <a:lumMod val="25000"/>
                            </a:schemeClr>
                          </a:solidFill>
                          <a:effectLst/>
                          <a:latin typeface="Arial" pitchFamily="34" charset="0"/>
                          <a:cs typeface="Arial" pitchFamily="34" charset="0"/>
                        </a:rPr>
                        <a:t>"Energy efficiency" (42%), "Information Technology" (33%), "Biomedical Technology" (25%).</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274576">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share of external co-financing for projects attracted by</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participants, in %</a:t>
                      </a:r>
                      <a:endParaRPr lang="ru-RU" sz="1100" u="none" strike="noStrike" dirty="0" smtClean="0">
                        <a:solidFill>
                          <a:schemeClr val="bg1">
                            <a:lumMod val="25000"/>
                          </a:schemeClr>
                        </a:solidFill>
                        <a:effectLst/>
                        <a:latin typeface="Arial" pitchFamily="34" charset="0"/>
                        <a:cs typeface="Arial" pitchFamily="34" charset="0"/>
                      </a:endParaRPr>
                    </a:p>
                    <a:p>
                      <a:pPr marL="85725" indent="0" algn="l" fontAlgn="b"/>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50%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kern="1200" dirty="0" smtClean="0">
                          <a:solidFill>
                            <a:schemeClr val="bg1">
                              <a:lumMod val="25000"/>
                            </a:schemeClr>
                          </a:solidFill>
                          <a:effectLst/>
                          <a:latin typeface="Arial" pitchFamily="34" charset="0"/>
                          <a:ea typeface="+mn-ea"/>
                          <a:cs typeface="Arial" pitchFamily="34" charset="0"/>
                        </a:rPr>
                        <a:t>44,4</a:t>
                      </a:r>
                      <a:r>
                        <a:rPr lang="ru-RU" sz="1100" b="0" i="0" u="none" strike="noStrike" dirty="0" smtClean="0">
                          <a:solidFill>
                            <a:schemeClr val="bg1">
                              <a:lumMod val="25000"/>
                            </a:schemeClr>
                          </a:solidFill>
                          <a:effectLst/>
                          <a:latin typeface="Arial" pitchFamily="34" charset="0"/>
                          <a:cs typeface="Arial" pitchFamily="34" charset="0"/>
                        </a:rPr>
                        <a:t> %</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44.4% - the total contribution of external co-investors with respect to the total estimates of innovative projects approved in 2013 to receive grant funding from the Foundation.</a:t>
                      </a:r>
                    </a:p>
                    <a:p>
                      <a:pPr marL="0" indent="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Since the beginning of the year, 5 grants were approved, two of which are stage 2, the requirements for co-financing of which, in accordance with the grant policy, is 50%, and 3 were stage 1, the co-financing requirement for which is 25%.</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691821898"/>
              </p:ext>
            </p:extLst>
          </p:nvPr>
        </p:nvGraphicFramePr>
        <p:xfrm>
          <a:off x="2219327" y="914401"/>
          <a:ext cx="6392110" cy="747651"/>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chemeClr val="bg1">
                              <a:lumMod val="50000"/>
                            </a:schemeClr>
                          </a:solidFill>
                          <a:latin typeface="Arial" pitchFamily="34" charset="0"/>
                          <a:cs typeface="Arial" pitchFamily="34" charset="0"/>
                        </a:rPr>
                        <a:t>Effectively</a:t>
                      </a:r>
                      <a:r>
                        <a:rPr lang="en-US" sz="1100" i="1" baseline="0" dirty="0" smtClean="0">
                          <a:solidFill>
                            <a:schemeClr val="bg1">
                              <a:lumMod val="50000"/>
                            </a:schemeClr>
                          </a:solidFill>
                          <a:latin typeface="Arial" pitchFamily="34" charset="0"/>
                          <a:cs typeface="Arial" pitchFamily="34" charset="0"/>
                        </a:rPr>
                        <a:t> manage the portfolio of innovative projects and guarantee their cooperation with each other and with key elements of the innovation ecosystem</a:t>
                      </a:r>
                      <a:endParaRPr lang="ru-RU" sz="1100" dirty="0">
                        <a:solidFill>
                          <a:schemeClr val="bg1">
                            <a:lumMod val="25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5" name="Прямоугольник 4"/>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893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a:solidFill>
                  <a:schemeClr val="bg1">
                    <a:lumMod val="50000"/>
                  </a:schemeClr>
                </a:solidFill>
                <a:latin typeface="Arial" pitchFamily="34" charset="0"/>
                <a:cs typeface="Arial" pitchFamily="34" charset="0"/>
              </a:rPr>
              <a:t>2. </a:t>
            </a:r>
            <a:r>
              <a:rPr lang="en-US" sz="2400" dirty="0" smtClean="0">
                <a:solidFill>
                  <a:schemeClr val="bg1">
                    <a:lumMod val="50000"/>
                  </a:schemeClr>
                </a:solidFill>
                <a:latin typeface="Arial" pitchFamily="34" charset="0"/>
                <a:cs typeface="Arial" pitchFamily="34" charset="0"/>
              </a:rPr>
              <a:t>Partners</a:t>
            </a:r>
            <a:endParaRPr lang="ru-RU" sz="2400" dirty="0">
              <a:solidFill>
                <a:schemeClr val="bg1">
                  <a:lumMod val="50000"/>
                </a:schemeClr>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826958061"/>
              </p:ext>
            </p:extLst>
          </p:nvPr>
        </p:nvGraphicFramePr>
        <p:xfrm>
          <a:off x="419100" y="2004461"/>
          <a:ext cx="8724900" cy="4530169"/>
        </p:xfrm>
        <a:graphic>
          <a:graphicData uri="http://schemas.openxmlformats.org/drawingml/2006/table">
            <a:tbl>
              <a:tblPr>
                <a:tableStyleId>{9D7B26C5-4107-4FEC-AEDC-1716B250A1EF}</a:tableStyleId>
              </a:tblPr>
              <a:tblGrid>
                <a:gridCol w="2799669"/>
                <a:gridCol w="1019856"/>
                <a:gridCol w="1229846"/>
                <a:gridCol w="3675529"/>
              </a:tblGrid>
              <a:tr h="392012">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ru-RU" sz="1100" b="1" u="none" strike="noStrike" dirty="0">
                          <a:solidFill>
                            <a:schemeClr val="bg1">
                              <a:lumMod val="25000"/>
                            </a:schemeClr>
                          </a:solidFill>
                          <a:effectLst/>
                          <a:latin typeface="Arial" pitchFamily="34" charset="0"/>
                          <a:cs typeface="Arial" pitchFamily="34" charset="0"/>
                        </a:rPr>
                        <a:t>Ц</a:t>
                      </a:r>
                      <a:r>
                        <a:rPr lang="ru-RU" sz="1100" b="1" u="none" strike="noStrike" dirty="0" smtClean="0">
                          <a:solidFill>
                            <a:schemeClr val="bg1">
                              <a:lumMod val="25000"/>
                            </a:schemeClr>
                          </a:solidFill>
                          <a:effectLst/>
                          <a:latin typeface="Arial" pitchFamily="34" charset="0"/>
                          <a:cs typeface="Arial" pitchFamily="34" charset="0"/>
                        </a:rPr>
                        <a:t>елевое значение</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 </a:t>
                      </a:r>
                      <a:r>
                        <a:rPr lang="ru-RU" sz="1100" b="1" i="0" u="none" strike="noStrike" baseline="0" dirty="0" smtClean="0">
                          <a:solidFill>
                            <a:schemeClr val="bg1">
                              <a:lumMod val="25000"/>
                            </a:schemeClr>
                          </a:solidFill>
                          <a:effectLst/>
                          <a:latin typeface="Arial" pitchFamily="34" charset="0"/>
                          <a:cs typeface="Arial" pitchFamily="34" charset="0"/>
                        </a:rPr>
                        <a:t>28.02.2013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smtClean="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663898">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Number of jobs created </a:t>
                      </a:r>
                      <a:r>
                        <a:rPr lang="en-US" sz="1100" u="none" strike="noStrike" baseline="0" dirty="0" smtClean="0">
                          <a:solidFill>
                            <a:schemeClr val="bg1">
                              <a:lumMod val="25000"/>
                            </a:schemeClr>
                          </a:solidFill>
                          <a:effectLst/>
                          <a:latin typeface="Arial" pitchFamily="34" charset="0"/>
                          <a:cs typeface="Arial" pitchFamily="34" charset="0"/>
                        </a:rPr>
                        <a:t> in</a:t>
                      </a:r>
                      <a:r>
                        <a:rPr lang="en-US" sz="1100" u="none" strike="noStrike" dirty="0" smtClean="0">
                          <a:solidFill>
                            <a:schemeClr val="bg1">
                              <a:lumMod val="25000"/>
                            </a:schemeClr>
                          </a:solidFill>
                          <a:effectLst/>
                          <a:latin typeface="Arial" pitchFamily="34" charset="0"/>
                          <a:cs typeface="Arial" pitchFamily="34" charset="0"/>
                        </a:rPr>
                        <a:t> R &amp; D centers of key partners, the formation of which was agreed on at </a:t>
                      </a:r>
                      <a:r>
                        <a:rPr lang="en-US" sz="1100" u="none" strike="noStrike" dirty="0" err="1" smtClean="0">
                          <a:solidFill>
                            <a:schemeClr val="bg1">
                              <a:lumMod val="25000"/>
                            </a:schemeClr>
                          </a:solidFill>
                          <a:effectLst/>
                          <a:latin typeface="Arial" pitchFamily="34" charset="0"/>
                          <a:cs typeface="Arial" pitchFamily="34" charset="0"/>
                        </a:rPr>
                        <a:t>Skolkovo</a:t>
                      </a:r>
                      <a:endParaRPr lang="en-US"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500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ru-RU" sz="1100" b="0" i="0" u="none" strike="noStrike" dirty="0" smtClean="0">
                          <a:solidFill>
                            <a:schemeClr val="bg1">
                              <a:lumMod val="25000"/>
                            </a:schemeClr>
                          </a:solidFill>
                          <a:effectLst/>
                          <a:latin typeface="Arial" pitchFamily="34" charset="0"/>
                          <a:cs typeface="Arial" pitchFamily="34" charset="0"/>
                        </a:rPr>
                        <a:t>286</a:t>
                      </a: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lvl="0"/>
                      <a:r>
                        <a:rPr lang="en-US" sz="1100" b="0" i="0" u="none" strike="noStrike" kern="1200" dirty="0" smtClean="0">
                          <a:solidFill>
                            <a:schemeClr val="bg1">
                              <a:lumMod val="25000"/>
                            </a:schemeClr>
                          </a:solidFill>
                          <a:effectLst/>
                          <a:latin typeface="Arial" pitchFamily="34" charset="0"/>
                          <a:ea typeface="+mn-ea"/>
                          <a:cs typeface="Arial" pitchFamily="34" charset="0"/>
                        </a:rPr>
                        <a:t>The number of jobs in R &amp; D centers increased by 42 due to the conclusion of agreements with </a:t>
                      </a:r>
                      <a:r>
                        <a:rPr lang="en-US" sz="1100" b="0" i="0" u="none" strike="noStrike" kern="1200" dirty="0" err="1" smtClean="0">
                          <a:solidFill>
                            <a:schemeClr val="bg1">
                              <a:lumMod val="25000"/>
                            </a:schemeClr>
                          </a:solidFill>
                          <a:effectLst/>
                          <a:latin typeface="Arial" pitchFamily="34" charset="0"/>
                          <a:ea typeface="+mn-ea"/>
                          <a:cs typeface="Arial" pitchFamily="34" charset="0"/>
                        </a:rPr>
                        <a:t>Tatneft</a:t>
                      </a:r>
                      <a:r>
                        <a:rPr lang="en-US" sz="1100" b="0" i="0" u="none" strike="noStrike" kern="1200" dirty="0" smtClean="0">
                          <a:solidFill>
                            <a:schemeClr val="bg1">
                              <a:lumMod val="25000"/>
                            </a:schemeClr>
                          </a:solidFill>
                          <a:effectLst/>
                          <a:latin typeface="Arial" pitchFamily="34" charset="0"/>
                          <a:ea typeface="+mn-ea"/>
                          <a:cs typeface="Arial" pitchFamily="34" charset="0"/>
                        </a:rPr>
                        <a:t>, Boeing</a:t>
                      </a:r>
                      <a:r>
                        <a:rPr lang="en-US" sz="1100" b="0" i="0" u="none" strike="noStrike" kern="1200" baseline="0" dirty="0" smtClean="0">
                          <a:solidFill>
                            <a:schemeClr val="bg1">
                              <a:lumMod val="25000"/>
                            </a:schemeClr>
                          </a:solidFill>
                          <a:effectLst/>
                          <a:latin typeface="Arial" pitchFamily="34" charset="0"/>
                          <a:ea typeface="+mn-ea"/>
                          <a:cs typeface="Arial" pitchFamily="34" charset="0"/>
                        </a:rPr>
                        <a:t> and</a:t>
                      </a:r>
                      <a:r>
                        <a:rPr lang="en-US" sz="1100" b="0" i="0" u="none" strike="noStrike" kern="1200" dirty="0" smtClean="0">
                          <a:solidFill>
                            <a:schemeClr val="bg1">
                              <a:lumMod val="25000"/>
                            </a:schemeClr>
                          </a:solidFill>
                          <a:effectLst/>
                          <a:latin typeface="Arial" pitchFamily="34" charset="0"/>
                          <a:ea typeface="+mn-ea"/>
                          <a:cs typeface="Arial" pitchFamily="34" charset="0"/>
                        </a:rPr>
                        <a:t> Samsung.</a:t>
                      </a:r>
                    </a:p>
                    <a:p>
                      <a:pPr lvl="0"/>
                      <a:r>
                        <a:rPr lang="en-US" sz="1100" b="0" i="0" u="none" strike="noStrike" kern="1200" dirty="0" smtClean="0">
                          <a:solidFill>
                            <a:schemeClr val="bg1">
                              <a:lumMod val="25000"/>
                            </a:schemeClr>
                          </a:solidFill>
                          <a:effectLst/>
                          <a:latin typeface="Arial" pitchFamily="34" charset="0"/>
                          <a:ea typeface="+mn-ea"/>
                          <a:cs typeface="Arial" pitchFamily="34" charset="0"/>
                        </a:rPr>
                        <a:t>Collectively, the total number of jobs in the R &amp; D centers will be 230 by 2015 .</a:t>
                      </a:r>
                    </a:p>
                    <a:p>
                      <a:pPr lvl="0"/>
                      <a:endParaRPr lang="ru-RU" sz="1100" b="0" i="0" u="none" strike="noStrike" kern="1200" dirty="0" smtClean="0">
                        <a:solidFill>
                          <a:schemeClr val="bg1">
                            <a:lumMod val="25000"/>
                          </a:schemeClr>
                        </a:solidFill>
                        <a:effectLst/>
                        <a:latin typeface="Arial" pitchFamily="34" charset="0"/>
                        <a:ea typeface="+mn-ea"/>
                        <a:cs typeface="Arial" pitchFamily="34" charset="0"/>
                      </a:endParaRPr>
                    </a:p>
                    <a:p>
                      <a:pPr marL="0" marR="0" indent="0" algn="l"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chemeClr val="bg1">
                              <a:lumMod val="25000"/>
                            </a:schemeClr>
                          </a:solidFill>
                          <a:effectLst/>
                          <a:latin typeface="Arial" pitchFamily="34" charset="0"/>
                          <a:ea typeface="+mn-ea"/>
                          <a:cs typeface="Arial" pitchFamily="34" charset="0"/>
                        </a:rPr>
                        <a:t>In progress</a:t>
                      </a:r>
                      <a:r>
                        <a:rPr lang="ru-RU" sz="1100" b="0" i="0" u="none" strike="noStrike" kern="1200" dirty="0" smtClean="0">
                          <a:solidFill>
                            <a:schemeClr val="bg1">
                              <a:lumMod val="25000"/>
                            </a:schemeClr>
                          </a:solidFill>
                          <a:effectLst/>
                          <a:latin typeface="Arial" pitchFamily="34" charset="0"/>
                          <a:ea typeface="+mn-ea"/>
                          <a:cs typeface="Arial" pitchFamily="34" charset="0"/>
                        </a:rPr>
                        <a:t>:  </a:t>
                      </a:r>
                      <a:r>
                        <a:rPr lang="en-US" sz="1100" b="0" i="0" u="none" strike="noStrike" kern="1200" dirty="0" smtClean="0">
                          <a:solidFill>
                            <a:schemeClr val="bg1">
                              <a:lumMod val="25000"/>
                            </a:schemeClr>
                          </a:solidFill>
                          <a:effectLst/>
                          <a:latin typeface="Arial" pitchFamily="34" charset="0"/>
                          <a:ea typeface="+mn-ea"/>
                          <a:cs typeface="Arial" pitchFamily="34" charset="0"/>
                        </a:rPr>
                        <a:t>agreement with </a:t>
                      </a:r>
                      <a:r>
                        <a:rPr lang="en-US" sz="1100" b="0" i="0" u="none" strike="noStrike" kern="1200" dirty="0" err="1" smtClean="0">
                          <a:solidFill>
                            <a:schemeClr val="bg1">
                              <a:lumMod val="25000"/>
                            </a:schemeClr>
                          </a:solidFill>
                          <a:effectLst/>
                          <a:latin typeface="Arial" pitchFamily="34" charset="0"/>
                          <a:ea typeface="+mn-ea"/>
                          <a:cs typeface="Arial" pitchFamily="34" charset="0"/>
                        </a:rPr>
                        <a:t>Transmashholding</a:t>
                      </a:r>
                      <a:r>
                        <a:rPr lang="en-US" sz="1100" b="0" i="0" u="none" strike="noStrike" kern="1200" dirty="0" smtClean="0">
                          <a:solidFill>
                            <a:schemeClr val="bg1">
                              <a:lumMod val="25000"/>
                            </a:schemeClr>
                          </a:solidFill>
                          <a:effectLst/>
                          <a:latin typeface="Arial" pitchFamily="34" charset="0"/>
                          <a:ea typeface="+mn-ea"/>
                          <a:cs typeface="Arial" pitchFamily="34" charset="0"/>
                        </a:rPr>
                        <a:t> (total number of jobs by 2015 - 450).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2474259">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involvement of venture capitalists (VC):</a:t>
                      </a:r>
                    </a:p>
                    <a:p>
                      <a:pPr marL="85725" indent="0" algn="l" fontAlgn="b"/>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share of investments from accredited VCs of the total investment in participants</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with respect to the proportion of participants that have attracted external funding from partners,%</a:t>
                      </a:r>
                    </a:p>
                    <a:p>
                      <a:pPr marL="85725" marR="0" lvl="0" indent="0" algn="l" defTabSz="457200" rtl="0" eaLnBrk="1" fontAlgn="b"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20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35</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100" u="none" strike="noStrike" kern="1200" dirty="0" smtClean="0">
                          <a:solidFill>
                            <a:schemeClr val="bg1">
                              <a:lumMod val="25000"/>
                            </a:schemeClr>
                          </a:solidFill>
                          <a:effectLst/>
                          <a:latin typeface="Arial" pitchFamily="34" charset="0"/>
                          <a:ea typeface="+mn-ea"/>
                          <a:cs typeface="Arial" pitchFamily="34" charset="0"/>
                        </a:rPr>
                        <a:t>KPI is taken as the average of two indicators:</a:t>
                      </a:r>
                    </a:p>
                    <a:p>
                      <a:endParaRPr lang="ru-RU" sz="1100" u="none" strike="noStrike" kern="1200" dirty="0" smtClean="0">
                        <a:solidFill>
                          <a:schemeClr val="bg1">
                            <a:lumMod val="25000"/>
                          </a:schemeClr>
                        </a:solidFill>
                        <a:effectLst/>
                        <a:latin typeface="Arial" pitchFamily="34" charset="0"/>
                        <a:ea typeface="+mn-ea"/>
                        <a:cs typeface="Arial" pitchFamily="34" charset="0"/>
                      </a:endParaRPr>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The share of investments by accredited venture capital funds in the total amount of co-financing of participants. This indicator reflects the statistics of two months of work in 2013, and is 60.41%. The high value  was achieved by major investment by the fund Bioprocess, approved in early 2013.</a:t>
                      </a:r>
                      <a:endParaRPr lang="ru-RU" sz="1100" u="none" strike="noStrike" kern="1200" dirty="0" smtClean="0">
                        <a:solidFill>
                          <a:schemeClr val="bg1">
                            <a:lumMod val="25000"/>
                          </a:schemeClr>
                        </a:solidFill>
                        <a:effectLst/>
                        <a:latin typeface="Arial" pitchFamily="34" charset="0"/>
                        <a:ea typeface="+mn-ea"/>
                        <a:cs typeface="Arial" pitchFamily="34" charset="0"/>
                      </a:endParaRPr>
                    </a:p>
                    <a:p>
                      <a:pPr marL="228600" indent="-228600">
                        <a:buAutoNum type="arabicParenBoth"/>
                      </a:pPr>
                      <a:r>
                        <a:rPr lang="en-US" sz="1100" u="none" strike="noStrike" kern="1200" dirty="0" smtClean="0">
                          <a:solidFill>
                            <a:schemeClr val="bg1">
                              <a:lumMod val="25000"/>
                            </a:schemeClr>
                          </a:solidFill>
                          <a:effectLst/>
                          <a:latin typeface="Arial" pitchFamily="34" charset="0"/>
                          <a:ea typeface="+mn-ea"/>
                          <a:cs typeface="Arial" pitchFamily="34" charset="0"/>
                        </a:rPr>
                        <a:t>The share of participants supported by accredited foundations out of the total number of participants. This figure is 9.46% and corresponds to the average level of 11.9% in 2011-2012.</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390804732"/>
              </p:ext>
            </p:extLst>
          </p:nvPr>
        </p:nvGraphicFramePr>
        <p:xfrm>
          <a:off x="2219327" y="914401"/>
          <a:ext cx="6392110" cy="853440"/>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chemeClr val="bg1">
                              <a:lumMod val="50000"/>
                            </a:schemeClr>
                          </a:solidFill>
                          <a:latin typeface="Arial" pitchFamily="34" charset="0"/>
                          <a:cs typeface="Arial" pitchFamily="34" charset="0"/>
                        </a:rPr>
                        <a:t>Use the skills and resources of partners to develop research infrastructure and support for participants in commercialization and integration of innovations from participating companies into global technological chains</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3" name="Прямоугольник 2"/>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0391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3</a:t>
            </a:r>
            <a:r>
              <a:rPr lang="ru-RU" sz="2400" dirty="0" smtClean="0">
                <a:solidFill>
                  <a:schemeClr val="bg1">
                    <a:lumMod val="50000"/>
                  </a:schemeClr>
                </a:solidFill>
                <a:latin typeface="Arial" pitchFamily="34" charset="0"/>
                <a:cs typeface="Arial" pitchFamily="34" charset="0"/>
              </a:rPr>
              <a:t>. </a:t>
            </a:r>
            <a:r>
              <a:rPr lang="en-US" sz="2400" dirty="0" smtClean="0">
                <a:solidFill>
                  <a:schemeClr val="bg1">
                    <a:lumMod val="50000"/>
                  </a:schemeClr>
                </a:solidFill>
                <a:latin typeface="Arial" pitchFamily="34" charset="0"/>
                <a:cs typeface="Arial" pitchFamily="34" charset="0"/>
              </a:rPr>
              <a:t>City</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4085878"/>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3919793351"/>
              </p:ext>
            </p:extLst>
          </p:nvPr>
        </p:nvGraphicFramePr>
        <p:xfrm>
          <a:off x="419680" y="1512844"/>
          <a:ext cx="8323725" cy="4835488"/>
        </p:xfrm>
        <a:graphic>
          <a:graphicData uri="http://schemas.openxmlformats.org/drawingml/2006/table">
            <a:tbl>
              <a:tblPr firstRow="1" bandRow="1">
                <a:tableStyleId>{F2DE63D5-997A-4646-A377-4702673A728D}</a:tableStyleId>
              </a:tblPr>
              <a:tblGrid>
                <a:gridCol w="1310508"/>
                <a:gridCol w="1695671"/>
                <a:gridCol w="1520220"/>
                <a:gridCol w="2678450"/>
                <a:gridCol w="1118876"/>
              </a:tblGrid>
              <a:tr h="466437">
                <a:tc>
                  <a:txBody>
                    <a:bodyPr/>
                    <a:lstStyle/>
                    <a:p>
                      <a:pPr algn="ctr"/>
                      <a:r>
                        <a:rPr lang="en-US" sz="900" b="1" dirty="0" smtClean="0">
                          <a:solidFill>
                            <a:schemeClr val="bg1">
                              <a:lumMod val="25000"/>
                            </a:schemeClr>
                          </a:solidFill>
                          <a:latin typeface="Arial" pitchFamily="34" charset="0"/>
                          <a:cs typeface="Arial" pitchFamily="34" charset="0"/>
                        </a:rPr>
                        <a:t>Facility Name</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Arial" pitchFamily="34" charset="0"/>
                          <a:cs typeface="Arial" pitchFamily="34" charset="0"/>
                        </a:rPr>
                        <a:t>Planned date for completion of the current phase *</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Arial" pitchFamily="34" charset="0"/>
                          <a:cs typeface="Arial" pitchFamily="34" charset="0"/>
                        </a:rPr>
                        <a:t>Status on </a:t>
                      </a:r>
                      <a:r>
                        <a:rPr lang="ru-RU" sz="900" b="1" dirty="0" smtClean="0">
                          <a:solidFill>
                            <a:schemeClr val="bg1">
                              <a:lumMod val="25000"/>
                            </a:schemeClr>
                          </a:solidFill>
                          <a:latin typeface="Arial" pitchFamily="34" charset="0"/>
                          <a:cs typeface="Arial" pitchFamily="34" charset="0"/>
                        </a:rPr>
                        <a:t>28.02.13</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Commentary </a:t>
                      </a:r>
                      <a:endParaRPr lang="ru-RU" sz="900" b="1" i="0" u="none" strike="noStrike" dirty="0" smtClean="0">
                        <a:solidFill>
                          <a:schemeClr val="bg1">
                            <a:lumMod val="25000"/>
                          </a:schemeClr>
                        </a:solidFill>
                        <a:effectLst/>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Arial" pitchFamily="34" charset="0"/>
                          <a:cs typeface="Arial" pitchFamily="34" charset="0"/>
                        </a:rPr>
                        <a:t>(including a new construction schedule in the event of deviations from the plan)</a:t>
                      </a:r>
                      <a:endParaRPr lang="ru-RU" sz="900" b="0" i="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ru-RU" sz="900" b="1" baseline="0" dirty="0" smtClean="0">
                          <a:solidFill>
                            <a:schemeClr val="bg1">
                              <a:lumMod val="25000"/>
                            </a:schemeClr>
                          </a:solidFill>
                          <a:latin typeface="Arial" pitchFamily="34" charset="0"/>
                          <a:cs typeface="Arial" pitchFamily="34" charset="0"/>
                        </a:rPr>
                        <a:t>Плановый срок сдачи объекта</a:t>
                      </a: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6684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  1. </a:t>
                      </a:r>
                      <a:r>
                        <a:rPr lang="en-US" sz="900" dirty="0" err="1" smtClean="0">
                          <a:solidFill>
                            <a:schemeClr val="bg1">
                              <a:lumMod val="25000"/>
                            </a:schemeClr>
                          </a:solidFill>
                          <a:latin typeface="Arial" pitchFamily="34" charset="0"/>
                          <a:cs typeface="Arial" pitchFamily="34" charset="0"/>
                        </a:rPr>
                        <a:t>SkolTech</a:t>
                      </a:r>
                      <a:r>
                        <a:rPr lang="en-US" sz="900" dirty="0" smtClean="0">
                          <a:solidFill>
                            <a:schemeClr val="bg1">
                              <a:lumMod val="25000"/>
                            </a:schemeClr>
                          </a:solidFill>
                          <a:latin typeface="Arial" pitchFamily="34" charset="0"/>
                          <a:cs typeface="Arial" pitchFamily="34" charset="0"/>
                        </a:rPr>
                        <a:t> Complex </a:t>
                      </a:r>
                      <a:endParaRPr lang="ru-RU" sz="900" dirty="0" smtClean="0">
                        <a:solidFill>
                          <a:schemeClr val="bg1">
                            <a:lumMod val="25000"/>
                          </a:schemeClr>
                        </a:solidFill>
                        <a:latin typeface="Arial" pitchFamily="34" charset="0"/>
                        <a:cs typeface="Arial" pitchFamily="34" charset="0"/>
                      </a:endParaRPr>
                    </a:p>
                    <a:p>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July</a:t>
                      </a:r>
                      <a:r>
                        <a:rPr lang="en-US" sz="900" b="0" i="1" baseline="0" dirty="0" smtClean="0">
                          <a:solidFill>
                            <a:schemeClr val="bg1">
                              <a:lumMod val="25000"/>
                            </a:schemeClr>
                          </a:solidFill>
                          <a:latin typeface="Arial" pitchFamily="34" charset="0"/>
                          <a:cs typeface="Arial" pitchFamily="34" charset="0"/>
                        </a:rPr>
                        <a:t> </a:t>
                      </a:r>
                      <a:r>
                        <a:rPr lang="ru-RU" sz="900" b="0" i="1" dirty="0" smtClean="0">
                          <a:solidFill>
                            <a:schemeClr val="bg1">
                              <a:lumMod val="25000"/>
                            </a:schemeClr>
                          </a:solidFill>
                          <a:latin typeface="Arial" pitchFamily="34" charset="0"/>
                          <a:cs typeface="Arial" pitchFamily="34" charset="0"/>
                        </a:rPr>
                        <a:t>2013 </a:t>
                      </a:r>
                      <a:endParaRPr lang="ru-RU" sz="900" b="0" i="1" dirty="0">
                        <a:solidFill>
                          <a:schemeClr val="bg1">
                            <a:lumMod val="25000"/>
                          </a:schemeClr>
                        </a:solidFill>
                        <a:latin typeface="Arial" pitchFamily="34" charset="0"/>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The project documentation is being prepared by companies </a:t>
                      </a:r>
                      <a:r>
                        <a:rPr lang="en-US" sz="900" b="0" i="1" dirty="0" err="1" smtClean="0">
                          <a:solidFill>
                            <a:schemeClr val="bg1">
                              <a:lumMod val="25000"/>
                            </a:schemeClr>
                          </a:solidFill>
                          <a:latin typeface="Arial" pitchFamily="34" charset="0"/>
                          <a:cs typeface="Arial" pitchFamily="34" charset="0"/>
                        </a:rPr>
                        <a:t>Ove</a:t>
                      </a:r>
                      <a:r>
                        <a:rPr lang="en-US" sz="900" b="0" i="1" dirty="0" smtClean="0">
                          <a:solidFill>
                            <a:schemeClr val="bg1">
                              <a:lumMod val="25000"/>
                            </a:schemeClr>
                          </a:solidFill>
                          <a:latin typeface="Arial" pitchFamily="34" charset="0"/>
                          <a:cs typeface="Arial" pitchFamily="34" charset="0"/>
                        </a:rPr>
                        <a:t> ARUP and Herzog &amp; De </a:t>
                      </a:r>
                      <a:r>
                        <a:rPr lang="en-US" sz="900" b="0" i="1" dirty="0" err="1" smtClean="0">
                          <a:solidFill>
                            <a:schemeClr val="bg1">
                              <a:lumMod val="25000"/>
                            </a:schemeClr>
                          </a:solidFill>
                          <a:latin typeface="Arial" pitchFamily="34" charset="0"/>
                          <a:cs typeface="Arial" pitchFamily="34" charset="0"/>
                        </a:rPr>
                        <a:t>Meuron</a:t>
                      </a:r>
                      <a:endParaRPr lang="en-US"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December </a:t>
                      </a:r>
                      <a:r>
                        <a:rPr lang="ru-RU" sz="900" b="0" i="1" kern="1200" dirty="0" smtClean="0">
                          <a:solidFill>
                            <a:schemeClr val="bg1">
                              <a:lumMod val="25000"/>
                            </a:schemeClr>
                          </a:solidFill>
                          <a:latin typeface="Arial" pitchFamily="34" charset="0"/>
                          <a:ea typeface="+mn-ea"/>
                          <a:cs typeface="Arial" pitchFamily="34" charset="0"/>
                        </a:rPr>
                        <a:t>2014.</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457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2 .</a:t>
                      </a:r>
                      <a:r>
                        <a:rPr lang="en-US" sz="900" dirty="0" err="1" smtClean="0">
                          <a:solidFill>
                            <a:schemeClr val="bg1">
                              <a:lumMod val="25000"/>
                            </a:schemeClr>
                          </a:solidFill>
                          <a:latin typeface="Arial" pitchFamily="34" charset="0"/>
                          <a:cs typeface="Arial" pitchFamily="34" charset="0"/>
                        </a:rPr>
                        <a:t>Technopark</a:t>
                      </a:r>
                      <a:r>
                        <a:rPr lang="en-US"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Complex</a:t>
                      </a:r>
                      <a:endParaRPr lang="ru-RU" sz="900" b="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March</a:t>
                      </a:r>
                      <a:r>
                        <a:rPr lang="ru-RU" sz="900" b="0" i="1" dirty="0" smtClean="0">
                          <a:solidFill>
                            <a:schemeClr val="bg1">
                              <a:lumMod val="25000"/>
                            </a:schemeClr>
                          </a:solidFill>
                          <a:latin typeface="Arial" pitchFamily="34" charset="0"/>
                          <a:cs typeface="Arial" pitchFamily="34" charset="0"/>
                        </a:rPr>
                        <a:t> 2013 </a:t>
                      </a:r>
                      <a:endParaRPr lang="ru-RU" sz="900" b="0" i="1" dirty="0">
                        <a:solidFill>
                          <a:schemeClr val="bg1">
                            <a:lumMod val="25000"/>
                          </a:schemeClr>
                        </a:solidFill>
                        <a:latin typeface="Arial" pitchFamily="34" charset="0"/>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Project documentation prepared by </a:t>
                      </a:r>
                      <a:r>
                        <a:rPr lang="en-US" sz="900" b="0" i="1" dirty="0" err="1" smtClean="0">
                          <a:solidFill>
                            <a:schemeClr val="bg1">
                              <a:lumMod val="25000"/>
                            </a:schemeClr>
                          </a:solidFill>
                          <a:latin typeface="Arial" pitchFamily="34" charset="0"/>
                          <a:cs typeface="Arial" pitchFamily="34" charset="0"/>
                        </a:rPr>
                        <a:t>Valode</a:t>
                      </a:r>
                      <a:r>
                        <a:rPr lang="en-US" sz="900" b="0" i="1" dirty="0" smtClean="0">
                          <a:solidFill>
                            <a:schemeClr val="bg1">
                              <a:lumMod val="25000"/>
                            </a:schemeClr>
                          </a:solidFill>
                          <a:latin typeface="Arial" pitchFamily="34" charset="0"/>
                          <a:cs typeface="Arial" pitchFamily="34" charset="0"/>
                        </a:rPr>
                        <a:t> et </a:t>
                      </a:r>
                      <a:r>
                        <a:rPr lang="en-US" sz="900" b="0" i="1" dirty="0" err="1" smtClean="0">
                          <a:solidFill>
                            <a:schemeClr val="bg1">
                              <a:lumMod val="25000"/>
                            </a:schemeClr>
                          </a:solidFill>
                          <a:latin typeface="Arial" pitchFamily="34" charset="0"/>
                          <a:cs typeface="Arial" pitchFamily="34" charset="0"/>
                        </a:rPr>
                        <a:t>Pistre</a:t>
                      </a:r>
                      <a:r>
                        <a:rPr lang="en-US" sz="900" b="0" i="1" dirty="0" smtClean="0">
                          <a:solidFill>
                            <a:schemeClr val="bg1">
                              <a:lumMod val="25000"/>
                            </a:schemeClr>
                          </a:solidFill>
                          <a:latin typeface="Arial" pitchFamily="34" charset="0"/>
                          <a:cs typeface="Arial" pitchFamily="34" charset="0"/>
                        </a:rPr>
                        <a:t>, passed into assessment. Selection</a:t>
                      </a:r>
                      <a:r>
                        <a:rPr lang="en-US" sz="900" b="0" i="1" baseline="0" dirty="0" smtClean="0">
                          <a:solidFill>
                            <a:schemeClr val="bg1">
                              <a:lumMod val="25000"/>
                            </a:schemeClr>
                          </a:solidFill>
                          <a:latin typeface="Arial" pitchFamily="34" charset="0"/>
                          <a:cs typeface="Arial" pitchFamily="34" charset="0"/>
                        </a:rPr>
                        <a:t>  of</a:t>
                      </a:r>
                      <a:r>
                        <a:rPr lang="en-US" sz="900" b="0" i="1" dirty="0" smtClean="0">
                          <a:solidFill>
                            <a:schemeClr val="bg1">
                              <a:lumMod val="25000"/>
                            </a:schemeClr>
                          </a:solidFill>
                          <a:latin typeface="Arial" pitchFamily="34" charset="0"/>
                          <a:cs typeface="Arial" pitchFamily="34" charset="0"/>
                        </a:rPr>
                        <a:t> a contractor for initial construction being carried out</a:t>
                      </a: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2014</a:t>
                      </a: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923859">
                <a:tc>
                  <a:txBody>
                    <a:bodyPr/>
                    <a:lstStyle/>
                    <a:p>
                      <a:r>
                        <a:rPr lang="ru-RU" sz="900" dirty="0" smtClean="0">
                          <a:solidFill>
                            <a:schemeClr val="bg1">
                              <a:lumMod val="25000"/>
                            </a:schemeClr>
                          </a:solidFill>
                          <a:latin typeface="Arial" pitchFamily="34" charset="0"/>
                          <a:cs typeface="Arial" pitchFamily="34" charset="0"/>
                        </a:rPr>
                        <a:t>3. </a:t>
                      </a:r>
                      <a:r>
                        <a:rPr lang="en-US" sz="900" dirty="0" smtClean="0">
                          <a:solidFill>
                            <a:schemeClr val="bg1">
                              <a:lumMod val="25000"/>
                            </a:schemeClr>
                          </a:solidFill>
                          <a:latin typeface="Arial" pitchFamily="34" charset="0"/>
                          <a:cs typeface="Arial" pitchFamily="34" charset="0"/>
                        </a:rPr>
                        <a:t>Apart-Hotel</a:t>
                      </a:r>
                      <a:r>
                        <a:rPr lang="ru-RU" sz="900" dirty="0" smtClean="0">
                          <a:solidFill>
                            <a:schemeClr val="bg1">
                              <a:lumMod val="25000"/>
                            </a:schemeClr>
                          </a:solidFill>
                          <a:latin typeface="Arial" pitchFamily="34" charset="0"/>
                          <a:cs typeface="Arial" pitchFamily="34" charset="0"/>
                        </a:rPr>
                        <a:t>**</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February</a:t>
                      </a:r>
                      <a:r>
                        <a:rPr lang="ru-RU" sz="900" b="0" i="1" dirty="0" smtClean="0">
                          <a:solidFill>
                            <a:schemeClr val="bg1">
                              <a:lumMod val="25000"/>
                            </a:schemeClr>
                          </a:solidFill>
                          <a:latin typeface="Arial" pitchFamily="34" charset="0"/>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Changing the functional purpose of the buildings from housing to apartment hotels necessitated the adjustment of technical tasks. The new deadline for completion of this stage is  April 2013, and the shift does not affect the timing of the completion of building</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November</a:t>
                      </a:r>
                      <a:r>
                        <a:rPr lang="en-US" sz="900" b="0" i="1" kern="1200" baseline="0" dirty="0" smtClean="0">
                          <a:solidFill>
                            <a:schemeClr val="bg1">
                              <a:lumMod val="25000"/>
                            </a:schemeClr>
                          </a:solidFill>
                          <a:latin typeface="Arial" pitchFamily="34" charset="0"/>
                          <a:ea typeface="+mn-ea"/>
                          <a:cs typeface="Arial" pitchFamily="34" charset="0"/>
                        </a:rPr>
                        <a:t> </a:t>
                      </a:r>
                      <a:r>
                        <a:rPr lang="ru-RU" sz="900" b="0" i="1" kern="1200" dirty="0" smtClean="0">
                          <a:solidFill>
                            <a:schemeClr val="bg1">
                              <a:lumMod val="25000"/>
                            </a:schemeClr>
                          </a:solidFill>
                          <a:latin typeface="Arial" pitchFamily="34" charset="0"/>
                          <a:ea typeface="+mn-ea"/>
                          <a:cs typeface="Arial" pitchFamily="34" charset="0"/>
                        </a:rPr>
                        <a:t>2014.</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457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4. </a:t>
                      </a:r>
                      <a:r>
                        <a:rPr lang="en-US" sz="900" dirty="0" smtClean="0">
                          <a:solidFill>
                            <a:schemeClr val="bg1">
                              <a:lumMod val="25000"/>
                            </a:schemeClr>
                          </a:solidFill>
                          <a:latin typeface="Arial" pitchFamily="34" charset="0"/>
                          <a:cs typeface="Arial" pitchFamily="34" charset="0"/>
                        </a:rPr>
                        <a:t>Offices and research centers</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Entering operation </a:t>
                      </a:r>
                      <a:r>
                        <a:rPr lang="ru-RU" sz="900" b="0" i="1" baseline="0" dirty="0" smtClean="0">
                          <a:solidFill>
                            <a:schemeClr val="bg1">
                              <a:lumMod val="25000"/>
                            </a:schemeClr>
                          </a:solidFill>
                          <a:latin typeface="Arial" pitchFamily="34" charset="0"/>
                          <a:cs typeface="Arial" pitchFamily="34" charset="0"/>
                        </a:rPr>
                        <a:t>– </a:t>
                      </a:r>
                      <a:r>
                        <a:rPr lang="en-US" sz="900" b="0" i="1" baseline="0" dirty="0" smtClean="0">
                          <a:solidFill>
                            <a:schemeClr val="bg1">
                              <a:lumMod val="25000"/>
                            </a:schemeClr>
                          </a:solidFill>
                          <a:latin typeface="Arial" pitchFamily="34" charset="0"/>
                          <a:cs typeface="Arial" pitchFamily="34" charset="0"/>
                        </a:rPr>
                        <a:t>December </a:t>
                      </a:r>
                      <a:r>
                        <a:rPr lang="ru-RU" sz="900" b="0" i="1" baseline="0" dirty="0" smtClean="0">
                          <a:solidFill>
                            <a:schemeClr val="bg1">
                              <a:lumMod val="25000"/>
                            </a:schemeClr>
                          </a:solidFill>
                          <a:latin typeface="Arial" pitchFamily="34" charset="0"/>
                          <a:cs typeface="Arial" pitchFamily="34" charset="0"/>
                        </a:rPr>
                        <a:t>2012.</a:t>
                      </a:r>
                      <a:endParaRPr lang="ru-RU" sz="900" b="0" i="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Complaints related to estimated project cost are being worked on, will enter into operation in March 2013</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December </a:t>
                      </a:r>
                      <a:r>
                        <a:rPr lang="ru-RU" sz="900" b="0" i="1" kern="1200" dirty="0" smtClean="0">
                          <a:solidFill>
                            <a:schemeClr val="bg1">
                              <a:lumMod val="25000"/>
                            </a:schemeClr>
                          </a:solidFill>
                          <a:latin typeface="Arial" pitchFamily="34" charset="0"/>
                          <a:ea typeface="+mn-ea"/>
                          <a:cs typeface="Arial" pitchFamily="34" charset="0"/>
                        </a:rPr>
                        <a:t>2012</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40012">
                <a:tc>
                  <a:txBody>
                    <a:bodyPr/>
                    <a:lstStyle/>
                    <a:p>
                      <a:r>
                        <a:rPr lang="ru-RU" sz="900" dirty="0" smtClean="0">
                          <a:solidFill>
                            <a:schemeClr val="bg1">
                              <a:lumMod val="25000"/>
                            </a:schemeClr>
                          </a:solidFill>
                          <a:latin typeface="Arial" pitchFamily="34" charset="0"/>
                          <a:cs typeface="Arial" pitchFamily="34" charset="0"/>
                        </a:rPr>
                        <a:t>5. </a:t>
                      </a:r>
                      <a:r>
                        <a:rPr lang="en-US" sz="900" dirty="0" smtClean="0">
                          <a:solidFill>
                            <a:schemeClr val="bg1">
                              <a:lumMod val="25000"/>
                            </a:schemeClr>
                          </a:solidFill>
                          <a:latin typeface="Arial" pitchFamily="34" charset="0"/>
                          <a:cs typeface="Arial" pitchFamily="34" charset="0"/>
                        </a:rPr>
                        <a:t>Social</a:t>
                      </a:r>
                      <a:r>
                        <a:rPr lang="en-US" sz="900" baseline="0" dirty="0" smtClean="0">
                          <a:solidFill>
                            <a:schemeClr val="bg1">
                              <a:lumMod val="25000"/>
                            </a:schemeClr>
                          </a:solidFill>
                          <a:latin typeface="Arial" pitchFamily="34" charset="0"/>
                          <a:cs typeface="Arial" pitchFamily="34" charset="0"/>
                        </a:rPr>
                        <a:t> infrastructure facilities</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900" b="0" i="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07177">
                <a:tc>
                  <a:txBody>
                    <a:bodyPr/>
                    <a:lstStyle/>
                    <a:p>
                      <a:pPr marL="114300" indent="0" algn="l"/>
                      <a:r>
                        <a:rPr lang="ru-RU" sz="900" dirty="0" smtClean="0">
                          <a:solidFill>
                            <a:schemeClr val="bg1">
                              <a:lumMod val="25000"/>
                            </a:schemeClr>
                          </a:solidFill>
                          <a:latin typeface="Arial" pitchFamily="34" charset="0"/>
                          <a:cs typeface="Arial" pitchFamily="34" charset="0"/>
                        </a:rPr>
                        <a:t>5.1.</a:t>
                      </a:r>
                      <a:r>
                        <a:rPr lang="ru-RU"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Family Campus</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October </a:t>
                      </a:r>
                      <a:r>
                        <a:rPr lang="ru-RU" sz="900" b="0" i="1" dirty="0" smtClean="0">
                          <a:solidFill>
                            <a:schemeClr val="bg1">
                              <a:lumMod val="25000"/>
                            </a:schemeClr>
                          </a:solidFill>
                          <a:latin typeface="Arial" pitchFamily="34" charset="0"/>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Tasks for engineering design research prepared. Preparing for the selection of the design organization</a:t>
                      </a:r>
                      <a:endParaRPr lang="ru-RU"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 201</a:t>
                      </a:r>
                      <a:r>
                        <a:rPr lang="en-US" sz="900" b="0" i="1" kern="1200" dirty="0" smtClean="0">
                          <a:solidFill>
                            <a:schemeClr val="bg1">
                              <a:lumMod val="25000"/>
                            </a:schemeClr>
                          </a:solidFill>
                          <a:latin typeface="Arial" pitchFamily="34" charset="0"/>
                          <a:ea typeface="+mn-ea"/>
                          <a:cs typeface="Arial" pitchFamily="34" charset="0"/>
                        </a:rPr>
                        <a:t>4</a:t>
                      </a:r>
                      <a:r>
                        <a:rPr lang="ru-RU" sz="900" b="0" i="1" kern="1200" dirty="0" smtClean="0">
                          <a:solidFill>
                            <a:schemeClr val="bg1">
                              <a:lumMod val="25000"/>
                            </a:schemeClr>
                          </a:solidFill>
                          <a:latin typeface="Arial" pitchFamily="34" charset="0"/>
                          <a:ea typeface="+mn-ea"/>
                          <a:cs typeface="Arial" pitchFamily="34" charset="0"/>
                        </a:rPr>
                        <a:t>.</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601536">
                <a:tc>
                  <a:txBody>
                    <a:bodyPr/>
                    <a:lstStyle/>
                    <a:p>
                      <a:pPr marL="114300" indent="0" algn="l"/>
                      <a:r>
                        <a:rPr lang="ru-RU" sz="900" dirty="0" smtClean="0">
                          <a:solidFill>
                            <a:schemeClr val="bg1">
                              <a:lumMod val="25000"/>
                            </a:schemeClr>
                          </a:solidFill>
                          <a:latin typeface="Arial" pitchFamily="34" charset="0"/>
                          <a:cs typeface="Arial" pitchFamily="34" charset="0"/>
                        </a:rPr>
                        <a:t>5.2. </a:t>
                      </a:r>
                      <a:r>
                        <a:rPr lang="en-US" sz="900" baseline="0" dirty="0" smtClean="0">
                          <a:solidFill>
                            <a:schemeClr val="bg1">
                              <a:lumMod val="25000"/>
                            </a:schemeClr>
                          </a:solidFill>
                          <a:latin typeface="Arial" pitchFamily="34" charset="0"/>
                          <a:cs typeface="Arial" pitchFamily="34" charset="0"/>
                        </a:rPr>
                        <a:t>Polyclinic</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October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Design tasks prepared. Preparing for the selection of the design organization</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 201</a:t>
                      </a:r>
                      <a:r>
                        <a:rPr lang="en-US" sz="900" b="0" i="1" kern="1200" dirty="0" smtClean="0">
                          <a:solidFill>
                            <a:schemeClr val="bg1">
                              <a:lumMod val="25000"/>
                            </a:schemeClr>
                          </a:solidFill>
                          <a:latin typeface="Arial" pitchFamily="34" charset="0"/>
                          <a:ea typeface="+mn-ea"/>
                          <a:cs typeface="Arial" pitchFamily="34" charset="0"/>
                        </a:rPr>
                        <a:t>4</a:t>
                      </a:r>
                      <a:r>
                        <a:rPr lang="ru-RU" sz="900" b="0" i="1" kern="1200" dirty="0" smtClean="0">
                          <a:solidFill>
                            <a:schemeClr val="bg1">
                              <a:lumMod val="25000"/>
                            </a:schemeClr>
                          </a:solidFill>
                          <a:latin typeface="Arial" pitchFamily="34" charset="0"/>
                          <a:ea typeface="+mn-ea"/>
                          <a:cs typeface="Arial" pitchFamily="34" charset="0"/>
                        </a:rPr>
                        <a:t>.</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40" name="TextBox 39"/>
          <p:cNvSpPr txBox="1"/>
          <p:nvPr/>
        </p:nvSpPr>
        <p:spPr>
          <a:xfrm>
            <a:off x="365744" y="6457890"/>
            <a:ext cx="8724321" cy="400110"/>
          </a:xfrm>
          <a:prstGeom prst="rect">
            <a:avLst/>
          </a:prstGeom>
          <a:noFill/>
        </p:spPr>
        <p:txBody>
          <a:bodyPr wrap="square" rtlCol="0">
            <a:spAutoFit/>
          </a:bodyPr>
          <a:lstStyle/>
          <a:p>
            <a:pPr algn="r"/>
            <a:r>
              <a:rPr lang="ru-RU" sz="1000" i="1" dirty="0">
                <a:solidFill>
                  <a:schemeClr val="bg1">
                    <a:lumMod val="25000"/>
                  </a:schemeClr>
                </a:solidFill>
                <a:latin typeface="Arial" pitchFamily="34" charset="0"/>
                <a:cs typeface="Arial" pitchFamily="34" charset="0"/>
              </a:rPr>
              <a:t>*</a:t>
            </a:r>
            <a:r>
              <a:rPr lang="en-US" sz="1000" i="1" dirty="0">
                <a:solidFill>
                  <a:schemeClr val="bg1">
                    <a:lumMod val="25000"/>
                  </a:schemeClr>
                </a:solidFill>
                <a:latin typeface="Arial" pitchFamily="34" charset="0"/>
                <a:cs typeface="Arial" pitchFamily="34" charset="0"/>
              </a:rPr>
              <a:t>  For the composition of the stages and status symbols, see the Appendix (page </a:t>
            </a:r>
            <a:r>
              <a:rPr lang="en-US" sz="1000" i="1" dirty="0" smtClean="0">
                <a:solidFill>
                  <a:schemeClr val="bg1">
                    <a:lumMod val="25000"/>
                  </a:schemeClr>
                </a:solidFill>
                <a:latin typeface="Arial" pitchFamily="34" charset="0"/>
                <a:cs typeface="Arial" pitchFamily="34" charset="0"/>
              </a:rPr>
              <a:t>22)</a:t>
            </a:r>
            <a:r>
              <a:rPr lang="ru-RU" sz="1000" i="1" dirty="0" smtClean="0">
                <a:solidFill>
                  <a:schemeClr val="bg1">
                    <a:lumMod val="25000"/>
                  </a:schemeClr>
                </a:solidFill>
                <a:latin typeface="Arial" pitchFamily="34" charset="0"/>
                <a:cs typeface="Arial" pitchFamily="34" charset="0"/>
              </a:rPr>
              <a:t>  </a:t>
            </a:r>
            <a:endParaRPr lang="ru-RU" sz="1000" i="1" dirty="0">
              <a:solidFill>
                <a:schemeClr val="bg1">
                  <a:lumMod val="25000"/>
                </a:schemeClr>
              </a:solidFill>
              <a:latin typeface="Arial" pitchFamily="34" charset="0"/>
              <a:cs typeface="Arial" pitchFamily="34" charset="0"/>
            </a:endParaRPr>
          </a:p>
          <a:p>
            <a:pPr algn="r"/>
            <a:r>
              <a:rPr lang="ru-RU" sz="1000" i="1" dirty="0">
                <a:solidFill>
                  <a:schemeClr val="bg1">
                    <a:lumMod val="25000"/>
                  </a:schemeClr>
                </a:solidFill>
                <a:latin typeface="Arial" pitchFamily="34" charset="0"/>
                <a:cs typeface="Arial" pitchFamily="34" charset="0"/>
              </a:rPr>
              <a:t>**</a:t>
            </a:r>
            <a:r>
              <a:rPr lang="en-US" sz="1000" i="1" dirty="0">
                <a:solidFill>
                  <a:schemeClr val="bg1">
                    <a:lumMod val="25000"/>
                  </a:schemeClr>
                </a:solidFill>
                <a:latin typeface="Arial" pitchFamily="34" charset="0"/>
                <a:cs typeface="Arial" pitchFamily="34" charset="0"/>
              </a:rPr>
              <a:t>Apartments </a:t>
            </a:r>
            <a:r>
              <a:rPr lang="ru-RU" sz="1000" i="1" dirty="0">
                <a:solidFill>
                  <a:schemeClr val="bg1">
                    <a:lumMod val="25000"/>
                  </a:schemeClr>
                </a:solidFill>
                <a:latin typeface="Arial" pitchFamily="34" charset="0"/>
                <a:cs typeface="Arial" pitchFamily="34" charset="0"/>
              </a:rPr>
              <a:t>9 - 11</a:t>
            </a:r>
          </a:p>
        </p:txBody>
      </p:sp>
      <p:sp>
        <p:nvSpPr>
          <p:cNvPr id="48" name="Блок-схема: узел 47"/>
          <p:cNvSpPr/>
          <p:nvPr/>
        </p:nvSpPr>
        <p:spPr>
          <a:xfrm>
            <a:off x="4386845" y="219222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7" name="Блок-схема: узел 116"/>
          <p:cNvSpPr/>
          <p:nvPr/>
        </p:nvSpPr>
        <p:spPr>
          <a:xfrm>
            <a:off x="3469696" y="285940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9" name="Блок-схема: узел 118"/>
          <p:cNvSpPr/>
          <p:nvPr/>
        </p:nvSpPr>
        <p:spPr>
          <a:xfrm>
            <a:off x="4386388" y="285940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2" name="Блок-схема: узел 121"/>
          <p:cNvSpPr/>
          <p:nvPr/>
        </p:nvSpPr>
        <p:spPr>
          <a:xfrm>
            <a:off x="4367083" y="367949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3" name="Блок-схема: узел 122"/>
          <p:cNvSpPr/>
          <p:nvPr/>
        </p:nvSpPr>
        <p:spPr>
          <a:xfrm>
            <a:off x="3467108" y="4449429"/>
            <a:ext cx="326954" cy="292337"/>
          </a:xfrm>
          <a:prstGeom prst="flowChartConnector">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4" name="Блок-схема: узел 123"/>
          <p:cNvSpPr/>
          <p:nvPr/>
        </p:nvSpPr>
        <p:spPr>
          <a:xfrm>
            <a:off x="3911499" y="444942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5" name="Блок-схема: узел 124"/>
          <p:cNvSpPr/>
          <p:nvPr/>
        </p:nvSpPr>
        <p:spPr>
          <a:xfrm>
            <a:off x="4383800" y="444942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8" name="Блок-схема: узел 137"/>
          <p:cNvSpPr/>
          <p:nvPr/>
        </p:nvSpPr>
        <p:spPr>
          <a:xfrm>
            <a:off x="3484259" y="219222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1" name="Блок-схема: узел 40"/>
          <p:cNvSpPr/>
          <p:nvPr/>
        </p:nvSpPr>
        <p:spPr>
          <a:xfrm>
            <a:off x="3469696" y="367949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2" name="Блок-схема: узел 41"/>
          <p:cNvSpPr/>
          <p:nvPr/>
        </p:nvSpPr>
        <p:spPr>
          <a:xfrm>
            <a:off x="3914087" y="3679496"/>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3911499" y="219845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6" name="Блок-схема: узел 25"/>
          <p:cNvSpPr/>
          <p:nvPr/>
        </p:nvSpPr>
        <p:spPr>
          <a:xfrm>
            <a:off x="3911335" y="286563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7" name="Блок-схема: узел 26"/>
          <p:cNvSpPr/>
          <p:nvPr/>
        </p:nvSpPr>
        <p:spPr>
          <a:xfrm>
            <a:off x="3484259" y="5509204"/>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8" name="Блок-схема: узел 27"/>
          <p:cNvSpPr/>
          <p:nvPr/>
        </p:nvSpPr>
        <p:spPr>
          <a:xfrm>
            <a:off x="4400951" y="5509204"/>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Блок-схема: узел 28"/>
          <p:cNvSpPr/>
          <p:nvPr/>
        </p:nvSpPr>
        <p:spPr>
          <a:xfrm>
            <a:off x="3925898" y="5515435"/>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0" name="Блок-схема: узел 29"/>
          <p:cNvSpPr/>
          <p:nvPr/>
        </p:nvSpPr>
        <p:spPr>
          <a:xfrm>
            <a:off x="3473131" y="6025675"/>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1" name="Блок-схема: узел 30"/>
          <p:cNvSpPr/>
          <p:nvPr/>
        </p:nvSpPr>
        <p:spPr>
          <a:xfrm>
            <a:off x="4389823" y="6025675"/>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Блок-схема: узел 31"/>
          <p:cNvSpPr/>
          <p:nvPr/>
        </p:nvSpPr>
        <p:spPr>
          <a:xfrm>
            <a:off x="3914770" y="6031906"/>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2962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3</a:t>
            </a:r>
            <a:r>
              <a:rPr lang="ru-RU" sz="2400" dirty="0" smtClean="0">
                <a:solidFill>
                  <a:schemeClr val="bg1">
                    <a:lumMod val="50000"/>
                  </a:schemeClr>
                </a:solidFill>
                <a:latin typeface="Arial" pitchFamily="34" charset="0"/>
                <a:cs typeface="Arial" pitchFamily="34" charset="0"/>
              </a:rPr>
              <a:t>. </a:t>
            </a:r>
            <a:r>
              <a:rPr lang="en-US" sz="2400" dirty="0" smtClean="0">
                <a:solidFill>
                  <a:schemeClr val="bg1">
                    <a:lumMod val="50000"/>
                  </a:schemeClr>
                </a:solidFill>
                <a:latin typeface="Arial" pitchFamily="34" charset="0"/>
                <a:cs typeface="Arial" pitchFamily="34" charset="0"/>
              </a:rPr>
              <a:t>City </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46395089"/>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3437197723"/>
              </p:ext>
            </p:extLst>
          </p:nvPr>
        </p:nvGraphicFramePr>
        <p:xfrm>
          <a:off x="419680" y="1512844"/>
          <a:ext cx="8323725" cy="3820098"/>
        </p:xfrm>
        <a:graphic>
          <a:graphicData uri="http://schemas.openxmlformats.org/drawingml/2006/table">
            <a:tbl>
              <a:tblPr firstRow="1" bandRow="1">
                <a:tableStyleId>{F2DE63D5-997A-4646-A377-4702673A728D}</a:tableStyleId>
              </a:tblPr>
              <a:tblGrid>
                <a:gridCol w="1310508"/>
                <a:gridCol w="1695671"/>
                <a:gridCol w="1520220"/>
                <a:gridCol w="2678450"/>
                <a:gridCol w="1118876"/>
              </a:tblGrid>
              <a:tr h="414452">
                <a:tc>
                  <a:txBody>
                    <a:bodyPr/>
                    <a:lstStyle/>
                    <a:p>
                      <a:pPr algn="ctr"/>
                      <a:r>
                        <a:rPr lang="en-US" sz="900" b="1" dirty="0" smtClean="0">
                          <a:solidFill>
                            <a:schemeClr val="bg1">
                              <a:lumMod val="25000"/>
                            </a:schemeClr>
                          </a:solidFill>
                          <a:latin typeface="Arial" pitchFamily="34" charset="0"/>
                          <a:cs typeface="Arial" pitchFamily="34" charset="0"/>
                        </a:rPr>
                        <a:t>Facility Name</a:t>
                      </a: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Arial" pitchFamily="34" charset="0"/>
                          <a:cs typeface="Arial" pitchFamily="34" charset="0"/>
                        </a:rPr>
                        <a:t>Planned date for completion of the current phase *</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Arial" pitchFamily="34" charset="0"/>
                          <a:cs typeface="Arial" pitchFamily="34" charset="0"/>
                        </a:rPr>
                        <a:t>Status on </a:t>
                      </a:r>
                      <a:r>
                        <a:rPr lang="ru-RU" sz="900" b="1" dirty="0" smtClean="0">
                          <a:solidFill>
                            <a:schemeClr val="bg1">
                              <a:lumMod val="25000"/>
                            </a:schemeClr>
                          </a:solidFill>
                          <a:latin typeface="Arial" pitchFamily="34" charset="0"/>
                          <a:cs typeface="Arial" pitchFamily="34" charset="0"/>
                        </a:rPr>
                        <a:t>28.02.13</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Commentary </a:t>
                      </a:r>
                      <a:endParaRPr lang="ru-RU" sz="900" b="1" i="0" u="none" strike="noStrike" dirty="0" smtClean="0">
                        <a:solidFill>
                          <a:schemeClr val="bg1">
                            <a:lumMod val="25000"/>
                          </a:schemeClr>
                        </a:solidFill>
                        <a:effectLst/>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Arial" pitchFamily="34" charset="0"/>
                          <a:cs typeface="Arial" pitchFamily="34" charset="0"/>
                        </a:rPr>
                        <a:t>(including a new construction schedule in the event of deviations from the plan)</a:t>
                      </a:r>
                      <a:endParaRPr lang="ru-RU" sz="900" b="0" i="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baseline="0" dirty="0" smtClean="0">
                          <a:solidFill>
                            <a:schemeClr val="bg1">
                              <a:lumMod val="25000"/>
                            </a:schemeClr>
                          </a:solidFill>
                          <a:latin typeface="Arial" pitchFamily="34" charset="0"/>
                          <a:cs typeface="Arial" pitchFamily="34" charset="0"/>
                        </a:rPr>
                        <a:t>Scheduled date of completion</a:t>
                      </a:r>
                      <a:endParaRPr lang="ru-RU" sz="900" b="1" baseline="0" dirty="0" smtClean="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720694">
                <a:tc>
                  <a:txBody>
                    <a:bodyPr/>
                    <a:lstStyle/>
                    <a:p>
                      <a:r>
                        <a:rPr lang="ru-RU" sz="900" dirty="0" smtClean="0">
                          <a:solidFill>
                            <a:schemeClr val="bg1">
                              <a:lumMod val="25000"/>
                            </a:schemeClr>
                          </a:solidFill>
                          <a:latin typeface="Arial" pitchFamily="34" charset="0"/>
                          <a:cs typeface="Arial" pitchFamily="34" charset="0"/>
                        </a:rPr>
                        <a:t>6. </a:t>
                      </a:r>
                      <a:r>
                        <a:rPr lang="en-US" sz="900" dirty="0" smtClean="0">
                          <a:solidFill>
                            <a:schemeClr val="bg1">
                              <a:lumMod val="25000"/>
                            </a:schemeClr>
                          </a:solidFill>
                          <a:latin typeface="Arial" pitchFamily="34" charset="0"/>
                          <a:cs typeface="Arial" pitchFamily="34" charset="0"/>
                        </a:rPr>
                        <a:t>Central Zone</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September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Design task prepared, selection</a:t>
                      </a:r>
                      <a:r>
                        <a:rPr lang="en-US" sz="900" b="0" i="1" baseline="0" dirty="0" smtClean="0">
                          <a:solidFill>
                            <a:schemeClr val="bg1">
                              <a:lumMod val="25000"/>
                            </a:schemeClr>
                          </a:solidFill>
                          <a:latin typeface="Arial" pitchFamily="34" charset="0"/>
                          <a:cs typeface="Arial" pitchFamily="34" charset="0"/>
                        </a:rPr>
                        <a:t> for</a:t>
                      </a:r>
                      <a:r>
                        <a:rPr lang="en-US" sz="900" b="0" i="1" dirty="0" smtClean="0">
                          <a:solidFill>
                            <a:schemeClr val="bg1">
                              <a:lumMod val="25000"/>
                            </a:schemeClr>
                          </a:solidFill>
                          <a:latin typeface="Arial" pitchFamily="34" charset="0"/>
                          <a:cs typeface="Arial" pitchFamily="34" charset="0"/>
                        </a:rPr>
                        <a:t> design organization being carried out</a:t>
                      </a: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September </a:t>
                      </a:r>
                      <a:r>
                        <a:rPr lang="ru-RU" sz="900" b="0" i="1" kern="1200" baseline="0" dirty="0" smtClean="0">
                          <a:solidFill>
                            <a:schemeClr val="bg1">
                              <a:lumMod val="25000"/>
                            </a:schemeClr>
                          </a:solidFill>
                          <a:latin typeface="Arial" pitchFamily="34" charset="0"/>
                          <a:ea typeface="+mn-ea"/>
                          <a:cs typeface="Arial" pitchFamily="34" charset="0"/>
                        </a:rPr>
                        <a:t>2014</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884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7. . </a:t>
                      </a:r>
                      <a:r>
                        <a:rPr lang="en-US" sz="900" dirty="0" smtClean="0">
                          <a:solidFill>
                            <a:schemeClr val="bg1">
                              <a:lumMod val="25000"/>
                            </a:schemeClr>
                          </a:solidFill>
                          <a:latin typeface="Arial" pitchFamily="34" charset="0"/>
                          <a:cs typeface="Arial" pitchFamily="34" charset="0"/>
                        </a:rPr>
                        <a:t>Citywide systems engineering - technical support</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algn="r"/>
                      <a:endParaRPr lang="ru-RU" sz="900" b="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679010">
                <a:tc>
                  <a:txBody>
                    <a:bodyPr/>
                    <a:lstStyle/>
                    <a:p>
                      <a:pPr marL="0" indent="0" algn="r"/>
                      <a:r>
                        <a:rPr lang="ru-RU" sz="900" dirty="0" smtClean="0">
                          <a:solidFill>
                            <a:schemeClr val="bg1">
                              <a:lumMod val="25000"/>
                            </a:schemeClr>
                          </a:solidFill>
                          <a:latin typeface="Arial" pitchFamily="34" charset="0"/>
                          <a:cs typeface="Arial" pitchFamily="34" charset="0"/>
                        </a:rPr>
                        <a:t>7.1 </a:t>
                      </a:r>
                      <a:r>
                        <a:rPr lang="en-US" sz="900" dirty="0" smtClean="0">
                          <a:solidFill>
                            <a:schemeClr val="bg1">
                              <a:lumMod val="25000"/>
                            </a:schemeClr>
                          </a:solidFill>
                          <a:latin typeface="Arial" pitchFamily="34" charset="0"/>
                          <a:cs typeface="Arial" pitchFamily="34" charset="0"/>
                        </a:rPr>
                        <a:t>Phase </a:t>
                      </a:r>
                      <a:r>
                        <a:rPr lang="ru-RU" sz="900" dirty="0" smtClean="0">
                          <a:solidFill>
                            <a:schemeClr val="bg1">
                              <a:lumMod val="25000"/>
                            </a:schemeClr>
                          </a:solidFill>
                          <a:latin typeface="Arial" pitchFamily="34" charset="0"/>
                          <a:cs typeface="Arial" pitchFamily="34" charset="0"/>
                        </a:rPr>
                        <a:t>1</a:t>
                      </a:r>
                      <a:r>
                        <a:rPr lang="ru-RU" sz="900" baseline="0" dirty="0" smtClean="0">
                          <a:solidFill>
                            <a:schemeClr val="bg1">
                              <a:lumMod val="25000"/>
                            </a:schemeClr>
                          </a:solidFill>
                          <a:latin typeface="Arial" pitchFamily="34" charset="0"/>
                          <a:cs typeface="Arial" pitchFamily="34" charset="0"/>
                        </a:rPr>
                        <a:t> </a:t>
                      </a:r>
                      <a:r>
                        <a:rPr lang="en-US" sz="900" baseline="0" dirty="0" smtClean="0">
                          <a:solidFill>
                            <a:schemeClr val="bg1">
                              <a:lumMod val="25000"/>
                            </a:schemeClr>
                          </a:solidFill>
                          <a:latin typeface="Arial" pitchFamily="34" charset="0"/>
                          <a:cs typeface="Arial" pitchFamily="34" charset="0"/>
                        </a:rPr>
                        <a:t>“</a:t>
                      </a:r>
                      <a:r>
                        <a:rPr lang="en-US" sz="900" dirty="0" err="1" smtClean="0">
                          <a:solidFill>
                            <a:schemeClr val="bg1">
                              <a:lumMod val="25000"/>
                            </a:schemeClr>
                          </a:solidFill>
                          <a:latin typeface="Arial" pitchFamily="34" charset="0"/>
                          <a:cs typeface="Arial" pitchFamily="34" charset="0"/>
                        </a:rPr>
                        <a:t>Bulvar</a:t>
                      </a:r>
                      <a:r>
                        <a:rPr lang="en-US" sz="900" dirty="0" smtClean="0">
                          <a:solidFill>
                            <a:schemeClr val="bg1">
                              <a:lumMod val="25000"/>
                            </a:schemeClr>
                          </a:solidFill>
                          <a:latin typeface="Arial" pitchFamily="34" charset="0"/>
                          <a:cs typeface="Arial" pitchFamily="34" charset="0"/>
                        </a:rPr>
                        <a:t>”</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End of Construction </a:t>
                      </a:r>
                      <a:r>
                        <a:rPr lang="ru-RU" sz="900" b="0" i="1" dirty="0" smtClean="0">
                          <a:solidFill>
                            <a:schemeClr val="bg1">
                              <a:lumMod val="25000"/>
                            </a:schemeClr>
                          </a:solidFill>
                          <a:latin typeface="Arial" pitchFamily="34" charset="0"/>
                          <a:cs typeface="Arial" pitchFamily="34" charset="0"/>
                        </a:rPr>
                        <a:t>–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December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According to the schedule, construction being carried out by  </a:t>
                      </a:r>
                      <a:r>
                        <a:rPr lang="en-US" sz="900" b="0" i="1" kern="1200" baseline="0" dirty="0" err="1" smtClean="0">
                          <a:solidFill>
                            <a:schemeClr val="bg1">
                              <a:lumMod val="25000"/>
                            </a:schemeClr>
                          </a:solidFill>
                          <a:latin typeface="Arial" pitchFamily="34" charset="0"/>
                          <a:ea typeface="+mn-ea"/>
                          <a:cs typeface="Arial" pitchFamily="34" charset="0"/>
                        </a:rPr>
                        <a:t>Moskapstroy</a:t>
                      </a: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March </a:t>
                      </a:r>
                      <a:r>
                        <a:rPr lang="ru-RU" sz="900" b="0" i="1" kern="1200" dirty="0" smtClean="0">
                          <a:solidFill>
                            <a:schemeClr val="bg1">
                              <a:lumMod val="25000"/>
                            </a:schemeClr>
                          </a:solidFill>
                          <a:latin typeface="Arial" pitchFamily="34" charset="0"/>
                          <a:ea typeface="+mn-ea"/>
                          <a:cs typeface="Arial" pitchFamily="34" charset="0"/>
                        </a:rPr>
                        <a:t>2014.</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588476">
                <a:tc>
                  <a:txBody>
                    <a:bodyPr/>
                    <a:lstStyle/>
                    <a:p>
                      <a:pPr algn="r"/>
                      <a:r>
                        <a:rPr lang="ru-RU" sz="900" dirty="0" smtClean="0">
                          <a:solidFill>
                            <a:schemeClr val="bg1">
                              <a:lumMod val="25000"/>
                            </a:schemeClr>
                          </a:solidFill>
                          <a:latin typeface="Arial" pitchFamily="34" charset="0"/>
                          <a:cs typeface="Arial" pitchFamily="34" charset="0"/>
                        </a:rPr>
                        <a:t>7.2 </a:t>
                      </a:r>
                      <a:r>
                        <a:rPr lang="en-US" sz="900" dirty="0" smtClean="0">
                          <a:solidFill>
                            <a:schemeClr val="bg1">
                              <a:lumMod val="25000"/>
                            </a:schemeClr>
                          </a:solidFill>
                          <a:latin typeface="Arial" pitchFamily="34" charset="0"/>
                          <a:cs typeface="Arial" pitchFamily="34" charset="0"/>
                        </a:rPr>
                        <a:t>Phase </a:t>
                      </a:r>
                      <a:r>
                        <a:rPr lang="ru-RU" sz="900" dirty="0" smtClean="0">
                          <a:solidFill>
                            <a:schemeClr val="bg1">
                              <a:lumMod val="25000"/>
                            </a:schemeClr>
                          </a:solidFill>
                          <a:latin typeface="Arial" pitchFamily="34" charset="0"/>
                          <a:cs typeface="Arial" pitchFamily="34" charset="0"/>
                        </a:rPr>
                        <a:t> 2 </a:t>
                      </a:r>
                      <a:r>
                        <a:rPr lang="en-US" sz="900" dirty="0" smtClean="0">
                          <a:solidFill>
                            <a:schemeClr val="bg1">
                              <a:lumMod val="25000"/>
                            </a:schemeClr>
                          </a:solidFill>
                          <a:latin typeface="Arial" pitchFamily="34" charset="0"/>
                          <a:cs typeface="Arial" pitchFamily="34" charset="0"/>
                        </a:rPr>
                        <a:t>“Parkway”</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March</a:t>
                      </a:r>
                      <a:r>
                        <a:rPr lang="ru-RU" sz="900" b="0" i="1" dirty="0" smtClean="0">
                          <a:solidFill>
                            <a:schemeClr val="bg1">
                              <a:lumMod val="25000"/>
                            </a:schemeClr>
                          </a:solidFill>
                          <a:latin typeface="Arial" pitchFamily="34" charset="0"/>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Design being developed by</a:t>
                      </a:r>
                      <a:r>
                        <a:rPr lang="ru-RU" sz="900" b="0" i="1" kern="1200" baseline="0" dirty="0" smtClean="0">
                          <a:solidFill>
                            <a:schemeClr val="bg1">
                              <a:lumMod val="25000"/>
                            </a:schemeClr>
                          </a:solidFill>
                          <a:latin typeface="Arial" pitchFamily="34" charset="0"/>
                          <a:ea typeface="+mn-ea"/>
                          <a:cs typeface="Arial" pitchFamily="34" charset="0"/>
                        </a:rPr>
                        <a:t> </a:t>
                      </a:r>
                      <a:r>
                        <a:rPr lang="en-US" sz="900" b="0" i="1" kern="1200" baseline="0" dirty="0" err="1" smtClean="0">
                          <a:solidFill>
                            <a:schemeClr val="bg1">
                              <a:lumMod val="25000"/>
                            </a:schemeClr>
                          </a:solidFill>
                          <a:latin typeface="Arial" pitchFamily="34" charset="0"/>
                          <a:ea typeface="+mn-ea"/>
                          <a:cs typeface="Arial" pitchFamily="34" charset="0"/>
                        </a:rPr>
                        <a:t>Gorinzhproekt</a:t>
                      </a:r>
                      <a:r>
                        <a:rPr lang="en-US" sz="900" b="0" i="1" kern="1200" baseline="0" dirty="0" smtClean="0">
                          <a:solidFill>
                            <a:schemeClr val="bg1">
                              <a:lumMod val="25000"/>
                            </a:schemeClr>
                          </a:solidFill>
                          <a:latin typeface="Arial" pitchFamily="34" charset="0"/>
                          <a:ea typeface="+mn-ea"/>
                          <a:cs typeface="Arial" pitchFamily="34" charset="0"/>
                        </a:rPr>
                        <a:t>, a portion of the documentation submitted for assessment </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March </a:t>
                      </a:r>
                      <a:r>
                        <a:rPr lang="ru-RU" sz="900" b="0" i="1" kern="1200" dirty="0" smtClean="0">
                          <a:solidFill>
                            <a:schemeClr val="bg1">
                              <a:lumMod val="25000"/>
                            </a:schemeClr>
                          </a:solidFill>
                          <a:latin typeface="Arial" pitchFamily="34" charset="0"/>
                          <a:ea typeface="+mn-ea"/>
                          <a:cs typeface="Arial" pitchFamily="34" charset="0"/>
                        </a:rPr>
                        <a:t>2014.</a:t>
                      </a:r>
                    </a:p>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740523">
                <a:tc>
                  <a:txBody>
                    <a:bodyPr/>
                    <a:lstStyle/>
                    <a:p>
                      <a:r>
                        <a:rPr lang="ru-RU" sz="900" dirty="0" smtClean="0">
                          <a:solidFill>
                            <a:schemeClr val="bg1">
                              <a:lumMod val="25000"/>
                            </a:schemeClr>
                          </a:solidFill>
                          <a:latin typeface="Arial" pitchFamily="34" charset="0"/>
                          <a:cs typeface="Arial" pitchFamily="34" charset="0"/>
                        </a:rPr>
                        <a:t>8.</a:t>
                      </a:r>
                      <a:r>
                        <a:rPr lang="ru-RU"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Complete landscaping and gardening</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September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Design being developed by</a:t>
                      </a:r>
                      <a:r>
                        <a:rPr lang="ru-RU" sz="900" b="0" i="1" kern="1200" baseline="0" dirty="0" smtClean="0">
                          <a:solidFill>
                            <a:schemeClr val="bg1">
                              <a:lumMod val="25000"/>
                            </a:schemeClr>
                          </a:solidFill>
                          <a:latin typeface="Arial" pitchFamily="34" charset="0"/>
                          <a:ea typeface="+mn-ea"/>
                          <a:cs typeface="Arial" pitchFamily="34" charset="0"/>
                        </a:rPr>
                        <a:t> </a:t>
                      </a:r>
                      <a:r>
                        <a:rPr lang="en-US" sz="900" b="0" i="1" kern="1200" baseline="0" dirty="0" err="1" smtClean="0">
                          <a:solidFill>
                            <a:schemeClr val="bg1">
                              <a:lumMod val="25000"/>
                            </a:schemeClr>
                          </a:solidFill>
                          <a:latin typeface="Arial" pitchFamily="34" charset="0"/>
                          <a:ea typeface="+mn-ea"/>
                          <a:cs typeface="Arial" pitchFamily="34" charset="0"/>
                        </a:rPr>
                        <a:t>Gorinzhproekt</a:t>
                      </a: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September </a:t>
                      </a:r>
                      <a:r>
                        <a:rPr lang="ru-RU" sz="900" b="0" i="1" kern="1200" dirty="0" smtClean="0">
                          <a:solidFill>
                            <a:schemeClr val="bg1">
                              <a:lumMod val="25000"/>
                            </a:schemeClr>
                          </a:solidFill>
                          <a:latin typeface="Arial" pitchFamily="34" charset="0"/>
                          <a:ea typeface="+mn-ea"/>
                          <a:cs typeface="Arial" pitchFamily="34" charset="0"/>
                        </a:rPr>
                        <a:t>2015 </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138" name="Блок-схема: узел 137"/>
          <p:cNvSpPr/>
          <p:nvPr/>
        </p:nvSpPr>
        <p:spPr>
          <a:xfrm>
            <a:off x="3484259" y="2202471"/>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8" name="Блок-схема: узел 27"/>
          <p:cNvSpPr/>
          <p:nvPr/>
        </p:nvSpPr>
        <p:spPr>
          <a:xfrm>
            <a:off x="3965974" y="220870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Блок-схема: узел 28"/>
          <p:cNvSpPr/>
          <p:nvPr/>
        </p:nvSpPr>
        <p:spPr>
          <a:xfrm>
            <a:off x="4445328" y="220247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0" name="Блок-схема: узел 29"/>
          <p:cNvSpPr/>
          <p:nvPr/>
        </p:nvSpPr>
        <p:spPr>
          <a:xfrm>
            <a:off x="3484259" y="347827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Блок-схема: узел 30"/>
          <p:cNvSpPr/>
          <p:nvPr/>
        </p:nvSpPr>
        <p:spPr>
          <a:xfrm>
            <a:off x="3965974" y="348450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Блок-схема: узел 31"/>
          <p:cNvSpPr/>
          <p:nvPr/>
        </p:nvSpPr>
        <p:spPr>
          <a:xfrm>
            <a:off x="4445328" y="3478276"/>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3" name="Блок-схема: узел 32"/>
          <p:cNvSpPr/>
          <p:nvPr/>
        </p:nvSpPr>
        <p:spPr>
          <a:xfrm>
            <a:off x="3516710" y="410093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3998425" y="410717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5" name="Блок-схема: узел 34"/>
          <p:cNvSpPr/>
          <p:nvPr/>
        </p:nvSpPr>
        <p:spPr>
          <a:xfrm>
            <a:off x="4477779" y="4100938"/>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6" name="Блок-схема: узел 35"/>
          <p:cNvSpPr/>
          <p:nvPr/>
        </p:nvSpPr>
        <p:spPr>
          <a:xfrm>
            <a:off x="3516710" y="4784561"/>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7" name="Блок-схема: узел 36"/>
          <p:cNvSpPr/>
          <p:nvPr/>
        </p:nvSpPr>
        <p:spPr>
          <a:xfrm>
            <a:off x="3998425" y="479079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8" name="Блок-схема: узел 37"/>
          <p:cNvSpPr/>
          <p:nvPr/>
        </p:nvSpPr>
        <p:spPr>
          <a:xfrm>
            <a:off x="4477779" y="478456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4573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29651322"/>
              </p:ext>
            </p:extLst>
          </p:nvPr>
        </p:nvGraphicFramePr>
        <p:xfrm>
          <a:off x="366536" y="1795569"/>
          <a:ext cx="8777464" cy="2683342"/>
        </p:xfrm>
        <a:graphic>
          <a:graphicData uri="http://schemas.openxmlformats.org/drawingml/2006/table">
            <a:tbl>
              <a:tblPr>
                <a:tableStyleId>{9D7B26C5-4107-4FEC-AEDC-1716B250A1EF}</a:tableStyleId>
              </a:tblPr>
              <a:tblGrid>
                <a:gridCol w="3113967"/>
                <a:gridCol w="1087917"/>
                <a:gridCol w="1070380"/>
                <a:gridCol w="3505200"/>
              </a:tblGrid>
              <a:tr h="207216">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smtClean="0">
                        <a:solidFill>
                          <a:schemeClr val="bg1">
                            <a:lumMod val="25000"/>
                          </a:schemeClr>
                        </a:solidFill>
                        <a:effectLst/>
                        <a:latin typeface="Arial" pitchFamily="34" charset="0"/>
                        <a:cs typeface="Arial" pitchFamily="34" charset="0"/>
                      </a:endParaRPr>
                    </a:p>
                    <a:p>
                      <a:pPr algn="ctr" fontAlgn="ctr"/>
                      <a:r>
                        <a:rPr lang="ru-RU" sz="1100" b="1" u="none" strike="noStrike" dirty="0" smtClean="0">
                          <a:solidFill>
                            <a:schemeClr val="bg1">
                              <a:lumMod val="25000"/>
                            </a:schemeClr>
                          </a:solidFill>
                          <a:effectLst/>
                          <a:latin typeface="Arial" pitchFamily="34" charset="0"/>
                          <a:cs typeface="Arial" pitchFamily="34" charset="0"/>
                        </a:rPr>
                        <a:t>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a:t>
                      </a:r>
                      <a:r>
                        <a:rPr lang="ru-RU" sz="1100" b="1" i="0" u="none" strike="noStrike" baseline="0" dirty="0" smtClean="0">
                          <a:solidFill>
                            <a:schemeClr val="bg1">
                              <a:lumMod val="25000"/>
                            </a:schemeClr>
                          </a:solidFill>
                          <a:effectLst/>
                          <a:latin typeface="Arial" pitchFamily="34" charset="0"/>
                          <a:cs typeface="Arial" pitchFamily="34" charset="0"/>
                        </a:rPr>
                        <a:t> 28.02.2013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smtClean="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The average time for taking decisions on or calendar days:</a:t>
                      </a:r>
                    </a:p>
                    <a:p>
                      <a:pPr marL="85725" indent="0" algn="l" fontAlgn="b">
                        <a:tabLst>
                          <a:tab pos="180975" algn="l"/>
                        </a:tabLst>
                      </a:pPr>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A) participant status with procedure for prior approval completed</a:t>
                      </a: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B) status of the participant without prior approval</a:t>
                      </a: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C) grants to participants</a:t>
                      </a:r>
                      <a:endParaRPr lang="ru-RU" sz="1100" b="0" i="0" u="none" strike="noStrike" dirty="0" smtClean="0">
                        <a:solidFill>
                          <a:schemeClr val="bg1">
                            <a:lumMod val="25000"/>
                          </a:schemeClr>
                        </a:solidFill>
                        <a:effectLst/>
                        <a:latin typeface="Arial" pitchFamily="34" charset="0"/>
                        <a:cs typeface="Arial" pitchFamily="34" charset="0"/>
                      </a:endParaRPr>
                    </a:p>
                    <a:p>
                      <a:pPr marL="85725" indent="0" algn="l" fontAlgn="b">
                        <a:tabLst>
                          <a:tab pos="180975" algn="l"/>
                        </a:tabLst>
                      </a:pPr>
                      <a:endParaRPr lang="ru-RU" sz="1100" b="0" i="0" u="none" strike="noStrike" dirty="0" smtClean="0">
                        <a:solidFill>
                          <a:schemeClr val="bg1">
                            <a:lumMod val="25000"/>
                          </a:schemeClr>
                        </a:solidFill>
                        <a:effectLst/>
                        <a:latin typeface="Arial" pitchFamily="34" charset="0"/>
                        <a:cs typeface="Arial" pitchFamily="34" charset="0"/>
                      </a:endParaRPr>
                    </a:p>
                    <a:p>
                      <a:pPr marL="85725" marR="0" lvl="0" indent="0" algn="l" defTabSz="457200" rtl="0" eaLnBrk="1" fontAlgn="b"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А) 40</a:t>
                      </a:r>
                      <a:br>
                        <a:rPr lang="ru-RU" sz="1100" u="none" strike="noStrike" dirty="0">
                          <a:solidFill>
                            <a:schemeClr val="bg1">
                              <a:lumMod val="25000"/>
                            </a:schemeClr>
                          </a:solidFill>
                          <a:effectLst/>
                          <a:latin typeface="Arial" pitchFamily="34" charset="0"/>
                          <a:cs typeface="Arial" pitchFamily="34" charset="0"/>
                        </a:rPr>
                      </a:br>
                      <a:r>
                        <a:rPr lang="en-US" sz="1100" u="none" strike="noStrike" dirty="0" smtClean="0">
                          <a:solidFill>
                            <a:schemeClr val="bg1">
                              <a:lumMod val="25000"/>
                            </a:schemeClr>
                          </a:solidFill>
                          <a:effectLst/>
                          <a:latin typeface="Arial" pitchFamily="34" charset="0"/>
                          <a:cs typeface="Arial" pitchFamily="34" charset="0"/>
                        </a:rPr>
                        <a:t>B</a:t>
                      </a:r>
                      <a:r>
                        <a:rPr lang="ru-RU" sz="1100" u="none" strike="noStrike" dirty="0" smtClean="0">
                          <a:solidFill>
                            <a:schemeClr val="bg1">
                              <a:lumMod val="25000"/>
                            </a:schemeClr>
                          </a:solidFill>
                          <a:effectLst/>
                          <a:latin typeface="Arial" pitchFamily="34" charset="0"/>
                          <a:cs typeface="Arial" pitchFamily="34" charset="0"/>
                        </a:rPr>
                        <a:t>) 25</a:t>
                      </a:r>
                    </a:p>
                    <a:p>
                      <a:pPr algn="ctr" fontAlgn="b"/>
                      <a:r>
                        <a:rPr lang="en-US" sz="1100" u="none" strike="noStrike" dirty="0" smtClean="0">
                          <a:solidFill>
                            <a:schemeClr val="bg1">
                              <a:lumMod val="25000"/>
                            </a:schemeClr>
                          </a:solidFill>
                          <a:effectLst/>
                          <a:latin typeface="Arial" pitchFamily="34" charset="0"/>
                          <a:cs typeface="Arial" pitchFamily="34" charset="0"/>
                        </a:rPr>
                        <a:t>C</a:t>
                      </a:r>
                      <a:r>
                        <a:rPr lang="ru-RU" sz="1100" u="none" strike="noStrike" dirty="0" smtClean="0">
                          <a:solidFill>
                            <a:schemeClr val="bg1">
                              <a:lumMod val="25000"/>
                            </a:schemeClr>
                          </a:solidFill>
                          <a:effectLst/>
                          <a:latin typeface="Arial" pitchFamily="34" charset="0"/>
                          <a:cs typeface="Arial" pitchFamily="34" charset="0"/>
                        </a:rPr>
                        <a:t>) 50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Arial" pitchFamily="34" charset="0"/>
                          <a:cs typeface="Arial" pitchFamily="34" charset="0"/>
                        </a:rPr>
                        <a:t>А) 30</a:t>
                      </a:r>
                      <a:br>
                        <a:rPr lang="ru-RU" sz="1100" u="none" strike="noStrike" dirty="0" smtClean="0">
                          <a:solidFill>
                            <a:schemeClr val="bg1">
                              <a:lumMod val="25000"/>
                            </a:schemeClr>
                          </a:solidFill>
                          <a:effectLst/>
                          <a:latin typeface="Arial" pitchFamily="34" charset="0"/>
                          <a:cs typeface="Arial" pitchFamily="34" charset="0"/>
                        </a:rPr>
                      </a:br>
                      <a:r>
                        <a:rPr lang="en-US" sz="1100" u="none" strike="noStrike" dirty="0" smtClean="0">
                          <a:solidFill>
                            <a:schemeClr val="bg1">
                              <a:lumMod val="25000"/>
                            </a:schemeClr>
                          </a:solidFill>
                          <a:effectLst/>
                          <a:latin typeface="Arial" pitchFamily="34" charset="0"/>
                          <a:cs typeface="Arial" pitchFamily="34" charset="0"/>
                        </a:rPr>
                        <a:t>B</a:t>
                      </a:r>
                      <a:r>
                        <a:rPr lang="ru-RU" sz="1100" u="none" strike="noStrike" dirty="0" smtClean="0">
                          <a:solidFill>
                            <a:schemeClr val="bg1">
                              <a:lumMod val="25000"/>
                            </a:schemeClr>
                          </a:solidFill>
                          <a:effectLst/>
                          <a:latin typeface="Arial" pitchFamily="34" charset="0"/>
                          <a:cs typeface="Arial" pitchFamily="34" charset="0"/>
                        </a:rPr>
                        <a:t>) 27</a:t>
                      </a:r>
                    </a:p>
                    <a:p>
                      <a:pPr algn="ctr" fontAlgn="b"/>
                      <a:r>
                        <a:rPr lang="en-US" sz="1100" u="none" strike="noStrike" dirty="0" smtClean="0">
                          <a:solidFill>
                            <a:schemeClr val="bg1">
                              <a:lumMod val="25000"/>
                            </a:schemeClr>
                          </a:solidFill>
                          <a:effectLst/>
                          <a:latin typeface="Arial" pitchFamily="34" charset="0"/>
                          <a:cs typeface="Arial" pitchFamily="34" charset="0"/>
                        </a:rPr>
                        <a:t>C</a:t>
                      </a:r>
                      <a:r>
                        <a:rPr lang="ru-RU" sz="1100" u="none" strike="noStrike" dirty="0" smtClean="0">
                          <a:solidFill>
                            <a:schemeClr val="bg1">
                              <a:lumMod val="25000"/>
                            </a:schemeClr>
                          </a:solidFill>
                          <a:effectLst/>
                          <a:latin typeface="Arial" pitchFamily="34" charset="0"/>
                          <a:cs typeface="Arial" pitchFamily="34" charset="0"/>
                        </a:rPr>
                        <a:t>) 79</a:t>
                      </a:r>
                      <a:endParaRPr lang="ru-RU" sz="1100" b="0" i="0" u="none" strike="noStrike" dirty="0" smtClean="0">
                        <a:solidFill>
                          <a:schemeClr val="bg1">
                            <a:lumMod val="25000"/>
                          </a:schemeClr>
                        </a:solidFill>
                        <a:effectLst/>
                        <a:latin typeface="Arial" pitchFamily="34" charset="0"/>
                        <a:cs typeface="Arial" pitchFamily="34" charset="0"/>
                      </a:endParaRPr>
                    </a:p>
                    <a:p>
                      <a:pPr algn="ctr" fontAlgn="b"/>
                      <a:endParaRPr lang="ru-RU" sz="1100" b="0" i="0" u="none" strike="noStrike" dirty="0" smtClean="0">
                        <a:solidFill>
                          <a:schemeClr val="bg1">
                            <a:lumMod val="25000"/>
                          </a:schemeClr>
                        </a:solidFill>
                        <a:effectLst/>
                        <a:latin typeface="Arial" pitchFamily="34" charset="0"/>
                        <a:cs typeface="Arial" pitchFamily="34" charset="0"/>
                      </a:endParaRPr>
                    </a:p>
                    <a:p>
                      <a:pPr algn="ctr" fontAlgn="b"/>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1">
                              <a:lumMod val="25000"/>
                            </a:schemeClr>
                          </a:solidFill>
                          <a:effectLst/>
                          <a:latin typeface="Arial" pitchFamily="34" charset="0"/>
                          <a:cs typeface="Arial" pitchFamily="34" charset="0"/>
                        </a:rPr>
                        <a:t>Deviation of actual results from the targets for decisions</a:t>
                      </a:r>
                      <a:r>
                        <a:rPr lang="ru-RU" sz="1100" b="0" i="0" u="none" strike="noStrike" dirty="0" smtClean="0">
                          <a:solidFill>
                            <a:schemeClr val="bg1">
                              <a:lumMod val="25000"/>
                            </a:schemeClr>
                          </a:solidFill>
                          <a:effectLst/>
                          <a:latin typeface="Arial" pitchFamily="34" charset="0"/>
                          <a:cs typeface="Arial" pitchFamily="34" charset="0"/>
                        </a:rPr>
                        <a:t>, </a:t>
                      </a:r>
                      <a:r>
                        <a:rPr lang="en-US" sz="1100" b="0" i="0" u="none" strike="noStrike" dirty="0" smtClean="0">
                          <a:solidFill>
                            <a:schemeClr val="bg1">
                              <a:lumMod val="25000"/>
                            </a:schemeClr>
                          </a:solidFill>
                          <a:effectLst/>
                          <a:latin typeface="Arial" pitchFamily="34" charset="0"/>
                          <a:cs typeface="Arial" pitchFamily="34" charset="0"/>
                        </a:rPr>
                        <a:t>are</a:t>
                      </a:r>
                      <a:r>
                        <a:rPr lang="en-US" sz="1100" b="0" i="0" u="none" strike="noStrike" baseline="0" dirty="0" smtClean="0">
                          <a:solidFill>
                            <a:schemeClr val="bg1">
                              <a:lumMod val="25000"/>
                            </a:schemeClr>
                          </a:solidFill>
                          <a:effectLst/>
                          <a:latin typeface="Arial" pitchFamily="34" charset="0"/>
                          <a:cs typeface="Arial" pitchFamily="34" charset="0"/>
                        </a:rPr>
                        <a:t> connected with the small number of applications received (4 for participant status, </a:t>
                      </a:r>
                      <a:r>
                        <a:rPr lang="en-US" sz="1100" u="none" strike="noStrike" dirty="0" smtClean="0">
                          <a:solidFill>
                            <a:schemeClr val="bg1">
                              <a:lumMod val="25000"/>
                            </a:schemeClr>
                          </a:solidFill>
                          <a:effectLst/>
                          <a:latin typeface="Arial" pitchFamily="34" charset="0"/>
                          <a:cs typeface="Arial" pitchFamily="34" charset="0"/>
                        </a:rPr>
                        <a:t>without prior approval,</a:t>
                      </a:r>
                      <a:r>
                        <a:rPr lang="en-US" sz="1100" u="none" strike="noStrike" baseline="0" dirty="0" smtClean="0">
                          <a:solidFill>
                            <a:schemeClr val="bg1">
                              <a:lumMod val="25000"/>
                            </a:schemeClr>
                          </a:solidFill>
                          <a:effectLst/>
                          <a:latin typeface="Arial" pitchFamily="34" charset="0"/>
                          <a:cs typeface="Arial" pitchFamily="34" charset="0"/>
                        </a:rPr>
                        <a:t> and 5 approved applications for receiving grant financing</a:t>
                      </a:r>
                      <a:r>
                        <a:rPr lang="ru-RU" sz="1100" b="0" i="0" u="none" strike="noStrike" baseline="0" dirty="0" smtClean="0">
                          <a:solidFill>
                            <a:schemeClr val="bg1">
                              <a:lumMod val="25000"/>
                            </a:schemeClr>
                          </a:solidFill>
                          <a:effectLst/>
                          <a:latin typeface="Arial" pitchFamily="34" charset="0"/>
                          <a:cs typeface="Arial" pitchFamily="34" charset="0"/>
                        </a:rPr>
                        <a:t>. </a:t>
                      </a:r>
                      <a:r>
                        <a:rPr lang="en-US" sz="1100" b="0" i="0" u="none" strike="noStrike" baseline="0" dirty="0" smtClean="0">
                          <a:solidFill>
                            <a:schemeClr val="bg1">
                              <a:lumMod val="25000"/>
                            </a:schemeClr>
                          </a:solidFill>
                          <a:effectLst/>
                          <a:latin typeface="Arial" pitchFamily="34" charset="0"/>
                          <a:cs typeface="Arial" pitchFamily="34" charset="0"/>
                        </a:rPr>
                        <a:t>On the other hand, a portion of applications were filed in the last days of 2012 and the consideration for them was completed only in 2013, which resulted in an increase of consideration time due to public holidays.</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Compliance with the budget of the Foundation (excluding the budget for the construction of innovative city),%</a:t>
                      </a:r>
                      <a:endParaRPr lang="ru-RU" sz="1100" u="none" strike="noStrike" dirty="0" smtClean="0">
                        <a:solidFill>
                          <a:schemeClr val="bg1">
                            <a:lumMod val="25000"/>
                          </a:schemeClr>
                        </a:solidFill>
                        <a:effectLst/>
                        <a:latin typeface="Arial" pitchFamily="34" charset="0"/>
                        <a:cs typeface="Arial" pitchFamily="34" charset="0"/>
                      </a:endParaRPr>
                    </a:p>
                    <a:p>
                      <a:pPr marL="85725" indent="0" algn="l" fontAlgn="b"/>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-10%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-70%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kern="1200" baseline="0" dirty="0" smtClean="0">
                          <a:solidFill>
                            <a:schemeClr val="bg1">
                              <a:lumMod val="25000"/>
                            </a:schemeClr>
                          </a:solidFill>
                          <a:latin typeface="Arial" pitchFamily="34" charset="0"/>
                          <a:ea typeface="+mn-ea"/>
                          <a:cs typeface="Arial" pitchFamily="34" charset="0"/>
                        </a:rPr>
                        <a:t>Implementation of the budget on 28.02.2013 is 30% of the budget for 2 months because of the small number of working days in the January-February period .</a:t>
                      </a:r>
                      <a:endParaRPr lang="ru-RU" sz="1100" b="0" kern="1200" baseline="0" dirty="0">
                        <a:solidFill>
                          <a:schemeClr val="bg1">
                            <a:lumMod val="25000"/>
                          </a:schemeClr>
                        </a:solidFill>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4. </a:t>
            </a:r>
            <a:r>
              <a:rPr lang="en-US" sz="2400" dirty="0" smtClean="0">
                <a:solidFill>
                  <a:schemeClr val="bg1">
                    <a:lumMod val="50000"/>
                  </a:schemeClr>
                </a:solidFill>
                <a:latin typeface="Arial" pitchFamily="34" charset="0"/>
                <a:cs typeface="Arial" pitchFamily="34" charset="0"/>
              </a:rPr>
              <a:t>Foundation</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42648432"/>
              </p:ext>
            </p:extLst>
          </p:nvPr>
        </p:nvGraphicFramePr>
        <p:xfrm>
          <a:off x="2219327" y="914401"/>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6" name="Прямоугольник 5"/>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2300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38311763"/>
              </p:ext>
            </p:extLst>
          </p:nvPr>
        </p:nvGraphicFramePr>
        <p:xfrm>
          <a:off x="366536" y="1795569"/>
          <a:ext cx="8777464" cy="1936582"/>
        </p:xfrm>
        <a:graphic>
          <a:graphicData uri="http://schemas.openxmlformats.org/drawingml/2006/table">
            <a:tbl>
              <a:tblPr>
                <a:tableStyleId>{9D7B26C5-4107-4FEC-AEDC-1716B250A1EF}</a:tableStyleId>
              </a:tblPr>
              <a:tblGrid>
                <a:gridCol w="3113967"/>
                <a:gridCol w="1087917"/>
                <a:gridCol w="1061415"/>
                <a:gridCol w="3514165"/>
              </a:tblGrid>
              <a:tr h="207216">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a:t>
                      </a:r>
                      <a:r>
                        <a:rPr lang="ru-RU" sz="1100" b="1" i="0" u="none" strike="noStrike" baseline="0" dirty="0" smtClean="0">
                          <a:solidFill>
                            <a:schemeClr val="bg1">
                              <a:lumMod val="25000"/>
                            </a:schemeClr>
                          </a:solidFill>
                          <a:effectLst/>
                          <a:latin typeface="Arial" pitchFamily="34" charset="0"/>
                          <a:cs typeface="Arial" pitchFamily="34" charset="0"/>
                        </a:rPr>
                        <a:t> 28.02.2013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smtClean="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marL="85725" indent="0" algn="l" fontAlgn="b">
                        <a:tabLst>
                          <a:tab pos="85725" algn="l"/>
                        </a:tabLst>
                      </a:pPr>
                      <a:r>
                        <a:rPr lang="en-US" sz="1100" u="none" strike="noStrike" dirty="0" smtClean="0">
                          <a:solidFill>
                            <a:schemeClr val="bg1">
                              <a:lumMod val="25000"/>
                            </a:schemeClr>
                          </a:solidFill>
                          <a:effectLst/>
                          <a:latin typeface="Arial" pitchFamily="34" charset="0"/>
                          <a:cs typeface="Arial" pitchFamily="34" charset="0"/>
                        </a:rPr>
                        <a:t>Ensure recruitment of professors, heads of research centers of </a:t>
                      </a:r>
                      <a:r>
                        <a:rPr lang="en-US" sz="1100" u="none" strike="noStrike" dirty="0" err="1" smtClean="0">
                          <a:solidFill>
                            <a:schemeClr val="bg1">
                              <a:lumMod val="25000"/>
                            </a:schemeClr>
                          </a:solidFill>
                          <a:effectLst/>
                          <a:latin typeface="Arial" pitchFamily="34" charset="0"/>
                          <a:cs typeface="Arial" pitchFamily="34" charset="0"/>
                        </a:rPr>
                        <a:t>Skoltech</a:t>
                      </a:r>
                      <a:r>
                        <a:rPr lang="en-US" sz="1100" u="none" strike="noStrike" dirty="0" smtClean="0">
                          <a:solidFill>
                            <a:schemeClr val="bg1">
                              <a:lumMod val="25000"/>
                            </a:schemeClr>
                          </a:solidFill>
                          <a:effectLst/>
                          <a:latin typeface="Arial" pitchFamily="34" charset="0"/>
                          <a:cs typeface="Arial" pitchFamily="34" charset="0"/>
                        </a:rPr>
                        <a:t>, with whom cooperation</a:t>
                      </a:r>
                      <a:r>
                        <a:rPr lang="en-US" sz="1100" u="none" strike="noStrike" baseline="0" dirty="0" smtClean="0">
                          <a:solidFill>
                            <a:schemeClr val="bg1">
                              <a:lumMod val="25000"/>
                            </a:schemeClr>
                          </a:solidFill>
                          <a:effectLst/>
                          <a:latin typeface="Arial" pitchFamily="34" charset="0"/>
                          <a:cs typeface="Arial" pitchFamily="34" charset="0"/>
                        </a:rPr>
                        <a:t> agreements have been </a:t>
                      </a:r>
                      <a:r>
                        <a:rPr lang="en-US" sz="1100" u="none" strike="noStrike" dirty="0" smtClean="0">
                          <a:solidFill>
                            <a:schemeClr val="bg1">
                              <a:lumMod val="25000"/>
                            </a:schemeClr>
                          </a:solidFill>
                          <a:effectLst/>
                          <a:latin typeface="Arial" pitchFamily="34" charset="0"/>
                          <a:cs typeface="Arial" pitchFamily="34" charset="0"/>
                        </a:rPr>
                        <a:t>signed </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a:solidFill>
                            <a:schemeClr val="bg1">
                              <a:lumMod val="25000"/>
                            </a:schemeClr>
                          </a:solidFill>
                          <a:effectLst/>
                          <a:latin typeface="Arial" pitchFamily="34" charset="0"/>
                          <a:cs typeface="Arial" pitchFamily="34" charset="0"/>
                        </a:rPr>
                        <a:t>8</a:t>
                      </a: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Two contracts are in the final stage of approval, and a pool of 25 candidates, with whom negotiations are underway,</a:t>
                      </a:r>
                      <a:r>
                        <a:rPr lang="en-US" sz="1100" b="0" i="0" u="none" strike="noStrike" baseline="0" dirty="0" smtClean="0">
                          <a:solidFill>
                            <a:schemeClr val="bg1">
                              <a:lumMod val="25000"/>
                            </a:schemeClr>
                          </a:solidFill>
                          <a:effectLst/>
                          <a:latin typeface="Arial" pitchFamily="34" charset="0"/>
                          <a:cs typeface="Arial" pitchFamily="34" charset="0"/>
                        </a:rPr>
                        <a:t> has been formed.</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Ensure the formation of the structure of the </a:t>
                      </a:r>
                      <a:r>
                        <a:rPr lang="en-US" sz="1100" u="none" strike="noStrike" dirty="0" err="1" smtClean="0">
                          <a:solidFill>
                            <a:schemeClr val="bg1">
                              <a:lumMod val="25000"/>
                            </a:schemeClr>
                          </a:solidFill>
                          <a:effectLst/>
                          <a:latin typeface="Arial" pitchFamily="34" charset="0"/>
                          <a:cs typeface="Arial" pitchFamily="34" charset="0"/>
                        </a:rPr>
                        <a:t>Skoltech</a:t>
                      </a:r>
                      <a:r>
                        <a:rPr lang="en-US" sz="1100" u="none" strike="noStrike" dirty="0" smtClean="0">
                          <a:solidFill>
                            <a:schemeClr val="bg1">
                              <a:lumMod val="25000"/>
                            </a:schemeClr>
                          </a:solidFill>
                          <a:effectLst/>
                          <a:latin typeface="Arial" pitchFamily="34" charset="0"/>
                          <a:cs typeface="Arial" pitchFamily="34" charset="0"/>
                        </a:rPr>
                        <a:t> professional community</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Arial" pitchFamily="34" charset="0"/>
                          <a:cs typeface="Arial" pitchFamily="34" charset="0"/>
                        </a:rPr>
                        <a:t>278 </a:t>
                      </a:r>
                      <a:r>
                        <a:rPr lang="en-US" sz="1100" u="none" strike="noStrike" dirty="0" smtClean="0">
                          <a:solidFill>
                            <a:schemeClr val="bg1">
                              <a:lumMod val="25000"/>
                            </a:schemeClr>
                          </a:solidFill>
                          <a:effectLst/>
                          <a:latin typeface="Arial" pitchFamily="34" charset="0"/>
                          <a:cs typeface="Arial" pitchFamily="34" charset="0"/>
                        </a:rPr>
                        <a:t>people</a:t>
                      </a:r>
                      <a:r>
                        <a:rPr lang="ru-RU" sz="1100" u="none" strike="noStrike" dirty="0" smtClean="0">
                          <a:solidFill>
                            <a:schemeClr val="bg1">
                              <a:lumMod val="25000"/>
                            </a:schemeClr>
                          </a:solidFill>
                          <a:effectLst/>
                          <a:latin typeface="Arial" pitchFamily="34" charset="0"/>
                          <a:cs typeface="Arial" pitchFamily="34" charset="0"/>
                        </a:rPr>
                        <a:t>.</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 92 </a:t>
                      </a:r>
                      <a:r>
                        <a:rPr lang="en-US" sz="1100" b="0" i="0" u="none" strike="noStrike" dirty="0" smtClean="0">
                          <a:solidFill>
                            <a:schemeClr val="bg1">
                              <a:lumMod val="25000"/>
                            </a:schemeClr>
                          </a:solidFill>
                          <a:effectLst/>
                          <a:latin typeface="Arial" pitchFamily="34" charset="0"/>
                          <a:cs typeface="Arial" pitchFamily="34" charset="0"/>
                        </a:rPr>
                        <a:t>people</a:t>
                      </a:r>
                      <a:r>
                        <a:rPr lang="ru-RU" sz="1100" b="0" i="0" u="none" strike="noStrike" dirty="0" smtClean="0">
                          <a:solidFill>
                            <a:schemeClr val="bg1">
                              <a:lumMod val="25000"/>
                            </a:schemeClr>
                          </a:solidFill>
                          <a:effectLst/>
                          <a:latin typeface="Arial" pitchFamily="34" charset="0"/>
                          <a:cs typeface="Arial" pitchFamily="34" charset="0"/>
                        </a:rPr>
                        <a:t>.</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The </a:t>
                      </a:r>
                      <a:r>
                        <a:rPr lang="en-US" sz="1100" b="0" i="0" u="none" strike="noStrike" dirty="0" err="1" smtClean="0">
                          <a:solidFill>
                            <a:schemeClr val="bg1">
                              <a:lumMod val="25000"/>
                            </a:schemeClr>
                          </a:solidFill>
                          <a:effectLst/>
                          <a:latin typeface="Arial" pitchFamily="34" charset="0"/>
                          <a:cs typeface="Arial" pitchFamily="34" charset="0"/>
                        </a:rPr>
                        <a:t>Skoltech</a:t>
                      </a:r>
                      <a:r>
                        <a:rPr lang="en-US" sz="1100" b="0" i="0" u="none" strike="noStrike" dirty="0" smtClean="0">
                          <a:solidFill>
                            <a:schemeClr val="bg1">
                              <a:lumMod val="25000"/>
                            </a:schemeClr>
                          </a:solidFill>
                          <a:effectLst/>
                          <a:latin typeface="Arial" pitchFamily="34" charset="0"/>
                          <a:cs typeface="Arial" pitchFamily="34" charset="0"/>
                        </a:rPr>
                        <a:t> payroll is at 33% of the resource plan for the number of employees by the end of 2013.</a:t>
                      </a:r>
                    </a:p>
                    <a:p>
                      <a:pPr algn="l" fontAlgn="b"/>
                      <a:endParaRPr lang="en-US" sz="1100" b="0" i="0" u="none" strike="noStrike" dirty="0" smtClean="0">
                        <a:solidFill>
                          <a:schemeClr val="bg1">
                            <a:lumMod val="25000"/>
                          </a:schemeClr>
                        </a:solidFill>
                        <a:effectLst/>
                        <a:latin typeface="Arial" pitchFamily="34" charset="0"/>
                        <a:cs typeface="Arial" pitchFamily="34" charset="0"/>
                      </a:endParaRPr>
                    </a:p>
                    <a:p>
                      <a:pPr algn="l" fontAlgn="b"/>
                      <a:r>
                        <a:rPr lang="en-US" sz="1100" b="0" i="0" u="none" strike="noStrike" dirty="0" smtClean="0">
                          <a:solidFill>
                            <a:schemeClr val="bg1">
                              <a:lumMod val="25000"/>
                            </a:schemeClr>
                          </a:solidFill>
                          <a:effectLst/>
                          <a:latin typeface="Arial" pitchFamily="34" charset="0"/>
                          <a:cs typeface="Arial" pitchFamily="34" charset="0"/>
                        </a:rPr>
                        <a:t>At the moment ,58% of the faculty and senior management </a:t>
                      </a:r>
                      <a:r>
                        <a:rPr lang="en-US" sz="1100" b="0" i="0" u="none" strike="noStrike" baseline="0" dirty="0" smtClean="0">
                          <a:solidFill>
                            <a:schemeClr val="bg1">
                              <a:lumMod val="25000"/>
                            </a:schemeClr>
                          </a:solidFill>
                          <a:effectLst/>
                          <a:latin typeface="Arial" pitchFamily="34" charset="0"/>
                          <a:cs typeface="Arial" pitchFamily="34" charset="0"/>
                        </a:rPr>
                        <a:t> are </a:t>
                      </a:r>
                      <a:r>
                        <a:rPr lang="en-US" sz="1100" b="0" i="0" u="none" strike="noStrike" dirty="0" smtClean="0">
                          <a:solidFill>
                            <a:schemeClr val="bg1">
                              <a:lumMod val="25000"/>
                            </a:schemeClr>
                          </a:solidFill>
                          <a:effectLst/>
                          <a:latin typeface="Arial" pitchFamily="34" charset="0"/>
                          <a:cs typeface="Arial" pitchFamily="34" charset="0"/>
                        </a:rPr>
                        <a:t>foreign nationals.</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5. </a:t>
            </a:r>
            <a:r>
              <a:rPr lang="en-US" sz="2400" dirty="0" err="1" smtClean="0">
                <a:solidFill>
                  <a:schemeClr val="bg1">
                    <a:lumMod val="50000"/>
                  </a:schemeClr>
                </a:solidFill>
                <a:latin typeface="Arial" pitchFamily="34" charset="0"/>
                <a:cs typeface="Arial" pitchFamily="34" charset="0"/>
              </a:rPr>
              <a:t>Skoltech</a:t>
            </a:r>
            <a:r>
              <a:rPr lang="en-US" sz="2400" dirty="0" smtClean="0">
                <a:solidFill>
                  <a:schemeClr val="bg1">
                    <a:lumMod val="50000"/>
                  </a:schemeClr>
                </a:solidFill>
                <a:latin typeface="Arial" pitchFamily="34" charset="0"/>
                <a:cs typeface="Arial" pitchFamily="34" charset="0"/>
              </a:rPr>
              <a:t> </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1692756"/>
              </p:ext>
            </p:extLst>
          </p:nvPr>
        </p:nvGraphicFramePr>
        <p:xfrm>
          <a:off x="2219327" y="914401"/>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Ensure the provision of services by MIT</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6" name="Прямоугольник 5"/>
          <p:cNvSpPr/>
          <p:nvPr/>
        </p:nvSpPr>
        <p:spPr>
          <a:xfrm>
            <a:off x="0" y="0"/>
            <a:ext cx="4191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5958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heme/theme1.xml><?xml version="1.0" encoding="utf-8"?>
<a:theme xmlns:a="http://schemas.openxmlformats.org/drawingml/2006/main" name="skolkovo">
  <a:themeElements>
    <a:clrScheme name="Skolkovo">
      <a:dk1>
        <a:sysClr val="windowText" lastClr="000000"/>
      </a:dk1>
      <a:lt1>
        <a:srgbClr val="EFEFEF"/>
      </a:lt1>
      <a:dk2>
        <a:srgbClr val="666666"/>
      </a:dk2>
      <a:lt2>
        <a:srgbClr val="FFFFFF"/>
      </a:lt2>
      <a:accent1>
        <a:srgbClr val="D4FF01"/>
      </a:accent1>
      <a:accent2>
        <a:srgbClr val="EC5D01"/>
      </a:accent2>
      <a:accent3>
        <a:srgbClr val="C2074E"/>
      </a:accent3>
      <a:accent4>
        <a:srgbClr val="B607BD"/>
      </a:accent4>
      <a:accent5>
        <a:srgbClr val="5800CD"/>
      </a:accent5>
      <a:accent6>
        <a:srgbClr val="2992BE"/>
      </a:accent6>
      <a:hlink>
        <a:srgbClr val="38BD93"/>
      </a:hlink>
      <a:folHlink>
        <a:srgbClr val="5ECB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kolkovo 1">
    <a:dk1>
      <a:srgbClr val="595959"/>
    </a:dk1>
    <a:lt1>
      <a:sysClr val="window" lastClr="FFFFFF"/>
    </a:lt1>
    <a:dk2>
      <a:srgbClr val="1F497D"/>
    </a:dk2>
    <a:lt2>
      <a:srgbClr val="EEECE1"/>
    </a:lt2>
    <a:accent1>
      <a:srgbClr val="C8FF00"/>
    </a:accent1>
    <a:accent2>
      <a:srgbClr val="5AD7FF"/>
    </a:accent2>
    <a:accent3>
      <a:srgbClr val="FF8200"/>
    </a:accent3>
    <a:accent4>
      <a:srgbClr val="8064A2"/>
    </a:accent4>
    <a:accent5>
      <a:srgbClr val="4BACC6"/>
    </a:accent5>
    <a:accent6>
      <a:srgbClr val="F79646"/>
    </a:accent6>
    <a:hlink>
      <a:srgbClr val="0000FF"/>
    </a:hlink>
    <a:folHlink>
      <a:srgbClr val="800080"/>
    </a:folHlink>
  </a:clrScheme>
  <a:fontScheme name="Blank">
    <a:majorFont>
      <a:latin typeface="Book Antiqu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skolkovo.thmx</Template>
  <TotalTime>17620</TotalTime>
  <Words>3382</Words>
  <Application>Microsoft Office PowerPoint</Application>
  <PresentationFormat>Экран (4:3)</PresentationFormat>
  <Paragraphs>540</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skolkovo</vt:lpstr>
      <vt:lpstr>MONTHLY REPORT ON THE ACTIVITIES OF THE SKOLKOVO FOUNDATION  FEBRUARY 2013  </vt:lpstr>
      <vt:lpstr>Презентация PowerPoint</vt:lpstr>
      <vt:lpstr>Презентация PowerPoint</vt:lpstr>
      <vt:lpstr>1. Participants </vt:lpstr>
      <vt:lpstr>2. Partners</vt:lpstr>
      <vt:lpstr>Презентация PowerPoint</vt:lpstr>
      <vt:lpstr>Презентация PowerPoint</vt:lpstr>
      <vt:lpstr>Презентация PowerPoint</vt:lpstr>
      <vt:lpstr>Презентация PowerPoint</vt:lpstr>
      <vt:lpstr>Презентация PowerPoint</vt:lpstr>
      <vt:lpstr>Appendices</vt:lpstr>
      <vt:lpstr>Appendix 1. Dynamics of Participant Attraction</vt:lpstr>
      <vt:lpstr>Appendix 2. Territorial Scope of Participants</vt:lpstr>
      <vt:lpstr>Appendix 3. Participant Grants</vt:lpstr>
      <vt:lpstr>Appendix 4. Attracting venture capital and co-financing</vt:lpstr>
      <vt:lpstr>Appendix 5. Key Partners</vt:lpstr>
      <vt:lpstr>Appendix 6. Applications for intellectual property</vt:lpstr>
      <vt:lpstr>Презентация PowerPoint</vt:lpstr>
      <vt:lpstr>Appendix 8. Participant Success Stories    (1/2)</vt:lpstr>
      <vt:lpstr>Appendix 8. Participant Success Stories       (2/2)</vt:lpstr>
    </vt:vector>
  </TitlesOfParts>
  <Company>leon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levent</dc:creator>
  <cp:lastModifiedBy>Alekseev Valery</cp:lastModifiedBy>
  <cp:revision>1103</cp:revision>
  <cp:lastPrinted>2013-04-02T12:20:53Z</cp:lastPrinted>
  <dcterms:created xsi:type="dcterms:W3CDTF">2012-05-19T18:14:42Z</dcterms:created>
  <dcterms:modified xsi:type="dcterms:W3CDTF">2013-05-06T05:39:08Z</dcterms:modified>
</cp:coreProperties>
</file>