
<file path=[Content_Types].xml><?xml version="1.0" encoding="utf-8"?>
<Types xmlns="http://schemas.openxmlformats.org/package/2006/content-types">
  <Override PartName="/ppt/slideMasters/slideMaster6.xml" ContentType="application/vnd.openxmlformats-officedocument.presentationml.slideMaster+xml"/>
  <Override PartName="/ppt/slideLayouts/slideLayout8.xml" ContentType="application/vnd.openxmlformats-officedocument.presentationml.slideLayout+xml"/>
  <Override PartName="/ppt/theme/theme8.xml" ContentType="application/vnd.openxmlformats-officedocument.theme+xml"/>
  <Default Extension="bin" ContentType="application/vnd.openxmlformats-officedocument.presentationml.printerSettings"/>
  <Override PartName="/ppt/slideLayouts/slideLayout69.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slideLayouts/slideLayout55.xml" ContentType="application/vnd.openxmlformats-officedocument.presentationml.slideLayout+xml"/>
  <Override PartName="/ppt/slideLayouts/slideLayout74.xml" ContentType="application/vnd.openxmlformats-officedocument.presentationml.slideLayout+xml"/>
  <Override PartName="/ppt/notesSlides/notesSlide13.xml" ContentType="application/vnd.openxmlformats-officedocument.presentationml.notesSlide+xml"/>
  <Override PartName="/ppt/slideLayouts/slideLayout60.xml" ContentType="application/vnd.openxmlformats-officedocument.presentationml.slideLayout+xml"/>
  <Override PartName="/ppt/notesSlides/notesSlide2.xml" ContentType="application/vnd.openxmlformats-officedocument.presentationml.notesSlide+xml"/>
  <Override PartName="/ppt/slides/slide3.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Override PartName="/ppt/slideLayouts/slideLayout24.xml" ContentType="application/vnd.openxmlformats-officedocument.presentationml.slideLayout+xml"/>
  <Override PartName="/ppt/slideLayouts/slideLayout43.xml" ContentType="application/vnd.openxmlformats-officedocument.presentationml.slideLayout+xml"/>
  <Override PartName="/ppt/slideLayouts/slideLayout59.xml" ContentType="application/vnd.openxmlformats-officedocument.presentationml.slideLayout+xml"/>
  <Override PartName="/ppt/slideLayouts/slideLayout78.xml" ContentType="application/vnd.openxmlformats-officedocument.presentationml.slideLayout+xml"/>
  <Override PartName="/ppt/slideLayouts/slideLayout10.xml" ContentType="application/vnd.openxmlformats-officedocument.presentationml.slideLayout+xml"/>
  <Override PartName="/ppt/slideLayouts/slideLayout64.xml" ContentType="application/vnd.openxmlformats-officedocument.presentationml.slideLayout+xml"/>
  <Override PartName="/ppt/slideLayouts/slideLayout83.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11.xml" ContentType="application/vnd.openxmlformats-officedocument.presentationml.slide+xml"/>
  <Override PartName="/ppt/slideMasters/slideMaster3.xml" ContentType="application/vnd.openxmlformats-officedocument.presentationml.slideMaster+xml"/>
  <Override PartName="/ppt/theme/theme5.xml" ContentType="application/vnd.openxmlformats-officedocument.theme+xml"/>
  <Override PartName="/ppt/slideLayouts/slideLayout28.xml" ContentType="application/vnd.openxmlformats-officedocument.presentationml.slideLayout+xml"/>
  <Override PartName="/ppt/slideLayouts/slideLayout47.xml" ContentType="application/vnd.openxmlformats-officedocument.presentationml.slideLayout+xml"/>
  <Override PartName="/ppt/slideLayouts/slideLayout66.xml" ContentType="application/vnd.openxmlformats-officedocument.presentationml.slideLayout+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slideLayouts/slideLayout33.xml" ContentType="application/vnd.openxmlformats-officedocument.presentationml.slideLayout+xml"/>
  <Override PartName="/ppt/slideLayouts/slideLayout52.xml" ContentType="application/vnd.openxmlformats-officedocument.presentationml.slideLayout+xml"/>
  <Override PartName="/ppt/slideLayouts/slideLayout71.xml" ContentType="application/vnd.openxmlformats-officedocument.presentationml.slideLayout+xml"/>
  <Override PartName="/ppt/slideLayouts/slideLayout87.xml" ContentType="application/vnd.openxmlformats-officedocument.presentationml.slideLayout+xml"/>
  <Override PartName="/ppt/slideMasters/slideMaster7.xml" ContentType="application/vnd.openxmlformats-officedocument.presentationml.slideMaster+xml"/>
  <Override PartName="/ppt/slideLayouts/slideLayout9.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presProps.xml" ContentType="application/vnd.openxmlformats-officedocument.presentationml.presProps+xml"/>
  <Override PartName="/ppt/slideLayouts/slideLayout56.xml" ContentType="application/vnd.openxmlformats-officedocument.presentationml.slideLayout+xml"/>
  <Override PartName="/ppt/slideLayouts/slideLayout37.xml" ContentType="application/vnd.openxmlformats-officedocument.presentationml.slideLayout+xml"/>
  <Override PartName="/ppt/slideLayouts/slideLayout18.xml" ContentType="application/vnd.openxmlformats-officedocument.presentationml.slideLayout+xml"/>
  <Override PartName="/ppt/slideLayouts/slideLayout75.xml" ContentType="application/vnd.openxmlformats-officedocument.presentationml.slideLayout+xml"/>
  <Override PartName="/ppt/slideLayouts/slideLayout61.xml" ContentType="application/vnd.openxmlformats-officedocument.presentationml.slideLayout+xml"/>
  <Override PartName="/ppt/slideLayouts/slideLayout80.xml" ContentType="application/vnd.openxmlformats-officedocument.presentationml.slideLayout+xml"/>
  <Override PartName="/ppt/notesSlides/notesSlide3.xml" ContentType="application/vnd.openxmlformats-officedocument.presentationml.notesSlide+xml"/>
  <Override PartName="/ppt/slides/slide4.xml" ContentType="application/vnd.openxmlformats-officedocument.presentationml.slide+xml"/>
  <Override PartName="/ppt/slideLayouts/slideLayout2.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44.xml" ContentType="application/vnd.openxmlformats-officedocument.presentationml.slideLayout+xml"/>
  <Override PartName="/ppt/handoutMasters/handoutMaster1.xml" ContentType="application/vnd.openxmlformats-officedocument.presentationml.handoutMaster+xml"/>
  <Override PartName="/ppt/slideLayouts/slideLayout79.xml" ContentType="application/vnd.openxmlformats-officedocument.presentationml.slideLayout+xml"/>
  <Override PartName="/ppt/slideLayouts/slideLayout11.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Override PartName="/ppt/slideLayouts/slideLayout84.xml" ContentType="application/vnd.openxmlformats-officedocument.presentationml.slideLayout+xml"/>
  <Override PartName="/ppt/notesSlides/notesSlide7.xml" ContentType="application/vnd.openxmlformats-officedocument.presentationml.notesSlid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Layouts/slideLayout6.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48.xml" ContentType="application/vnd.openxmlformats-officedocument.presentationml.slideLayout+xml"/>
  <Override PartName="/ppt/slideLayouts/slideLayout67.xml" ContentType="application/vnd.openxmlformats-officedocument.presentationml.slideLayout+xml"/>
  <Override PartName="/ppt/notesSlides/notesSlide9.xml" ContentType="application/vnd.openxmlformats-officedocument.presentationml.notesSlide+xml"/>
  <Override PartName="/ppt/theme/theme10.xml" ContentType="application/vnd.openxmlformats-officedocument.theme+xml"/>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slideLayouts/slideLayout53.xml" ContentType="application/vnd.openxmlformats-officedocument.presentationml.slideLayout+xml"/>
  <Override PartName="/ppt/slideLayouts/slideLayout72.xml" ContentType="application/vnd.openxmlformats-officedocument.presentationml.slideLayout+xml"/>
  <Override PartName="/ppt/slideLayouts/slideLayout88.xml" ContentType="application/vnd.openxmlformats-officedocument.presentationml.slideLayout+xml"/>
  <Default Extension="emf" ContentType="image/x-emf"/>
  <Override PartName="/ppt/notesSlides/notesSlide11.xml" ContentType="application/vnd.openxmlformats-officedocument.presentationml.notesSlide+xml"/>
  <Default Extension="rels" ContentType="application/vnd.openxmlformats-package.relationships+xml"/>
  <Override PartName="/ppt/slideMasters/slideMaster8.xml" ContentType="application/vnd.openxmlformats-officedocument.presentationml.slideMaster+xml"/>
  <Override PartName="/ppt/slides/slide1.xml" ContentType="application/vnd.openxmlformats-officedocument.presentationml.slide+xml"/>
  <Override PartName="/ppt/slideLayouts/slideLayout22.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57.xml" ContentType="application/vnd.openxmlformats-officedocument.presentationml.slideLayout+xml"/>
  <Override PartName="/ppt/slideLayouts/slideLayout19.xml" ContentType="application/vnd.openxmlformats-officedocument.presentationml.slideLayout+xml"/>
  <Override PartName="/ppt/slideLayouts/slideLayout76.xml" ContentType="application/vnd.openxmlformats-officedocument.presentationml.slideLayout+xml"/>
  <Override PartName="/ppt/slideLayouts/slideLayout62.xml" ContentType="application/vnd.openxmlformats-officedocument.presentationml.slideLayout+xml"/>
  <Override PartName="/ppt/slideLayouts/slideLayout81.xml" ContentType="application/vnd.openxmlformats-officedocument.presentationml.slideLayout+xml"/>
  <Override PartName="/ppt/notesSlides/notesSlide4.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slideLayouts/slideLayout50.xml" ContentType="application/vnd.openxmlformats-officedocument.presentationml.slideLayout+xml"/>
  <Override PartName="/ppt/slideLayouts/slideLayout85.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theme/theme7.xml" ContentType="application/vnd.openxmlformats-officedocument.theme+xml"/>
  <Override PartName="/ppt/slideMasters/slideMaster5.xml" ContentType="application/vnd.openxmlformats-officedocument.presentationml.slideMaster+xml"/>
  <Override PartName="/ppt/slideLayouts/slideLayout49.xml" ContentType="application/vnd.openxmlformats-officedocument.presentationml.slideLayout+xml"/>
  <Override PartName="/ppt/slideLayouts/slideLayout68.xml" ContentType="application/vnd.openxmlformats-officedocument.presentationml.slideLayout+xml"/>
  <Override PartName="/ppt/slideLayouts/slideLayout7.xml" ContentType="application/vnd.openxmlformats-officedocument.presentationml.slideLayout+xml"/>
  <Override PartName="/ppt/viewProps.xml" ContentType="application/vnd.openxmlformats-officedocument.presentationml.viewProps+xml"/>
  <Override PartName="/ppt/notesSlides/notesSlide10.xml" ContentType="application/vnd.openxmlformats-officedocument.presentationml.notesSlide+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slideLayouts/slideLayout54.xml" ContentType="application/vnd.openxmlformats-officedocument.presentationml.slideLayout+xml"/>
  <Override PartName="/ppt/slideLayouts/slideLayout73.xml" ContentType="application/vnd.openxmlformats-officedocument.presentationml.slideLayout+xml"/>
  <Override PartName="/ppt/notesMasters/notesMaster1.xml" ContentType="application/vnd.openxmlformats-officedocument.presentationml.notesMaster+xml"/>
  <Override PartName="/docProps/app.xml" ContentType="application/vnd.openxmlformats-officedocument.extended-properties+xml"/>
  <Override PartName="/ppt/notesSlides/notesSlide12.xml" ContentType="application/vnd.openxmlformats-officedocument.presentationml.notesSlide+xml"/>
  <Override PartName="/ppt/presentation.xml" ContentType="application/vnd.openxmlformats-officedocument.presentationml.presentation.main+xml"/>
  <Override PartName="/ppt/notesSlides/notesSlide1.xml" ContentType="application/vnd.openxmlformats-officedocument.presentationml.notesSlide+xml"/>
  <Override PartName="/ppt/slides/slide2.xml" ContentType="application/vnd.openxmlformats-officedocument.presentationml.slide+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slideLayouts/slideLayout58.xml" ContentType="application/vnd.openxmlformats-officedocument.presentationml.slideLayout+xml"/>
  <Override PartName="/ppt/slideLayouts/slideLayout77.xml" ContentType="application/vnd.openxmlformats-officedocument.presentationml.slideLayout+xml"/>
  <Override PartName="/ppt/slideLayouts/slideLayout63.xml" ContentType="application/vnd.openxmlformats-officedocument.presentationml.slideLayout+xml"/>
  <Override PartName="/ppt/slideLayouts/slideLayout82.xml" ContentType="application/vnd.openxmlformats-officedocument.presentationml.slideLayout+xml"/>
  <Override PartName="/ppt/notesSlides/notesSlide5.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10.xml" ContentType="application/vnd.openxmlformats-officedocument.presentationml.slide+xml"/>
  <Override PartName="/ppt/theme/theme4.xml" ContentType="application/vnd.openxmlformats-officedocument.theme+xml"/>
  <Override PartName="/ppt/slideLayouts/slideLayout27.xml" ContentType="application/vnd.openxmlformats-officedocument.presentationml.slideLayout+xml"/>
  <Override PartName="/ppt/slideLayouts/slideLayout46.xml" ContentType="application/vnd.openxmlformats-officedocument.presentationml.slideLayout+xml"/>
  <Override PartName="/ppt/slideLayouts/slideLayout65.xml" ContentType="application/vnd.openxmlformats-officedocument.presentationml.slideLayout+xml"/>
  <Override PartName="/ppt/embeddings/oleObject1.bin" ContentType="application/vnd.openxmlformats-officedocument.oleObject"/>
  <Override PartName="/ppt/slideLayouts/slideLayout13.xml" ContentType="application/vnd.openxmlformats-officedocument.presentationml.slideLayout+xml"/>
  <Override PartName="/ppt/slideLayouts/slideLayout32.xml" ContentType="application/vnd.openxmlformats-officedocument.presentationml.slideLayout+xml"/>
  <Override PartName="/ppt/slideLayouts/slideLayout51.xml" ContentType="application/vnd.openxmlformats-officedocument.presentationml.slideLayout+xml"/>
  <Override PartName="/ppt/slideLayouts/slideLayout70.xml" ContentType="application/vnd.openxmlformats-officedocument.presentationml.slideLayout+xml"/>
  <Override PartName="/ppt/slideLayouts/slideLayout86.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22"/>
  </p:notesMasterIdLst>
  <p:handoutMasterIdLst>
    <p:handoutMasterId r:id="rId23"/>
  </p:handout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Lst>
  <p:sldSz cx="9144000" cy="6858000" type="screen4x3"/>
  <p:notesSz cx="6796088"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30" d="100"/>
          <a:sy n="130" d="100"/>
        </p:scale>
        <p:origin x="-1072" y="-10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49120" cy="493200"/>
          </a:xfrm>
          <a:prstGeom prst="rect">
            <a:avLst/>
          </a:prstGeom>
          <a:noFill/>
          <a:ln>
            <a:noFill/>
          </a:ln>
        </p:spPr>
        <p:txBody>
          <a:bodyPr vert="horz" wrap="none" lIns="90000" tIns="45000" rIns="90000" bIns="45000" anchorCtr="0"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endParaRPr lang="ru-RU" sz="1400" b="0" i="0" u="none" strike="noStrike" baseline="0">
              <a:ln>
                <a:noFill/>
              </a:ln>
              <a:solidFill>
                <a:srgbClr val="000000"/>
              </a:solidFill>
              <a:latin typeface="Arial" pitchFamily="18"/>
              <a:ea typeface="WenQuanYi Micro Hei" pitchFamily="2"/>
              <a:cs typeface="WenQuanYi Micro Hei" pitchFamily="2"/>
            </a:endParaRPr>
          </a:p>
        </p:txBody>
      </p:sp>
      <p:sp>
        <p:nvSpPr>
          <p:cNvPr id="3" name="Date Placeholder 2"/>
          <p:cNvSpPr txBox="1">
            <a:spLocks noGrp="1"/>
          </p:cNvSpPr>
          <p:nvPr>
            <p:ph type="dt" sz="quarter" idx="1"/>
          </p:nvPr>
        </p:nvSpPr>
        <p:spPr>
          <a:xfrm>
            <a:off x="3847320" y="0"/>
            <a:ext cx="2949120" cy="493200"/>
          </a:xfrm>
          <a:prstGeom prst="rect">
            <a:avLst/>
          </a:prstGeom>
          <a:noFill/>
          <a:ln>
            <a:noFill/>
          </a:ln>
        </p:spPr>
        <p:txBody>
          <a:bodyPr vert="horz" wrap="none" lIns="90000" tIns="45000" rIns="90000" bIns="45000" anchorCtr="0" compatLnSpc="1"/>
          <a:lstStyle/>
          <a:p>
            <a:pPr marL="0" marR="0" lvl="0" indent="0" algn="r"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endParaRPr lang="ru-RU" sz="1400" b="0" i="0" u="none" strike="noStrike" baseline="0">
              <a:ln>
                <a:noFill/>
              </a:ln>
              <a:solidFill>
                <a:srgbClr val="000000"/>
              </a:solidFill>
              <a:latin typeface="Arial" pitchFamily="18"/>
              <a:ea typeface="WenQuanYi Micro Hei" pitchFamily="2"/>
              <a:cs typeface="WenQuanYi Micro Hei" pitchFamily="2"/>
            </a:endParaRPr>
          </a:p>
        </p:txBody>
      </p:sp>
      <p:sp>
        <p:nvSpPr>
          <p:cNvPr id="4" name="Footer Placeholder 3"/>
          <p:cNvSpPr txBox="1">
            <a:spLocks noGrp="1"/>
          </p:cNvSpPr>
          <p:nvPr>
            <p:ph type="ftr" sz="quarter" idx="2"/>
          </p:nvPr>
        </p:nvSpPr>
        <p:spPr>
          <a:xfrm>
            <a:off x="0" y="9381240"/>
            <a:ext cx="2949120" cy="493200"/>
          </a:xfrm>
          <a:prstGeom prst="rect">
            <a:avLst/>
          </a:prstGeom>
          <a:noFill/>
          <a:ln>
            <a:noFill/>
          </a:ln>
        </p:spPr>
        <p:txBody>
          <a:bodyPr vert="horz" wrap="none" lIns="90000" tIns="45000" rIns="90000" bIns="45000" anchor="b" anchorCtr="0"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endParaRPr lang="ru-RU" sz="1400" b="0" i="0" u="none" strike="noStrike" baseline="0">
              <a:ln>
                <a:noFill/>
              </a:ln>
              <a:solidFill>
                <a:srgbClr val="000000"/>
              </a:solidFill>
              <a:latin typeface="Arial" pitchFamily="18"/>
              <a:ea typeface="WenQuanYi Micro Hei" pitchFamily="2"/>
              <a:cs typeface="WenQuanYi Micro Hei" pitchFamily="2"/>
            </a:endParaRPr>
          </a:p>
        </p:txBody>
      </p:sp>
      <p:sp>
        <p:nvSpPr>
          <p:cNvPr id="5" name="Slide Number Placeholder 4"/>
          <p:cNvSpPr txBox="1">
            <a:spLocks noGrp="1"/>
          </p:cNvSpPr>
          <p:nvPr>
            <p:ph type="sldNum" sz="quarter" idx="3"/>
          </p:nvPr>
        </p:nvSpPr>
        <p:spPr>
          <a:xfrm>
            <a:off x="3847320" y="9381240"/>
            <a:ext cx="2949120" cy="493200"/>
          </a:xfrm>
          <a:prstGeom prst="rect">
            <a:avLst/>
          </a:prstGeom>
          <a:noFill/>
          <a:ln>
            <a:noFill/>
          </a:ln>
        </p:spPr>
        <p:txBody>
          <a:bodyPr vert="horz" wrap="none" lIns="90000" tIns="45000" rIns="90000" bIns="45000" anchor="b" anchorCtr="0" compatLnSpc="1"/>
          <a:lstStyle/>
          <a:p>
            <a:pPr marL="0" marR="0" lvl="0" indent="0" algn="r"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fld id="{3F39DAFF-7827-463A-8748-838A9A07065F}" type="slidenum">
              <a:rPr/>
              <a:pPr marL="0" marR="0" lvl="0" indent="0" algn="r"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pPr>
              <a:t>‹#›</a:t>
            </a:fld>
            <a:endParaRPr lang="ru-RU" sz="1400" b="0" i="0" u="none" strike="noStrike" baseline="0">
              <a:ln>
                <a:noFill/>
              </a:ln>
              <a:solidFill>
                <a:srgbClr val="000000"/>
              </a:solidFill>
              <a:latin typeface="Arial" pitchFamily="18"/>
              <a:ea typeface="WenQuanYi Micro Hei" pitchFamily="2"/>
              <a:cs typeface="WenQuanYi Micro Hei" pitchFamily="2"/>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70512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796800" cy="9874800"/>
          </a:xfrm>
          <a:prstGeom prst="rect">
            <a:avLst/>
          </a:prstGeom>
          <a:solidFill>
            <a:srgbClr val="FFFFFF"/>
          </a:solidFill>
          <a:ln>
            <a:noFill/>
            <a:prstDash val="solid"/>
          </a:ln>
        </p:spPr>
        <p:txBody>
          <a:bodyPr vert="horz" wrap="none" lIns="90000" tIns="45000" rIns="90000" bIns="45000" anchor="ctr" anchorCtr="1"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800" b="0" i="0" u="none" strike="noStrike" baseline="0">
              <a:ln>
                <a:noFill/>
              </a:ln>
              <a:solidFill>
                <a:srgbClr val="000000"/>
              </a:solidFill>
              <a:latin typeface="Arial" pitchFamily="18"/>
              <a:ea typeface="WenQuanYi Micro Hei" pitchFamily="2"/>
              <a:cs typeface="WenQuanYi Micro Hei" pitchFamily="2"/>
            </a:endParaRPr>
          </a:p>
        </p:txBody>
      </p:sp>
      <p:sp>
        <p:nvSpPr>
          <p:cNvPr id="3" name="Freeform 2"/>
          <p:cNvSpPr/>
          <p:nvPr/>
        </p:nvSpPr>
        <p:spPr>
          <a:xfrm>
            <a:off x="0" y="0"/>
            <a:ext cx="2944800" cy="493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800" b="0" i="0" u="none" strike="noStrike" baseline="0">
              <a:ln>
                <a:noFill/>
              </a:ln>
              <a:solidFill>
                <a:srgbClr val="000000"/>
              </a:solidFill>
              <a:latin typeface="Arial" pitchFamily="18"/>
              <a:ea typeface="WenQuanYi Micro Hei" pitchFamily="2"/>
              <a:cs typeface="WenQuanYi Micro Hei" pitchFamily="2"/>
            </a:endParaRPr>
          </a:p>
        </p:txBody>
      </p:sp>
      <p:sp>
        <p:nvSpPr>
          <p:cNvPr id="4" name="Date Placeholder 3"/>
          <p:cNvSpPr txBox="1">
            <a:spLocks noGrp="1"/>
          </p:cNvSpPr>
          <p:nvPr>
            <p:ph type="dt" idx="1"/>
          </p:nvPr>
        </p:nvSpPr>
        <p:spPr>
          <a:xfrm>
            <a:off x="3851279" y="-360"/>
            <a:ext cx="2943360" cy="492480"/>
          </a:xfrm>
          <a:prstGeom prst="rect">
            <a:avLst/>
          </a:prstGeom>
          <a:noFill/>
          <a:ln>
            <a:noFill/>
          </a:ln>
        </p:spPr>
        <p:txBody>
          <a:bodyPr vert="horz" wrap="square" lIns="91440" tIns="45720" rIns="91440" bIns="45720" anchor="t" anchorCtr="0" compatLnSpc="1"/>
          <a:lstStyle>
            <a:lvl1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ru-RU" sz="1200" b="0" i="0" u="none" strike="noStrike" baseline="0">
                <a:ln>
                  <a:noFill/>
                </a:ln>
                <a:solidFill>
                  <a:srgbClr val="000000"/>
                </a:solidFill>
                <a:latin typeface="Calibri" pitchFamily="18"/>
                <a:ea typeface="DejaVu Sans" pitchFamily="2"/>
                <a:cs typeface="DejaVu Sans" pitchFamily="2"/>
              </a:defRPr>
            </a:lvl1pPr>
          </a:lstStyle>
          <a:p>
            <a:pPr lvl="0"/>
            <a:r>
              <a:rPr lang="ru-RU"/>
              <a:t>05.03.2013</a:t>
            </a:r>
          </a:p>
        </p:txBody>
      </p:sp>
      <p:sp>
        <p:nvSpPr>
          <p:cNvPr id="5" name="Slide Image Placeholder 4"/>
          <p:cNvSpPr>
            <a:spLocks noGrp="1" noRot="1" noChangeAspect="1"/>
          </p:cNvSpPr>
          <p:nvPr>
            <p:ph type="sldImg" idx="2"/>
          </p:nvPr>
        </p:nvSpPr>
        <p:spPr>
          <a:xfrm>
            <a:off x="931680" y="740879"/>
            <a:ext cx="4932360" cy="3700800"/>
          </a:xfrm>
          <a:prstGeom prst="rect">
            <a:avLst/>
          </a:prstGeom>
          <a:noFill/>
          <a:ln>
            <a:noFill/>
            <a:prstDash val="solid"/>
          </a:ln>
        </p:spPr>
      </p:sp>
      <p:sp>
        <p:nvSpPr>
          <p:cNvPr id="6" name="Notes Placeholder 5"/>
          <p:cNvSpPr txBox="1">
            <a:spLocks noGrp="1"/>
          </p:cNvSpPr>
          <p:nvPr>
            <p:ph type="body" sz="quarter" idx="3"/>
          </p:nvPr>
        </p:nvSpPr>
        <p:spPr>
          <a:xfrm>
            <a:off x="679320" y="4691160"/>
            <a:ext cx="5437440" cy="4442040"/>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ru-RU"/>
          </a:p>
        </p:txBody>
      </p:sp>
      <p:sp>
        <p:nvSpPr>
          <p:cNvPr id="7" name="Freeform 6"/>
          <p:cNvSpPr/>
          <p:nvPr/>
        </p:nvSpPr>
        <p:spPr>
          <a:xfrm>
            <a:off x="0" y="9379080"/>
            <a:ext cx="2944800" cy="493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800" b="0" i="0" u="none" strike="noStrike" baseline="0">
              <a:ln>
                <a:noFill/>
              </a:ln>
              <a:solidFill>
                <a:srgbClr val="000000"/>
              </a:solidFill>
              <a:latin typeface="Arial" pitchFamily="18"/>
              <a:ea typeface="WenQuanYi Micro Hei" pitchFamily="2"/>
              <a:cs typeface="WenQuanYi Micro Hei" pitchFamily="2"/>
            </a:endParaRPr>
          </a:p>
        </p:txBody>
      </p:sp>
      <p:sp>
        <p:nvSpPr>
          <p:cNvPr id="8" name="Slide Number Placeholder 7"/>
          <p:cNvSpPr txBox="1">
            <a:spLocks noGrp="1"/>
          </p:cNvSpPr>
          <p:nvPr>
            <p:ph type="sldNum" sz="quarter" idx="5"/>
          </p:nvPr>
        </p:nvSpPr>
        <p:spPr>
          <a:xfrm>
            <a:off x="3851279" y="9378360"/>
            <a:ext cx="2943360" cy="492480"/>
          </a:xfrm>
          <a:prstGeom prst="rect">
            <a:avLst/>
          </a:prstGeom>
          <a:noFill/>
          <a:ln>
            <a:noFill/>
          </a:ln>
        </p:spPr>
        <p:txBody>
          <a:bodyPr vert="horz" wrap="square" lIns="91440" tIns="45720" rIns="91440" bIns="45720" anchor="b" anchorCtr="0" compatLnSpc="1"/>
          <a:lstStyle>
            <a:lvl1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ru-RU" sz="1200" b="0" i="0" u="none" strike="noStrike" baseline="0">
                <a:ln>
                  <a:noFill/>
                </a:ln>
                <a:solidFill>
                  <a:srgbClr val="000000"/>
                </a:solidFill>
                <a:latin typeface="Calibri" pitchFamily="18"/>
                <a:ea typeface="DejaVu Sans" pitchFamily="2"/>
                <a:cs typeface="DejaVu Sans" pitchFamily="2"/>
              </a:defRPr>
            </a:lvl1pPr>
          </a:lstStyle>
          <a:p>
            <a:pPr lvl="0"/>
            <a:fld id="{041AB250-6F6A-437A-A5C4-02FCBD93B3F4}" type="slidenum">
              <a:rPr/>
              <a:pPr lvl="0"/>
              <a:t>‹#›</a:t>
            </a:fld>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663132"/>
      </p:ext>
    </p:extLst>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ru-RU" sz="1200" b="0" i="0" u="none" strike="noStrike" baseline="0">
        <a:ln>
          <a:noFill/>
        </a:ln>
        <a:solidFill>
          <a:srgbClr val="000000"/>
        </a:solidFill>
        <a:latin typeface="Times New Roman"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txBox="1">
            <a:spLocks noGrp="1"/>
          </p:cNvSpPr>
          <p:nvPr>
            <p:ph type="dt" idx="1"/>
          </p:nvPr>
        </p:nvSpPr>
        <p:spPr>
          <a:ln/>
        </p:spPr>
        <p:txBody>
          <a:bodyPr vert="horz" wrap="square" lIns="91440" tIns="45720" rIns="91440" bIns="45720" anchor="t" anchorCtr="0" compatLnSpc="1"/>
          <a:lstStyle/>
          <a:p>
            <a:pPr lvl="0"/>
            <a:r>
              <a:rPr lang="ru-RU"/>
              <a:t>05.03.2013</a:t>
            </a:r>
          </a:p>
        </p:txBody>
      </p:sp>
      <p:sp>
        <p:nvSpPr>
          <p:cNvPr id="2" name="Slide Image Placeholder 1"/>
          <p:cNvSpPr>
            <a:spLocks noGrp="1" noRot="1" noChangeAspect="1"/>
          </p:cNvSpPr>
          <p:nvPr>
            <p:ph type="sldImg"/>
          </p:nvPr>
        </p:nvSpPr>
        <p:spPr>
          <a:xfrm>
            <a:off x="1371600" y="763588"/>
            <a:ext cx="5029200" cy="377190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77600" y="4776840"/>
            <a:ext cx="6218280" cy="452664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ru-RU" kern="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txBox="1">
            <a:spLocks noGrp="1"/>
          </p:cNvSpPr>
          <p:nvPr>
            <p:ph type="dt" idx="1"/>
          </p:nvPr>
        </p:nvSpPr>
        <p:spPr>
          <a:ln/>
        </p:spPr>
        <p:txBody>
          <a:bodyPr vert="horz" wrap="square" lIns="91440" tIns="45720" rIns="91440" bIns="45720" anchor="t" anchorCtr="0" compatLnSpc="1"/>
          <a:lstStyle/>
          <a:p>
            <a:pPr lvl="0"/>
            <a:r>
              <a:rPr lang="ru-RU"/>
              <a:t>05.03.2013</a:t>
            </a:r>
          </a:p>
        </p:txBody>
      </p:sp>
      <p:sp>
        <p:nvSpPr>
          <p:cNvPr id="2" name="Slide Image Placeholder 1"/>
          <p:cNvSpPr>
            <a:spLocks noGrp="1" noRot="1" noChangeAspect="1"/>
          </p:cNvSpPr>
          <p:nvPr>
            <p:ph type="sldImg"/>
          </p:nvPr>
        </p:nvSpPr>
        <p:spPr>
          <a:xfrm>
            <a:off x="931863" y="741363"/>
            <a:ext cx="4933950" cy="370205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79320" y="4690800"/>
            <a:ext cx="5438880" cy="44442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ru-RU" kern="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txBox="1">
            <a:spLocks noGrp="1"/>
          </p:cNvSpPr>
          <p:nvPr>
            <p:ph type="dt" idx="1"/>
          </p:nvPr>
        </p:nvSpPr>
        <p:spPr>
          <a:ln/>
        </p:spPr>
        <p:txBody>
          <a:bodyPr vert="horz" wrap="square" lIns="91440" tIns="45720" rIns="91440" bIns="45720" anchor="t" anchorCtr="0" compatLnSpc="1"/>
          <a:lstStyle/>
          <a:p>
            <a:pPr lvl="0"/>
            <a:r>
              <a:rPr lang="ru-RU"/>
              <a:t>05.03.2013</a:t>
            </a:r>
          </a:p>
        </p:txBody>
      </p:sp>
      <p:sp>
        <p:nvSpPr>
          <p:cNvPr id="2" name="Slide Image Placeholder 1"/>
          <p:cNvSpPr>
            <a:spLocks noGrp="1" noRot="1" noChangeAspect="1"/>
          </p:cNvSpPr>
          <p:nvPr>
            <p:ph type="sldImg"/>
          </p:nvPr>
        </p:nvSpPr>
        <p:spPr>
          <a:xfrm>
            <a:off x="931863" y="741363"/>
            <a:ext cx="4933950" cy="370205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79320" y="4690800"/>
            <a:ext cx="5438880" cy="44442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ru-RU" kern="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txBox="1">
            <a:spLocks noGrp="1"/>
          </p:cNvSpPr>
          <p:nvPr>
            <p:ph type="dt" idx="1"/>
          </p:nvPr>
        </p:nvSpPr>
        <p:spPr>
          <a:ln/>
        </p:spPr>
        <p:txBody>
          <a:bodyPr vert="horz" wrap="square" lIns="91440" tIns="45720" rIns="91440" bIns="45720" anchor="t" anchorCtr="0" compatLnSpc="1"/>
          <a:lstStyle/>
          <a:p>
            <a:pPr lvl="0"/>
            <a:r>
              <a:rPr lang="ru-RU"/>
              <a:t>05.03.2013</a:t>
            </a:r>
          </a:p>
        </p:txBody>
      </p:sp>
      <p:sp>
        <p:nvSpPr>
          <p:cNvPr id="2" name="Slide Image Placeholder 1"/>
          <p:cNvSpPr>
            <a:spLocks noGrp="1" noRot="1" noChangeAspect="1"/>
          </p:cNvSpPr>
          <p:nvPr>
            <p:ph type="sldImg"/>
          </p:nvPr>
        </p:nvSpPr>
        <p:spPr>
          <a:xfrm>
            <a:off x="931863" y="741363"/>
            <a:ext cx="4933950" cy="370205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79320" y="4690800"/>
            <a:ext cx="5438880" cy="44442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ru-RU" kern="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txBox="1">
            <a:spLocks noGrp="1"/>
          </p:cNvSpPr>
          <p:nvPr>
            <p:ph type="dt" idx="1"/>
          </p:nvPr>
        </p:nvSpPr>
        <p:spPr>
          <a:ln/>
        </p:spPr>
        <p:txBody>
          <a:bodyPr vert="horz" wrap="square" lIns="91440" tIns="45720" rIns="91440" bIns="45720" anchor="t" anchorCtr="0" compatLnSpc="1"/>
          <a:lstStyle/>
          <a:p>
            <a:pPr lvl="0"/>
            <a:r>
              <a:rPr lang="ru-RU"/>
              <a:t>05.03.2013</a:t>
            </a:r>
          </a:p>
        </p:txBody>
      </p:sp>
      <p:sp>
        <p:nvSpPr>
          <p:cNvPr id="2" name="Slide Image Placeholder 1"/>
          <p:cNvSpPr>
            <a:spLocks noGrp="1" noRot="1" noChangeAspect="1"/>
          </p:cNvSpPr>
          <p:nvPr>
            <p:ph type="sldImg"/>
          </p:nvPr>
        </p:nvSpPr>
        <p:spPr>
          <a:xfrm>
            <a:off x="931863" y="741363"/>
            <a:ext cx="4933950" cy="370205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79320" y="4690800"/>
            <a:ext cx="5438880" cy="44442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ru-RU" kern="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txBox="1">
            <a:spLocks noGrp="1"/>
          </p:cNvSpPr>
          <p:nvPr>
            <p:ph type="dt" idx="1"/>
          </p:nvPr>
        </p:nvSpPr>
        <p:spPr>
          <a:ln/>
        </p:spPr>
        <p:txBody>
          <a:bodyPr vert="horz" wrap="square" lIns="91440" tIns="45720" rIns="91440" bIns="45720" anchor="t" anchorCtr="0" compatLnSpc="1"/>
          <a:lstStyle/>
          <a:p>
            <a:pPr lvl="0"/>
            <a:r>
              <a:rPr lang="ru-RU"/>
              <a:t>05.03.2013</a:t>
            </a:r>
          </a:p>
        </p:txBody>
      </p:sp>
      <p:sp>
        <p:nvSpPr>
          <p:cNvPr id="2" name="Slide Image Placeholder 1"/>
          <p:cNvSpPr>
            <a:spLocks noGrp="1" noRot="1" noChangeAspect="1"/>
          </p:cNvSpPr>
          <p:nvPr>
            <p:ph type="sldImg"/>
          </p:nvPr>
        </p:nvSpPr>
        <p:spPr>
          <a:xfrm>
            <a:off x="931863" y="741363"/>
            <a:ext cx="4933950" cy="370205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79320" y="4690800"/>
            <a:ext cx="5438880" cy="44442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ru-RU" kern="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txBox="1">
            <a:spLocks noGrp="1"/>
          </p:cNvSpPr>
          <p:nvPr>
            <p:ph type="dt" idx="1"/>
          </p:nvPr>
        </p:nvSpPr>
        <p:spPr>
          <a:ln/>
        </p:spPr>
        <p:txBody>
          <a:bodyPr vert="horz" wrap="square" lIns="91440" tIns="45720" rIns="91440" bIns="45720" anchor="t" anchorCtr="0" compatLnSpc="1"/>
          <a:lstStyle/>
          <a:p>
            <a:pPr lvl="0"/>
            <a:r>
              <a:rPr lang="ru-RU"/>
              <a:t>05.03.2013</a:t>
            </a:r>
          </a:p>
        </p:txBody>
      </p:sp>
      <p:sp>
        <p:nvSpPr>
          <p:cNvPr id="2" name="Slide Image Placeholder 1"/>
          <p:cNvSpPr>
            <a:spLocks noGrp="1" noRot="1" noChangeAspect="1"/>
          </p:cNvSpPr>
          <p:nvPr>
            <p:ph type="sldImg"/>
          </p:nvPr>
        </p:nvSpPr>
        <p:spPr>
          <a:xfrm>
            <a:off x="931863" y="741363"/>
            <a:ext cx="4933950" cy="370205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79320" y="4690800"/>
            <a:ext cx="5438880" cy="44442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ru-RU" kern="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txBox="1">
            <a:spLocks noGrp="1"/>
          </p:cNvSpPr>
          <p:nvPr>
            <p:ph type="dt" idx="1"/>
          </p:nvPr>
        </p:nvSpPr>
        <p:spPr>
          <a:ln/>
        </p:spPr>
        <p:txBody>
          <a:bodyPr vert="horz" wrap="square" lIns="91440" tIns="45720" rIns="91440" bIns="45720" anchor="t" anchorCtr="0" compatLnSpc="1"/>
          <a:lstStyle/>
          <a:p>
            <a:pPr lvl="0"/>
            <a:r>
              <a:rPr lang="ru-RU"/>
              <a:t>05.03.2013</a:t>
            </a:r>
          </a:p>
        </p:txBody>
      </p:sp>
      <p:sp>
        <p:nvSpPr>
          <p:cNvPr id="2" name="Slide Image Placeholder 1"/>
          <p:cNvSpPr>
            <a:spLocks noGrp="1" noRot="1" noChangeAspect="1"/>
          </p:cNvSpPr>
          <p:nvPr>
            <p:ph type="sldImg"/>
          </p:nvPr>
        </p:nvSpPr>
        <p:spPr>
          <a:xfrm>
            <a:off x="931863" y="741363"/>
            <a:ext cx="4933950" cy="370205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79320" y="4690800"/>
            <a:ext cx="5438880" cy="44442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ru-RU" kern="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txBox="1">
            <a:spLocks noGrp="1"/>
          </p:cNvSpPr>
          <p:nvPr>
            <p:ph type="dt" idx="1"/>
          </p:nvPr>
        </p:nvSpPr>
        <p:spPr>
          <a:ln/>
        </p:spPr>
        <p:txBody>
          <a:bodyPr vert="horz" wrap="square" lIns="91440" tIns="45720" rIns="91440" bIns="45720" anchor="t" anchorCtr="0" compatLnSpc="1"/>
          <a:lstStyle/>
          <a:p>
            <a:pPr lvl="0"/>
            <a:r>
              <a:rPr lang="ru-RU"/>
              <a:t>05.03.2013</a:t>
            </a:r>
          </a:p>
        </p:txBody>
      </p:sp>
      <p:sp>
        <p:nvSpPr>
          <p:cNvPr id="2" name="Slide Image Placeholder 1"/>
          <p:cNvSpPr>
            <a:spLocks noGrp="1" noRot="1" noChangeAspect="1"/>
          </p:cNvSpPr>
          <p:nvPr>
            <p:ph type="sldImg"/>
          </p:nvPr>
        </p:nvSpPr>
        <p:spPr>
          <a:xfrm>
            <a:off x="931863" y="741363"/>
            <a:ext cx="4933950" cy="370205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79320" y="4690800"/>
            <a:ext cx="5438880" cy="44442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ru-RU" kern="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txBox="1">
            <a:spLocks noGrp="1"/>
          </p:cNvSpPr>
          <p:nvPr>
            <p:ph type="dt" idx="1"/>
          </p:nvPr>
        </p:nvSpPr>
        <p:spPr>
          <a:ln/>
        </p:spPr>
        <p:txBody>
          <a:bodyPr vert="horz" wrap="square" lIns="91440" tIns="45720" rIns="91440" bIns="45720" anchor="t" anchorCtr="0" compatLnSpc="1"/>
          <a:lstStyle/>
          <a:p>
            <a:pPr lvl="0"/>
            <a:r>
              <a:rPr lang="ru-RU"/>
              <a:t>05.03.2013</a:t>
            </a:r>
          </a:p>
        </p:txBody>
      </p:sp>
      <p:sp>
        <p:nvSpPr>
          <p:cNvPr id="2" name="Slide Image Placeholder 1"/>
          <p:cNvSpPr>
            <a:spLocks noGrp="1" noRot="1" noChangeAspect="1"/>
          </p:cNvSpPr>
          <p:nvPr>
            <p:ph type="sldImg"/>
          </p:nvPr>
        </p:nvSpPr>
        <p:spPr>
          <a:xfrm>
            <a:off x="931863" y="741363"/>
            <a:ext cx="4933950" cy="370205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79320" y="4690800"/>
            <a:ext cx="5438880" cy="44442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ru-RU" kern="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txBox="1">
            <a:spLocks noGrp="1"/>
          </p:cNvSpPr>
          <p:nvPr>
            <p:ph type="dt" idx="1"/>
          </p:nvPr>
        </p:nvSpPr>
        <p:spPr>
          <a:ln/>
        </p:spPr>
        <p:txBody>
          <a:bodyPr vert="horz" wrap="square" lIns="91440" tIns="45720" rIns="91440" bIns="45720" anchor="t" anchorCtr="0" compatLnSpc="1"/>
          <a:lstStyle/>
          <a:p>
            <a:pPr lvl="0"/>
            <a:r>
              <a:rPr lang="ru-RU"/>
              <a:t>05.03.2013</a:t>
            </a:r>
          </a:p>
        </p:txBody>
      </p:sp>
      <p:sp>
        <p:nvSpPr>
          <p:cNvPr id="2" name="Slide Image Placeholder 1"/>
          <p:cNvSpPr>
            <a:spLocks noGrp="1" noRot="1" noChangeAspect="1"/>
          </p:cNvSpPr>
          <p:nvPr>
            <p:ph type="sldImg"/>
          </p:nvPr>
        </p:nvSpPr>
        <p:spPr>
          <a:xfrm>
            <a:off x="931863" y="741363"/>
            <a:ext cx="4933950" cy="370205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79320" y="4690800"/>
            <a:ext cx="5438880" cy="44442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ru-RU" kern="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txBox="1">
            <a:spLocks noGrp="1"/>
          </p:cNvSpPr>
          <p:nvPr>
            <p:ph type="dt" idx="1"/>
          </p:nvPr>
        </p:nvSpPr>
        <p:spPr>
          <a:ln/>
        </p:spPr>
        <p:txBody>
          <a:bodyPr vert="horz" wrap="square" lIns="91440" tIns="45720" rIns="91440" bIns="45720" anchor="t" anchorCtr="0" compatLnSpc="1"/>
          <a:lstStyle/>
          <a:p>
            <a:pPr lvl="0"/>
            <a:r>
              <a:rPr lang="ru-RU"/>
              <a:t>05.03.2013</a:t>
            </a:r>
          </a:p>
        </p:txBody>
      </p:sp>
      <p:sp>
        <p:nvSpPr>
          <p:cNvPr id="2" name="Slide Image Placeholder 1"/>
          <p:cNvSpPr>
            <a:spLocks noGrp="1" noRot="1" noChangeAspect="1"/>
          </p:cNvSpPr>
          <p:nvPr>
            <p:ph type="sldImg"/>
          </p:nvPr>
        </p:nvSpPr>
        <p:spPr>
          <a:xfrm>
            <a:off x="931863" y="741363"/>
            <a:ext cx="4933950" cy="370205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79320" y="4690800"/>
            <a:ext cx="5438880" cy="44442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ru-RU" kern="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txBox="1">
            <a:spLocks noGrp="1"/>
          </p:cNvSpPr>
          <p:nvPr>
            <p:ph type="dt" idx="1"/>
          </p:nvPr>
        </p:nvSpPr>
        <p:spPr>
          <a:ln/>
        </p:spPr>
        <p:txBody>
          <a:bodyPr vert="horz" wrap="square" lIns="91440" tIns="45720" rIns="91440" bIns="45720" anchor="t" anchorCtr="0" compatLnSpc="1"/>
          <a:lstStyle/>
          <a:p>
            <a:pPr lvl="0"/>
            <a:r>
              <a:rPr lang="ru-RU"/>
              <a:t>05.03.2013</a:t>
            </a:r>
          </a:p>
        </p:txBody>
      </p:sp>
      <p:sp>
        <p:nvSpPr>
          <p:cNvPr id="2" name="Slide Image Placeholder 1"/>
          <p:cNvSpPr>
            <a:spLocks noGrp="1" noRot="1" noChangeAspect="1"/>
          </p:cNvSpPr>
          <p:nvPr>
            <p:ph type="sldImg"/>
          </p:nvPr>
        </p:nvSpPr>
        <p:spPr>
          <a:xfrm>
            <a:off x="931863" y="741363"/>
            <a:ext cx="4933950" cy="3702050"/>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79320" y="4690800"/>
            <a:ext cx="5438880" cy="444420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ru-RU" kern="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601257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443433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37275"/>
          </a:xfrm>
          <a:prstGeom prst="rect">
            <a:avLst/>
          </a:prstGeo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6137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6798231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6111378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7794224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2316774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258208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2095780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385699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388227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4965611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3625828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1647335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6909087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7400" cy="585628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894055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8259846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7534623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4037180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6330658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313864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198179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1769389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608431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9437599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468896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8745746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950"/>
            <a:ext cx="2055813" cy="602138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107950"/>
            <a:ext cx="6019800" cy="602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7600464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316556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3897865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2035220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8441467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848506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52114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
        <p:nvSpPr>
          <p:cNvPr id="3" name="Content Placeholder 2"/>
          <p:cNvSpPr>
            <a:spLocks noGrp="1"/>
          </p:cNvSpPr>
          <p:nvPr>
            <p:ph sz="half" idx="1"/>
          </p:nvPr>
        </p:nvSpPr>
        <p:spPr>
          <a:xfrm>
            <a:off x="1031875" y="1887538"/>
            <a:ext cx="37084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892675" y="1887538"/>
            <a:ext cx="3709988"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1622947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811335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9839102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3313023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8654085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6725" y="1123950"/>
            <a:ext cx="2236788" cy="528478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106363" y="1123950"/>
            <a:ext cx="6557962" cy="52847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0505631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2791523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0433406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0424287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36824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4527044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5883551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6911679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935928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221352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6661082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9470333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2166027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7280385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6881045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155599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6017079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6947006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8538656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298227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0337223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5975117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999401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8408675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367482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9224616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1407809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2171344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194122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9154001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7609566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537072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7868095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1421347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6687569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3125634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8797149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6438559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4534398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112062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6799161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9579427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710624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91986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2778031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7485278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134125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5699531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6196883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5301205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vmlDrawing" Target="../drawings/vmlDrawing1.vml"/><Relationship Id="rId14" Type="http://schemas.openxmlformats.org/officeDocument/2006/relationships/oleObject" Target="../embeddings/oleObject1.bin"/><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5.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5.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5.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5.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031759" y="1887480"/>
            <a:ext cx="7570800" cy="4524840"/>
          </a:xfrm>
          <a:prstGeom prst="rect">
            <a:avLst/>
          </a:prstGeom>
          <a:noFill/>
          <a:ln>
            <a:noFill/>
          </a:ln>
        </p:spPr>
        <p:txBody>
          <a:bodyPr vert="horz" lIns="91440" tIns="45720" rIns="91440" bIns="45720" anchor="t" anchorCtr="0" compatLnSpc="1"/>
          <a:lstStyle>
            <a:defPPr marL="342720" marR="0" lvl="0" indent="-342720" algn="l" rtl="0" hangingPunct="0">
              <a:lnSpc>
                <a:spcPct val="93000"/>
              </a:lnSpc>
              <a:spcBef>
                <a:spcPts val="0"/>
              </a:spcBef>
              <a:spcAft>
                <a:spcPts val="1423"/>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ru-RU" sz="3200" b="0" i="0" u="none" strike="noStrike" baseline="0">
                <a:ln>
                  <a:noFill/>
                </a:ln>
                <a:solidFill>
                  <a:srgbClr val="000000"/>
                </a:solidFill>
                <a:latin typeface="Arial" pitchFamily="18"/>
                <a:ea typeface="WenQuanYi Micro Hei" pitchFamily="2"/>
                <a:cs typeface="WenQuanYi Micro Hei" pitchFamily="2"/>
              </a:defRPr>
            </a:defPPr>
            <a:lvl1pPr marL="342720" marR="0" lvl="0" indent="-342720" algn="l" rtl="0" hangingPunct="0">
              <a:lnSpc>
                <a:spcPct val="93000"/>
              </a:lnSpc>
              <a:spcBef>
                <a:spcPts val="0"/>
              </a:spcBef>
              <a:spcAft>
                <a:spcPts val="1423"/>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ru-RU" sz="3200" b="0" i="0" u="none" strike="noStrike" baseline="0">
                <a:ln>
                  <a:noFill/>
                </a:ln>
                <a:solidFill>
                  <a:srgbClr val="000000"/>
                </a:solidFill>
                <a:latin typeface="Arial" pitchFamily="18"/>
                <a:ea typeface="WenQuanYi Micro Hei" pitchFamily="2"/>
                <a:cs typeface="WenQuanYi Micro Hei" pitchFamily="2"/>
              </a:defRPr>
            </a:lvl1pPr>
            <a:lvl2pPr marL="742680" marR="0" lvl="1" indent="-285480" algn="l" rtl="0" hangingPunct="0">
              <a:lnSpc>
                <a:spcPct val="93000"/>
              </a:lnSpc>
              <a:spcBef>
                <a:spcPts val="0"/>
              </a:spcBef>
              <a:spcAft>
                <a:spcPts val="1137"/>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ru-RU" sz="2800" b="0" i="0" u="none" strike="noStrike" baseline="0">
                <a:ln>
                  <a:noFill/>
                </a:ln>
                <a:solidFill>
                  <a:srgbClr val="000000"/>
                </a:solidFill>
                <a:latin typeface="Arial" pitchFamily="18"/>
                <a:ea typeface="WenQuanYi Micro Hei" pitchFamily="2"/>
                <a:cs typeface="WenQuanYi Micro Hei" pitchFamily="2"/>
              </a:defRPr>
            </a:lvl2pPr>
            <a:lvl3pPr marL="1143000" marR="0" lvl="2" indent="-228600" algn="l" rtl="0" hangingPunct="0">
              <a:lnSpc>
                <a:spcPct val="93000"/>
              </a:lnSpc>
              <a:spcBef>
                <a:spcPts val="0"/>
              </a:spcBef>
              <a:spcAft>
                <a:spcPts val="848"/>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ru-RU" sz="2400" b="0" i="0" u="none" strike="noStrike" baseline="0">
                <a:ln>
                  <a:noFill/>
                </a:ln>
                <a:solidFill>
                  <a:srgbClr val="000000"/>
                </a:solidFill>
                <a:latin typeface="Arial" pitchFamily="18"/>
                <a:ea typeface="WenQuanYi Micro Hei" pitchFamily="2"/>
                <a:cs typeface="WenQuanYi Micro Hei" pitchFamily="2"/>
              </a:defRPr>
            </a:lvl3pPr>
            <a:lvl4pPr marL="1600199" marR="0" lvl="3" indent="-228600" algn="l" rtl="0" hangingPunct="0">
              <a:lnSpc>
                <a:spcPct val="93000"/>
              </a:lnSpc>
              <a:spcBef>
                <a:spcPts val="0"/>
              </a:spcBef>
              <a:spcAft>
                <a:spcPts val="573"/>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ru-RU" sz="2000" b="0" i="0" u="none" strike="noStrike" baseline="0">
                <a:ln>
                  <a:noFill/>
                </a:ln>
                <a:solidFill>
                  <a:srgbClr val="000000"/>
                </a:solidFill>
                <a:latin typeface="Arial" pitchFamily="18"/>
                <a:ea typeface="WenQuanYi Micro Hei" pitchFamily="2"/>
                <a:cs typeface="WenQuanYi Micro Hei" pitchFamily="2"/>
              </a:defRPr>
            </a:lvl4pPr>
            <a:lvl5pPr marL="2057400" marR="0" lvl="4" indent="-228600" algn="l" rtl="0" hangingPunct="0">
              <a:lnSpc>
                <a:spcPct val="93000"/>
              </a:lnSpc>
              <a:spcBef>
                <a:spcPts val="0"/>
              </a:spcBef>
              <a:spcAft>
                <a:spcPts val="286"/>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ru-RU" sz="2000" b="0" i="0" u="none" strike="noStrike" baseline="0">
                <a:ln>
                  <a:noFill/>
                </a:ln>
                <a:solidFill>
                  <a:srgbClr val="000000"/>
                </a:solidFill>
                <a:latin typeface="Arial" pitchFamily="18"/>
                <a:ea typeface="WenQuanYi Micro Hei" pitchFamily="2"/>
                <a:cs typeface="WenQuanYi Micro Hei" pitchFamily="2"/>
              </a:defRPr>
            </a:lvl5pPr>
            <a:lvl6pPr marL="2057400" marR="0" lvl="5" indent="-228600" algn="l" rtl="0" hangingPunct="0">
              <a:lnSpc>
                <a:spcPct val="93000"/>
              </a:lnSpc>
              <a:spcBef>
                <a:spcPts val="0"/>
              </a:spcBef>
              <a:spcAft>
                <a:spcPts val="286"/>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ru-RU" sz="2000" b="0" i="0" u="none" strike="noStrike" baseline="0">
                <a:ln>
                  <a:noFill/>
                </a:ln>
                <a:solidFill>
                  <a:srgbClr val="000000"/>
                </a:solidFill>
                <a:latin typeface="Arial" pitchFamily="18"/>
                <a:ea typeface="WenQuanYi Micro Hei" pitchFamily="2"/>
                <a:cs typeface="WenQuanYi Micro Hei" pitchFamily="2"/>
              </a:defRPr>
            </a:lvl6pPr>
            <a:lvl7pPr marL="2057400" marR="0" lvl="6" indent="-228600" algn="l" rtl="0" hangingPunct="0">
              <a:lnSpc>
                <a:spcPct val="93000"/>
              </a:lnSpc>
              <a:spcBef>
                <a:spcPts val="0"/>
              </a:spcBef>
              <a:spcAft>
                <a:spcPts val="286"/>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ru-RU" sz="2000" b="0" i="0" u="none" strike="noStrike" baseline="0">
                <a:ln>
                  <a:noFill/>
                </a:ln>
                <a:solidFill>
                  <a:srgbClr val="000000"/>
                </a:solidFill>
                <a:latin typeface="Arial" pitchFamily="18"/>
                <a:ea typeface="WenQuanYi Micro Hei" pitchFamily="2"/>
                <a:cs typeface="WenQuanYi Micro Hei" pitchFamily="2"/>
              </a:defRPr>
            </a:lvl7pPr>
            <a:lvl8pPr marL="2057400" marR="0" lvl="7" indent="-228600" algn="l" rtl="0" hangingPunct="0">
              <a:lnSpc>
                <a:spcPct val="93000"/>
              </a:lnSpc>
              <a:spcBef>
                <a:spcPts val="0"/>
              </a:spcBef>
              <a:spcAft>
                <a:spcPts val="286"/>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ru-RU" sz="2000" b="0" i="0" u="none" strike="noStrike" baseline="0">
                <a:ln>
                  <a:noFill/>
                </a:ln>
                <a:solidFill>
                  <a:srgbClr val="000000"/>
                </a:solidFill>
                <a:latin typeface="Arial" pitchFamily="18"/>
                <a:ea typeface="WenQuanYi Micro Hei" pitchFamily="2"/>
                <a:cs typeface="WenQuanYi Micro Hei" pitchFamily="2"/>
              </a:defRPr>
            </a:lvl8pPr>
            <a:lvl9pPr marL="2057400" marR="0" lvl="8" indent="-228600" algn="l" rtl="0" hangingPunct="0">
              <a:lnSpc>
                <a:spcPct val="93000"/>
              </a:lnSpc>
              <a:spcBef>
                <a:spcPts val="0"/>
              </a:spcBef>
              <a:spcAft>
                <a:spcPts val="286"/>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ru-RU" sz="2000" b="0" i="0" u="none" strike="noStrike" baseline="0">
                <a:ln>
                  <a:noFill/>
                </a:ln>
                <a:solidFill>
                  <a:srgbClr val="000000"/>
                </a:solidFill>
                <a:latin typeface="Arial" pitchFamily="18"/>
                <a:ea typeface="WenQuanYi Micro Hei" pitchFamily="2"/>
                <a:cs typeface="WenQuanYi Micro Hei"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xStyles>
    <p:titleStyle/>
    <p:bodyStyle>
      <a:lvl1pPr marL="342720" marR="0" indent="-342720" algn="l" rtl="0" hangingPunct="0">
        <a:lnSpc>
          <a:spcPct val="93000"/>
        </a:lnSpc>
        <a:spcBef>
          <a:spcPts val="0"/>
        </a:spcBef>
        <a:spcAft>
          <a:spcPts val="1423"/>
        </a:spcAft>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ru-RU" sz="3200" b="0" i="0" u="none" strike="noStrike" baseline="0">
          <a:ln>
            <a:noFill/>
          </a:ln>
          <a:solidFill>
            <a:srgbClr val="000000"/>
          </a:solidFill>
          <a:latin typeface="Arial" pitchFamily="18"/>
        </a:defRPr>
      </a:lvl1pPr>
    </p:bodyStyle>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a:lum/>
            <a:alphaModFix/>
          </a:blip>
          <a:srcRect/>
          <a:stretch>
            <a:fillRect/>
          </a:stretch>
        </p:blipFill>
        <p:spPr>
          <a:xfrm>
            <a:off x="-7920" y="406440"/>
            <a:ext cx="4645080" cy="4575240"/>
          </a:xfrm>
          <a:prstGeom prst="rect">
            <a:avLst/>
          </a:prstGeom>
          <a:noFill/>
          <a:ln>
            <a:noFill/>
          </a:ln>
        </p:spPr>
      </p:pic>
      <p:sp>
        <p:nvSpPr>
          <p:cNvPr id="3" name="Text Placeholder 2"/>
          <p:cNvSpPr txBox="1">
            <a:spLocks noGrp="1"/>
          </p:cNvSpPr>
          <p:nvPr>
            <p:ph type="body" idx="1"/>
          </p:nvPr>
        </p:nvSpPr>
        <p:spPr>
          <a:xfrm>
            <a:off x="457200" y="1604880"/>
            <a:ext cx="8228160" cy="4524840"/>
          </a:xfrm>
          <a:prstGeom prst="rect">
            <a:avLst/>
          </a:prstGeom>
          <a:noFill/>
          <a:ln>
            <a:noFill/>
          </a:ln>
        </p:spPr>
        <p:txBody>
          <a:bodyPr vert="horz" lIns="0" tIns="28080" rIns="0" bIns="0" anchor="t" anchorCtr="0" compatLnSpc="1"/>
          <a:lstStyle>
            <a:defPPr marL="342720" marR="0" lvl="0" indent="-342720" algn="l" rtl="0" hangingPunct="0">
              <a:lnSpc>
                <a:spcPct val="93000"/>
              </a:lnSpc>
              <a:spcBef>
                <a:spcPts val="0"/>
              </a:spcBef>
              <a:spcAft>
                <a:spcPts val="1423"/>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ru-RU" sz="3200" b="0" i="0" u="none" strike="noStrike" kern="1200" baseline="0">
                <a:ln>
                  <a:noFill/>
                </a:ln>
                <a:solidFill>
                  <a:srgbClr val="000000"/>
                </a:solidFill>
                <a:latin typeface="Arial" pitchFamily="18"/>
                <a:ea typeface="WenQuanYi Micro Hei" pitchFamily="2"/>
                <a:cs typeface="WenQuanYi Micro Hei" pitchFamily="2"/>
              </a:defRPr>
            </a:defPPr>
            <a:lvl1pPr marL="342720" marR="0" lvl="0" indent="-342720" algn="l" rtl="0" hangingPunct="0">
              <a:lnSpc>
                <a:spcPct val="93000"/>
              </a:lnSpc>
              <a:spcBef>
                <a:spcPts val="0"/>
              </a:spcBef>
              <a:spcAft>
                <a:spcPts val="1423"/>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ru-RU" sz="3200" b="0" i="0" u="none" strike="noStrike" kern="1200" baseline="0">
                <a:ln>
                  <a:noFill/>
                </a:ln>
                <a:solidFill>
                  <a:srgbClr val="000000"/>
                </a:solidFill>
                <a:latin typeface="Arial" pitchFamily="18"/>
                <a:ea typeface="WenQuanYi Micro Hei" pitchFamily="2"/>
                <a:cs typeface="WenQuanYi Micro Hei" pitchFamily="2"/>
              </a:defRPr>
            </a:lvl1pPr>
            <a:lvl2pPr marL="742680" marR="0" lvl="1" indent="-285480" algn="l" rtl="0" hangingPunct="0">
              <a:lnSpc>
                <a:spcPct val="93000"/>
              </a:lnSpc>
              <a:spcBef>
                <a:spcPts val="0"/>
              </a:spcBef>
              <a:spcAft>
                <a:spcPts val="1137"/>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ru-RU" sz="2800" b="0" i="0" u="none" strike="noStrike" kern="1200" baseline="0">
                <a:ln>
                  <a:noFill/>
                </a:ln>
                <a:solidFill>
                  <a:srgbClr val="000000"/>
                </a:solidFill>
                <a:latin typeface="Arial" pitchFamily="18"/>
                <a:ea typeface="WenQuanYi Micro Hei" pitchFamily="2"/>
                <a:cs typeface="WenQuanYi Micro Hei" pitchFamily="2"/>
              </a:defRPr>
            </a:lvl2pPr>
            <a:lvl3pPr marL="1143000" marR="0" lvl="2" indent="-228600" algn="l" rtl="0" hangingPunct="0">
              <a:lnSpc>
                <a:spcPct val="93000"/>
              </a:lnSpc>
              <a:spcBef>
                <a:spcPts val="0"/>
              </a:spcBef>
              <a:spcAft>
                <a:spcPts val="848"/>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ru-RU" sz="2400" b="0" i="0" u="none" strike="noStrike" kern="1200" baseline="0">
                <a:ln>
                  <a:noFill/>
                </a:ln>
                <a:solidFill>
                  <a:srgbClr val="000000"/>
                </a:solidFill>
                <a:latin typeface="Arial" pitchFamily="18"/>
                <a:ea typeface="WenQuanYi Micro Hei" pitchFamily="2"/>
                <a:cs typeface="WenQuanYi Micro Hei" pitchFamily="2"/>
              </a:defRPr>
            </a:lvl3pPr>
            <a:lvl4pPr marL="1600199" marR="0" lvl="3" indent="-228600" algn="l" rtl="0" hangingPunct="0">
              <a:lnSpc>
                <a:spcPct val="93000"/>
              </a:lnSpc>
              <a:spcBef>
                <a:spcPts val="0"/>
              </a:spcBef>
              <a:spcAft>
                <a:spcPts val="573"/>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ru-RU" sz="2000" b="0" i="0" u="none" strike="noStrike" kern="1200" baseline="0">
                <a:ln>
                  <a:noFill/>
                </a:ln>
                <a:solidFill>
                  <a:srgbClr val="000000"/>
                </a:solidFill>
                <a:latin typeface="Arial" pitchFamily="18"/>
                <a:ea typeface="WenQuanYi Micro Hei" pitchFamily="2"/>
                <a:cs typeface="WenQuanYi Micro Hei" pitchFamily="2"/>
              </a:defRPr>
            </a:lvl4pPr>
            <a:lvl5pPr marL="2057400" marR="0" lvl="4" indent="-228600" algn="l" rtl="0" hangingPunct="0">
              <a:lnSpc>
                <a:spcPct val="93000"/>
              </a:lnSpc>
              <a:spcBef>
                <a:spcPts val="0"/>
              </a:spcBef>
              <a:spcAft>
                <a:spcPts val="286"/>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ru-RU" sz="2000" b="0" i="0" u="none" strike="noStrike" kern="1200" baseline="0">
                <a:ln>
                  <a:noFill/>
                </a:ln>
                <a:solidFill>
                  <a:srgbClr val="000000"/>
                </a:solidFill>
                <a:latin typeface="Arial" pitchFamily="18"/>
                <a:ea typeface="WenQuanYi Micro Hei" pitchFamily="2"/>
                <a:cs typeface="WenQuanYi Micro Hei" pitchFamily="2"/>
              </a:defRPr>
            </a:lvl5pPr>
            <a:lvl6pPr marL="2057400" marR="0" lvl="5" indent="-228600" algn="l" rtl="0" hangingPunct="0">
              <a:lnSpc>
                <a:spcPct val="93000"/>
              </a:lnSpc>
              <a:spcBef>
                <a:spcPts val="0"/>
              </a:spcBef>
              <a:spcAft>
                <a:spcPts val="286"/>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ru-RU" sz="2000" b="0" i="0" u="none" strike="noStrike" kern="1200" baseline="0">
                <a:ln>
                  <a:noFill/>
                </a:ln>
                <a:solidFill>
                  <a:srgbClr val="000000"/>
                </a:solidFill>
                <a:latin typeface="Arial" pitchFamily="18"/>
                <a:ea typeface="WenQuanYi Micro Hei" pitchFamily="2"/>
                <a:cs typeface="WenQuanYi Micro Hei" pitchFamily="2"/>
              </a:defRPr>
            </a:lvl6pPr>
            <a:lvl7pPr marL="2057400" marR="0" lvl="6" indent="-228600" algn="l" rtl="0" hangingPunct="0">
              <a:lnSpc>
                <a:spcPct val="93000"/>
              </a:lnSpc>
              <a:spcBef>
                <a:spcPts val="0"/>
              </a:spcBef>
              <a:spcAft>
                <a:spcPts val="286"/>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ru-RU" sz="2000" b="0" i="0" u="none" strike="noStrike" kern="1200" baseline="0">
                <a:ln>
                  <a:noFill/>
                </a:ln>
                <a:solidFill>
                  <a:srgbClr val="000000"/>
                </a:solidFill>
                <a:latin typeface="Arial" pitchFamily="18"/>
                <a:ea typeface="WenQuanYi Micro Hei" pitchFamily="2"/>
                <a:cs typeface="WenQuanYi Micro Hei" pitchFamily="2"/>
              </a:defRPr>
            </a:lvl7pPr>
            <a:lvl8pPr marL="2057400" marR="0" lvl="7" indent="-228600" algn="l" rtl="0" hangingPunct="0">
              <a:lnSpc>
                <a:spcPct val="93000"/>
              </a:lnSpc>
              <a:spcBef>
                <a:spcPts val="0"/>
              </a:spcBef>
              <a:spcAft>
                <a:spcPts val="286"/>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ru-RU" sz="2000" b="0" i="0" u="none" strike="noStrike" kern="1200" baseline="0">
                <a:ln>
                  <a:noFill/>
                </a:ln>
                <a:solidFill>
                  <a:srgbClr val="000000"/>
                </a:solidFill>
                <a:latin typeface="Arial" pitchFamily="18"/>
                <a:ea typeface="WenQuanYi Micro Hei" pitchFamily="2"/>
                <a:cs typeface="WenQuanYi Micro Hei" pitchFamily="2"/>
              </a:defRPr>
            </a:lvl8pPr>
            <a:lvl9pPr marL="2057400" marR="0" lvl="8" indent="-228600" algn="l" rtl="0" hangingPunct="0">
              <a:lnSpc>
                <a:spcPct val="93000"/>
              </a:lnSpc>
              <a:spcBef>
                <a:spcPts val="0"/>
              </a:spcBef>
              <a:spcAft>
                <a:spcPts val="286"/>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ru-RU" sz="2000" b="0" i="0" u="none" strike="noStrike" kern="1200" baseline="0">
                <a:ln>
                  <a:noFill/>
                </a:ln>
                <a:solidFill>
                  <a:srgbClr val="000000"/>
                </a:solidFill>
                <a:latin typeface="Arial" pitchFamily="18"/>
                <a:ea typeface="WenQuanYi Micro Hei" pitchFamily="2"/>
                <a:cs typeface="WenQuanYi Micro Hei"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itle Placeholder 3"/>
          <p:cNvSpPr txBox="1">
            <a:spLocks noGrp="1"/>
          </p:cNvSpPr>
          <p:nvPr>
            <p:ph type="title"/>
          </p:nvPr>
        </p:nvSpPr>
        <p:spPr>
          <a:xfrm>
            <a:off x="457200" y="273600"/>
            <a:ext cx="8229240" cy="1144800"/>
          </a:xfrm>
          <a:prstGeom prst="rect">
            <a:avLst/>
          </a:prstGeom>
          <a:noFill/>
          <a:ln>
            <a:noFill/>
          </a:ln>
        </p:spPr>
        <p:txBody>
          <a:bodyPr vert="horz" lIns="0" tIns="0" rIns="0" bIns="0" anchor="ctr" compatLnSpc="1"/>
          <a:lstStyle>
            <a:defPPr lvl="0">
              <a:buNone/>
            </a:defPPr>
            <a:lvl1pPr lvl="0">
              <a:buNone/>
            </a:lvl1pPr>
          </a:lstStyle>
          <a:p>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xStyles>
    <p:titleStyle>
      <a:lvl1pPr marL="0" marR="0" indent="0" algn="ctr" rtl="0" hangingPunct="0">
        <a:lnSpc>
          <a:spcPct val="93000"/>
        </a:lnSpc>
        <a:spcBef>
          <a:spcPts val="0"/>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ru-RU" sz="4400" b="0" i="0" u="none" strike="noStrike" kern="1200" baseline="0">
          <a:ln>
            <a:noFill/>
          </a:ln>
          <a:solidFill>
            <a:srgbClr val="000000"/>
          </a:solidFill>
          <a:latin typeface="Arial" pitchFamily="18"/>
        </a:defRPr>
      </a:lvl1pPr>
    </p:titleStyle>
    <p:bodyStyle>
      <a:lvl1pPr marL="342720" marR="0" indent="-342720" algn="l" rtl="0" hangingPunct="0">
        <a:lnSpc>
          <a:spcPct val="93000"/>
        </a:lnSpc>
        <a:spcBef>
          <a:spcPts val="0"/>
        </a:spcBef>
        <a:spcAft>
          <a:spcPts val="1423"/>
        </a:spcAft>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ru-RU" sz="3200" b="0" i="0" u="none" strike="noStrike" kern="1200" baseline="0">
          <a:ln>
            <a:noFill/>
          </a:ln>
          <a:solidFill>
            <a:srgbClr val="000000"/>
          </a:solidFill>
          <a:latin typeface="Arial" pitchFamily="18"/>
        </a:defRPr>
      </a:lvl1pPr>
    </p:bodyStyle>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1606320" y="107640"/>
            <a:ext cx="6491160" cy="1338120"/>
          </a:xfrm>
          <a:prstGeom prst="rect">
            <a:avLst/>
          </a:prstGeom>
          <a:noFill/>
          <a:ln>
            <a:noFill/>
          </a:ln>
        </p:spPr>
        <p:txBody>
          <a:bodyPr vert="horz" lIns="91440" tIns="45720" rIns="91440" bIns="45720" anchor="t" anchorCtr="0" compatLnSpc="1"/>
          <a:lstStyle>
            <a:defPPr lvl="0">
              <a:buNone/>
            </a:defPPr>
            <a:lvl1pPr lvl="0">
              <a:buNone/>
            </a:lvl1pPr>
          </a:lstStyle>
          <a:p>
            <a:endParaRPr lang="ru-RU"/>
          </a:p>
        </p:txBody>
      </p:sp>
      <p:sp>
        <p:nvSpPr>
          <p:cNvPr id="3" name="Freeform 2"/>
          <p:cNvSpPr/>
          <p:nvPr/>
        </p:nvSpPr>
        <p:spPr>
          <a:xfrm>
            <a:off x="611280" y="1844639"/>
            <a:ext cx="8281800" cy="468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lstStyle/>
          <a:p>
            <a:pPr marL="0" marR="0" lvl="0" indent="0" algn="l" rtl="0" hangingPunct="1">
              <a:lnSpc>
                <a:spcPct val="100000"/>
              </a:lnSpc>
              <a:spcBef>
                <a:spcPts val="400"/>
              </a:spcBef>
              <a:spcAft>
                <a:spcPts val="0"/>
              </a:spcAft>
              <a:buClr>
                <a:srgbClr val="2992BE"/>
              </a:buClr>
              <a:buSzPct val="100000"/>
              <a:buFont typeface="Arial" pitchFamily="18"/>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baseline="0">
                <a:ln>
                  <a:noFill/>
                </a:ln>
                <a:solidFill>
                  <a:srgbClr val="000000"/>
                </a:solidFill>
                <a:latin typeface="Calibri" pitchFamily="18"/>
                <a:ea typeface="WenQuanYi Micro Hei" pitchFamily="2"/>
                <a:cs typeface="WenQuanYi Micro Hei" pitchFamily="2"/>
              </a:rPr>
              <a:t> </a:t>
            </a:r>
          </a:p>
        </p:txBody>
      </p:sp>
      <p:sp>
        <p:nvSpPr>
          <p:cNvPr id="4" name="Rectangle 3"/>
          <p:cNvSpPr/>
          <p:nvPr/>
        </p:nvSpPr>
        <p:spPr>
          <a:xfrm>
            <a:off x="8292960" y="0"/>
            <a:ext cx="255600" cy="642960"/>
          </a:xfrm>
          <a:prstGeom prst="rect">
            <a:avLst/>
          </a:prstGeom>
          <a:solidFill>
            <a:srgbClr val="666666"/>
          </a:solidFill>
          <a:ln>
            <a:noFill/>
            <a:prstDash val="solid"/>
          </a:ln>
          <a:effectLst>
            <a:outerShdw dist="75597" dir="1064680" algn="tl">
              <a:srgbClr val="000000">
                <a:alpha val="35000"/>
              </a:srgbClr>
            </a:outerShdw>
          </a:effectLst>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800" b="0" i="0" u="none" strike="noStrike" baseline="0">
              <a:ln>
                <a:noFill/>
              </a:ln>
              <a:solidFill>
                <a:srgbClr val="000000"/>
              </a:solidFill>
              <a:latin typeface="Arial" pitchFamily="18"/>
              <a:ea typeface="WenQuanYi Micro Hei" pitchFamily="2"/>
              <a:cs typeface="WenQuanYi Micro Hei" pitchFamily="2"/>
            </a:endParaRPr>
          </a:p>
        </p:txBody>
      </p:sp>
      <p:sp>
        <p:nvSpPr>
          <p:cNvPr id="5" name="Freeform 4"/>
          <p:cNvSpPr/>
          <p:nvPr/>
        </p:nvSpPr>
        <p:spPr>
          <a:xfrm>
            <a:off x="8238960" y="277920"/>
            <a:ext cx="39060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1" compatLnSpc="1"/>
          <a:lstStyle/>
          <a:p>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40AE456B-24B6-4823-B6B2-16D84C829120}" type="slidenum">
              <a:rPr/>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a:t>
            </a:fld>
            <a:endParaRPr lang="en-US" sz="1200" b="0" i="0" u="none" strike="noStrike" baseline="0">
              <a:ln>
                <a:noFill/>
              </a:ln>
              <a:solidFill>
                <a:srgbClr val="D4FF01"/>
              </a:solidFill>
              <a:latin typeface="Calibri" pitchFamily="18"/>
              <a:ea typeface="WenQuanYi Micro Hei" pitchFamily="2"/>
              <a:cs typeface="WenQuanYi Micro Hei" pitchFamily="2"/>
            </a:endParaRPr>
          </a:p>
        </p:txBody>
      </p:sp>
      <p:pic>
        <p:nvPicPr>
          <p:cNvPr id="6" name="Picture 5"/>
          <p:cNvPicPr>
            <a:picLocks noChangeAspect="1"/>
          </p:cNvPicPr>
          <p:nvPr/>
        </p:nvPicPr>
        <p:blipFill>
          <a:blip r:embed="rId13">
            <a:lum/>
            <a:alphaModFix/>
          </a:blip>
          <a:srcRect/>
          <a:stretch>
            <a:fillRect/>
          </a:stretch>
        </p:blipFill>
        <p:spPr>
          <a:xfrm>
            <a:off x="611280" y="108000"/>
            <a:ext cx="976319" cy="703080"/>
          </a:xfrm>
          <a:prstGeom prst="rect">
            <a:avLst/>
          </a:prstGeom>
          <a:noFill/>
          <a:ln>
            <a:noFill/>
          </a:ln>
        </p:spPr>
      </p:pic>
      <p:pic>
        <p:nvPicPr>
          <p:cNvPr id="7" name="Picture 6"/>
          <p:cNvPicPr>
            <a:picLocks noChangeAspect="1"/>
          </p:cNvPicPr>
          <p:nvPr/>
        </p:nvPicPr>
        <p:blipFill>
          <a:blip r:embed="rId14">
            <a:lum/>
            <a:alphaModFix/>
          </a:blip>
          <a:srcRect r="28155"/>
          <a:stretch>
            <a:fillRect/>
          </a:stretch>
        </p:blipFill>
        <p:spPr>
          <a:xfrm>
            <a:off x="0" y="-3240"/>
            <a:ext cx="439559" cy="6875640"/>
          </a:xfrm>
          <a:prstGeom prst="rect">
            <a:avLst/>
          </a:prstGeom>
          <a:noFill/>
          <a:ln>
            <a:noFill/>
          </a:ln>
        </p:spPr>
      </p:pic>
      <p:sp>
        <p:nvSpPr>
          <p:cNvPr id="8" name="Text Placeholder 7"/>
          <p:cNvSpPr txBox="1">
            <a:spLocks noGrp="1"/>
          </p:cNvSpPr>
          <p:nvPr>
            <p:ph type="body" idx="1"/>
          </p:nvPr>
        </p:nvSpPr>
        <p:spPr>
          <a:xfrm>
            <a:off x="457200" y="1604880"/>
            <a:ext cx="8228160" cy="4524840"/>
          </a:xfrm>
          <a:prstGeom prst="rect">
            <a:avLst/>
          </a:prstGeom>
          <a:noFill/>
          <a:ln>
            <a:noFill/>
          </a:ln>
        </p:spPr>
        <p:txBody>
          <a:bodyPr vert="horz" lIns="0" tIns="28080" rIns="0" bIns="0" anchor="t" anchorCtr="0" compatLnSpc="1"/>
          <a:lstStyle>
            <a:defPPr marL="342720" marR="0" lvl="0" indent="-342720" algn="l" rtl="0" hangingPunct="0">
              <a:lnSpc>
                <a:spcPct val="93000"/>
              </a:lnSpc>
              <a:spcBef>
                <a:spcPts val="0"/>
              </a:spcBef>
              <a:spcAft>
                <a:spcPts val="1423"/>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ru-RU" sz="3200" b="0" i="0" u="none" strike="noStrike" kern="1200" baseline="0">
                <a:ln>
                  <a:noFill/>
                </a:ln>
                <a:solidFill>
                  <a:srgbClr val="000000"/>
                </a:solidFill>
                <a:latin typeface="Arial" pitchFamily="18"/>
                <a:ea typeface="WenQuanYi Micro Hei" pitchFamily="2"/>
                <a:cs typeface="WenQuanYi Micro Hei" pitchFamily="2"/>
              </a:defRPr>
            </a:defPPr>
            <a:lvl1pPr marL="342720" marR="0" lvl="0" indent="-342720" algn="l" rtl="0" hangingPunct="0">
              <a:lnSpc>
                <a:spcPct val="93000"/>
              </a:lnSpc>
              <a:spcBef>
                <a:spcPts val="0"/>
              </a:spcBef>
              <a:spcAft>
                <a:spcPts val="1423"/>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ru-RU" sz="3200" b="0" i="0" u="none" strike="noStrike" kern="1200" baseline="0">
                <a:ln>
                  <a:noFill/>
                </a:ln>
                <a:solidFill>
                  <a:srgbClr val="000000"/>
                </a:solidFill>
                <a:latin typeface="Arial" pitchFamily="18"/>
                <a:ea typeface="WenQuanYi Micro Hei" pitchFamily="2"/>
                <a:cs typeface="WenQuanYi Micro Hei" pitchFamily="2"/>
              </a:defRPr>
            </a:lvl1pPr>
            <a:lvl2pPr marL="742680" marR="0" lvl="1" indent="-285480" algn="l" rtl="0" hangingPunct="0">
              <a:lnSpc>
                <a:spcPct val="93000"/>
              </a:lnSpc>
              <a:spcBef>
                <a:spcPts val="0"/>
              </a:spcBef>
              <a:spcAft>
                <a:spcPts val="1137"/>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ru-RU" sz="2800" b="0" i="0" u="none" strike="noStrike" kern="1200" baseline="0">
                <a:ln>
                  <a:noFill/>
                </a:ln>
                <a:solidFill>
                  <a:srgbClr val="000000"/>
                </a:solidFill>
                <a:latin typeface="Arial" pitchFamily="18"/>
                <a:ea typeface="WenQuanYi Micro Hei" pitchFamily="2"/>
                <a:cs typeface="WenQuanYi Micro Hei" pitchFamily="2"/>
              </a:defRPr>
            </a:lvl2pPr>
            <a:lvl3pPr marL="1143000" marR="0" lvl="2" indent="-228600" algn="l" rtl="0" hangingPunct="0">
              <a:lnSpc>
                <a:spcPct val="93000"/>
              </a:lnSpc>
              <a:spcBef>
                <a:spcPts val="0"/>
              </a:spcBef>
              <a:spcAft>
                <a:spcPts val="848"/>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ru-RU" sz="2400" b="0" i="0" u="none" strike="noStrike" kern="1200" baseline="0">
                <a:ln>
                  <a:noFill/>
                </a:ln>
                <a:solidFill>
                  <a:srgbClr val="000000"/>
                </a:solidFill>
                <a:latin typeface="Arial" pitchFamily="18"/>
                <a:ea typeface="WenQuanYi Micro Hei" pitchFamily="2"/>
                <a:cs typeface="WenQuanYi Micro Hei" pitchFamily="2"/>
              </a:defRPr>
            </a:lvl3pPr>
            <a:lvl4pPr marL="1600199" marR="0" lvl="3" indent="-228600" algn="l" rtl="0" hangingPunct="0">
              <a:lnSpc>
                <a:spcPct val="93000"/>
              </a:lnSpc>
              <a:spcBef>
                <a:spcPts val="0"/>
              </a:spcBef>
              <a:spcAft>
                <a:spcPts val="573"/>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ru-RU" sz="2000" b="0" i="0" u="none" strike="noStrike" kern="1200" baseline="0">
                <a:ln>
                  <a:noFill/>
                </a:ln>
                <a:solidFill>
                  <a:srgbClr val="000000"/>
                </a:solidFill>
                <a:latin typeface="Arial" pitchFamily="18"/>
                <a:ea typeface="WenQuanYi Micro Hei" pitchFamily="2"/>
                <a:cs typeface="WenQuanYi Micro Hei" pitchFamily="2"/>
              </a:defRPr>
            </a:lvl4pPr>
            <a:lvl5pPr marL="2057400" marR="0" lvl="4" indent="-228600" algn="l" rtl="0" hangingPunct="0">
              <a:lnSpc>
                <a:spcPct val="93000"/>
              </a:lnSpc>
              <a:spcBef>
                <a:spcPts val="0"/>
              </a:spcBef>
              <a:spcAft>
                <a:spcPts val="286"/>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ru-RU" sz="2000" b="0" i="0" u="none" strike="noStrike" kern="1200" baseline="0">
                <a:ln>
                  <a:noFill/>
                </a:ln>
                <a:solidFill>
                  <a:srgbClr val="000000"/>
                </a:solidFill>
                <a:latin typeface="Arial" pitchFamily="18"/>
                <a:ea typeface="WenQuanYi Micro Hei" pitchFamily="2"/>
                <a:cs typeface="WenQuanYi Micro Hei" pitchFamily="2"/>
              </a:defRPr>
            </a:lvl5pPr>
            <a:lvl6pPr marL="2057400" marR="0" lvl="5" indent="-228600" algn="l" rtl="0" hangingPunct="0">
              <a:lnSpc>
                <a:spcPct val="93000"/>
              </a:lnSpc>
              <a:spcBef>
                <a:spcPts val="0"/>
              </a:spcBef>
              <a:spcAft>
                <a:spcPts val="286"/>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ru-RU" sz="2000" b="0" i="0" u="none" strike="noStrike" kern="1200" baseline="0">
                <a:ln>
                  <a:noFill/>
                </a:ln>
                <a:solidFill>
                  <a:srgbClr val="000000"/>
                </a:solidFill>
                <a:latin typeface="Arial" pitchFamily="18"/>
                <a:ea typeface="WenQuanYi Micro Hei" pitchFamily="2"/>
                <a:cs typeface="WenQuanYi Micro Hei" pitchFamily="2"/>
              </a:defRPr>
            </a:lvl6pPr>
            <a:lvl7pPr marL="2057400" marR="0" lvl="6" indent="-228600" algn="l" rtl="0" hangingPunct="0">
              <a:lnSpc>
                <a:spcPct val="93000"/>
              </a:lnSpc>
              <a:spcBef>
                <a:spcPts val="0"/>
              </a:spcBef>
              <a:spcAft>
                <a:spcPts val="286"/>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ru-RU" sz="2000" b="0" i="0" u="none" strike="noStrike" kern="1200" baseline="0">
                <a:ln>
                  <a:noFill/>
                </a:ln>
                <a:solidFill>
                  <a:srgbClr val="000000"/>
                </a:solidFill>
                <a:latin typeface="Arial" pitchFamily="18"/>
                <a:ea typeface="WenQuanYi Micro Hei" pitchFamily="2"/>
                <a:cs typeface="WenQuanYi Micro Hei" pitchFamily="2"/>
              </a:defRPr>
            </a:lvl7pPr>
            <a:lvl8pPr marL="2057400" marR="0" lvl="7" indent="-228600" algn="l" rtl="0" hangingPunct="0">
              <a:lnSpc>
                <a:spcPct val="93000"/>
              </a:lnSpc>
              <a:spcBef>
                <a:spcPts val="0"/>
              </a:spcBef>
              <a:spcAft>
                <a:spcPts val="286"/>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ru-RU" sz="2000" b="0" i="0" u="none" strike="noStrike" kern="1200" baseline="0">
                <a:ln>
                  <a:noFill/>
                </a:ln>
                <a:solidFill>
                  <a:srgbClr val="000000"/>
                </a:solidFill>
                <a:latin typeface="Arial" pitchFamily="18"/>
                <a:ea typeface="WenQuanYi Micro Hei" pitchFamily="2"/>
                <a:cs typeface="WenQuanYi Micro Hei" pitchFamily="2"/>
              </a:defRPr>
            </a:lvl8pPr>
            <a:lvl9pPr marL="2057400" marR="0" lvl="8" indent="-228600" algn="l" rtl="0" hangingPunct="0">
              <a:lnSpc>
                <a:spcPct val="93000"/>
              </a:lnSpc>
              <a:spcBef>
                <a:spcPts val="0"/>
              </a:spcBef>
              <a:spcAft>
                <a:spcPts val="286"/>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ru-RU" sz="2000" b="0" i="0" u="none" strike="noStrike" kern="1200" baseline="0">
                <a:ln>
                  <a:noFill/>
                </a:ln>
                <a:solidFill>
                  <a:srgbClr val="000000"/>
                </a:solidFill>
                <a:latin typeface="Arial" pitchFamily="18"/>
                <a:ea typeface="WenQuanYi Micro Hei" pitchFamily="2"/>
                <a:cs typeface="WenQuanYi Micro Hei"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xStyles>
    <p:titleStyle>
      <a:lvl1pPr marL="0" marR="0" indent="0" algn="ctr" rtl="0" hangingPunct="0">
        <a:lnSpc>
          <a:spcPct val="93000"/>
        </a:lnSpc>
        <a:spcBef>
          <a:spcPts val="0"/>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ru-RU" sz="4400" b="0" i="0" u="none" strike="noStrike" kern="1200" baseline="0">
          <a:ln>
            <a:noFill/>
          </a:ln>
          <a:solidFill>
            <a:srgbClr val="000000"/>
          </a:solidFill>
          <a:latin typeface="Arial" pitchFamily="18"/>
        </a:defRPr>
      </a:lvl1pPr>
    </p:titleStyle>
    <p:bodyStyle>
      <a:lvl1pPr marL="342720" marR="0" indent="-342720" algn="l" rtl="0" hangingPunct="0">
        <a:lnSpc>
          <a:spcPct val="93000"/>
        </a:lnSpc>
        <a:spcBef>
          <a:spcPts val="0"/>
        </a:spcBef>
        <a:spcAft>
          <a:spcPts val="1423"/>
        </a:spcAft>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ru-RU" sz="3200" b="0" i="0" u="none" strike="noStrike" kern="1200" baseline="0">
          <a:ln>
            <a:noFill/>
          </a:ln>
          <a:solidFill>
            <a:srgbClr val="000000"/>
          </a:solidFill>
          <a:latin typeface="Arial" pitchFamily="18"/>
        </a:defRPr>
      </a:lvl1pPr>
    </p:bodyStyle>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0" y="0"/>
          <a:ext cx="146160" cy="158760"/>
        </p:xfrm>
        <a:graphic>
          <a:graphicData uri="http://schemas.openxmlformats.org/presentationml/2006/ole">
            <p:oleObj spid="_x0000_s1026" r:id="rId14" imgW="6350000" imgH="6350000" progId="">
              <p:embed/>
            </p:oleObj>
          </a:graphicData>
        </a:graphic>
      </p:graphicFrame>
      <p:sp>
        <p:nvSpPr>
          <p:cNvPr id="3" name="Freeform 2"/>
          <p:cNvSpPr/>
          <p:nvPr/>
        </p:nvSpPr>
        <p:spPr>
          <a:xfrm>
            <a:off x="8372520" y="6572160"/>
            <a:ext cx="495360" cy="182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1"/>
          <a:lstStyle/>
          <a:p>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3C87AE85-E6D5-4B08-8D3F-2BFD8A3BCD17}" type="slidenum">
              <a:rPr/>
              <a:pPr marL="0" marR="0" lvl="0" indent="0" algn="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a:t>
            </a:fld>
            <a:endParaRPr lang="en-US" sz="1200" b="0" i="0" u="none" strike="noStrike" baseline="0">
              <a:ln>
                <a:noFill/>
              </a:ln>
              <a:solidFill>
                <a:srgbClr val="000000"/>
              </a:solidFill>
              <a:latin typeface="Arial" pitchFamily="18"/>
              <a:ea typeface="WenQuanYi Micro Hei" pitchFamily="2"/>
              <a:cs typeface="WenQuanYi Micro Hei" pitchFamily="2"/>
            </a:endParaRPr>
          </a:p>
        </p:txBody>
      </p:sp>
      <p:sp>
        <p:nvSpPr>
          <p:cNvPr id="4" name="Title Placeholder 3"/>
          <p:cNvSpPr txBox="1">
            <a:spLocks noGrp="1"/>
          </p:cNvSpPr>
          <p:nvPr>
            <p:ph type="title"/>
          </p:nvPr>
        </p:nvSpPr>
        <p:spPr>
          <a:xfrm>
            <a:off x="106200" y="1123920"/>
            <a:ext cx="8947440" cy="5285160"/>
          </a:xfrm>
          <a:prstGeom prst="rect">
            <a:avLst/>
          </a:prstGeom>
          <a:noFill/>
          <a:ln>
            <a:noFill/>
          </a:ln>
        </p:spPr>
        <p:txBody>
          <a:bodyPr vert="horz" lIns="91440" tIns="45720" rIns="91440" bIns="45720" anchor="t" anchorCtr="0" compatLnSpc="1"/>
          <a:lstStyle>
            <a:defPPr lvl="0">
              <a:buNone/>
            </a:defPPr>
            <a:lvl1pPr lvl="0">
              <a:buNone/>
            </a:lvl1pPr>
          </a:lstStyle>
          <a:p>
            <a:endParaRPr lang="ru-RU"/>
          </a:p>
        </p:txBody>
      </p:sp>
      <p:sp>
        <p:nvSpPr>
          <p:cNvPr id="5" name="Rectangle 4"/>
          <p:cNvSpPr/>
          <p:nvPr/>
        </p:nvSpPr>
        <p:spPr>
          <a:xfrm>
            <a:off x="896759" y="115920"/>
            <a:ext cx="8159760" cy="865080"/>
          </a:xfrm>
          <a:prstGeom prst="rect">
            <a:avLst/>
          </a:prstGeom>
          <a:solidFill>
            <a:srgbClr val="646464"/>
          </a:solidFill>
          <a:ln>
            <a:noFill/>
            <a:prstDash val="solid"/>
          </a:ln>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800" b="0" i="0" u="none" strike="noStrike" baseline="0">
              <a:ln>
                <a:noFill/>
              </a:ln>
              <a:solidFill>
                <a:srgbClr val="000000"/>
              </a:solidFill>
              <a:latin typeface="Arial" pitchFamily="18"/>
              <a:ea typeface="WenQuanYi Micro Hei" pitchFamily="2"/>
              <a:cs typeface="WenQuanYi Micro Hei" pitchFamily="2"/>
            </a:endParaRPr>
          </a:p>
        </p:txBody>
      </p:sp>
      <p:sp>
        <p:nvSpPr>
          <p:cNvPr id="6" name="Rectangle 5"/>
          <p:cNvSpPr/>
          <p:nvPr/>
        </p:nvSpPr>
        <p:spPr>
          <a:xfrm>
            <a:off x="371520" y="115920"/>
            <a:ext cx="191880" cy="865080"/>
          </a:xfrm>
          <a:prstGeom prst="rect">
            <a:avLst/>
          </a:prstGeom>
          <a:solidFill>
            <a:srgbClr val="D2FF00"/>
          </a:solidFill>
          <a:ln>
            <a:noFill/>
            <a:prstDash val="solid"/>
          </a:ln>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800" b="0" i="0" u="none" strike="noStrike" baseline="0">
              <a:ln>
                <a:noFill/>
              </a:ln>
              <a:solidFill>
                <a:srgbClr val="000000"/>
              </a:solidFill>
              <a:latin typeface="Arial" pitchFamily="18"/>
              <a:ea typeface="WenQuanYi Micro Hei" pitchFamily="2"/>
              <a:cs typeface="WenQuanYi Micro Hei" pitchFamily="2"/>
            </a:endParaRPr>
          </a:p>
        </p:txBody>
      </p:sp>
      <p:sp>
        <p:nvSpPr>
          <p:cNvPr id="7" name="Rectangle 6"/>
          <p:cNvSpPr/>
          <p:nvPr/>
        </p:nvSpPr>
        <p:spPr>
          <a:xfrm>
            <a:off x="106200" y="115920"/>
            <a:ext cx="192240" cy="865080"/>
          </a:xfrm>
          <a:prstGeom prst="rect">
            <a:avLst/>
          </a:prstGeom>
          <a:solidFill>
            <a:srgbClr val="D2FF00"/>
          </a:solidFill>
          <a:ln>
            <a:noFill/>
            <a:prstDash val="solid"/>
          </a:ln>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800" b="0" i="0" u="none" strike="noStrike" baseline="0">
              <a:ln>
                <a:noFill/>
              </a:ln>
              <a:solidFill>
                <a:srgbClr val="000000"/>
              </a:solidFill>
              <a:latin typeface="Arial" pitchFamily="18"/>
              <a:ea typeface="WenQuanYi Micro Hei" pitchFamily="2"/>
              <a:cs typeface="WenQuanYi Micro Hei" pitchFamily="2"/>
            </a:endParaRPr>
          </a:p>
        </p:txBody>
      </p:sp>
      <p:sp>
        <p:nvSpPr>
          <p:cNvPr id="8" name="Rectangle 7"/>
          <p:cNvSpPr/>
          <p:nvPr/>
        </p:nvSpPr>
        <p:spPr>
          <a:xfrm>
            <a:off x="639720" y="115920"/>
            <a:ext cx="192240" cy="865080"/>
          </a:xfrm>
          <a:prstGeom prst="rect">
            <a:avLst/>
          </a:prstGeom>
          <a:solidFill>
            <a:srgbClr val="D2FF00"/>
          </a:solidFill>
          <a:ln>
            <a:noFill/>
            <a:prstDash val="solid"/>
          </a:ln>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800" b="0" i="0" u="none" strike="noStrike" baseline="0">
              <a:ln>
                <a:noFill/>
              </a:ln>
              <a:solidFill>
                <a:srgbClr val="000000"/>
              </a:solidFill>
              <a:latin typeface="Arial" pitchFamily="18"/>
              <a:ea typeface="WenQuanYi Micro Hei" pitchFamily="2"/>
              <a:cs typeface="WenQuanYi Micro Hei" pitchFamily="2"/>
            </a:endParaRPr>
          </a:p>
        </p:txBody>
      </p:sp>
      <p:sp>
        <p:nvSpPr>
          <p:cNvPr id="9" name="Freeform 8"/>
          <p:cNvSpPr/>
          <p:nvPr/>
        </p:nvSpPr>
        <p:spPr>
          <a:xfrm>
            <a:off x="896759" y="115920"/>
            <a:ext cx="8159760" cy="865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ru-RU" sz="3600" b="0" i="0" u="none" strike="noStrike" baseline="0">
                <a:ln>
                  <a:noFill/>
                </a:ln>
                <a:solidFill>
                  <a:srgbClr val="EFEFEF"/>
                </a:solidFill>
                <a:latin typeface="Calibri" pitchFamily="18"/>
                <a:ea typeface="WenQuanYi Micro Hei" pitchFamily="2"/>
                <a:cs typeface="WenQuanYi Micro Hei" pitchFamily="2"/>
              </a:rPr>
              <a:t>Образец заголовка</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xStyles>
    <p:titleStyle>
      <a:lvl1pPr marL="0" marR="0" indent="0" algn="ctr" rtl="0" hangingPunct="0">
        <a:lnSpc>
          <a:spcPct val="93000"/>
        </a:lnSpc>
        <a:spcBef>
          <a:spcPts val="0"/>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ru-RU" sz="4400" b="0" i="0" u="none" strike="noStrike" kern="1200" baseline="0">
          <a:ln>
            <a:noFill/>
          </a:ln>
          <a:solidFill>
            <a:srgbClr val="000000"/>
          </a:solidFill>
          <a:latin typeface="Arial" pitchFamily="18"/>
        </a:defRPr>
      </a:lvl1pPr>
    </p:titleStyle>
    <p:bodyStyle/>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8292960" y="0"/>
            <a:ext cx="255600" cy="642960"/>
          </a:xfrm>
          <a:prstGeom prst="rect">
            <a:avLst/>
          </a:prstGeom>
          <a:solidFill>
            <a:srgbClr val="666666"/>
          </a:solidFill>
          <a:ln>
            <a:noFill/>
            <a:prstDash val="solid"/>
          </a:ln>
          <a:effectLst>
            <a:outerShdw dist="75597" dir="1064680" algn="tl">
              <a:srgbClr val="000000">
                <a:alpha val="35000"/>
              </a:srgbClr>
            </a:outerShdw>
          </a:effectLst>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800" b="0" i="0" u="none" strike="noStrike" baseline="0">
              <a:ln>
                <a:noFill/>
              </a:ln>
              <a:solidFill>
                <a:srgbClr val="000000"/>
              </a:solidFill>
              <a:latin typeface="Arial" pitchFamily="18"/>
              <a:ea typeface="WenQuanYi Micro Hei" pitchFamily="2"/>
              <a:cs typeface="WenQuanYi Micro Hei" pitchFamily="2"/>
            </a:endParaRPr>
          </a:p>
        </p:txBody>
      </p:sp>
      <p:sp>
        <p:nvSpPr>
          <p:cNvPr id="3" name="Freeform 2"/>
          <p:cNvSpPr/>
          <p:nvPr/>
        </p:nvSpPr>
        <p:spPr>
          <a:xfrm>
            <a:off x="8238960" y="277920"/>
            <a:ext cx="39060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1" compatLnSpc="1"/>
          <a:lstStyle/>
          <a:p>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771D6A97-CA0B-4880-882C-9BD355F3EC6C}" type="slidenum">
              <a:rPr/>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a:t>
            </a:fld>
            <a:endParaRPr lang="en-US" sz="1200" b="0" i="0" u="none" strike="noStrike" baseline="0">
              <a:ln>
                <a:noFill/>
              </a:ln>
              <a:solidFill>
                <a:srgbClr val="D4FF01"/>
              </a:solidFill>
              <a:latin typeface="Calibri" pitchFamily="18"/>
              <a:ea typeface="WenQuanYi Micro Hei" pitchFamily="2"/>
              <a:cs typeface="WenQuanYi Micro Hei" pitchFamily="2"/>
            </a:endParaRPr>
          </a:p>
        </p:txBody>
      </p:sp>
      <p:pic>
        <p:nvPicPr>
          <p:cNvPr id="4" name="Picture 3"/>
          <p:cNvPicPr>
            <a:picLocks noChangeAspect="1"/>
          </p:cNvPicPr>
          <p:nvPr/>
        </p:nvPicPr>
        <p:blipFill>
          <a:blip r:embed="rId13">
            <a:lum/>
            <a:alphaModFix/>
          </a:blip>
          <a:srcRect/>
          <a:stretch>
            <a:fillRect/>
          </a:stretch>
        </p:blipFill>
        <p:spPr>
          <a:xfrm>
            <a:off x="852480" y="349200"/>
            <a:ext cx="1217519" cy="871559"/>
          </a:xfrm>
          <a:prstGeom prst="rect">
            <a:avLst/>
          </a:prstGeom>
          <a:noFill/>
          <a:ln>
            <a:noFill/>
          </a:ln>
        </p:spPr>
      </p:pic>
      <p:sp>
        <p:nvSpPr>
          <p:cNvPr id="5" name="Rectangle 4"/>
          <p:cNvSpPr/>
          <p:nvPr/>
        </p:nvSpPr>
        <p:spPr>
          <a:xfrm>
            <a:off x="0" y="0"/>
            <a:ext cx="393840" cy="6858000"/>
          </a:xfrm>
          <a:prstGeom prst="rect">
            <a:avLst/>
          </a:prstGeom>
          <a:solidFill>
            <a:srgbClr val="595959"/>
          </a:solidFill>
          <a:ln w="9360">
            <a:solidFill>
              <a:srgbClr val="595959"/>
            </a:solidFill>
            <a:prstDash val="solid"/>
            <a:round/>
          </a:ln>
          <a:effectLst>
            <a:outerShdw dist="75597" dir="1064680" algn="tl">
              <a:srgbClr val="000000">
                <a:alpha val="35000"/>
              </a:srgbClr>
            </a:outerShdw>
          </a:effectLst>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800" b="0" i="0" u="none" strike="noStrike" baseline="0">
              <a:ln>
                <a:noFill/>
              </a:ln>
              <a:solidFill>
                <a:srgbClr val="000000"/>
              </a:solidFill>
              <a:latin typeface="Arial" pitchFamily="18"/>
              <a:ea typeface="WenQuanYi Micro Hei" pitchFamily="2"/>
              <a:cs typeface="WenQuanYi Micro Hei" pitchFamily="2"/>
            </a:endParaRPr>
          </a:p>
        </p:txBody>
      </p:sp>
      <p:sp>
        <p:nvSpPr>
          <p:cNvPr id="6" name="Freeform 5"/>
          <p:cNvSpPr/>
          <p:nvPr/>
        </p:nvSpPr>
        <p:spPr>
          <a:xfrm>
            <a:off x="-3240" y="-71280"/>
            <a:ext cx="397080" cy="7029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eaVert" wrap="non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ru-RU" sz="2000" b="1" i="0" u="none" strike="noStrike" baseline="0">
                <a:ln>
                  <a:noFill/>
                </a:ln>
                <a:solidFill>
                  <a:srgbClr val="E5FF67"/>
                </a:solidFill>
                <a:latin typeface="Arial" pitchFamily="18"/>
                <a:ea typeface="WenQuanYi Micro Hei" pitchFamily="2"/>
                <a:cs typeface="WenQuanYi Micro Hei" pitchFamily="2"/>
              </a:rPr>
              <a:t>Отчет о деятельности Фонда «Сколково», август 2012</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xStyles>
    <p:titleStyle/>
    <p:bodyStyle/>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8292960" y="0"/>
            <a:ext cx="255600" cy="642960"/>
          </a:xfrm>
          <a:prstGeom prst="rect">
            <a:avLst/>
          </a:prstGeom>
          <a:solidFill>
            <a:srgbClr val="666666"/>
          </a:solidFill>
          <a:ln>
            <a:noFill/>
            <a:prstDash val="solid"/>
          </a:ln>
          <a:effectLst>
            <a:outerShdw dist="75597" dir="1064680" algn="tl">
              <a:srgbClr val="000000">
                <a:alpha val="35000"/>
              </a:srgbClr>
            </a:outerShdw>
          </a:effectLst>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800" b="0" i="0" u="none" strike="noStrike" baseline="0">
              <a:ln>
                <a:noFill/>
              </a:ln>
              <a:solidFill>
                <a:srgbClr val="000000"/>
              </a:solidFill>
              <a:latin typeface="Arial" pitchFamily="18"/>
              <a:ea typeface="WenQuanYi Micro Hei" pitchFamily="2"/>
              <a:cs typeface="WenQuanYi Micro Hei" pitchFamily="2"/>
            </a:endParaRPr>
          </a:p>
        </p:txBody>
      </p:sp>
      <p:sp>
        <p:nvSpPr>
          <p:cNvPr id="3" name="Freeform 2"/>
          <p:cNvSpPr/>
          <p:nvPr/>
        </p:nvSpPr>
        <p:spPr>
          <a:xfrm>
            <a:off x="8238960" y="277920"/>
            <a:ext cx="39060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1" compatLnSpc="1"/>
          <a:lstStyle/>
          <a:p>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1D92B736-CA50-4C0B-82D2-6C84F1690466}" type="slidenum">
              <a:rPr/>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a:t>
            </a:fld>
            <a:endParaRPr lang="en-US" sz="1200" b="0" i="0" u="none" strike="noStrike" baseline="0">
              <a:ln>
                <a:noFill/>
              </a:ln>
              <a:solidFill>
                <a:srgbClr val="D4FF01"/>
              </a:solidFill>
              <a:latin typeface="Calibri" pitchFamily="18"/>
              <a:ea typeface="WenQuanYi Micro Hei" pitchFamily="2"/>
              <a:cs typeface="WenQuanYi Micro Hei" pitchFamily="2"/>
            </a:endParaRPr>
          </a:p>
        </p:txBody>
      </p:sp>
      <p:pic>
        <p:nvPicPr>
          <p:cNvPr id="4" name="Picture 3"/>
          <p:cNvPicPr>
            <a:picLocks noChangeAspect="1"/>
          </p:cNvPicPr>
          <p:nvPr/>
        </p:nvPicPr>
        <p:blipFill>
          <a:blip r:embed="rId13">
            <a:lum/>
            <a:alphaModFix/>
          </a:blip>
          <a:srcRect/>
          <a:stretch>
            <a:fillRect/>
          </a:stretch>
        </p:blipFill>
        <p:spPr>
          <a:xfrm>
            <a:off x="852480" y="349200"/>
            <a:ext cx="1217519" cy="871559"/>
          </a:xfrm>
          <a:prstGeom prst="rect">
            <a:avLst/>
          </a:prstGeom>
          <a:noFill/>
          <a:ln>
            <a:noFill/>
          </a:ln>
        </p:spPr>
      </p:pic>
      <p:sp>
        <p:nvSpPr>
          <p:cNvPr id="5" name="Rectangle 4"/>
          <p:cNvSpPr/>
          <p:nvPr/>
        </p:nvSpPr>
        <p:spPr>
          <a:xfrm>
            <a:off x="0" y="0"/>
            <a:ext cx="393840" cy="6858000"/>
          </a:xfrm>
          <a:prstGeom prst="rect">
            <a:avLst/>
          </a:prstGeom>
          <a:solidFill>
            <a:srgbClr val="595959"/>
          </a:solidFill>
          <a:ln w="9360">
            <a:solidFill>
              <a:srgbClr val="595959"/>
            </a:solidFill>
            <a:prstDash val="solid"/>
            <a:round/>
          </a:ln>
          <a:effectLst>
            <a:outerShdw dist="75597" dir="1064680" algn="tl">
              <a:srgbClr val="000000">
                <a:alpha val="35000"/>
              </a:srgbClr>
            </a:outerShdw>
          </a:effectLst>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800" b="0" i="0" u="none" strike="noStrike" baseline="0">
              <a:ln>
                <a:noFill/>
              </a:ln>
              <a:solidFill>
                <a:srgbClr val="000000"/>
              </a:solidFill>
              <a:latin typeface="Arial" pitchFamily="18"/>
              <a:ea typeface="WenQuanYi Micro Hei" pitchFamily="2"/>
              <a:cs typeface="WenQuanYi Micro Hei" pitchFamily="2"/>
            </a:endParaRPr>
          </a:p>
        </p:txBody>
      </p:sp>
      <p:sp>
        <p:nvSpPr>
          <p:cNvPr id="6" name="Freeform 5"/>
          <p:cNvSpPr/>
          <p:nvPr/>
        </p:nvSpPr>
        <p:spPr>
          <a:xfrm>
            <a:off x="-3240" y="-71280"/>
            <a:ext cx="397080" cy="7029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eaVert" wrap="non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ru-RU" sz="2000" b="1" i="0" u="none" strike="noStrike" baseline="0">
                <a:ln>
                  <a:noFill/>
                </a:ln>
                <a:solidFill>
                  <a:srgbClr val="E5FF67"/>
                </a:solidFill>
                <a:latin typeface="Arial" pitchFamily="18"/>
                <a:ea typeface="WenQuanYi Micro Hei" pitchFamily="2"/>
                <a:cs typeface="WenQuanYi Micro Hei" pitchFamily="2"/>
              </a:rPr>
              <a:t>Отчет о деятельности Фонда «Сколково», август 2012</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xStyles>
    <p:titleStyle/>
    <p:bodyStyle/>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8292960" y="0"/>
            <a:ext cx="255600" cy="642960"/>
          </a:xfrm>
          <a:prstGeom prst="rect">
            <a:avLst/>
          </a:prstGeom>
          <a:solidFill>
            <a:srgbClr val="666666"/>
          </a:solidFill>
          <a:ln>
            <a:noFill/>
            <a:prstDash val="solid"/>
          </a:ln>
          <a:effectLst>
            <a:outerShdw dist="75597" dir="1064680" algn="tl">
              <a:srgbClr val="000000">
                <a:alpha val="35000"/>
              </a:srgbClr>
            </a:outerShdw>
          </a:effectLst>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800" b="0" i="0" u="none" strike="noStrike" baseline="0">
              <a:ln>
                <a:noFill/>
              </a:ln>
              <a:solidFill>
                <a:srgbClr val="000000"/>
              </a:solidFill>
              <a:latin typeface="Arial" pitchFamily="18"/>
              <a:ea typeface="WenQuanYi Micro Hei" pitchFamily="2"/>
              <a:cs typeface="WenQuanYi Micro Hei" pitchFamily="2"/>
            </a:endParaRPr>
          </a:p>
        </p:txBody>
      </p:sp>
      <p:sp>
        <p:nvSpPr>
          <p:cNvPr id="3" name="Freeform 2"/>
          <p:cNvSpPr/>
          <p:nvPr/>
        </p:nvSpPr>
        <p:spPr>
          <a:xfrm>
            <a:off x="8238960" y="277920"/>
            <a:ext cx="39060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1" compatLnSpc="1"/>
          <a:lstStyle/>
          <a:p>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A2C06934-A791-4A3B-A5A1-3EB85216C461}" type="slidenum">
              <a:rPr/>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a:t>
            </a:fld>
            <a:endParaRPr lang="en-US" sz="1200" b="0" i="0" u="none" strike="noStrike" baseline="0">
              <a:ln>
                <a:noFill/>
              </a:ln>
              <a:solidFill>
                <a:srgbClr val="D4FF01"/>
              </a:solidFill>
              <a:latin typeface="Calibri" pitchFamily="18"/>
              <a:ea typeface="WenQuanYi Micro Hei" pitchFamily="2"/>
              <a:cs typeface="WenQuanYi Micro Hei" pitchFamily="2"/>
            </a:endParaRPr>
          </a:p>
        </p:txBody>
      </p:sp>
      <p:pic>
        <p:nvPicPr>
          <p:cNvPr id="4" name="Picture 3"/>
          <p:cNvPicPr>
            <a:picLocks noChangeAspect="1"/>
          </p:cNvPicPr>
          <p:nvPr/>
        </p:nvPicPr>
        <p:blipFill>
          <a:blip r:embed="rId13">
            <a:lum/>
            <a:alphaModFix/>
          </a:blip>
          <a:srcRect/>
          <a:stretch>
            <a:fillRect/>
          </a:stretch>
        </p:blipFill>
        <p:spPr>
          <a:xfrm>
            <a:off x="852480" y="349200"/>
            <a:ext cx="1217519" cy="871559"/>
          </a:xfrm>
          <a:prstGeom prst="rect">
            <a:avLst/>
          </a:prstGeom>
          <a:noFill/>
          <a:ln>
            <a:noFill/>
          </a:ln>
        </p:spPr>
      </p:pic>
      <p:sp>
        <p:nvSpPr>
          <p:cNvPr id="5" name="Rectangle 4"/>
          <p:cNvSpPr/>
          <p:nvPr/>
        </p:nvSpPr>
        <p:spPr>
          <a:xfrm>
            <a:off x="0" y="0"/>
            <a:ext cx="393840" cy="6858000"/>
          </a:xfrm>
          <a:prstGeom prst="rect">
            <a:avLst/>
          </a:prstGeom>
          <a:solidFill>
            <a:srgbClr val="595959"/>
          </a:solidFill>
          <a:ln w="9360">
            <a:solidFill>
              <a:srgbClr val="595959"/>
            </a:solidFill>
            <a:prstDash val="solid"/>
            <a:round/>
          </a:ln>
          <a:effectLst>
            <a:outerShdw dist="75597" dir="1064680" algn="tl">
              <a:srgbClr val="000000">
                <a:alpha val="35000"/>
              </a:srgbClr>
            </a:outerShdw>
          </a:effectLst>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800" b="0" i="0" u="none" strike="noStrike" baseline="0">
              <a:ln>
                <a:noFill/>
              </a:ln>
              <a:solidFill>
                <a:srgbClr val="000000"/>
              </a:solidFill>
              <a:latin typeface="Arial" pitchFamily="18"/>
              <a:ea typeface="WenQuanYi Micro Hei" pitchFamily="2"/>
              <a:cs typeface="WenQuanYi Micro Hei" pitchFamily="2"/>
            </a:endParaRPr>
          </a:p>
        </p:txBody>
      </p:sp>
      <p:sp>
        <p:nvSpPr>
          <p:cNvPr id="6" name="Freeform 5"/>
          <p:cNvSpPr/>
          <p:nvPr/>
        </p:nvSpPr>
        <p:spPr>
          <a:xfrm>
            <a:off x="-3240" y="-71280"/>
            <a:ext cx="397080" cy="7029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eaVert" wrap="non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ru-RU" sz="2000" b="1" i="0" u="none" strike="noStrike" baseline="0">
                <a:ln>
                  <a:noFill/>
                </a:ln>
                <a:solidFill>
                  <a:srgbClr val="E5FF67"/>
                </a:solidFill>
                <a:latin typeface="Arial" pitchFamily="18"/>
                <a:ea typeface="WenQuanYi Micro Hei" pitchFamily="2"/>
                <a:cs typeface="WenQuanYi Micro Hei" pitchFamily="2"/>
              </a:rPr>
              <a:t>Отчет о деятельности Фонда «Сколково», август 2012</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xStyles>
    <p:titleStyle/>
    <p:bodyStyle/>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8292960" y="0"/>
            <a:ext cx="255600" cy="642960"/>
          </a:xfrm>
          <a:prstGeom prst="rect">
            <a:avLst/>
          </a:prstGeom>
          <a:solidFill>
            <a:srgbClr val="666666"/>
          </a:solidFill>
          <a:ln>
            <a:noFill/>
            <a:prstDash val="solid"/>
          </a:ln>
          <a:effectLst>
            <a:outerShdw dist="75597" dir="1064680" algn="tl">
              <a:srgbClr val="000000">
                <a:alpha val="35000"/>
              </a:srgbClr>
            </a:outerShdw>
          </a:effectLst>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800" b="0" i="0" u="none" strike="noStrike" baseline="0">
              <a:ln>
                <a:noFill/>
              </a:ln>
              <a:solidFill>
                <a:srgbClr val="000000"/>
              </a:solidFill>
              <a:latin typeface="Arial" pitchFamily="18"/>
              <a:ea typeface="WenQuanYi Micro Hei" pitchFamily="2"/>
              <a:cs typeface="WenQuanYi Micro Hei" pitchFamily="2"/>
            </a:endParaRPr>
          </a:p>
        </p:txBody>
      </p:sp>
      <p:sp>
        <p:nvSpPr>
          <p:cNvPr id="3" name="Freeform 2"/>
          <p:cNvSpPr/>
          <p:nvPr/>
        </p:nvSpPr>
        <p:spPr>
          <a:xfrm>
            <a:off x="8238960" y="277920"/>
            <a:ext cx="39060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1" compatLnSpc="1"/>
          <a:lstStyle/>
          <a:p>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14895187-FBCE-4E8D-A61D-5F9E1E3B9EDC}" type="slidenum">
              <a:rPr/>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a:t>
            </a:fld>
            <a:endParaRPr lang="en-US" sz="1200" b="0" i="0" u="none" strike="noStrike" baseline="0">
              <a:ln>
                <a:noFill/>
              </a:ln>
              <a:solidFill>
                <a:srgbClr val="D4FF01"/>
              </a:solidFill>
              <a:latin typeface="Calibri" pitchFamily="18"/>
              <a:ea typeface="WenQuanYi Micro Hei" pitchFamily="2"/>
              <a:cs typeface="WenQuanYi Micro Hei" pitchFamily="2"/>
            </a:endParaRPr>
          </a:p>
        </p:txBody>
      </p:sp>
      <p:pic>
        <p:nvPicPr>
          <p:cNvPr id="4" name="Picture 3"/>
          <p:cNvPicPr>
            <a:picLocks noChangeAspect="1"/>
          </p:cNvPicPr>
          <p:nvPr/>
        </p:nvPicPr>
        <p:blipFill>
          <a:blip r:embed="rId13">
            <a:lum/>
            <a:alphaModFix/>
          </a:blip>
          <a:srcRect/>
          <a:stretch>
            <a:fillRect/>
          </a:stretch>
        </p:blipFill>
        <p:spPr>
          <a:xfrm>
            <a:off x="852480" y="349200"/>
            <a:ext cx="1217519" cy="871559"/>
          </a:xfrm>
          <a:prstGeom prst="rect">
            <a:avLst/>
          </a:prstGeom>
          <a:noFill/>
          <a:ln>
            <a:noFill/>
          </a:ln>
        </p:spPr>
      </p:pic>
      <p:sp>
        <p:nvSpPr>
          <p:cNvPr id="5" name="Rectangle 4"/>
          <p:cNvSpPr/>
          <p:nvPr/>
        </p:nvSpPr>
        <p:spPr>
          <a:xfrm>
            <a:off x="0" y="0"/>
            <a:ext cx="393840" cy="6858000"/>
          </a:xfrm>
          <a:prstGeom prst="rect">
            <a:avLst/>
          </a:prstGeom>
          <a:solidFill>
            <a:srgbClr val="595959"/>
          </a:solidFill>
          <a:ln w="9360">
            <a:solidFill>
              <a:srgbClr val="595959"/>
            </a:solidFill>
            <a:prstDash val="solid"/>
            <a:round/>
          </a:ln>
          <a:effectLst>
            <a:outerShdw dist="75597" dir="1064680" algn="tl">
              <a:srgbClr val="000000">
                <a:alpha val="35000"/>
              </a:srgbClr>
            </a:outerShdw>
          </a:effectLst>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800" b="0" i="0" u="none" strike="noStrike" baseline="0">
              <a:ln>
                <a:noFill/>
              </a:ln>
              <a:solidFill>
                <a:srgbClr val="000000"/>
              </a:solidFill>
              <a:latin typeface="Arial" pitchFamily="18"/>
              <a:ea typeface="WenQuanYi Micro Hei" pitchFamily="2"/>
              <a:cs typeface="WenQuanYi Micro Hei" pitchFamily="2"/>
            </a:endParaRPr>
          </a:p>
        </p:txBody>
      </p:sp>
      <p:sp>
        <p:nvSpPr>
          <p:cNvPr id="6" name="Freeform 5"/>
          <p:cNvSpPr/>
          <p:nvPr/>
        </p:nvSpPr>
        <p:spPr>
          <a:xfrm>
            <a:off x="-3240" y="-71280"/>
            <a:ext cx="397080" cy="7029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eaVert" wrap="non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ru-RU" sz="2000" b="1" i="0" u="none" strike="noStrike" baseline="0">
                <a:ln>
                  <a:noFill/>
                </a:ln>
                <a:solidFill>
                  <a:srgbClr val="E5FF67"/>
                </a:solidFill>
                <a:latin typeface="Arial" pitchFamily="18"/>
                <a:ea typeface="WenQuanYi Micro Hei" pitchFamily="2"/>
                <a:cs typeface="WenQuanYi Micro Hei" pitchFamily="2"/>
              </a:rPr>
              <a:t>Отчет о деятельности Фонда «Сколково», август 2012</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8.png"/><Relationship Id="rId1" Type="http://schemas.openxmlformats.org/officeDocument/2006/relationships/slideLayout" Target="../slideLayouts/slideLayout2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9.png"/><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0.png"/><Relationship Id="rId1" Type="http://schemas.openxmlformats.org/officeDocument/2006/relationships/slideLayout" Target="../slideLayouts/slideLayout2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9.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3.png"/><Relationship Id="rId1" Type="http://schemas.openxmlformats.org/officeDocument/2006/relationships/slideLayout" Target="../slideLayouts/slideLayout2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4.png"/><Relationship Id="rId1" Type="http://schemas.openxmlformats.org/officeDocument/2006/relationships/slideLayout" Target="../slideLayouts/slideLayout2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4.png"/><Relationship Id="rId1" Type="http://schemas.openxmlformats.org/officeDocument/2006/relationships/slideLayout" Target="../slideLayouts/slideLayout2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page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642920" y="1917719"/>
            <a:ext cx="4464360" cy="2308324"/>
          </a:xfrm>
        </p:spPr>
        <p:txBody>
          <a:bodyPr wrap="square" lIns="91440" tIns="45720" rIns="91440" bIns="45720" anchor="t" anchorCtr="0">
            <a:spAutoFit/>
          </a:bodyPr>
          <a:lstStyle>
            <a:defPPr lvl="0">
              <a:buNone/>
            </a:defPPr>
            <a:lvl1pPr lvl="0">
              <a:buNone/>
            </a:lvl1pPr>
          </a:lstStyle>
          <a:p>
            <a:pPr lvl="0" algn="r" hangingPunct="1">
              <a:lnSpc>
                <a:spcPct val="100000"/>
              </a:lnSpc>
            </a:pPr>
            <a:r>
              <a:rPr lang="en-US" sz="3600" dirty="0" smtClean="0">
                <a:solidFill>
                  <a:srgbClr val="2992BE"/>
                </a:solidFill>
                <a:latin typeface="Tahoma" pitchFamily="34" charset="0"/>
                <a:ea typeface="Tahoma" pitchFamily="34" charset="0"/>
                <a:cs typeface="Tahoma" pitchFamily="34" charset="0"/>
              </a:rPr>
              <a:t>Success Stories </a:t>
            </a:r>
            <a:br>
              <a:rPr lang="en-US" sz="3600" dirty="0" smtClean="0">
                <a:solidFill>
                  <a:srgbClr val="2992BE"/>
                </a:solidFill>
                <a:latin typeface="Tahoma" pitchFamily="34" charset="0"/>
                <a:ea typeface="Tahoma" pitchFamily="34" charset="0"/>
                <a:cs typeface="Tahoma" pitchFamily="34" charset="0"/>
              </a:rPr>
            </a:br>
            <a:r>
              <a:rPr lang="en-US" sz="3600" dirty="0" smtClean="0">
                <a:solidFill>
                  <a:srgbClr val="2992BE"/>
                </a:solidFill>
                <a:latin typeface="Tahoma" pitchFamily="34" charset="0"/>
                <a:ea typeface="Tahoma" pitchFamily="34" charset="0"/>
                <a:cs typeface="Tahoma" pitchFamily="34" charset="0"/>
              </a:rPr>
              <a:t>from </a:t>
            </a:r>
            <a:r>
              <a:rPr lang="en-US" sz="3600" dirty="0" err="1" smtClean="0">
                <a:solidFill>
                  <a:srgbClr val="2992BE"/>
                </a:solidFill>
                <a:latin typeface="Tahoma" pitchFamily="34" charset="0"/>
                <a:ea typeface="Tahoma" pitchFamily="34" charset="0"/>
                <a:cs typeface="Tahoma" pitchFamily="34" charset="0"/>
              </a:rPr>
              <a:t>Skolkovo</a:t>
            </a:r>
            <a:r>
              <a:rPr lang="en-US" sz="3600" dirty="0" smtClean="0">
                <a:solidFill>
                  <a:srgbClr val="2992BE"/>
                </a:solidFill>
                <a:latin typeface="Tahoma" pitchFamily="34" charset="0"/>
                <a:ea typeface="Tahoma" pitchFamily="34" charset="0"/>
                <a:cs typeface="Tahoma" pitchFamily="34" charset="0"/>
              </a:rPr>
              <a:t> Participants</a:t>
            </a:r>
            <a:br>
              <a:rPr lang="en-US" sz="3600" dirty="0" smtClean="0">
                <a:solidFill>
                  <a:srgbClr val="2992BE"/>
                </a:solidFill>
                <a:latin typeface="Tahoma" pitchFamily="34" charset="0"/>
                <a:ea typeface="Tahoma" pitchFamily="34" charset="0"/>
                <a:cs typeface="Tahoma" pitchFamily="34" charset="0"/>
              </a:rPr>
            </a:br>
            <a:r>
              <a:rPr lang="en-US" sz="3600" dirty="0" smtClean="0">
                <a:solidFill>
                  <a:srgbClr val="2992BE"/>
                </a:solidFill>
                <a:latin typeface="Tahoma" pitchFamily="34" charset="0"/>
                <a:ea typeface="Tahoma" pitchFamily="34" charset="0"/>
                <a:cs typeface="Tahoma" pitchFamily="34" charset="0"/>
              </a:rPr>
              <a:t>February </a:t>
            </a:r>
            <a:r>
              <a:rPr lang="en-US" sz="3600" dirty="0">
                <a:solidFill>
                  <a:srgbClr val="2992BE"/>
                </a:solidFill>
                <a:latin typeface="Tahoma" pitchFamily="34" charset="0"/>
                <a:ea typeface="Tahoma" pitchFamily="34" charset="0"/>
                <a:cs typeface="Tahoma" pitchFamily="34" charset="0"/>
              </a:rPr>
              <a:t>2013</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06320" y="107640"/>
            <a:ext cx="6492600" cy="703440"/>
          </a:xfrm>
        </p:spPr>
        <p:txBody>
          <a:bodyPr wrap="square">
            <a:spAutoFit/>
          </a:bodyPr>
          <a:lstStyle>
            <a:defPPr lvl="0">
              <a:buNone/>
            </a:defPPr>
            <a:lvl1pPr lvl="0">
              <a:buNone/>
            </a:lvl1pPr>
          </a:lstStyle>
          <a:p>
            <a:pPr lvl="0" algn="l" hangingPunct="1">
              <a:lnSpc>
                <a:spcPct val="100000"/>
              </a:lnSpc>
            </a:pPr>
            <a:r>
              <a:rPr lang="en-US" sz="3200">
                <a:latin typeface="Calibri" pitchFamily="18"/>
              </a:rPr>
              <a:t>News360</a:t>
            </a:r>
          </a:p>
        </p:txBody>
      </p:sp>
      <p:sp>
        <p:nvSpPr>
          <p:cNvPr id="3" name="Rectangle 2"/>
          <p:cNvSpPr/>
          <p:nvPr/>
        </p:nvSpPr>
        <p:spPr>
          <a:xfrm>
            <a:off x="826920" y="1106640"/>
            <a:ext cx="5699160" cy="731159"/>
          </a:xfrm>
          <a:prstGeom prst="rect">
            <a:avLst/>
          </a:prstGeom>
          <a:no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1" i="0" u="none" strike="noStrike" baseline="0">
                <a:ln>
                  <a:noFill/>
                </a:ln>
                <a:solidFill>
                  <a:srgbClr val="000000"/>
                </a:solidFill>
                <a:latin typeface="Arial" pitchFamily="18"/>
                <a:ea typeface="WenQuanYi Micro Hei" pitchFamily="2"/>
                <a:cs typeface="WenQuanYi Micro Hei" pitchFamily="2"/>
              </a:rPr>
              <a:t>Skolkovo participant “News360” Ltd was named the best global startup at the World Summit Award in the Mobile Content category</a:t>
            </a:r>
          </a:p>
        </p:txBody>
      </p:sp>
      <p:sp>
        <p:nvSpPr>
          <p:cNvPr id="4" name="Rectangle 3"/>
          <p:cNvSpPr/>
          <p:nvPr/>
        </p:nvSpPr>
        <p:spPr>
          <a:xfrm>
            <a:off x="826920" y="2449440"/>
            <a:ext cx="7920360" cy="954107"/>
          </a:xfrm>
          <a:prstGeom prst="rect">
            <a:avLst/>
          </a:prstGeom>
          <a:solidFill>
            <a:srgbClr val="777777"/>
          </a:solidFill>
          <a:ln w="9360">
            <a:solidFill>
              <a:srgbClr val="F2F2F2"/>
            </a:solidFill>
            <a:prstDash val="solid"/>
            <a:roun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dirty="0">
                <a:ln>
                  <a:noFill/>
                </a:ln>
                <a:solidFill>
                  <a:srgbClr val="FFFFFF"/>
                </a:solidFill>
                <a:latin typeface="Calibri" pitchFamily="18"/>
                <a:ea typeface="WenQuanYi Micro Hei" pitchFamily="2"/>
                <a:cs typeface="WenQuanYi Micro Hei" pitchFamily="2"/>
              </a:rPr>
              <a:t>News360 is a set of applications</a:t>
            </a:r>
            <a:r>
              <a:rPr lang="en-US" sz="1400" b="0" i="0" u="none" strike="noStrike" baseline="0" dirty="0" smtClean="0">
                <a:ln>
                  <a:noFill/>
                </a:ln>
                <a:solidFill>
                  <a:srgbClr val="FFFFFF"/>
                </a:solidFill>
                <a:latin typeface="Calibri" pitchFamily="18"/>
                <a:ea typeface="WenQuanYi Micro Hei" pitchFamily="2"/>
                <a:cs typeface="WenQuanYi Micro Hei" pitchFamily="2"/>
              </a:rPr>
              <a:t> that operate on all </a:t>
            </a:r>
            <a:r>
              <a:rPr lang="en-US" sz="1400" b="0" i="0" u="none" strike="noStrike" baseline="0" dirty="0">
                <a:ln>
                  <a:noFill/>
                </a:ln>
                <a:solidFill>
                  <a:srgbClr val="FFFFFF"/>
                </a:solidFill>
                <a:latin typeface="Calibri" pitchFamily="18"/>
                <a:ea typeface="WenQuanYi Micro Hei" pitchFamily="2"/>
                <a:cs typeface="WenQuanYi Micro Hei" pitchFamily="2"/>
              </a:rPr>
              <a:t>popular tablets and </a:t>
            </a:r>
            <a:r>
              <a:rPr lang="en-US" sz="1400" b="0" i="0" u="none" strike="noStrike" baseline="0" dirty="0" err="1">
                <a:ln>
                  <a:noFill/>
                </a:ln>
                <a:solidFill>
                  <a:srgbClr val="FFFFFF"/>
                </a:solidFill>
                <a:latin typeface="Calibri" pitchFamily="18"/>
                <a:ea typeface="WenQuanYi Micro Hei" pitchFamily="2"/>
                <a:cs typeface="WenQuanYi Micro Hei" pitchFamily="2"/>
              </a:rPr>
              <a:t>smartphones</a:t>
            </a:r>
            <a:r>
              <a:rPr lang="en-US" sz="1400" b="0" i="0" u="none" strike="noStrike" baseline="0" dirty="0">
                <a:ln>
                  <a:noFill/>
                </a:ln>
                <a:solidFill>
                  <a:srgbClr val="FFFFFF"/>
                </a:solidFill>
                <a:latin typeface="Calibri" pitchFamily="18"/>
                <a:ea typeface="WenQuanYi Micro Hei" pitchFamily="2"/>
                <a:cs typeface="WenQuanYi Micro Hei" pitchFamily="2"/>
              </a:rPr>
              <a:t>, helping people to find the most interesting and important news on the</a:t>
            </a:r>
            <a:r>
              <a:rPr lang="en-US" sz="1400" b="0" i="0" u="none" strike="noStrike" baseline="0" dirty="0" smtClean="0">
                <a:ln>
                  <a:noFill/>
                </a:ln>
                <a:solidFill>
                  <a:srgbClr val="FFFFFF"/>
                </a:solidFill>
                <a:latin typeface="Calibri" pitchFamily="18"/>
                <a:ea typeface="WenQuanYi Micro Hei" pitchFamily="2"/>
                <a:cs typeface="WenQuanYi Micro Hei" pitchFamily="2"/>
              </a:rPr>
              <a:t> internet</a:t>
            </a:r>
            <a:r>
              <a:rPr lang="en-US" sz="1400" b="0" i="0" u="none" strike="noStrike" baseline="0" dirty="0">
                <a:ln>
                  <a:noFill/>
                </a:ln>
                <a:solidFill>
                  <a:srgbClr val="FFFFFF"/>
                </a:solidFill>
                <a:latin typeface="Calibri" pitchFamily="18"/>
                <a:ea typeface="WenQuanYi Micro Hei" pitchFamily="2"/>
                <a:cs typeface="WenQuanYi Micro Hei" pitchFamily="2"/>
              </a:rPr>
              <a:t>. The application is built </a:t>
            </a:r>
            <a:r>
              <a:rPr lang="en-US" sz="1400" b="0" i="0" u="none" strike="noStrike" baseline="0" dirty="0" smtClean="0">
                <a:ln>
                  <a:noFill/>
                </a:ln>
                <a:solidFill>
                  <a:srgbClr val="FFFFFF"/>
                </a:solidFill>
                <a:latin typeface="Calibri" pitchFamily="18"/>
                <a:ea typeface="WenQuanYi Micro Hei" pitchFamily="2"/>
                <a:cs typeface="WenQuanYi Micro Hei" pitchFamily="2"/>
              </a:rPr>
              <a:t>on </a:t>
            </a:r>
            <a:r>
              <a:rPr lang="en-US" sz="1400" dirty="0" smtClean="0">
                <a:solidFill>
                  <a:srgbClr val="FFFFFF"/>
                </a:solidFill>
                <a:latin typeface="Calibri" pitchFamily="18"/>
                <a:ea typeface="WenQuanYi Micro Hei" pitchFamily="2"/>
                <a:cs typeface="WenQuanYi Micro Hei" pitchFamily="2"/>
              </a:rPr>
              <a:t>its</a:t>
            </a:r>
            <a:r>
              <a:rPr lang="en-US" sz="1400" b="0" i="0" u="none" strike="noStrike" baseline="0" dirty="0" smtClean="0">
                <a:ln>
                  <a:noFill/>
                </a:ln>
                <a:solidFill>
                  <a:srgbClr val="FFFFFF"/>
                </a:solidFill>
                <a:latin typeface="Calibri" pitchFamily="18"/>
                <a:ea typeface="WenQuanYi Micro Hei" pitchFamily="2"/>
                <a:cs typeface="WenQuanYi Micro Hei" pitchFamily="2"/>
              </a:rPr>
              <a:t> proprietary analytical </a:t>
            </a:r>
            <a:r>
              <a:rPr lang="en-US" sz="1400" b="0" i="0" u="none" strike="noStrike" baseline="0" dirty="0">
                <a:ln>
                  <a:noFill/>
                </a:ln>
                <a:solidFill>
                  <a:srgbClr val="FFFFFF"/>
                </a:solidFill>
                <a:latin typeface="Calibri" pitchFamily="18"/>
                <a:ea typeface="WenQuanYi Micro Hei" pitchFamily="2"/>
                <a:cs typeface="WenQuanYi Micro Hei" pitchFamily="2"/>
              </a:rPr>
              <a:t>platform which allows users</a:t>
            </a:r>
            <a:r>
              <a:rPr lang="en-US" sz="1400" b="0" i="0" u="none" strike="noStrike" baseline="0" dirty="0" smtClean="0">
                <a:ln>
                  <a:noFill/>
                </a:ln>
                <a:solidFill>
                  <a:srgbClr val="FFFFFF"/>
                </a:solidFill>
                <a:latin typeface="Calibri" pitchFamily="18"/>
                <a:ea typeface="WenQuanYi Micro Hei" pitchFamily="2"/>
                <a:cs typeface="WenQuanYi Micro Hei" pitchFamily="2"/>
              </a:rPr>
              <a:t> to aggregate </a:t>
            </a:r>
            <a:r>
              <a:rPr lang="en-US" sz="1400" b="0" i="0" u="none" strike="noStrike" baseline="0" dirty="0">
                <a:ln>
                  <a:noFill/>
                </a:ln>
                <a:solidFill>
                  <a:srgbClr val="FFFFFF"/>
                </a:solidFill>
                <a:latin typeface="Calibri" pitchFamily="18"/>
                <a:ea typeface="WenQuanYi Micro Hei" pitchFamily="2"/>
                <a:cs typeface="WenQuanYi Micro Hei" pitchFamily="2"/>
              </a:rPr>
              <a:t>articles from hundreds of thousands of online sources and to classify them in accordance with the readers’ priorities.</a:t>
            </a:r>
          </a:p>
        </p:txBody>
      </p:sp>
      <p:sp>
        <p:nvSpPr>
          <p:cNvPr id="5" name="Freeform 4"/>
          <p:cNvSpPr/>
          <p:nvPr/>
        </p:nvSpPr>
        <p:spPr>
          <a:xfrm>
            <a:off x="826920" y="2082960"/>
            <a:ext cx="7920360" cy="36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lvl="0">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b="1" dirty="0" smtClean="0">
                <a:solidFill>
                  <a:srgbClr val="FFFFFF"/>
                </a:solidFill>
                <a:latin typeface="Arial" pitchFamily="18"/>
                <a:ea typeface="WenQuanYi Micro Hei" pitchFamily="2"/>
                <a:cs typeface="WenQuanYi Micro Hei" pitchFamily="2"/>
              </a:rPr>
              <a:t>The Nature of the Innovation</a:t>
            </a:r>
            <a:endParaRPr lang="en-US" b="1" dirty="0">
              <a:solidFill>
                <a:srgbClr val="FFFFFF"/>
              </a:solidFill>
              <a:latin typeface="Arial" pitchFamily="18"/>
              <a:ea typeface="WenQuanYi Micro Hei" pitchFamily="2"/>
              <a:cs typeface="WenQuanYi Micro Hei" pitchFamily="2"/>
            </a:endParaRPr>
          </a:p>
        </p:txBody>
      </p:sp>
      <p:sp>
        <p:nvSpPr>
          <p:cNvPr id="6" name="Freeform 5"/>
          <p:cNvSpPr/>
          <p:nvPr/>
        </p:nvSpPr>
        <p:spPr>
          <a:xfrm>
            <a:off x="826920" y="3573360"/>
            <a:ext cx="789012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baseline="0">
                <a:ln>
                  <a:noFill/>
                </a:ln>
                <a:solidFill>
                  <a:srgbClr val="FFFFFF"/>
                </a:solidFill>
                <a:latin typeface="Calibri" pitchFamily="18"/>
                <a:ea typeface="WenQuanYi Micro Hei" pitchFamily="2"/>
                <a:cs typeface="WenQuanYi Micro Hei" pitchFamily="2"/>
              </a:rPr>
              <a:t>The main advantages</a:t>
            </a:r>
          </a:p>
        </p:txBody>
      </p:sp>
      <p:sp>
        <p:nvSpPr>
          <p:cNvPr id="7" name="Rectangle 6"/>
          <p:cNvSpPr/>
          <p:nvPr/>
        </p:nvSpPr>
        <p:spPr>
          <a:xfrm>
            <a:off x="826920" y="3932280"/>
            <a:ext cx="7890120" cy="1157400"/>
          </a:xfrm>
          <a:prstGeom prst="rect">
            <a:avLst/>
          </a:prstGeom>
          <a:solidFill>
            <a:srgbClr val="777777"/>
          </a:solidFill>
          <a:ln w="9360">
            <a:solidFill>
              <a:srgbClr val="F2F2F2"/>
            </a:solidFill>
            <a:prstDash val="solid"/>
            <a:roun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D4FF01"/>
                </a:solidFill>
                <a:latin typeface="Calibri" pitchFamily="18"/>
                <a:ea typeface="WenQuanYi Micro Hei" pitchFamily="2"/>
                <a:cs typeface="WenQuanYi Micro Hei" pitchFamily="2"/>
              </a:rPr>
              <a:t>News360 has already been installed by more than two million people and it is one of the most highly-rated news reading applications.</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D4FF01"/>
                </a:solidFill>
                <a:latin typeface="Calibri" pitchFamily="18"/>
                <a:ea typeface="WenQuanYi Micro Hei" pitchFamily="2"/>
                <a:cs typeface="WenQuanYi Micro Hei" pitchFamily="2"/>
              </a:rPr>
              <a:t>News360 users read through more than 10 million articles monthly and have written over 20,000 reviews in  iTunes App Store and Google Play with an average rating of 4.75 stars.</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D4FF01"/>
                </a:solidFill>
                <a:latin typeface="Calibri" pitchFamily="18"/>
                <a:ea typeface="WenQuanYi Micro Hei" pitchFamily="2"/>
                <a:cs typeface="WenQuanYi Micro Hei" pitchFamily="2"/>
              </a:rPr>
              <a:t>News360 has an affiliate program for publishers, which includes more than 30 leading brands.</a:t>
            </a:r>
          </a:p>
        </p:txBody>
      </p:sp>
      <p:sp>
        <p:nvSpPr>
          <p:cNvPr id="8" name="Rectangle 7"/>
          <p:cNvSpPr/>
          <p:nvPr/>
        </p:nvSpPr>
        <p:spPr>
          <a:xfrm>
            <a:off x="838080" y="5851440"/>
            <a:ext cx="7910640" cy="523220"/>
          </a:xfrm>
          <a:prstGeom prst="rect">
            <a:avLst/>
          </a:prstGeom>
          <a:solidFill>
            <a:srgbClr val="777777"/>
          </a:solid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dirty="0">
                <a:ln>
                  <a:noFill/>
                </a:ln>
                <a:solidFill>
                  <a:srgbClr val="FFFFFF"/>
                </a:solidFill>
                <a:latin typeface="Calibri" pitchFamily="18"/>
                <a:ea typeface="WenQuanYi Micro Hei" pitchFamily="2"/>
                <a:cs typeface="WenQuanYi Micro Hei" pitchFamily="2"/>
              </a:rPr>
              <a:t>According to Flurry Analytics, news applications for </a:t>
            </a:r>
            <a:r>
              <a:rPr lang="en-US" sz="1400" b="0" i="0" u="none" strike="noStrike" baseline="0" dirty="0" err="1">
                <a:ln>
                  <a:noFill/>
                </a:ln>
                <a:solidFill>
                  <a:srgbClr val="FFFFFF"/>
                </a:solidFill>
                <a:latin typeface="Calibri" pitchFamily="18"/>
                <a:ea typeface="WenQuanYi Micro Hei" pitchFamily="2"/>
                <a:cs typeface="WenQuanYi Micro Hei" pitchFamily="2"/>
              </a:rPr>
              <a:t>smartphones</a:t>
            </a:r>
            <a:r>
              <a:rPr lang="en-US" sz="1400" b="0" i="0" u="none" strike="noStrike" baseline="0" dirty="0">
                <a:ln>
                  <a:noFill/>
                </a:ln>
                <a:solidFill>
                  <a:srgbClr val="FFFFFF"/>
                </a:solidFill>
                <a:latin typeface="Calibri" pitchFamily="18"/>
                <a:ea typeface="WenQuanYi Micro Hei" pitchFamily="2"/>
                <a:cs typeface="WenQuanYi Micro Hei" pitchFamily="2"/>
              </a:rPr>
              <a:t> and tablets reach 5% of total software launches. The mobile advertising market in 2012 was approximately U.S. $ 7 </a:t>
            </a:r>
            <a:r>
              <a:rPr lang="en-US" sz="1400" b="0" i="0" u="none" strike="noStrike" baseline="0" dirty="0" smtClean="0">
                <a:ln>
                  <a:noFill/>
                </a:ln>
                <a:solidFill>
                  <a:srgbClr val="FFFFFF"/>
                </a:solidFill>
                <a:latin typeface="Calibri" pitchFamily="18"/>
                <a:ea typeface="WenQuanYi Micro Hei" pitchFamily="2"/>
                <a:cs typeface="WenQuanYi Micro Hei" pitchFamily="2"/>
              </a:rPr>
              <a:t>billion.</a:t>
            </a:r>
            <a:endParaRPr lang="en-US" sz="1400" b="0" i="0" u="none" strike="noStrike" baseline="0" dirty="0">
              <a:ln>
                <a:noFill/>
              </a:ln>
              <a:solidFill>
                <a:srgbClr val="FFFFFF"/>
              </a:solidFill>
              <a:latin typeface="Calibri" pitchFamily="18"/>
              <a:ea typeface="WenQuanYi Micro Hei" pitchFamily="2"/>
              <a:cs typeface="WenQuanYi Micro Hei" pitchFamily="2"/>
            </a:endParaRPr>
          </a:p>
        </p:txBody>
      </p:sp>
      <p:sp>
        <p:nvSpPr>
          <p:cNvPr id="9" name="Freeform 8"/>
          <p:cNvSpPr/>
          <p:nvPr/>
        </p:nvSpPr>
        <p:spPr>
          <a:xfrm>
            <a:off x="838080" y="5508720"/>
            <a:ext cx="7910640" cy="36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baseline="0">
                <a:ln>
                  <a:noFill/>
                </a:ln>
                <a:solidFill>
                  <a:srgbClr val="FFFFFF"/>
                </a:solidFill>
                <a:latin typeface="Calibri" pitchFamily="18"/>
                <a:ea typeface="WenQuanYi Micro Hei" pitchFamily="2"/>
                <a:cs typeface="WenQuanYi Micro Hei" pitchFamily="2"/>
              </a:rPr>
              <a:t>Market</a:t>
            </a:r>
          </a:p>
        </p:txBody>
      </p:sp>
      <p:pic>
        <p:nvPicPr>
          <p:cNvPr id="10" name="Picture 9"/>
          <p:cNvPicPr>
            <a:picLocks noChangeAspect="1"/>
          </p:cNvPicPr>
          <p:nvPr/>
        </p:nvPicPr>
        <p:blipFill>
          <a:blip r:embed="rId3">
            <a:lum/>
            <a:alphaModFix/>
          </a:blip>
          <a:srcRect/>
          <a:stretch>
            <a:fillRect/>
          </a:stretch>
        </p:blipFill>
        <p:spPr>
          <a:xfrm>
            <a:off x="7621560" y="44280"/>
            <a:ext cx="622440" cy="432000"/>
          </a:xfrm>
          <a:prstGeom prst="rect">
            <a:avLst/>
          </a:prstGeom>
          <a:noFill/>
          <a:ln>
            <a:noFill/>
          </a:ln>
        </p:spPr>
      </p:pic>
      <p:pic>
        <p:nvPicPr>
          <p:cNvPr id="11" name="Picture 10"/>
          <p:cNvPicPr>
            <a:picLocks noChangeAspect="1"/>
          </p:cNvPicPr>
          <p:nvPr/>
        </p:nvPicPr>
        <p:blipFill>
          <a:blip r:embed="rId4">
            <a:lum/>
            <a:alphaModFix/>
          </a:blip>
          <a:srcRect/>
          <a:stretch>
            <a:fillRect/>
          </a:stretch>
        </p:blipFill>
        <p:spPr>
          <a:xfrm>
            <a:off x="7020000" y="744480"/>
            <a:ext cx="1700280" cy="1243080"/>
          </a:xfrm>
          <a:prstGeom prst="rect">
            <a:avLst/>
          </a:prstGeom>
          <a:noFill/>
          <a:ln>
            <a:noFill/>
          </a:ln>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06320" y="107640"/>
            <a:ext cx="6492600" cy="1066680"/>
          </a:xfrm>
        </p:spPr>
        <p:txBody>
          <a:bodyPr wrap="square">
            <a:spAutoFit/>
          </a:bodyPr>
          <a:lstStyle>
            <a:defPPr lvl="0">
              <a:buNone/>
            </a:defPPr>
            <a:lvl1pPr lvl="0">
              <a:buNone/>
            </a:lvl1pPr>
          </a:lstStyle>
          <a:p>
            <a:pPr lvl="0" algn="l" hangingPunct="1">
              <a:lnSpc>
                <a:spcPct val="100000"/>
              </a:lnSpc>
            </a:pPr>
            <a:r>
              <a:rPr lang="en-US" sz="3200">
                <a:latin typeface="Calibri" pitchFamily="18"/>
              </a:rPr>
              <a:t>GS Digital</a:t>
            </a:r>
            <a:r>
              <a:rPr lang="ru-RU" sz="3200" b="1">
                <a:solidFill>
                  <a:srgbClr val="3C3C3C"/>
                </a:solidFill>
              </a:rPr>
              <a:t/>
            </a:r>
            <a:br>
              <a:rPr lang="ru-RU" sz="3200" b="1">
                <a:solidFill>
                  <a:srgbClr val="3C3C3C"/>
                </a:solidFill>
              </a:rPr>
            </a:br>
            <a:endParaRPr lang="ru-RU" sz="3200" b="1">
              <a:solidFill>
                <a:srgbClr val="3C3C3C"/>
              </a:solidFill>
            </a:endParaRPr>
          </a:p>
        </p:txBody>
      </p:sp>
      <p:sp>
        <p:nvSpPr>
          <p:cNvPr id="3" name="Rectangle 2"/>
          <p:cNvSpPr/>
          <p:nvPr/>
        </p:nvSpPr>
        <p:spPr>
          <a:xfrm>
            <a:off x="826920" y="1106640"/>
            <a:ext cx="5699160" cy="731159"/>
          </a:xfrm>
          <a:prstGeom prst="rect">
            <a:avLst/>
          </a:prstGeom>
          <a:no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000000"/>
                </a:solidFill>
                <a:latin typeface="Calibri" pitchFamily="18"/>
                <a:ea typeface="WenQuanYi Micro Hei" pitchFamily="2"/>
                <a:cs typeface="WenQuanYi Micro Hei" pitchFamily="2"/>
              </a:rPr>
              <a:t>ROSPATENT issued a certificate of registration for a computer program "Ruby module for GPX geopositioning data objects format”,  whose legal owner is “GS Digital” LLC</a:t>
            </a:r>
          </a:p>
        </p:txBody>
      </p:sp>
      <p:sp>
        <p:nvSpPr>
          <p:cNvPr id="4" name="Rectangle 3"/>
          <p:cNvSpPr/>
          <p:nvPr/>
        </p:nvSpPr>
        <p:spPr>
          <a:xfrm>
            <a:off x="826920" y="2449440"/>
            <a:ext cx="7920360" cy="1169551"/>
          </a:xfrm>
          <a:prstGeom prst="rect">
            <a:avLst/>
          </a:prstGeom>
          <a:solidFill>
            <a:srgbClr val="777777"/>
          </a:solidFill>
          <a:ln w="9360">
            <a:solidFill>
              <a:srgbClr val="F2F2F2"/>
            </a:solidFill>
            <a:prstDash val="solid"/>
            <a:roun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dirty="0">
                <a:ln>
                  <a:noFill/>
                </a:ln>
                <a:solidFill>
                  <a:srgbClr val="FFFFFF"/>
                </a:solidFill>
                <a:latin typeface="Calibri" pitchFamily="18"/>
                <a:ea typeface="WenQuanYi Micro Hei" pitchFamily="2"/>
                <a:cs typeface="WenQuanYi Micro Hei" pitchFamily="2"/>
              </a:rPr>
              <a:t>«GO +»  platform  is a cloud-based service for</a:t>
            </a:r>
            <a:r>
              <a:rPr lang="en-US" sz="1400" b="0" i="0" u="none" strike="noStrike" baseline="0" dirty="0" smtClean="0">
                <a:ln>
                  <a:noFill/>
                </a:ln>
                <a:solidFill>
                  <a:srgbClr val="FFFFFF"/>
                </a:solidFill>
                <a:latin typeface="Calibri" pitchFamily="18"/>
                <a:ea typeface="WenQuanYi Micro Hei" pitchFamily="2"/>
                <a:cs typeface="WenQuanYi Micro Hei" pitchFamily="2"/>
              </a:rPr>
              <a:t> monitoring </a:t>
            </a:r>
            <a:r>
              <a:rPr lang="en-US" sz="1400" b="0" i="0" u="none" strike="noStrike" baseline="0" dirty="0">
                <a:ln>
                  <a:noFill/>
                </a:ln>
                <a:solidFill>
                  <a:srgbClr val="FFFFFF"/>
                </a:solidFill>
                <a:latin typeface="Calibri" pitchFamily="18"/>
                <a:ea typeface="WenQuanYi Micro Hei" pitchFamily="2"/>
                <a:cs typeface="WenQuanYi Micro Hei" pitchFamily="2"/>
              </a:rPr>
              <a:t>M2M objects that provides the user with services making it possible to receive objects’ location data, based on GPS / GLONASS devices and  WSN wireless sensor networks. The solution is presented as </a:t>
            </a:r>
            <a:r>
              <a:rPr lang="en-US" sz="1400" b="0" i="0" u="none" strike="noStrike" baseline="0" dirty="0" err="1">
                <a:ln>
                  <a:noFill/>
                </a:ln>
                <a:solidFill>
                  <a:srgbClr val="FFFFFF"/>
                </a:solidFill>
                <a:latin typeface="Calibri" pitchFamily="18"/>
                <a:ea typeface="WenQuanYi Micro Hei" pitchFamily="2"/>
                <a:cs typeface="WenQuanYi Micro Hei" pitchFamily="2"/>
              </a:rPr>
              <a:t>SaaS</a:t>
            </a:r>
            <a:r>
              <a:rPr lang="en-US" sz="1400" b="0" i="0" u="none" strike="noStrike" baseline="0" dirty="0">
                <a:ln>
                  <a:noFill/>
                </a:ln>
                <a:solidFill>
                  <a:srgbClr val="FFFFFF"/>
                </a:solidFill>
                <a:latin typeface="Calibri" pitchFamily="18"/>
                <a:ea typeface="WenQuanYi Micro Hei" pitchFamily="2"/>
                <a:cs typeface="WenQuanYi Micro Hei" pitchFamily="2"/>
              </a:rPr>
              <a:t> business model for both free and commercial use – an “all-in-one solution”. Access on the client's part is through a browser or a mobile application based on thin client technology.</a:t>
            </a:r>
          </a:p>
        </p:txBody>
      </p:sp>
      <p:sp>
        <p:nvSpPr>
          <p:cNvPr id="5" name="Freeform 4"/>
          <p:cNvSpPr/>
          <p:nvPr/>
        </p:nvSpPr>
        <p:spPr>
          <a:xfrm>
            <a:off x="826920" y="2082960"/>
            <a:ext cx="7920360" cy="36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lvl="0">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b="1" dirty="0" smtClean="0">
                <a:solidFill>
                  <a:srgbClr val="FFFFFF"/>
                </a:solidFill>
                <a:latin typeface="Arial" pitchFamily="18"/>
                <a:ea typeface="WenQuanYi Micro Hei" pitchFamily="2"/>
                <a:cs typeface="WenQuanYi Micro Hei" pitchFamily="2"/>
              </a:rPr>
              <a:t>The Nature of the Innovation</a:t>
            </a:r>
            <a:endParaRPr lang="en-US" b="1" dirty="0">
              <a:solidFill>
                <a:srgbClr val="FFFFFF"/>
              </a:solidFill>
              <a:latin typeface="Arial" pitchFamily="18"/>
              <a:ea typeface="WenQuanYi Micro Hei" pitchFamily="2"/>
              <a:cs typeface="WenQuanYi Micro Hei" pitchFamily="2"/>
            </a:endParaRPr>
          </a:p>
        </p:txBody>
      </p:sp>
      <p:sp>
        <p:nvSpPr>
          <p:cNvPr id="6" name="Freeform 5"/>
          <p:cNvSpPr/>
          <p:nvPr/>
        </p:nvSpPr>
        <p:spPr>
          <a:xfrm>
            <a:off x="826920" y="4067279"/>
            <a:ext cx="7890120" cy="36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baseline="0">
                <a:ln>
                  <a:noFill/>
                </a:ln>
                <a:solidFill>
                  <a:srgbClr val="FFFFFF"/>
                </a:solidFill>
                <a:latin typeface="Calibri" pitchFamily="18"/>
                <a:ea typeface="WenQuanYi Micro Hei" pitchFamily="2"/>
                <a:cs typeface="WenQuanYi Micro Hei" pitchFamily="2"/>
              </a:rPr>
              <a:t>The main advantages</a:t>
            </a:r>
          </a:p>
        </p:txBody>
      </p:sp>
      <p:sp>
        <p:nvSpPr>
          <p:cNvPr id="7" name="Rectangle 6"/>
          <p:cNvSpPr/>
          <p:nvPr/>
        </p:nvSpPr>
        <p:spPr>
          <a:xfrm>
            <a:off x="826920" y="4437000"/>
            <a:ext cx="7890120" cy="738664"/>
          </a:xfrm>
          <a:prstGeom prst="rect">
            <a:avLst/>
          </a:prstGeom>
          <a:solidFill>
            <a:srgbClr val="777777"/>
          </a:solidFill>
          <a:ln w="9360">
            <a:solidFill>
              <a:srgbClr val="F2F2F2"/>
            </a:solidFill>
            <a:prstDash val="solid"/>
            <a:roun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dirty="0">
                <a:ln>
                  <a:noFill/>
                </a:ln>
                <a:solidFill>
                  <a:srgbClr val="D4FF01"/>
                </a:solidFill>
                <a:latin typeface="Calibri" pitchFamily="18"/>
                <a:ea typeface="WenQuanYi Micro Hei" pitchFamily="2"/>
                <a:cs typeface="WenQuanYi Micro Hei" pitchFamily="2"/>
              </a:rPr>
              <a:t>Development and implementation of a scalable platform. «GO +» will lead to a significant change and redistribution of roles in the market. The</a:t>
            </a:r>
            <a:r>
              <a:rPr lang="en-US" sz="1400" b="0" i="0" u="none" strike="noStrike" baseline="0" dirty="0" smtClean="0">
                <a:ln>
                  <a:noFill/>
                </a:ln>
                <a:solidFill>
                  <a:srgbClr val="D4FF01"/>
                </a:solidFill>
                <a:latin typeface="Calibri" pitchFamily="18"/>
                <a:ea typeface="WenQuanYi Micro Hei" pitchFamily="2"/>
                <a:cs typeface="WenQuanYi Micro Hei" pitchFamily="2"/>
              </a:rPr>
              <a:t> </a:t>
            </a:r>
            <a:r>
              <a:rPr lang="en-US" sz="1400" dirty="0" smtClean="0">
                <a:solidFill>
                  <a:srgbClr val="D4FF01"/>
                </a:solidFill>
                <a:latin typeface="Calibri" pitchFamily="18"/>
                <a:ea typeface="WenQuanYi Micro Hei" pitchFamily="2"/>
                <a:cs typeface="WenQuanYi Micro Hei" pitchFamily="2"/>
              </a:rPr>
              <a:t>availability</a:t>
            </a:r>
            <a:r>
              <a:rPr lang="en-US" sz="1400" b="0" i="0" u="none" strike="noStrike" baseline="0" dirty="0" smtClean="0">
                <a:ln>
                  <a:noFill/>
                </a:ln>
                <a:solidFill>
                  <a:srgbClr val="D4FF01"/>
                </a:solidFill>
                <a:latin typeface="Calibri" pitchFamily="18"/>
                <a:ea typeface="WenQuanYi Micro Hei" pitchFamily="2"/>
                <a:cs typeface="WenQuanYi Micro Hei" pitchFamily="2"/>
              </a:rPr>
              <a:t> </a:t>
            </a:r>
            <a:r>
              <a:rPr lang="en-US" sz="1400" b="0" i="0" u="none" strike="noStrike" baseline="0" dirty="0">
                <a:ln>
                  <a:noFill/>
                </a:ln>
                <a:solidFill>
                  <a:srgbClr val="D4FF01"/>
                </a:solidFill>
                <a:latin typeface="Calibri" pitchFamily="18"/>
                <a:ea typeface="WenQuanYi Micro Hei" pitchFamily="2"/>
                <a:cs typeface="WenQuanYi Micro Hei" pitchFamily="2"/>
              </a:rPr>
              <a:t>of such a service with unrestricted access and at a low cost will significantly alter the use of existing solutions.</a:t>
            </a:r>
          </a:p>
        </p:txBody>
      </p:sp>
      <p:sp>
        <p:nvSpPr>
          <p:cNvPr id="8" name="Rectangle 7"/>
          <p:cNvSpPr/>
          <p:nvPr/>
        </p:nvSpPr>
        <p:spPr>
          <a:xfrm>
            <a:off x="838080" y="5851440"/>
            <a:ext cx="7910640" cy="731159"/>
          </a:xfrm>
          <a:prstGeom prst="rect">
            <a:avLst/>
          </a:prstGeom>
          <a:solidFill>
            <a:srgbClr val="777777"/>
          </a:solid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FFFFFF"/>
                </a:solidFill>
                <a:latin typeface="Calibri" pitchFamily="18"/>
                <a:ea typeface="WenQuanYi Micro Hei" pitchFamily="2"/>
                <a:cs typeface="WenQuanYi Micro Hei" pitchFamily="2"/>
              </a:rPr>
              <a:t>According to a report prepared by “Berg Insight” analysts, the number of M2M connections to mobile networks grew by 37% around the world in 2011, reaching 108 million. In the next five years, the overall growth of M2M connections will continue with an annual average rate of 27.2%.</a:t>
            </a:r>
          </a:p>
        </p:txBody>
      </p:sp>
      <p:sp>
        <p:nvSpPr>
          <p:cNvPr id="9" name="Freeform 8"/>
          <p:cNvSpPr/>
          <p:nvPr/>
        </p:nvSpPr>
        <p:spPr>
          <a:xfrm>
            <a:off x="838080" y="5508720"/>
            <a:ext cx="7910640" cy="36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baseline="0">
                <a:ln>
                  <a:noFill/>
                </a:ln>
                <a:solidFill>
                  <a:srgbClr val="FFFFFF"/>
                </a:solidFill>
                <a:latin typeface="Calibri" pitchFamily="18"/>
                <a:ea typeface="WenQuanYi Micro Hei" pitchFamily="2"/>
                <a:cs typeface="WenQuanYi Micro Hei" pitchFamily="2"/>
              </a:rPr>
              <a:t>Market</a:t>
            </a:r>
          </a:p>
        </p:txBody>
      </p:sp>
      <p:pic>
        <p:nvPicPr>
          <p:cNvPr id="10" name="Picture 9"/>
          <p:cNvPicPr>
            <a:picLocks noChangeAspect="1"/>
          </p:cNvPicPr>
          <p:nvPr/>
        </p:nvPicPr>
        <p:blipFill>
          <a:blip r:embed="rId3">
            <a:lum/>
            <a:alphaModFix/>
          </a:blip>
          <a:srcRect/>
          <a:stretch>
            <a:fillRect/>
          </a:stretch>
        </p:blipFill>
        <p:spPr>
          <a:xfrm>
            <a:off x="7621560" y="44280"/>
            <a:ext cx="622440" cy="432000"/>
          </a:xfrm>
          <a:prstGeom prst="rect">
            <a:avLst/>
          </a:prstGeom>
          <a:noFill/>
          <a:ln>
            <a:noFill/>
          </a:ln>
        </p:spPr>
      </p:pic>
      <p:pic>
        <p:nvPicPr>
          <p:cNvPr id="11" name="Picture 10"/>
          <p:cNvPicPr>
            <a:picLocks noChangeAspect="1"/>
          </p:cNvPicPr>
          <p:nvPr/>
        </p:nvPicPr>
        <p:blipFill>
          <a:blip r:embed="rId4">
            <a:lum/>
            <a:alphaModFix/>
          </a:blip>
          <a:srcRect/>
          <a:stretch>
            <a:fillRect/>
          </a:stretch>
        </p:blipFill>
        <p:spPr>
          <a:xfrm>
            <a:off x="7058160" y="744480"/>
            <a:ext cx="1627199" cy="1243080"/>
          </a:xfrm>
          <a:prstGeom prst="rect">
            <a:avLst/>
          </a:prstGeom>
          <a:noFill/>
          <a:ln>
            <a:noFill/>
          </a:ln>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page1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06320" y="107640"/>
            <a:ext cx="6492600" cy="762120"/>
          </a:xfrm>
        </p:spPr>
        <p:txBody>
          <a:bodyPr wrap="square">
            <a:spAutoFit/>
          </a:bodyPr>
          <a:lstStyle>
            <a:defPPr lvl="0">
              <a:buNone/>
            </a:defPPr>
            <a:lvl1pPr lvl="0">
              <a:buNone/>
            </a:lvl1pPr>
          </a:lstStyle>
          <a:p>
            <a:pPr lvl="0" algn="l" hangingPunct="1">
              <a:lnSpc>
                <a:spcPct val="100000"/>
              </a:lnSpc>
            </a:pPr>
            <a:r>
              <a:rPr lang="en-US" sz="3200">
                <a:latin typeface="Calibri" pitchFamily="18"/>
              </a:rPr>
              <a:t>RealSpeaker Lab</a:t>
            </a:r>
          </a:p>
        </p:txBody>
      </p:sp>
      <p:sp>
        <p:nvSpPr>
          <p:cNvPr id="3" name="Rectangle 2"/>
          <p:cNvSpPr/>
          <p:nvPr/>
        </p:nvSpPr>
        <p:spPr>
          <a:xfrm>
            <a:off x="826920" y="1052640"/>
            <a:ext cx="4537080" cy="731159"/>
          </a:xfrm>
          <a:prstGeom prst="rect">
            <a:avLst/>
          </a:prstGeom>
          <a:no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3C3C3C"/>
                </a:solidFill>
                <a:latin typeface="Arial" pitchFamily="18"/>
                <a:ea typeface="WenQuanYi Micro Hei" pitchFamily="2"/>
                <a:cs typeface="WenQuanYi Micro Hei" pitchFamily="2"/>
              </a:rPr>
              <a:t>“RealSpeaker” Ltd. launched the first consumer version of speech recognition and speech-to-text software.</a:t>
            </a:r>
          </a:p>
        </p:txBody>
      </p:sp>
      <p:sp>
        <p:nvSpPr>
          <p:cNvPr id="4" name="Rectangle 3"/>
          <p:cNvSpPr/>
          <p:nvPr/>
        </p:nvSpPr>
        <p:spPr>
          <a:xfrm>
            <a:off x="826920" y="2636999"/>
            <a:ext cx="7920360" cy="738664"/>
          </a:xfrm>
          <a:prstGeom prst="rect">
            <a:avLst/>
          </a:prstGeom>
          <a:solidFill>
            <a:srgbClr val="777777"/>
          </a:solidFill>
          <a:ln w="9360">
            <a:solidFill>
              <a:srgbClr val="F2F2F2"/>
            </a:solidFill>
            <a:prstDash val="solid"/>
            <a:round/>
          </a:ln>
        </p:spPr>
        <p:txBody>
          <a:bodyPr vert="horz" wrap="square" lIns="91440" tIns="45720" rIns="91440" bIns="45720" anchor="t" anchorCtr="0" compatLnSpc="1">
            <a:spAutoFit/>
          </a:bodyPr>
          <a:lstStyle/>
          <a:p>
            <a:pPr lvl="0">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dirty="0" err="1" smtClean="0">
                <a:solidFill>
                  <a:srgbClr val="FFFFFF"/>
                </a:solidFill>
                <a:latin typeface="Calibri" pitchFamily="18"/>
                <a:ea typeface="WenQuanYi Micro Hei" pitchFamily="2"/>
                <a:cs typeface="WenQuanYi Micro Hei" pitchFamily="2"/>
              </a:rPr>
              <a:t>RealSpeaker</a:t>
            </a:r>
            <a:r>
              <a:rPr lang="en-US" sz="1400" dirty="0" smtClean="0">
                <a:solidFill>
                  <a:srgbClr val="FFFFFF"/>
                </a:solidFill>
                <a:latin typeface="Calibri" pitchFamily="18"/>
                <a:ea typeface="WenQuanYi Micro Hei" pitchFamily="2"/>
                <a:cs typeface="WenQuanYi Micro Hei" pitchFamily="2"/>
              </a:rPr>
              <a:t> </a:t>
            </a:r>
            <a:r>
              <a:rPr lang="en-US" sz="1400" dirty="0" smtClean="0">
                <a:solidFill>
                  <a:srgbClr val="FFFFFF"/>
                </a:solidFill>
                <a:latin typeface="Calibri" pitchFamily="18"/>
                <a:ea typeface="WenQuanYi Micro Hei" pitchFamily="2"/>
                <a:cs typeface="WenQuanYi Micro Hei" pitchFamily="2"/>
              </a:rPr>
              <a:t>is a video expansion program to increase the accuracy of audio speech recognition. The goal is</a:t>
            </a:r>
          </a:p>
          <a:p>
            <a:pPr lvl="0">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dirty="0" smtClean="0">
                <a:solidFill>
                  <a:srgbClr val="FFFFFF"/>
                </a:solidFill>
                <a:latin typeface="Calibri" pitchFamily="18"/>
                <a:ea typeface="WenQuanYi Micro Hei" pitchFamily="2"/>
                <a:cs typeface="WenQuanYi Micro Hei" pitchFamily="2"/>
              </a:rPr>
              <a:t>the creation of a highly accurate custom audio-visual speech recognizer, through which one could not only</a:t>
            </a:r>
          </a:p>
          <a:p>
            <a:pPr lvl="0">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dirty="0" smtClean="0">
                <a:solidFill>
                  <a:srgbClr val="FFFFFF"/>
                </a:solidFill>
                <a:latin typeface="Calibri" pitchFamily="18"/>
                <a:ea typeface="WenQuanYi Micro Hei" pitchFamily="2"/>
                <a:cs typeface="WenQuanYi Micro Hei" pitchFamily="2"/>
              </a:rPr>
              <a:t>easily transfer it to text, but also to control equipment and devices by voice.</a:t>
            </a:r>
            <a:endParaRPr lang="en-US" sz="1400" b="0" i="0" u="none" strike="noStrike" baseline="0" dirty="0">
              <a:ln>
                <a:noFill/>
              </a:ln>
              <a:solidFill>
                <a:srgbClr val="FFFFFF"/>
              </a:solidFill>
              <a:latin typeface="Calibri" pitchFamily="18"/>
              <a:ea typeface="WenQuanYi Micro Hei" pitchFamily="2"/>
              <a:cs typeface="WenQuanYi Micro Hei" pitchFamily="2"/>
            </a:endParaRPr>
          </a:p>
        </p:txBody>
      </p:sp>
      <p:sp>
        <p:nvSpPr>
          <p:cNvPr id="5" name="Freeform 4"/>
          <p:cNvSpPr/>
          <p:nvPr/>
        </p:nvSpPr>
        <p:spPr>
          <a:xfrm>
            <a:off x="826920" y="2266920"/>
            <a:ext cx="792036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lvl="0">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b="1" dirty="0" smtClean="0">
                <a:solidFill>
                  <a:srgbClr val="FFFFFF"/>
                </a:solidFill>
                <a:latin typeface="Arial" pitchFamily="18"/>
                <a:ea typeface="WenQuanYi Micro Hei" pitchFamily="2"/>
                <a:cs typeface="WenQuanYi Micro Hei" pitchFamily="2"/>
              </a:rPr>
              <a:t>The Nature of the Innovation</a:t>
            </a:r>
            <a:endParaRPr lang="en-US" b="1" dirty="0">
              <a:solidFill>
                <a:srgbClr val="FFFFFF"/>
              </a:solidFill>
              <a:latin typeface="Arial" pitchFamily="18"/>
              <a:ea typeface="WenQuanYi Micro Hei" pitchFamily="2"/>
              <a:cs typeface="WenQuanYi Micro Hei" pitchFamily="2"/>
            </a:endParaRPr>
          </a:p>
        </p:txBody>
      </p:sp>
      <p:sp>
        <p:nvSpPr>
          <p:cNvPr id="6" name="Freeform 5"/>
          <p:cNvSpPr/>
          <p:nvPr/>
        </p:nvSpPr>
        <p:spPr>
          <a:xfrm>
            <a:off x="826920" y="3860639"/>
            <a:ext cx="789012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baseline="0">
                <a:ln>
                  <a:noFill/>
                </a:ln>
                <a:solidFill>
                  <a:srgbClr val="FFFFFF"/>
                </a:solidFill>
                <a:latin typeface="Calibri" pitchFamily="18"/>
                <a:ea typeface="WenQuanYi Micro Hei" pitchFamily="2"/>
                <a:cs typeface="WenQuanYi Micro Hei" pitchFamily="2"/>
              </a:rPr>
              <a:t>The main advantages</a:t>
            </a:r>
          </a:p>
        </p:txBody>
      </p:sp>
      <p:sp>
        <p:nvSpPr>
          <p:cNvPr id="7" name="Rectangle 6"/>
          <p:cNvSpPr/>
          <p:nvPr/>
        </p:nvSpPr>
        <p:spPr>
          <a:xfrm>
            <a:off x="826920" y="4221000"/>
            <a:ext cx="7890120" cy="518039"/>
          </a:xfrm>
          <a:prstGeom prst="rect">
            <a:avLst/>
          </a:prstGeom>
          <a:solidFill>
            <a:srgbClr val="777777"/>
          </a:solidFill>
          <a:ln w="9360">
            <a:solidFill>
              <a:srgbClr val="F2F2F2"/>
            </a:solidFill>
            <a:prstDash val="solid"/>
            <a:roun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D4FF01"/>
                </a:solidFill>
                <a:latin typeface="Calibri" pitchFamily="18"/>
                <a:ea typeface="WenQuanYi Micro Hei" pitchFamily="2"/>
                <a:cs typeface="WenQuanYi Micro Hei" pitchFamily="2"/>
              </a:rPr>
              <a:t>RealSpeaker‘s accuracy is higher compared to similar programs. This is achieved by analyzing lip movement. The technology is integrated with Google Voice Search.</a:t>
            </a:r>
          </a:p>
        </p:txBody>
      </p:sp>
      <p:sp>
        <p:nvSpPr>
          <p:cNvPr id="8" name="Rectangle 7"/>
          <p:cNvSpPr/>
          <p:nvPr/>
        </p:nvSpPr>
        <p:spPr>
          <a:xfrm>
            <a:off x="838080" y="5373720"/>
            <a:ext cx="7910640" cy="1157400"/>
          </a:xfrm>
          <a:prstGeom prst="rect">
            <a:avLst/>
          </a:prstGeom>
          <a:solidFill>
            <a:srgbClr val="777777"/>
          </a:solid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FFFFFF"/>
                </a:solidFill>
                <a:latin typeface="Calibri" pitchFamily="18"/>
                <a:ea typeface="WenQuanYi Micro Hei" pitchFamily="2"/>
                <a:cs typeface="WenQuanYi Micro Hei" pitchFamily="2"/>
              </a:rPr>
              <a:t>According to TechNavio research there is now only 15-20% of the market potential in speech recognition being used. In this case, the countries of North America accounted for 70% of the speech recognition market. The total forecast of speech technology expenses in 2010 was predicted by TechNavio as $613 million . And in 2013, the market for speech recognition will reach $933 million (with a growth rate of 15% per year).</a:t>
            </a:r>
          </a:p>
        </p:txBody>
      </p:sp>
      <p:sp>
        <p:nvSpPr>
          <p:cNvPr id="9" name="Freeform 8"/>
          <p:cNvSpPr/>
          <p:nvPr/>
        </p:nvSpPr>
        <p:spPr>
          <a:xfrm>
            <a:off x="838080" y="5013360"/>
            <a:ext cx="791064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baseline="0">
                <a:ln>
                  <a:noFill/>
                </a:ln>
                <a:solidFill>
                  <a:srgbClr val="FFFFFF"/>
                </a:solidFill>
                <a:latin typeface="Calibri" pitchFamily="18"/>
                <a:ea typeface="WenQuanYi Micro Hei" pitchFamily="2"/>
                <a:cs typeface="WenQuanYi Micro Hei" pitchFamily="2"/>
              </a:rPr>
              <a:t>Market</a:t>
            </a:r>
          </a:p>
        </p:txBody>
      </p:sp>
      <p:pic>
        <p:nvPicPr>
          <p:cNvPr id="10" name="Picture 9"/>
          <p:cNvPicPr>
            <a:picLocks noChangeAspect="1"/>
          </p:cNvPicPr>
          <p:nvPr/>
        </p:nvPicPr>
        <p:blipFill>
          <a:blip r:embed="rId3">
            <a:lum/>
            <a:alphaModFix/>
          </a:blip>
          <a:srcRect/>
          <a:stretch>
            <a:fillRect/>
          </a:stretch>
        </p:blipFill>
        <p:spPr>
          <a:xfrm>
            <a:off x="7621560" y="44280"/>
            <a:ext cx="622440" cy="432000"/>
          </a:xfrm>
          <a:prstGeom prst="rect">
            <a:avLst/>
          </a:prstGeom>
          <a:noFill/>
          <a:ln>
            <a:noFill/>
          </a:ln>
        </p:spPr>
      </p:pic>
      <p:pic>
        <p:nvPicPr>
          <p:cNvPr id="11" name="Picture 10"/>
          <p:cNvPicPr>
            <a:picLocks noChangeAspect="1"/>
          </p:cNvPicPr>
          <p:nvPr/>
        </p:nvPicPr>
        <p:blipFill>
          <a:blip r:embed="rId4">
            <a:lum/>
            <a:alphaModFix/>
          </a:blip>
          <a:srcRect/>
          <a:stretch>
            <a:fillRect/>
          </a:stretch>
        </p:blipFill>
        <p:spPr>
          <a:xfrm>
            <a:off x="5483159" y="963720"/>
            <a:ext cx="3194280" cy="954000"/>
          </a:xfrm>
          <a:prstGeom prst="rect">
            <a:avLst/>
          </a:prstGeom>
          <a:noFill/>
          <a:ln>
            <a:noFill/>
          </a:ln>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pag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06320" y="107640"/>
            <a:ext cx="6492600" cy="703440"/>
          </a:xfrm>
        </p:spPr>
        <p:txBody>
          <a:bodyPr wrap="square">
            <a:spAutoFit/>
          </a:bodyPr>
          <a:lstStyle>
            <a:defPPr lvl="0">
              <a:buNone/>
            </a:defPPr>
            <a:lvl1pPr lvl="0">
              <a:buNone/>
            </a:lvl1pPr>
          </a:lstStyle>
          <a:p>
            <a:pPr lvl="0" algn="l" hangingPunct="1">
              <a:lnSpc>
                <a:spcPct val="100000"/>
              </a:lnSpc>
            </a:pPr>
            <a:r>
              <a:rPr lang="en-US" sz="1800">
                <a:latin typeface="Calibri" pitchFamily="18"/>
              </a:rPr>
              <a:t>Satellite Innovative Space Systems</a:t>
            </a:r>
          </a:p>
        </p:txBody>
      </p:sp>
      <p:sp>
        <p:nvSpPr>
          <p:cNvPr id="3" name="Rectangle 2"/>
          <p:cNvSpPr/>
          <p:nvPr/>
        </p:nvSpPr>
        <p:spPr>
          <a:xfrm>
            <a:off x="826920" y="907919"/>
            <a:ext cx="7848720" cy="1370520"/>
          </a:xfrm>
          <a:prstGeom prst="rect">
            <a:avLst/>
          </a:prstGeom>
          <a:no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000000"/>
                </a:solidFill>
                <a:latin typeface="Calibri" pitchFamily="18"/>
                <a:ea typeface="WenQuanYi Micro Hei" pitchFamily="2"/>
                <a:cs typeface="WenQuanYi Micro Hei" pitchFamily="2"/>
              </a:rPr>
              <a:t>The company "SPUTNIKS" and Bauman MSTU</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000000"/>
                </a:solidFill>
                <a:latin typeface="Calibri" pitchFamily="18"/>
                <a:ea typeface="WenQuanYi Micro Hei" pitchFamily="2"/>
                <a:cs typeface="WenQuanYi Micro Hei" pitchFamily="2"/>
              </a:rPr>
              <a:t>signed a memorandum on "SPUTNIKS" participation</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000000"/>
                </a:solidFill>
                <a:latin typeface="Calibri" pitchFamily="18"/>
                <a:ea typeface="WenQuanYi Micro Hei" pitchFamily="2"/>
                <a:cs typeface="WenQuanYi Micro Hei" pitchFamily="2"/>
              </a:rPr>
              <a:t>in MSTU space projects:</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000000"/>
                </a:solidFill>
                <a:latin typeface="Calibri" pitchFamily="18"/>
                <a:ea typeface="WenQuanYi Micro Hei" pitchFamily="2"/>
                <a:cs typeface="WenQuanYi Micro Hei" pitchFamily="2"/>
              </a:rPr>
              <a:t> </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000000"/>
                </a:solidFill>
                <a:latin typeface="Calibri" pitchFamily="18"/>
                <a:ea typeface="WenQuanYi Micro Hei" pitchFamily="2"/>
                <a:cs typeface="WenQuanYi Micro Hei" pitchFamily="2"/>
              </a:rPr>
              <a:t>In the project "Baumanets-2";</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000000"/>
                </a:solidFill>
                <a:latin typeface="Calibri" pitchFamily="18"/>
                <a:ea typeface="WenQuanYi Micro Hei" pitchFamily="2"/>
                <a:cs typeface="WenQuanYi Micro Hei" pitchFamily="2"/>
              </a:rPr>
              <a:t>in the space experiment "Sail-MSTU"  and in space experiment "Rope-MSTU"</a:t>
            </a:r>
          </a:p>
        </p:txBody>
      </p:sp>
      <p:sp>
        <p:nvSpPr>
          <p:cNvPr id="4" name="Rectangle 3"/>
          <p:cNvSpPr/>
          <p:nvPr/>
        </p:nvSpPr>
        <p:spPr>
          <a:xfrm>
            <a:off x="826920" y="2852640"/>
            <a:ext cx="7920360" cy="1370520"/>
          </a:xfrm>
          <a:prstGeom prst="rect">
            <a:avLst/>
          </a:prstGeom>
          <a:solidFill>
            <a:srgbClr val="777777"/>
          </a:solidFill>
          <a:ln w="9360">
            <a:solidFill>
              <a:srgbClr val="F2F2F2"/>
            </a:solidFill>
            <a:prstDash val="solid"/>
            <a:roun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FFFFFF"/>
                </a:solidFill>
                <a:latin typeface="Calibri" pitchFamily="18"/>
                <a:ea typeface="WenQuanYi Micro Hei" pitchFamily="2"/>
                <a:cs typeface="WenQuanYi Micro Hei" pitchFamily="2"/>
              </a:rPr>
              <a:t>The company "SPUTNIKS" is a subsidiary of  LLC RDC “SCANEX”, which for many years has been specializing in the collection, processing and dissemination of remote sensing data (www.scanex.ru).</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FFFFFF"/>
                </a:solidFill>
                <a:latin typeface="Calibri" pitchFamily="18"/>
                <a:ea typeface="WenQuanYi Micro Hei" pitchFamily="2"/>
                <a:cs typeface="WenQuanYi Micro Hei" pitchFamily="2"/>
              </a:rPr>
              <a:t>Several years ago, LLC RDC “SCANEX” created a Department of Satellite Technology, aiming to develop a system of small spacecraft orientation for a specific project. In late 2011 specialists from the department formed the company LLC "SPUTNIKS" and engaged in independent work in the field of orientation and stabilization systems for small spacecraft, stands and software for functional ground testing.</a:t>
            </a:r>
          </a:p>
        </p:txBody>
      </p:sp>
      <p:sp>
        <p:nvSpPr>
          <p:cNvPr id="5" name="Freeform 4"/>
          <p:cNvSpPr/>
          <p:nvPr/>
        </p:nvSpPr>
        <p:spPr>
          <a:xfrm>
            <a:off x="826920" y="2492280"/>
            <a:ext cx="792036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lvl="0">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b="1" dirty="0" smtClean="0">
                <a:solidFill>
                  <a:srgbClr val="FFFFFF"/>
                </a:solidFill>
                <a:latin typeface="Arial" pitchFamily="18"/>
                <a:ea typeface="WenQuanYi Micro Hei" pitchFamily="2"/>
                <a:cs typeface="WenQuanYi Micro Hei" pitchFamily="2"/>
              </a:rPr>
              <a:t>The Nature of the Innovation</a:t>
            </a:r>
            <a:endParaRPr lang="en-US" b="1" dirty="0">
              <a:solidFill>
                <a:srgbClr val="FFFFFF"/>
              </a:solidFill>
              <a:latin typeface="Arial" pitchFamily="18"/>
              <a:ea typeface="WenQuanYi Micro Hei" pitchFamily="2"/>
              <a:cs typeface="WenQuanYi Micro Hei" pitchFamily="2"/>
            </a:endParaRPr>
          </a:p>
        </p:txBody>
      </p:sp>
      <p:sp>
        <p:nvSpPr>
          <p:cNvPr id="6" name="Rectangle 5"/>
          <p:cNvSpPr/>
          <p:nvPr/>
        </p:nvSpPr>
        <p:spPr>
          <a:xfrm>
            <a:off x="838080" y="5518080"/>
            <a:ext cx="7910640" cy="1157400"/>
          </a:xfrm>
          <a:prstGeom prst="rect">
            <a:avLst/>
          </a:prstGeom>
          <a:solidFill>
            <a:srgbClr val="777777"/>
          </a:solid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D4FF01"/>
                </a:solidFill>
                <a:latin typeface="Calibri" pitchFamily="18"/>
                <a:ea typeface="WenQuanYi Micro Hei" pitchFamily="2"/>
                <a:cs typeface="WenQuanYi Micro Hei" pitchFamily="2"/>
              </a:rPr>
              <a:t>- Remote Earth sensing (RES)</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D4FF01"/>
                </a:solidFill>
                <a:latin typeface="Calibri" pitchFamily="18"/>
                <a:ea typeface="WenQuanYi Micro Hei" pitchFamily="2"/>
                <a:cs typeface="WenQuanYi Micro Hei" pitchFamily="2"/>
              </a:rPr>
              <a:t>- Packet communications</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D4FF01"/>
                </a:solidFill>
                <a:latin typeface="Calibri" pitchFamily="18"/>
                <a:ea typeface="WenQuanYi Micro Hei" pitchFamily="2"/>
                <a:cs typeface="WenQuanYi Micro Hei" pitchFamily="2"/>
              </a:rPr>
              <a:t>- Automatic identification of ships (AIS)</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D4FF01"/>
                </a:solidFill>
                <a:latin typeface="Calibri" pitchFamily="18"/>
                <a:ea typeface="WenQuanYi Micro Hei" pitchFamily="2"/>
                <a:cs typeface="WenQuanYi Micro Hei" pitchFamily="2"/>
              </a:rPr>
              <a:t>- Scientific and technological experiments</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D4FF01"/>
                </a:solidFill>
                <a:latin typeface="Calibri" pitchFamily="18"/>
                <a:ea typeface="WenQuanYi Micro Hei" pitchFamily="2"/>
                <a:cs typeface="WenQuanYi Micro Hei" pitchFamily="2"/>
              </a:rPr>
              <a:t>- The organization of educational projects</a:t>
            </a:r>
          </a:p>
        </p:txBody>
      </p:sp>
      <p:sp>
        <p:nvSpPr>
          <p:cNvPr id="7" name="Freeform 6"/>
          <p:cNvSpPr/>
          <p:nvPr/>
        </p:nvSpPr>
        <p:spPr>
          <a:xfrm>
            <a:off x="838080" y="5157720"/>
            <a:ext cx="791064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0" i="0" u="none" strike="noStrike" baseline="0">
                <a:ln>
                  <a:noFill/>
                </a:ln>
                <a:solidFill>
                  <a:srgbClr val="FFFFFF"/>
                </a:solidFill>
                <a:latin typeface="Calibri" pitchFamily="18"/>
                <a:ea typeface="WenQuanYi Micro Hei" pitchFamily="2"/>
                <a:cs typeface="WenQuanYi Micro Hei" pitchFamily="2"/>
              </a:rPr>
              <a:t>Target segments for application of the technology:</a:t>
            </a:r>
          </a:p>
        </p:txBody>
      </p:sp>
      <p:pic>
        <p:nvPicPr>
          <p:cNvPr id="8" name="Picture 7"/>
          <p:cNvPicPr>
            <a:picLocks noChangeAspect="1"/>
          </p:cNvPicPr>
          <p:nvPr/>
        </p:nvPicPr>
        <p:blipFill>
          <a:blip r:embed="rId3">
            <a:lum/>
            <a:alphaModFix/>
          </a:blip>
          <a:srcRect/>
          <a:stretch>
            <a:fillRect/>
          </a:stretch>
        </p:blipFill>
        <p:spPr>
          <a:xfrm>
            <a:off x="7632719" y="44280"/>
            <a:ext cx="601560" cy="432000"/>
          </a:xfrm>
          <a:prstGeom prst="rect">
            <a:avLst/>
          </a:prstGeom>
          <a:noFill/>
          <a:ln>
            <a:noFill/>
          </a:ln>
        </p:spPr>
      </p:pic>
      <p:pic>
        <p:nvPicPr>
          <p:cNvPr id="9" name="Picture 8"/>
          <p:cNvPicPr>
            <a:picLocks noChangeAspect="1"/>
          </p:cNvPicPr>
          <p:nvPr/>
        </p:nvPicPr>
        <p:blipFill>
          <a:blip r:embed="rId4">
            <a:lum/>
            <a:alphaModFix/>
          </a:blip>
          <a:srcRect/>
          <a:stretch>
            <a:fillRect/>
          </a:stretch>
        </p:blipFill>
        <p:spPr>
          <a:xfrm>
            <a:off x="5292720" y="981000"/>
            <a:ext cx="3384720" cy="849239"/>
          </a:xfrm>
          <a:prstGeom prst="rect">
            <a:avLst/>
          </a:prstGeom>
          <a:noFill/>
          <a:ln>
            <a:noFill/>
          </a:ln>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06320" y="107640"/>
            <a:ext cx="6492600" cy="703440"/>
          </a:xfrm>
        </p:spPr>
        <p:txBody>
          <a:bodyPr wrap="square">
            <a:spAutoFit/>
          </a:bodyPr>
          <a:lstStyle>
            <a:defPPr lvl="0">
              <a:buNone/>
            </a:defPPr>
            <a:lvl1pPr lvl="0">
              <a:buNone/>
            </a:lvl1pPr>
          </a:lstStyle>
          <a:p>
            <a:pPr lvl="0" algn="l" hangingPunct="1">
              <a:lnSpc>
                <a:spcPct val="100000"/>
              </a:lnSpc>
            </a:pPr>
            <a:r>
              <a:rPr lang="en-US" sz="3200">
                <a:latin typeface="Calibri" pitchFamily="18"/>
              </a:rPr>
              <a:t>Table of contents</a:t>
            </a:r>
          </a:p>
        </p:txBody>
      </p:sp>
      <p:sp>
        <p:nvSpPr>
          <p:cNvPr id="3" name="Freeform 2"/>
          <p:cNvSpPr/>
          <p:nvPr/>
        </p:nvSpPr>
        <p:spPr>
          <a:xfrm>
            <a:off x="611280" y="981000"/>
            <a:ext cx="8424720" cy="5832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1"/>
          <a:lstStyle/>
          <a:p>
            <a:pPr marL="0" marR="0" lvl="0" indent="0" algn="l" rtl="0" hangingPunct="1">
              <a:lnSpc>
                <a:spcPct val="100000"/>
              </a:lnSpc>
              <a:spcBef>
                <a:spcPts val="298"/>
              </a:spcBef>
              <a:spcAft>
                <a:spcPts val="0"/>
              </a:spcAft>
              <a:buClr>
                <a:srgbClr val="2992BE"/>
              </a:buClr>
              <a:buSzPct val="100000"/>
              <a:buFont typeface="Arial" pitchFamily="18"/>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200" b="0" i="0" u="none" strike="noStrike" baseline="0" dirty="0" err="1">
                <a:ln>
                  <a:noFill/>
                </a:ln>
                <a:solidFill>
                  <a:srgbClr val="000000"/>
                </a:solidFill>
                <a:latin typeface="Arial" pitchFamily="18"/>
                <a:ea typeface="WenQuanYi Micro Hei" pitchFamily="2"/>
                <a:cs typeface="WenQuanYi Micro Hei" pitchFamily="2"/>
              </a:rPr>
              <a:t>QWave</a:t>
            </a:r>
            <a:r>
              <a:rPr lang="en-US" sz="1200" b="0" i="0" u="none" strike="noStrike" baseline="0" dirty="0">
                <a:ln>
                  <a:noFill/>
                </a:ln>
                <a:solidFill>
                  <a:srgbClr val="000000"/>
                </a:solidFill>
                <a:latin typeface="Arial" pitchFamily="18"/>
                <a:ea typeface="WenQuanYi Micro Hei" pitchFamily="2"/>
                <a:cs typeface="WenQuanYi Micro Hei" pitchFamily="2"/>
              </a:rPr>
              <a:t> fund will invest 10 million rubles in “Photonic </a:t>
            </a:r>
            <a:r>
              <a:rPr lang="en-US" sz="1200" b="0" i="0" u="none" strike="noStrike" baseline="0" dirty="0" err="1">
                <a:ln>
                  <a:noFill/>
                </a:ln>
                <a:solidFill>
                  <a:srgbClr val="000000"/>
                </a:solidFill>
                <a:latin typeface="Arial" pitchFamily="18"/>
                <a:ea typeface="WenQuanYi Micro Hei" pitchFamily="2"/>
                <a:cs typeface="WenQuanYi Micro Hei" pitchFamily="2"/>
              </a:rPr>
              <a:t>nano</a:t>
            </a:r>
            <a:r>
              <a:rPr lang="en-US" sz="1200" b="0" i="0" u="none" strike="noStrike" baseline="0" dirty="0">
                <a:ln>
                  <a:noFill/>
                </a:ln>
                <a:solidFill>
                  <a:srgbClr val="000000"/>
                </a:solidFill>
                <a:latin typeface="Arial" pitchFamily="18"/>
                <a:ea typeface="WenQuanYi Micro Hei" pitchFamily="2"/>
                <a:cs typeface="WenQuanYi Micro Hei" pitchFamily="2"/>
              </a:rPr>
              <a:t>-meta technologies' (PNMT)</a:t>
            </a:r>
          </a:p>
          <a:p>
            <a:pPr marL="0" marR="0" lvl="0" indent="0" algn="l" rtl="0" hangingPunct="1">
              <a:lnSpc>
                <a:spcPct val="100000"/>
              </a:lnSpc>
              <a:spcBef>
                <a:spcPts val="298"/>
              </a:spcBef>
              <a:spcAft>
                <a:spcPts val="0"/>
              </a:spcAft>
              <a:buClr>
                <a:srgbClr val="2992BE"/>
              </a:buClr>
              <a:buSzPct val="100000"/>
              <a:buFont typeface="Arial" pitchFamily="18"/>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b="0" i="0" u="none" strike="noStrike" baseline="0" dirty="0">
              <a:ln>
                <a:noFill/>
              </a:ln>
              <a:solidFill>
                <a:srgbClr val="000000"/>
              </a:solidFill>
              <a:latin typeface="Arial" pitchFamily="18"/>
              <a:ea typeface="WenQuanYi Micro Hei" pitchFamily="2"/>
              <a:cs typeface="WenQuanYi Micro Hei" pitchFamily="2"/>
            </a:endParaRPr>
          </a:p>
          <a:p>
            <a:pPr marL="0" marR="0" lvl="0" indent="0" algn="l" rtl="0" hangingPunct="1">
              <a:lnSpc>
                <a:spcPct val="100000"/>
              </a:lnSpc>
              <a:spcBef>
                <a:spcPts val="298"/>
              </a:spcBef>
              <a:spcAft>
                <a:spcPts val="0"/>
              </a:spcAft>
              <a:buClr>
                <a:srgbClr val="2992BE"/>
              </a:buClr>
              <a:buSzPct val="100000"/>
              <a:buFont typeface="Arial" pitchFamily="18"/>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200" b="0" i="0" u="none" strike="noStrike" baseline="0" dirty="0">
                <a:ln>
                  <a:noFill/>
                </a:ln>
                <a:solidFill>
                  <a:srgbClr val="000000"/>
                </a:solidFill>
                <a:latin typeface="Arial" pitchFamily="18"/>
                <a:ea typeface="WenQuanYi Micro Hei" pitchFamily="2"/>
                <a:cs typeface="WenQuanYi Micro Hei" pitchFamily="2"/>
              </a:rPr>
              <a:t>JSC "</a:t>
            </a:r>
            <a:r>
              <a:rPr lang="en-US" sz="1200" b="0" i="0" u="none" strike="noStrike" baseline="0" dirty="0" err="1">
                <a:ln>
                  <a:noFill/>
                </a:ln>
                <a:solidFill>
                  <a:srgbClr val="000000"/>
                </a:solidFill>
                <a:latin typeface="Arial" pitchFamily="18"/>
                <a:ea typeface="WenQuanYi Micro Hei" pitchFamily="2"/>
                <a:cs typeface="WenQuanYi Micro Hei" pitchFamily="2"/>
              </a:rPr>
              <a:t>Intersoft</a:t>
            </a:r>
            <a:r>
              <a:rPr lang="en-US" sz="1200" b="0" i="0" u="none" strike="noStrike" baseline="0" dirty="0">
                <a:ln>
                  <a:noFill/>
                </a:ln>
                <a:solidFill>
                  <a:srgbClr val="000000"/>
                </a:solidFill>
                <a:latin typeface="Arial" pitchFamily="18"/>
                <a:ea typeface="WenQuanYi Micro Hei" pitchFamily="2"/>
                <a:cs typeface="WenQuanYi Micro Hei" pitchFamily="2"/>
              </a:rPr>
              <a:t> Eurasia" and the </a:t>
            </a:r>
            <a:r>
              <a:rPr lang="en-US" sz="1200" b="0" i="0" u="none" strike="noStrike" baseline="0" dirty="0" err="1">
                <a:ln>
                  <a:noFill/>
                </a:ln>
                <a:solidFill>
                  <a:srgbClr val="000000"/>
                </a:solidFill>
                <a:latin typeface="Arial" pitchFamily="18"/>
                <a:ea typeface="WenQuanYi Micro Hei" pitchFamily="2"/>
                <a:cs typeface="WenQuanYi Micro Hei" pitchFamily="2"/>
              </a:rPr>
              <a:t>Predicus</a:t>
            </a:r>
            <a:r>
              <a:rPr lang="en-US" sz="1200" b="0" i="0" u="none" strike="noStrike" baseline="0" dirty="0">
                <a:ln>
                  <a:noFill/>
                </a:ln>
                <a:solidFill>
                  <a:srgbClr val="000000"/>
                </a:solidFill>
                <a:latin typeface="Arial" pitchFamily="18"/>
                <a:ea typeface="WenQuanYi Micro Hei" pitchFamily="2"/>
                <a:cs typeface="WenQuanYi Micro Hei" pitchFamily="2"/>
              </a:rPr>
              <a:t> company signed a long term</a:t>
            </a:r>
            <a:r>
              <a:rPr lang="en-US" sz="1200" b="0" i="0" u="none" strike="noStrike" baseline="0" dirty="0" smtClean="0">
                <a:ln>
                  <a:noFill/>
                </a:ln>
                <a:solidFill>
                  <a:srgbClr val="000000"/>
                </a:solidFill>
                <a:latin typeface="Arial" pitchFamily="18"/>
                <a:ea typeface="WenQuanYi Micro Hei" pitchFamily="2"/>
                <a:cs typeface="WenQuanYi Micro Hei" pitchFamily="2"/>
              </a:rPr>
              <a:t> strategic partnership agreement</a:t>
            </a:r>
          </a:p>
          <a:p>
            <a:pPr marL="0" marR="0" lvl="0" indent="0" algn="l" rtl="0" hangingPunct="1">
              <a:lnSpc>
                <a:spcPct val="100000"/>
              </a:lnSpc>
              <a:spcBef>
                <a:spcPts val="298"/>
              </a:spcBef>
              <a:spcAft>
                <a:spcPts val="0"/>
              </a:spcAft>
              <a:buClr>
                <a:srgbClr val="2992BE"/>
              </a:buClr>
              <a:buSzPct val="100000"/>
              <a:buFont typeface="Arial" pitchFamily="18"/>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b="0" i="0" u="none" strike="noStrike" baseline="0" dirty="0">
              <a:ln>
                <a:noFill/>
              </a:ln>
              <a:solidFill>
                <a:srgbClr val="000000"/>
              </a:solidFill>
              <a:latin typeface="Arial" pitchFamily="18"/>
              <a:ea typeface="WenQuanYi Micro Hei" pitchFamily="2"/>
              <a:cs typeface="WenQuanYi Micro Hei" pitchFamily="2"/>
            </a:endParaRPr>
          </a:p>
          <a:p>
            <a:pPr marL="0" marR="0" lvl="0" indent="0" algn="l" rtl="0" hangingPunct="1">
              <a:lnSpc>
                <a:spcPct val="100000"/>
              </a:lnSpc>
              <a:spcBef>
                <a:spcPts val="298"/>
              </a:spcBef>
              <a:spcAft>
                <a:spcPts val="0"/>
              </a:spcAft>
              <a:buClr>
                <a:srgbClr val="2992BE"/>
              </a:buClr>
              <a:buSzPct val="100000"/>
              <a:buFont typeface="Arial" pitchFamily="18"/>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200" b="0" i="0" u="none" strike="noStrike" baseline="0" dirty="0">
                <a:ln>
                  <a:noFill/>
                </a:ln>
                <a:solidFill>
                  <a:srgbClr val="000000"/>
                </a:solidFill>
                <a:latin typeface="Arial" pitchFamily="18"/>
                <a:ea typeface="WenQuanYi Micro Hei" pitchFamily="2"/>
                <a:cs typeface="WenQuanYi Micro Hei" pitchFamily="2"/>
              </a:rPr>
              <a:t>Documents were signed on</a:t>
            </a:r>
            <a:r>
              <a:rPr lang="en-US" sz="1200" b="0" i="0" u="none" strike="noStrike" baseline="0" dirty="0" smtClean="0">
                <a:ln>
                  <a:noFill/>
                </a:ln>
                <a:solidFill>
                  <a:srgbClr val="000000"/>
                </a:solidFill>
                <a:latin typeface="Arial" pitchFamily="18"/>
                <a:ea typeface="WenQuanYi Micro Hei" pitchFamily="2"/>
                <a:cs typeface="WenQuanYi Micro Hei" pitchFamily="2"/>
              </a:rPr>
              <a:t> the </a:t>
            </a:r>
            <a:r>
              <a:rPr lang="en-US" sz="1200" b="0" i="0" u="none" strike="noStrike" baseline="0" dirty="0">
                <a:ln>
                  <a:noFill/>
                </a:ln>
                <a:solidFill>
                  <a:srgbClr val="000000"/>
                </a:solidFill>
                <a:latin typeface="Arial" pitchFamily="18"/>
                <a:ea typeface="WenQuanYi Micro Hei" pitchFamily="2"/>
                <a:cs typeface="WenQuanYi Micro Hei" pitchFamily="2"/>
              </a:rPr>
              <a:t>ALLTECH </a:t>
            </a:r>
            <a:r>
              <a:rPr lang="en-US" sz="1200" b="0" i="0" u="none" strike="noStrike" baseline="0" dirty="0" smtClean="0">
                <a:ln>
                  <a:noFill/>
                </a:ln>
                <a:solidFill>
                  <a:srgbClr val="000000"/>
                </a:solidFill>
                <a:latin typeface="Arial" pitchFamily="18"/>
                <a:ea typeface="WenQuanYi Micro Hei" pitchFamily="2"/>
                <a:cs typeface="WenQuanYi Micro Hei" pitchFamily="2"/>
              </a:rPr>
              <a:t>Group entering</a:t>
            </a:r>
            <a:r>
              <a:rPr lang="en-US" sz="1200" b="0" i="0" u="none" strike="noStrike" dirty="0" smtClean="0">
                <a:ln>
                  <a:noFill/>
                </a:ln>
                <a:solidFill>
                  <a:srgbClr val="000000"/>
                </a:solidFill>
                <a:latin typeface="Arial" pitchFamily="18"/>
                <a:ea typeface="WenQuanYi Micro Hei" pitchFamily="2"/>
                <a:cs typeface="WenQuanYi Micro Hei" pitchFamily="2"/>
              </a:rPr>
              <a:t> the</a:t>
            </a:r>
            <a:r>
              <a:rPr lang="en-US" sz="1200" b="0" i="0" u="none" strike="noStrike" baseline="0" dirty="0" smtClean="0">
                <a:ln>
                  <a:noFill/>
                </a:ln>
                <a:solidFill>
                  <a:srgbClr val="000000"/>
                </a:solidFill>
                <a:latin typeface="Arial" pitchFamily="18"/>
                <a:ea typeface="WenQuanYi Micro Hei" pitchFamily="2"/>
                <a:cs typeface="WenQuanYi Micro Hei" pitchFamily="2"/>
              </a:rPr>
              <a:t> </a:t>
            </a:r>
            <a:r>
              <a:rPr lang="en-US" sz="1200" b="0" i="0" u="none" strike="noStrike" baseline="0" dirty="0">
                <a:ln>
                  <a:noFill/>
                </a:ln>
                <a:solidFill>
                  <a:srgbClr val="000000"/>
                </a:solidFill>
                <a:latin typeface="Arial" pitchFamily="18"/>
                <a:ea typeface="WenQuanYi Micro Hei" pitchFamily="2"/>
                <a:cs typeface="WenQuanYi Micro Hei" pitchFamily="2"/>
              </a:rPr>
              <a:t>"mini-GTL” </a:t>
            </a:r>
            <a:r>
              <a:rPr lang="en-US" sz="1200" b="0" i="0" u="none" strike="noStrike" baseline="0" dirty="0" err="1">
                <a:ln>
                  <a:noFill/>
                </a:ln>
                <a:solidFill>
                  <a:srgbClr val="000000"/>
                </a:solidFill>
                <a:latin typeface="Arial" pitchFamily="18"/>
                <a:ea typeface="WenQuanYi Micro Hei" pitchFamily="2"/>
                <a:cs typeface="WenQuanYi Micro Hei" pitchFamily="2"/>
              </a:rPr>
              <a:t>Gazohim</a:t>
            </a:r>
            <a:r>
              <a:rPr lang="en-US" sz="1200" b="0" i="0" u="none" strike="noStrike" baseline="0" dirty="0">
                <a:ln>
                  <a:noFill/>
                </a:ln>
                <a:solidFill>
                  <a:srgbClr val="000000"/>
                </a:solidFill>
                <a:latin typeface="Arial" pitchFamily="18"/>
                <a:ea typeface="WenQuanYi Micro Hei" pitchFamily="2"/>
                <a:cs typeface="WenQuanYi Micro Hei" pitchFamily="2"/>
              </a:rPr>
              <a:t> Techno </a:t>
            </a:r>
            <a:r>
              <a:rPr lang="en-US" sz="1200" b="0" i="0" u="none" strike="noStrike" baseline="0" dirty="0" smtClean="0">
                <a:ln>
                  <a:noFill/>
                </a:ln>
                <a:solidFill>
                  <a:srgbClr val="000000"/>
                </a:solidFill>
                <a:latin typeface="Arial" pitchFamily="18"/>
                <a:ea typeface="WenQuanYi Micro Hei" pitchFamily="2"/>
                <a:cs typeface="WenQuanYi Micro Hei" pitchFamily="2"/>
              </a:rPr>
              <a:t>project</a:t>
            </a:r>
          </a:p>
          <a:p>
            <a:pPr marL="0" marR="0" lvl="0" indent="0" algn="l" rtl="0" hangingPunct="1">
              <a:lnSpc>
                <a:spcPct val="100000"/>
              </a:lnSpc>
              <a:spcBef>
                <a:spcPts val="298"/>
              </a:spcBef>
              <a:spcAft>
                <a:spcPts val="0"/>
              </a:spcAft>
              <a:buClr>
                <a:srgbClr val="2992BE"/>
              </a:buClr>
              <a:buSzPct val="100000"/>
              <a:buFont typeface="Arial" pitchFamily="18"/>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b="0" i="0" u="none" strike="noStrike" baseline="0" dirty="0">
              <a:ln>
                <a:noFill/>
              </a:ln>
              <a:solidFill>
                <a:srgbClr val="000000"/>
              </a:solidFill>
              <a:latin typeface="Arial" pitchFamily="18"/>
              <a:ea typeface="WenQuanYi Micro Hei" pitchFamily="2"/>
              <a:cs typeface="WenQuanYi Micro Hei" pitchFamily="2"/>
            </a:endParaRPr>
          </a:p>
          <a:p>
            <a:pPr marL="0" marR="0" lvl="0" indent="0" algn="l" rtl="0" hangingPunct="1">
              <a:lnSpc>
                <a:spcPct val="100000"/>
              </a:lnSpc>
              <a:spcBef>
                <a:spcPts val="298"/>
              </a:spcBef>
              <a:spcAft>
                <a:spcPts val="0"/>
              </a:spcAft>
              <a:buClr>
                <a:srgbClr val="2992BE"/>
              </a:buClr>
              <a:buSzPct val="100000"/>
              <a:buFont typeface="Arial" pitchFamily="18"/>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200" b="0" i="0" u="none" strike="noStrike" baseline="0" dirty="0">
                <a:ln>
                  <a:noFill/>
                </a:ln>
                <a:solidFill>
                  <a:srgbClr val="000000"/>
                </a:solidFill>
                <a:latin typeface="Arial" pitchFamily="18"/>
                <a:ea typeface="WenQuanYi Micro Hei" pitchFamily="2"/>
                <a:cs typeface="WenQuanYi Micro Hei" pitchFamily="2"/>
              </a:rPr>
              <a:t>The company "Photonics" made the first sale of the laser system </a:t>
            </a:r>
            <a:r>
              <a:rPr lang="en-US" sz="1200" b="0" i="0" u="none" strike="noStrike" baseline="0" dirty="0" err="1">
                <a:ln>
                  <a:noFill/>
                </a:ln>
                <a:solidFill>
                  <a:srgbClr val="000000"/>
                </a:solidFill>
                <a:latin typeface="Arial" pitchFamily="18"/>
                <a:ea typeface="WenQuanYi Micro Hei" pitchFamily="2"/>
                <a:cs typeface="WenQuanYi Micro Hei" pitchFamily="2"/>
              </a:rPr>
              <a:t>stLase</a:t>
            </a:r>
            <a:r>
              <a:rPr lang="en-US" sz="1200" b="0" i="0" u="none" strike="noStrike" baseline="0" dirty="0">
                <a:ln>
                  <a:noFill/>
                </a:ln>
                <a:solidFill>
                  <a:srgbClr val="000000"/>
                </a:solidFill>
                <a:latin typeface="Arial" pitchFamily="18"/>
                <a:ea typeface="WenQuanYi Micro Hei" pitchFamily="2"/>
                <a:cs typeface="WenQuanYi Micro Hei" pitchFamily="2"/>
              </a:rPr>
              <a:t> in </a:t>
            </a:r>
            <a:r>
              <a:rPr lang="en-US" sz="1200" b="0" i="0" u="none" strike="noStrike" baseline="0" dirty="0" smtClean="0">
                <a:ln>
                  <a:noFill/>
                </a:ln>
                <a:solidFill>
                  <a:srgbClr val="000000"/>
                </a:solidFill>
                <a:latin typeface="Arial" pitchFamily="18"/>
                <a:ea typeface="WenQuanYi Micro Hei" pitchFamily="2"/>
                <a:cs typeface="WenQuanYi Micro Hei" pitchFamily="2"/>
              </a:rPr>
              <a:t>Russia</a:t>
            </a:r>
          </a:p>
          <a:p>
            <a:pPr marL="0" marR="0" lvl="0" indent="0" algn="l" rtl="0" hangingPunct="1">
              <a:lnSpc>
                <a:spcPct val="100000"/>
              </a:lnSpc>
              <a:spcBef>
                <a:spcPts val="298"/>
              </a:spcBef>
              <a:spcAft>
                <a:spcPts val="0"/>
              </a:spcAft>
              <a:buClr>
                <a:srgbClr val="2992BE"/>
              </a:buClr>
              <a:buSzPct val="100000"/>
              <a:buFont typeface="Arial" pitchFamily="18"/>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b="0" i="0" u="none" strike="noStrike" baseline="0" dirty="0">
              <a:ln>
                <a:noFill/>
              </a:ln>
              <a:solidFill>
                <a:srgbClr val="000000"/>
              </a:solidFill>
              <a:latin typeface="Arial" pitchFamily="18"/>
              <a:ea typeface="WenQuanYi Micro Hei" pitchFamily="2"/>
              <a:cs typeface="WenQuanYi Micro Hei" pitchFamily="2"/>
            </a:endParaRPr>
          </a:p>
          <a:p>
            <a:pPr marL="0" marR="0" lvl="0" indent="0" algn="l" rtl="0" hangingPunct="1">
              <a:lnSpc>
                <a:spcPct val="100000"/>
              </a:lnSpc>
              <a:spcBef>
                <a:spcPts val="298"/>
              </a:spcBef>
              <a:spcAft>
                <a:spcPts val="0"/>
              </a:spcAft>
              <a:buClr>
                <a:srgbClr val="2992BE"/>
              </a:buClr>
              <a:buSzPct val="100000"/>
              <a:buFont typeface="Arial" pitchFamily="18"/>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200" b="0" i="0" u="none" strike="noStrike" baseline="0" dirty="0" err="1">
                <a:ln>
                  <a:noFill/>
                </a:ln>
                <a:solidFill>
                  <a:srgbClr val="000000"/>
                </a:solidFill>
                <a:latin typeface="Arial" pitchFamily="18"/>
                <a:ea typeface="WenQuanYi Micro Hei" pitchFamily="2"/>
                <a:cs typeface="WenQuanYi Micro Hei" pitchFamily="2"/>
              </a:rPr>
              <a:t>V.P.Lebedev</a:t>
            </a:r>
            <a:r>
              <a:rPr lang="en-US" sz="1200" b="0" i="0" u="none" strike="noStrike" baseline="0" dirty="0">
                <a:ln>
                  <a:noFill/>
                </a:ln>
                <a:solidFill>
                  <a:srgbClr val="000000"/>
                </a:solidFill>
                <a:latin typeface="Arial" pitchFamily="18"/>
                <a:ea typeface="WenQuanYi Micro Hei" pitchFamily="2"/>
                <a:cs typeface="WenQuanYi Micro Hei" pitchFamily="2"/>
              </a:rPr>
              <a:t> and </a:t>
            </a:r>
            <a:r>
              <a:rPr lang="en-US" sz="1200" b="0" i="0" u="none" strike="noStrike" baseline="0" dirty="0" err="1">
                <a:ln>
                  <a:noFill/>
                </a:ln>
                <a:solidFill>
                  <a:srgbClr val="000000"/>
                </a:solidFill>
                <a:latin typeface="Arial" pitchFamily="18"/>
                <a:ea typeface="WenQuanYi Micro Hei" pitchFamily="2"/>
                <a:cs typeface="WenQuanYi Micro Hei" pitchFamily="2"/>
              </a:rPr>
              <a:t>A.Malygin</a:t>
            </a:r>
            <a:r>
              <a:rPr lang="en-US" sz="1200" b="0" i="0" u="none" strike="noStrike" baseline="0" dirty="0">
                <a:ln>
                  <a:noFill/>
                </a:ln>
                <a:solidFill>
                  <a:srgbClr val="000000"/>
                </a:solidFill>
                <a:latin typeface="Arial" pitchFamily="18"/>
                <a:ea typeface="WenQuanYi Micro Hei" pitchFamily="2"/>
                <a:cs typeface="WenQuanYi Micro Hei" pitchFamily="2"/>
              </a:rPr>
              <a:t> were awarded with the Russian Government award for the development of the technology underlying the "TES Mobile" project</a:t>
            </a:r>
          </a:p>
          <a:p>
            <a:pPr marL="0" marR="0" lvl="0" indent="0" algn="l" rtl="0" hangingPunct="1">
              <a:lnSpc>
                <a:spcPct val="100000"/>
              </a:lnSpc>
              <a:spcBef>
                <a:spcPts val="298"/>
              </a:spcBef>
              <a:spcAft>
                <a:spcPts val="0"/>
              </a:spcAft>
              <a:buClr>
                <a:srgbClr val="2992BE"/>
              </a:buClr>
              <a:buSzPct val="100000"/>
              <a:buFont typeface="Arial" pitchFamily="18"/>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b="0" i="0" u="none" strike="noStrike" baseline="0" dirty="0">
              <a:ln>
                <a:noFill/>
              </a:ln>
              <a:solidFill>
                <a:srgbClr val="000000"/>
              </a:solidFill>
              <a:latin typeface="Arial" pitchFamily="18"/>
              <a:ea typeface="WenQuanYi Micro Hei" pitchFamily="2"/>
              <a:cs typeface="WenQuanYi Micro Hei" pitchFamily="2"/>
            </a:endParaRPr>
          </a:p>
          <a:p>
            <a:pPr marL="0" marR="0" lvl="0" indent="0" algn="l" rtl="0" hangingPunct="1">
              <a:lnSpc>
                <a:spcPct val="100000"/>
              </a:lnSpc>
              <a:spcBef>
                <a:spcPts val="298"/>
              </a:spcBef>
              <a:spcAft>
                <a:spcPts val="0"/>
              </a:spcAft>
              <a:buClr>
                <a:srgbClr val="2992BE"/>
              </a:buClr>
              <a:buSzPct val="100000"/>
              <a:buFont typeface="Arial" pitchFamily="18"/>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200" b="0" i="0" u="none" strike="noStrike" baseline="0" dirty="0">
                <a:ln>
                  <a:noFill/>
                </a:ln>
                <a:solidFill>
                  <a:srgbClr val="000000"/>
                </a:solidFill>
                <a:latin typeface="Arial" pitchFamily="18"/>
                <a:ea typeface="WenQuanYi Micro Hei" pitchFamily="2"/>
                <a:cs typeface="WenQuanYi Micro Hei" pitchFamily="2"/>
              </a:rPr>
              <a:t>NP TSPIKS will receive a 5 million ruble grant from the Ministry of Education and Science of the Russian Federation</a:t>
            </a:r>
          </a:p>
          <a:p>
            <a:pPr marL="685799" marR="0" lvl="0" indent="-684359" algn="l" rtl="0" hangingPunct="1">
              <a:lnSpc>
                <a:spcPct val="100000"/>
              </a:lnSpc>
              <a:spcBef>
                <a:spcPts val="298"/>
              </a:spcBef>
              <a:spcAft>
                <a:spcPts val="0"/>
              </a:spcAft>
              <a:buNone/>
              <a:tabLst>
                <a:tab pos="685799" algn="l"/>
                <a:tab pos="1142999" algn="l"/>
                <a:tab pos="1600199" algn="l"/>
                <a:tab pos="2057398" algn="l"/>
                <a:tab pos="2514599" algn="l"/>
                <a:tab pos="2971799" algn="l"/>
                <a:tab pos="3428998" algn="l"/>
                <a:tab pos="3886199" algn="l"/>
                <a:tab pos="4343399" algn="l"/>
                <a:tab pos="4800599" algn="l"/>
                <a:tab pos="5257799" algn="l"/>
                <a:tab pos="5714999" algn="l"/>
                <a:tab pos="6172198" algn="l"/>
                <a:tab pos="6629399" algn="l"/>
                <a:tab pos="7086598" algn="l"/>
                <a:tab pos="7543799" algn="l"/>
                <a:tab pos="8000999" algn="l"/>
                <a:tab pos="8458199" algn="l"/>
                <a:tab pos="8915399" algn="l"/>
                <a:tab pos="9372599" algn="l"/>
                <a:tab pos="9829799" algn="l"/>
              </a:tabLst>
            </a:pPr>
            <a:endParaRPr lang="en-US" sz="1200" b="0" i="0" u="none" strike="noStrike" baseline="0" dirty="0">
              <a:ln>
                <a:noFill/>
              </a:ln>
              <a:solidFill>
                <a:srgbClr val="000000"/>
              </a:solidFill>
              <a:latin typeface="Arial" pitchFamily="18"/>
              <a:ea typeface="WenQuanYi Micro Hei" pitchFamily="2"/>
              <a:cs typeface="WenQuanYi Micro Hei" pitchFamily="2"/>
            </a:endParaRPr>
          </a:p>
          <a:p>
            <a:pPr marL="0" marR="0" lvl="0" indent="0" algn="l" rtl="0" hangingPunct="1">
              <a:lnSpc>
                <a:spcPct val="100000"/>
              </a:lnSpc>
              <a:spcBef>
                <a:spcPts val="298"/>
              </a:spcBef>
              <a:spcAft>
                <a:spcPts val="0"/>
              </a:spcAft>
              <a:buClr>
                <a:srgbClr val="2992BE"/>
              </a:buClr>
              <a:buSzPct val="100000"/>
              <a:buFont typeface="Arial" pitchFamily="18"/>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200" b="0" i="0" u="none" strike="noStrike" baseline="0" dirty="0">
                <a:ln>
                  <a:noFill/>
                </a:ln>
                <a:solidFill>
                  <a:srgbClr val="000000"/>
                </a:solidFill>
                <a:latin typeface="Arial" pitchFamily="18"/>
                <a:ea typeface="WenQuanYi Micro Hei" pitchFamily="2"/>
                <a:cs typeface="WenQuanYi Micro Hei" pitchFamily="2"/>
              </a:rPr>
              <a:t>Rock Flow Dynamics has begun the sale of licenses to the Japanese National Petroleum Corporation JOGMEC</a:t>
            </a:r>
          </a:p>
          <a:p>
            <a:pPr marL="0" marR="0" lvl="0" indent="0" algn="l" rtl="0" hangingPunct="1">
              <a:lnSpc>
                <a:spcPct val="100000"/>
              </a:lnSpc>
              <a:spcBef>
                <a:spcPts val="298"/>
              </a:spcBef>
              <a:spcAft>
                <a:spcPts val="0"/>
              </a:spcAft>
              <a:buClr>
                <a:srgbClr val="2992BE"/>
              </a:buClr>
              <a:buSzPct val="100000"/>
              <a:buFont typeface="Arial" pitchFamily="18"/>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b="0" i="0" u="none" strike="noStrike" baseline="0" dirty="0">
              <a:ln>
                <a:noFill/>
              </a:ln>
              <a:solidFill>
                <a:srgbClr val="000000"/>
              </a:solidFill>
              <a:latin typeface="Arial" pitchFamily="18"/>
              <a:ea typeface="WenQuanYi Micro Hei" pitchFamily="2"/>
              <a:cs typeface="WenQuanYi Micro Hei" pitchFamily="2"/>
            </a:endParaRPr>
          </a:p>
          <a:p>
            <a:pPr marL="0" marR="0" lvl="0" indent="0" algn="l" rtl="0" hangingPunct="1">
              <a:lnSpc>
                <a:spcPct val="100000"/>
              </a:lnSpc>
              <a:spcBef>
                <a:spcPts val="298"/>
              </a:spcBef>
              <a:spcAft>
                <a:spcPts val="0"/>
              </a:spcAft>
              <a:buClr>
                <a:srgbClr val="2992BE"/>
              </a:buClr>
              <a:buSzPct val="100000"/>
              <a:buFont typeface="Arial" pitchFamily="18"/>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200" b="0" i="0" u="none" strike="noStrike" baseline="0" dirty="0">
                <a:ln>
                  <a:noFill/>
                </a:ln>
                <a:solidFill>
                  <a:srgbClr val="000000"/>
                </a:solidFill>
                <a:latin typeface="Arial" pitchFamily="18"/>
                <a:ea typeface="WenQuanYi Micro Hei" pitchFamily="2"/>
                <a:cs typeface="WenQuanYi Micro Hei" pitchFamily="2"/>
              </a:rPr>
              <a:t>News360 was recognized as the world's best start-up at World Summit Award in Mobile Content category</a:t>
            </a:r>
          </a:p>
          <a:p>
            <a:pPr marL="0" marR="0" lvl="0" indent="0" algn="l" rtl="0" hangingPunct="1">
              <a:lnSpc>
                <a:spcPct val="100000"/>
              </a:lnSpc>
              <a:spcBef>
                <a:spcPts val="298"/>
              </a:spcBef>
              <a:spcAft>
                <a:spcPts val="0"/>
              </a:spcAft>
              <a:buClr>
                <a:srgbClr val="2992BE"/>
              </a:buClr>
              <a:buSzPct val="100000"/>
              <a:buFont typeface="Arial" pitchFamily="18"/>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b="0" i="0" u="none" strike="noStrike" baseline="0" dirty="0">
              <a:ln>
                <a:noFill/>
              </a:ln>
              <a:solidFill>
                <a:srgbClr val="000000"/>
              </a:solidFill>
              <a:latin typeface="Arial" pitchFamily="18"/>
              <a:ea typeface="WenQuanYi Micro Hei" pitchFamily="2"/>
              <a:cs typeface="WenQuanYi Micro Hei" pitchFamily="2"/>
            </a:endParaRPr>
          </a:p>
          <a:p>
            <a:pPr marL="0" marR="0" lvl="0" indent="0" algn="l" rtl="0" hangingPunct="1">
              <a:lnSpc>
                <a:spcPct val="100000"/>
              </a:lnSpc>
              <a:spcBef>
                <a:spcPts val="298"/>
              </a:spcBef>
              <a:spcAft>
                <a:spcPts val="0"/>
              </a:spcAft>
              <a:buClr>
                <a:srgbClr val="2992BE"/>
              </a:buClr>
              <a:buSzPct val="100000"/>
              <a:buFont typeface="Arial" pitchFamily="18"/>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200" b="0" i="0" u="none" strike="noStrike" baseline="0" dirty="0">
                <a:ln>
                  <a:noFill/>
                </a:ln>
                <a:solidFill>
                  <a:srgbClr val="000000"/>
                </a:solidFill>
                <a:latin typeface="Arial" pitchFamily="18"/>
                <a:ea typeface="WenQuanYi Micro Hei" pitchFamily="2"/>
                <a:cs typeface="WenQuanYi Micro Hei" pitchFamily="2"/>
              </a:rPr>
              <a:t>ROSPATENT issued a registration certificate for "Gee Es Digital” program</a:t>
            </a:r>
          </a:p>
          <a:p>
            <a:pPr marL="0" marR="0" lvl="0" indent="0" algn="l" rtl="0" hangingPunct="1">
              <a:lnSpc>
                <a:spcPct val="100000"/>
              </a:lnSpc>
              <a:spcBef>
                <a:spcPts val="298"/>
              </a:spcBef>
              <a:spcAft>
                <a:spcPts val="0"/>
              </a:spcAft>
              <a:buClr>
                <a:srgbClr val="2992BE"/>
              </a:buClr>
              <a:buSzPct val="100000"/>
              <a:buFont typeface="Arial" pitchFamily="18"/>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b="0" i="0" u="none" strike="noStrike" baseline="0" dirty="0">
              <a:ln>
                <a:noFill/>
              </a:ln>
              <a:solidFill>
                <a:srgbClr val="000000"/>
              </a:solidFill>
              <a:latin typeface="Arial" pitchFamily="18"/>
              <a:ea typeface="WenQuanYi Micro Hei" pitchFamily="2"/>
              <a:cs typeface="WenQuanYi Micro Hei" pitchFamily="2"/>
            </a:endParaRPr>
          </a:p>
          <a:p>
            <a:pPr marL="0" marR="0" lvl="0" indent="0" algn="l" rtl="0" hangingPunct="1">
              <a:lnSpc>
                <a:spcPct val="100000"/>
              </a:lnSpc>
              <a:spcBef>
                <a:spcPts val="298"/>
              </a:spcBef>
              <a:spcAft>
                <a:spcPts val="0"/>
              </a:spcAft>
              <a:buClr>
                <a:srgbClr val="2992BE"/>
              </a:buClr>
              <a:buSzPct val="100000"/>
              <a:buFont typeface="Arial" pitchFamily="18"/>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200" b="0" i="0" u="none" strike="noStrike" baseline="0" dirty="0" err="1">
                <a:ln>
                  <a:noFill/>
                </a:ln>
                <a:solidFill>
                  <a:srgbClr val="000000"/>
                </a:solidFill>
                <a:latin typeface="Arial" pitchFamily="18"/>
                <a:ea typeface="WenQuanYi Micro Hei" pitchFamily="2"/>
                <a:cs typeface="WenQuanYi Micro Hei" pitchFamily="2"/>
              </a:rPr>
              <a:t>RealSpeaker</a:t>
            </a:r>
            <a:r>
              <a:rPr lang="en-US" sz="1200" b="0" i="0" u="none" strike="noStrike" baseline="0" dirty="0">
                <a:ln>
                  <a:noFill/>
                </a:ln>
                <a:solidFill>
                  <a:srgbClr val="000000"/>
                </a:solidFill>
                <a:latin typeface="Arial" pitchFamily="18"/>
                <a:ea typeface="WenQuanYi Micro Hei" pitchFamily="2"/>
                <a:cs typeface="WenQuanYi Micro Hei" pitchFamily="2"/>
              </a:rPr>
              <a:t> launched the first consumer version of speech-to-text and speech recognition program</a:t>
            </a:r>
          </a:p>
          <a:p>
            <a:pPr marL="685799" marR="0" lvl="0" indent="-684359" algn="l" rtl="0" hangingPunct="1">
              <a:lnSpc>
                <a:spcPct val="100000"/>
              </a:lnSpc>
              <a:spcBef>
                <a:spcPts val="298"/>
              </a:spcBef>
              <a:spcAft>
                <a:spcPts val="0"/>
              </a:spcAft>
              <a:buNone/>
              <a:tabLst>
                <a:tab pos="685799" algn="l"/>
                <a:tab pos="1142999" algn="l"/>
                <a:tab pos="1600199" algn="l"/>
                <a:tab pos="2057398" algn="l"/>
                <a:tab pos="2514599" algn="l"/>
                <a:tab pos="2971799" algn="l"/>
                <a:tab pos="3428998" algn="l"/>
                <a:tab pos="3886199" algn="l"/>
                <a:tab pos="4343399" algn="l"/>
                <a:tab pos="4800599" algn="l"/>
                <a:tab pos="5257799" algn="l"/>
                <a:tab pos="5714999" algn="l"/>
                <a:tab pos="6172198" algn="l"/>
                <a:tab pos="6629399" algn="l"/>
                <a:tab pos="7086598" algn="l"/>
                <a:tab pos="7543799" algn="l"/>
                <a:tab pos="8000999" algn="l"/>
                <a:tab pos="8458199" algn="l"/>
                <a:tab pos="8915399" algn="l"/>
                <a:tab pos="9372599" algn="l"/>
                <a:tab pos="9829799" algn="l"/>
              </a:tabLst>
            </a:pPr>
            <a:endParaRPr lang="en-US" sz="1200" b="0" i="0" u="none" strike="noStrike" baseline="0" dirty="0">
              <a:ln>
                <a:noFill/>
              </a:ln>
              <a:solidFill>
                <a:srgbClr val="000000"/>
              </a:solidFill>
              <a:latin typeface="Arial" pitchFamily="18"/>
              <a:ea typeface="WenQuanYi Micro Hei" pitchFamily="2"/>
              <a:cs typeface="WenQuanYi Micro Hei" pitchFamily="2"/>
            </a:endParaRPr>
          </a:p>
          <a:p>
            <a:pPr marL="0" marR="0" lvl="0" indent="0" algn="l" rtl="0" hangingPunct="1">
              <a:lnSpc>
                <a:spcPct val="100000"/>
              </a:lnSpc>
              <a:spcBef>
                <a:spcPts val="298"/>
              </a:spcBef>
              <a:spcAft>
                <a:spcPts val="0"/>
              </a:spcAft>
              <a:buClr>
                <a:srgbClr val="2992BE"/>
              </a:buClr>
              <a:buSzPct val="100000"/>
              <a:buFont typeface="Arial" pitchFamily="18"/>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200" b="0" i="0" u="none" strike="noStrike" baseline="0" dirty="0">
                <a:ln>
                  <a:noFill/>
                </a:ln>
                <a:solidFill>
                  <a:srgbClr val="000000"/>
                </a:solidFill>
                <a:latin typeface="Arial" pitchFamily="18"/>
                <a:ea typeface="WenQuanYi Micro Hei" pitchFamily="2"/>
                <a:cs typeface="WenQuanYi Micro Hei" pitchFamily="2"/>
              </a:rPr>
              <a:t>"SPUTNIKS” will participate in the Bauman MSTU program on conducting experiments on board small spacecraft</a:t>
            </a:r>
          </a:p>
          <a:p>
            <a:pPr marL="685799" marR="0" lvl="0" indent="-684359" algn="l" rtl="0" hangingPunct="1">
              <a:lnSpc>
                <a:spcPct val="100000"/>
              </a:lnSpc>
              <a:spcBef>
                <a:spcPts val="298"/>
              </a:spcBef>
              <a:spcAft>
                <a:spcPts val="0"/>
              </a:spcAft>
              <a:buNone/>
              <a:tabLst>
                <a:tab pos="685799" algn="l"/>
                <a:tab pos="1142999" algn="l"/>
                <a:tab pos="1600199" algn="l"/>
                <a:tab pos="2057398" algn="l"/>
                <a:tab pos="2514599" algn="l"/>
                <a:tab pos="2971799" algn="l"/>
                <a:tab pos="3428998" algn="l"/>
                <a:tab pos="3886199" algn="l"/>
                <a:tab pos="4343399" algn="l"/>
                <a:tab pos="4800599" algn="l"/>
                <a:tab pos="5257799" algn="l"/>
                <a:tab pos="5714999" algn="l"/>
                <a:tab pos="6172198" algn="l"/>
                <a:tab pos="6629399" algn="l"/>
                <a:tab pos="7086598" algn="l"/>
                <a:tab pos="7543799" algn="l"/>
                <a:tab pos="8000999" algn="l"/>
                <a:tab pos="8458199" algn="l"/>
                <a:tab pos="8915399" algn="l"/>
                <a:tab pos="9372599" algn="l"/>
                <a:tab pos="9829799" algn="l"/>
              </a:tabLst>
            </a:pPr>
            <a:r>
              <a:rPr lang="ru-RU" sz="1200" b="0" i="0" u="none" strike="noStrike" baseline="0" dirty="0">
                <a:ln>
                  <a:noFill/>
                </a:ln>
                <a:solidFill>
                  <a:srgbClr val="3C3C3C"/>
                </a:solidFill>
                <a:latin typeface="Arial" pitchFamily="18"/>
                <a:ea typeface="WenQuanYi Micro Hei" pitchFamily="2"/>
                <a:cs typeface="WenQuanYi Micro Hei" pitchFamily="2"/>
              </a:rPr>
              <a:t> </a:t>
            </a:r>
          </a:p>
          <a:p>
            <a:pPr marL="0" marR="0" lvl="0" indent="0" algn="l" rtl="0" hangingPunct="1">
              <a:lnSpc>
                <a:spcPct val="100000"/>
              </a:lnSpc>
              <a:spcBef>
                <a:spcPts val="298"/>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200" b="0" i="0" u="none" strike="noStrike" baseline="0" dirty="0">
              <a:ln>
                <a:noFill/>
              </a:ln>
              <a:solidFill>
                <a:srgbClr val="3C3C3C"/>
              </a:solidFill>
              <a:latin typeface="Arial" pitchFamily="18"/>
              <a:ea typeface="WenQuanYi Micro Hei" pitchFamily="2"/>
              <a:cs typeface="WenQuanYi Micro Hei" pitchFamily="2"/>
            </a:endParaRPr>
          </a:p>
          <a:p>
            <a:pPr marL="0" marR="0" lvl="0" indent="0" algn="l" rtl="0" hangingPunct="1">
              <a:lnSpc>
                <a:spcPct val="100000"/>
              </a:lnSpc>
              <a:spcBef>
                <a:spcPts val="298"/>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200" b="0" i="0" u="none" strike="noStrike" baseline="0" dirty="0">
              <a:ln>
                <a:noFill/>
              </a:ln>
              <a:solidFill>
                <a:srgbClr val="000000"/>
              </a:solidFill>
              <a:latin typeface="Arial" pitchFamily="18"/>
              <a:ea typeface="WenQuanYi Micro Hei" pitchFamily="2"/>
              <a:cs typeface="WenQuanYi Micro Hei" pitchFamily="2"/>
            </a:endParaRPr>
          </a:p>
          <a:p>
            <a:pPr marL="0" marR="0" lvl="0" indent="0" algn="l" rtl="0" hangingPunct="1">
              <a:lnSpc>
                <a:spcPct val="100000"/>
              </a:lnSpc>
              <a:spcBef>
                <a:spcPts val="298"/>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200" b="0" i="0" u="none" strike="noStrike" baseline="0" dirty="0">
              <a:ln>
                <a:noFill/>
              </a:ln>
              <a:solidFill>
                <a:srgbClr val="000000"/>
              </a:solidFill>
              <a:latin typeface="Arial" pitchFamily="18"/>
              <a:ea typeface="WenQuanYi Micro Hei" pitchFamily="2"/>
              <a:cs typeface="WenQuanYi Micro Hei" pitchFamily="2"/>
            </a:endParaRPr>
          </a:p>
          <a:p>
            <a:pPr marL="0" marR="0" lvl="0" indent="0" algn="l" rtl="0" hangingPunct="1">
              <a:lnSpc>
                <a:spcPct val="100000"/>
              </a:lnSpc>
              <a:spcBef>
                <a:spcPts val="298"/>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200" b="0" i="0" u="none" strike="noStrike" baseline="0" dirty="0">
              <a:ln>
                <a:noFill/>
              </a:ln>
              <a:solidFill>
                <a:srgbClr val="000000"/>
              </a:solidFill>
              <a:latin typeface="Arial" pitchFamily="18"/>
              <a:ea typeface="WenQuanYi Micro Hei" pitchFamily="2"/>
              <a:cs typeface="WenQuanYi Micro Hei" pitchFamily="2"/>
            </a:endParaRPr>
          </a:p>
          <a:p>
            <a:pPr marL="0" marR="0" lvl="0" indent="0" algn="l" rtl="0" hangingPunct="1">
              <a:lnSpc>
                <a:spcPct val="100000"/>
              </a:lnSpc>
              <a:spcBef>
                <a:spcPts val="298"/>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200" b="0" i="0" u="none" strike="noStrike" baseline="0" dirty="0">
              <a:ln>
                <a:noFill/>
              </a:ln>
              <a:solidFill>
                <a:srgbClr val="000000"/>
              </a:solidFill>
              <a:latin typeface="Arial" pitchFamily="18"/>
              <a:ea typeface="WenQuanYi Micro Hei" pitchFamily="2"/>
              <a:cs typeface="WenQuanYi Micro Hei" pitchFamily="2"/>
            </a:endParaRPr>
          </a:p>
          <a:p>
            <a:pPr marL="0" marR="0" lvl="0" indent="0" algn="l" rtl="0" hangingPunct="1">
              <a:lnSpc>
                <a:spcPct val="100000"/>
              </a:lnSpc>
              <a:spcBef>
                <a:spcPts val="298"/>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200" b="0" i="0" u="none" strike="noStrike" baseline="0" dirty="0">
              <a:ln>
                <a:noFill/>
              </a:ln>
              <a:solidFill>
                <a:srgbClr val="000000"/>
              </a:solidFill>
              <a:latin typeface="Arial" pitchFamily="18"/>
              <a:ea typeface="WenQuanYi Micro Hei" pitchFamily="2"/>
              <a:cs typeface="WenQuanYi Micro Hei" pitchFamily="2"/>
            </a:endParaRPr>
          </a:p>
          <a:p>
            <a:pPr marL="0" marR="0" lvl="0" indent="0" algn="l" rtl="0" hangingPunct="1">
              <a:lnSpc>
                <a:spcPct val="100000"/>
              </a:lnSpc>
              <a:spcBef>
                <a:spcPts val="298"/>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200" b="0" i="0" u="none" strike="noStrike" baseline="0" dirty="0">
              <a:ln>
                <a:noFill/>
              </a:ln>
              <a:solidFill>
                <a:srgbClr val="000000"/>
              </a:solidFill>
              <a:latin typeface="Arial" pitchFamily="18"/>
              <a:ea typeface="WenQuanYi Micro Hei" pitchFamily="2"/>
              <a:cs typeface="WenQuanYi Micro Hei" pitchFamily="2"/>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06320" y="107640"/>
            <a:ext cx="6492600" cy="703440"/>
          </a:xfrm>
        </p:spPr>
        <p:txBody>
          <a:bodyPr wrap="square">
            <a:spAutoFit/>
          </a:bodyPr>
          <a:lstStyle>
            <a:defPPr lvl="0">
              <a:buNone/>
            </a:defPPr>
            <a:lvl1pPr lvl="0">
              <a:buNone/>
            </a:lvl1pPr>
          </a:lstStyle>
          <a:p>
            <a:pPr lvl="0" algn="l" hangingPunct="1">
              <a:lnSpc>
                <a:spcPct val="100000"/>
              </a:lnSpc>
            </a:pPr>
            <a:r>
              <a:rPr lang="ru-RU" sz="2400">
                <a:latin typeface="Calibri" pitchFamily="18"/>
              </a:rPr>
              <a:t>Photonic Nano - Meta Technologies</a:t>
            </a:r>
          </a:p>
        </p:txBody>
      </p:sp>
      <p:sp>
        <p:nvSpPr>
          <p:cNvPr id="3" name="Rectangle 2"/>
          <p:cNvSpPr/>
          <p:nvPr/>
        </p:nvSpPr>
        <p:spPr>
          <a:xfrm>
            <a:off x="755639" y="1034999"/>
            <a:ext cx="4824360" cy="731159"/>
          </a:xfrm>
          <a:prstGeom prst="rect">
            <a:avLst/>
          </a:prstGeom>
          <a:no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000000"/>
                </a:solidFill>
                <a:latin typeface="Calibri" pitchFamily="18"/>
                <a:ea typeface="WenQuanYi Micro Hei" pitchFamily="2"/>
                <a:cs typeface="WenQuanYi Micro Hei" pitchFamily="2"/>
              </a:rPr>
              <a:t>QWave Fund will invest 10 million rubles in 'Photonic Nano-Meta Technologies' (PNMT) and another 30 million rubles will be allocated as a grant from the Skolkovo Fund.</a:t>
            </a:r>
          </a:p>
        </p:txBody>
      </p:sp>
      <p:sp>
        <p:nvSpPr>
          <p:cNvPr id="4" name="Rectangle 3"/>
          <p:cNvSpPr/>
          <p:nvPr/>
        </p:nvSpPr>
        <p:spPr>
          <a:xfrm>
            <a:off x="826920" y="2421000"/>
            <a:ext cx="8002800" cy="2031325"/>
          </a:xfrm>
          <a:prstGeom prst="rect">
            <a:avLst/>
          </a:prstGeom>
          <a:solidFill>
            <a:srgbClr val="777777"/>
          </a:solidFill>
          <a:ln w="9360">
            <a:solidFill>
              <a:srgbClr val="F2F2F2"/>
            </a:solidFill>
            <a:prstDash val="solid"/>
            <a:roun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dirty="0">
                <a:ln>
                  <a:noFill/>
                </a:ln>
                <a:solidFill>
                  <a:srgbClr val="FFFFFF"/>
                </a:solidFill>
                <a:latin typeface="Calibri" pitchFamily="18"/>
                <a:ea typeface="WenQuanYi Micro Hei" pitchFamily="2"/>
                <a:cs typeface="WenQuanYi Micro Hei" pitchFamily="2"/>
              </a:rPr>
              <a:t>At present PNMT has achieved the following:</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dirty="0">
                <a:ln>
                  <a:noFill/>
                </a:ln>
                <a:solidFill>
                  <a:srgbClr val="FFFFFF"/>
                </a:solidFill>
                <a:latin typeface="Calibri" pitchFamily="18"/>
                <a:ea typeface="WenQuanYi Micro Hei" pitchFamily="2"/>
                <a:cs typeface="WenQuanYi Micro Hei" pitchFamily="2"/>
              </a:rPr>
              <a:t>Conducted primary research showing the reduced time of spontaneous emissions from diamonds’ NV-centers by up to 10 times, through the use of a hyperbolic </a:t>
            </a:r>
            <a:r>
              <a:rPr lang="en-US" sz="1400" b="0" i="0" u="none" strike="noStrike" baseline="0" dirty="0" err="1">
                <a:ln>
                  <a:noFill/>
                </a:ln>
                <a:solidFill>
                  <a:srgbClr val="FFFFFF"/>
                </a:solidFill>
                <a:latin typeface="Calibri" pitchFamily="18"/>
                <a:ea typeface="WenQuanYi Micro Hei" pitchFamily="2"/>
                <a:cs typeface="WenQuanYi Micro Hei" pitchFamily="2"/>
              </a:rPr>
              <a:t>metamaterial</a:t>
            </a:r>
            <a:r>
              <a:rPr lang="en-US" sz="1400" b="0" i="0" u="none" strike="noStrike" baseline="0" dirty="0">
                <a:ln>
                  <a:noFill/>
                </a:ln>
                <a:solidFill>
                  <a:srgbClr val="FFFFFF"/>
                </a:solidFill>
                <a:latin typeface="Calibri" pitchFamily="18"/>
                <a:ea typeface="WenQuanYi Micro Hei" pitchFamily="2"/>
                <a:cs typeface="WenQuanYi Micro Hei" pitchFamily="2"/>
              </a:rPr>
              <a:t> (HMM);</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400" b="0" i="0" u="none" strike="noStrike" baseline="0" dirty="0">
              <a:ln>
                <a:noFill/>
              </a:ln>
              <a:solidFill>
                <a:srgbClr val="FFFFFF"/>
              </a:solidFill>
              <a:latin typeface="Calibri" pitchFamily="18"/>
              <a:ea typeface="WenQuanYi Micro Hei" pitchFamily="2"/>
              <a:cs typeface="WenQuanYi Micro Hei"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dirty="0">
                <a:ln>
                  <a:noFill/>
                </a:ln>
                <a:solidFill>
                  <a:srgbClr val="FFFFFF"/>
                </a:solidFill>
                <a:latin typeface="Calibri" pitchFamily="18"/>
                <a:ea typeface="WenQuanYi Micro Hei" pitchFamily="2"/>
                <a:cs typeface="WenQuanYi Micro Hei" pitchFamily="2"/>
              </a:rPr>
              <a:t>A patent search was conducted on the</a:t>
            </a:r>
            <a:r>
              <a:rPr lang="en-US" sz="1400" b="0" i="0" u="none" strike="noStrike" baseline="0" dirty="0" smtClean="0">
                <a:ln>
                  <a:noFill/>
                </a:ln>
                <a:solidFill>
                  <a:srgbClr val="FFFFFF"/>
                </a:solidFill>
                <a:latin typeface="Calibri" pitchFamily="18"/>
                <a:ea typeface="WenQuanYi Micro Hei" pitchFamily="2"/>
                <a:cs typeface="WenQuanYi Micro Hei" pitchFamily="2"/>
              </a:rPr>
              <a:t> </a:t>
            </a:r>
            <a:r>
              <a:rPr lang="en-US" sz="1400" dirty="0" smtClean="0">
                <a:solidFill>
                  <a:srgbClr val="FFFFFF"/>
                </a:solidFill>
                <a:latin typeface="Calibri" pitchFamily="18"/>
                <a:ea typeface="WenQuanYi Micro Hei" pitchFamily="2"/>
                <a:cs typeface="WenQuanYi Micro Hei" pitchFamily="2"/>
              </a:rPr>
              <a:t>subject</a:t>
            </a:r>
            <a:r>
              <a:rPr lang="en-US" sz="1400" b="0" i="0" u="none" strike="noStrike" baseline="0" dirty="0" smtClean="0">
                <a:ln>
                  <a:noFill/>
                </a:ln>
                <a:solidFill>
                  <a:srgbClr val="FFFFFF"/>
                </a:solidFill>
                <a:latin typeface="Calibri" pitchFamily="18"/>
                <a:ea typeface="WenQuanYi Micro Hei" pitchFamily="2"/>
                <a:cs typeface="WenQuanYi Micro Hei" pitchFamily="2"/>
              </a:rPr>
              <a:t>; </a:t>
            </a:r>
            <a:r>
              <a:rPr lang="en-US" sz="1400" b="0" i="0" u="none" strike="noStrike" baseline="0" dirty="0">
                <a:ln>
                  <a:noFill/>
                </a:ln>
                <a:solidFill>
                  <a:srgbClr val="FFFFFF"/>
                </a:solidFill>
                <a:latin typeface="Calibri" pitchFamily="18"/>
                <a:ea typeface="WenQuanYi Micro Hei" pitchFamily="2"/>
                <a:cs typeface="WenQuanYi Micro Hei" pitchFamily="2"/>
              </a:rPr>
              <a:t>it showed</a:t>
            </a:r>
            <a:r>
              <a:rPr lang="en-US" sz="1400" b="0" i="0" u="none" strike="noStrike" baseline="0" dirty="0" smtClean="0">
                <a:ln>
                  <a:noFill/>
                </a:ln>
                <a:solidFill>
                  <a:srgbClr val="FFFFFF"/>
                </a:solidFill>
                <a:latin typeface="Calibri" pitchFamily="18"/>
                <a:ea typeface="WenQuanYi Micro Hei" pitchFamily="2"/>
                <a:cs typeface="WenQuanYi Micro Hei" pitchFamily="2"/>
              </a:rPr>
              <a:t> </a:t>
            </a:r>
            <a:r>
              <a:rPr lang="en-US" sz="1400" dirty="0" smtClean="0">
                <a:solidFill>
                  <a:srgbClr val="FFFFFF"/>
                </a:solidFill>
                <a:latin typeface="Calibri" pitchFamily="18"/>
                <a:ea typeface="WenQuanYi Micro Hei" pitchFamily="2"/>
                <a:cs typeface="WenQuanYi Micro Hei" pitchFamily="2"/>
              </a:rPr>
              <a:t>great opportunities to patent the </a:t>
            </a:r>
            <a:r>
              <a:rPr lang="en-US" sz="1400" b="0" i="0" u="none" strike="noStrike" baseline="0" dirty="0" smtClean="0">
                <a:ln>
                  <a:noFill/>
                </a:ln>
                <a:solidFill>
                  <a:srgbClr val="FFFFFF"/>
                </a:solidFill>
                <a:latin typeface="Calibri" pitchFamily="18"/>
                <a:ea typeface="WenQuanYi Micro Hei" pitchFamily="2"/>
                <a:cs typeface="WenQuanYi Micro Hei" pitchFamily="2"/>
              </a:rPr>
              <a:t>technological </a:t>
            </a:r>
            <a:r>
              <a:rPr lang="en-US" sz="1400" b="0" i="0" u="none" strike="noStrike" baseline="0" dirty="0">
                <a:ln>
                  <a:noFill/>
                </a:ln>
                <a:solidFill>
                  <a:srgbClr val="FFFFFF"/>
                </a:solidFill>
                <a:latin typeface="Calibri" pitchFamily="18"/>
                <a:ea typeface="WenQuanYi Micro Hei" pitchFamily="2"/>
                <a:cs typeface="WenQuanYi Micro Hei" pitchFamily="2"/>
              </a:rPr>
              <a:t>solutions which will be used in the creation of the product;</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400" b="0" i="0" u="none" strike="noStrike" baseline="0" dirty="0">
              <a:ln>
                <a:noFill/>
              </a:ln>
              <a:solidFill>
                <a:srgbClr val="FFFFFF"/>
              </a:solidFill>
              <a:latin typeface="Calibri" pitchFamily="18"/>
              <a:ea typeface="WenQuanYi Micro Hei" pitchFamily="2"/>
              <a:cs typeface="WenQuanYi Micro Hei"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dirty="0">
                <a:ln>
                  <a:noFill/>
                </a:ln>
                <a:solidFill>
                  <a:srgbClr val="FFFFFF"/>
                </a:solidFill>
                <a:latin typeface="Calibri" pitchFamily="18"/>
                <a:ea typeface="WenQuanYi Micro Hei" pitchFamily="2"/>
                <a:cs typeface="WenQuanYi Micro Hei" pitchFamily="2"/>
              </a:rPr>
              <a:t>Market research into potential applications of </a:t>
            </a:r>
            <a:r>
              <a:rPr lang="en-US" sz="1400" b="0" i="0" u="none" strike="noStrike" baseline="0" dirty="0" err="1">
                <a:ln>
                  <a:noFill/>
                </a:ln>
                <a:solidFill>
                  <a:srgbClr val="FFFFFF"/>
                </a:solidFill>
                <a:latin typeface="Calibri" pitchFamily="18"/>
                <a:ea typeface="WenQuanYi Micro Hei" pitchFamily="2"/>
                <a:cs typeface="WenQuanYi Micro Hei" pitchFamily="2"/>
              </a:rPr>
              <a:t>nano</a:t>
            </a:r>
            <a:r>
              <a:rPr lang="en-US" sz="1400" b="0" i="0" u="none" strike="noStrike" baseline="0" dirty="0">
                <a:ln>
                  <a:noFill/>
                </a:ln>
                <a:solidFill>
                  <a:srgbClr val="FFFFFF"/>
                </a:solidFill>
                <a:latin typeface="Calibri" pitchFamily="18"/>
                <a:ea typeface="WenQuanYi Micro Hei" pitchFamily="2"/>
                <a:cs typeface="WenQuanYi Micro Hei" pitchFamily="2"/>
              </a:rPr>
              <a:t>-sized generators of single photons was conducted, which showed high product commercialization potential.</a:t>
            </a:r>
          </a:p>
        </p:txBody>
      </p:sp>
      <p:sp>
        <p:nvSpPr>
          <p:cNvPr id="5" name="Freeform 4"/>
          <p:cNvSpPr/>
          <p:nvPr/>
        </p:nvSpPr>
        <p:spPr>
          <a:xfrm>
            <a:off x="826920" y="2060639"/>
            <a:ext cx="8002800" cy="36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baseline="0">
                <a:ln>
                  <a:noFill/>
                </a:ln>
                <a:solidFill>
                  <a:srgbClr val="FFFFFF"/>
                </a:solidFill>
                <a:latin typeface="Calibri" pitchFamily="18"/>
                <a:ea typeface="WenQuanYi Micro Hei" pitchFamily="2"/>
                <a:cs typeface="WenQuanYi Micro Hei" pitchFamily="2"/>
              </a:rPr>
              <a:t>Project</a:t>
            </a:r>
          </a:p>
        </p:txBody>
      </p:sp>
      <p:pic>
        <p:nvPicPr>
          <p:cNvPr id="6" name="Picture 5"/>
          <p:cNvPicPr>
            <a:picLocks noChangeAspect="1"/>
          </p:cNvPicPr>
          <p:nvPr/>
        </p:nvPicPr>
        <p:blipFill>
          <a:blip r:embed="rId3">
            <a:lum/>
            <a:alphaModFix/>
          </a:blip>
          <a:srcRect/>
          <a:stretch>
            <a:fillRect/>
          </a:stretch>
        </p:blipFill>
        <p:spPr>
          <a:xfrm>
            <a:off x="5867279" y="765000"/>
            <a:ext cx="2890800" cy="1098719"/>
          </a:xfrm>
          <a:prstGeom prst="rect">
            <a:avLst/>
          </a:prstGeom>
          <a:noFill/>
          <a:ln>
            <a:noFill/>
          </a:ln>
        </p:spPr>
      </p:pic>
      <p:sp>
        <p:nvSpPr>
          <p:cNvPr id="7" name="Rectangle 6"/>
          <p:cNvSpPr/>
          <p:nvPr/>
        </p:nvSpPr>
        <p:spPr>
          <a:xfrm>
            <a:off x="838080" y="5229360"/>
            <a:ext cx="7981920" cy="1370520"/>
          </a:xfrm>
          <a:prstGeom prst="rect">
            <a:avLst/>
          </a:prstGeom>
          <a:solidFill>
            <a:srgbClr val="777777"/>
          </a:solid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1" i="0" u="none" strike="noStrike" baseline="0">
                <a:ln>
                  <a:noFill/>
                </a:ln>
                <a:solidFill>
                  <a:srgbClr val="FFFFFF"/>
                </a:solidFill>
                <a:latin typeface="Calibri" pitchFamily="18"/>
                <a:ea typeface="WenQuanYi Micro Hei" pitchFamily="2"/>
                <a:cs typeface="WenQuanYi Micro Hei" pitchFamily="2"/>
              </a:rPr>
              <a:t>World market</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D4FF01"/>
                </a:solidFill>
                <a:latin typeface="Calibri" pitchFamily="18"/>
                <a:ea typeface="WenQuanYi Micro Hei" pitchFamily="2"/>
                <a:cs typeface="WenQuanYi Micro Hei" pitchFamily="2"/>
              </a:rPr>
              <a:t>The total volume of the potential markets for the year 2011: $12.2 billion (358.1 billion rubles). 2016: $19.3 billion (566.5 billion rubles). The average annual growth rate is projected as 9.6%.</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1" i="0" u="none" strike="noStrike" baseline="0">
                <a:ln>
                  <a:noFill/>
                </a:ln>
                <a:solidFill>
                  <a:srgbClr val="FFFFFF"/>
                </a:solidFill>
                <a:latin typeface="Calibri" pitchFamily="18"/>
                <a:ea typeface="WenQuanYi Micro Hei" pitchFamily="2"/>
                <a:cs typeface="WenQuanYi Micro Hei" pitchFamily="2"/>
              </a:rPr>
              <a:t>Russian market</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D4FF01"/>
                </a:solidFill>
                <a:latin typeface="Calibri" pitchFamily="18"/>
                <a:ea typeface="WenQuanYi Micro Hei" pitchFamily="2"/>
                <a:cs typeface="WenQuanYi Micro Hei" pitchFamily="2"/>
              </a:rPr>
              <a:t>The total volume of the potential markets for 2011: 6.3 billion rubles. 2016: 11.7 billion rubles. The average annual growth rate is projected as 13.2%.</a:t>
            </a:r>
          </a:p>
        </p:txBody>
      </p:sp>
      <p:sp>
        <p:nvSpPr>
          <p:cNvPr id="8" name="Freeform 7"/>
          <p:cNvSpPr/>
          <p:nvPr/>
        </p:nvSpPr>
        <p:spPr>
          <a:xfrm>
            <a:off x="838080" y="4869000"/>
            <a:ext cx="7981920" cy="36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baseline="0">
                <a:ln>
                  <a:noFill/>
                </a:ln>
                <a:solidFill>
                  <a:srgbClr val="FFFFFF"/>
                </a:solidFill>
                <a:latin typeface="Arial" pitchFamily="18"/>
                <a:ea typeface="WenQuanYi Micro Hei" pitchFamily="2"/>
                <a:cs typeface="WenQuanYi Micro Hei" pitchFamily="2"/>
              </a:rPr>
              <a:t>Market</a:t>
            </a:r>
          </a:p>
        </p:txBody>
      </p:sp>
      <p:pic>
        <p:nvPicPr>
          <p:cNvPr id="9" name="Picture 8"/>
          <p:cNvPicPr>
            <a:picLocks noChangeAspect="1"/>
          </p:cNvPicPr>
          <p:nvPr/>
        </p:nvPicPr>
        <p:blipFill>
          <a:blip r:embed="rId4">
            <a:lum/>
            <a:alphaModFix/>
          </a:blip>
          <a:srcRect/>
          <a:stretch>
            <a:fillRect/>
          </a:stretch>
        </p:blipFill>
        <p:spPr>
          <a:xfrm>
            <a:off x="7612200" y="44280"/>
            <a:ext cx="595080" cy="432000"/>
          </a:xfrm>
          <a:prstGeom prst="rect">
            <a:avLst/>
          </a:prstGeom>
          <a:noFill/>
          <a:ln>
            <a:noFill/>
          </a:ln>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06320" y="107640"/>
            <a:ext cx="6492600" cy="703440"/>
          </a:xfrm>
        </p:spPr>
        <p:txBody>
          <a:bodyPr wrap="square">
            <a:spAutoFit/>
          </a:bodyPr>
          <a:lstStyle>
            <a:defPPr lvl="0">
              <a:buNone/>
            </a:defPPr>
            <a:lvl1pPr lvl="0">
              <a:buNone/>
            </a:lvl1pPr>
          </a:lstStyle>
          <a:p>
            <a:pPr lvl="0" algn="l" hangingPunct="1">
              <a:lnSpc>
                <a:spcPct val="100000"/>
              </a:lnSpc>
            </a:pPr>
            <a:r>
              <a:rPr lang="ru-RU" sz="3200">
                <a:latin typeface="Calibri" pitchFamily="18"/>
              </a:rPr>
              <a:t>Intersoft Eurasia</a:t>
            </a:r>
          </a:p>
        </p:txBody>
      </p:sp>
      <p:sp>
        <p:nvSpPr>
          <p:cNvPr id="3" name="Rectangle 2"/>
          <p:cNvSpPr/>
          <p:nvPr/>
        </p:nvSpPr>
        <p:spPr>
          <a:xfrm>
            <a:off x="711360" y="2481120"/>
            <a:ext cx="4984560" cy="1074960"/>
          </a:xfrm>
          <a:prstGeom prst="rect">
            <a:avLst/>
          </a:prstGeom>
          <a:noFill/>
          <a:ln>
            <a:noFill/>
            <a:prstDash val="solid"/>
          </a:ln>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800" b="0" i="0" u="none" strike="noStrike" baseline="0">
              <a:ln>
                <a:noFill/>
              </a:ln>
              <a:solidFill>
                <a:srgbClr val="000000"/>
              </a:solidFill>
              <a:latin typeface="Arial" pitchFamily="18"/>
              <a:ea typeface="WenQuanYi Micro Hei" pitchFamily="2"/>
              <a:cs typeface="WenQuanYi Micro Hei" pitchFamily="2"/>
            </a:endParaRPr>
          </a:p>
        </p:txBody>
      </p:sp>
      <p:sp>
        <p:nvSpPr>
          <p:cNvPr id="4" name="Rectangle 3"/>
          <p:cNvSpPr/>
          <p:nvPr/>
        </p:nvSpPr>
        <p:spPr>
          <a:xfrm>
            <a:off x="755639" y="907919"/>
            <a:ext cx="8064360" cy="1815882"/>
          </a:xfrm>
          <a:prstGeom prst="rect">
            <a:avLst/>
          </a:prstGeom>
          <a:no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1" i="0" u="none" strike="noStrike" baseline="0" dirty="0">
                <a:ln>
                  <a:noFill/>
                </a:ln>
                <a:solidFill>
                  <a:srgbClr val="3C3C3C"/>
                </a:solidFill>
                <a:latin typeface="Arial" pitchFamily="18"/>
                <a:ea typeface="WenQuanYi Micro Hei" pitchFamily="2"/>
                <a:cs typeface="WenQuanYi Micro Hei" pitchFamily="2"/>
              </a:rPr>
              <a:t>JSC "</a:t>
            </a:r>
            <a:r>
              <a:rPr lang="en-US" sz="1400" b="1" i="0" u="none" strike="noStrike" baseline="0" dirty="0" err="1">
                <a:ln>
                  <a:noFill/>
                </a:ln>
                <a:solidFill>
                  <a:srgbClr val="3C3C3C"/>
                </a:solidFill>
                <a:latin typeface="Arial" pitchFamily="18"/>
                <a:ea typeface="WenQuanYi Micro Hei" pitchFamily="2"/>
                <a:cs typeface="WenQuanYi Micro Hei" pitchFamily="2"/>
              </a:rPr>
              <a:t>Intersoft</a:t>
            </a:r>
            <a:r>
              <a:rPr lang="en-US" sz="1400" b="1" i="0" u="none" strike="noStrike" baseline="0" dirty="0">
                <a:ln>
                  <a:noFill/>
                </a:ln>
                <a:solidFill>
                  <a:srgbClr val="3C3C3C"/>
                </a:solidFill>
                <a:latin typeface="Arial" pitchFamily="18"/>
                <a:ea typeface="WenQuanYi Micro Hei" pitchFamily="2"/>
                <a:cs typeface="WenQuanYi Micro Hei" pitchFamily="2"/>
              </a:rPr>
              <a:t> Eurasia" (operated by DO-RA) and the</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1" i="0" u="none" strike="noStrike" baseline="0" dirty="0">
                <a:ln>
                  <a:noFill/>
                </a:ln>
                <a:solidFill>
                  <a:srgbClr val="3C3C3C"/>
                </a:solidFill>
                <a:latin typeface="Arial" pitchFamily="18"/>
                <a:ea typeface="WenQuanYi Micro Hei" pitchFamily="2"/>
                <a:cs typeface="WenQuanYi Micro Hei" pitchFamily="2"/>
              </a:rPr>
              <a:t>U.S-based company </a:t>
            </a:r>
            <a:r>
              <a:rPr lang="en-US" sz="1400" b="1" i="0" u="none" strike="noStrike" baseline="0" dirty="0" err="1">
                <a:ln>
                  <a:noFill/>
                </a:ln>
                <a:solidFill>
                  <a:srgbClr val="3C3C3C"/>
                </a:solidFill>
                <a:latin typeface="Arial" pitchFamily="18"/>
                <a:ea typeface="WenQuanYi Micro Hei" pitchFamily="2"/>
                <a:cs typeface="WenQuanYi Micro Hei" pitchFamily="2"/>
              </a:rPr>
              <a:t>Predicus</a:t>
            </a:r>
            <a:r>
              <a:rPr lang="en-US" sz="1400" b="1" i="0" u="none" strike="noStrike" baseline="0" dirty="0">
                <a:ln>
                  <a:noFill/>
                </a:ln>
                <a:solidFill>
                  <a:srgbClr val="3C3C3C"/>
                </a:solidFill>
                <a:latin typeface="Arial" pitchFamily="18"/>
                <a:ea typeface="WenQuanYi Micro Hei" pitchFamily="2"/>
                <a:cs typeface="WenQuanYi Micro Hei" pitchFamily="2"/>
              </a:rPr>
              <a:t> signed a long-term</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1" i="0" u="none" strike="noStrike" baseline="0" dirty="0">
                <a:ln>
                  <a:noFill/>
                </a:ln>
                <a:solidFill>
                  <a:srgbClr val="3C3C3C"/>
                </a:solidFill>
                <a:latin typeface="Arial" pitchFamily="18"/>
                <a:ea typeface="WenQuanYi Micro Hei" pitchFamily="2"/>
                <a:cs typeface="WenQuanYi Micro Hei" pitchFamily="2"/>
              </a:rPr>
              <a:t>(10 years)</a:t>
            </a:r>
            <a:r>
              <a:rPr lang="en-US" sz="1400" b="1" i="0" u="none" strike="noStrike" baseline="0" dirty="0" smtClean="0">
                <a:ln>
                  <a:noFill/>
                </a:ln>
                <a:solidFill>
                  <a:srgbClr val="3C3C3C"/>
                </a:solidFill>
                <a:latin typeface="Arial" pitchFamily="18"/>
                <a:ea typeface="WenQuanYi Micro Hei" pitchFamily="2"/>
                <a:cs typeface="WenQuanYi Micro Hei" pitchFamily="2"/>
              </a:rPr>
              <a:t> strategic partnership agreement.</a:t>
            </a:r>
            <a:endParaRPr lang="en-US" sz="1400" b="1" i="0" u="none" strike="noStrike" baseline="0" dirty="0">
              <a:ln>
                <a:noFill/>
              </a:ln>
              <a:solidFill>
                <a:srgbClr val="3C3C3C"/>
              </a:solidFill>
              <a:latin typeface="Arial" pitchFamily="18"/>
              <a:ea typeface="WenQuanYi Micro Hei" pitchFamily="2"/>
              <a:cs typeface="WenQuanYi Micro Hei"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400" b="1" i="0" u="none" strike="noStrike" baseline="0" dirty="0">
              <a:ln>
                <a:noFill/>
              </a:ln>
              <a:solidFill>
                <a:srgbClr val="3C3C3C"/>
              </a:solidFill>
              <a:latin typeface="Arial" pitchFamily="18"/>
              <a:ea typeface="WenQuanYi Micro Hei" pitchFamily="2"/>
              <a:cs typeface="WenQuanYi Micro Hei"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dirty="0">
                <a:ln>
                  <a:noFill/>
                </a:ln>
                <a:solidFill>
                  <a:srgbClr val="3C3C3C"/>
                </a:solidFill>
                <a:latin typeface="Arial" pitchFamily="18"/>
                <a:ea typeface="WenQuanYi Micro Hei" pitchFamily="2"/>
                <a:cs typeface="WenQuanYi Micro Hei" pitchFamily="2"/>
              </a:rPr>
              <a:t>According to the</a:t>
            </a:r>
            <a:r>
              <a:rPr lang="en-US" sz="1400" b="0" i="0" u="none" strike="noStrike" baseline="0" dirty="0" smtClean="0">
                <a:ln>
                  <a:noFill/>
                </a:ln>
                <a:solidFill>
                  <a:srgbClr val="3C3C3C"/>
                </a:solidFill>
                <a:latin typeface="Arial" pitchFamily="18"/>
                <a:ea typeface="WenQuanYi Micro Hei" pitchFamily="2"/>
                <a:cs typeface="WenQuanYi Micro Hei" pitchFamily="2"/>
              </a:rPr>
              <a:t> agreement, </a:t>
            </a:r>
            <a:r>
              <a:rPr lang="en-US" sz="1400" b="0" i="0" u="none" strike="noStrike" baseline="0" dirty="0" err="1">
                <a:ln>
                  <a:noFill/>
                </a:ln>
                <a:solidFill>
                  <a:srgbClr val="3C3C3C"/>
                </a:solidFill>
                <a:latin typeface="Arial" pitchFamily="18"/>
                <a:ea typeface="WenQuanYi Micro Hei" pitchFamily="2"/>
                <a:cs typeface="WenQuanYi Micro Hei" pitchFamily="2"/>
              </a:rPr>
              <a:t>Predicus</a:t>
            </a:r>
            <a:r>
              <a:rPr lang="en-US" sz="1400" b="0" i="0" u="none" strike="noStrike" baseline="0" dirty="0">
                <a:ln>
                  <a:noFill/>
                </a:ln>
                <a:solidFill>
                  <a:srgbClr val="3C3C3C"/>
                </a:solidFill>
                <a:latin typeface="Arial" pitchFamily="18"/>
                <a:ea typeface="WenQuanYi Micro Hei" pitchFamily="2"/>
                <a:cs typeface="WenQuanYi Micro Hei" pitchFamily="2"/>
              </a:rPr>
              <a:t> will assist</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dirty="0">
                <a:ln>
                  <a:noFill/>
                </a:ln>
                <a:solidFill>
                  <a:srgbClr val="3C3C3C"/>
                </a:solidFill>
                <a:latin typeface="Arial" pitchFamily="18"/>
                <a:ea typeface="WenQuanYi Micro Hei" pitchFamily="2"/>
                <a:cs typeface="WenQuanYi Micro Hei" pitchFamily="2"/>
              </a:rPr>
              <a:t>JSC "</a:t>
            </a:r>
            <a:r>
              <a:rPr lang="en-US" sz="1400" b="0" i="0" u="none" strike="noStrike" baseline="0" dirty="0" err="1">
                <a:ln>
                  <a:noFill/>
                </a:ln>
                <a:solidFill>
                  <a:srgbClr val="3C3C3C"/>
                </a:solidFill>
                <a:latin typeface="Arial" pitchFamily="18"/>
                <a:ea typeface="WenQuanYi Micro Hei" pitchFamily="2"/>
                <a:cs typeface="WenQuanYi Micro Hei" pitchFamily="2"/>
              </a:rPr>
              <a:t>Intersoft</a:t>
            </a:r>
            <a:r>
              <a:rPr lang="en-US" sz="1400" b="0" i="0" u="none" strike="noStrike" baseline="0" dirty="0">
                <a:ln>
                  <a:noFill/>
                </a:ln>
                <a:solidFill>
                  <a:srgbClr val="3C3C3C"/>
                </a:solidFill>
                <a:latin typeface="Arial" pitchFamily="18"/>
                <a:ea typeface="WenQuanYi Micro Hei" pitchFamily="2"/>
                <a:cs typeface="WenQuanYi Micro Hei" pitchFamily="2"/>
              </a:rPr>
              <a:t> Eurasia" in evaluating, formulating and implementing strategies for DO-RA project commercialization, and will also assist in marketing strategy and positioning in the markets of North and South America, South East Asia, Australia and Europe.</a:t>
            </a:r>
          </a:p>
        </p:txBody>
      </p:sp>
      <p:sp>
        <p:nvSpPr>
          <p:cNvPr id="5" name="Rectangle 4"/>
          <p:cNvSpPr/>
          <p:nvPr/>
        </p:nvSpPr>
        <p:spPr>
          <a:xfrm>
            <a:off x="817560" y="3122640"/>
            <a:ext cx="7883640" cy="731159"/>
          </a:xfrm>
          <a:prstGeom prst="rect">
            <a:avLst/>
          </a:prstGeom>
          <a:solidFill>
            <a:srgbClr val="777777"/>
          </a:solidFill>
          <a:ln w="9360">
            <a:solidFill>
              <a:srgbClr val="F2F2F2"/>
            </a:solidFill>
            <a:prstDash val="solid"/>
            <a:roun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dirty="0">
                <a:ln>
                  <a:noFill/>
                </a:ln>
                <a:solidFill>
                  <a:srgbClr val="FFFFFF"/>
                </a:solidFill>
                <a:latin typeface="Calibri" pitchFamily="18"/>
                <a:ea typeface="WenQuanYi Micro Hei" pitchFamily="2"/>
                <a:cs typeface="WenQuanYi Micro Hei" pitchFamily="2"/>
              </a:rPr>
              <a:t>The "DO-RA" project is a mobile phone (</a:t>
            </a:r>
            <a:r>
              <a:rPr lang="en-US" sz="1400" b="0" i="0" u="none" strike="noStrike" baseline="0" dirty="0" err="1">
                <a:ln>
                  <a:noFill/>
                </a:ln>
                <a:solidFill>
                  <a:srgbClr val="FFFFFF"/>
                </a:solidFill>
                <a:latin typeface="Calibri" pitchFamily="18"/>
                <a:ea typeface="WenQuanYi Micro Hei" pitchFamily="2"/>
                <a:cs typeface="WenQuanYi Micro Hei" pitchFamily="2"/>
              </a:rPr>
              <a:t>smartphone</a:t>
            </a:r>
            <a:r>
              <a:rPr lang="en-US" sz="1400" b="0" i="0" u="none" strike="noStrike" baseline="0" dirty="0">
                <a:ln>
                  <a:noFill/>
                </a:ln>
                <a:solidFill>
                  <a:srgbClr val="FFFFFF"/>
                </a:solidFill>
                <a:latin typeface="Calibri" pitchFamily="18"/>
                <a:ea typeface="WenQuanYi Micro Hei" pitchFamily="2"/>
                <a:cs typeface="WenQuanYi Micro Hei" pitchFamily="2"/>
              </a:rPr>
              <a:t>) – based dosimeter-radiometer using a unique sensor of hard alpha, beta and gamma radiation. “DO-RA" control is performed by specially developed software and runs on a licensed operating system used by mobile devices.</a:t>
            </a:r>
          </a:p>
        </p:txBody>
      </p:sp>
      <p:sp>
        <p:nvSpPr>
          <p:cNvPr id="6" name="Freeform 5"/>
          <p:cNvSpPr/>
          <p:nvPr/>
        </p:nvSpPr>
        <p:spPr>
          <a:xfrm>
            <a:off x="826920" y="2771640"/>
            <a:ext cx="788220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baseline="0" dirty="0" smtClean="0">
                <a:ln>
                  <a:noFill/>
                </a:ln>
                <a:solidFill>
                  <a:srgbClr val="FFFFFF"/>
                </a:solidFill>
                <a:latin typeface="Arial" pitchFamily="18"/>
                <a:ea typeface="WenQuanYi Micro Hei" pitchFamily="2"/>
                <a:cs typeface="WenQuanYi Micro Hei" pitchFamily="2"/>
              </a:rPr>
              <a:t>The Nature of the </a:t>
            </a:r>
            <a:r>
              <a:rPr lang="en-US" b="1" dirty="0" smtClean="0">
                <a:solidFill>
                  <a:srgbClr val="FFFFFF"/>
                </a:solidFill>
                <a:latin typeface="Arial" pitchFamily="18"/>
                <a:ea typeface="WenQuanYi Micro Hei" pitchFamily="2"/>
                <a:cs typeface="WenQuanYi Micro Hei" pitchFamily="2"/>
              </a:rPr>
              <a:t>I</a:t>
            </a:r>
            <a:r>
              <a:rPr lang="en-US" sz="1800" b="1" i="0" u="none" strike="noStrike" baseline="0" dirty="0" smtClean="0">
                <a:ln>
                  <a:noFill/>
                </a:ln>
                <a:solidFill>
                  <a:srgbClr val="FFFFFF"/>
                </a:solidFill>
                <a:latin typeface="Arial" pitchFamily="18"/>
                <a:ea typeface="WenQuanYi Micro Hei" pitchFamily="2"/>
                <a:cs typeface="WenQuanYi Micro Hei" pitchFamily="2"/>
              </a:rPr>
              <a:t>nnovation</a:t>
            </a:r>
            <a:endParaRPr lang="en-US" sz="1800" b="1" i="0" u="none" strike="noStrike" baseline="0" dirty="0">
              <a:ln>
                <a:noFill/>
              </a:ln>
              <a:solidFill>
                <a:srgbClr val="FFFFFF"/>
              </a:solidFill>
              <a:latin typeface="Arial" pitchFamily="18"/>
              <a:ea typeface="WenQuanYi Micro Hei" pitchFamily="2"/>
              <a:cs typeface="WenQuanYi Micro Hei" pitchFamily="2"/>
            </a:endParaRPr>
          </a:p>
        </p:txBody>
      </p:sp>
      <p:sp>
        <p:nvSpPr>
          <p:cNvPr id="7" name="Rectangle 6"/>
          <p:cNvSpPr/>
          <p:nvPr/>
        </p:nvSpPr>
        <p:spPr>
          <a:xfrm>
            <a:off x="838080" y="4653000"/>
            <a:ext cx="7837560" cy="738664"/>
          </a:xfrm>
          <a:prstGeom prst="rect">
            <a:avLst/>
          </a:prstGeom>
          <a:solidFill>
            <a:srgbClr val="777777"/>
          </a:solidFill>
          <a:ln w="9360">
            <a:solidFill>
              <a:srgbClr val="F2F2F2"/>
            </a:solidFill>
            <a:prstDash val="solid"/>
            <a:roun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dirty="0">
                <a:ln>
                  <a:noFill/>
                </a:ln>
                <a:solidFill>
                  <a:srgbClr val="D4FF01"/>
                </a:solidFill>
                <a:latin typeface="Calibri" pitchFamily="18"/>
                <a:ea typeface="WenQuanYi Micro Hei" pitchFamily="2"/>
                <a:cs typeface="WenQuanYi Micro Hei" pitchFamily="2"/>
              </a:rPr>
              <a:t>The sensor is based on a semiconductor detector and can be initially integrated into the </a:t>
            </a:r>
            <a:r>
              <a:rPr lang="en-US" sz="1400" b="0" i="0" u="none" strike="noStrike" baseline="0" dirty="0" smtClean="0">
                <a:ln>
                  <a:noFill/>
                </a:ln>
                <a:solidFill>
                  <a:srgbClr val="D4FF01"/>
                </a:solidFill>
                <a:latin typeface="Calibri" pitchFamily="18"/>
                <a:ea typeface="WenQuanYi Micro Hei" pitchFamily="2"/>
                <a:cs typeface="WenQuanYi Micro Hei" pitchFamily="2"/>
              </a:rPr>
              <a:t>phone </a:t>
            </a:r>
            <a:r>
              <a:rPr lang="en-US" sz="1400" b="0" i="0" u="none" strike="noStrike" baseline="0" dirty="0">
                <a:ln>
                  <a:noFill/>
                </a:ln>
                <a:solidFill>
                  <a:srgbClr val="D4FF01"/>
                </a:solidFill>
                <a:latin typeface="Calibri" pitchFamily="18"/>
                <a:ea typeface="WenQuanYi Micro Hei" pitchFamily="2"/>
                <a:cs typeface="WenQuanYi Micro Hei" pitchFamily="2"/>
              </a:rPr>
              <a:t>or used as an additional device. The latter option works through a USB-port, or remotely (via Bluetooth or Wi-Fi), thus creating a modular mobile dosimeter-radiometer "DO-RA".</a:t>
            </a:r>
          </a:p>
        </p:txBody>
      </p:sp>
      <p:pic>
        <p:nvPicPr>
          <p:cNvPr id="8" name="Picture 7"/>
          <p:cNvPicPr>
            <a:picLocks noChangeAspect="1"/>
          </p:cNvPicPr>
          <p:nvPr/>
        </p:nvPicPr>
        <p:blipFill>
          <a:blip r:embed="rId3">
            <a:lum/>
            <a:alphaModFix/>
          </a:blip>
          <a:srcRect/>
          <a:stretch>
            <a:fillRect/>
          </a:stretch>
        </p:blipFill>
        <p:spPr>
          <a:xfrm>
            <a:off x="6502319" y="836640"/>
            <a:ext cx="2102040" cy="1007999"/>
          </a:xfrm>
          <a:prstGeom prst="rect">
            <a:avLst/>
          </a:prstGeom>
          <a:noFill/>
          <a:ln>
            <a:noFill/>
          </a:ln>
        </p:spPr>
      </p:pic>
      <p:sp>
        <p:nvSpPr>
          <p:cNvPr id="9" name="Rectangle 8"/>
          <p:cNvSpPr/>
          <p:nvPr/>
        </p:nvSpPr>
        <p:spPr>
          <a:xfrm>
            <a:off x="838080" y="6073920"/>
            <a:ext cx="7910640" cy="518039"/>
          </a:xfrm>
          <a:prstGeom prst="rect">
            <a:avLst/>
          </a:prstGeom>
          <a:solidFill>
            <a:srgbClr val="777777"/>
          </a:solid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FFFFFF"/>
                </a:solidFill>
                <a:latin typeface="Calibri" pitchFamily="18"/>
                <a:ea typeface="WenQuanYi Micro Hei" pitchFamily="2"/>
                <a:cs typeface="WenQuanYi Micro Hei" pitchFamily="2"/>
              </a:rPr>
              <a:t>Nuclear industry, medicine, emergency, MVD, FSB, customs, phyto-sanitary and vet control, the army and navy, air and space.</a:t>
            </a:r>
          </a:p>
        </p:txBody>
      </p:sp>
      <p:sp>
        <p:nvSpPr>
          <p:cNvPr id="10" name="Freeform 9"/>
          <p:cNvSpPr/>
          <p:nvPr/>
        </p:nvSpPr>
        <p:spPr>
          <a:xfrm>
            <a:off x="826920" y="5724360"/>
            <a:ext cx="789012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baseline="0">
                <a:ln>
                  <a:noFill/>
                </a:ln>
                <a:solidFill>
                  <a:srgbClr val="FFFFFF"/>
                </a:solidFill>
                <a:latin typeface="Arial" pitchFamily="18"/>
                <a:ea typeface="WenQuanYi Micro Hei" pitchFamily="2"/>
                <a:cs typeface="WenQuanYi Micro Hei" pitchFamily="2"/>
              </a:rPr>
              <a:t>Market and usage</a:t>
            </a:r>
          </a:p>
        </p:txBody>
      </p:sp>
      <p:sp>
        <p:nvSpPr>
          <p:cNvPr id="11" name="Freeform 10"/>
          <p:cNvSpPr/>
          <p:nvPr/>
        </p:nvSpPr>
        <p:spPr>
          <a:xfrm>
            <a:off x="838080" y="4282920"/>
            <a:ext cx="783756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baseline="0">
                <a:ln>
                  <a:noFill/>
                </a:ln>
                <a:solidFill>
                  <a:srgbClr val="FFFFFF"/>
                </a:solidFill>
                <a:latin typeface="Arial" pitchFamily="18"/>
                <a:ea typeface="WenQuanYi Micro Hei" pitchFamily="2"/>
                <a:cs typeface="WenQuanYi Micro Hei" pitchFamily="2"/>
              </a:rPr>
              <a:t>Main advantages</a:t>
            </a:r>
          </a:p>
        </p:txBody>
      </p:sp>
      <p:pic>
        <p:nvPicPr>
          <p:cNvPr id="12" name="Picture 11"/>
          <p:cNvPicPr>
            <a:picLocks noChangeAspect="1"/>
          </p:cNvPicPr>
          <p:nvPr/>
        </p:nvPicPr>
        <p:blipFill>
          <a:blip r:embed="rId4">
            <a:lum/>
            <a:alphaModFix/>
          </a:blip>
          <a:srcRect/>
          <a:stretch>
            <a:fillRect/>
          </a:stretch>
        </p:blipFill>
        <p:spPr>
          <a:xfrm>
            <a:off x="7637400" y="44280"/>
            <a:ext cx="595440" cy="432000"/>
          </a:xfrm>
          <a:prstGeom prst="rect">
            <a:avLst/>
          </a:prstGeom>
          <a:noFill/>
          <a:ln>
            <a:noFill/>
          </a:ln>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06320" y="107640"/>
            <a:ext cx="6492600" cy="703440"/>
          </a:xfrm>
        </p:spPr>
        <p:txBody>
          <a:bodyPr wrap="square">
            <a:spAutoFit/>
          </a:bodyPr>
          <a:lstStyle>
            <a:defPPr lvl="0">
              <a:buNone/>
            </a:defPPr>
            <a:lvl1pPr lvl="0">
              <a:buNone/>
            </a:lvl1pPr>
          </a:lstStyle>
          <a:p>
            <a:pPr lvl="0" algn="l" hangingPunct="1">
              <a:lnSpc>
                <a:spcPct val="100000"/>
              </a:lnSpc>
            </a:pPr>
            <a:r>
              <a:rPr lang="en-US" sz="3200">
                <a:latin typeface="Calibri" pitchFamily="18"/>
              </a:rPr>
              <a:t>Gazohim Techno</a:t>
            </a:r>
          </a:p>
        </p:txBody>
      </p:sp>
      <p:sp>
        <p:nvSpPr>
          <p:cNvPr id="3" name="Rectangle 2"/>
          <p:cNvSpPr/>
          <p:nvPr/>
        </p:nvSpPr>
        <p:spPr>
          <a:xfrm>
            <a:off x="711360" y="2481120"/>
            <a:ext cx="4984560" cy="1074960"/>
          </a:xfrm>
          <a:prstGeom prst="rect">
            <a:avLst/>
          </a:prstGeom>
          <a:noFill/>
          <a:ln>
            <a:noFill/>
            <a:prstDash val="solid"/>
          </a:ln>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800" b="0" i="0" u="none" strike="noStrike" baseline="0">
              <a:ln>
                <a:noFill/>
              </a:ln>
              <a:solidFill>
                <a:srgbClr val="000000"/>
              </a:solidFill>
              <a:latin typeface="Arial" pitchFamily="18"/>
              <a:ea typeface="WenQuanYi Micro Hei" pitchFamily="2"/>
              <a:cs typeface="WenQuanYi Micro Hei" pitchFamily="2"/>
            </a:endParaRPr>
          </a:p>
        </p:txBody>
      </p:sp>
      <p:sp>
        <p:nvSpPr>
          <p:cNvPr id="4" name="Rectangle 3"/>
          <p:cNvSpPr/>
          <p:nvPr/>
        </p:nvSpPr>
        <p:spPr>
          <a:xfrm>
            <a:off x="744480" y="1123920"/>
            <a:ext cx="6083280" cy="954107"/>
          </a:xfrm>
          <a:prstGeom prst="rect">
            <a:avLst/>
          </a:prstGeom>
          <a:no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1" i="0" u="none" strike="noStrike" baseline="0" dirty="0" smtClean="0">
                <a:ln>
                  <a:noFill/>
                </a:ln>
                <a:solidFill>
                  <a:srgbClr val="3C3C3C"/>
                </a:solidFill>
                <a:latin typeface="Calibri" pitchFamily="18"/>
                <a:ea typeface="WenQuanYi Micro Hei" pitchFamily="2"/>
                <a:cs typeface="WenQuanYi Micro Hei" pitchFamily="2"/>
              </a:rPr>
              <a:t>Documents were signed </a:t>
            </a:r>
            <a:r>
              <a:rPr lang="en-US" sz="1400" b="1" dirty="0" smtClean="0">
                <a:solidFill>
                  <a:srgbClr val="3C3C3C"/>
                </a:solidFill>
                <a:latin typeface="Calibri" pitchFamily="18"/>
                <a:ea typeface="WenQuanYi Micro Hei" pitchFamily="2"/>
                <a:cs typeface="WenQuanYi Micro Hei" pitchFamily="2"/>
              </a:rPr>
              <a:t>on</a:t>
            </a:r>
            <a:r>
              <a:rPr lang="en-US" sz="1400" b="1" i="0" u="none" strike="noStrike" baseline="0" dirty="0" smtClean="0">
                <a:ln>
                  <a:noFill/>
                </a:ln>
                <a:solidFill>
                  <a:srgbClr val="3C3C3C"/>
                </a:solidFill>
                <a:latin typeface="Calibri" pitchFamily="18"/>
                <a:ea typeface="WenQuanYi Micro Hei" pitchFamily="2"/>
                <a:cs typeface="WenQuanYi Micro Hei" pitchFamily="2"/>
              </a:rPr>
              <a:t> </a:t>
            </a:r>
            <a:r>
              <a:rPr lang="en-US" sz="1400" b="1" i="0" u="none" strike="noStrike" baseline="0" dirty="0">
                <a:ln>
                  <a:noFill/>
                </a:ln>
                <a:solidFill>
                  <a:srgbClr val="3C3C3C"/>
                </a:solidFill>
                <a:latin typeface="Calibri" pitchFamily="18"/>
                <a:ea typeface="WenQuanYi Micro Hei" pitchFamily="2"/>
                <a:cs typeface="WenQuanYi Micro Hei" pitchFamily="2"/>
              </a:rPr>
              <a:t>ALLTECH </a:t>
            </a:r>
            <a:r>
              <a:rPr lang="en-US" sz="1400" b="1" i="0" u="none" strike="noStrike" baseline="0" dirty="0" smtClean="0">
                <a:ln>
                  <a:noFill/>
                </a:ln>
                <a:solidFill>
                  <a:srgbClr val="3C3C3C"/>
                </a:solidFill>
                <a:latin typeface="Calibri" pitchFamily="18"/>
                <a:ea typeface="WenQuanYi Micro Hei" pitchFamily="2"/>
                <a:cs typeface="WenQuanYi Micro Hei" pitchFamily="2"/>
              </a:rPr>
              <a:t>Group</a:t>
            </a:r>
            <a:r>
              <a:rPr lang="en-US" sz="1400" b="1" dirty="0" smtClean="0">
                <a:solidFill>
                  <a:srgbClr val="3C3C3C"/>
                </a:solidFill>
                <a:latin typeface="Calibri" pitchFamily="18"/>
                <a:ea typeface="WenQuanYi Micro Hei" pitchFamily="2"/>
                <a:cs typeface="WenQuanYi Micro Hei" pitchFamily="2"/>
              </a:rPr>
              <a:t> entering</a:t>
            </a:r>
            <a:r>
              <a:rPr lang="en-US" sz="1400" b="1" i="0" u="none" strike="noStrike" baseline="0" dirty="0" smtClean="0">
                <a:ln>
                  <a:noFill/>
                </a:ln>
                <a:solidFill>
                  <a:srgbClr val="3C3C3C"/>
                </a:solidFill>
                <a:latin typeface="Calibri" pitchFamily="18"/>
                <a:ea typeface="WenQuanYi Micro Hei" pitchFamily="2"/>
                <a:cs typeface="WenQuanYi Micro Hei" pitchFamily="2"/>
              </a:rPr>
              <a:t> </a:t>
            </a:r>
            <a:r>
              <a:rPr lang="en-US" sz="1400" b="1" i="0" u="none" strike="noStrike" baseline="0" dirty="0">
                <a:ln>
                  <a:noFill/>
                </a:ln>
                <a:solidFill>
                  <a:srgbClr val="3C3C3C"/>
                </a:solidFill>
                <a:latin typeface="Calibri" pitchFamily="18"/>
                <a:ea typeface="WenQuanYi Micro Hei" pitchFamily="2"/>
                <a:cs typeface="WenQuanYi Micro Hei" pitchFamily="2"/>
              </a:rPr>
              <a:t>the “mini-GTL” </a:t>
            </a:r>
            <a:r>
              <a:rPr lang="en-US" sz="1400" b="1" i="0" u="none" strike="noStrike" baseline="0" dirty="0" err="1">
                <a:ln>
                  <a:noFill/>
                </a:ln>
                <a:solidFill>
                  <a:srgbClr val="3C3C3C"/>
                </a:solidFill>
                <a:latin typeface="Calibri" pitchFamily="18"/>
                <a:ea typeface="WenQuanYi Micro Hei" pitchFamily="2"/>
                <a:cs typeface="WenQuanYi Micro Hei" pitchFamily="2"/>
              </a:rPr>
              <a:t>Gazohim</a:t>
            </a:r>
            <a:r>
              <a:rPr lang="en-US" sz="1400" b="1" i="0" u="none" strike="noStrike" baseline="0" dirty="0">
                <a:ln>
                  <a:noFill/>
                </a:ln>
                <a:solidFill>
                  <a:srgbClr val="3C3C3C"/>
                </a:solidFill>
                <a:latin typeface="Calibri" pitchFamily="18"/>
                <a:ea typeface="WenQuanYi Micro Hei" pitchFamily="2"/>
                <a:cs typeface="WenQuanYi Micro Hei" pitchFamily="2"/>
              </a:rPr>
              <a:t> Techno Ltd’s project (a compact plant for processing gas into synthetic oil). </a:t>
            </a:r>
            <a:r>
              <a:rPr lang="en-US" sz="1400" b="0" i="0" u="none" strike="noStrike" baseline="0" dirty="0">
                <a:ln>
                  <a:noFill/>
                </a:ln>
                <a:solidFill>
                  <a:srgbClr val="3C3C3C"/>
                </a:solidFill>
                <a:latin typeface="Calibri" pitchFamily="18"/>
                <a:ea typeface="WenQuanYi Micro Hei" pitchFamily="2"/>
                <a:cs typeface="WenQuanYi Micro Hei" pitchFamily="2"/>
              </a:rPr>
              <a:t>The partner brings to the project not only significant financial resources, but also key business-building expertise in the industry.</a:t>
            </a:r>
          </a:p>
        </p:txBody>
      </p:sp>
      <p:sp>
        <p:nvSpPr>
          <p:cNvPr id="5" name="Rectangle 4"/>
          <p:cNvSpPr/>
          <p:nvPr/>
        </p:nvSpPr>
        <p:spPr>
          <a:xfrm>
            <a:off x="793800" y="2781360"/>
            <a:ext cx="7954920" cy="2246769"/>
          </a:xfrm>
          <a:prstGeom prst="rect">
            <a:avLst/>
          </a:prstGeom>
          <a:solidFill>
            <a:srgbClr val="777777"/>
          </a:solidFill>
          <a:ln w="9360">
            <a:solidFill>
              <a:srgbClr val="F2F2F2"/>
            </a:solidFill>
            <a:prstDash val="solid"/>
            <a:roun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1" i="0" u="none" strike="noStrike" baseline="0" dirty="0">
                <a:ln>
                  <a:noFill/>
                </a:ln>
                <a:solidFill>
                  <a:srgbClr val="FFFFFF"/>
                </a:solidFill>
                <a:latin typeface="Calibri" pitchFamily="18"/>
                <a:ea typeface="WenQuanYi Micro Hei" pitchFamily="2"/>
                <a:cs typeface="WenQuanYi Micro Hei" pitchFamily="2"/>
              </a:rPr>
              <a:t>The purpose of the project - </a:t>
            </a:r>
            <a:r>
              <a:rPr lang="en-US" sz="1400" b="0" i="0" u="none" strike="noStrike" baseline="0" dirty="0">
                <a:ln>
                  <a:noFill/>
                </a:ln>
                <a:solidFill>
                  <a:srgbClr val="FFFFFF"/>
                </a:solidFill>
                <a:latin typeface="Calibri" pitchFamily="18"/>
                <a:ea typeface="WenQuanYi Micro Hei" pitchFamily="2"/>
                <a:cs typeface="WenQuanYi Micro Hei" pitchFamily="2"/>
              </a:rPr>
              <a:t>the commercialization of "mini-GTL" technology, - Creating the world's first viable small-scale GTL installation capable of effectively monetizing small gas resources of raw gas materials (associated gas, biogas, methane, natural gas, etc.)</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400" b="0" i="0" u="none" strike="noStrike" baseline="0" dirty="0">
              <a:ln>
                <a:noFill/>
              </a:ln>
              <a:solidFill>
                <a:srgbClr val="FFFFFF"/>
              </a:solidFill>
              <a:latin typeface="Calibri" pitchFamily="18"/>
              <a:ea typeface="WenQuanYi Micro Hei" pitchFamily="2"/>
              <a:cs typeface="WenQuanYi Micro Hei"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1" i="0" u="none" strike="noStrike" baseline="0" dirty="0">
                <a:ln>
                  <a:noFill/>
                </a:ln>
                <a:solidFill>
                  <a:srgbClr val="FFFFFF"/>
                </a:solidFill>
                <a:latin typeface="Calibri" pitchFamily="18"/>
                <a:ea typeface="WenQuanYi Micro Hei" pitchFamily="2"/>
                <a:cs typeface="WenQuanYi Micro Hei" pitchFamily="2"/>
              </a:rPr>
              <a:t>The</a:t>
            </a:r>
            <a:r>
              <a:rPr lang="en-US" sz="1400" b="1" i="0" u="none" strike="noStrike" baseline="0" dirty="0" smtClean="0">
                <a:ln>
                  <a:noFill/>
                </a:ln>
                <a:solidFill>
                  <a:srgbClr val="FFFFFF"/>
                </a:solidFill>
                <a:latin typeface="Calibri" pitchFamily="18"/>
                <a:ea typeface="WenQuanYi Micro Hei" pitchFamily="2"/>
                <a:cs typeface="WenQuanYi Micro Hei" pitchFamily="2"/>
              </a:rPr>
              <a:t> business essence </a:t>
            </a:r>
            <a:r>
              <a:rPr lang="en-US" sz="1400" b="1" i="0" u="none" strike="noStrike" baseline="0" dirty="0">
                <a:ln>
                  <a:noFill/>
                </a:ln>
                <a:solidFill>
                  <a:srgbClr val="FFFFFF"/>
                </a:solidFill>
                <a:latin typeface="Calibri" pitchFamily="18"/>
                <a:ea typeface="WenQuanYi Micro Hei" pitchFamily="2"/>
                <a:cs typeface="WenQuanYi Micro Hei" pitchFamily="2"/>
              </a:rPr>
              <a:t>- </a:t>
            </a:r>
            <a:r>
              <a:rPr lang="en-US" sz="1400" b="0" i="0" u="none" strike="noStrike" baseline="0" dirty="0">
                <a:ln>
                  <a:noFill/>
                </a:ln>
                <a:solidFill>
                  <a:srgbClr val="FFFFFF"/>
                </a:solidFill>
                <a:latin typeface="Calibri" pitchFamily="18"/>
                <a:ea typeface="WenQuanYi Micro Hei" pitchFamily="2"/>
                <a:cs typeface="WenQuanYi Micro Hei" pitchFamily="2"/>
              </a:rPr>
              <a:t>production licensing and "mini-GTL“ units  sales, which are designed for the processing of natural and associated gas into synthetic oil and products of higher added value.</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400" b="0" i="0" u="none" strike="noStrike" baseline="0" dirty="0">
              <a:ln>
                <a:noFill/>
              </a:ln>
              <a:solidFill>
                <a:srgbClr val="FFFFFF"/>
              </a:solidFill>
              <a:latin typeface="Calibri" pitchFamily="18"/>
              <a:ea typeface="WenQuanYi Micro Hei" pitchFamily="2"/>
              <a:cs typeface="WenQuanYi Micro Hei"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1" i="0" u="none" strike="noStrike" baseline="0" dirty="0">
                <a:ln>
                  <a:noFill/>
                </a:ln>
                <a:solidFill>
                  <a:srgbClr val="FFFFFF"/>
                </a:solidFill>
                <a:latin typeface="Calibri" pitchFamily="18"/>
                <a:ea typeface="WenQuanYi Micro Hei" pitchFamily="2"/>
                <a:cs typeface="WenQuanYi Micro Hei" pitchFamily="2"/>
              </a:rPr>
              <a:t>Technology - </a:t>
            </a:r>
            <a:r>
              <a:rPr lang="en-US" sz="1400" b="0" i="0" u="none" strike="noStrike" baseline="0" dirty="0">
                <a:ln>
                  <a:noFill/>
                </a:ln>
                <a:solidFill>
                  <a:srgbClr val="FFFFFF"/>
                </a:solidFill>
                <a:latin typeface="Calibri" pitchFamily="18"/>
                <a:ea typeface="WenQuanYi Micro Hei" pitchFamily="2"/>
                <a:cs typeface="WenQuanYi Micro Hei" pitchFamily="2"/>
              </a:rPr>
              <a:t>a joint Russian-British project, whose technological and economic synergy is achieved by combining two innovative units in one set:  POX (partial oxidation) by "</a:t>
            </a:r>
            <a:r>
              <a:rPr lang="en-US" sz="1400" b="0" i="0" u="none" strike="noStrike" baseline="0" dirty="0" err="1">
                <a:ln>
                  <a:noFill/>
                </a:ln>
                <a:solidFill>
                  <a:srgbClr val="FFFFFF"/>
                </a:solidFill>
                <a:latin typeface="Calibri" pitchFamily="18"/>
                <a:ea typeface="WenQuanYi Micro Hei" pitchFamily="2"/>
                <a:cs typeface="WenQuanYi Micro Hei" pitchFamily="2"/>
              </a:rPr>
              <a:t>Gazohim</a:t>
            </a:r>
            <a:r>
              <a:rPr lang="en-US" sz="1400" b="0" i="0" u="none" strike="noStrike" baseline="0" dirty="0">
                <a:ln>
                  <a:noFill/>
                </a:ln>
                <a:solidFill>
                  <a:srgbClr val="FFFFFF"/>
                </a:solidFill>
                <a:latin typeface="Calibri" pitchFamily="18"/>
                <a:ea typeface="WenQuanYi Micro Hei" pitchFamily="2"/>
                <a:cs typeface="WenQuanYi Micro Hei" pitchFamily="2"/>
              </a:rPr>
              <a:t> Techno" Ltd. and </a:t>
            </a:r>
            <a:r>
              <a:rPr lang="en-US" sz="1400" b="0" i="0" u="none" strike="noStrike" baseline="0" dirty="0" err="1">
                <a:ln>
                  <a:noFill/>
                </a:ln>
                <a:solidFill>
                  <a:srgbClr val="FFFFFF"/>
                </a:solidFill>
                <a:latin typeface="Calibri" pitchFamily="18"/>
                <a:ea typeface="WenQuanYi Micro Hei" pitchFamily="2"/>
                <a:cs typeface="WenQuanYi Micro Hei" pitchFamily="2"/>
              </a:rPr>
              <a:t>microchannel</a:t>
            </a:r>
            <a:r>
              <a:rPr lang="en-US" sz="1400" b="0" i="0" u="none" strike="noStrike" baseline="0" dirty="0">
                <a:ln>
                  <a:noFill/>
                </a:ln>
                <a:solidFill>
                  <a:srgbClr val="FFFFFF"/>
                </a:solidFill>
                <a:latin typeface="Calibri" pitchFamily="18"/>
                <a:ea typeface="WenQuanYi Micro Hei" pitchFamily="2"/>
                <a:cs typeface="WenQuanYi Micro Hei" pitchFamily="2"/>
              </a:rPr>
              <a:t> Fischer-</a:t>
            </a:r>
            <a:r>
              <a:rPr lang="en-US" sz="1400" b="0" i="0" u="none" strike="noStrike" baseline="0" dirty="0" err="1">
                <a:ln>
                  <a:noFill/>
                </a:ln>
                <a:solidFill>
                  <a:srgbClr val="FFFFFF"/>
                </a:solidFill>
                <a:latin typeface="Calibri" pitchFamily="18"/>
                <a:ea typeface="WenQuanYi Micro Hei" pitchFamily="2"/>
                <a:cs typeface="WenQuanYi Micro Hei" pitchFamily="2"/>
              </a:rPr>
              <a:t>Tropsch</a:t>
            </a:r>
            <a:r>
              <a:rPr lang="en-US" sz="1400" b="0" i="0" u="none" strike="noStrike" baseline="0" dirty="0">
                <a:ln>
                  <a:noFill/>
                </a:ln>
                <a:solidFill>
                  <a:srgbClr val="FFFFFF"/>
                </a:solidFill>
                <a:latin typeface="Calibri" pitchFamily="18"/>
                <a:ea typeface="WenQuanYi Micro Hei" pitchFamily="2"/>
                <a:cs typeface="WenQuanYi Micro Hei" pitchFamily="2"/>
              </a:rPr>
              <a:t> reactor by Oxford Catalysts PLC Group (www . </a:t>
            </a:r>
            <a:r>
              <a:rPr lang="en-US" sz="1400" b="0" i="0" u="none" strike="noStrike" baseline="0" dirty="0" err="1">
                <a:ln>
                  <a:noFill/>
                </a:ln>
                <a:solidFill>
                  <a:srgbClr val="FFFFFF"/>
                </a:solidFill>
                <a:latin typeface="Calibri" pitchFamily="18"/>
                <a:ea typeface="WenQuanYi Micro Hei" pitchFamily="2"/>
                <a:cs typeface="WenQuanYi Micro Hei" pitchFamily="2"/>
              </a:rPr>
              <a:t>oxfordcatalysts.com</a:t>
            </a:r>
            <a:r>
              <a:rPr lang="en-US" sz="1400" b="0" i="0" u="none" strike="noStrike" baseline="0" dirty="0">
                <a:ln>
                  <a:noFill/>
                </a:ln>
                <a:solidFill>
                  <a:srgbClr val="FFFFFF"/>
                </a:solidFill>
                <a:latin typeface="Calibri" pitchFamily="18"/>
                <a:ea typeface="WenQuanYi Micro Hei" pitchFamily="2"/>
                <a:cs typeface="WenQuanYi Micro Hei" pitchFamily="2"/>
              </a:rPr>
              <a:t>).</a:t>
            </a:r>
          </a:p>
        </p:txBody>
      </p:sp>
      <p:sp>
        <p:nvSpPr>
          <p:cNvPr id="6" name="Freeform 5"/>
          <p:cNvSpPr/>
          <p:nvPr/>
        </p:nvSpPr>
        <p:spPr>
          <a:xfrm>
            <a:off x="793800" y="2421000"/>
            <a:ext cx="7954920" cy="36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lvl="0">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b="1" dirty="0" smtClean="0">
                <a:solidFill>
                  <a:srgbClr val="FFFFFF"/>
                </a:solidFill>
                <a:latin typeface="Arial" pitchFamily="18"/>
                <a:ea typeface="WenQuanYi Micro Hei" pitchFamily="2"/>
                <a:cs typeface="WenQuanYi Micro Hei" pitchFamily="2"/>
              </a:rPr>
              <a:t>The Nature of the Innovation</a:t>
            </a:r>
            <a:endParaRPr lang="en-US" b="1" dirty="0">
              <a:solidFill>
                <a:srgbClr val="FFFFFF"/>
              </a:solidFill>
              <a:latin typeface="Arial" pitchFamily="18"/>
              <a:ea typeface="WenQuanYi Micro Hei" pitchFamily="2"/>
              <a:cs typeface="WenQuanYi Micro Hei" pitchFamily="2"/>
            </a:endParaRPr>
          </a:p>
        </p:txBody>
      </p:sp>
      <p:pic>
        <p:nvPicPr>
          <p:cNvPr id="7" name="Picture 6"/>
          <p:cNvPicPr>
            <a:picLocks noChangeAspect="1"/>
          </p:cNvPicPr>
          <p:nvPr/>
        </p:nvPicPr>
        <p:blipFill>
          <a:blip r:embed="rId3">
            <a:lum/>
            <a:alphaModFix/>
          </a:blip>
          <a:srcRect/>
          <a:stretch>
            <a:fillRect/>
          </a:stretch>
        </p:blipFill>
        <p:spPr>
          <a:xfrm>
            <a:off x="6803999" y="765000"/>
            <a:ext cx="1924200" cy="1470239"/>
          </a:xfrm>
          <a:prstGeom prst="rect">
            <a:avLst/>
          </a:prstGeom>
          <a:noFill/>
          <a:ln>
            <a:noFill/>
          </a:ln>
        </p:spPr>
      </p:pic>
      <p:sp>
        <p:nvSpPr>
          <p:cNvPr id="8" name="Rectangle 7"/>
          <p:cNvSpPr/>
          <p:nvPr/>
        </p:nvSpPr>
        <p:spPr>
          <a:xfrm>
            <a:off x="838080" y="5786280"/>
            <a:ext cx="7910640" cy="518039"/>
          </a:xfrm>
          <a:prstGeom prst="rect">
            <a:avLst/>
          </a:prstGeom>
          <a:solidFill>
            <a:srgbClr val="777777"/>
          </a:solid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1" i="0" u="none" strike="noStrike" baseline="0">
                <a:ln>
                  <a:noFill/>
                </a:ln>
                <a:solidFill>
                  <a:srgbClr val="D4FF01"/>
                </a:solidFill>
                <a:latin typeface="Calibri" pitchFamily="18"/>
                <a:ea typeface="WenQuanYi Micro Hei" pitchFamily="2"/>
                <a:cs typeface="WenQuanYi Micro Hei" pitchFamily="2"/>
              </a:rPr>
              <a:t>The target size of the market in Russia - to 20 billion.nm.cubic meters / year of gas combusted (over USD 5 billion), in the world - more than 150 billion.nm. cubic meters / year (up to USD 38 billion).</a:t>
            </a:r>
          </a:p>
        </p:txBody>
      </p:sp>
      <p:sp>
        <p:nvSpPr>
          <p:cNvPr id="9" name="Freeform 8"/>
          <p:cNvSpPr/>
          <p:nvPr/>
        </p:nvSpPr>
        <p:spPr>
          <a:xfrm>
            <a:off x="838080" y="5435640"/>
            <a:ext cx="789012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baseline="0">
                <a:ln>
                  <a:noFill/>
                </a:ln>
                <a:solidFill>
                  <a:srgbClr val="FFFFFF"/>
                </a:solidFill>
                <a:latin typeface="Arial" pitchFamily="18"/>
                <a:ea typeface="WenQuanYi Micro Hei" pitchFamily="2"/>
                <a:cs typeface="WenQuanYi Micro Hei" pitchFamily="2"/>
              </a:rPr>
              <a:t>Market</a:t>
            </a:r>
          </a:p>
        </p:txBody>
      </p:sp>
      <p:pic>
        <p:nvPicPr>
          <p:cNvPr id="10" name="Picture 9"/>
          <p:cNvPicPr>
            <a:picLocks noChangeAspect="1"/>
          </p:cNvPicPr>
          <p:nvPr/>
        </p:nvPicPr>
        <p:blipFill>
          <a:blip r:embed="rId4">
            <a:lum/>
            <a:alphaModFix/>
          </a:blip>
          <a:srcRect/>
          <a:stretch>
            <a:fillRect/>
          </a:stretch>
        </p:blipFill>
        <p:spPr>
          <a:xfrm>
            <a:off x="7597800" y="44280"/>
            <a:ext cx="623880" cy="432000"/>
          </a:xfrm>
          <a:prstGeom prst="rect">
            <a:avLst/>
          </a:prstGeom>
          <a:noFill/>
          <a:ln>
            <a:noFill/>
          </a:ln>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06320" y="107640"/>
            <a:ext cx="6492600" cy="703440"/>
          </a:xfrm>
        </p:spPr>
        <p:txBody>
          <a:bodyPr wrap="square">
            <a:spAutoFit/>
          </a:bodyPr>
          <a:lstStyle>
            <a:defPPr lvl="0">
              <a:buNone/>
            </a:defPPr>
            <a:lvl1pPr lvl="0">
              <a:buNone/>
            </a:lvl1pPr>
          </a:lstStyle>
          <a:p>
            <a:pPr lvl="0" algn="l" hangingPunct="1">
              <a:lnSpc>
                <a:spcPct val="100000"/>
              </a:lnSpc>
            </a:pPr>
            <a:r>
              <a:rPr lang="en-US" sz="3200">
                <a:solidFill>
                  <a:srgbClr val="3C3C3C"/>
                </a:solidFill>
              </a:rPr>
              <a:t>Photonics</a:t>
            </a:r>
          </a:p>
        </p:txBody>
      </p:sp>
      <p:sp>
        <p:nvSpPr>
          <p:cNvPr id="3" name="Rectangle 2"/>
          <p:cNvSpPr/>
          <p:nvPr/>
        </p:nvSpPr>
        <p:spPr>
          <a:xfrm>
            <a:off x="755639" y="1123920"/>
            <a:ext cx="5757840" cy="731159"/>
          </a:xfrm>
          <a:prstGeom prst="rect">
            <a:avLst/>
          </a:prstGeom>
          <a:no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1" i="0" u="none" strike="noStrike" baseline="0">
                <a:ln>
                  <a:noFill/>
                </a:ln>
                <a:solidFill>
                  <a:srgbClr val="000000"/>
                </a:solidFill>
                <a:latin typeface="Calibri" pitchFamily="18"/>
                <a:ea typeface="WenQuanYi Micro Hei" pitchFamily="2"/>
                <a:cs typeface="WenQuanYi Micro Hei" pitchFamily="2"/>
              </a:rPr>
              <a:t>The company "Photonics" conducted the first sale of the stLase laser system in Russia.</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000000"/>
                </a:solidFill>
                <a:latin typeface="Calibri" pitchFamily="18"/>
                <a:ea typeface="WenQuanYi Micro Hei" pitchFamily="2"/>
                <a:cs typeface="WenQuanYi Micro Hei" pitchFamily="2"/>
              </a:rPr>
              <a:t>There are also plans to start selling in South Korea.</a:t>
            </a:r>
          </a:p>
        </p:txBody>
      </p:sp>
      <p:sp>
        <p:nvSpPr>
          <p:cNvPr id="4" name="Rectangle 3"/>
          <p:cNvSpPr/>
          <p:nvPr/>
        </p:nvSpPr>
        <p:spPr>
          <a:xfrm>
            <a:off x="826920" y="2449440"/>
            <a:ext cx="7866360" cy="944280"/>
          </a:xfrm>
          <a:prstGeom prst="rect">
            <a:avLst/>
          </a:prstGeom>
          <a:solidFill>
            <a:srgbClr val="777777"/>
          </a:solidFill>
          <a:ln w="9360">
            <a:solidFill>
              <a:srgbClr val="F2F2F2"/>
            </a:solidFill>
            <a:prstDash val="solid"/>
            <a:roun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FFFFFF"/>
                </a:solidFill>
                <a:latin typeface="Arial" pitchFamily="18"/>
                <a:ea typeface="WenQuanYi Micro Hei" pitchFamily="2"/>
                <a:cs typeface="WenQuanYi Micro Hei" pitchFamily="2"/>
              </a:rPr>
              <a:t>LLC "Photonics" creates and delivers new laser surgery medical systems for soft and hard tissues to the domestic market, and works in close partnership with the international companies “Dental Photonics” and “Laser Abrasive Technologies”, as well as with leading Russian institutions and organizations.</a:t>
            </a:r>
          </a:p>
        </p:txBody>
      </p:sp>
      <p:sp>
        <p:nvSpPr>
          <p:cNvPr id="5" name="Freeform 4"/>
          <p:cNvSpPr/>
          <p:nvPr/>
        </p:nvSpPr>
        <p:spPr>
          <a:xfrm>
            <a:off x="838080" y="2082960"/>
            <a:ext cx="7837560" cy="36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lvl="0">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b="1" dirty="0" smtClean="0">
                <a:solidFill>
                  <a:srgbClr val="FFFFFF"/>
                </a:solidFill>
                <a:latin typeface="Arial" pitchFamily="18"/>
                <a:ea typeface="WenQuanYi Micro Hei" pitchFamily="2"/>
                <a:cs typeface="WenQuanYi Micro Hei" pitchFamily="2"/>
              </a:rPr>
              <a:t>The Nature of the Innovation</a:t>
            </a:r>
            <a:endParaRPr lang="en-US" b="1" dirty="0">
              <a:solidFill>
                <a:srgbClr val="FFFFFF"/>
              </a:solidFill>
              <a:latin typeface="Arial" pitchFamily="18"/>
              <a:ea typeface="WenQuanYi Micro Hei" pitchFamily="2"/>
              <a:cs typeface="WenQuanYi Micro Hei" pitchFamily="2"/>
            </a:endParaRPr>
          </a:p>
        </p:txBody>
      </p:sp>
      <p:sp>
        <p:nvSpPr>
          <p:cNvPr id="6" name="Rectangle 5"/>
          <p:cNvSpPr/>
          <p:nvPr/>
        </p:nvSpPr>
        <p:spPr>
          <a:xfrm>
            <a:off x="992159" y="3645000"/>
            <a:ext cx="5451480" cy="1157400"/>
          </a:xfrm>
          <a:prstGeom prst="rect">
            <a:avLst/>
          </a:prstGeom>
          <a:solidFill>
            <a:srgbClr val="777777"/>
          </a:solidFill>
          <a:ln w="9360">
            <a:solidFill>
              <a:srgbClr val="F2F2F2"/>
            </a:solidFill>
            <a:prstDash val="solid"/>
            <a:roun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D4FF01"/>
                </a:solidFill>
                <a:latin typeface="Calibri" pitchFamily="18"/>
                <a:ea typeface="WenQuanYi Micro Hei" pitchFamily="2"/>
                <a:cs typeface="WenQuanYi Micro Hei" pitchFamily="2"/>
              </a:rPr>
              <a:t>stLase System  is the first multifunction laser platform for dentistry. This compact laser device consists of a main console, equipped with a 7-inch interactive touch screen, and application modules for various procedures and treatments which are attached to the side of the console.</a:t>
            </a:r>
          </a:p>
        </p:txBody>
      </p:sp>
      <p:pic>
        <p:nvPicPr>
          <p:cNvPr id="7" name="Picture 6"/>
          <p:cNvPicPr>
            <a:picLocks noChangeAspect="1"/>
          </p:cNvPicPr>
          <p:nvPr/>
        </p:nvPicPr>
        <p:blipFill>
          <a:blip r:embed="rId3">
            <a:lum/>
            <a:alphaModFix/>
          </a:blip>
          <a:srcRect/>
          <a:stretch>
            <a:fillRect/>
          </a:stretch>
        </p:blipFill>
        <p:spPr>
          <a:xfrm>
            <a:off x="6516720" y="981000"/>
            <a:ext cx="2219399" cy="666720"/>
          </a:xfrm>
          <a:prstGeom prst="rect">
            <a:avLst/>
          </a:prstGeom>
          <a:noFill/>
          <a:ln>
            <a:noFill/>
          </a:ln>
        </p:spPr>
      </p:pic>
      <p:sp>
        <p:nvSpPr>
          <p:cNvPr id="8" name="Rectangle 7"/>
          <p:cNvSpPr/>
          <p:nvPr/>
        </p:nvSpPr>
        <p:spPr>
          <a:xfrm>
            <a:off x="838080" y="5616720"/>
            <a:ext cx="7910640" cy="738664"/>
          </a:xfrm>
          <a:prstGeom prst="rect">
            <a:avLst/>
          </a:prstGeom>
          <a:solidFill>
            <a:srgbClr val="777777"/>
          </a:solid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dirty="0">
                <a:ln>
                  <a:noFill/>
                </a:ln>
                <a:solidFill>
                  <a:srgbClr val="FFFFFF"/>
                </a:solidFill>
                <a:latin typeface="Calibri" pitchFamily="18"/>
                <a:ea typeface="WenQuanYi Micro Hei" pitchFamily="2"/>
                <a:cs typeface="WenQuanYi Micro Hei" pitchFamily="2"/>
              </a:rPr>
              <a:t>In Russia there are about 15,000 surgical hospitals (70,000 surgeons).  Also there are 13,000 dental clinics and offices (60,000 dentists), with target market for "</a:t>
            </a:r>
            <a:r>
              <a:rPr lang="en-US" sz="1400" b="0" i="0" u="none" strike="noStrike" baseline="0" dirty="0" smtClean="0">
                <a:ln>
                  <a:noFill/>
                </a:ln>
                <a:solidFill>
                  <a:srgbClr val="FFFFFF"/>
                </a:solidFill>
                <a:latin typeface="Calibri" pitchFamily="18"/>
                <a:ea typeface="WenQuanYi Micro Hei" pitchFamily="2"/>
                <a:cs typeface="WenQuanYi Micro Hei" pitchFamily="2"/>
              </a:rPr>
              <a:t>Photonics” </a:t>
            </a:r>
            <a:r>
              <a:rPr lang="en-US" sz="1400" dirty="0" smtClean="0">
                <a:solidFill>
                  <a:srgbClr val="FFFFFF"/>
                </a:solidFill>
                <a:latin typeface="Calibri" pitchFamily="18"/>
                <a:ea typeface="WenQuanYi Micro Hei" pitchFamily="2"/>
                <a:cs typeface="WenQuanYi Micro Hei" pitchFamily="2"/>
              </a:rPr>
              <a:t>comprising</a:t>
            </a:r>
            <a:r>
              <a:rPr lang="en-US" sz="1400" b="0" i="0" u="none" strike="noStrike" baseline="0" dirty="0" smtClean="0">
                <a:ln>
                  <a:noFill/>
                </a:ln>
                <a:solidFill>
                  <a:srgbClr val="FFFFFF"/>
                </a:solidFill>
                <a:latin typeface="Calibri" pitchFamily="18"/>
                <a:ea typeface="WenQuanYi Micro Hei" pitchFamily="2"/>
                <a:cs typeface="WenQuanYi Micro Hei" pitchFamily="2"/>
              </a:rPr>
              <a:t> </a:t>
            </a:r>
            <a:r>
              <a:rPr lang="en-US" sz="1400" b="0" i="0" u="none" strike="noStrike" baseline="0" dirty="0">
                <a:ln>
                  <a:noFill/>
                </a:ln>
                <a:solidFill>
                  <a:srgbClr val="FFFFFF"/>
                </a:solidFill>
                <a:latin typeface="Calibri" pitchFamily="18"/>
                <a:ea typeface="WenQuanYi Micro Hei" pitchFamily="2"/>
                <a:cs typeface="WenQuanYi Micro Hei" pitchFamily="2"/>
              </a:rPr>
              <a:t>40%. About 85% of Russia's population (122 million people) suffer from periodontal diseases.</a:t>
            </a:r>
          </a:p>
        </p:txBody>
      </p:sp>
      <p:sp>
        <p:nvSpPr>
          <p:cNvPr id="9" name="Freeform 8"/>
          <p:cNvSpPr/>
          <p:nvPr/>
        </p:nvSpPr>
        <p:spPr>
          <a:xfrm>
            <a:off x="838080" y="5262479"/>
            <a:ext cx="789012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baseline="0">
                <a:ln>
                  <a:noFill/>
                </a:ln>
                <a:solidFill>
                  <a:srgbClr val="FFFFFF"/>
                </a:solidFill>
                <a:latin typeface="Arial" pitchFamily="18"/>
                <a:ea typeface="WenQuanYi Micro Hei" pitchFamily="2"/>
                <a:cs typeface="WenQuanYi Micro Hei" pitchFamily="2"/>
              </a:rPr>
              <a:t>Market</a:t>
            </a:r>
          </a:p>
        </p:txBody>
      </p:sp>
      <p:pic>
        <p:nvPicPr>
          <p:cNvPr id="10" name="Picture 9"/>
          <p:cNvPicPr>
            <a:picLocks noChangeAspect="1"/>
          </p:cNvPicPr>
          <p:nvPr/>
        </p:nvPicPr>
        <p:blipFill>
          <a:blip r:embed="rId4">
            <a:lum/>
            <a:alphaModFix/>
          </a:blip>
          <a:srcRect/>
          <a:stretch>
            <a:fillRect/>
          </a:stretch>
        </p:blipFill>
        <p:spPr>
          <a:xfrm>
            <a:off x="6832440" y="3527279"/>
            <a:ext cx="1818000" cy="1617840"/>
          </a:xfrm>
          <a:prstGeom prst="rect">
            <a:avLst/>
          </a:prstGeom>
          <a:noFill/>
          <a:ln>
            <a:noFill/>
          </a:ln>
        </p:spPr>
      </p:pic>
      <p:pic>
        <p:nvPicPr>
          <p:cNvPr id="11" name="Picture 10"/>
          <p:cNvPicPr>
            <a:picLocks noChangeAspect="1"/>
          </p:cNvPicPr>
          <p:nvPr/>
        </p:nvPicPr>
        <p:blipFill>
          <a:blip r:embed="rId5">
            <a:lum/>
            <a:alphaModFix/>
          </a:blip>
          <a:srcRect/>
          <a:stretch>
            <a:fillRect/>
          </a:stretch>
        </p:blipFill>
        <p:spPr>
          <a:xfrm>
            <a:off x="7621560" y="44280"/>
            <a:ext cx="623880" cy="432000"/>
          </a:xfrm>
          <a:prstGeom prst="rect">
            <a:avLst/>
          </a:prstGeom>
          <a:noFill/>
          <a:ln>
            <a:noFill/>
          </a:ln>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page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06320" y="107640"/>
            <a:ext cx="6492600" cy="703440"/>
          </a:xfrm>
        </p:spPr>
        <p:txBody>
          <a:bodyPr wrap="square">
            <a:spAutoFit/>
          </a:bodyPr>
          <a:lstStyle>
            <a:defPPr lvl="0">
              <a:buNone/>
            </a:defPPr>
            <a:lvl1pPr lvl="0">
              <a:buNone/>
            </a:lvl1pPr>
          </a:lstStyle>
          <a:p>
            <a:pPr lvl="0" algn="l" hangingPunct="1">
              <a:lnSpc>
                <a:spcPct val="100000"/>
              </a:lnSpc>
            </a:pPr>
            <a:r>
              <a:rPr lang="en-US" sz="3200">
                <a:latin typeface="Calibri" pitchFamily="18"/>
              </a:rPr>
              <a:t>TPS Mobile</a:t>
            </a:r>
          </a:p>
        </p:txBody>
      </p:sp>
      <p:sp>
        <p:nvSpPr>
          <p:cNvPr id="3" name="Rectangle 2"/>
          <p:cNvSpPr/>
          <p:nvPr/>
        </p:nvSpPr>
        <p:spPr>
          <a:xfrm>
            <a:off x="826920" y="1106640"/>
            <a:ext cx="6121440" cy="1157400"/>
          </a:xfrm>
          <a:prstGeom prst="rect">
            <a:avLst/>
          </a:prstGeom>
          <a:no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1" i="0" u="none" strike="noStrike" baseline="0">
                <a:ln>
                  <a:noFill/>
                </a:ln>
                <a:solidFill>
                  <a:srgbClr val="000000"/>
                </a:solidFill>
                <a:latin typeface="Calibri" pitchFamily="18"/>
                <a:ea typeface="WenQuanYi Micro Hei" pitchFamily="2"/>
                <a:cs typeface="WenQuanYi Micro Hei" pitchFamily="2"/>
              </a:rPr>
              <a:t>V.P.Lebedev and A.Malygin were given an award from the Russian Government</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000000"/>
                </a:solidFill>
                <a:latin typeface="Calibri" pitchFamily="18"/>
                <a:ea typeface="WenQuanYi Micro Hei" pitchFamily="2"/>
                <a:cs typeface="WenQuanYi Micro Hei" pitchFamily="2"/>
              </a:rPr>
              <a:t/>
            </a:r>
            <a:br>
              <a:rPr lang="en-US" sz="1400" b="0" i="0" u="none" strike="noStrike" baseline="0">
                <a:ln>
                  <a:noFill/>
                </a:ln>
                <a:solidFill>
                  <a:srgbClr val="000000"/>
                </a:solidFill>
                <a:latin typeface="Calibri" pitchFamily="18"/>
                <a:ea typeface="WenQuanYi Micro Hei" pitchFamily="2"/>
                <a:cs typeface="WenQuanYi Micro Hei" pitchFamily="2"/>
              </a:rPr>
            </a:br>
            <a:r>
              <a:rPr lang="en-US" sz="1400" b="0" i="0" u="none" strike="noStrike" baseline="0">
                <a:ln>
                  <a:noFill/>
                </a:ln>
                <a:solidFill>
                  <a:srgbClr val="000000"/>
                </a:solidFill>
                <a:latin typeface="Calibri" pitchFamily="18"/>
                <a:ea typeface="WenQuanYi Micro Hei" pitchFamily="2"/>
                <a:cs typeface="WenQuanYi Micro Hei" pitchFamily="2"/>
              </a:rPr>
              <a:t>"For the development of the theoretical basis, the introduction into clinical practice and the development of technical support for the "Mezodientsefalic modulation” method underlying the “TPS Mobile” company  project.</a:t>
            </a:r>
          </a:p>
        </p:txBody>
      </p:sp>
      <p:sp>
        <p:nvSpPr>
          <p:cNvPr id="4" name="Rectangle 3"/>
          <p:cNvSpPr/>
          <p:nvPr/>
        </p:nvSpPr>
        <p:spPr>
          <a:xfrm>
            <a:off x="826920" y="2708280"/>
            <a:ext cx="7920360" cy="523220"/>
          </a:xfrm>
          <a:prstGeom prst="rect">
            <a:avLst/>
          </a:prstGeom>
          <a:solidFill>
            <a:srgbClr val="777777"/>
          </a:solidFill>
          <a:ln w="9360">
            <a:solidFill>
              <a:srgbClr val="F2F2F2"/>
            </a:solidFill>
            <a:prstDash val="solid"/>
            <a:roun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dirty="0">
                <a:ln>
                  <a:noFill/>
                </a:ln>
                <a:solidFill>
                  <a:srgbClr val="FFFFFF"/>
                </a:solidFill>
                <a:latin typeface="Calibri" pitchFamily="18"/>
                <a:ea typeface="WenQuanYi Micro Hei" pitchFamily="2"/>
                <a:cs typeface="WenQuanYi Micro Hei" pitchFamily="2"/>
              </a:rPr>
              <a:t>The </a:t>
            </a:r>
            <a:r>
              <a:rPr lang="en-US" sz="1400" b="0" i="0" u="none" strike="noStrike" baseline="0" dirty="0" smtClean="0">
                <a:ln>
                  <a:noFill/>
                </a:ln>
                <a:solidFill>
                  <a:srgbClr val="FFFFFF"/>
                </a:solidFill>
                <a:latin typeface="Calibri" pitchFamily="18"/>
                <a:ea typeface="WenQuanYi Micro Hei" pitchFamily="2"/>
                <a:cs typeface="WenQuanYi Micro Hei" pitchFamily="2"/>
              </a:rPr>
              <a:t>project</a:t>
            </a:r>
            <a:r>
              <a:rPr lang="en-US" sz="1400" dirty="0" smtClean="0">
                <a:solidFill>
                  <a:srgbClr val="FFFFFF"/>
                </a:solidFill>
                <a:latin typeface="Calibri" pitchFamily="18"/>
                <a:ea typeface="WenQuanYi Micro Hei" pitchFamily="2"/>
                <a:cs typeface="WenQuanYi Micro Hei" pitchFamily="2"/>
              </a:rPr>
              <a:t>’s goal is</a:t>
            </a:r>
            <a:r>
              <a:rPr lang="en-US" sz="1400" b="0" i="0" u="none" strike="noStrike" baseline="0" dirty="0" smtClean="0">
                <a:ln>
                  <a:noFill/>
                </a:ln>
                <a:solidFill>
                  <a:srgbClr val="FFFFFF"/>
                </a:solidFill>
                <a:latin typeface="Calibri" pitchFamily="18"/>
                <a:ea typeface="WenQuanYi Micro Hei" pitchFamily="2"/>
                <a:cs typeface="WenQuanYi Micro Hei" pitchFamily="2"/>
              </a:rPr>
              <a:t> </a:t>
            </a:r>
            <a:r>
              <a:rPr lang="en-US" sz="1400" b="0" i="0" u="none" strike="noStrike" baseline="0" dirty="0">
                <a:ln>
                  <a:noFill/>
                </a:ln>
                <a:solidFill>
                  <a:srgbClr val="FFFFFF"/>
                </a:solidFill>
                <a:latin typeface="Calibri" pitchFamily="18"/>
                <a:ea typeface="WenQuanYi Micro Hei" pitchFamily="2"/>
                <a:cs typeface="WenQuanYi Micro Hei" pitchFamily="2"/>
              </a:rPr>
              <a:t>the development, certification and international market launch of a range of medical devices and methods for the treatment of </a:t>
            </a:r>
            <a:r>
              <a:rPr lang="en-US" sz="1400" b="0" i="0" u="none" strike="noStrike" baseline="0" dirty="0" err="1">
                <a:ln>
                  <a:noFill/>
                </a:ln>
                <a:solidFill>
                  <a:srgbClr val="FFFFFF"/>
                </a:solidFill>
                <a:latin typeface="Calibri" pitchFamily="18"/>
                <a:ea typeface="WenQuanYi Micro Hei" pitchFamily="2"/>
                <a:cs typeface="WenQuanYi Micro Hei" pitchFamily="2"/>
              </a:rPr>
              <a:t>sensorineural</a:t>
            </a:r>
            <a:r>
              <a:rPr lang="en-US" sz="1400" b="0" i="0" u="none" strike="noStrike" baseline="0" dirty="0">
                <a:ln>
                  <a:noFill/>
                </a:ln>
                <a:solidFill>
                  <a:srgbClr val="FFFFFF"/>
                </a:solidFill>
                <a:latin typeface="Calibri" pitchFamily="18"/>
                <a:ea typeface="WenQuanYi Micro Hei" pitchFamily="2"/>
                <a:cs typeface="WenQuanYi Micro Hei" pitchFamily="2"/>
              </a:rPr>
              <a:t> hearing loss (SHL) and tinnitus.</a:t>
            </a:r>
          </a:p>
        </p:txBody>
      </p:sp>
      <p:sp>
        <p:nvSpPr>
          <p:cNvPr id="5" name="Freeform 4"/>
          <p:cNvSpPr/>
          <p:nvPr/>
        </p:nvSpPr>
        <p:spPr>
          <a:xfrm>
            <a:off x="826920" y="2349360"/>
            <a:ext cx="792036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lvl="0">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b="1" dirty="0" smtClean="0">
                <a:solidFill>
                  <a:srgbClr val="FFFFFF"/>
                </a:solidFill>
                <a:latin typeface="Arial" pitchFamily="18"/>
                <a:ea typeface="WenQuanYi Micro Hei" pitchFamily="2"/>
                <a:cs typeface="WenQuanYi Micro Hei" pitchFamily="2"/>
              </a:rPr>
              <a:t>The Nature of the Innovation</a:t>
            </a:r>
            <a:endParaRPr lang="en-US" b="1" dirty="0">
              <a:solidFill>
                <a:srgbClr val="FFFFFF"/>
              </a:solidFill>
              <a:latin typeface="Arial" pitchFamily="18"/>
              <a:ea typeface="WenQuanYi Micro Hei" pitchFamily="2"/>
              <a:cs typeface="WenQuanYi Micro Hei" pitchFamily="2"/>
            </a:endParaRPr>
          </a:p>
        </p:txBody>
      </p:sp>
      <p:sp>
        <p:nvSpPr>
          <p:cNvPr id="6" name="Freeform 5"/>
          <p:cNvSpPr/>
          <p:nvPr/>
        </p:nvSpPr>
        <p:spPr>
          <a:xfrm>
            <a:off x="826920" y="3429000"/>
            <a:ext cx="789012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baseline="0">
                <a:ln>
                  <a:noFill/>
                </a:ln>
                <a:solidFill>
                  <a:srgbClr val="FFFFFF"/>
                </a:solidFill>
                <a:latin typeface="Calibri" pitchFamily="18"/>
                <a:ea typeface="WenQuanYi Micro Hei" pitchFamily="2"/>
                <a:cs typeface="WenQuanYi Micro Hei" pitchFamily="2"/>
              </a:rPr>
              <a:t>The main advantages</a:t>
            </a:r>
          </a:p>
        </p:txBody>
      </p:sp>
      <p:sp>
        <p:nvSpPr>
          <p:cNvPr id="7" name="Rectangle 6"/>
          <p:cNvSpPr/>
          <p:nvPr/>
        </p:nvSpPr>
        <p:spPr>
          <a:xfrm>
            <a:off x="826920" y="3789360"/>
            <a:ext cx="7890120" cy="1796760"/>
          </a:xfrm>
          <a:prstGeom prst="rect">
            <a:avLst/>
          </a:prstGeom>
          <a:solidFill>
            <a:srgbClr val="777777"/>
          </a:solidFill>
          <a:ln w="9360">
            <a:solidFill>
              <a:srgbClr val="F2F2F2"/>
            </a:solidFill>
            <a:prstDash val="solid"/>
            <a:roun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D4FF01"/>
                </a:solidFill>
                <a:latin typeface="Calibri" pitchFamily="18"/>
                <a:ea typeface="WenQuanYi Micro Hei" pitchFamily="2"/>
                <a:cs typeface="WenQuanYi Micro Hei" pitchFamily="2"/>
              </a:rPr>
              <a:t>The novelty of the solutions is to use a unique patented technology of selective transcranial electrostimulation (TES) on the protective mechanisms of the brain with a pulsed current in combination with the acoustic impact on the hearing organ tones.</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400" b="0" i="0" u="none" strike="noStrike" baseline="0">
              <a:ln>
                <a:noFill/>
              </a:ln>
              <a:solidFill>
                <a:srgbClr val="D4FF01"/>
              </a:solidFill>
              <a:latin typeface="Calibri" pitchFamily="18"/>
              <a:ea typeface="WenQuanYi Micro Hei" pitchFamily="2"/>
              <a:cs typeface="WenQuanYi Micro Hei" pitchFamily="2"/>
            </a:endParaRP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D4FF01"/>
                </a:solidFill>
                <a:latin typeface="Calibri" pitchFamily="18"/>
                <a:ea typeface="WenQuanYi Micro Hei" pitchFamily="2"/>
                <a:cs typeface="WenQuanYi Micro Hei" pitchFamily="2"/>
              </a:rPr>
              <a:t>The use of the combined effects of TES-therapy and audio-effects led to hearing improvements in 89% of patients with acute SHL. In the group of patients with chronic SHL, hearing improvements were found in 64%; ear noise was stopped in 35%; the tone changed, became intermittent, or less intense by 5-10 dB in 59% of patients.</a:t>
            </a:r>
          </a:p>
        </p:txBody>
      </p:sp>
      <p:sp>
        <p:nvSpPr>
          <p:cNvPr id="8" name="Rectangle 7"/>
          <p:cNvSpPr/>
          <p:nvPr/>
        </p:nvSpPr>
        <p:spPr>
          <a:xfrm>
            <a:off x="838080" y="6165720"/>
            <a:ext cx="7910640" cy="518039"/>
          </a:xfrm>
          <a:prstGeom prst="rect">
            <a:avLst/>
          </a:prstGeom>
          <a:solidFill>
            <a:srgbClr val="777777"/>
          </a:solid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000000"/>
                </a:solidFill>
                <a:latin typeface="Calibri" pitchFamily="18"/>
                <a:ea typeface="WenQuanYi Micro Hei" pitchFamily="2"/>
                <a:cs typeface="WenQuanYi Micro Hei" pitchFamily="2"/>
              </a:rPr>
              <a:t>Audiological equipment market according to “Audiological Devices - Global Strategic Business Report” will reach $ 26.2 billion by 2017.</a:t>
            </a:r>
          </a:p>
        </p:txBody>
      </p:sp>
      <p:sp>
        <p:nvSpPr>
          <p:cNvPr id="9" name="Freeform 8"/>
          <p:cNvSpPr/>
          <p:nvPr/>
        </p:nvSpPr>
        <p:spPr>
          <a:xfrm>
            <a:off x="838080" y="5805360"/>
            <a:ext cx="791064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baseline="0">
                <a:ln>
                  <a:noFill/>
                </a:ln>
                <a:solidFill>
                  <a:srgbClr val="FFFFFF"/>
                </a:solidFill>
                <a:latin typeface="Calibri" pitchFamily="18"/>
                <a:ea typeface="WenQuanYi Micro Hei" pitchFamily="2"/>
                <a:cs typeface="WenQuanYi Micro Hei" pitchFamily="2"/>
              </a:rPr>
              <a:t>Market</a:t>
            </a:r>
          </a:p>
        </p:txBody>
      </p:sp>
      <p:pic>
        <p:nvPicPr>
          <p:cNvPr id="10" name="Picture 9"/>
          <p:cNvPicPr>
            <a:picLocks noChangeAspect="1"/>
          </p:cNvPicPr>
          <p:nvPr/>
        </p:nvPicPr>
        <p:blipFill>
          <a:blip r:embed="rId3">
            <a:lum/>
            <a:alphaModFix/>
          </a:blip>
          <a:srcRect/>
          <a:stretch>
            <a:fillRect/>
          </a:stretch>
        </p:blipFill>
        <p:spPr>
          <a:xfrm>
            <a:off x="7621560" y="44280"/>
            <a:ext cx="622440" cy="432000"/>
          </a:xfrm>
          <a:prstGeom prst="rect">
            <a:avLst/>
          </a:prstGeom>
          <a:noFill/>
          <a:ln>
            <a:noFill/>
          </a:ln>
        </p:spPr>
      </p:pic>
      <p:pic>
        <p:nvPicPr>
          <p:cNvPr id="11" name="Picture 10"/>
          <p:cNvPicPr>
            <a:picLocks noChangeAspect="1"/>
          </p:cNvPicPr>
          <p:nvPr/>
        </p:nvPicPr>
        <p:blipFill>
          <a:blip r:embed="rId4">
            <a:lum/>
            <a:alphaModFix/>
          </a:blip>
          <a:srcRect/>
          <a:stretch>
            <a:fillRect/>
          </a:stretch>
        </p:blipFill>
        <p:spPr>
          <a:xfrm>
            <a:off x="7164360" y="770039"/>
            <a:ext cx="1440000" cy="1411200"/>
          </a:xfrm>
          <a:prstGeom prst="rect">
            <a:avLst/>
          </a:prstGeom>
          <a:noFill/>
          <a:ln>
            <a:noFill/>
          </a:ln>
        </p:spPr>
      </p:pic>
      <p:pic>
        <p:nvPicPr>
          <p:cNvPr id="12" name="Picture 11"/>
          <p:cNvPicPr>
            <a:picLocks noChangeAspect="1"/>
          </p:cNvPicPr>
          <p:nvPr/>
        </p:nvPicPr>
        <p:blipFill>
          <a:blip r:embed="rId5">
            <a:lum/>
            <a:alphaModFix/>
          </a:blip>
          <a:srcRect/>
          <a:stretch>
            <a:fillRect/>
          </a:stretch>
        </p:blipFill>
        <p:spPr>
          <a:xfrm>
            <a:off x="7621560" y="44280"/>
            <a:ext cx="623880" cy="432000"/>
          </a:xfrm>
          <a:prstGeom prst="rect">
            <a:avLst/>
          </a:prstGeom>
          <a:noFill/>
          <a:ln>
            <a:noFill/>
          </a:ln>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06320" y="107640"/>
            <a:ext cx="6492600" cy="703440"/>
          </a:xfrm>
        </p:spPr>
        <p:txBody>
          <a:bodyPr wrap="square">
            <a:spAutoFit/>
          </a:bodyPr>
          <a:lstStyle>
            <a:defPPr lvl="0">
              <a:buNone/>
            </a:defPPr>
            <a:lvl1pPr lvl="0">
              <a:buNone/>
            </a:lvl1pPr>
          </a:lstStyle>
          <a:p>
            <a:pPr lvl="0" algn="l" hangingPunct="1">
              <a:lnSpc>
                <a:spcPct val="100000"/>
              </a:lnSpc>
            </a:pPr>
            <a:r>
              <a:rPr lang="en-US" sz="2400">
                <a:latin typeface="Calibri" pitchFamily="18"/>
              </a:rPr>
              <a:t>The Center for Applied Networks Research</a:t>
            </a:r>
          </a:p>
        </p:txBody>
      </p:sp>
      <p:sp>
        <p:nvSpPr>
          <p:cNvPr id="3" name="Rectangle 2"/>
          <p:cNvSpPr/>
          <p:nvPr/>
        </p:nvSpPr>
        <p:spPr>
          <a:xfrm>
            <a:off x="652320" y="2703600"/>
            <a:ext cx="4651560" cy="1208159"/>
          </a:xfrm>
          <a:prstGeom prst="rect">
            <a:avLst/>
          </a:prstGeom>
          <a:noFill/>
          <a:ln>
            <a:noFill/>
            <a:prstDash val="solid"/>
          </a:ln>
        </p:spPr>
        <p:txBody>
          <a:bodyPr vert="horz" wrap="none" lIns="90000" tIns="46800" rIns="90000" bIns="46800" anchor="ctr" anchorCtr="0" compatLnSpc="1"/>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ru-RU" sz="1800" b="0" i="0" u="none" strike="noStrike" baseline="0">
              <a:ln>
                <a:noFill/>
              </a:ln>
              <a:solidFill>
                <a:srgbClr val="000000"/>
              </a:solidFill>
              <a:latin typeface="Arial" pitchFamily="18"/>
              <a:ea typeface="WenQuanYi Micro Hei" pitchFamily="2"/>
              <a:cs typeface="WenQuanYi Micro Hei" pitchFamily="2"/>
            </a:endParaRPr>
          </a:p>
        </p:txBody>
      </p:sp>
      <p:sp>
        <p:nvSpPr>
          <p:cNvPr id="4" name="Rectangle 3"/>
          <p:cNvSpPr/>
          <p:nvPr/>
        </p:nvSpPr>
        <p:spPr>
          <a:xfrm>
            <a:off x="655560" y="2925719"/>
            <a:ext cx="8021879" cy="944280"/>
          </a:xfrm>
          <a:prstGeom prst="rect">
            <a:avLst/>
          </a:prstGeom>
          <a:solidFill>
            <a:srgbClr val="777777"/>
          </a:solidFill>
          <a:ln w="9360">
            <a:solidFill>
              <a:srgbClr val="F2F2F2"/>
            </a:solidFill>
            <a:prstDash val="solid"/>
            <a:miter/>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FFFFFF"/>
                </a:solidFill>
                <a:latin typeface="Calibri" pitchFamily="18"/>
                <a:ea typeface="WenQuanYi Micro Hei" pitchFamily="2"/>
                <a:cs typeface="WenQuanYi Micro Hei" pitchFamily="2"/>
              </a:rPr>
              <a:t>CANR's main task under this contract is an assessment of the possibility of using SCN technology to improve computer network management in the data centers (DC). Research results will be a prototype of network management and data flow in the data center based on the SCN approach, using the distributed network operating systems.</a:t>
            </a:r>
          </a:p>
        </p:txBody>
      </p:sp>
      <p:sp>
        <p:nvSpPr>
          <p:cNvPr id="5" name="Rectangle 4"/>
          <p:cNvSpPr/>
          <p:nvPr/>
        </p:nvSpPr>
        <p:spPr>
          <a:xfrm>
            <a:off x="684359" y="4653000"/>
            <a:ext cx="8021519" cy="1370520"/>
          </a:xfrm>
          <a:prstGeom prst="rect">
            <a:avLst/>
          </a:prstGeom>
          <a:solidFill>
            <a:srgbClr val="777777"/>
          </a:solidFill>
          <a:ln w="9360">
            <a:solidFill>
              <a:srgbClr val="F2F2F2"/>
            </a:solidFill>
            <a:prstDash val="solid"/>
            <a:roun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FFFF00"/>
                </a:solidFill>
                <a:latin typeface="Calibri" pitchFamily="18"/>
                <a:ea typeface="WenQuanYi Micro Hei" pitchFamily="2"/>
                <a:cs typeface="WenQuanYi Micro Hei" pitchFamily="2"/>
              </a:rPr>
              <a:t>The Center of Applied Networks Research (CANR) is a research project to develop technologies and products for next-generation computer networks. In the case of successful research, CANR will result in the first Russian switch for software-configurable network (SCN), application development tools for SCN-based networks, SCN-networks  system control and safety utilities, intrusion detection for cloud platforms, virtualization and date storage systems for data centers and cloud computing. The results of the research will become the basis for creating the company's own networking systems production in Russia.</a:t>
            </a:r>
          </a:p>
        </p:txBody>
      </p:sp>
      <p:sp>
        <p:nvSpPr>
          <p:cNvPr id="6" name="Freeform 5"/>
          <p:cNvSpPr/>
          <p:nvPr/>
        </p:nvSpPr>
        <p:spPr>
          <a:xfrm>
            <a:off x="652320" y="2565360"/>
            <a:ext cx="8025119"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lvl="0">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b="1" dirty="0" smtClean="0">
                <a:solidFill>
                  <a:srgbClr val="FFFFFF"/>
                </a:solidFill>
                <a:latin typeface="Arial" pitchFamily="18"/>
                <a:ea typeface="WenQuanYi Micro Hei" pitchFamily="2"/>
                <a:cs typeface="WenQuanYi Micro Hei" pitchFamily="2"/>
              </a:rPr>
              <a:t>The Nature of the Innovation</a:t>
            </a:r>
            <a:endParaRPr lang="en-US" b="1" dirty="0">
              <a:solidFill>
                <a:srgbClr val="FFFFFF"/>
              </a:solidFill>
              <a:latin typeface="Arial" pitchFamily="18"/>
              <a:ea typeface="WenQuanYi Micro Hei" pitchFamily="2"/>
              <a:cs typeface="WenQuanYi Micro Hei" pitchFamily="2"/>
            </a:endParaRPr>
          </a:p>
        </p:txBody>
      </p:sp>
      <p:sp>
        <p:nvSpPr>
          <p:cNvPr id="7" name="Freeform 6"/>
          <p:cNvSpPr/>
          <p:nvPr/>
        </p:nvSpPr>
        <p:spPr>
          <a:xfrm>
            <a:off x="684359" y="4292640"/>
            <a:ext cx="8021519"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baseline="0">
                <a:ln>
                  <a:noFill/>
                </a:ln>
                <a:solidFill>
                  <a:srgbClr val="FFFFFF"/>
                </a:solidFill>
                <a:latin typeface="Calibri" pitchFamily="18"/>
                <a:ea typeface="WenQuanYi Micro Hei" pitchFamily="2"/>
                <a:cs typeface="WenQuanYi Micro Hei" pitchFamily="2"/>
              </a:rPr>
              <a:t>About</a:t>
            </a:r>
          </a:p>
        </p:txBody>
      </p:sp>
      <p:pic>
        <p:nvPicPr>
          <p:cNvPr id="8" name="Picture 7"/>
          <p:cNvPicPr>
            <a:picLocks noChangeAspect="1"/>
          </p:cNvPicPr>
          <p:nvPr/>
        </p:nvPicPr>
        <p:blipFill>
          <a:blip r:embed="rId3">
            <a:lum/>
            <a:alphaModFix/>
          </a:blip>
          <a:srcRect/>
          <a:stretch>
            <a:fillRect/>
          </a:stretch>
        </p:blipFill>
        <p:spPr>
          <a:xfrm>
            <a:off x="6443640" y="907919"/>
            <a:ext cx="2259000" cy="1295640"/>
          </a:xfrm>
          <a:prstGeom prst="rect">
            <a:avLst/>
          </a:prstGeom>
          <a:noFill/>
          <a:ln>
            <a:noFill/>
          </a:ln>
        </p:spPr>
      </p:pic>
      <p:sp>
        <p:nvSpPr>
          <p:cNvPr id="9" name="Rectangle 8"/>
          <p:cNvSpPr/>
          <p:nvPr/>
        </p:nvSpPr>
        <p:spPr>
          <a:xfrm>
            <a:off x="611280" y="1052640"/>
            <a:ext cx="5761080" cy="944280"/>
          </a:xfrm>
          <a:prstGeom prst="rect">
            <a:avLst/>
          </a:prstGeom>
          <a:no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000000"/>
                </a:solidFill>
                <a:latin typeface="Calibri" pitchFamily="18"/>
                <a:ea typeface="WenQuanYi Micro Hei" pitchFamily="2"/>
                <a:cs typeface="WenQuanYi Micro Hei" pitchFamily="2"/>
              </a:rPr>
              <a:t>"The Center for Applied Networks Research" SE will receive a 5 million ruble grant from the Ministry of Education and Science of the Russian Federation for the establishment and development of national platforms with open source aimed at managing software configurable networks (SCN)</a:t>
            </a:r>
          </a:p>
        </p:txBody>
      </p:sp>
      <p:pic>
        <p:nvPicPr>
          <p:cNvPr id="10" name="Picture 9"/>
          <p:cNvPicPr>
            <a:picLocks noChangeAspect="1"/>
          </p:cNvPicPr>
          <p:nvPr/>
        </p:nvPicPr>
        <p:blipFill>
          <a:blip r:embed="rId4">
            <a:lum/>
            <a:alphaModFix/>
          </a:blip>
          <a:srcRect/>
          <a:stretch>
            <a:fillRect/>
          </a:stretch>
        </p:blipFill>
        <p:spPr>
          <a:xfrm>
            <a:off x="7621560" y="44280"/>
            <a:ext cx="622440" cy="432000"/>
          </a:xfrm>
          <a:prstGeom prst="rect">
            <a:avLst/>
          </a:prstGeom>
          <a:noFill/>
          <a:ln>
            <a:noFill/>
          </a:ln>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page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06320" y="107640"/>
            <a:ext cx="6492600" cy="703440"/>
          </a:xfrm>
        </p:spPr>
        <p:txBody>
          <a:bodyPr wrap="square">
            <a:spAutoFit/>
          </a:bodyPr>
          <a:lstStyle>
            <a:defPPr lvl="0">
              <a:buNone/>
            </a:defPPr>
            <a:lvl1pPr lvl="0">
              <a:buNone/>
            </a:lvl1pPr>
          </a:lstStyle>
          <a:p>
            <a:pPr lvl="0" algn="l" hangingPunct="1">
              <a:lnSpc>
                <a:spcPct val="100000"/>
              </a:lnSpc>
            </a:pPr>
            <a:r>
              <a:rPr lang="en-US" sz="2400">
                <a:latin typeface="Calibri" pitchFamily="18"/>
              </a:rPr>
              <a:t>Rock Flow Dynamics</a:t>
            </a:r>
          </a:p>
        </p:txBody>
      </p:sp>
      <p:pic>
        <p:nvPicPr>
          <p:cNvPr id="3" name="Picture 2"/>
          <p:cNvPicPr>
            <a:picLocks noChangeAspect="1"/>
          </p:cNvPicPr>
          <p:nvPr/>
        </p:nvPicPr>
        <p:blipFill>
          <a:blip r:embed="rId3">
            <a:lum/>
            <a:alphaModFix/>
          </a:blip>
          <a:srcRect/>
          <a:stretch>
            <a:fillRect/>
          </a:stretch>
        </p:blipFill>
        <p:spPr>
          <a:xfrm>
            <a:off x="5838840" y="981000"/>
            <a:ext cx="2865600" cy="1003320"/>
          </a:xfrm>
          <a:prstGeom prst="rect">
            <a:avLst/>
          </a:prstGeom>
          <a:noFill/>
          <a:ln>
            <a:noFill/>
          </a:ln>
        </p:spPr>
      </p:pic>
      <p:sp>
        <p:nvSpPr>
          <p:cNvPr id="4" name="Rectangle 3"/>
          <p:cNvSpPr/>
          <p:nvPr/>
        </p:nvSpPr>
        <p:spPr>
          <a:xfrm>
            <a:off x="826920" y="1106640"/>
            <a:ext cx="4897440" cy="523220"/>
          </a:xfrm>
          <a:prstGeom prst="rect">
            <a:avLst/>
          </a:prstGeom>
          <a:no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dirty="0">
                <a:ln>
                  <a:noFill/>
                </a:ln>
                <a:solidFill>
                  <a:srgbClr val="000000"/>
                </a:solidFill>
                <a:latin typeface="Calibri" pitchFamily="18"/>
                <a:ea typeface="WenQuanYi Micro Hei" pitchFamily="2"/>
                <a:cs typeface="WenQuanYi Micro Hei" pitchFamily="2"/>
              </a:rPr>
              <a:t>The “Rock Flow Dynamics” Company</a:t>
            </a:r>
            <a:r>
              <a:rPr lang="en-US" sz="1400" b="0" i="0" u="none" strike="noStrike" baseline="0" dirty="0" smtClean="0">
                <a:ln>
                  <a:noFill/>
                </a:ln>
                <a:solidFill>
                  <a:srgbClr val="000000"/>
                </a:solidFill>
                <a:latin typeface="Calibri" pitchFamily="18"/>
                <a:ea typeface="WenQuanYi Micro Hei" pitchFamily="2"/>
                <a:cs typeface="WenQuanYi Micro Hei" pitchFamily="2"/>
              </a:rPr>
              <a:t> realized </a:t>
            </a:r>
            <a:r>
              <a:rPr lang="en-US" sz="1400" b="0" i="0" u="none" strike="noStrike" baseline="0" dirty="0">
                <a:ln>
                  <a:noFill/>
                </a:ln>
                <a:solidFill>
                  <a:srgbClr val="000000"/>
                </a:solidFill>
                <a:latin typeface="Calibri" pitchFamily="18"/>
                <a:ea typeface="WenQuanYi Micro Hei" pitchFamily="2"/>
                <a:cs typeface="WenQuanYi Micro Hei" pitchFamily="2"/>
              </a:rPr>
              <a:t>the sale of licenses to the Japanese National Petroleum Corporation JOGMEC.</a:t>
            </a:r>
          </a:p>
        </p:txBody>
      </p:sp>
      <p:pic>
        <p:nvPicPr>
          <p:cNvPr id="5" name="Picture 4"/>
          <p:cNvPicPr>
            <a:picLocks noChangeAspect="1"/>
          </p:cNvPicPr>
          <p:nvPr/>
        </p:nvPicPr>
        <p:blipFill>
          <a:blip r:embed="rId4">
            <a:lum/>
            <a:alphaModFix/>
          </a:blip>
          <a:srcRect/>
          <a:stretch>
            <a:fillRect/>
          </a:stretch>
        </p:blipFill>
        <p:spPr>
          <a:xfrm>
            <a:off x="7621560" y="44280"/>
            <a:ext cx="622440" cy="432000"/>
          </a:xfrm>
          <a:prstGeom prst="rect">
            <a:avLst/>
          </a:prstGeom>
          <a:noFill/>
          <a:ln>
            <a:noFill/>
          </a:ln>
        </p:spPr>
      </p:pic>
      <p:sp>
        <p:nvSpPr>
          <p:cNvPr id="6" name="Rectangle 5"/>
          <p:cNvSpPr/>
          <p:nvPr/>
        </p:nvSpPr>
        <p:spPr>
          <a:xfrm>
            <a:off x="826920" y="2690640"/>
            <a:ext cx="7920360" cy="944280"/>
          </a:xfrm>
          <a:prstGeom prst="rect">
            <a:avLst/>
          </a:prstGeom>
          <a:solidFill>
            <a:srgbClr val="777777"/>
          </a:solidFill>
          <a:ln w="9360">
            <a:solidFill>
              <a:srgbClr val="F2F2F2"/>
            </a:solidFill>
            <a:prstDash val="solid"/>
            <a:roun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FFFFFF"/>
                </a:solidFill>
                <a:latin typeface="Calibri" pitchFamily="18"/>
                <a:ea typeface="WenQuanYi Micro Hei" pitchFamily="2"/>
                <a:cs typeface="WenQuanYi Micro Hei" pitchFamily="2"/>
              </a:rPr>
              <a:t>tNavigator ® - an interactive parallel package for the simulation of oil and gas fields in the supercomputing systems based on the new generation of multi-core processors, multi-core graphics cards, network communication systems and systems of fast RAM. Support for modeling of all types of reservoirs, oil types and methods of production.</a:t>
            </a:r>
          </a:p>
        </p:txBody>
      </p:sp>
      <p:sp>
        <p:nvSpPr>
          <p:cNvPr id="7" name="Freeform 6"/>
          <p:cNvSpPr/>
          <p:nvPr/>
        </p:nvSpPr>
        <p:spPr>
          <a:xfrm>
            <a:off x="826920" y="2340000"/>
            <a:ext cx="792036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lvl="0">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b="1" dirty="0" smtClean="0">
                <a:solidFill>
                  <a:srgbClr val="FFFFFF"/>
                </a:solidFill>
                <a:latin typeface="Arial" pitchFamily="18"/>
                <a:ea typeface="WenQuanYi Micro Hei" pitchFamily="2"/>
                <a:cs typeface="WenQuanYi Micro Hei" pitchFamily="2"/>
              </a:rPr>
              <a:t>The Nature of the Innovation</a:t>
            </a:r>
            <a:endParaRPr lang="en-US" b="1" dirty="0">
              <a:solidFill>
                <a:srgbClr val="FFFFFF"/>
              </a:solidFill>
              <a:latin typeface="Arial" pitchFamily="18"/>
              <a:ea typeface="WenQuanYi Micro Hei" pitchFamily="2"/>
              <a:cs typeface="WenQuanYi Micro Hei" pitchFamily="2"/>
            </a:endParaRPr>
          </a:p>
        </p:txBody>
      </p:sp>
      <p:sp>
        <p:nvSpPr>
          <p:cNvPr id="8" name="Freeform 7"/>
          <p:cNvSpPr/>
          <p:nvPr/>
        </p:nvSpPr>
        <p:spPr>
          <a:xfrm>
            <a:off x="826920" y="4211640"/>
            <a:ext cx="789012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baseline="0">
                <a:ln>
                  <a:noFill/>
                </a:ln>
                <a:solidFill>
                  <a:srgbClr val="FFFFFF"/>
                </a:solidFill>
                <a:latin typeface="Calibri" pitchFamily="18"/>
                <a:ea typeface="WenQuanYi Micro Hei" pitchFamily="2"/>
                <a:cs typeface="WenQuanYi Micro Hei" pitchFamily="2"/>
              </a:rPr>
              <a:t>The main advantages</a:t>
            </a:r>
          </a:p>
        </p:txBody>
      </p:sp>
      <p:sp>
        <p:nvSpPr>
          <p:cNvPr id="9" name="Rectangle 8"/>
          <p:cNvSpPr/>
          <p:nvPr/>
        </p:nvSpPr>
        <p:spPr>
          <a:xfrm>
            <a:off x="826920" y="4562640"/>
            <a:ext cx="7890120" cy="518039"/>
          </a:xfrm>
          <a:prstGeom prst="rect">
            <a:avLst/>
          </a:prstGeom>
          <a:solidFill>
            <a:srgbClr val="777777"/>
          </a:solidFill>
          <a:ln w="9360">
            <a:solidFill>
              <a:srgbClr val="F2F2F2"/>
            </a:solidFill>
            <a:prstDash val="solid"/>
            <a:roun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D4FF01"/>
                </a:solidFill>
                <a:latin typeface="Calibri" pitchFamily="18"/>
                <a:ea typeface="WenQuanYi Micro Hei" pitchFamily="2"/>
                <a:cs typeface="WenQuanYi Micro Hei" pitchFamily="2"/>
              </a:rPr>
              <a:t>A unique, unmatched software solution, which offers the possibility to work with the field model in real-time, fully interactive simulator mode.</a:t>
            </a:r>
          </a:p>
        </p:txBody>
      </p:sp>
      <p:sp>
        <p:nvSpPr>
          <p:cNvPr id="10" name="Rectangle 9"/>
          <p:cNvSpPr/>
          <p:nvPr/>
        </p:nvSpPr>
        <p:spPr>
          <a:xfrm>
            <a:off x="838080" y="5805360"/>
            <a:ext cx="7910640" cy="731159"/>
          </a:xfrm>
          <a:prstGeom prst="rect">
            <a:avLst/>
          </a:prstGeom>
          <a:solidFill>
            <a:srgbClr val="777777"/>
          </a:solidFill>
          <a:ln>
            <a:noFill/>
            <a:prstDash val="solid"/>
          </a:ln>
        </p:spPr>
        <p:txBody>
          <a:bodyPr vert="horz" wrap="square" lIns="91440" tIns="45720" rIns="91440" bIns="45720" anchor="t" anchorCtr="0" compatLnSpc="1">
            <a:spAutoFit/>
          </a:bodyPr>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FFFFFF"/>
                </a:solidFill>
                <a:latin typeface="Calibri" pitchFamily="18"/>
                <a:ea typeface="WenQuanYi Micro Hei" pitchFamily="2"/>
                <a:cs typeface="WenQuanYi Micro Hei" pitchFamily="2"/>
              </a:rPr>
              <a:t> The main regions of production of hydrocarbons in the world:</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FFFFFF"/>
                </a:solidFill>
                <a:latin typeface="Calibri" pitchFamily="18"/>
                <a:ea typeface="WenQuanYi Micro Hei" pitchFamily="2"/>
                <a:cs typeface="WenQuanYi Micro Hei" pitchFamily="2"/>
              </a:rPr>
              <a:t>• Russia - $ 150 million</a:t>
            </a:r>
          </a:p>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400" b="0" i="0" u="none" strike="noStrike" baseline="0">
                <a:ln>
                  <a:noFill/>
                </a:ln>
                <a:solidFill>
                  <a:srgbClr val="FFFFFF"/>
                </a:solidFill>
                <a:latin typeface="Calibri" pitchFamily="18"/>
                <a:ea typeface="WenQuanYi Micro Hei" pitchFamily="2"/>
                <a:cs typeface="WenQuanYi Micro Hei" pitchFamily="2"/>
              </a:rPr>
              <a:t>• The global market - more than $ 2 billion</a:t>
            </a:r>
          </a:p>
        </p:txBody>
      </p:sp>
      <p:sp>
        <p:nvSpPr>
          <p:cNvPr id="11" name="Freeform 10"/>
          <p:cNvSpPr/>
          <p:nvPr/>
        </p:nvSpPr>
        <p:spPr>
          <a:xfrm>
            <a:off x="838080" y="5445000"/>
            <a:ext cx="791064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6600"/>
          </a:solidFill>
          <a:ln>
            <a:noFill/>
            <a:prstDash val="solid"/>
          </a:ln>
        </p:spPr>
        <p:txBody>
          <a:bodyPr vert="horz" wrap="square" lIns="91440" tIns="45720" rIns="91440" bIns="45720" anchor="t" anchorCtr="0" compatLnSpc="1"/>
          <a:lstStyle/>
          <a:p>
            <a:pPr marL="0" marR="0" lvl="0" indent="0" algn="l"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800" b="1" i="0" u="none" strike="noStrike" baseline="0">
                <a:ln>
                  <a:noFill/>
                </a:ln>
                <a:solidFill>
                  <a:srgbClr val="FFFFFF"/>
                </a:solidFill>
                <a:latin typeface="Calibri" pitchFamily="18"/>
                <a:ea typeface="WenQuanYi Micro Hei" pitchFamily="2"/>
                <a:cs typeface="WenQuanYi Micro Hei" pitchFamily="2"/>
              </a:rPr>
              <a:t>Market</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l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itl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itle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itle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2535</Words>
  <Application>Microsoft Macintosh PowerPoint</Application>
  <PresentationFormat>On-screen Show (4:3)</PresentationFormat>
  <Paragraphs>158</Paragraphs>
  <Slides>13</Slides>
  <Notes>13</Notes>
  <HiddenSlides>0</HiddenSlides>
  <MMClips>0</MMClips>
  <ScaleCrop>false</ScaleCrop>
  <HeadingPairs>
    <vt:vector size="6" baseType="variant">
      <vt:variant>
        <vt:lpstr>Design Template</vt:lpstr>
      </vt:variant>
      <vt:variant>
        <vt:i4>8</vt:i4>
      </vt:variant>
      <vt:variant>
        <vt:lpstr>Embedded OLE Servers</vt:lpstr>
      </vt:variant>
      <vt:variant>
        <vt:i4>0</vt:i4>
      </vt:variant>
      <vt:variant>
        <vt:lpstr>Slide Titles</vt:lpstr>
      </vt:variant>
      <vt:variant>
        <vt:i4>13</vt:i4>
      </vt:variant>
    </vt:vector>
  </HeadingPairs>
  <TitlesOfParts>
    <vt:vector size="21" baseType="lpstr">
      <vt:lpstr>Default</vt:lpstr>
      <vt:lpstr>Title1</vt:lpstr>
      <vt:lpstr>Title2</vt:lpstr>
      <vt:lpstr>Title3</vt:lpstr>
      <vt:lpstr>Title4</vt:lpstr>
      <vt:lpstr>Title5</vt:lpstr>
      <vt:lpstr>Title6</vt:lpstr>
      <vt:lpstr>Title7</vt:lpstr>
      <vt:lpstr>Success Stories  from Skolkovo Participants February 2013</vt:lpstr>
      <vt:lpstr>Table of contents</vt:lpstr>
      <vt:lpstr>Photonic Nano - Meta Technologies</vt:lpstr>
      <vt:lpstr>Intersoft Eurasia</vt:lpstr>
      <vt:lpstr>Gazohim Techno</vt:lpstr>
      <vt:lpstr>Photonics</vt:lpstr>
      <vt:lpstr>TPS Mobile</vt:lpstr>
      <vt:lpstr>The Center for Applied Networks Research</vt:lpstr>
      <vt:lpstr>Rock Flow Dynamics</vt:lpstr>
      <vt:lpstr>News360</vt:lpstr>
      <vt:lpstr>GS Digital </vt:lpstr>
      <vt:lpstr>RealSpeaker Lab</vt:lpstr>
      <vt:lpstr>Satellite Innovative Space Systems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Анализ риска невыполнения бюджета Фонда на 2012г.</dc:title>
  <dc:creator>Windows User</dc:creator>
  <cp:lastModifiedBy>Alexandra Dieterink</cp:lastModifiedBy>
  <cp:revision>467</cp:revision>
  <cp:lastPrinted>2012-10-10T09:57:27Z</cp:lastPrinted>
  <dcterms:created xsi:type="dcterms:W3CDTF">2013-03-05T12:48:25Z</dcterms:created>
  <dcterms:modified xsi:type="dcterms:W3CDTF">2013-03-05T12:51:21Z</dcterms:modified>
</cp:coreProperties>
</file>