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png" ContentType="image/png"/>
  <Default Extension="bin" ContentType="application/vnd.openxmlformats-officedocument.presentationml.printerSettings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0" r:id="rId2"/>
    <p:sldId id="285" r:id="rId3"/>
    <p:sldId id="286" r:id="rId4"/>
    <p:sldId id="288" r:id="rId5"/>
    <p:sldId id="290" r:id="rId6"/>
    <p:sldId id="301" r:id="rId7"/>
    <p:sldId id="296" r:id="rId8"/>
    <p:sldId id="299" r:id="rId9"/>
  </p:sldIdLst>
  <p:sldSz cx="9144000" cy="6858000" type="screen4x3"/>
  <p:notesSz cx="6797675" cy="9874250"/>
  <p:custDataLst>
    <p:tags r:id="rId13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01"/>
    <a:srgbClr val="646464"/>
    <a:srgbClr val="C8FF00"/>
    <a:srgbClr val="BCE200"/>
    <a:srgbClr val="5AD7FF"/>
    <a:srgbClr val="008080"/>
    <a:srgbClr val="C3EA00"/>
    <a:srgbClr val="D2FF00"/>
    <a:srgbClr val="E1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00" autoAdjust="0"/>
    <p:restoredTop sz="93600" autoAdjust="0"/>
  </p:normalViewPr>
  <p:slideViewPr>
    <p:cSldViewPr>
      <p:cViewPr varScale="1">
        <p:scale>
          <a:sx n="94" d="100"/>
          <a:sy n="94" d="100"/>
        </p:scale>
        <p:origin x="-8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954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printerSettings" Target="printerSettings/printerSettings1.bin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4261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15" y="0"/>
            <a:ext cx="2946674" cy="494261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r">
              <a:defRPr sz="800"/>
            </a:lvl1pPr>
          </a:lstStyle>
          <a:p>
            <a:fld id="{61DE02B6-9268-408A-A452-37685E4C98CF}" type="datetimeFigureOut">
              <a:rPr lang="ru-RU" smtClean="0"/>
              <a:t>07.02.13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94"/>
            <a:ext cx="2945587" cy="493165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15" y="9378894"/>
            <a:ext cx="2946674" cy="493165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r">
              <a:defRPr sz="800"/>
            </a:lvl1pPr>
          </a:lstStyle>
          <a:p>
            <a:fld id="{C81C422E-9FB6-4143-A579-3A59FDCB09A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62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4261"/>
          </a:xfrm>
          <a:prstGeom prst="rect">
            <a:avLst/>
          </a:prstGeom>
        </p:spPr>
        <p:txBody>
          <a:bodyPr vert="horz" lIns="95247" tIns="47624" rIns="95247" bIns="476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15" y="0"/>
            <a:ext cx="2946674" cy="494261"/>
          </a:xfrm>
          <a:prstGeom prst="rect">
            <a:avLst/>
          </a:prstGeom>
        </p:spPr>
        <p:txBody>
          <a:bodyPr vert="horz" lIns="95247" tIns="47624" rIns="95247" bIns="476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AC0A0E-DC78-4AEF-AD3D-454C19CD2752}" type="datetimeFigureOut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7" tIns="47624" rIns="95247" bIns="4762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333" y="4690543"/>
            <a:ext cx="5439010" cy="4442865"/>
          </a:xfrm>
          <a:prstGeom prst="rect">
            <a:avLst/>
          </a:prstGeom>
        </p:spPr>
        <p:txBody>
          <a:bodyPr vert="horz" lIns="95247" tIns="47624" rIns="95247" bIns="4762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94"/>
            <a:ext cx="2945587" cy="493165"/>
          </a:xfrm>
          <a:prstGeom prst="rect">
            <a:avLst/>
          </a:prstGeom>
        </p:spPr>
        <p:txBody>
          <a:bodyPr vert="horz" lIns="95247" tIns="47624" rIns="95247" bIns="476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15" y="9378894"/>
            <a:ext cx="2946674" cy="493165"/>
          </a:xfrm>
          <a:prstGeom prst="rect">
            <a:avLst/>
          </a:prstGeom>
        </p:spPr>
        <p:txBody>
          <a:bodyPr vert="horz" lIns="95247" tIns="47624" rIns="95247" bIns="476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5D85D6-1D00-4664-B20E-81A17569D4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746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661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с одним вырезанным углом 4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Город, ДД/ММ/ГГГГ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316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421873" y="5548064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77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2" y="476250"/>
            <a:ext cx="7354887" cy="576263"/>
          </a:xfrm>
        </p:spPr>
        <p:txBody>
          <a:bodyPr anchor="t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Конфиденциально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>
          <a:xfrm>
            <a:off x="468313" y="1341438"/>
            <a:ext cx="4032250" cy="44640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defRPr lang="ru-RU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/>
          </p:nvPr>
        </p:nvSpPr>
        <p:spPr>
          <a:xfrm>
            <a:off x="4643438" y="1341438"/>
            <a:ext cx="4032250" cy="439102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80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96131" y="2972888"/>
            <a:ext cx="8647869" cy="301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Резюме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Целевой рынок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Конкурирующие продукты/технологии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Технология и интеллектуальная собственность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Бизнес-модель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Команда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Соинвестор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Дорожная карта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Смета проекта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941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1550" y="115888"/>
            <a:ext cx="8064500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225" y="115888"/>
            <a:ext cx="207963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15888" y="115888"/>
            <a:ext cx="207962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92150" y="115888"/>
            <a:ext cx="207963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0000" indent="-1800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Дата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C1EF-4934-48C5-B108-4DA17689C90C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Инвестиционный Меморандум КОНФИДЕНЦИАЛЬНО</a:t>
            </a:r>
          </a:p>
        </p:txBody>
      </p:sp>
      <p:sp>
        <p:nvSpPr>
          <p:cNvPr id="1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8EAB38-3D2E-4D76-812F-C8CD611146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71550" y="115889"/>
            <a:ext cx="8064500" cy="288776"/>
          </a:xfrm>
        </p:spPr>
        <p:txBody>
          <a:bodyPr tIns="0" bIns="0"/>
          <a:lstStyle>
            <a:lvl1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Наименование раздела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3" hasCustomPrompt="1"/>
          </p:nvPr>
        </p:nvSpPr>
        <p:spPr>
          <a:xfrm>
            <a:off x="974942" y="404664"/>
            <a:ext cx="8061108" cy="576411"/>
          </a:xfrm>
        </p:spPr>
        <p:txBody>
          <a:bodyPr tIns="0" bIns="0"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Заголовок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208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21873" y="3573016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9254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21873" y="3906763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120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17111" y="4230613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75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11693" y="4549378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985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21873" y="4869160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11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434725" y="5213424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483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71550" y="115888"/>
            <a:ext cx="80645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15888" y="1052513"/>
            <a:ext cx="89201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5888" y="6543675"/>
            <a:ext cx="2133600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C384C1-9549-4FB7-A8C0-E428EEC52193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5788" y="6543675"/>
            <a:ext cx="2895600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50" b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dirty="0"/>
              <a:t>Инвестиционный Меморандум КОНФИДЕНЦИАЛЬНО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875463" y="6543675"/>
            <a:ext cx="2160587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A8A73D-3C6C-4A50-83E8-B1B29505BD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0" r:id="rId2"/>
    <p:sldLayoutId id="2147483688" r:id="rId3"/>
    <p:sldLayoutId id="2147483692" r:id="rId4"/>
    <p:sldLayoutId id="2147483693" r:id="rId5"/>
    <p:sldLayoutId id="2147483694" r:id="rId6"/>
    <p:sldLayoutId id="2147483691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180000" indent="-180000" algn="l" rtl="0" eaLnBrk="0" fontAlgn="base" hangingPunct="0">
        <a:spcBef>
          <a:spcPct val="20000"/>
        </a:spcBef>
        <a:spcAft>
          <a:spcPct val="0"/>
        </a:spcAft>
        <a:buFontTx/>
        <a:buBlip>
          <a:blip r:embed="rId13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Relationship Id="rId5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7" Type="http://schemas.openxmlformats.org/officeDocument/2006/relationships/notesSlide" Target="../notesSlides/notesSlide3.xml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Relationship Id="rId9" Type="http://schemas.openxmlformats.org/officeDocument/2006/relationships/image" Target="../media/image7.emf"/><Relationship Id="rId3" Type="http://schemas.openxmlformats.org/officeDocument/2006/relationships/tags" Target="../tags/tag3.xml"/><Relationship Id="rId6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23"/>
          <p:cNvSpPr>
            <a:spLocks noGrp="1"/>
          </p:cNvSpPr>
          <p:nvPr>
            <p:ph type="sldNum" sz="quarter" idx="4294967295"/>
          </p:nvPr>
        </p:nvSpPr>
        <p:spPr>
          <a:xfrm>
            <a:off x="6983413" y="6543675"/>
            <a:ext cx="2160587" cy="314325"/>
          </a:xfrm>
        </p:spPr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39752" y="41490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dirty="0" smtClean="0"/>
              <a:t>Varian </a:t>
            </a:r>
            <a:r>
              <a:rPr lang="en-US" sz="1400" b="1" dirty="0"/>
              <a:t>S</a:t>
            </a:r>
            <a:r>
              <a:rPr lang="en-US" sz="1400" b="1" dirty="0" smtClean="0"/>
              <a:t>tart-up Challenge</a:t>
            </a:r>
          </a:p>
          <a:p>
            <a:pPr algn="ctr"/>
            <a:r>
              <a:rPr lang="en-US" sz="1400" b="1" dirty="0"/>
              <a:t>Applicant’s presentation</a:t>
            </a:r>
            <a:r>
              <a:rPr lang="ru-RU" sz="1400" b="1" dirty="0"/>
              <a:t> </a:t>
            </a:r>
            <a:endParaRPr lang="en-US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339752" y="278092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smtClean="0"/>
              <a:t>Project</a:t>
            </a:r>
            <a:endParaRPr lang="ru-RU" sz="2000" b="1" dirty="0"/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«…………………………»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AutoShape 6" descr="data:image/jpeg;base64,/9j/4AAQSkZJRgABAQAAAQABAAD/2wCEAAkGBhQREREUERMWFRUVFxURGBgXFBIXGRUUFRcVGBYYGxYZHCgeGRojGRgeIS8gJSkpLCwtGiAxNzA2NScrLCkBCQoKDQwOGQ8OGSwkHx81NTUpKTUvKzU0KjU0NTEsNTEtNTU2NTUsKSw0NCo1LyksMiwuKiw1NDUsKSwsNSwsKf/AABEIAJkBSgMBIgACEQEDEQH/xAAcAAEAAgMBAQEAAAAAAAAAAAAABgcEBQgDAQL/xABIEAABAwIDBQMGCgcHBQEAAAABAAIDBBEFEiEGBxMxQSJRYRQycYGCkQgjM0JScnSSobMVJTVzg7HCJDRDYqK00WOEk8HhVP/EABkBAQADAQEAAAAAAAAAAAAAAAADBAUBAv/EACMRAQACAgEEAQUAAAAAAAAAAAABAgMRBBIxQVHxEyEiYZH/2gAMAwEAAhEDEQA/ALxREQEREBERAREQEREBERAREQEREBERAREQEREBERAREQEREBERAREQEREBERAREQEREBERAREQEREBERAREQEREBERAREQEREBERAREQEREBY5xGIP4ZkZxPoZ25vu3usbaOokjpKl8PyjYpHM69oNJBt1K5rc8l2YklxObMSSSed787+Ku8bi/WiZ3rSHLl6PDqVFpdjKuSWhpXzXL3RtJJ5u+i4+JbY+tbpVLR0zMeksTuNiIi8uiIiAiIgIiICIiAiIgIiICIiAiIgIiqnb7abGsKjE2aknhzZC5sErXMJ83M3iaA8rgnXTqLhayKq92e2GJ4sDK6akjiilayRghkMjm2a427dmggkB1zqDporUQEXlVteWPEbg15a4Nc5uYNeQcpLbjMAdbXF+9U9tXt7jNDXQ0TTSVEswY6PJDKCc7nMAcDJZurSb3tbW6C5kWj2cp65uY180D7gWbDE9ga7r23OJcPUFvEBF8e8AEk2A1J7gqf2C3xS4hi7oZA1kEkb2QsFjaRnbDi8gElzA7TQebp1IXCiIgIi12PCq4J8hMAmuLccSGPL1+T7V0GxRUDtDvdxikq3UkzaVsrXNb2Y3lpzgFpDi/kQ4KwX0OPhtxU4e530TFMAfDN/8QT1FTbt9NZh9T5PjFE1nI54SRdh5PaHOc2Qehw69RZW1hmJx1MUc0Dw+ORoe1w5EH8QehB1BBBQZSItXtBDVOjtRSRRyX1MjHOFrdLcjfqQV2I3OnJ+zaKD4ts/g0EpknELHXzFnEdYnn8gHWPoy28FA9tIcUhANbM8se4tBZKOGTa9sjMttL829CoYtXBw511Rfv6Vb5vHT/V11u9+lYQynjlndcNaGtyNJOgAzdrw81Teke4sYZGhryAXNDswa48xmsL25Xsqi3RbLcaU1cg7EJyxg/Oltq72QfeR3K4lU5VMeO3RTx3lNim1o3YRFBt7W3zsKpWOha100zjGzMdGANJdJl+dY5RbQdoeg1Eqcoorux2nOIYbTzSOzSgGKU6D4yM2JIGgLhZ2n0lKkBERARVjtvjON4dC+oa6jnhZq60MrXsaTYEs4liBcXIOnO1rlfjdJvbdiT5KeryNn+UjyAtbIwDtNAJPaba/PUE/RKC0URfmQGxykA2NiRcA9Dbqg/SKp9vNp8awmJszn0c0ReI7thla5rnAkEtz2sbHUHnZb7YKvxWrZT1NXJSsgkbxBHHFJxHMc05CXF1m30d10QTpERAREQEREBa7aLBWVlLPTyebKx0d7Xykjsu9LXWI9C2KIOctx+MOoMVmo5+zxs0Dh3VEJdl/rb6XBdGrnXfngjqHE4a6Ds8bLKCPm1EBbc+sZHeJzK+NnMbZWUsFRH5srGvtzykjtN9LXXHqQbB7wASTYDUk8gB1VU7s6T9JYnXYvILsDzTUt+jWgNLgOh4dh6XvW+3wY66Gh8ng1qK14o4mjmeJo8/dOW/QvCkuy2AMoaSnpo+UTA0n6T+b3e04k+tBtUREEK3uY06DDnxxazVbm0UQHMum0db2Li/eQqV272bOA4lRSQXLWsgmadbOlhs2Ue0W5iP8AqWVq1p/SG0cUfOHDIjM7uNTLbKPSBlI8WOXj8IHAOPhzZ2jtU0gd/Dksx4+9kPslBZNDWNmijljN2SNbI097XgOafcV7quNw+0PlOFticbvpnGA665D2oz6LEtH1FY6AiIg5q3xj9fj/ALX+TV0qFzTvmeBjwJNgBTEk9AA1dDO2gpgLmohA53Msdrem6CvvhCYSyTDWzEDPDKzKeuWTsub6Ccp9kLx+DnVvdh07HXLWVDgy/TMxjnNHhfX2isDedjrsaMWHYS01AEglnmb8iywIa0y+aRqXEjuAFzcKxthNkWYZRR07DmIu+R9rZ5XWzOt0GgA8GhBIEREFZb7pviqRve+R33WtH9aqVWZvunvLSM7mSu+85g/pUS2Gwfyqvp4yLtDuK/6kfaIPgSA32lv8WYpx4tP7Z+X8sml3bG4P5LRU8RFnBmZ/7x/af7ibepbpEWFa02mZnyvxGo0KntpsE/TuJYhHzjoKZ1PFqbGtku6/qLS0j/IFZu0+ONoqSoqX8oo3PAPzncmN9pxA9aju6HBXQYbHJLrNVOdWyE8y6bVt/Yyn0kry6rz4OOP5JaqjebZwKhgOlnssyQektLfuFXyuatov1LtLxhpEZRUemCouJQB4ZntH1QulGm4uEH1ERBHt4Y/VWI/Zp/y3LnbE9iJ6KioMUpXOyuayR7h50E2Y5Tp8w6WPfoeYXRO8L9lYj9mn/LcsLd1SMlwWijkaHsfThjmuFw5rrggjusg8d2O8WPFaftWbUxgCWPv6CRo+gfwOncTNFzPtlstU7OV8dVRuPBc4mJ5uQL6ugl79PvDUag2vbYXbaHFKZs0XZcLNljJu6J9uXi08w7qPEEANJvxhzYLVH6LoHD/zRj+RUm2Qjy0FCB0pqce6Jij2+v8AYlb/AAf9xCpHsr/caP7PB+WxBtUREBERAREQEREEL3vbMeXYZO1ovJD/AGmPvzRg5gO+7C4W77KGfB02ozxT0TzrGfKIv3biBIB4B9j/ABCrnK5Z2kZLgGNSupgGhpfJFcHKYZ2usLdQ25HpYgtvDh+k9oJpjrT4Y3yePudVPvxHeluo9hhVlqJbrtmzQ4bAx4PFk/tEpN7mWWxIPiG5W+ypagLCxnFGUtPNPJ5kTHSu8Q0E2HieQ9KzVVu/LFnPjpMNhPxtbKxp8Iw9obfwMhB9hyDQ7CbBYhVQvr2Yk6kdWvdO9jIi7MM78ric47yQO4hb7EN1OJTRPjkxyV7Hgtc10Gjgeh+N5KysOoWwRRRRizI2NiaO5rAGj8AshBznuOxR1Di01HN2eKHwOHQTwFxb+Ae32gujFzZvhoXYdjbKqIW4hirGd3EYQHj1uZmP110TheIsqIYpozdkrGyNP+V4BHr1QZSIiDmjfTEHY9lcLhwpmkd4IAKtraDcxh1RA9kVOyCTKeHIzMC1/wA0kXs5t+YPTlrqqm3yvAx+/cKa/uaf5LpYIOaN1u1UmDYlJS1nYjkfwJQTpFK0kMkvyy62J5Frr9Aul1Tm/nd6ZmeX07byRttO0DV0TeUniWcj/lt9FZO5HeUKmJtDUv8Aj4m2icT8tE0ebfq9g97Rfo4oLaREQUtvmmvXRt+jA33ufIf+FudyuD2bUVJHMiBnoFnP95LR7JUY3rzZsTlH0WRN/wBAd/Urf2RwfyWip4SLOawF/wC8d2n/AOon3LWzX6ONWvv5VKRvLM+m4RF8JWStqw3xyPrJaDCYHZX1UnGkPPLDHcgkdRcOdbvjXpHuzxRoAGPTAAAAeT8gNB/irB3azfpLGMSxI6xx2pIL8sp6juORlz+9KtpBzlvd3d1dNFHV1Nc6ts4QEujLDG05nN+e4Fua46akd6tvdJtD5ZhVM4m74h5M/wCtFYAnxLMrvWtrt1gPluH1dPa7nxnJ+8Z24/8AW0Knfg57RcOoqaN5sJWiZgJ/xI9HgDvLDf8AhoL/AEREEe3hfsrEfs0/5blj7rj+qMP/AHLf5lfveXNlwnECf/zyN+8Mo/msPc/PnwahPcx7PuSyN/8ASCSY5gkVZBJBUMD45BYj+RB6OB1B6ELm+spqvZfEw5hL4nXyk3DKiG4u13c8aX+ibHUEX6eWk2v2ThxKmfTzjQ9pjgBmjeOT2+Ph1BI6oIZvE2mhxDZuqqKd12OEIIPnMeJ4czHDo4f8EaEFTnZX+40f2eD8ti5Wx+grMJfV0Mri1koYHgasmY14fHI2/i3nzHaaeoXVOyv9xo/s8H5bEG1REQEREBERAREQFBdvN2wxGsw6e7A2B1pg695Ig4Pa0WGvaDhrbR5U6RAREQa/G6eofFallZDJcdp8RlGXW4y5m6+N1W9VufrZa1ldJijXVDC0tJpBlaG+a0M4mUN1OlupPM3VsIgwMEp6hkVqqVk0lz2mRGIZdLDLmdrz1us14NjbQ20uL69NOq/SIKq2t3R1uKOjdV4jGeGHBgZR5Q3Plzf4lzfKOZ6La7HbBYhhzY4mYkySna4O4b6XUNLrvax/Eu2+veATeysBEBazH6WpkjDaOdkD8wJe+LijLY3AbmFje2uvJbNEFL4xuAqKuaSeoxMPlkN3O8mtewAGglAAAAAAHIKxdlsHr6c5aytZVMDMrf7OI5MwIsS8PObQHmLkm9++Rog+EKptqdwkck3lGHT+SvzcQMscjXg3Do3NIdHrrYXA6W5K2kQRzZODEoxkxCSmlDW2EkQlEjnXGrwQG8r8gOmikaIgpqTDvLNoZGkXayUPf9WBjND4FzQ31q5VFNldkn09ZX1MuUmeR3Dykm0RcX63GhN2i3+VStWeRki81iO0RCLHXW5nyKH7W7MYhWcaOLEGU8Egy5W02aTKWgOBk4g5m/IDQ2UwRVkquth929bhY4cNfE6F0olex1Jq7zWus/iXBLWgdQO7mrFREGn2ioquVrBR1EdOe1mL4OMTyy5e0ALa8wb3HdrV1H8H2eGZtRFieSZruIHtprEOvcn5W3Xla2tuSulEGo2eoquJrhWVEdQdMrmQcEgWN8wzEG+nKy26Iggm2ew9fiLZYTiEcVM91+G2lu7KCHNa55kubEDla9vUsLZbd3iOHR8GnxOMxAlwZJR5gC7V1jxcwBPS9verIRAREQRLePsBHitMWGzZ2XdDIfmu+i62uR1gD6j0W/wKhdBTU8TyC6OKKJxbexcxjWki4va4WciAiIgIiICIiAiIgxajFIY3sjfLG2R9y1jnsa5wHPK0m59SxMP2qpKiQxwVUEsgv2GSxudpz0BubKsN7WGsqMbwaGQEsk7DwCRmYZO0241sRp61ib6Nl6eCbCvJoWU5kldA4wtbGS0mIDzQNRmOvPVBbNPtbRyS8FlXA6W9sjZoy645gNBuT4LbKl9+GytLR4fTS0lPHBJHURsa+NoY7KWSnVw1cbsBubm456lWDt1UTDCKt8BPF8nLgW6OALRnItyOXMRZBm1O2tDG8xyVtM14OUtdPECD3EZtD6VuI5A4AtIIIBBBuCDyIPULn/YrCpJMKuxmCmEtfxX1PH47Td1+I4eYQNRa1hYhWJuWonw4eYzUxVLGyvEboXSOa1pawll3sadHEm1vnIJdiu0NNS5fKaiKHN5vEkYzNbnYOOqh9ZvAecbw+kp3wyUtTAZi9tnkkCp82RrrWvEOneonRQwS7UVwxMMdZtqZs1jGdI8lg7sk5CSB3lx5rxZT0ke1tI2hyBmV/EEdsjZuDUZg0N7I7OW4HUnrdBbG19ZNFSSPppII5QWWdUuyxAF7QczulwbDxIWXgU8j6aB0zo3yOjY57ojeNziASWHq09Corvs/YlZ/A/3EK3O7/wDZWHfZaf8ALagzMU2opKVwbUVMMLiLhskrGuI78pN7eKzaKvjmYJIZGSMPJzHNc0+hzTYqm91NJBPW4u7EWxPqhKQROGOIZmkD8rX9AQAbchlHIqX7sYcNY+ubhcsr28Rpkac3CY+8gHCJaAQQOYJuGt8EEwxPGIKZueomjhaTYOke1gJ7gXEXPgvHCtpKWqJFNUQzFupEcjHkDvIBuAqw29rRWY3DRxUtM+eFgcJaySfhC44lmwMcGvNiOYcSRys260HxkO0eHNc6jEtwyTyFjmNs7OMsgJtnLT7rX6ILW3m7Sy4fh0tRBl4jHRgZ2lws97WnQEdCtzs5XunpKWZ9s8sMMrrCwzPja42HQXKiG/T9jVH14PzWqT7F/s6g+zU/5TEG5WPXYhHAwyTSMjYObnuaxo9LnGyyFVm/GgjnFAw1UUEokc6OOdshhmJMYOZwY5oymw7Wlnm9ggn+F7VUlU4tp6qGVwF8scsbnW78oN7eKycQxeGnymeaOLNcN4kjGZiOdsxF+apCKrfTYthwxCgoxK97I4paKV0ZBLw0OdHG/K4Xdyc0XFx0srU3ibINxOhlg04g+MhcfmytBy69xuWnwcUEjmmaxrnPcGtaC4uJADWgXJJOgAHVeVFiEczM8MjJGXIzMe17bjmMzSQqBdt1UV+HUuDsDhWPl8jmLgRaGK1i7ry0d1tE+/nK8sGweKhpI4I7iOGPLcDU2BLn2HNxN3G3UoPKt2zoYXmOasp43jQtdNE1wPiCdPWttDO17WuY4Oa4AhzSCCDyII0IXOeCYNLHT1jqM4biVMXPMj52uZMBl11kyPYcuoIcQDcg3urU3MYnFPhjTBAYGskkjLOJJI0O7LnFjnknKc17dDf0oMnaPelS0lTTU+ZsjppOE9zZogyns4NcZDclpF+RA5HUKV0VfHMwPhkZIw3GZj2vbccxmaSFTe9XBKWHF8HJhhZHNM505LGNbJeWLMZDazvONye9W5gtJTxxBtI2JsQJsIgwMzX7Xm6Xug/GK7S0tKQKmphhJ1AklYwkd4BNyPFZOH4nFUM4kErJWHTNG9r237rtJF1Qmy9PUzYripLcPfUiVwIxDilwYHvHxLW6ZQA0eAy20Kk+7LCnw4tWObUUFnxni01G+YtY9rowHBjm5RYk/O0zkAdAFqV+JxQAGeWOIOOUGR7GAu7gXEXPgsM7WUfG4HlUHGvk4fGjz5vo5b3zeHNV58I0fq+l+1N/KlXhvf2Jo6XB80FPGx8L4Q2RrQJDd2V2d/nPve5uTrqgsmr2to4peDLVwMl0GR00bXAnkCCbgrbKodoNjKRuzZl4DDN5NFUmYtBldM8Me9xlPaNy46XtY2Uu3eVpOCUj5XuFqc3cLlwazMARa5JDW/gg29ZtpQwyGOWsp2PBsWuniBae4gnQ+lbaKUOaHNIc0gEEEEEHkQRzC5xwbB5YaOrNMMNxGkvIZHyh0cwAaL6vySMOXUWJsTcG6tzc/iUU+FxGCEwMa6RnDMj5AHB13Frn9rKS69uhuOl0E1REQEREBERAREQYFZgMEssU0sLHyxfJvc0FzNb9k9NUxPAaepMZqIWSmI52F7QcjtNRfkdB7lnogwcXwSCrYI6mJkrA4PDXtDgHAEA2PWxPvWa1oAAGgGg9C+ogi9VuwwyR5kdRQ5ibmzS0E/VaQ38FIqOiZCxscTGxsaLNaxoa1o7g0aBeyINNj2x9HXFpqqeOUt0DnDtAc7ZhY2v0vZfKDYuigfE+GlhY+IFsbmsaHNBzXs7nrmOvit0iDGxLDIqiN0U8bZI3WzMeAWmxDhcHuIB9S9KSlZExkcbQxjGhjWgWDWtFgAOgAXqiDQ43sJQ1j+JU0scj+WcghxA0F3NIJsO9bLCsHhpYxHTxMiYNcrGhoueZNuZ8TqsxEGlx7Yyjri11VTRyuaLBxBDgO7M0g215XtqvlJsRQxcEx0kLTCS+MiNt2ONruDud9BqddFu0QYmJ4VFUxmKojbLGbEteAWkg3Gh8V701M2NjGMaGsY0Ma0Cwa1oAaAOgAFl6IgLX41s/T1jBHVQslaDcB7Qcp7webT4hbBEEfwbd/QUkgkp6SJkg5OsXObfQ2Licunct+7kbalfUQV5sFu8mp66sr67hGonc7IIiS2Nrzd+paNTo2/OwNz2irDREEWq91+GSvL30UOYm5sHNBPflaQPwUhoMPjgjbHDG2ONos1rGhrR10A8VkIg12NbO09Y0NqoI5mtN252g5SeZB5j1L1wrCIaWMRU8bYowSQ1osASbk+9ZiINFjmw9DWuz1NLHI/lnLbOIHIFzbEgeKy8E2bpqJpbSwRwg2vkaAXW5Znc3esrZIgwMXwKCrY1lTCyZrTnDXtDgHWIvY9bE+9emJ4TDUxmKojbLGSCWvALSQbjQ+Ky0QYk2Ewvg4Do2GHKI+GWjLkbYBuXuFh7l+6GgjgjbFCxrI2CzWtFmtHOwHpKyEQRWo3W4ZI8vdRQ3JubBzRf6rSG/gpHRUMcMbY4WNjY0Wa1jQ1rR4AaBe6ICIiAiIgIiICIiAiIgIiICIiAiIgIiICIiAiIgIiICIiAiIgIiICIiAiIgIiICIiAiIgIiICIiAiIgIiICIiAiIgIiICIiAiIgIiICIiAiIgIiICIiAiIgIiICIiAiIgIiICIiAiIgIiICIiAiI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data:image/jpeg;base64,/9j/4AAQSkZJRgABAQAAAQABAAD/2wCEAAkGBhQREREUERMWFRUVFxURGBgXFBIXGRUUFRcVGBYYGxYZHCgeGRojGRgeIS8gJSkpLCwtGiAxNzA2NScrLCkBCQoKDQwOGQ8OGSwkHx81NTUpKTUvKzU0KjU0NTEsNTEtNTU2NTUsKSw0NCo1LyksMiwuKiw1NDUsKSwsNSwsKf/AABEIAJkBSgMBIgACEQEDEQH/xAAcAAEAAgMBAQEAAAAAAAAAAAAABgcEBQgDAQL/xABIEAABAwIDBQMGCgcHBQEAAAABAAIDBBEFEiEGBxMxQSJRYRQycYGCkQgjM0JScnSSobMVJTVzg7HCJDRDYqK00WOEk8HhVP/EABkBAQADAQEAAAAAAAAAAAAAAAADBAUBAv/EACMRAQACAgEEAQUAAAAAAAAAAAABAgMRBBIxQVHxEyEiYZH/2gAMAwEAAhEDEQA/ALxREQEREBERAREQEREBERAREQEREBERAREQEREBERAREQEREBERAREQEREBERAREQEREBERAREQEREBERAREQEREBERAREQEREBERAREQEREBY5xGIP4ZkZxPoZ25vu3usbaOokjpKl8PyjYpHM69oNJBt1K5rc8l2YklxObMSSSed787+Ku8bi/WiZ3rSHLl6PDqVFpdjKuSWhpXzXL3RtJJ5u+i4+JbY+tbpVLR0zMeksTuNiIi8uiIiAiIgIiICIiAiIgIiICIiAiIgIiqnb7abGsKjE2aknhzZC5sErXMJ83M3iaA8rgnXTqLhayKq92e2GJ4sDK6akjiilayRghkMjm2a427dmggkB1zqDporUQEXlVteWPEbg15a4Nc5uYNeQcpLbjMAdbXF+9U9tXt7jNDXQ0TTSVEswY6PJDKCc7nMAcDJZurSb3tbW6C5kWj2cp65uY180D7gWbDE9ga7r23OJcPUFvEBF8e8AEk2A1J7gqf2C3xS4hi7oZA1kEkb2QsFjaRnbDi8gElzA7TQebp1IXCiIgIi12PCq4J8hMAmuLccSGPL1+T7V0GxRUDtDvdxikq3UkzaVsrXNb2Y3lpzgFpDi/kQ4KwX0OPhtxU4e530TFMAfDN/8QT1FTbt9NZh9T5PjFE1nI54SRdh5PaHOc2Qehw69RZW1hmJx1MUc0Dw+ORoe1w5EH8QehB1BBBQZSItXtBDVOjtRSRRyX1MjHOFrdLcjfqQV2I3OnJ+zaKD4ts/g0EpknELHXzFnEdYnn8gHWPoy28FA9tIcUhANbM8se4tBZKOGTa9sjMttL829CoYtXBw511Rfv6Vb5vHT/V11u9+lYQynjlndcNaGtyNJOgAzdrw81Teke4sYZGhryAXNDswa48xmsL25Xsqi3RbLcaU1cg7EJyxg/Oltq72QfeR3K4lU5VMeO3RTx3lNim1o3YRFBt7W3zsKpWOha100zjGzMdGANJdJl+dY5RbQdoeg1Eqcoorux2nOIYbTzSOzSgGKU6D4yM2JIGgLhZ2n0lKkBERARVjtvjON4dC+oa6jnhZq60MrXsaTYEs4liBcXIOnO1rlfjdJvbdiT5KeryNn+UjyAtbIwDtNAJPaba/PUE/RKC0URfmQGxykA2NiRcA9Dbqg/SKp9vNp8awmJszn0c0ReI7thla5rnAkEtz2sbHUHnZb7YKvxWrZT1NXJSsgkbxBHHFJxHMc05CXF1m30d10QTpERAREQEREBa7aLBWVlLPTyebKx0d7Xykjsu9LXWI9C2KIOctx+MOoMVmo5+zxs0Dh3VEJdl/rb6XBdGrnXfngjqHE4a6Ds8bLKCPm1EBbc+sZHeJzK+NnMbZWUsFRH5srGvtzykjtN9LXXHqQbB7wASTYDUk8gB1VU7s6T9JYnXYvILsDzTUt+jWgNLgOh4dh6XvW+3wY66Gh8ng1qK14o4mjmeJo8/dOW/QvCkuy2AMoaSnpo+UTA0n6T+b3e04k+tBtUREEK3uY06DDnxxazVbm0UQHMum0db2Li/eQqV272bOA4lRSQXLWsgmadbOlhs2Ue0W5iP8AqWVq1p/SG0cUfOHDIjM7uNTLbKPSBlI8WOXj8IHAOPhzZ2jtU0gd/Dksx4+9kPslBZNDWNmijljN2SNbI097XgOafcV7quNw+0PlOFticbvpnGA665D2oz6LEtH1FY6AiIg5q3xj9fj/ALX+TV0qFzTvmeBjwJNgBTEk9AA1dDO2gpgLmohA53Msdrem6CvvhCYSyTDWzEDPDKzKeuWTsub6Ccp9kLx+DnVvdh07HXLWVDgy/TMxjnNHhfX2isDedjrsaMWHYS01AEglnmb8iywIa0y+aRqXEjuAFzcKxthNkWYZRR07DmIu+R9rZ5XWzOt0GgA8GhBIEREFZb7pviqRve+R33WtH9aqVWZvunvLSM7mSu+85g/pUS2Gwfyqvp4yLtDuK/6kfaIPgSA32lv8WYpx4tP7Z+X8sml3bG4P5LRU8RFnBmZ/7x/af7ibepbpEWFa02mZnyvxGo0KntpsE/TuJYhHzjoKZ1PFqbGtku6/qLS0j/IFZu0+ONoqSoqX8oo3PAPzncmN9pxA9aju6HBXQYbHJLrNVOdWyE8y6bVt/Yyn0kry6rz4OOP5JaqjebZwKhgOlnssyQektLfuFXyuatov1LtLxhpEZRUemCouJQB4ZntH1QulGm4uEH1ERBHt4Y/VWI/Zp/y3LnbE9iJ6KioMUpXOyuayR7h50E2Y5Tp8w6WPfoeYXRO8L9lYj9mn/LcsLd1SMlwWijkaHsfThjmuFw5rrggjusg8d2O8WPFaftWbUxgCWPv6CRo+gfwOncTNFzPtlstU7OV8dVRuPBc4mJ5uQL6ugl79PvDUag2vbYXbaHFKZs0XZcLNljJu6J9uXi08w7qPEEANJvxhzYLVH6LoHD/zRj+RUm2Qjy0FCB0pqce6Jij2+v8AYlb/AAf9xCpHsr/caP7PB+WxBtUREBERAREQEREEL3vbMeXYZO1ovJD/AGmPvzRg5gO+7C4W77KGfB02ozxT0TzrGfKIv3biBIB4B9j/ABCrnK5Z2kZLgGNSupgGhpfJFcHKYZ2usLdQ25HpYgtvDh+k9oJpjrT4Y3yePudVPvxHeluo9hhVlqJbrtmzQ4bAx4PFk/tEpN7mWWxIPiG5W+ypagLCxnFGUtPNPJ5kTHSu8Q0E2HieQ9KzVVu/LFnPjpMNhPxtbKxp8Iw9obfwMhB9hyDQ7CbBYhVQvr2Yk6kdWvdO9jIi7MM78ric47yQO4hb7EN1OJTRPjkxyV7Hgtc10Gjgeh+N5KysOoWwRRRRizI2NiaO5rAGj8AshBznuOxR1Di01HN2eKHwOHQTwFxb+Ae32gujFzZvhoXYdjbKqIW4hirGd3EYQHj1uZmP110TheIsqIYpozdkrGyNP+V4BHr1QZSIiDmjfTEHY9lcLhwpmkd4IAKtraDcxh1RA9kVOyCTKeHIzMC1/wA0kXs5t+YPTlrqqm3yvAx+/cKa/uaf5LpYIOaN1u1UmDYlJS1nYjkfwJQTpFK0kMkvyy62J5Frr9Aul1Tm/nd6ZmeX07byRttO0DV0TeUniWcj/lt9FZO5HeUKmJtDUv8Aj4m2icT8tE0ebfq9g97Rfo4oLaREQUtvmmvXRt+jA33ufIf+FudyuD2bUVJHMiBnoFnP95LR7JUY3rzZsTlH0WRN/wBAd/Urf2RwfyWip4SLOawF/wC8d2n/AOon3LWzX6ONWvv5VKRvLM+m4RF8JWStqw3xyPrJaDCYHZX1UnGkPPLDHcgkdRcOdbvjXpHuzxRoAGPTAAAAeT8gNB/irB3azfpLGMSxI6xx2pIL8sp6juORlz+9KtpBzlvd3d1dNFHV1Nc6ts4QEujLDG05nN+e4Fua46akd6tvdJtD5ZhVM4m74h5M/wCtFYAnxLMrvWtrt1gPluH1dPa7nxnJ+8Z24/8AW0Knfg57RcOoqaN5sJWiZgJ/xI9HgDvLDf8AhoL/AEREEe3hfsrEfs0/5blj7rj+qMP/AHLf5lfveXNlwnECf/zyN+8Mo/msPc/PnwahPcx7PuSyN/8ASCSY5gkVZBJBUMD45BYj+RB6OB1B6ELm+spqvZfEw5hL4nXyk3DKiG4u13c8aX+ibHUEX6eWk2v2ThxKmfTzjQ9pjgBmjeOT2+Ph1BI6oIZvE2mhxDZuqqKd12OEIIPnMeJ4czHDo4f8EaEFTnZX+40f2eD8ti5Wx+grMJfV0Mri1koYHgasmY14fHI2/i3nzHaaeoXVOyv9xo/s8H5bEG1REQEREBERAREQFBdvN2wxGsw6e7A2B1pg695Ig4Pa0WGvaDhrbR5U6RAREQa/G6eofFallZDJcdp8RlGXW4y5m6+N1W9VufrZa1ldJijXVDC0tJpBlaG+a0M4mUN1OlupPM3VsIgwMEp6hkVqqVk0lz2mRGIZdLDLmdrz1us14NjbQ20uL69NOq/SIKq2t3R1uKOjdV4jGeGHBgZR5Q3Plzf4lzfKOZ6La7HbBYhhzY4mYkySna4O4b6XUNLrvax/Eu2+veATeysBEBazH6WpkjDaOdkD8wJe+LijLY3AbmFje2uvJbNEFL4xuAqKuaSeoxMPlkN3O8mtewAGglAAAAAAHIKxdlsHr6c5aytZVMDMrf7OI5MwIsS8PObQHmLkm9++Rog+EKptqdwkck3lGHT+SvzcQMscjXg3Do3NIdHrrYXA6W5K2kQRzZODEoxkxCSmlDW2EkQlEjnXGrwQG8r8gOmikaIgpqTDvLNoZGkXayUPf9WBjND4FzQ31q5VFNldkn09ZX1MuUmeR3Dykm0RcX63GhN2i3+VStWeRki81iO0RCLHXW5nyKH7W7MYhWcaOLEGU8Egy5W02aTKWgOBk4g5m/IDQ2UwRVkquth929bhY4cNfE6F0olex1Jq7zWus/iXBLWgdQO7mrFREGn2ioquVrBR1EdOe1mL4OMTyy5e0ALa8wb3HdrV1H8H2eGZtRFieSZruIHtprEOvcn5W3Xla2tuSulEGo2eoquJrhWVEdQdMrmQcEgWN8wzEG+nKy26Iggm2ew9fiLZYTiEcVM91+G2lu7KCHNa55kubEDla9vUsLZbd3iOHR8GnxOMxAlwZJR5gC7V1jxcwBPS9verIRAREQRLePsBHitMWGzZ2XdDIfmu+i62uR1gD6j0W/wKhdBTU8TyC6OKKJxbexcxjWki4va4WciAiIgIiICIiAiIgxajFIY3sjfLG2R9y1jnsa5wHPK0m59SxMP2qpKiQxwVUEsgv2GSxudpz0BubKsN7WGsqMbwaGQEsk7DwCRmYZO0241sRp61ib6Nl6eCbCvJoWU5kldA4wtbGS0mIDzQNRmOvPVBbNPtbRyS8FlXA6W9sjZoy645gNBuT4LbKl9+GytLR4fTS0lPHBJHURsa+NoY7KWSnVw1cbsBubm456lWDt1UTDCKt8BPF8nLgW6OALRnItyOXMRZBm1O2tDG8xyVtM14OUtdPECD3EZtD6VuI5A4AtIIIBBBuCDyIPULn/YrCpJMKuxmCmEtfxX1PH47Td1+I4eYQNRa1hYhWJuWonw4eYzUxVLGyvEboXSOa1pawll3sadHEm1vnIJdiu0NNS5fKaiKHN5vEkYzNbnYOOqh9ZvAecbw+kp3wyUtTAZi9tnkkCp82RrrWvEOneonRQwS7UVwxMMdZtqZs1jGdI8lg7sk5CSB3lx5rxZT0ke1tI2hyBmV/EEdsjZuDUZg0N7I7OW4HUnrdBbG19ZNFSSPppII5QWWdUuyxAF7QczulwbDxIWXgU8j6aB0zo3yOjY57ojeNziASWHq09Corvs/YlZ/A/3EK3O7/wDZWHfZaf8ALagzMU2opKVwbUVMMLiLhskrGuI78pN7eKzaKvjmYJIZGSMPJzHNc0+hzTYqm91NJBPW4u7EWxPqhKQROGOIZmkD8rX9AQAbchlHIqX7sYcNY+ubhcsr28Rpkac3CY+8gHCJaAQQOYJuGt8EEwxPGIKZueomjhaTYOke1gJ7gXEXPgvHCtpKWqJFNUQzFupEcjHkDvIBuAqw29rRWY3DRxUtM+eFgcJaySfhC44lmwMcGvNiOYcSRys260HxkO0eHNc6jEtwyTyFjmNs7OMsgJtnLT7rX6ILW3m7Sy4fh0tRBl4jHRgZ2lws97WnQEdCtzs5XunpKWZ9s8sMMrrCwzPja42HQXKiG/T9jVH14PzWqT7F/s6g+zU/5TEG5WPXYhHAwyTSMjYObnuaxo9LnGyyFVm/GgjnFAw1UUEokc6OOdshhmJMYOZwY5oymw7Wlnm9ggn+F7VUlU4tp6qGVwF8scsbnW78oN7eKycQxeGnymeaOLNcN4kjGZiOdsxF+apCKrfTYthwxCgoxK97I4paKV0ZBLw0OdHG/K4Xdyc0XFx0srU3ibINxOhlg04g+MhcfmytBy69xuWnwcUEjmmaxrnPcGtaC4uJADWgXJJOgAHVeVFiEczM8MjJGXIzMe17bjmMzSQqBdt1UV+HUuDsDhWPl8jmLgRaGK1i7ry0d1tE+/nK8sGweKhpI4I7iOGPLcDU2BLn2HNxN3G3UoPKt2zoYXmOasp43jQtdNE1wPiCdPWttDO17WuY4Oa4AhzSCCDyII0IXOeCYNLHT1jqM4biVMXPMj52uZMBl11kyPYcuoIcQDcg3urU3MYnFPhjTBAYGskkjLOJJI0O7LnFjnknKc17dDf0oMnaPelS0lTTU+ZsjppOE9zZogyns4NcZDclpF+RA5HUKV0VfHMwPhkZIw3GZj2vbccxmaSFTe9XBKWHF8HJhhZHNM505LGNbJeWLMZDazvONye9W5gtJTxxBtI2JsQJsIgwMzX7Xm6Xug/GK7S0tKQKmphhJ1AklYwkd4BNyPFZOH4nFUM4kErJWHTNG9r237rtJF1Qmy9PUzYripLcPfUiVwIxDilwYHvHxLW6ZQA0eAy20Kk+7LCnw4tWObUUFnxni01G+YtY9rowHBjm5RYk/O0zkAdAFqV+JxQAGeWOIOOUGR7GAu7gXEXPgsM7WUfG4HlUHGvk4fGjz5vo5b3zeHNV58I0fq+l+1N/KlXhvf2Jo6XB80FPGx8L4Q2RrQJDd2V2d/nPve5uTrqgsmr2to4peDLVwMl0GR00bXAnkCCbgrbKodoNjKRuzZl4DDN5NFUmYtBldM8Me9xlPaNy46XtY2Uu3eVpOCUj5XuFqc3cLlwazMARa5JDW/gg29ZtpQwyGOWsp2PBsWuniBae4gnQ+lbaKUOaHNIc0gEEEEEHkQRzC5xwbB5YaOrNMMNxGkvIZHyh0cwAaL6vySMOXUWJsTcG6tzc/iUU+FxGCEwMa6RnDMj5AHB13Frn9rKS69uhuOl0E1REQEREBERAREQYFZgMEssU0sLHyxfJvc0FzNb9k9NUxPAaepMZqIWSmI52F7QcjtNRfkdB7lnogwcXwSCrYI6mJkrA4PDXtDgHAEA2PWxPvWa1oAAGgGg9C+ogi9VuwwyR5kdRQ5ibmzS0E/VaQ38FIqOiZCxscTGxsaLNaxoa1o7g0aBeyINNj2x9HXFpqqeOUt0DnDtAc7ZhY2v0vZfKDYuigfE+GlhY+IFsbmsaHNBzXs7nrmOvit0iDGxLDIqiN0U8bZI3WzMeAWmxDhcHuIB9S9KSlZExkcbQxjGhjWgWDWtFgAOgAXqiDQ43sJQ1j+JU0scj+WcghxA0F3NIJsO9bLCsHhpYxHTxMiYNcrGhoueZNuZ8TqsxEGlx7Yyjri11VTRyuaLBxBDgO7M0g215XtqvlJsRQxcEx0kLTCS+MiNt2ONruDud9BqddFu0QYmJ4VFUxmKojbLGbEteAWkg3Gh8V701M2NjGMaGsY0Ma0Cwa1oAaAOgAFl6IgLX41s/T1jBHVQslaDcB7Qcp7webT4hbBEEfwbd/QUkgkp6SJkg5OsXObfQ2Licunct+7kbalfUQV5sFu8mp66sr67hGonc7IIiS2Nrzd+paNTo2/OwNz2irDREEWq91+GSvL30UOYm5sHNBPflaQPwUhoMPjgjbHDG2ONos1rGhrR10A8VkIg12NbO09Y0NqoI5mtN252g5SeZB5j1L1wrCIaWMRU8bYowSQ1osASbk+9ZiINFjmw9DWuz1NLHI/lnLbOIHIFzbEgeKy8E2bpqJpbSwRwg2vkaAXW5Znc3esrZIgwMXwKCrY1lTCyZrTnDXtDgHWIvY9bE+9emJ4TDUxmKojbLGSCWvALSQbjQ+Ky0QYk2Ewvg4Do2GHKI+GWjLkbYBuXuFh7l+6GgjgjbFCxrI2CzWtFmtHOwHpKyEQRWo3W4ZI8vdRQ3JubBzRf6rSG/gpHRUMcMbY4WNjY0Wa1jQ1rR4AaBe6ICIiAiIgIiICIiAiIgIiICIiAiIgIiICIiAiIgIiICIiAiIgIiICIiAiIgIiICIiAiIgIiICIiAiIgIiICIiAiIgIiICIiAiIgIiICIiAiIgIiICIiAiIgIiICIiAiIgIiICIiAiIgIiICIiAiIg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data:image/jpeg;base64,/9j/4AAQSkZJRgABAQAAAQABAAD/2wCEAAkGBhQREREUERMWFRUVFxURGBgXFBIXGRUUFRcVGBYYGxYZHCgeGRojGRgeIS8gJSkpLCwtGiAxNzA2NScrLCkBCQoKDQwOGQ8OGSwkHx81NTUpKTUvKzU0KjU0NTEsNTEtNTU2NTUsKSw0NCo1LyksMiwuKiw1NDUsKSwsNSwsKf/AABEIAJkBSgMBIgACEQEDEQH/xAAcAAEAAgMBAQEAAAAAAAAAAAAABgcEBQgDAQL/xABIEAABAwIDBQMGCgcHBQEAAAABAAIDBBEFEiEGBxMxQSJRYRQycYGCkQgjM0JScnSSobMVJTVzg7HCJDRDYqK00WOEk8HhVP/EABkBAQADAQEAAAAAAAAAAAAAAAADBAUBAv/EACMRAQACAgEEAQUAAAAAAAAAAAABAgMRBBIxQVHxEyEiYZH/2gAMAwEAAhEDEQA/ALxREQEREBERAREQEREBERAREQEREBERAREQEREBERAREQEREBERAREQEREBERAREQEREBERAREQEREBERAREQEREBERAREQEREBERAREQEREBY5xGIP4ZkZxPoZ25vu3usbaOokjpKl8PyjYpHM69oNJBt1K5rc8l2YklxObMSSSed787+Ku8bi/WiZ3rSHLl6PDqVFpdjKuSWhpXzXL3RtJJ5u+i4+JbY+tbpVLR0zMeksTuNiIi8uiIiAiIgIiICIiAiIgIiICIiAiIgIiqnb7abGsKjE2aknhzZC5sErXMJ83M3iaA8rgnXTqLhayKq92e2GJ4sDK6akjiilayRghkMjm2a427dmggkB1zqDporUQEXlVteWPEbg15a4Nc5uYNeQcpLbjMAdbXF+9U9tXt7jNDXQ0TTSVEswY6PJDKCc7nMAcDJZurSb3tbW6C5kWj2cp65uY180D7gWbDE9ga7r23OJcPUFvEBF8e8AEk2A1J7gqf2C3xS4hi7oZA1kEkb2QsFjaRnbDi8gElzA7TQebp1IXCiIgIi12PCq4J8hMAmuLccSGPL1+T7V0GxRUDtDvdxikq3UkzaVsrXNb2Y3lpzgFpDi/kQ4KwX0OPhtxU4e530TFMAfDN/8QT1FTbt9NZh9T5PjFE1nI54SRdh5PaHOc2Qehw69RZW1hmJx1MUc0Dw+ORoe1w5EH8QehB1BBBQZSItXtBDVOjtRSRRyX1MjHOFrdLcjfqQV2I3OnJ+zaKD4ts/g0EpknELHXzFnEdYnn8gHWPoy28FA9tIcUhANbM8se4tBZKOGTa9sjMttL829CoYtXBw511Rfv6Vb5vHT/V11u9+lYQynjlndcNaGtyNJOgAzdrw81Teke4sYZGhryAXNDswa48xmsL25Xsqi3RbLcaU1cg7EJyxg/Oltq72QfeR3K4lU5VMeO3RTx3lNim1o3YRFBt7W3zsKpWOha100zjGzMdGANJdJl+dY5RbQdoeg1Eqcoorux2nOIYbTzSOzSgGKU6D4yM2JIGgLhZ2n0lKkBERARVjtvjON4dC+oa6jnhZq60MrXsaTYEs4liBcXIOnO1rlfjdJvbdiT5KeryNn+UjyAtbIwDtNAJPaba/PUE/RKC0URfmQGxykA2NiRcA9Dbqg/SKp9vNp8awmJszn0c0ReI7thla5rnAkEtz2sbHUHnZb7YKvxWrZT1NXJSsgkbxBHHFJxHMc05CXF1m30d10QTpERAREQEREBa7aLBWVlLPTyebKx0d7Xykjsu9LXWI9C2KIOctx+MOoMVmo5+zxs0Dh3VEJdl/rb6XBdGrnXfngjqHE4a6Ds8bLKCPm1EBbc+sZHeJzK+NnMbZWUsFRH5srGvtzykjtN9LXXHqQbB7wASTYDUk8gB1VU7s6T9JYnXYvILsDzTUt+jWgNLgOh4dh6XvW+3wY66Gh8ng1qK14o4mjmeJo8/dOW/QvCkuy2AMoaSnpo+UTA0n6T+b3e04k+tBtUREEK3uY06DDnxxazVbm0UQHMum0db2Li/eQqV272bOA4lRSQXLWsgmadbOlhs2Ue0W5iP8AqWVq1p/SG0cUfOHDIjM7uNTLbKPSBlI8WOXj8IHAOPhzZ2jtU0gd/Dksx4+9kPslBZNDWNmijljN2SNbI097XgOafcV7quNw+0PlOFticbvpnGA665D2oz6LEtH1FY6AiIg5q3xj9fj/ALX+TV0qFzTvmeBjwJNgBTEk9AA1dDO2gpgLmohA53Msdrem6CvvhCYSyTDWzEDPDKzKeuWTsub6Ccp9kLx+DnVvdh07HXLWVDgy/TMxjnNHhfX2isDedjrsaMWHYS01AEglnmb8iywIa0y+aRqXEjuAFzcKxthNkWYZRR07DmIu+R9rZ5XWzOt0GgA8GhBIEREFZb7pviqRve+R33WtH9aqVWZvunvLSM7mSu+85g/pUS2Gwfyqvp4yLtDuK/6kfaIPgSA32lv8WYpx4tP7Z+X8sml3bG4P5LRU8RFnBmZ/7x/af7ibepbpEWFa02mZnyvxGo0KntpsE/TuJYhHzjoKZ1PFqbGtku6/qLS0j/IFZu0+ONoqSoqX8oo3PAPzncmN9pxA9aju6HBXQYbHJLrNVOdWyE8y6bVt/Yyn0kry6rz4OOP5JaqjebZwKhgOlnssyQektLfuFXyuatov1LtLxhpEZRUemCouJQB4ZntH1QulGm4uEH1ERBHt4Y/VWI/Zp/y3LnbE9iJ6KioMUpXOyuayR7h50E2Y5Tp8w6WPfoeYXRO8L9lYj9mn/LcsLd1SMlwWijkaHsfThjmuFw5rrggjusg8d2O8WPFaftWbUxgCWPv6CRo+gfwOncTNFzPtlstU7OV8dVRuPBc4mJ5uQL6ugl79PvDUag2vbYXbaHFKZs0XZcLNljJu6J9uXi08w7qPEEANJvxhzYLVH6LoHD/zRj+RUm2Qjy0FCB0pqce6Jij2+v8AYlb/AAf9xCpHsr/caP7PB+WxBtUREBERAREQEREEL3vbMeXYZO1ovJD/AGmPvzRg5gO+7C4W77KGfB02ozxT0TzrGfKIv3biBIB4B9j/ABCrnK5Z2kZLgGNSupgGhpfJFcHKYZ2usLdQ25HpYgtvDh+k9oJpjrT4Y3yePudVPvxHeluo9hhVlqJbrtmzQ4bAx4PFk/tEpN7mWWxIPiG5W+ypagLCxnFGUtPNPJ5kTHSu8Q0E2HieQ9KzVVu/LFnPjpMNhPxtbKxp8Iw9obfwMhB9hyDQ7CbBYhVQvr2Yk6kdWvdO9jIi7MM78ric47yQO4hb7EN1OJTRPjkxyV7Hgtc10Gjgeh+N5KysOoWwRRRRizI2NiaO5rAGj8AshBznuOxR1Di01HN2eKHwOHQTwFxb+Ae32gujFzZvhoXYdjbKqIW4hirGd3EYQHj1uZmP110TheIsqIYpozdkrGyNP+V4BHr1QZSIiDmjfTEHY9lcLhwpmkd4IAKtraDcxh1RA9kVOyCTKeHIzMC1/wA0kXs5t+YPTlrqqm3yvAx+/cKa/uaf5LpYIOaN1u1UmDYlJS1nYjkfwJQTpFK0kMkvyy62J5Frr9Aul1Tm/nd6ZmeX07byRttO0DV0TeUniWcj/lt9FZO5HeUKmJtDUv8Aj4m2icT8tE0ebfq9g97Rfo4oLaREQUtvmmvXRt+jA33ufIf+FudyuD2bUVJHMiBnoFnP95LR7JUY3rzZsTlH0WRN/wBAd/Urf2RwfyWip4SLOawF/wC8d2n/AOon3LWzX6ONWvv5VKRvLM+m4RF8JWStqw3xyPrJaDCYHZX1UnGkPPLDHcgkdRcOdbvjXpHuzxRoAGPTAAAAeT8gNB/irB3azfpLGMSxI6xx2pIL8sp6juORlz+9KtpBzlvd3d1dNFHV1Nc6ts4QEujLDG05nN+e4Fua46akd6tvdJtD5ZhVM4m74h5M/wCtFYAnxLMrvWtrt1gPluH1dPa7nxnJ+8Z24/8AW0Knfg57RcOoqaN5sJWiZgJ/xI9HgDvLDf8AhoL/AEREEe3hfsrEfs0/5blj7rj+qMP/AHLf5lfveXNlwnECf/zyN+8Mo/msPc/PnwahPcx7PuSyN/8ASCSY5gkVZBJBUMD45BYj+RB6OB1B6ELm+spqvZfEw5hL4nXyk3DKiG4u13c8aX+ibHUEX6eWk2v2ThxKmfTzjQ9pjgBmjeOT2+Ph1BI6oIZvE2mhxDZuqqKd12OEIIPnMeJ4czHDo4f8EaEFTnZX+40f2eD8ti5Wx+grMJfV0Mri1koYHgasmY14fHI2/i3nzHaaeoXVOyv9xo/s8H5bEG1REQEREBERAREQFBdvN2wxGsw6e7A2B1pg695Ig4Pa0WGvaDhrbR5U6RAREQa/G6eofFallZDJcdp8RlGXW4y5m6+N1W9VufrZa1ldJijXVDC0tJpBlaG+a0M4mUN1OlupPM3VsIgwMEp6hkVqqVk0lz2mRGIZdLDLmdrz1us14NjbQ20uL69NOq/SIKq2t3R1uKOjdV4jGeGHBgZR5Q3Plzf4lzfKOZ6La7HbBYhhzY4mYkySna4O4b6XUNLrvax/Eu2+veATeysBEBazH6WpkjDaOdkD8wJe+LijLY3AbmFje2uvJbNEFL4xuAqKuaSeoxMPlkN3O8mtewAGglAAAAAAHIKxdlsHr6c5aytZVMDMrf7OI5MwIsS8PObQHmLkm9++Rog+EKptqdwkck3lGHT+SvzcQMscjXg3Do3NIdHrrYXA6W5K2kQRzZODEoxkxCSmlDW2EkQlEjnXGrwQG8r8gOmikaIgpqTDvLNoZGkXayUPf9WBjND4FzQ31q5VFNldkn09ZX1MuUmeR3Dykm0RcX63GhN2i3+VStWeRki81iO0RCLHXW5nyKH7W7MYhWcaOLEGU8Egy5W02aTKWgOBk4g5m/IDQ2UwRVkquth929bhY4cNfE6F0olex1Jq7zWus/iXBLWgdQO7mrFREGn2ioquVrBR1EdOe1mL4OMTyy5e0ALa8wb3HdrV1H8H2eGZtRFieSZruIHtprEOvcn5W3Xla2tuSulEGo2eoquJrhWVEdQdMrmQcEgWN8wzEG+nKy26Iggm2ew9fiLZYTiEcVM91+G2lu7KCHNa55kubEDla9vUsLZbd3iOHR8GnxOMxAlwZJR5gC7V1jxcwBPS9verIRAREQRLePsBHitMWGzZ2XdDIfmu+i62uR1gD6j0W/wKhdBTU8TyC6OKKJxbexcxjWki4va4WciAiIgIiICIiAiIgxajFIY3sjfLG2R9y1jnsa5wHPK0m59SxMP2qpKiQxwVUEsgv2GSxudpz0BubKsN7WGsqMbwaGQEsk7DwCRmYZO0241sRp61ib6Nl6eCbCvJoWU5kldA4wtbGS0mIDzQNRmOvPVBbNPtbRyS8FlXA6W9sjZoy645gNBuT4LbKl9+GytLR4fTS0lPHBJHURsa+NoY7KWSnVw1cbsBubm456lWDt1UTDCKt8BPF8nLgW6OALRnItyOXMRZBm1O2tDG8xyVtM14OUtdPECD3EZtD6VuI5A4AtIIIBBBuCDyIPULn/YrCpJMKuxmCmEtfxX1PH47Td1+I4eYQNRa1hYhWJuWonw4eYzUxVLGyvEboXSOa1pawll3sadHEm1vnIJdiu0NNS5fKaiKHN5vEkYzNbnYOOqh9ZvAecbw+kp3wyUtTAZi9tnkkCp82RrrWvEOneonRQwS7UVwxMMdZtqZs1jGdI8lg7sk5CSB3lx5rxZT0ke1tI2hyBmV/EEdsjZuDUZg0N7I7OW4HUnrdBbG19ZNFSSPppII5QWWdUuyxAF7QczulwbDxIWXgU8j6aB0zo3yOjY57ojeNziASWHq09Corvs/YlZ/A/3EK3O7/wDZWHfZaf8ALagzMU2opKVwbUVMMLiLhskrGuI78pN7eKzaKvjmYJIZGSMPJzHNc0+hzTYqm91NJBPW4u7EWxPqhKQROGOIZmkD8rX9AQAbchlHIqX7sYcNY+ubhcsr28Rpkac3CY+8gHCJaAQQOYJuGt8EEwxPGIKZueomjhaTYOke1gJ7gXEXPgvHCtpKWqJFNUQzFupEcjHkDvIBuAqw29rRWY3DRxUtM+eFgcJaySfhC44lmwMcGvNiOYcSRys260HxkO0eHNc6jEtwyTyFjmNs7OMsgJtnLT7rX6ILW3m7Sy4fh0tRBl4jHRgZ2lws97WnQEdCtzs5XunpKWZ9s8sMMrrCwzPja42HQXKiG/T9jVH14PzWqT7F/s6g+zU/5TEG5WPXYhHAwyTSMjYObnuaxo9LnGyyFVm/GgjnFAw1UUEokc6OOdshhmJMYOZwY5oymw7Wlnm9ggn+F7VUlU4tp6qGVwF8scsbnW78oN7eKycQxeGnymeaOLNcN4kjGZiOdsxF+apCKrfTYthwxCgoxK97I4paKV0ZBLw0OdHG/K4Xdyc0XFx0srU3ibINxOhlg04g+MhcfmytBy69xuWnwcUEjmmaxrnPcGtaC4uJADWgXJJOgAHVeVFiEczM8MjJGXIzMe17bjmMzSQqBdt1UV+HUuDsDhWPl8jmLgRaGK1i7ry0d1tE+/nK8sGweKhpI4I7iOGPLcDU2BLn2HNxN3G3UoPKt2zoYXmOasp43jQtdNE1wPiCdPWttDO17WuY4Oa4AhzSCCDyII0IXOeCYNLHT1jqM4biVMXPMj52uZMBl11kyPYcuoIcQDcg3urU3MYnFPhjTBAYGskkjLOJJI0O7LnFjnknKc17dDf0oMnaPelS0lTTU+ZsjppOE9zZogyns4NcZDclpF+RA5HUKV0VfHMwPhkZIw3GZj2vbccxmaSFTe9XBKWHF8HJhhZHNM505LGNbJeWLMZDazvONye9W5gtJTxxBtI2JsQJsIgwMzX7Xm6Xug/GK7S0tKQKmphhJ1AklYwkd4BNyPFZOH4nFUM4kErJWHTNG9r237rtJF1Qmy9PUzYripLcPfUiVwIxDilwYHvHxLW6ZQA0eAy20Kk+7LCnw4tWObUUFnxni01G+YtY9rowHBjm5RYk/O0zkAdAFqV+JxQAGeWOIOOUGR7GAu7gXEXPgsM7WUfG4HlUHGvk4fGjz5vo5b3zeHNV58I0fq+l+1N/KlXhvf2Jo6XB80FPGx8L4Q2RrQJDd2V2d/nPve5uTrqgsmr2to4peDLVwMl0GR00bXAnkCCbgrbKodoNjKRuzZl4DDN5NFUmYtBldM8Me9xlPaNy46XtY2Uu3eVpOCUj5XuFqc3cLlwazMARa5JDW/gg29ZtpQwyGOWsp2PBsWuniBae4gnQ+lbaKUOaHNIc0gEEEEEHkQRzC5xwbB5YaOrNMMNxGkvIZHyh0cwAaL6vySMOXUWJsTcG6tzc/iUU+FxGCEwMa6RnDMj5AHB13Frn9rKS69uhuOl0E1REQEREBERAREQYFZgMEssU0sLHyxfJvc0FzNb9k9NUxPAaepMZqIWSmI52F7QcjtNRfkdB7lnogwcXwSCrYI6mJkrA4PDXtDgHAEA2PWxPvWa1oAAGgGg9C+ogi9VuwwyR5kdRQ5ibmzS0E/VaQ38FIqOiZCxscTGxsaLNaxoa1o7g0aBeyINNj2x9HXFpqqeOUt0DnDtAc7ZhY2v0vZfKDYuigfE+GlhY+IFsbmsaHNBzXs7nrmOvit0iDGxLDIqiN0U8bZI3WzMeAWmxDhcHuIB9S9KSlZExkcbQxjGhjWgWDWtFgAOgAXqiDQ43sJQ1j+JU0scj+WcghxA0F3NIJsO9bLCsHhpYxHTxMiYNcrGhoueZNuZ8TqsxEGlx7Yyjri11VTRyuaLBxBDgO7M0g215XtqvlJsRQxcEx0kLTCS+MiNt2ONruDud9BqddFu0QYmJ4VFUxmKojbLGbEteAWkg3Gh8V701M2NjGMaGsY0Ma0Cwa1oAaAOgAFl6IgLX41s/T1jBHVQslaDcB7Qcp7webT4hbBEEfwbd/QUkgkp6SJkg5OsXObfQ2Licunct+7kbalfUQV5sFu8mp66sr67hGonc7IIiS2Nrzd+paNTo2/OwNz2irDREEWq91+GSvL30UOYm5sHNBPflaQPwUhoMPjgjbHDG2ONos1rGhrR10A8VkIg12NbO09Y0NqoI5mtN252g5SeZB5j1L1wrCIaWMRU8bYowSQ1osASbk+9ZiINFjmw9DWuz1NLHI/lnLbOIHIFzbEgeKy8E2bpqJpbSwRwg2vkaAXW5Znc3esrZIgwMXwKCrY1lTCyZrTnDXtDgHWIvY9bE+9emJ4TDUxmKojbLGSCWvALSQbjQ+Ky0QYk2Ewvg4Do2GHKI+GWjLkbYBuXuFh7l+6GgjgjbFCxrI2CzWtFmtHOwHpKyEQRWo3W4ZI8vdRQ3JubBzRf6rSG/gpHRUMcMbY4WNjY0Wa1jQ1rR4AaBe6ICIiAiIgIiICIiAiIgIiICIiAiIgIiICIiAiIgIiICIiAiIgIiICIiAiIgIiICIiAiIgIiICIiAiIgIiICIiAiIgIiICIiAiIgIiICIiAiIgIiICIiAiIgIiICIiAiIgIiICIiAiIgIiICIiAiIg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12" descr="data:image/jpeg;base64,/9j/4AAQSkZJRgABAQAAAQABAAD/2wCEAAkGBhQREREUERMWFRUVFxURGBgXFBIXGRUUFRcVGBYYGxYZHCgeGRojGRgeIS8gJSkpLCwtGiAxNzA2NScrLCkBCQoKDQwOGQ8OGSwkHx81NTUpKTUvKzU0KjU0NTEsNTEtNTU2NTUsKSw0NCo1LyksMiwuKiw1NDUsKSwsNSwsKf/AABEIAJkBSgMBIgACEQEDEQH/xAAcAAEAAgMBAQEAAAAAAAAAAAAABgcEBQgDAQL/xABIEAABAwIDBQMGCgcHBQEAAAABAAIDBBEFEiEGBxMxQSJRYRQycYGCkQgjM0JScnSSobMVJTVzg7HCJDRDYqK00WOEk8HhVP/EABkBAQADAQEAAAAAAAAAAAAAAAADBAUBAv/EACMRAQACAgEEAQUAAAAAAAAAAAABAgMRBBIxQVHxEyEiYZH/2gAMAwEAAhEDEQA/ALxREQEREBERAREQEREBERAREQEREBERAREQEREBERAREQEREBERAREQEREBERAREQEREBERAREQEREBERAREQEREBERAREQEREBERAREQEREBY5xGIP4ZkZxPoZ25vu3usbaOokjpKl8PyjYpHM69oNJBt1K5rc8l2YklxObMSSSed787+Ku8bi/WiZ3rSHLl6PDqVFpdjKuSWhpXzXL3RtJJ5u+i4+JbY+tbpVLR0zMeksTuNiIi8uiIiAiIgIiICIiAiIgIiICIiAiIgIiqnb7abGsKjE2aknhzZC5sErXMJ83M3iaA8rgnXTqLhayKq92e2GJ4sDK6akjiilayRghkMjm2a427dmggkB1zqDporUQEXlVteWPEbg15a4Nc5uYNeQcpLbjMAdbXF+9U9tXt7jNDXQ0TTSVEswY6PJDKCc7nMAcDJZurSb3tbW6C5kWj2cp65uY180D7gWbDE9ga7r23OJcPUFvEBF8e8AEk2A1J7gqf2C3xS4hi7oZA1kEkb2QsFjaRnbDi8gElzA7TQebp1IXCiIgIi12PCq4J8hMAmuLccSGPL1+T7V0GxRUDtDvdxikq3UkzaVsrXNb2Y3lpzgFpDi/kQ4KwX0OPhtxU4e530TFMAfDN/8QT1FTbt9NZh9T5PjFE1nI54SRdh5PaHOc2Qehw69RZW1hmJx1MUc0Dw+ORoe1w5EH8QehB1BBBQZSItXtBDVOjtRSRRyX1MjHOFrdLcjfqQV2I3OnJ+zaKD4ts/g0EpknELHXzFnEdYnn8gHWPoy28FA9tIcUhANbM8se4tBZKOGTa9sjMttL829CoYtXBw511Rfv6Vb5vHT/V11u9+lYQynjlndcNaGtyNJOgAzdrw81Teke4sYZGhryAXNDswa48xmsL25Xsqi3RbLcaU1cg7EJyxg/Oltq72QfeR3K4lU5VMeO3RTx3lNim1o3YRFBt7W3zsKpWOha100zjGzMdGANJdJl+dY5RbQdoeg1Eqcoorux2nOIYbTzSOzSgGKU6D4yM2JIGgLhZ2n0lKkBERARVjtvjON4dC+oa6jnhZq60MrXsaTYEs4liBcXIOnO1rlfjdJvbdiT5KeryNn+UjyAtbIwDtNAJPaba/PUE/RKC0URfmQGxykA2NiRcA9Dbqg/SKp9vNp8awmJszn0c0ReI7thla5rnAkEtz2sbHUHnZb7YKvxWrZT1NXJSsgkbxBHHFJxHMc05CXF1m30d10QTpERAREQEREBa7aLBWVlLPTyebKx0d7Xykjsu9LXWI9C2KIOctx+MOoMVmo5+zxs0Dh3VEJdl/rb6XBdGrnXfngjqHE4a6Ds8bLKCPm1EBbc+sZHeJzK+NnMbZWUsFRH5srGvtzykjtN9LXXHqQbB7wASTYDUk8gB1VU7s6T9JYnXYvILsDzTUt+jWgNLgOh4dh6XvW+3wY66Gh8ng1qK14o4mjmeJo8/dOW/QvCkuy2AMoaSnpo+UTA0n6T+b3e04k+tBtUREEK3uY06DDnxxazVbm0UQHMum0db2Li/eQqV272bOA4lRSQXLWsgmadbOlhs2Ue0W5iP8AqWVq1p/SG0cUfOHDIjM7uNTLbKPSBlI8WOXj8IHAOPhzZ2jtU0gd/Dksx4+9kPslBZNDWNmijljN2SNbI097XgOafcV7quNw+0PlOFticbvpnGA665D2oz6LEtH1FY6AiIg5q3xj9fj/ALX+TV0qFzTvmeBjwJNgBTEk9AA1dDO2gpgLmohA53Msdrem6CvvhCYSyTDWzEDPDKzKeuWTsub6Ccp9kLx+DnVvdh07HXLWVDgy/TMxjnNHhfX2isDedjrsaMWHYS01AEglnmb8iywIa0y+aRqXEjuAFzcKxthNkWYZRR07DmIu+R9rZ5XWzOt0GgA8GhBIEREFZb7pviqRve+R33WtH9aqVWZvunvLSM7mSu+85g/pUS2Gwfyqvp4yLtDuK/6kfaIPgSA32lv8WYpx4tP7Z+X8sml3bG4P5LRU8RFnBmZ/7x/af7ibepbpEWFa02mZnyvxGo0KntpsE/TuJYhHzjoKZ1PFqbGtku6/qLS0j/IFZu0+ONoqSoqX8oo3PAPzncmN9pxA9aju6HBXQYbHJLrNVOdWyE8y6bVt/Yyn0kry6rz4OOP5JaqjebZwKhgOlnssyQektLfuFXyuatov1LtLxhpEZRUemCouJQB4ZntH1QulGm4uEH1ERBHt4Y/VWI/Zp/y3LnbE9iJ6KioMUpXOyuayR7h50E2Y5Tp8w6WPfoeYXRO8L9lYj9mn/LcsLd1SMlwWijkaHsfThjmuFw5rrggjusg8d2O8WPFaftWbUxgCWPv6CRo+gfwOncTNFzPtlstU7OV8dVRuPBc4mJ5uQL6ugl79PvDUag2vbYXbaHFKZs0XZcLNljJu6J9uXi08w7qPEEANJvxhzYLVH6LoHD/zRj+RUm2Qjy0FCB0pqce6Jij2+v8AYlb/AAf9xCpHsr/caP7PB+WxBtUREBERAREQEREEL3vbMeXYZO1ovJD/AGmPvzRg5gO+7C4W77KGfB02ozxT0TzrGfKIv3biBIB4B9j/ABCrnK5Z2kZLgGNSupgGhpfJFcHKYZ2usLdQ25HpYgtvDh+k9oJpjrT4Y3yePudVPvxHeluo9hhVlqJbrtmzQ4bAx4PFk/tEpN7mWWxIPiG5W+ypagLCxnFGUtPNPJ5kTHSu8Q0E2HieQ9KzVVu/LFnPjpMNhPxtbKxp8Iw9obfwMhB9hyDQ7CbBYhVQvr2Yk6kdWvdO9jIi7MM78ric47yQO4hb7EN1OJTRPjkxyV7Hgtc10Gjgeh+N5KysOoWwRRRRizI2NiaO5rAGj8AshBznuOxR1Di01HN2eKHwOHQTwFxb+Ae32gujFzZvhoXYdjbKqIW4hirGd3EYQHj1uZmP110TheIsqIYpozdkrGyNP+V4BHr1QZSIiDmjfTEHY9lcLhwpmkd4IAKtraDcxh1RA9kVOyCTKeHIzMC1/wA0kXs5t+YPTlrqqm3yvAx+/cKa/uaf5LpYIOaN1u1UmDYlJS1nYjkfwJQTpFK0kMkvyy62J5Frr9Aul1Tm/nd6ZmeX07byRttO0DV0TeUniWcj/lt9FZO5HeUKmJtDUv8Aj4m2icT8tE0ebfq9g97Rfo4oLaREQUtvmmvXRt+jA33ufIf+FudyuD2bUVJHMiBnoFnP95LR7JUY3rzZsTlH0WRN/wBAd/Urf2RwfyWip4SLOawF/wC8d2n/AOon3LWzX6ONWvv5VKRvLM+m4RF8JWStqw3xyPrJaDCYHZX1UnGkPPLDHcgkdRcOdbvjXpHuzxRoAGPTAAAAeT8gNB/irB3azfpLGMSxI6xx2pIL8sp6juORlz+9KtpBzlvd3d1dNFHV1Nc6ts4QEujLDG05nN+e4Fua46akd6tvdJtD5ZhVM4m74h5M/wCtFYAnxLMrvWtrt1gPluH1dPa7nxnJ+8Z24/8AW0Knfg57RcOoqaN5sJWiZgJ/xI9HgDvLDf8AhoL/AEREEe3hfsrEfs0/5blj7rj+qMP/AHLf5lfveXNlwnECf/zyN+8Mo/msPc/PnwahPcx7PuSyN/8ASCSY5gkVZBJBUMD45BYj+RB6OB1B6ELm+spqvZfEw5hL4nXyk3DKiG4u13c8aX+ibHUEX6eWk2v2ThxKmfTzjQ9pjgBmjeOT2+Ph1BI6oIZvE2mhxDZuqqKd12OEIIPnMeJ4czHDo4f8EaEFTnZX+40f2eD8ti5Wx+grMJfV0Mri1koYHgasmY14fHI2/i3nzHaaeoXVOyv9xo/s8H5bEG1REQEREBERAREQFBdvN2wxGsw6e7A2B1pg695Ig4Pa0WGvaDhrbR5U6RAREQa/G6eofFallZDJcdp8RlGXW4y5m6+N1W9VufrZa1ldJijXVDC0tJpBlaG+a0M4mUN1OlupPM3VsIgwMEp6hkVqqVk0lz2mRGIZdLDLmdrz1us14NjbQ20uL69NOq/SIKq2t3R1uKOjdV4jGeGHBgZR5Q3Plzf4lzfKOZ6La7HbBYhhzY4mYkySna4O4b6XUNLrvax/Eu2+veATeysBEBazH6WpkjDaOdkD8wJe+LijLY3AbmFje2uvJbNEFL4xuAqKuaSeoxMPlkN3O8mtewAGglAAAAAAHIKxdlsHr6c5aytZVMDMrf7OI5MwIsS8PObQHmLkm9++Rog+EKptqdwkck3lGHT+SvzcQMscjXg3Do3NIdHrrYXA6W5K2kQRzZODEoxkxCSmlDW2EkQlEjnXGrwQG8r8gOmikaIgpqTDvLNoZGkXayUPf9WBjND4FzQ31q5VFNldkn09ZX1MuUmeR3Dykm0RcX63GhN2i3+VStWeRki81iO0RCLHXW5nyKH7W7MYhWcaOLEGU8Egy5W02aTKWgOBk4g5m/IDQ2UwRVkquth929bhY4cNfE6F0olex1Jq7zWus/iXBLWgdQO7mrFREGn2ioquVrBR1EdOe1mL4OMTyy5e0ALa8wb3HdrV1H8H2eGZtRFieSZruIHtprEOvcn5W3Xla2tuSulEGo2eoquJrhWVEdQdMrmQcEgWN8wzEG+nKy26Iggm2ew9fiLZYTiEcVM91+G2lu7KCHNa55kubEDla9vUsLZbd3iOHR8GnxOMxAlwZJR5gC7V1jxcwBPS9verIRAREQRLePsBHitMWGzZ2XdDIfmu+i62uR1gD6j0W/wKhdBTU8TyC6OKKJxbexcxjWki4va4WciAiIgIiICIiAiIgxajFIY3sjfLG2R9y1jnsa5wHPK0m59SxMP2qpKiQxwVUEsgv2GSxudpz0BubKsN7WGsqMbwaGQEsk7DwCRmYZO0241sRp61ib6Nl6eCbCvJoWU5kldA4wtbGS0mIDzQNRmOvPVBbNPtbRyS8FlXA6W9sjZoy645gNBuT4LbKl9+GytLR4fTS0lPHBJHURsa+NoY7KWSnVw1cbsBubm456lWDt1UTDCKt8BPF8nLgW6OALRnItyOXMRZBm1O2tDG8xyVtM14OUtdPECD3EZtD6VuI5A4AtIIIBBBuCDyIPULn/YrCpJMKuxmCmEtfxX1PH47Td1+I4eYQNRa1hYhWJuWonw4eYzUxVLGyvEboXSOa1pawll3sadHEm1vnIJdiu0NNS5fKaiKHN5vEkYzNbnYOOqh9ZvAecbw+kp3wyUtTAZi9tnkkCp82RrrWvEOneonRQwS7UVwxMMdZtqZs1jGdI8lg7sk5CSB3lx5rxZT0ke1tI2hyBmV/EEdsjZuDUZg0N7I7OW4HUnrdBbG19ZNFSSPppII5QWWdUuyxAF7QczulwbDxIWXgU8j6aB0zo3yOjY57ojeNziASWHq09Corvs/YlZ/A/3EK3O7/wDZWHfZaf8ALagzMU2opKVwbUVMMLiLhskrGuI78pN7eKzaKvjmYJIZGSMPJzHNc0+hzTYqm91NJBPW4u7EWxPqhKQROGOIZmkD8rX9AQAbchlHIqX7sYcNY+ubhcsr28Rpkac3CY+8gHCJaAQQOYJuGt8EEwxPGIKZueomjhaTYOke1gJ7gXEXPgvHCtpKWqJFNUQzFupEcjHkDvIBuAqw29rRWY3DRxUtM+eFgcJaySfhC44lmwMcGvNiOYcSRys260HxkO0eHNc6jEtwyTyFjmNs7OMsgJtnLT7rX6ILW3m7Sy4fh0tRBl4jHRgZ2lws97WnQEdCtzs5XunpKWZ9s8sMMrrCwzPja42HQXKiG/T9jVH14PzWqT7F/s6g+zU/5TEG5WPXYhHAwyTSMjYObnuaxo9LnGyyFVm/GgjnFAw1UUEokc6OOdshhmJMYOZwY5oymw7Wlnm9ggn+F7VUlU4tp6qGVwF8scsbnW78oN7eKycQxeGnymeaOLNcN4kjGZiOdsxF+apCKrfTYthwxCgoxK97I4paKV0ZBLw0OdHG/K4Xdyc0XFx0srU3ibINxOhlg04g+MhcfmytBy69xuWnwcUEjmmaxrnPcGtaC4uJADWgXJJOgAHVeVFiEczM8MjJGXIzMe17bjmMzSQqBdt1UV+HUuDsDhWPl8jmLgRaGK1i7ry0d1tE+/nK8sGweKhpI4I7iOGPLcDU2BLn2HNxN3G3UoPKt2zoYXmOasp43jQtdNE1wPiCdPWttDO17WuY4Oa4AhzSCCDyII0IXOeCYNLHT1jqM4biVMXPMj52uZMBl11kyPYcuoIcQDcg3urU3MYnFPhjTBAYGskkjLOJJI0O7LnFjnknKc17dDf0oMnaPelS0lTTU+ZsjppOE9zZogyns4NcZDclpF+RA5HUKV0VfHMwPhkZIw3GZj2vbccxmaSFTe9XBKWHF8HJhhZHNM505LGNbJeWLMZDazvONye9W5gtJTxxBtI2JsQJsIgwMzX7Xm6Xug/GK7S0tKQKmphhJ1AklYwkd4BNyPFZOH4nFUM4kErJWHTNG9r237rtJF1Qmy9PUzYripLcPfUiVwIxDilwYHvHxLW6ZQA0eAy20Kk+7LCnw4tWObUUFnxni01G+YtY9rowHBjm5RYk/O0zkAdAFqV+JxQAGeWOIOOUGR7GAu7gXEXPgsM7WUfG4HlUHGvk4fGjz5vo5b3zeHNV58I0fq+l+1N/KlXhvf2Jo6XB80FPGx8L4Q2RrQJDd2V2d/nPve5uTrqgsmr2to4peDLVwMl0GR00bXAnkCCbgrbKodoNjKRuzZl4DDN5NFUmYtBldM8Me9xlPaNy46XtY2Uu3eVpOCUj5XuFqc3cLlwazMARa5JDW/gg29ZtpQwyGOWsp2PBsWuniBae4gnQ+lbaKUOaHNIc0gEEEEEHkQRzC5xwbB5YaOrNMMNxGkvIZHyh0cwAaL6vySMOXUWJsTcG6tzc/iUU+FxGCEwMa6RnDMj5AHB13Frn9rKS69uhuOl0E1REQEREBERAREQYFZgMEssU0sLHyxfJvc0FzNb9k9NUxPAaepMZqIWSmI52F7QcjtNRfkdB7lnogwcXwSCrYI6mJkrA4PDXtDgHAEA2PWxPvWa1oAAGgGg9C+ogi9VuwwyR5kdRQ5ibmzS0E/VaQ38FIqOiZCxscTGxsaLNaxoa1o7g0aBeyINNj2x9HXFpqqeOUt0DnDtAc7ZhY2v0vZfKDYuigfE+GlhY+IFsbmsaHNBzXs7nrmOvit0iDGxLDIqiN0U8bZI3WzMeAWmxDhcHuIB9S9KSlZExkcbQxjGhjWgWDWtFgAOgAXqiDQ43sJQ1j+JU0scj+WcghxA0F3NIJsO9bLCsHhpYxHTxMiYNcrGhoueZNuZ8TqsxEGlx7Yyjri11VTRyuaLBxBDgO7M0g215XtqvlJsRQxcEx0kLTCS+MiNt2ONruDud9BqddFu0QYmJ4VFUxmKojbLGbEteAWkg3Gh8V701M2NjGMaGsY0Ma0Cwa1oAaAOgAFl6IgLX41s/T1jBHVQslaDcB7Qcp7webT4hbBEEfwbd/QUkgkp6SJkg5OsXObfQ2Licunct+7kbalfUQV5sFu8mp66sr67hGonc7IIiS2Nrzd+paNTo2/OwNz2irDREEWq91+GSvL30UOYm5sHNBPflaQPwUhoMPjgjbHDG2ONos1rGhrR10A8VkIg12NbO09Y0NqoI5mtN252g5SeZB5j1L1wrCIaWMRU8bYowSQ1osASbk+9ZiINFjmw9DWuz1NLHI/lnLbOIHIFzbEgeKy8E2bpqJpbSwRwg2vkaAXW5Znc3esrZIgwMXwKCrY1lTCyZrTnDXtDgHWIvY9bE+9emJ4TDUxmKojbLGSCWvALSQbjQ+Ky0QYk2Ewvg4Do2GHKI+GWjLkbYBuXuFh7l+6GgjgjbFCxrI2CzWtFmtHOwHpKyEQRWo3W4ZI8vdRQ3JubBzRf6rSG/gpHRUMcMbY4WNjY0Wa1jQ1rR4AaBe6ICIiAiIgIiICIiAiIgIiICIiAiIgIiICIiAiIgIiICIiAiIgIiICIiAiIgIiICIiAiIgIiICIiAiIgIiICIiAiIgIiICIiAiIgIiICIiAiIgIiICIiAiIgIiICIiAiIgIiICIiAiIgIiICIiAiIg/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62" name="Picture 14" descr="http://www.dailypolitical.com/logos/varian-medical-systems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82189"/>
            <a:ext cx="3150696" cy="146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FIEP, logoty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130" y="606178"/>
            <a:ext cx="1571625" cy="146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www.sk.ru/~/media/Files/IGorod/Sk%20en.ash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66" y="670801"/>
            <a:ext cx="1646586" cy="1180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719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en-US" dirty="0" smtClean="0"/>
              <a:t>Project abstract</a:t>
            </a:r>
            <a:endParaRPr lang="ru-RU" dirty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79512" y="1341438"/>
            <a:ext cx="4321051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fontAlgn="auto">
              <a:spcAft>
                <a:spcPts val="0"/>
              </a:spcAft>
            </a:pPr>
            <a:r>
              <a:rPr lang="en-US" sz="1200" dirty="0" smtClean="0">
                <a:solidFill>
                  <a:sysClr val="windowText" lastClr="000000"/>
                </a:solidFill>
              </a:rPr>
              <a:t>General description of the project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marL="263525" lvl="0" indent="-171450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[The problem aimed]</a:t>
            </a:r>
            <a:endParaRPr lang="ru-RU" sz="1200" dirty="0">
              <a:solidFill>
                <a:srgbClr val="C00000"/>
              </a:solidFill>
            </a:endParaRPr>
          </a:p>
          <a:p>
            <a:pPr marL="263525" lvl="0" indent="-171450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[The solution</a:t>
            </a:r>
            <a:r>
              <a:rPr lang="ru-RU" sz="1200" dirty="0" smtClean="0">
                <a:solidFill>
                  <a:srgbClr val="C00000"/>
                </a:solidFill>
              </a:rPr>
              <a:t> (</a:t>
            </a:r>
            <a:r>
              <a:rPr lang="en-US" sz="1200" dirty="0" smtClean="0">
                <a:solidFill>
                  <a:srgbClr val="C00000"/>
                </a:solidFill>
              </a:rPr>
              <a:t>the product of the project)]</a:t>
            </a:r>
            <a:endParaRPr lang="ru-RU" sz="1200" dirty="0">
              <a:solidFill>
                <a:srgbClr val="C00000"/>
              </a:solidFill>
            </a:endParaRPr>
          </a:p>
          <a:p>
            <a:pPr marL="263525" lvl="0" indent="-171450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[Technological focus of the project (one of announced directions of the Varian Start-up Challenge</a:t>
            </a:r>
            <a:r>
              <a:rPr lang="ru-RU" sz="1200" dirty="0" smtClean="0">
                <a:solidFill>
                  <a:srgbClr val="C00000"/>
                </a:solidFill>
              </a:rPr>
              <a:t>)</a:t>
            </a:r>
            <a:r>
              <a:rPr lang="en-US" sz="1200" dirty="0" smtClean="0">
                <a:solidFill>
                  <a:srgbClr val="C00000"/>
                </a:solidFill>
              </a:rPr>
              <a:t>]</a:t>
            </a:r>
            <a:endParaRPr lang="ru-RU" sz="1200" dirty="0" smtClean="0">
              <a:solidFill>
                <a:srgbClr val="C0000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0400" lvl="1" indent="0" fontAlgn="auto">
              <a:spcAft>
                <a:spcPts val="0"/>
              </a:spcAft>
              <a:buNone/>
            </a:pPr>
            <a:r>
              <a:rPr lang="en-US" sz="1200" dirty="0" smtClean="0">
                <a:solidFill>
                  <a:sysClr val="windowText" lastClr="000000"/>
                </a:solidFill>
              </a:rPr>
              <a:t>Project history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lvl="1" fontAlgn="auto">
              <a:spcAft>
                <a:spcPts val="0"/>
              </a:spcAft>
            </a:pPr>
            <a:r>
              <a:rPr lang="en-US" sz="1200" dirty="0" smtClean="0">
                <a:solidFill>
                  <a:srgbClr val="C00000"/>
                </a:solidFill>
              </a:rPr>
              <a:t>[Previous work of the team in the direction of the project]</a:t>
            </a:r>
            <a:endParaRPr lang="ru-RU" sz="1200" dirty="0">
              <a:solidFill>
                <a:srgbClr val="C00000"/>
              </a:solidFill>
            </a:endParaRPr>
          </a:p>
          <a:p>
            <a:pPr marL="230400" marR="0" lvl="1" indent="-18000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4643438" y="1341438"/>
            <a:ext cx="4321050" cy="4391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Current status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 smtClean="0">
                <a:solidFill>
                  <a:srgbClr val="C00000"/>
                </a:solidFill>
              </a:rPr>
              <a:t>Current state of the work and achieved results</a:t>
            </a:r>
            <a:r>
              <a:rPr lang="ru-RU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</a:pPr>
            <a:endParaRPr lang="ru-RU" sz="1200" dirty="0">
              <a:solidFill>
                <a:srgbClr val="C0504D"/>
              </a:solidFill>
            </a:endParaRPr>
          </a:p>
          <a:p>
            <a:pPr marL="50400" lvl="1" indent="0" algn="just" fontAlgn="auto"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Prospects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 smtClean="0">
                <a:solidFill>
                  <a:srgbClr val="C00000"/>
                </a:solidFill>
              </a:rPr>
              <a:t>Planned technical parameters of the project product]</a:t>
            </a:r>
            <a:endParaRPr lang="ru-RU" sz="1200" dirty="0" smtClean="0">
              <a:solidFill>
                <a:srgbClr val="C0000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>
                <a:solidFill>
                  <a:srgbClr val="C00000"/>
                </a:solidFill>
              </a:rPr>
              <a:t>Achieved  technical parameters of the project </a:t>
            </a:r>
            <a:r>
              <a:rPr lang="en-US" sz="1200" dirty="0" smtClean="0">
                <a:solidFill>
                  <a:srgbClr val="C00000"/>
                </a:solidFill>
              </a:rPr>
              <a:t>product</a:t>
            </a:r>
            <a:r>
              <a:rPr lang="ru-RU" sz="1200" dirty="0" smtClean="0">
                <a:solidFill>
                  <a:srgbClr val="C00000"/>
                </a:solidFill>
              </a:rPr>
              <a:t>]</a:t>
            </a:r>
            <a:endParaRPr lang="en-US" sz="1200" dirty="0">
              <a:solidFill>
                <a:srgbClr val="C0000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ysClr val="windowText" lastClr="00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92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136079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think-cell Slide" r:id="rId8" imgW="216" imgH="216" progId="TCLayout.ActiveDocument.1">
                  <p:embed/>
                </p:oleObj>
              </mc:Choice>
              <mc:Fallback>
                <p:oleObj name="think-cell Slide" r:id="rId8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800" dirty="0">
              <a:latin typeface="Arial"/>
              <a:cs typeface="Arial"/>
              <a:sym typeface="Arial"/>
            </a:endParaRPr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en-US" dirty="0" smtClean="0"/>
              <a:t>Application of the product</a:t>
            </a:r>
            <a:endParaRPr lang="ru-RU" dirty="0"/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179511" y="1340768"/>
            <a:ext cx="8784977" cy="259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Significance of the product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[Alternative products/solutions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on the market and under development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[Novelty of the product]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[Comparison to alternative products/solutions,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advantages of the product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lang="en-US" sz="1200" noProof="0" dirty="0" smtClean="0">
                <a:solidFill>
                  <a:srgbClr val="C00000"/>
                </a:solidFill>
              </a:rPr>
              <a:t>Industry/market prospects of the product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641145"/>
              </p:ext>
            </p:extLst>
          </p:nvPr>
        </p:nvGraphicFramePr>
        <p:xfrm>
          <a:off x="179512" y="3204587"/>
          <a:ext cx="8784976" cy="1036320"/>
        </p:xfrm>
        <a:graphic>
          <a:graphicData uri="http://schemas.openxmlformats.org/drawingml/2006/table">
            <a:tbl>
              <a:tblPr firstRow="1" bandRow="1"/>
              <a:tblGrid>
                <a:gridCol w="1517981"/>
                <a:gridCol w="1615688"/>
                <a:gridCol w="1061597"/>
                <a:gridCol w="1106275"/>
                <a:gridCol w="1058490"/>
                <a:gridCol w="1090797"/>
                <a:gridCol w="1334148"/>
              </a:tblGrid>
              <a:tr h="214729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Project</a:t>
                      </a:r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product and alternatives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</a:tr>
              <a:tr h="2502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Stage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[Parameter </a:t>
                      </a:r>
                      <a:r>
                        <a:rPr lang="ru-RU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[Parameter 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[Parameter 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3]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[Parameter 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4]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Price or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Cost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210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[Product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[Market </a:t>
                      </a:r>
                      <a:r>
                        <a:rPr lang="ru-RU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development]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14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[Product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[Market </a:t>
                      </a:r>
                      <a:r>
                        <a:rPr lang="ru-RU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en-US" sz="11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development]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849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3. </a:t>
            </a:r>
            <a:r>
              <a:rPr lang="en-US" dirty="0" smtClean="0"/>
              <a:t>Project technology</a:t>
            </a:r>
            <a:endParaRPr lang="ru-RU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01600" y="1350576"/>
            <a:ext cx="8934896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Technical description of the project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[Brief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description of the project technology and proposed methods to solve the problem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 smtClean="0">
                <a:solidFill>
                  <a:srgbClr val="C00000"/>
                </a:solidFill>
              </a:rPr>
              <a:t>Critical technical problems or uncertainties that must be fixed in course of the project</a:t>
            </a:r>
            <a:r>
              <a:rPr lang="ru-RU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[Achieved results]</a:t>
            </a:r>
            <a:endParaRPr lang="ru-RU" sz="1200" dirty="0" smtClean="0">
              <a:solidFill>
                <a:srgbClr val="C00000"/>
              </a:solidFill>
            </a:endParaRP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Please </a:t>
            </a:r>
            <a:r>
              <a:rPr lang="en-US" sz="1200" dirty="0">
                <a:solidFill>
                  <a:srgbClr val="C00000"/>
                </a:solidFill>
              </a:rPr>
              <a:t>attach Word</a:t>
            </a:r>
            <a:r>
              <a:rPr lang="en-US" sz="1200" dirty="0">
                <a:solidFill>
                  <a:srgbClr val="C00000"/>
                </a:solidFill>
              </a:rPr>
              <a:t>-</a:t>
            </a:r>
            <a:r>
              <a:rPr lang="en-US" sz="1200" dirty="0" smtClean="0">
                <a:solidFill>
                  <a:srgbClr val="C00000"/>
                </a:solidFill>
              </a:rPr>
              <a:t>Document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smtClean="0">
                <a:solidFill>
                  <a:srgbClr val="C00000"/>
                </a:solidFill>
              </a:rPr>
              <a:t>with the description of project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smtClean="0">
                <a:solidFill>
                  <a:srgbClr val="C00000"/>
                </a:solidFill>
              </a:rPr>
              <a:t>which answer following </a:t>
            </a:r>
            <a:r>
              <a:rPr lang="en-US" sz="1200" dirty="0">
                <a:solidFill>
                  <a:srgbClr val="C00000"/>
                </a:solidFill>
              </a:rPr>
              <a:t>questions:</a:t>
            </a:r>
          </a:p>
          <a:p>
            <a:r>
              <a:rPr lang="en-US" sz="1200" dirty="0">
                <a:solidFill>
                  <a:srgbClr val="C00000"/>
                </a:solidFill>
              </a:rPr>
              <a:t>·         Description of the project technology and proposed methods to solve the </a:t>
            </a:r>
            <a:r>
              <a:rPr lang="en-US" sz="1200" dirty="0" smtClean="0">
                <a:solidFill>
                  <a:srgbClr val="C00000"/>
                </a:solidFill>
              </a:rPr>
              <a:t>problem </a:t>
            </a:r>
            <a:r>
              <a:rPr lang="en-US" sz="1200" dirty="0">
                <a:solidFill>
                  <a:srgbClr val="C00000"/>
                </a:solidFill>
              </a:rPr>
              <a:t>(up to 5 pages)</a:t>
            </a:r>
          </a:p>
          <a:p>
            <a:r>
              <a:rPr lang="en-US" sz="1200" dirty="0">
                <a:solidFill>
                  <a:srgbClr val="C00000"/>
                </a:solidFill>
              </a:rPr>
              <a:t>·         How could a research and development plan look </a:t>
            </a:r>
            <a:r>
              <a:rPr lang="en-US" sz="1200" dirty="0" smtClean="0">
                <a:solidFill>
                  <a:srgbClr val="C00000"/>
                </a:solidFill>
              </a:rPr>
              <a:t>like </a:t>
            </a:r>
            <a:r>
              <a:rPr lang="en-US" sz="1200" dirty="0">
                <a:solidFill>
                  <a:srgbClr val="C00000"/>
                </a:solidFill>
              </a:rPr>
              <a:t>(up to 3 pages)</a:t>
            </a:r>
          </a:p>
          <a:p>
            <a:r>
              <a:rPr lang="en-US" sz="1200" dirty="0">
                <a:solidFill>
                  <a:srgbClr val="C00000"/>
                </a:solidFill>
              </a:rPr>
              <a:t>·         What is the expected clinical impact of the project technology and proposed </a:t>
            </a:r>
            <a:r>
              <a:rPr lang="en-US" sz="1200" dirty="0" smtClean="0">
                <a:solidFill>
                  <a:srgbClr val="C00000"/>
                </a:solidFill>
              </a:rPr>
              <a:t>methods </a:t>
            </a:r>
            <a:r>
              <a:rPr lang="en-US" sz="1200" dirty="0">
                <a:solidFill>
                  <a:srgbClr val="C00000"/>
                </a:solidFill>
              </a:rPr>
              <a:t>(up to 1 page)</a:t>
            </a:r>
            <a:endParaRPr lang="en-US" sz="1200" dirty="0">
              <a:solidFill>
                <a:srgbClr val="C00000"/>
              </a:solidFill>
            </a:endParaRP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200" dirty="0">
              <a:solidFill>
                <a:srgbClr val="C0504D"/>
              </a:solidFill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05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en-US" dirty="0" smtClean="0"/>
              <a:t>Project team and partners</a:t>
            </a:r>
            <a:endParaRPr lang="ru-RU" dirty="0"/>
          </a:p>
        </p:txBody>
      </p:sp>
      <p:sp>
        <p:nvSpPr>
          <p:cNvPr id="10" name="Текст 4"/>
          <p:cNvSpPr txBox="1">
            <a:spLocks/>
          </p:cNvSpPr>
          <p:nvPr/>
        </p:nvSpPr>
        <p:spPr>
          <a:xfrm>
            <a:off x="132733" y="2867086"/>
            <a:ext cx="4223244" cy="1137977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auto">
              <a:spcBef>
                <a:spcPts val="300"/>
              </a:spcBef>
              <a:spcAft>
                <a:spcPts val="0"/>
              </a:spcAft>
              <a:buNone/>
              <a:defRPr/>
            </a:pPr>
            <a:r>
              <a:rPr lang="ru-RU" sz="900" b="1" dirty="0">
                <a:solidFill>
                  <a:srgbClr val="C0504D"/>
                </a:solidFill>
              </a:rPr>
              <a:t>[</a:t>
            </a:r>
            <a:r>
              <a:rPr lang="en-US" sz="900" b="1" dirty="0">
                <a:solidFill>
                  <a:srgbClr val="C0504D"/>
                </a:solidFill>
              </a:rPr>
              <a:t>Name</a:t>
            </a:r>
            <a:r>
              <a:rPr lang="ru-RU" sz="900" b="1" dirty="0" smtClean="0">
                <a:solidFill>
                  <a:srgbClr val="C0504D"/>
                </a:solidFill>
              </a:rPr>
              <a:t>]</a:t>
            </a:r>
            <a:endParaRPr lang="ru-RU" sz="900" dirty="0">
              <a:solidFill>
                <a:sysClr val="windowText" lastClr="000000"/>
              </a:solidFill>
            </a:endParaRP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srgbClr val="C0504D"/>
                </a:solidFill>
              </a:rPr>
              <a:t>Role in the project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rgbClr val="C0504D"/>
                </a:solidFill>
              </a:rPr>
              <a:t>[</a:t>
            </a:r>
            <a:r>
              <a:rPr lang="en-US" sz="900" dirty="0" smtClean="0">
                <a:solidFill>
                  <a:srgbClr val="C0504D"/>
                </a:solidFill>
              </a:rPr>
              <a:t>Academic </a:t>
            </a:r>
            <a:r>
              <a:rPr lang="en-US" sz="900" dirty="0">
                <a:solidFill>
                  <a:srgbClr val="C0504D"/>
                </a:solidFill>
              </a:rPr>
              <a:t>degree, position, current employer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>
                <a:solidFill>
                  <a:srgbClr val="C0504D"/>
                </a:solidFill>
              </a:rPr>
              <a:t>[</a:t>
            </a:r>
            <a:r>
              <a:rPr lang="en-US" sz="900" dirty="0">
                <a:solidFill>
                  <a:srgbClr val="C0504D"/>
                </a:solidFill>
              </a:rPr>
              <a:t>Experience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C0504D"/>
                </a:solidFill>
              </a:rPr>
              <a:t>[Number of scientific publications]</a:t>
            </a:r>
            <a:endParaRPr lang="ru-RU" sz="900" dirty="0">
              <a:solidFill>
                <a:srgbClr val="C0504D"/>
              </a:solidFill>
            </a:endParaRP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endParaRPr lang="ru-RU" sz="900" dirty="0">
              <a:solidFill>
                <a:srgbClr val="C0504D"/>
              </a:solidFill>
            </a:endParaRP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132732" y="1628800"/>
            <a:ext cx="4223244" cy="1169940"/>
          </a:xfrm>
          <a:prstGeom prst="rect">
            <a:avLst/>
          </a:prstGeom>
          <a:solidFill>
            <a:srgbClr val="D3D3D3"/>
          </a:solidFill>
        </p:spPr>
        <p:txBody>
          <a:bodyPr vert="horz" lIns="91440" tIns="45720" rIns="0" bIns="45720" numCol="1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auto"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Руководитель проекта:</a:t>
            </a:r>
          </a:p>
          <a:p>
            <a:pPr marL="0" lvl="1" indent="0" fontAlgn="auto">
              <a:spcBef>
                <a:spcPts val="300"/>
              </a:spcBef>
              <a:spcAft>
                <a:spcPts val="0"/>
              </a:spcAft>
              <a:buNone/>
              <a:defRPr/>
            </a:pP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Name</a:t>
            </a: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9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kumimoji="0" lang="ru-RU" sz="90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en-US" sz="90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Academic degree, position, current employer</a:t>
            </a:r>
            <a:r>
              <a:rPr kumimoji="0" lang="ru-RU" sz="90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Experience</a:t>
            </a: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srgbClr val="C0504D"/>
                </a:solidFill>
              </a:rPr>
              <a:t>[Number of scientific publications</a:t>
            </a:r>
            <a:r>
              <a:rPr lang="en-US" sz="900" dirty="0">
                <a:solidFill>
                  <a:srgbClr val="C0504D"/>
                </a:solidFill>
              </a:rPr>
              <a:t>]</a:t>
            </a:r>
            <a:endParaRPr kumimoji="0" lang="ru-RU" sz="9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5909" y="1266811"/>
            <a:ext cx="44220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30301"/>
                </a:solidFill>
                <a:latin typeface="+mj-lt"/>
              </a:rPr>
              <a:t>Brief profile of the key team members</a:t>
            </a:r>
            <a:r>
              <a:rPr lang="ru-RU" sz="1200" dirty="0" smtClean="0">
                <a:solidFill>
                  <a:srgbClr val="030301"/>
                </a:solidFill>
                <a:latin typeface="+mj-lt"/>
              </a:rPr>
              <a:t>: </a:t>
            </a:r>
            <a:endParaRPr lang="ru-RU" sz="1200" dirty="0">
              <a:solidFill>
                <a:srgbClr val="030301"/>
              </a:solidFill>
              <a:latin typeface="+mj-lt"/>
            </a:endParaRPr>
          </a:p>
        </p:txBody>
      </p:sp>
      <p:sp>
        <p:nvSpPr>
          <p:cNvPr id="14" name="Текст 4"/>
          <p:cNvSpPr txBox="1">
            <a:spLocks/>
          </p:cNvSpPr>
          <p:nvPr/>
        </p:nvSpPr>
        <p:spPr>
          <a:xfrm>
            <a:off x="132732" y="5126118"/>
            <a:ext cx="4223244" cy="1137977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auto">
              <a:spcBef>
                <a:spcPts val="300"/>
              </a:spcBef>
              <a:spcAft>
                <a:spcPts val="0"/>
              </a:spcAft>
              <a:buNone/>
              <a:defRPr/>
            </a:pPr>
            <a:r>
              <a:rPr lang="ru-RU" sz="900" b="1" dirty="0">
                <a:solidFill>
                  <a:srgbClr val="C0504D"/>
                </a:solidFill>
              </a:rPr>
              <a:t>[</a:t>
            </a:r>
            <a:r>
              <a:rPr lang="en-US" sz="900" b="1" dirty="0">
                <a:solidFill>
                  <a:srgbClr val="C0504D"/>
                </a:solidFill>
              </a:rPr>
              <a:t>Name</a:t>
            </a:r>
            <a:r>
              <a:rPr lang="ru-RU" sz="900" b="1" dirty="0">
                <a:solidFill>
                  <a:srgbClr val="C0504D"/>
                </a:solidFill>
              </a:rPr>
              <a:t>]</a:t>
            </a:r>
            <a:endParaRPr lang="ru-RU" sz="900" dirty="0">
              <a:solidFill>
                <a:sysClr val="windowText" lastClr="000000"/>
              </a:solidFill>
            </a:endParaRP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C0504D"/>
                </a:solidFill>
              </a:rPr>
              <a:t>Role in the project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rgbClr val="C0504D"/>
                </a:solidFill>
              </a:rPr>
              <a:t>[</a:t>
            </a:r>
            <a:r>
              <a:rPr lang="en-US" sz="900" dirty="0" smtClean="0">
                <a:solidFill>
                  <a:srgbClr val="C0504D"/>
                </a:solidFill>
              </a:rPr>
              <a:t>Academic </a:t>
            </a:r>
            <a:r>
              <a:rPr lang="en-US" sz="900" dirty="0">
                <a:solidFill>
                  <a:srgbClr val="C0504D"/>
                </a:solidFill>
              </a:rPr>
              <a:t>degree, position, current employer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>
                <a:solidFill>
                  <a:srgbClr val="C0504D"/>
                </a:solidFill>
              </a:rPr>
              <a:t>[</a:t>
            </a:r>
            <a:r>
              <a:rPr lang="en-US" sz="900" dirty="0">
                <a:solidFill>
                  <a:srgbClr val="C0504D"/>
                </a:solidFill>
              </a:rPr>
              <a:t>Experience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C0504D"/>
                </a:solidFill>
              </a:rPr>
              <a:t>[Number of scientific publications]</a:t>
            </a:r>
            <a:endParaRPr lang="ru-RU" sz="900" dirty="0">
              <a:solidFill>
                <a:srgbClr val="C0504D"/>
              </a:solidFill>
            </a:endParaRPr>
          </a:p>
        </p:txBody>
      </p:sp>
      <p:sp>
        <p:nvSpPr>
          <p:cNvPr id="15" name="Текст 4"/>
          <p:cNvSpPr txBox="1">
            <a:spLocks/>
          </p:cNvSpPr>
          <p:nvPr/>
        </p:nvSpPr>
        <p:spPr>
          <a:xfrm>
            <a:off x="132732" y="3988581"/>
            <a:ext cx="4223244" cy="1137977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auto">
              <a:spcBef>
                <a:spcPts val="300"/>
              </a:spcBef>
              <a:spcAft>
                <a:spcPts val="0"/>
              </a:spcAft>
              <a:buNone/>
              <a:defRPr/>
            </a:pPr>
            <a:r>
              <a:rPr lang="ru-RU" sz="900" b="1" dirty="0">
                <a:solidFill>
                  <a:srgbClr val="C0504D"/>
                </a:solidFill>
              </a:rPr>
              <a:t>[</a:t>
            </a:r>
            <a:r>
              <a:rPr lang="en-US" sz="900" b="1" dirty="0">
                <a:solidFill>
                  <a:srgbClr val="C0504D"/>
                </a:solidFill>
              </a:rPr>
              <a:t>Name</a:t>
            </a:r>
            <a:r>
              <a:rPr lang="ru-RU" sz="900" b="1" dirty="0">
                <a:solidFill>
                  <a:srgbClr val="C0504D"/>
                </a:solidFill>
              </a:rPr>
              <a:t>]</a:t>
            </a:r>
            <a:endParaRPr lang="ru-RU" sz="900" dirty="0">
              <a:solidFill>
                <a:sysClr val="windowText" lastClr="000000"/>
              </a:solidFill>
            </a:endParaRP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C0504D"/>
                </a:solidFill>
              </a:rPr>
              <a:t>Role in the project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 smtClean="0">
                <a:solidFill>
                  <a:srgbClr val="C0504D"/>
                </a:solidFill>
              </a:rPr>
              <a:t>[</a:t>
            </a:r>
            <a:r>
              <a:rPr lang="en-US" sz="900" dirty="0" smtClean="0">
                <a:solidFill>
                  <a:srgbClr val="C0504D"/>
                </a:solidFill>
              </a:rPr>
              <a:t>Academic </a:t>
            </a:r>
            <a:r>
              <a:rPr lang="en-US" sz="900" dirty="0">
                <a:solidFill>
                  <a:srgbClr val="C0504D"/>
                </a:solidFill>
              </a:rPr>
              <a:t>degree, position, current employer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900" dirty="0">
                <a:solidFill>
                  <a:srgbClr val="C0504D"/>
                </a:solidFill>
              </a:rPr>
              <a:t>[</a:t>
            </a:r>
            <a:r>
              <a:rPr lang="en-US" sz="900" dirty="0">
                <a:solidFill>
                  <a:srgbClr val="C0504D"/>
                </a:solidFill>
              </a:rPr>
              <a:t>Experience</a:t>
            </a:r>
            <a:r>
              <a:rPr lang="ru-RU" sz="900" dirty="0">
                <a:solidFill>
                  <a:srgbClr val="C0504D"/>
                </a:solidFill>
              </a:rPr>
              <a:t>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C0504D"/>
                </a:solidFill>
              </a:rPr>
              <a:t>[Number of scientific publications]</a:t>
            </a:r>
            <a:endParaRPr lang="ru-RU" sz="900" dirty="0">
              <a:solidFill>
                <a:srgbClr val="C0504D"/>
              </a:solidFill>
            </a:endParaRPr>
          </a:p>
        </p:txBody>
      </p:sp>
      <p:sp>
        <p:nvSpPr>
          <p:cNvPr id="16" name="Текст 5"/>
          <p:cNvSpPr txBox="1">
            <a:spLocks/>
          </p:cNvSpPr>
          <p:nvPr/>
        </p:nvSpPr>
        <p:spPr>
          <a:xfrm>
            <a:off x="4617923" y="1266811"/>
            <a:ext cx="4321050" cy="4391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Total number of the team members: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 smtClean="0">
                <a:solidFill>
                  <a:srgbClr val="C00000"/>
                </a:solidFill>
              </a:rPr>
              <a:t>Total number of the team members</a:t>
            </a:r>
            <a:r>
              <a:rPr lang="ru-RU" sz="1200" dirty="0" smtClean="0">
                <a:solidFill>
                  <a:srgbClr val="C00000"/>
                </a:solidFill>
              </a:rPr>
              <a:t>]</a:t>
            </a:r>
          </a:p>
          <a:p>
            <a:pPr lvl="0" fontAlgn="auto">
              <a:spcAft>
                <a:spcPts val="0"/>
              </a:spcAft>
              <a:defRPr/>
            </a:pPr>
            <a:endParaRPr lang="ru-RU" sz="1200" dirty="0" smtClean="0">
              <a:solidFill>
                <a:sysClr val="windowText" lastClr="000000"/>
              </a:solidFill>
            </a:endParaRPr>
          </a:p>
          <a:p>
            <a:pPr lvl="0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Partners of the project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[</a:t>
            </a:r>
            <a:r>
              <a:rPr lang="en-US" sz="1200" dirty="0" smtClean="0">
                <a:solidFill>
                  <a:srgbClr val="C00000"/>
                </a:solidFill>
              </a:rPr>
              <a:t>Partners in R&amp;D, engineering, certification, production, sales &amp; marketing etc.</a:t>
            </a:r>
            <a:r>
              <a:rPr lang="ru-RU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50400" lvl="1" indent="0" fontAlgn="auto">
              <a:spcAft>
                <a:spcPts val="0"/>
              </a:spcAft>
              <a:buNone/>
              <a:defRPr/>
            </a:pPr>
            <a:endParaRPr lang="ru-RU" sz="1200" dirty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</a:pPr>
            <a:endParaRPr lang="ru-RU" sz="1200" dirty="0">
              <a:solidFill>
                <a:srgbClr val="C0504D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1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5. </a:t>
            </a:r>
            <a:r>
              <a:rPr lang="en-US" dirty="0" smtClean="0"/>
              <a:t>Business component of the project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79511" y="1340768"/>
            <a:ext cx="8784977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Project company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[Expected founders/owners and their shares in the company]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[Expected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sources of funding for the project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0" algn="just" fontAlgn="auto">
              <a:spcAft>
                <a:spcPts val="0"/>
              </a:spcAft>
              <a:defRPr/>
            </a:pPr>
            <a:endParaRPr lang="ru-RU" sz="1200" dirty="0" smtClean="0">
              <a:solidFill>
                <a:sysClr val="windowText" lastClr="000000"/>
              </a:solidFill>
            </a:endParaRPr>
          </a:p>
          <a:p>
            <a:pPr lvl="0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Market</a:t>
            </a:r>
            <a:endParaRPr lang="en-US" sz="1200" dirty="0">
              <a:solidFill>
                <a:sysClr val="windowText" lastClr="0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[Market volume of analogous products]</a:t>
            </a:r>
            <a:endParaRPr lang="ru-RU" sz="1200" dirty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[Expected share of the product on the market]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>
                <a:solidFill>
                  <a:srgbClr val="C00000"/>
                </a:solidFill>
              </a:rPr>
              <a:t>[Varian's share </a:t>
            </a:r>
            <a:r>
              <a:rPr lang="en-US" sz="1200" dirty="0" smtClean="0">
                <a:solidFill>
                  <a:srgbClr val="C00000"/>
                </a:solidFill>
              </a:rPr>
              <a:t>in sales of </a:t>
            </a:r>
            <a:r>
              <a:rPr lang="en-US" sz="1200" dirty="0">
                <a:solidFill>
                  <a:srgbClr val="C00000"/>
                </a:solidFill>
              </a:rPr>
              <a:t>potential product]</a:t>
            </a:r>
            <a:endParaRPr lang="ru-RU" sz="1200" dirty="0">
              <a:solidFill>
                <a:srgbClr val="C00000"/>
              </a:solidFill>
            </a:endParaRPr>
          </a:p>
          <a:p>
            <a:pPr marL="50400" lvl="1" indent="0" algn="just" fontAlgn="auto">
              <a:spcAft>
                <a:spcPts val="0"/>
              </a:spcAft>
              <a:buNone/>
              <a:defRPr/>
            </a:pPr>
            <a:endParaRPr lang="ru-RU" sz="1200" dirty="0" smtClean="0">
              <a:solidFill>
                <a:srgbClr val="C00000"/>
              </a:solidFill>
            </a:endParaRPr>
          </a:p>
          <a:p>
            <a:pPr lvl="0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Financial plan</a:t>
            </a:r>
            <a:endParaRPr lang="en-US" sz="1200" dirty="0">
              <a:solidFill>
                <a:sysClr val="windowText" lastClr="0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[Funding needed to complete the project]</a:t>
            </a:r>
            <a:endParaRPr lang="ru-RU" sz="1200" dirty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[Time to commercialization]</a:t>
            </a:r>
            <a:endParaRPr lang="ru-RU" sz="1200" dirty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 smtClean="0">
                <a:solidFill>
                  <a:srgbClr val="C00000"/>
                </a:solidFill>
              </a:rPr>
              <a:t>[Expected sales of the product and profit of the project company for first 5 years]</a:t>
            </a:r>
            <a:endParaRPr lang="ru-RU" sz="1200" dirty="0" smtClean="0">
              <a:solidFill>
                <a:srgbClr val="C00000"/>
              </a:solidFill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en-US" sz="1200" dirty="0">
                <a:solidFill>
                  <a:srgbClr val="C00000"/>
                </a:solidFill>
              </a:rPr>
              <a:t>[Expected </a:t>
            </a:r>
            <a:r>
              <a:rPr lang="en-US" sz="1200" dirty="0" smtClean="0">
                <a:solidFill>
                  <a:srgbClr val="C00000"/>
                </a:solidFill>
              </a:rPr>
              <a:t>fraction of Varian Medical Systems in sales of the project product for </a:t>
            </a:r>
            <a:r>
              <a:rPr lang="en-US" sz="1200" dirty="0">
                <a:solidFill>
                  <a:srgbClr val="C00000"/>
                </a:solidFill>
              </a:rPr>
              <a:t>first 5 </a:t>
            </a:r>
            <a:r>
              <a:rPr lang="en-US" sz="1200" dirty="0" smtClean="0">
                <a:solidFill>
                  <a:srgbClr val="C00000"/>
                </a:solidFill>
              </a:rPr>
              <a:t>years]</a:t>
            </a:r>
            <a:endParaRPr lang="ru-RU" sz="1200" dirty="0">
              <a:solidFill>
                <a:srgbClr val="C00000"/>
              </a:solidFill>
            </a:endParaRPr>
          </a:p>
          <a:p>
            <a:pPr marL="50400" lvl="1" indent="0" algn="just" fontAlgn="auto">
              <a:spcAft>
                <a:spcPts val="0"/>
              </a:spcAft>
              <a:buNone/>
              <a:defRPr/>
            </a:pPr>
            <a:endParaRPr lang="ru-RU" sz="1200" dirty="0" smtClean="0">
              <a:solidFill>
                <a:srgbClr val="C00000"/>
              </a:solidFill>
            </a:endParaRP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706556"/>
              </p:ext>
            </p:extLst>
          </p:nvPr>
        </p:nvGraphicFramePr>
        <p:xfrm>
          <a:off x="122361" y="5301208"/>
          <a:ext cx="8842127" cy="712080"/>
        </p:xfrm>
        <a:graphic>
          <a:graphicData uri="http://schemas.openxmlformats.org/drawingml/2006/table">
            <a:tbl>
              <a:tblPr firstRow="1" bandRow="1"/>
              <a:tblGrid>
                <a:gridCol w="3369520"/>
                <a:gridCol w="1224136"/>
                <a:gridCol w="1152128"/>
                <a:gridCol w="1080120"/>
                <a:gridCol w="1008112"/>
                <a:gridCol w="1008111"/>
              </a:tblGrid>
              <a:tr h="1831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ru-RU" sz="12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[201</a:t>
                      </a:r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2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[201</a:t>
                      </a:r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2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</a:t>
                      </a:r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2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</a:t>
                      </a:r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200" dirty="0" smtClean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</a:t>
                      </a:r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200" dirty="0" smtClean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18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Sales volume of the project product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18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Profit of the project company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M$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816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/>
              <a:t>6</a:t>
            </a:r>
            <a:r>
              <a:rPr lang="ru-RU" dirty="0" smtClean="0"/>
              <a:t>. </a:t>
            </a:r>
            <a:r>
              <a:rPr lang="en-US" dirty="0" smtClean="0"/>
              <a:t>Project budget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23616"/>
              </p:ext>
            </p:extLst>
          </p:nvPr>
        </p:nvGraphicFramePr>
        <p:xfrm>
          <a:off x="107504" y="1268760"/>
          <a:ext cx="8928992" cy="2592288"/>
        </p:xfrm>
        <a:graphic>
          <a:graphicData uri="http://schemas.openxmlformats.org/drawingml/2006/table">
            <a:tbl>
              <a:tblPr firstRow="1" bandRow="1"/>
              <a:tblGrid>
                <a:gridCol w="4752254"/>
                <a:gridCol w="4176738"/>
              </a:tblGrid>
              <a:tr h="399718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Project budget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</a:tr>
              <a:tr h="399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Cost item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Amount of money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42470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CAPEX</a:t>
                      </a:r>
                      <a:endParaRPr lang="ru-RU" sz="11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$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Payroll</a:t>
                      </a:r>
                      <a:endParaRPr lang="ru-RU" sz="11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$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Subcontractors</a:t>
                      </a:r>
                      <a:endParaRPr lang="ru-RU" sz="11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$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Other expenses</a:t>
                      </a:r>
                      <a:endParaRPr lang="ru-RU" sz="11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$</a:t>
                      </a: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915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07.02.13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/>
              <a:t>7</a:t>
            </a:r>
            <a:r>
              <a:rPr lang="ru-RU" dirty="0" smtClean="0"/>
              <a:t>. </a:t>
            </a:r>
            <a:r>
              <a:rPr lang="en-US" dirty="0" smtClean="0"/>
              <a:t>Project timetable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080571"/>
              </p:ext>
            </p:extLst>
          </p:nvPr>
        </p:nvGraphicFramePr>
        <p:xfrm>
          <a:off x="107504" y="1268760"/>
          <a:ext cx="8928992" cy="4888107"/>
        </p:xfrm>
        <a:graphic>
          <a:graphicData uri="http://schemas.openxmlformats.org/drawingml/2006/table">
            <a:tbl>
              <a:tblPr firstRow="1" bandRow="1"/>
              <a:tblGrid>
                <a:gridCol w="936104"/>
                <a:gridCol w="2952328"/>
                <a:gridCol w="3312368"/>
                <a:gridCol w="1728192"/>
              </a:tblGrid>
              <a:tr h="288032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Project timetable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</a:tr>
              <a:tr h="288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Stage #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Tasks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Results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Time period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1064201">
                <a:tc>
                  <a:txBody>
                    <a:bodyPr/>
                    <a:lstStyle/>
                    <a:p>
                      <a:pPr marL="72000" algn="l" fontAlgn="ctr">
                        <a:spcBef>
                          <a:spcPts val="0"/>
                        </a:spcBef>
                      </a:pPr>
                      <a:r>
                        <a:rPr lang="ru-RU" sz="11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1082614">
                <a:tc>
                  <a:txBody>
                    <a:bodyPr/>
                    <a:lstStyle/>
                    <a:p>
                      <a:pPr marL="72000" algn="l" fontAlgn="ctr">
                        <a:spcBef>
                          <a:spcPts val="0"/>
                        </a:spcBef>
                      </a:pPr>
                      <a:r>
                        <a:rPr lang="ru-RU" sz="11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1082614">
                <a:tc>
                  <a:txBody>
                    <a:bodyPr/>
                    <a:lstStyle/>
                    <a:p>
                      <a:pPr marL="72000" algn="l" fontAlgn="ctr">
                        <a:spcBef>
                          <a:spcPts val="0"/>
                        </a:spcBef>
                      </a:pPr>
                      <a:r>
                        <a:rPr lang="ru-RU" sz="11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1082614">
                <a:tc>
                  <a:txBody>
                    <a:bodyPr/>
                    <a:lstStyle/>
                    <a:p>
                      <a:pPr marL="72000" algn="l" fontAlgn="ctr">
                        <a:spcBef>
                          <a:spcPts val="0"/>
                        </a:spcBef>
                      </a:pPr>
                      <a:r>
                        <a:rPr lang="ru-RU" sz="11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...</a:t>
                      </a:r>
                      <a:endParaRPr lang="ru-RU" sz="11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spcBef>
                          <a:spcPts val="0"/>
                        </a:spcBef>
                      </a:pPr>
                      <a:endParaRPr lang="ru-RU" sz="11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428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TgLUwRN0q8LAvIQm3d1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SzOF8jaECp07IfU.S8I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HECiaDwxUe6sw2Aq1BBOg"/>
</p:tagLst>
</file>

<file path=ppt/theme/theme1.xml><?xml version="1.0" encoding="utf-8"?>
<a:theme xmlns:a="http://schemas.openxmlformats.org/drawingml/2006/main" name="Тема Office">
  <a:themeElements>
    <a:clrScheme name="Skolkovo 1">
      <a:dk1>
        <a:srgbClr val="595959"/>
      </a:dk1>
      <a:lt1>
        <a:sysClr val="window" lastClr="FFFFFF"/>
      </a:lt1>
      <a:dk2>
        <a:srgbClr val="1F497D"/>
      </a:dk2>
      <a:lt2>
        <a:srgbClr val="EEECE1"/>
      </a:lt2>
      <a:accent1>
        <a:srgbClr val="FF8200"/>
      </a:accent1>
      <a:accent2>
        <a:srgbClr val="5AD7FF"/>
      </a:accent2>
      <a:accent3>
        <a:srgbClr val="C8FF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696</Words>
  <Application>Microsoft Macintosh PowerPoint</Application>
  <PresentationFormat>Экран (4:3)</PresentationFormat>
  <Paragraphs>173</Paragraphs>
  <Slides>8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cp:keywords/>
  <dc:description/>
  <cp:lastModifiedBy>Алена</cp:lastModifiedBy>
  <cp:revision>71</cp:revision>
  <cp:lastPrinted>2012-05-23T08:13:03Z</cp:lastPrinted>
  <dcterms:created xsi:type="dcterms:W3CDTF">2011-01-23T13:18:48Z</dcterms:created>
  <dcterms:modified xsi:type="dcterms:W3CDTF">2013-02-07T11:28:29Z</dcterms:modified>
  <cp:category/>
</cp:coreProperties>
</file>