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9" r:id="rId3"/>
    <p:sldId id="268" r:id="rId4"/>
    <p:sldId id="272" r:id="rId5"/>
    <p:sldId id="271" r:id="rId6"/>
    <p:sldId id="277" r:id="rId7"/>
    <p:sldId id="263" r:id="rId8"/>
    <p:sldId id="274" r:id="rId9"/>
    <p:sldId id="275" r:id="rId10"/>
    <p:sldId id="262" r:id="rId11"/>
    <p:sldId id="266" r:id="rId12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160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FBE967-8DD2-4ACB-A2CD-84A2C27B827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B47599-E94C-4544-ADF5-69D3673B05EF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Cost of service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for Russian clients not more than 2/3 of international contract services </a:t>
          </a:r>
          <a:endParaRPr lang="ru-RU" dirty="0"/>
        </a:p>
      </dgm:t>
    </dgm:pt>
    <dgm:pt modelId="{C3362DA3-25C7-4B6F-89FB-5E274CF71DFF}" type="parTrans" cxnId="{7EB85296-A37E-4FF2-99D0-150800C6C4D6}">
      <dgm:prSet/>
      <dgm:spPr/>
      <dgm:t>
        <a:bodyPr/>
        <a:lstStyle/>
        <a:p>
          <a:endParaRPr lang="ru-RU"/>
        </a:p>
      </dgm:t>
    </dgm:pt>
    <dgm:pt modelId="{B86153DF-0C2E-4EBE-9CD6-264F3911567B}" type="sibTrans" cxnId="{7EB85296-A37E-4FF2-99D0-150800C6C4D6}">
      <dgm:prSet/>
      <dgm:spPr/>
      <dgm:t>
        <a:bodyPr/>
        <a:lstStyle/>
        <a:p>
          <a:endParaRPr lang="ru-RU"/>
        </a:p>
      </dgm:t>
    </dgm:pt>
    <dgm:pt modelId="{49D711DF-C490-47D1-90B1-9871A71E8117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Past experience and accomplishments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of the project initiators </a:t>
          </a:r>
          <a:r>
            <a:rPr lang="ru-RU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(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participation in </a:t>
          </a:r>
          <a:r>
            <a:rPr lang="ru-RU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CRO,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CMO</a:t>
          </a:r>
          <a:r>
            <a:rPr lang="ru-RU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companies from scratch</a:t>
          </a:r>
          <a:r>
            <a:rPr lang="ru-RU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,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cooperation and partner relations with international contract service provides</a:t>
          </a:r>
          <a:r>
            <a:rPr lang="ru-RU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)</a:t>
          </a:r>
          <a:endParaRPr lang="ru-RU" dirty="0"/>
        </a:p>
      </dgm:t>
    </dgm:pt>
    <dgm:pt modelId="{F6B97341-DC11-4A98-81B6-1B22B8BC3F4C}" type="parTrans" cxnId="{05A8CE1E-BDB8-429A-A02B-552B5D88AA75}">
      <dgm:prSet/>
      <dgm:spPr/>
      <dgm:t>
        <a:bodyPr/>
        <a:lstStyle/>
        <a:p>
          <a:endParaRPr lang="ru-RU"/>
        </a:p>
      </dgm:t>
    </dgm:pt>
    <dgm:pt modelId="{55D262A2-F227-483D-9F43-0E36BFAAEFEB}" type="sibTrans" cxnId="{05A8CE1E-BDB8-429A-A02B-552B5D88AA75}">
      <dgm:prSet/>
      <dgm:spPr/>
      <dgm:t>
        <a:bodyPr/>
        <a:lstStyle/>
        <a:p>
          <a:endParaRPr lang="ru-RU"/>
        </a:p>
      </dgm:t>
    </dgm:pt>
    <dgm:pt modelId="{844484D6-3615-4814-93F7-B338710D5443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Small companies that are ready to 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modernize their production facilities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to international standards</a:t>
          </a:r>
          <a:endParaRPr lang="ru-RU" dirty="0">
            <a:latin typeface="Cambria" pitchFamily="18" charset="0"/>
          </a:endParaRPr>
        </a:p>
      </dgm:t>
    </dgm:pt>
    <dgm:pt modelId="{E0104A8D-3B30-4734-98BB-105C8A66D9F9}" type="parTrans" cxnId="{89DD71F0-2F6C-40BF-9300-8596E52413CA}">
      <dgm:prSet/>
      <dgm:spPr/>
      <dgm:t>
        <a:bodyPr/>
        <a:lstStyle/>
        <a:p>
          <a:endParaRPr lang="ru-RU"/>
        </a:p>
      </dgm:t>
    </dgm:pt>
    <dgm:pt modelId="{28CEA3B5-AA45-4D53-A7DD-E7F205F1FA91}" type="sibTrans" cxnId="{89DD71F0-2F6C-40BF-9300-8596E52413CA}">
      <dgm:prSet/>
      <dgm:spPr/>
      <dgm:t>
        <a:bodyPr/>
        <a:lstStyle/>
        <a:p>
          <a:endParaRPr lang="ru-RU"/>
        </a:p>
      </dgm:t>
    </dgm:pt>
    <dgm:pt modelId="{06EB5238-6761-42B8-A104-110984AE9DBD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The infrastructure platforms </a:t>
          </a:r>
          <a:r>
            <a:rPr lang="en-US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rPr>
            <a:t>with high-tech research/industrial equipment </a:t>
          </a:r>
          <a:endParaRPr lang="ru-RU" dirty="0"/>
        </a:p>
      </dgm:t>
    </dgm:pt>
    <dgm:pt modelId="{CAE5A781-220B-47F1-868E-D20C75E796C3}" type="parTrans" cxnId="{98F5A549-8EC9-4952-BF60-1C39896DDE4D}">
      <dgm:prSet/>
      <dgm:spPr/>
      <dgm:t>
        <a:bodyPr/>
        <a:lstStyle/>
        <a:p>
          <a:endParaRPr lang="ru-RU"/>
        </a:p>
      </dgm:t>
    </dgm:pt>
    <dgm:pt modelId="{EE6208EC-7E12-4D76-AC3A-552484B7C82B}" type="sibTrans" cxnId="{98F5A549-8EC9-4952-BF60-1C39896DDE4D}">
      <dgm:prSet/>
      <dgm:spPr/>
      <dgm:t>
        <a:bodyPr/>
        <a:lstStyle/>
        <a:p>
          <a:endParaRPr lang="ru-RU"/>
        </a:p>
      </dgm:t>
    </dgm:pt>
    <dgm:pt modelId="{D5475B30-6D7B-4103-B49F-F21F4187C5CC}" type="pres">
      <dgm:prSet presAssocID="{92FBE967-8DD2-4ACB-A2CD-84A2C27B827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B306F63-07CB-4927-8B29-FACCCDE039B1}" type="pres">
      <dgm:prSet presAssocID="{92FBE967-8DD2-4ACB-A2CD-84A2C27B8274}" presName="Name1" presStyleCnt="0"/>
      <dgm:spPr/>
    </dgm:pt>
    <dgm:pt modelId="{4C63053B-D3E7-48BD-A311-637A9AC761CB}" type="pres">
      <dgm:prSet presAssocID="{92FBE967-8DD2-4ACB-A2CD-84A2C27B8274}" presName="cycle" presStyleCnt="0"/>
      <dgm:spPr/>
    </dgm:pt>
    <dgm:pt modelId="{0E1C8924-8FD2-4B33-B787-F09F8F23C777}" type="pres">
      <dgm:prSet presAssocID="{92FBE967-8DD2-4ACB-A2CD-84A2C27B8274}" presName="srcNode" presStyleLbl="node1" presStyleIdx="0" presStyleCnt="4"/>
      <dgm:spPr/>
    </dgm:pt>
    <dgm:pt modelId="{DC1FCEC5-A29E-4125-9047-ECFB3E035741}" type="pres">
      <dgm:prSet presAssocID="{92FBE967-8DD2-4ACB-A2CD-84A2C27B8274}" presName="conn" presStyleLbl="parChTrans1D2" presStyleIdx="0" presStyleCnt="1"/>
      <dgm:spPr/>
      <dgm:t>
        <a:bodyPr/>
        <a:lstStyle/>
        <a:p>
          <a:endParaRPr lang="ru-RU"/>
        </a:p>
      </dgm:t>
    </dgm:pt>
    <dgm:pt modelId="{DC379234-C916-4914-8F87-3C58BD1C3DF0}" type="pres">
      <dgm:prSet presAssocID="{92FBE967-8DD2-4ACB-A2CD-84A2C27B8274}" presName="extraNode" presStyleLbl="node1" presStyleIdx="0" presStyleCnt="4"/>
      <dgm:spPr/>
    </dgm:pt>
    <dgm:pt modelId="{1279EA00-C124-4719-8C41-A517DF06EF56}" type="pres">
      <dgm:prSet presAssocID="{92FBE967-8DD2-4ACB-A2CD-84A2C27B8274}" presName="dstNode" presStyleLbl="node1" presStyleIdx="0" presStyleCnt="4"/>
      <dgm:spPr/>
    </dgm:pt>
    <dgm:pt modelId="{EDF4A830-7E7B-47FB-88E8-8E0DBCAB0C58}" type="pres">
      <dgm:prSet presAssocID="{9FB47599-E94C-4544-ADF5-69D3673B05E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1BEF9-9ED8-4BAE-B399-17F5E2D5CE78}" type="pres">
      <dgm:prSet presAssocID="{9FB47599-E94C-4544-ADF5-69D3673B05EF}" presName="accent_1" presStyleCnt="0"/>
      <dgm:spPr/>
    </dgm:pt>
    <dgm:pt modelId="{EBDA9C2F-6FEB-4523-9C68-040DA2F482B7}" type="pres">
      <dgm:prSet presAssocID="{9FB47599-E94C-4544-ADF5-69D3673B05EF}" presName="accentRepeatNode" presStyleLbl="solidFgAcc1" presStyleIdx="0" presStyleCnt="4"/>
      <dgm:spPr>
        <a:ln>
          <a:solidFill>
            <a:schemeClr val="accent2"/>
          </a:solidFill>
        </a:ln>
      </dgm:spPr>
    </dgm:pt>
    <dgm:pt modelId="{E0A823E3-A2C5-4A66-A1CF-6E1E45791D50}" type="pres">
      <dgm:prSet presAssocID="{49D711DF-C490-47D1-90B1-9871A71E8117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BF66D-479B-4C9E-9AE8-D064E9DE21C2}" type="pres">
      <dgm:prSet presAssocID="{49D711DF-C490-47D1-90B1-9871A71E8117}" presName="accent_2" presStyleCnt="0"/>
      <dgm:spPr/>
    </dgm:pt>
    <dgm:pt modelId="{5983E5F8-CCEF-4DBF-A85F-35C11AFFA642}" type="pres">
      <dgm:prSet presAssocID="{49D711DF-C490-47D1-90B1-9871A71E8117}" presName="accentRepeatNode" presStyleLbl="solidFgAcc1" presStyleIdx="1" presStyleCnt="4"/>
      <dgm:spPr>
        <a:ln>
          <a:solidFill>
            <a:schemeClr val="accent2"/>
          </a:solidFill>
        </a:ln>
      </dgm:spPr>
    </dgm:pt>
    <dgm:pt modelId="{13BA4C31-65EE-4A6A-9681-B5A636F14F67}" type="pres">
      <dgm:prSet presAssocID="{844484D6-3615-4814-93F7-B338710D544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A8CC0-1A0E-4389-B7B9-8D3682028C06}" type="pres">
      <dgm:prSet presAssocID="{844484D6-3615-4814-93F7-B338710D5443}" presName="accent_3" presStyleCnt="0"/>
      <dgm:spPr/>
    </dgm:pt>
    <dgm:pt modelId="{D0A8474C-7840-4010-AC67-21FD11AF6096}" type="pres">
      <dgm:prSet presAssocID="{844484D6-3615-4814-93F7-B338710D5443}" presName="accentRepeatNode" presStyleLbl="solidFgAcc1" presStyleIdx="2" presStyleCnt="4"/>
      <dgm:spPr>
        <a:ln>
          <a:solidFill>
            <a:schemeClr val="accent2"/>
          </a:solidFill>
        </a:ln>
      </dgm:spPr>
    </dgm:pt>
    <dgm:pt modelId="{4BDC9783-EE2A-49B0-9C87-EB1EBB2EB720}" type="pres">
      <dgm:prSet presAssocID="{06EB5238-6761-42B8-A104-110984AE9DBD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EB8A86-5BA3-43F3-ACA4-4B82BD6CF729}" type="pres">
      <dgm:prSet presAssocID="{06EB5238-6761-42B8-A104-110984AE9DBD}" presName="accent_4" presStyleCnt="0"/>
      <dgm:spPr/>
    </dgm:pt>
    <dgm:pt modelId="{5A98FD22-151E-4D5C-BDA9-7AB928EB8F11}" type="pres">
      <dgm:prSet presAssocID="{06EB5238-6761-42B8-A104-110984AE9DBD}" presName="accentRepeatNode" presStyleLbl="solidFgAcc1" presStyleIdx="3" presStyleCnt="4"/>
      <dgm:spPr>
        <a:ln>
          <a:solidFill>
            <a:schemeClr val="accent2"/>
          </a:solidFill>
        </a:ln>
      </dgm:spPr>
    </dgm:pt>
  </dgm:ptLst>
  <dgm:cxnLst>
    <dgm:cxn modelId="{F21D6A37-8506-433B-A1B5-13FCC4C71FB9}" type="presOf" srcId="{9FB47599-E94C-4544-ADF5-69D3673B05EF}" destId="{EDF4A830-7E7B-47FB-88E8-8E0DBCAB0C58}" srcOrd="0" destOrd="0" presId="urn:microsoft.com/office/officeart/2008/layout/VerticalCurvedList"/>
    <dgm:cxn modelId="{28F853B8-95F9-4F92-B986-B7ED6A50CBEF}" type="presOf" srcId="{B86153DF-0C2E-4EBE-9CD6-264F3911567B}" destId="{DC1FCEC5-A29E-4125-9047-ECFB3E035741}" srcOrd="0" destOrd="0" presId="urn:microsoft.com/office/officeart/2008/layout/VerticalCurvedList"/>
    <dgm:cxn modelId="{0704728E-D79B-435E-8228-16C451B196E2}" type="presOf" srcId="{06EB5238-6761-42B8-A104-110984AE9DBD}" destId="{4BDC9783-EE2A-49B0-9C87-EB1EBB2EB720}" srcOrd="0" destOrd="0" presId="urn:microsoft.com/office/officeart/2008/layout/VerticalCurvedList"/>
    <dgm:cxn modelId="{D884C5B9-49F3-4BC1-A71F-0C5A93B74870}" type="presOf" srcId="{92FBE967-8DD2-4ACB-A2CD-84A2C27B8274}" destId="{D5475B30-6D7B-4103-B49F-F21F4187C5CC}" srcOrd="0" destOrd="0" presId="urn:microsoft.com/office/officeart/2008/layout/VerticalCurvedList"/>
    <dgm:cxn modelId="{058255D8-1708-4433-B72C-AAFAAA4A92D1}" type="presOf" srcId="{844484D6-3615-4814-93F7-B338710D5443}" destId="{13BA4C31-65EE-4A6A-9681-B5A636F14F67}" srcOrd="0" destOrd="0" presId="urn:microsoft.com/office/officeart/2008/layout/VerticalCurvedList"/>
    <dgm:cxn modelId="{7EB85296-A37E-4FF2-99D0-150800C6C4D6}" srcId="{92FBE967-8DD2-4ACB-A2CD-84A2C27B8274}" destId="{9FB47599-E94C-4544-ADF5-69D3673B05EF}" srcOrd="0" destOrd="0" parTransId="{C3362DA3-25C7-4B6F-89FB-5E274CF71DFF}" sibTransId="{B86153DF-0C2E-4EBE-9CD6-264F3911567B}"/>
    <dgm:cxn modelId="{89DD71F0-2F6C-40BF-9300-8596E52413CA}" srcId="{92FBE967-8DD2-4ACB-A2CD-84A2C27B8274}" destId="{844484D6-3615-4814-93F7-B338710D5443}" srcOrd="2" destOrd="0" parTransId="{E0104A8D-3B30-4734-98BB-105C8A66D9F9}" sibTransId="{28CEA3B5-AA45-4D53-A7DD-E7F205F1FA91}"/>
    <dgm:cxn modelId="{98F5A549-8EC9-4952-BF60-1C39896DDE4D}" srcId="{92FBE967-8DD2-4ACB-A2CD-84A2C27B8274}" destId="{06EB5238-6761-42B8-A104-110984AE9DBD}" srcOrd="3" destOrd="0" parTransId="{CAE5A781-220B-47F1-868E-D20C75E796C3}" sibTransId="{EE6208EC-7E12-4D76-AC3A-552484B7C82B}"/>
    <dgm:cxn modelId="{05A8CE1E-BDB8-429A-A02B-552B5D88AA75}" srcId="{92FBE967-8DD2-4ACB-A2CD-84A2C27B8274}" destId="{49D711DF-C490-47D1-90B1-9871A71E8117}" srcOrd="1" destOrd="0" parTransId="{F6B97341-DC11-4A98-81B6-1B22B8BC3F4C}" sibTransId="{55D262A2-F227-483D-9F43-0E36BFAAEFEB}"/>
    <dgm:cxn modelId="{F1D55071-A2D5-4140-9480-901F9D6A17C9}" type="presOf" srcId="{49D711DF-C490-47D1-90B1-9871A71E8117}" destId="{E0A823E3-A2C5-4A66-A1CF-6E1E45791D50}" srcOrd="0" destOrd="0" presId="urn:microsoft.com/office/officeart/2008/layout/VerticalCurvedList"/>
    <dgm:cxn modelId="{ECAD094A-EF78-44EC-BB4D-B7834C795D98}" type="presParOf" srcId="{D5475B30-6D7B-4103-B49F-F21F4187C5CC}" destId="{0B306F63-07CB-4927-8B29-FACCCDE039B1}" srcOrd="0" destOrd="0" presId="urn:microsoft.com/office/officeart/2008/layout/VerticalCurvedList"/>
    <dgm:cxn modelId="{304B1E51-E6C4-4C0E-9D7B-431ED5C48281}" type="presParOf" srcId="{0B306F63-07CB-4927-8B29-FACCCDE039B1}" destId="{4C63053B-D3E7-48BD-A311-637A9AC761CB}" srcOrd="0" destOrd="0" presId="urn:microsoft.com/office/officeart/2008/layout/VerticalCurvedList"/>
    <dgm:cxn modelId="{8BA15A51-23F5-41CC-BF17-9B2A7B245120}" type="presParOf" srcId="{4C63053B-D3E7-48BD-A311-637A9AC761CB}" destId="{0E1C8924-8FD2-4B33-B787-F09F8F23C777}" srcOrd="0" destOrd="0" presId="urn:microsoft.com/office/officeart/2008/layout/VerticalCurvedList"/>
    <dgm:cxn modelId="{AA25E600-8E88-4059-86FB-FB16F1C1A395}" type="presParOf" srcId="{4C63053B-D3E7-48BD-A311-637A9AC761CB}" destId="{DC1FCEC5-A29E-4125-9047-ECFB3E035741}" srcOrd="1" destOrd="0" presId="urn:microsoft.com/office/officeart/2008/layout/VerticalCurvedList"/>
    <dgm:cxn modelId="{D3BBA683-DB59-4416-8CC0-1CD0A00A4E2E}" type="presParOf" srcId="{4C63053B-D3E7-48BD-A311-637A9AC761CB}" destId="{DC379234-C916-4914-8F87-3C58BD1C3DF0}" srcOrd="2" destOrd="0" presId="urn:microsoft.com/office/officeart/2008/layout/VerticalCurvedList"/>
    <dgm:cxn modelId="{F4D1A9A8-92DA-4EE6-85DF-32C69AE02838}" type="presParOf" srcId="{4C63053B-D3E7-48BD-A311-637A9AC761CB}" destId="{1279EA00-C124-4719-8C41-A517DF06EF56}" srcOrd="3" destOrd="0" presId="urn:microsoft.com/office/officeart/2008/layout/VerticalCurvedList"/>
    <dgm:cxn modelId="{019AC5CC-10CF-42F4-8478-96E9362E1443}" type="presParOf" srcId="{0B306F63-07CB-4927-8B29-FACCCDE039B1}" destId="{EDF4A830-7E7B-47FB-88E8-8E0DBCAB0C58}" srcOrd="1" destOrd="0" presId="urn:microsoft.com/office/officeart/2008/layout/VerticalCurvedList"/>
    <dgm:cxn modelId="{B71871F3-A7BB-4A3F-854C-C326744A8AFF}" type="presParOf" srcId="{0B306F63-07CB-4927-8B29-FACCCDE039B1}" destId="{FF61BEF9-9ED8-4BAE-B399-17F5E2D5CE78}" srcOrd="2" destOrd="0" presId="urn:microsoft.com/office/officeart/2008/layout/VerticalCurvedList"/>
    <dgm:cxn modelId="{DB23B464-FB2E-4F28-8976-D55AA798E93A}" type="presParOf" srcId="{FF61BEF9-9ED8-4BAE-B399-17F5E2D5CE78}" destId="{EBDA9C2F-6FEB-4523-9C68-040DA2F482B7}" srcOrd="0" destOrd="0" presId="urn:microsoft.com/office/officeart/2008/layout/VerticalCurvedList"/>
    <dgm:cxn modelId="{3C56C9B9-3706-460E-A8F8-F22A6C2B923F}" type="presParOf" srcId="{0B306F63-07CB-4927-8B29-FACCCDE039B1}" destId="{E0A823E3-A2C5-4A66-A1CF-6E1E45791D50}" srcOrd="3" destOrd="0" presId="urn:microsoft.com/office/officeart/2008/layout/VerticalCurvedList"/>
    <dgm:cxn modelId="{F41EFC49-FB41-4ED9-8E41-C8FE7E15FA79}" type="presParOf" srcId="{0B306F63-07CB-4927-8B29-FACCCDE039B1}" destId="{68ABF66D-479B-4C9E-9AE8-D064E9DE21C2}" srcOrd="4" destOrd="0" presId="urn:microsoft.com/office/officeart/2008/layout/VerticalCurvedList"/>
    <dgm:cxn modelId="{19BDB3A4-EA57-425B-84E1-8C8C779CDCB0}" type="presParOf" srcId="{68ABF66D-479B-4C9E-9AE8-D064E9DE21C2}" destId="{5983E5F8-CCEF-4DBF-A85F-35C11AFFA642}" srcOrd="0" destOrd="0" presId="urn:microsoft.com/office/officeart/2008/layout/VerticalCurvedList"/>
    <dgm:cxn modelId="{EF395448-EDCD-4C3E-8331-4B6A6290A457}" type="presParOf" srcId="{0B306F63-07CB-4927-8B29-FACCCDE039B1}" destId="{13BA4C31-65EE-4A6A-9681-B5A636F14F67}" srcOrd="5" destOrd="0" presId="urn:microsoft.com/office/officeart/2008/layout/VerticalCurvedList"/>
    <dgm:cxn modelId="{4ACB69B9-09A9-4147-8392-2B35D3C4B76C}" type="presParOf" srcId="{0B306F63-07CB-4927-8B29-FACCCDE039B1}" destId="{63CA8CC0-1A0E-4389-B7B9-8D3682028C06}" srcOrd="6" destOrd="0" presId="urn:microsoft.com/office/officeart/2008/layout/VerticalCurvedList"/>
    <dgm:cxn modelId="{F8D302B4-4E99-4D43-BE0F-B6B6B184F2F4}" type="presParOf" srcId="{63CA8CC0-1A0E-4389-B7B9-8D3682028C06}" destId="{D0A8474C-7840-4010-AC67-21FD11AF6096}" srcOrd="0" destOrd="0" presId="urn:microsoft.com/office/officeart/2008/layout/VerticalCurvedList"/>
    <dgm:cxn modelId="{3856BDC0-13C0-4EB9-A2F9-4ADBE82E77A8}" type="presParOf" srcId="{0B306F63-07CB-4927-8B29-FACCCDE039B1}" destId="{4BDC9783-EE2A-49B0-9C87-EB1EBB2EB720}" srcOrd="7" destOrd="0" presId="urn:microsoft.com/office/officeart/2008/layout/VerticalCurvedList"/>
    <dgm:cxn modelId="{C5F328FC-E9F8-43D7-A445-CBE52FCCE05B}" type="presParOf" srcId="{0B306F63-07CB-4927-8B29-FACCCDE039B1}" destId="{07EB8A86-5BA3-43F3-ACA4-4B82BD6CF729}" srcOrd="8" destOrd="0" presId="urn:microsoft.com/office/officeart/2008/layout/VerticalCurvedList"/>
    <dgm:cxn modelId="{3371ADBF-60CA-4874-BEA6-2C7BB5D53AA9}" type="presParOf" srcId="{07EB8A86-5BA3-43F3-ACA4-4B82BD6CF729}" destId="{5A98FD22-151E-4D5C-BDA9-7AB928EB8F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BE967-8DD2-4ACB-A2CD-84A2C27B827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B47599-E94C-4544-ADF5-69D3673B05EF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Scientific and technological novelty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confirmed by a patent/patent application</a:t>
          </a:r>
          <a:endParaRPr lang="ru-RU" dirty="0"/>
        </a:p>
      </dgm:t>
    </dgm:pt>
    <dgm:pt modelId="{C3362DA3-25C7-4B6F-89FB-5E274CF71DFF}" type="parTrans" cxnId="{7EB85296-A37E-4FF2-99D0-150800C6C4D6}">
      <dgm:prSet/>
      <dgm:spPr/>
      <dgm:t>
        <a:bodyPr/>
        <a:lstStyle/>
        <a:p>
          <a:endParaRPr lang="ru-RU"/>
        </a:p>
      </dgm:t>
    </dgm:pt>
    <dgm:pt modelId="{B86153DF-0C2E-4EBE-9CD6-264F3911567B}" type="sibTrans" cxnId="{7EB85296-A37E-4FF2-99D0-150800C6C4D6}">
      <dgm:prSet/>
      <dgm:spPr/>
      <dgm:t>
        <a:bodyPr/>
        <a:lstStyle/>
        <a:p>
          <a:endParaRPr lang="ru-RU"/>
        </a:p>
      </dgm:t>
    </dgm:pt>
    <dgm:pt modelId="{A049C42B-4536-4056-90C4-53CEDB495A3C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Solid competitive advantages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including replacement technologies</a:t>
          </a:r>
          <a:endParaRPr lang="ru-RU" dirty="0"/>
        </a:p>
      </dgm:t>
    </dgm:pt>
    <dgm:pt modelId="{3AF846B9-F573-4A8F-B87C-F8FBFEE34950}" type="parTrans" cxnId="{D0E8E04F-E2EE-4B88-A36D-08EE4A2958C7}">
      <dgm:prSet/>
      <dgm:spPr/>
      <dgm:t>
        <a:bodyPr/>
        <a:lstStyle/>
        <a:p>
          <a:endParaRPr lang="ru-RU"/>
        </a:p>
      </dgm:t>
    </dgm:pt>
    <dgm:pt modelId="{2B687D08-ACAE-484C-B1EC-91DC86ECEEE2}" type="sibTrans" cxnId="{D0E8E04F-E2EE-4B88-A36D-08EE4A2958C7}">
      <dgm:prSet/>
      <dgm:spPr/>
      <dgm:t>
        <a:bodyPr/>
        <a:lstStyle/>
        <a:p>
          <a:endParaRPr lang="ru-RU"/>
        </a:p>
      </dgm:t>
    </dgm:pt>
    <dgm:pt modelId="{5ACEA7B6-8D9E-4262-BA5C-2970006A2EFA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The volume of the potential market 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– at least RUB 300m</a:t>
          </a:r>
          <a:endParaRPr lang="ru-RU" dirty="0"/>
        </a:p>
      </dgm:t>
    </dgm:pt>
    <dgm:pt modelId="{FD171C33-C6E4-44FF-9774-C6C0FAD65225}" type="parTrans" cxnId="{212DBA72-5BFC-4035-98D5-C59762450FF8}">
      <dgm:prSet/>
      <dgm:spPr/>
      <dgm:t>
        <a:bodyPr/>
        <a:lstStyle/>
        <a:p>
          <a:endParaRPr lang="ru-RU"/>
        </a:p>
      </dgm:t>
    </dgm:pt>
    <dgm:pt modelId="{13A238F0-C9DD-491D-9D91-00DCC07157F9}" type="sibTrans" cxnId="{212DBA72-5BFC-4035-98D5-C59762450FF8}">
      <dgm:prSet/>
      <dgm:spPr/>
      <dgm:t>
        <a:bodyPr/>
        <a:lstStyle/>
        <a:p>
          <a:endParaRPr lang="ru-RU"/>
        </a:p>
      </dgm:t>
    </dgm:pt>
    <dgm:pt modelId="{BB492325-DD5A-4156-8014-19AB9DFE982C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Past experience and accomplishments</a:t>
          </a:r>
          <a:r>
            <a:rPr lang="en-US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 of the company/project initiators 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endParaRPr lang="ru-RU" dirty="0"/>
        </a:p>
      </dgm:t>
    </dgm:pt>
    <dgm:pt modelId="{64854144-E987-4A4B-969F-4B91EDA0B3FD}" type="parTrans" cxnId="{53A80168-C8B0-4B88-8D7D-723AAE617B61}">
      <dgm:prSet/>
      <dgm:spPr/>
      <dgm:t>
        <a:bodyPr/>
        <a:lstStyle/>
        <a:p>
          <a:endParaRPr lang="ru-RU"/>
        </a:p>
      </dgm:t>
    </dgm:pt>
    <dgm:pt modelId="{27052E70-8ADB-4121-ADD7-22946AD003C6}" type="sibTrans" cxnId="{53A80168-C8B0-4B88-8D7D-723AAE617B61}">
      <dgm:prSet/>
      <dgm:spPr/>
      <dgm:t>
        <a:bodyPr/>
        <a:lstStyle/>
        <a:p>
          <a:endParaRPr lang="ru-RU"/>
        </a:p>
      </dgm:t>
    </dgm:pt>
    <dgm:pt modelId="{4DF4E0E0-D1FD-4F86-B0EB-F08CB1F7DC45}">
      <dgm:prSet phldrT="[Текст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chemeClr val="accent1"/>
              </a:solidFill>
              <a:latin typeface="Cambria" pitchFamily="18" charset="0"/>
            </a:rPr>
            <a:t>Good commercialization model</a:t>
          </a:r>
          <a:endParaRPr lang="ru-RU" b="1" dirty="0">
            <a:solidFill>
              <a:schemeClr val="accent1"/>
            </a:solidFill>
            <a:latin typeface="Cambria" pitchFamily="18" charset="0"/>
          </a:endParaRPr>
        </a:p>
      </dgm:t>
    </dgm:pt>
    <dgm:pt modelId="{1BFD9156-E8F3-4FDD-82E4-C8CE5345DA33}" type="parTrans" cxnId="{97E1F284-3D51-445D-AD44-2325AB0C9257}">
      <dgm:prSet/>
      <dgm:spPr/>
      <dgm:t>
        <a:bodyPr/>
        <a:lstStyle/>
        <a:p>
          <a:endParaRPr lang="ru-RU"/>
        </a:p>
      </dgm:t>
    </dgm:pt>
    <dgm:pt modelId="{9D778BF5-B374-4AF6-8A0A-EF4A2065415E}" type="sibTrans" cxnId="{97E1F284-3D51-445D-AD44-2325AB0C9257}">
      <dgm:prSet/>
      <dgm:spPr/>
      <dgm:t>
        <a:bodyPr/>
        <a:lstStyle/>
        <a:p>
          <a:endParaRPr lang="ru-RU"/>
        </a:p>
      </dgm:t>
    </dgm:pt>
    <dgm:pt modelId="{D5475B30-6D7B-4103-B49F-F21F4187C5CC}" type="pres">
      <dgm:prSet presAssocID="{92FBE967-8DD2-4ACB-A2CD-84A2C27B827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B306F63-07CB-4927-8B29-FACCCDE039B1}" type="pres">
      <dgm:prSet presAssocID="{92FBE967-8DD2-4ACB-A2CD-84A2C27B8274}" presName="Name1" presStyleCnt="0"/>
      <dgm:spPr/>
    </dgm:pt>
    <dgm:pt modelId="{4C63053B-D3E7-48BD-A311-637A9AC761CB}" type="pres">
      <dgm:prSet presAssocID="{92FBE967-8DD2-4ACB-A2CD-84A2C27B8274}" presName="cycle" presStyleCnt="0"/>
      <dgm:spPr/>
    </dgm:pt>
    <dgm:pt modelId="{0E1C8924-8FD2-4B33-B787-F09F8F23C777}" type="pres">
      <dgm:prSet presAssocID="{92FBE967-8DD2-4ACB-A2CD-84A2C27B8274}" presName="srcNode" presStyleLbl="node1" presStyleIdx="0" presStyleCnt="5"/>
      <dgm:spPr/>
    </dgm:pt>
    <dgm:pt modelId="{DC1FCEC5-A29E-4125-9047-ECFB3E035741}" type="pres">
      <dgm:prSet presAssocID="{92FBE967-8DD2-4ACB-A2CD-84A2C27B8274}" presName="conn" presStyleLbl="parChTrans1D2" presStyleIdx="0" presStyleCnt="1"/>
      <dgm:spPr/>
      <dgm:t>
        <a:bodyPr/>
        <a:lstStyle/>
        <a:p>
          <a:endParaRPr lang="ru-RU"/>
        </a:p>
      </dgm:t>
    </dgm:pt>
    <dgm:pt modelId="{DC379234-C916-4914-8F87-3C58BD1C3DF0}" type="pres">
      <dgm:prSet presAssocID="{92FBE967-8DD2-4ACB-A2CD-84A2C27B8274}" presName="extraNode" presStyleLbl="node1" presStyleIdx="0" presStyleCnt="5"/>
      <dgm:spPr/>
    </dgm:pt>
    <dgm:pt modelId="{1279EA00-C124-4719-8C41-A517DF06EF56}" type="pres">
      <dgm:prSet presAssocID="{92FBE967-8DD2-4ACB-A2CD-84A2C27B8274}" presName="dstNode" presStyleLbl="node1" presStyleIdx="0" presStyleCnt="5"/>
      <dgm:spPr/>
    </dgm:pt>
    <dgm:pt modelId="{EDF4A830-7E7B-47FB-88E8-8E0DBCAB0C58}" type="pres">
      <dgm:prSet presAssocID="{9FB47599-E94C-4544-ADF5-69D3673B05E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1BEF9-9ED8-4BAE-B399-17F5E2D5CE78}" type="pres">
      <dgm:prSet presAssocID="{9FB47599-E94C-4544-ADF5-69D3673B05EF}" presName="accent_1" presStyleCnt="0"/>
      <dgm:spPr/>
    </dgm:pt>
    <dgm:pt modelId="{EBDA9C2F-6FEB-4523-9C68-040DA2F482B7}" type="pres">
      <dgm:prSet presAssocID="{9FB47599-E94C-4544-ADF5-69D3673B05EF}" presName="accentRepeatNode" presStyleLbl="solidFgAcc1" presStyleIdx="0" presStyleCnt="5"/>
      <dgm:spPr>
        <a:ln>
          <a:solidFill>
            <a:schemeClr val="accent2"/>
          </a:solidFill>
        </a:ln>
      </dgm:spPr>
    </dgm:pt>
    <dgm:pt modelId="{01C4CED5-D517-4BCF-9C25-6AF8D4E0F573}" type="pres">
      <dgm:prSet presAssocID="{A049C42B-4536-4056-90C4-53CEDB495A3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DD171-0320-44C6-82E3-DC76091E623F}" type="pres">
      <dgm:prSet presAssocID="{A049C42B-4536-4056-90C4-53CEDB495A3C}" presName="accent_2" presStyleCnt="0"/>
      <dgm:spPr/>
    </dgm:pt>
    <dgm:pt modelId="{CEAAD5F1-BDFF-4E28-9F27-0557E4E2FD48}" type="pres">
      <dgm:prSet presAssocID="{A049C42B-4536-4056-90C4-53CEDB495A3C}" presName="accentRepeatNode" presStyleLbl="solidFgAcc1" presStyleIdx="1" presStyleCnt="5"/>
      <dgm:spPr>
        <a:ln>
          <a:solidFill>
            <a:schemeClr val="accent2"/>
          </a:solidFill>
        </a:ln>
      </dgm:spPr>
    </dgm:pt>
    <dgm:pt modelId="{633CA9AE-11A8-4B11-B9C4-52BFEE9182BA}" type="pres">
      <dgm:prSet presAssocID="{5ACEA7B6-8D9E-4262-BA5C-2970006A2EFA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92CC9-D41A-4B6B-ADD2-FF971533C93F}" type="pres">
      <dgm:prSet presAssocID="{5ACEA7B6-8D9E-4262-BA5C-2970006A2EFA}" presName="accent_3" presStyleCnt="0"/>
      <dgm:spPr/>
    </dgm:pt>
    <dgm:pt modelId="{311B8489-09B1-44DB-8B33-0D804C4AA659}" type="pres">
      <dgm:prSet presAssocID="{5ACEA7B6-8D9E-4262-BA5C-2970006A2EFA}" presName="accentRepeatNode" presStyleLbl="solidFgAcc1" presStyleIdx="2" presStyleCnt="5"/>
      <dgm:spPr>
        <a:ln>
          <a:solidFill>
            <a:schemeClr val="accent2"/>
          </a:solidFill>
        </a:ln>
      </dgm:spPr>
    </dgm:pt>
    <dgm:pt modelId="{F6EE1F77-E757-4DB1-807F-70908059514F}" type="pres">
      <dgm:prSet presAssocID="{BB492325-DD5A-4156-8014-19AB9DFE982C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03E90-5CB4-4854-894C-F826BE2C9795}" type="pres">
      <dgm:prSet presAssocID="{BB492325-DD5A-4156-8014-19AB9DFE982C}" presName="accent_4" presStyleCnt="0"/>
      <dgm:spPr/>
    </dgm:pt>
    <dgm:pt modelId="{2BE74FF2-ACD7-46D0-A963-8E4C07860658}" type="pres">
      <dgm:prSet presAssocID="{BB492325-DD5A-4156-8014-19AB9DFE982C}" presName="accentRepeatNode" presStyleLbl="solidFgAcc1" presStyleIdx="3" presStyleCnt="5"/>
      <dgm:spPr>
        <a:ln>
          <a:solidFill>
            <a:schemeClr val="accent2"/>
          </a:solidFill>
        </a:ln>
      </dgm:spPr>
    </dgm:pt>
    <dgm:pt modelId="{20799F2F-CFBB-4980-9CCE-A14BE179E1E6}" type="pres">
      <dgm:prSet presAssocID="{4DF4E0E0-D1FD-4F86-B0EB-F08CB1F7DC4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C8E2C-1715-4FAC-A028-96E023D99D12}" type="pres">
      <dgm:prSet presAssocID="{4DF4E0E0-D1FD-4F86-B0EB-F08CB1F7DC45}" presName="accent_5" presStyleCnt="0"/>
      <dgm:spPr/>
    </dgm:pt>
    <dgm:pt modelId="{F51FBE47-9DDE-4CFE-AA2F-AFD8EF2734A1}" type="pres">
      <dgm:prSet presAssocID="{4DF4E0E0-D1FD-4F86-B0EB-F08CB1F7DC45}" presName="accentRepeatNode" presStyleLbl="solidFgAcc1" presStyleIdx="4" presStyleCnt="5"/>
      <dgm:spPr>
        <a:ln>
          <a:solidFill>
            <a:schemeClr val="accent2"/>
          </a:solidFill>
        </a:ln>
      </dgm:spPr>
    </dgm:pt>
  </dgm:ptLst>
  <dgm:cxnLst>
    <dgm:cxn modelId="{B9AEA554-61B4-4064-9583-B4589D7181CB}" type="presOf" srcId="{4DF4E0E0-D1FD-4F86-B0EB-F08CB1F7DC45}" destId="{20799F2F-CFBB-4980-9CCE-A14BE179E1E6}" srcOrd="0" destOrd="0" presId="urn:microsoft.com/office/officeart/2008/layout/VerticalCurvedList"/>
    <dgm:cxn modelId="{212DBA72-5BFC-4035-98D5-C59762450FF8}" srcId="{92FBE967-8DD2-4ACB-A2CD-84A2C27B8274}" destId="{5ACEA7B6-8D9E-4262-BA5C-2970006A2EFA}" srcOrd="2" destOrd="0" parTransId="{FD171C33-C6E4-44FF-9774-C6C0FAD65225}" sibTransId="{13A238F0-C9DD-491D-9D91-00DCC07157F9}"/>
    <dgm:cxn modelId="{D0E8E04F-E2EE-4B88-A36D-08EE4A2958C7}" srcId="{92FBE967-8DD2-4ACB-A2CD-84A2C27B8274}" destId="{A049C42B-4536-4056-90C4-53CEDB495A3C}" srcOrd="1" destOrd="0" parTransId="{3AF846B9-F573-4A8F-B87C-F8FBFEE34950}" sibTransId="{2B687D08-ACAE-484C-B1EC-91DC86ECEEE2}"/>
    <dgm:cxn modelId="{7EB85296-A37E-4FF2-99D0-150800C6C4D6}" srcId="{92FBE967-8DD2-4ACB-A2CD-84A2C27B8274}" destId="{9FB47599-E94C-4544-ADF5-69D3673B05EF}" srcOrd="0" destOrd="0" parTransId="{C3362DA3-25C7-4B6F-89FB-5E274CF71DFF}" sibTransId="{B86153DF-0C2E-4EBE-9CD6-264F3911567B}"/>
    <dgm:cxn modelId="{3E79574C-06EB-41B4-9C1C-4D7ACAB30E89}" type="presOf" srcId="{5ACEA7B6-8D9E-4262-BA5C-2970006A2EFA}" destId="{633CA9AE-11A8-4B11-B9C4-52BFEE9182BA}" srcOrd="0" destOrd="0" presId="urn:microsoft.com/office/officeart/2008/layout/VerticalCurvedList"/>
    <dgm:cxn modelId="{6D8045DA-0F36-4BBF-A27A-043A0082CF58}" type="presOf" srcId="{92FBE967-8DD2-4ACB-A2CD-84A2C27B8274}" destId="{D5475B30-6D7B-4103-B49F-F21F4187C5CC}" srcOrd="0" destOrd="0" presId="urn:microsoft.com/office/officeart/2008/layout/VerticalCurvedList"/>
    <dgm:cxn modelId="{53A80168-C8B0-4B88-8D7D-723AAE617B61}" srcId="{92FBE967-8DD2-4ACB-A2CD-84A2C27B8274}" destId="{BB492325-DD5A-4156-8014-19AB9DFE982C}" srcOrd="3" destOrd="0" parTransId="{64854144-E987-4A4B-969F-4B91EDA0B3FD}" sibTransId="{27052E70-8ADB-4121-ADD7-22946AD003C6}"/>
    <dgm:cxn modelId="{97E1F284-3D51-445D-AD44-2325AB0C9257}" srcId="{92FBE967-8DD2-4ACB-A2CD-84A2C27B8274}" destId="{4DF4E0E0-D1FD-4F86-B0EB-F08CB1F7DC45}" srcOrd="4" destOrd="0" parTransId="{1BFD9156-E8F3-4FDD-82E4-C8CE5345DA33}" sibTransId="{9D778BF5-B374-4AF6-8A0A-EF4A2065415E}"/>
    <dgm:cxn modelId="{0472916E-AB93-4D85-9AB3-D81827492DE5}" type="presOf" srcId="{B86153DF-0C2E-4EBE-9CD6-264F3911567B}" destId="{DC1FCEC5-A29E-4125-9047-ECFB3E035741}" srcOrd="0" destOrd="0" presId="urn:microsoft.com/office/officeart/2008/layout/VerticalCurvedList"/>
    <dgm:cxn modelId="{6277BD76-6BA9-4E3E-AA3E-1AFBE77A1034}" type="presOf" srcId="{9FB47599-E94C-4544-ADF5-69D3673B05EF}" destId="{EDF4A830-7E7B-47FB-88E8-8E0DBCAB0C58}" srcOrd="0" destOrd="0" presId="urn:microsoft.com/office/officeart/2008/layout/VerticalCurvedList"/>
    <dgm:cxn modelId="{DFB89103-9136-4C26-B379-D156AC5EF751}" type="presOf" srcId="{BB492325-DD5A-4156-8014-19AB9DFE982C}" destId="{F6EE1F77-E757-4DB1-807F-70908059514F}" srcOrd="0" destOrd="0" presId="urn:microsoft.com/office/officeart/2008/layout/VerticalCurvedList"/>
    <dgm:cxn modelId="{514E6036-02CC-40DD-A34F-8F938C56AC5D}" type="presOf" srcId="{A049C42B-4536-4056-90C4-53CEDB495A3C}" destId="{01C4CED5-D517-4BCF-9C25-6AF8D4E0F573}" srcOrd="0" destOrd="0" presId="urn:microsoft.com/office/officeart/2008/layout/VerticalCurvedList"/>
    <dgm:cxn modelId="{88712E33-CE24-4788-BE66-D50B340FBBA3}" type="presParOf" srcId="{D5475B30-6D7B-4103-B49F-F21F4187C5CC}" destId="{0B306F63-07CB-4927-8B29-FACCCDE039B1}" srcOrd="0" destOrd="0" presId="urn:microsoft.com/office/officeart/2008/layout/VerticalCurvedList"/>
    <dgm:cxn modelId="{3D4A24A3-BD3D-4C2B-A020-072B89D96E71}" type="presParOf" srcId="{0B306F63-07CB-4927-8B29-FACCCDE039B1}" destId="{4C63053B-D3E7-48BD-A311-637A9AC761CB}" srcOrd="0" destOrd="0" presId="urn:microsoft.com/office/officeart/2008/layout/VerticalCurvedList"/>
    <dgm:cxn modelId="{C36C7BEE-7379-4C61-9685-F8D1013A6A10}" type="presParOf" srcId="{4C63053B-D3E7-48BD-A311-637A9AC761CB}" destId="{0E1C8924-8FD2-4B33-B787-F09F8F23C777}" srcOrd="0" destOrd="0" presId="urn:microsoft.com/office/officeart/2008/layout/VerticalCurvedList"/>
    <dgm:cxn modelId="{D18FD4CC-7A3F-47FE-A084-1AFD8988B670}" type="presParOf" srcId="{4C63053B-D3E7-48BD-A311-637A9AC761CB}" destId="{DC1FCEC5-A29E-4125-9047-ECFB3E035741}" srcOrd="1" destOrd="0" presId="urn:microsoft.com/office/officeart/2008/layout/VerticalCurvedList"/>
    <dgm:cxn modelId="{5C5089FF-37DD-48C4-8E35-554FE8AA90F5}" type="presParOf" srcId="{4C63053B-D3E7-48BD-A311-637A9AC761CB}" destId="{DC379234-C916-4914-8F87-3C58BD1C3DF0}" srcOrd="2" destOrd="0" presId="urn:microsoft.com/office/officeart/2008/layout/VerticalCurvedList"/>
    <dgm:cxn modelId="{608F7CBE-5E78-4758-8D00-5FB37FB92307}" type="presParOf" srcId="{4C63053B-D3E7-48BD-A311-637A9AC761CB}" destId="{1279EA00-C124-4719-8C41-A517DF06EF56}" srcOrd="3" destOrd="0" presId="urn:microsoft.com/office/officeart/2008/layout/VerticalCurvedList"/>
    <dgm:cxn modelId="{64A933AF-46DA-470C-8F7C-4E3052E8EECD}" type="presParOf" srcId="{0B306F63-07CB-4927-8B29-FACCCDE039B1}" destId="{EDF4A830-7E7B-47FB-88E8-8E0DBCAB0C58}" srcOrd="1" destOrd="0" presId="urn:microsoft.com/office/officeart/2008/layout/VerticalCurvedList"/>
    <dgm:cxn modelId="{37E8389E-464C-4F4B-BCCC-E18595AFD1BC}" type="presParOf" srcId="{0B306F63-07CB-4927-8B29-FACCCDE039B1}" destId="{FF61BEF9-9ED8-4BAE-B399-17F5E2D5CE78}" srcOrd="2" destOrd="0" presId="urn:microsoft.com/office/officeart/2008/layout/VerticalCurvedList"/>
    <dgm:cxn modelId="{19694A4E-8DB8-46D7-ABEF-4FD9BD812738}" type="presParOf" srcId="{FF61BEF9-9ED8-4BAE-B399-17F5E2D5CE78}" destId="{EBDA9C2F-6FEB-4523-9C68-040DA2F482B7}" srcOrd="0" destOrd="0" presId="urn:microsoft.com/office/officeart/2008/layout/VerticalCurvedList"/>
    <dgm:cxn modelId="{56C2B67D-0CBC-4288-A9D5-80521FEDA3C1}" type="presParOf" srcId="{0B306F63-07CB-4927-8B29-FACCCDE039B1}" destId="{01C4CED5-D517-4BCF-9C25-6AF8D4E0F573}" srcOrd="3" destOrd="0" presId="urn:microsoft.com/office/officeart/2008/layout/VerticalCurvedList"/>
    <dgm:cxn modelId="{32490F31-63D6-4D3B-BC5F-99B99B52AD7F}" type="presParOf" srcId="{0B306F63-07CB-4927-8B29-FACCCDE039B1}" destId="{EC9DD171-0320-44C6-82E3-DC76091E623F}" srcOrd="4" destOrd="0" presId="urn:microsoft.com/office/officeart/2008/layout/VerticalCurvedList"/>
    <dgm:cxn modelId="{AE87440F-F33F-49B2-84CC-D95A1279B791}" type="presParOf" srcId="{EC9DD171-0320-44C6-82E3-DC76091E623F}" destId="{CEAAD5F1-BDFF-4E28-9F27-0557E4E2FD48}" srcOrd="0" destOrd="0" presId="urn:microsoft.com/office/officeart/2008/layout/VerticalCurvedList"/>
    <dgm:cxn modelId="{C2E22FF1-37DC-4505-A8EF-11D31D7DE129}" type="presParOf" srcId="{0B306F63-07CB-4927-8B29-FACCCDE039B1}" destId="{633CA9AE-11A8-4B11-B9C4-52BFEE9182BA}" srcOrd="5" destOrd="0" presId="urn:microsoft.com/office/officeart/2008/layout/VerticalCurvedList"/>
    <dgm:cxn modelId="{71361BD6-5CF5-42A3-80E2-A94590873E72}" type="presParOf" srcId="{0B306F63-07CB-4927-8B29-FACCCDE039B1}" destId="{54892CC9-D41A-4B6B-ADD2-FF971533C93F}" srcOrd="6" destOrd="0" presId="urn:microsoft.com/office/officeart/2008/layout/VerticalCurvedList"/>
    <dgm:cxn modelId="{D0031008-3300-471A-80A9-722679B35FCE}" type="presParOf" srcId="{54892CC9-D41A-4B6B-ADD2-FF971533C93F}" destId="{311B8489-09B1-44DB-8B33-0D804C4AA659}" srcOrd="0" destOrd="0" presId="urn:microsoft.com/office/officeart/2008/layout/VerticalCurvedList"/>
    <dgm:cxn modelId="{CA4BD31B-1A9D-4A5D-838E-62986E28E87C}" type="presParOf" srcId="{0B306F63-07CB-4927-8B29-FACCCDE039B1}" destId="{F6EE1F77-E757-4DB1-807F-70908059514F}" srcOrd="7" destOrd="0" presId="urn:microsoft.com/office/officeart/2008/layout/VerticalCurvedList"/>
    <dgm:cxn modelId="{C1094F32-CB4B-4C43-BB53-08933A159EDD}" type="presParOf" srcId="{0B306F63-07CB-4927-8B29-FACCCDE039B1}" destId="{60F03E90-5CB4-4854-894C-F826BE2C9795}" srcOrd="8" destOrd="0" presId="urn:microsoft.com/office/officeart/2008/layout/VerticalCurvedList"/>
    <dgm:cxn modelId="{6F23D8B9-6F8A-4C4B-B45C-ABB766427D9A}" type="presParOf" srcId="{60F03E90-5CB4-4854-894C-F826BE2C9795}" destId="{2BE74FF2-ACD7-46D0-A963-8E4C07860658}" srcOrd="0" destOrd="0" presId="urn:microsoft.com/office/officeart/2008/layout/VerticalCurvedList"/>
    <dgm:cxn modelId="{65DF30C1-F722-4B5E-A168-9516893B4713}" type="presParOf" srcId="{0B306F63-07CB-4927-8B29-FACCCDE039B1}" destId="{20799F2F-CFBB-4980-9CCE-A14BE179E1E6}" srcOrd="9" destOrd="0" presId="urn:microsoft.com/office/officeart/2008/layout/VerticalCurvedList"/>
    <dgm:cxn modelId="{564B0E14-4256-403C-9AB2-FD5C40E54031}" type="presParOf" srcId="{0B306F63-07CB-4927-8B29-FACCCDE039B1}" destId="{968C8E2C-1715-4FAC-A028-96E023D99D12}" srcOrd="10" destOrd="0" presId="urn:microsoft.com/office/officeart/2008/layout/VerticalCurvedList"/>
    <dgm:cxn modelId="{61AE3120-9C7A-47DE-B3B0-ED3586E6D092}" type="presParOf" srcId="{968C8E2C-1715-4FAC-A028-96E023D99D12}" destId="{F51FBE47-9DDE-4CFE-AA2F-AFD8EF2734A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02C55A-F5B0-4311-9B89-DFF9531B1FB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CA12BF-B5F5-4D9C-AF03-1375A1595DB4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smtClean="0"/>
            <a:t>Project Summary Document  </a:t>
          </a:r>
          <a:r>
            <a:rPr lang="en-US" b="0" dirty="0" smtClean="0"/>
            <a:t>(PSD)</a:t>
          </a:r>
          <a:endParaRPr lang="en-US" b="1" dirty="0" smtClean="0"/>
        </a:p>
        <a:p>
          <a:r>
            <a:rPr lang="en-US" dirty="0" smtClean="0"/>
            <a:t>First day</a:t>
          </a:r>
          <a:endParaRPr lang="ru-RU" dirty="0"/>
        </a:p>
      </dgm:t>
    </dgm:pt>
    <dgm:pt modelId="{EC9312E4-A227-42DC-ACD7-FE5F95E3336D}" type="parTrans" cxnId="{1701678E-947D-4194-92D3-6BA7AE0A2D0A}">
      <dgm:prSet/>
      <dgm:spPr/>
      <dgm:t>
        <a:bodyPr/>
        <a:lstStyle/>
        <a:p>
          <a:endParaRPr lang="ru-RU"/>
        </a:p>
      </dgm:t>
    </dgm:pt>
    <dgm:pt modelId="{8FF6878B-9724-41B3-A671-51AD0E335EF1}" type="sibTrans" cxnId="{1701678E-947D-4194-92D3-6BA7AE0A2D0A}">
      <dgm:prSet/>
      <dgm:spPr/>
      <dgm:t>
        <a:bodyPr/>
        <a:lstStyle/>
        <a:p>
          <a:endParaRPr lang="ru-RU"/>
        </a:p>
      </dgm:t>
    </dgm:pt>
    <dgm:pt modelId="{9B81600E-EA8B-4A39-B75E-464CDC898B0B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smtClean="0"/>
            <a:t>Advices from the </a:t>
          </a:r>
          <a:r>
            <a:rPr lang="en-US" b="1" dirty="0" err="1" smtClean="0"/>
            <a:t>BioFund</a:t>
          </a:r>
          <a:r>
            <a:rPr lang="en-US" b="1" dirty="0" smtClean="0"/>
            <a:t> to improve or modify PSD</a:t>
          </a:r>
          <a:endParaRPr lang="ru-RU" b="1" dirty="0" smtClean="0"/>
        </a:p>
        <a:p>
          <a:r>
            <a:rPr lang="en-US" dirty="0" smtClean="0"/>
            <a:t>Day</a:t>
          </a:r>
          <a:r>
            <a:rPr lang="ru-RU" dirty="0" smtClean="0"/>
            <a:t> </a:t>
          </a:r>
          <a:r>
            <a:rPr lang="en-US" dirty="0" smtClean="0"/>
            <a:t>5</a:t>
          </a:r>
          <a:r>
            <a:rPr lang="ru-RU" dirty="0" smtClean="0"/>
            <a:t>-</a:t>
          </a:r>
          <a:r>
            <a:rPr lang="en-US" dirty="0" smtClean="0"/>
            <a:t>7</a:t>
          </a:r>
          <a:endParaRPr lang="ru-RU" dirty="0"/>
        </a:p>
      </dgm:t>
    </dgm:pt>
    <dgm:pt modelId="{F86DD677-E204-453C-AD93-2425871A4E64}" type="parTrans" cxnId="{4303AEEB-1ECE-444A-9321-F9FBDD7A5FE1}">
      <dgm:prSet/>
      <dgm:spPr/>
      <dgm:t>
        <a:bodyPr/>
        <a:lstStyle/>
        <a:p>
          <a:endParaRPr lang="ru-RU"/>
        </a:p>
      </dgm:t>
    </dgm:pt>
    <dgm:pt modelId="{7D208A3E-66B2-4F0E-B47D-8208226260A7}" type="sibTrans" cxnId="{4303AEEB-1ECE-444A-9321-F9FBDD7A5FE1}">
      <dgm:prSet/>
      <dgm:spPr/>
      <dgm:t>
        <a:bodyPr/>
        <a:lstStyle/>
        <a:p>
          <a:endParaRPr lang="ru-RU"/>
        </a:p>
      </dgm:t>
    </dgm:pt>
    <dgm:pt modelId="{B4EF0F35-7F44-4983-989C-E301E00C8725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smtClean="0"/>
            <a:t>Improvement  of PSD in accordance with the advices from the </a:t>
          </a:r>
          <a:r>
            <a:rPr lang="en-US" b="1" dirty="0" err="1" smtClean="0"/>
            <a:t>BioFund</a:t>
          </a:r>
          <a:endParaRPr lang="en-US" b="1" dirty="0" smtClean="0"/>
        </a:p>
        <a:p>
          <a:r>
            <a:rPr lang="en-US" b="1" dirty="0" smtClean="0">
              <a:solidFill>
                <a:srgbClr val="FF0000"/>
              </a:solidFill>
            </a:rPr>
            <a:t>Day</a:t>
          </a:r>
          <a:r>
            <a:rPr lang="ru-RU" b="1" dirty="0" smtClean="0">
              <a:solidFill>
                <a:srgbClr val="FF0000"/>
              </a:solidFill>
            </a:rPr>
            <a:t> </a:t>
          </a:r>
          <a:r>
            <a:rPr lang="en-US" b="1" dirty="0" smtClean="0">
              <a:solidFill>
                <a:srgbClr val="FF0000"/>
              </a:solidFill>
            </a:rPr>
            <a:t>7</a:t>
          </a:r>
          <a:r>
            <a:rPr lang="ru-RU" b="1" dirty="0" smtClean="0">
              <a:solidFill>
                <a:srgbClr val="FF0000"/>
              </a:solidFill>
            </a:rPr>
            <a:t>-30</a:t>
          </a:r>
          <a:endParaRPr lang="ru-RU" b="1" dirty="0">
            <a:solidFill>
              <a:srgbClr val="FF0000"/>
            </a:solidFill>
          </a:endParaRPr>
        </a:p>
      </dgm:t>
    </dgm:pt>
    <dgm:pt modelId="{D4C3D0D6-B70E-4F95-B591-C5759D4BA96A}" type="parTrans" cxnId="{97225DAF-1ED3-4F6C-B4F5-EA368839C7D6}">
      <dgm:prSet/>
      <dgm:spPr/>
      <dgm:t>
        <a:bodyPr/>
        <a:lstStyle/>
        <a:p>
          <a:endParaRPr lang="ru-RU"/>
        </a:p>
      </dgm:t>
    </dgm:pt>
    <dgm:pt modelId="{6224B489-D642-46CF-A6A1-DE1A7C80674B}" type="sibTrans" cxnId="{97225DAF-1ED3-4F6C-B4F5-EA368839C7D6}">
      <dgm:prSet/>
      <dgm:spPr/>
      <dgm:t>
        <a:bodyPr/>
        <a:lstStyle/>
        <a:p>
          <a:endParaRPr lang="ru-RU"/>
        </a:p>
      </dgm:t>
    </dgm:pt>
    <dgm:pt modelId="{01CF6534-58C5-4CF3-A517-EBDC83F99C4C}" type="pres">
      <dgm:prSet presAssocID="{6002C55A-F5B0-4311-9B89-DFF9531B1FB9}" presName="Name0" presStyleCnt="0">
        <dgm:presLayoutVars>
          <dgm:dir/>
          <dgm:animLvl val="lvl"/>
          <dgm:resizeHandles val="exact"/>
        </dgm:presLayoutVars>
      </dgm:prSet>
      <dgm:spPr/>
    </dgm:pt>
    <dgm:pt modelId="{212AFC51-CBA1-4BD7-9861-5695E537E2EA}" type="pres">
      <dgm:prSet presAssocID="{B8CA12BF-B5F5-4D9C-AF03-1375A1595DB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BCA47-7E14-410C-95CD-4A1D2DF47905}" type="pres">
      <dgm:prSet presAssocID="{8FF6878B-9724-41B3-A671-51AD0E335EF1}" presName="parTxOnlySpace" presStyleCnt="0"/>
      <dgm:spPr/>
    </dgm:pt>
    <dgm:pt modelId="{D601C0D9-804C-4008-B599-4520348D79DD}" type="pres">
      <dgm:prSet presAssocID="{9B81600E-EA8B-4A39-B75E-464CDC898B0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FC19E-7963-41AA-B621-12195F585B84}" type="pres">
      <dgm:prSet presAssocID="{7D208A3E-66B2-4F0E-B47D-8208226260A7}" presName="parTxOnlySpace" presStyleCnt="0"/>
      <dgm:spPr/>
    </dgm:pt>
    <dgm:pt modelId="{40D7EB72-EE5B-44B4-94D8-BECB62B6CB18}" type="pres">
      <dgm:prSet presAssocID="{B4EF0F35-7F44-4983-989C-E301E00C872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79EF6B-A9A1-44C7-AEC8-47D3495BBDE1}" type="presOf" srcId="{6002C55A-F5B0-4311-9B89-DFF9531B1FB9}" destId="{01CF6534-58C5-4CF3-A517-EBDC83F99C4C}" srcOrd="0" destOrd="0" presId="urn:microsoft.com/office/officeart/2005/8/layout/chevron1"/>
    <dgm:cxn modelId="{97225DAF-1ED3-4F6C-B4F5-EA368839C7D6}" srcId="{6002C55A-F5B0-4311-9B89-DFF9531B1FB9}" destId="{B4EF0F35-7F44-4983-989C-E301E00C8725}" srcOrd="2" destOrd="0" parTransId="{D4C3D0D6-B70E-4F95-B591-C5759D4BA96A}" sibTransId="{6224B489-D642-46CF-A6A1-DE1A7C80674B}"/>
    <dgm:cxn modelId="{BA19097D-E922-44E1-BB1F-317D57060BFD}" type="presOf" srcId="{9B81600E-EA8B-4A39-B75E-464CDC898B0B}" destId="{D601C0D9-804C-4008-B599-4520348D79DD}" srcOrd="0" destOrd="0" presId="urn:microsoft.com/office/officeart/2005/8/layout/chevron1"/>
    <dgm:cxn modelId="{3497D085-DBDA-43AF-8B6D-0C23D75A0A2A}" type="presOf" srcId="{B8CA12BF-B5F5-4D9C-AF03-1375A1595DB4}" destId="{212AFC51-CBA1-4BD7-9861-5695E537E2EA}" srcOrd="0" destOrd="0" presId="urn:microsoft.com/office/officeart/2005/8/layout/chevron1"/>
    <dgm:cxn modelId="{1701678E-947D-4194-92D3-6BA7AE0A2D0A}" srcId="{6002C55A-F5B0-4311-9B89-DFF9531B1FB9}" destId="{B8CA12BF-B5F5-4D9C-AF03-1375A1595DB4}" srcOrd="0" destOrd="0" parTransId="{EC9312E4-A227-42DC-ACD7-FE5F95E3336D}" sibTransId="{8FF6878B-9724-41B3-A671-51AD0E335EF1}"/>
    <dgm:cxn modelId="{4303AEEB-1ECE-444A-9321-F9FBDD7A5FE1}" srcId="{6002C55A-F5B0-4311-9B89-DFF9531B1FB9}" destId="{9B81600E-EA8B-4A39-B75E-464CDC898B0B}" srcOrd="1" destOrd="0" parTransId="{F86DD677-E204-453C-AD93-2425871A4E64}" sibTransId="{7D208A3E-66B2-4F0E-B47D-8208226260A7}"/>
    <dgm:cxn modelId="{998B98E2-BB6D-48E0-939A-816DC453486D}" type="presOf" srcId="{B4EF0F35-7F44-4983-989C-E301E00C8725}" destId="{40D7EB72-EE5B-44B4-94D8-BECB62B6CB18}" srcOrd="0" destOrd="0" presId="urn:microsoft.com/office/officeart/2005/8/layout/chevron1"/>
    <dgm:cxn modelId="{8C77F350-F46E-4212-9AD3-671BFB12B413}" type="presParOf" srcId="{01CF6534-58C5-4CF3-A517-EBDC83F99C4C}" destId="{212AFC51-CBA1-4BD7-9861-5695E537E2EA}" srcOrd="0" destOrd="0" presId="urn:microsoft.com/office/officeart/2005/8/layout/chevron1"/>
    <dgm:cxn modelId="{6EB16B00-3F52-492F-A749-CD876DCC9895}" type="presParOf" srcId="{01CF6534-58C5-4CF3-A517-EBDC83F99C4C}" destId="{D79BCA47-7E14-410C-95CD-4A1D2DF47905}" srcOrd="1" destOrd="0" presId="urn:microsoft.com/office/officeart/2005/8/layout/chevron1"/>
    <dgm:cxn modelId="{D0D51A37-0758-48A9-9689-B00B79D76DA1}" type="presParOf" srcId="{01CF6534-58C5-4CF3-A517-EBDC83F99C4C}" destId="{D601C0D9-804C-4008-B599-4520348D79DD}" srcOrd="2" destOrd="0" presId="urn:microsoft.com/office/officeart/2005/8/layout/chevron1"/>
    <dgm:cxn modelId="{C8F46F40-3FD9-44B5-887A-8041714AFA8C}" type="presParOf" srcId="{01CF6534-58C5-4CF3-A517-EBDC83F99C4C}" destId="{02BFC19E-7963-41AA-B621-12195F585B84}" srcOrd="3" destOrd="0" presId="urn:microsoft.com/office/officeart/2005/8/layout/chevron1"/>
    <dgm:cxn modelId="{DAA7884D-E381-4312-9CC2-9646EF845122}" type="presParOf" srcId="{01CF6534-58C5-4CF3-A517-EBDC83F99C4C}" destId="{40D7EB72-EE5B-44B4-94D8-BECB62B6CB1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02C55A-F5B0-4311-9B89-DFF9531B1FB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CA12BF-B5F5-4D9C-AF03-1375A1595DB4}">
      <dgm:prSet phldrT="[Текст]"/>
      <dgm:spPr>
        <a:solidFill>
          <a:schemeClr val="accent1"/>
        </a:solidFill>
      </dgm:spPr>
      <dgm:t>
        <a:bodyPr/>
        <a:lstStyle/>
        <a:p>
          <a:r>
            <a:rPr lang="en-US" b="1" dirty="0" smtClean="0"/>
            <a:t>Consideration of the modified version of PSD by Investment Committee (IC)</a:t>
          </a:r>
        </a:p>
        <a:p>
          <a:r>
            <a:rPr lang="en-US" dirty="0" smtClean="0"/>
            <a:t>Day </a:t>
          </a:r>
          <a:r>
            <a:rPr lang="ru-RU" dirty="0" smtClean="0"/>
            <a:t>31-40</a:t>
          </a:r>
          <a:endParaRPr lang="ru-RU" dirty="0"/>
        </a:p>
      </dgm:t>
    </dgm:pt>
    <dgm:pt modelId="{EC9312E4-A227-42DC-ACD7-FE5F95E3336D}" type="parTrans" cxnId="{1701678E-947D-4194-92D3-6BA7AE0A2D0A}">
      <dgm:prSet/>
      <dgm:spPr/>
      <dgm:t>
        <a:bodyPr/>
        <a:lstStyle/>
        <a:p>
          <a:endParaRPr lang="ru-RU"/>
        </a:p>
      </dgm:t>
    </dgm:pt>
    <dgm:pt modelId="{8FF6878B-9724-41B3-A671-51AD0E335EF1}" type="sibTrans" cxnId="{1701678E-947D-4194-92D3-6BA7AE0A2D0A}">
      <dgm:prSet/>
      <dgm:spPr/>
      <dgm:t>
        <a:bodyPr/>
        <a:lstStyle/>
        <a:p>
          <a:endParaRPr lang="ru-RU"/>
        </a:p>
      </dgm:t>
    </dgm:pt>
    <dgm:pt modelId="{9B81600E-EA8B-4A39-B75E-464CDC898B0B}">
      <dgm:prSet phldrT="[Текст]"/>
      <dgm:spPr>
        <a:solidFill>
          <a:schemeClr val="accent1"/>
        </a:solidFill>
      </dgm:spPr>
      <dgm:t>
        <a:bodyPr/>
        <a:lstStyle/>
        <a:p>
          <a:r>
            <a:rPr lang="en-US" b="1" dirty="0" smtClean="0"/>
            <a:t>Primary conclusion of the project, advice on writing a business plan</a:t>
          </a:r>
        </a:p>
        <a:p>
          <a:r>
            <a:rPr lang="en-US" dirty="0" smtClean="0"/>
            <a:t>Day</a:t>
          </a:r>
          <a:r>
            <a:rPr lang="ru-RU" dirty="0" smtClean="0"/>
            <a:t> 4</a:t>
          </a:r>
          <a:r>
            <a:rPr lang="en-US" dirty="0" smtClean="0"/>
            <a:t>1</a:t>
          </a:r>
          <a:endParaRPr lang="ru-RU" dirty="0"/>
        </a:p>
      </dgm:t>
    </dgm:pt>
    <dgm:pt modelId="{F86DD677-E204-453C-AD93-2425871A4E64}" type="parTrans" cxnId="{4303AEEB-1ECE-444A-9321-F9FBDD7A5FE1}">
      <dgm:prSet/>
      <dgm:spPr/>
      <dgm:t>
        <a:bodyPr/>
        <a:lstStyle/>
        <a:p>
          <a:endParaRPr lang="ru-RU"/>
        </a:p>
      </dgm:t>
    </dgm:pt>
    <dgm:pt modelId="{7D208A3E-66B2-4F0E-B47D-8208226260A7}" type="sibTrans" cxnId="{4303AEEB-1ECE-444A-9321-F9FBDD7A5FE1}">
      <dgm:prSet/>
      <dgm:spPr/>
      <dgm:t>
        <a:bodyPr/>
        <a:lstStyle/>
        <a:p>
          <a:endParaRPr lang="ru-RU"/>
        </a:p>
      </dgm:t>
    </dgm:pt>
    <dgm:pt modelId="{B4EF0F35-7F44-4983-989C-E301E00C8725}">
      <dgm:prSet phldrT="[Текст]"/>
      <dgm:spPr>
        <a:solidFill>
          <a:schemeClr val="accent1"/>
        </a:solidFill>
      </dgm:spPr>
      <dgm:t>
        <a:bodyPr/>
        <a:lstStyle/>
        <a:p>
          <a:r>
            <a:rPr lang="en-US" b="1" dirty="0" smtClean="0"/>
            <a:t>Writing a business plan</a:t>
          </a:r>
          <a:endParaRPr lang="ru-RU" b="1" dirty="0" smtClean="0"/>
        </a:p>
        <a:p>
          <a:endParaRPr lang="en-US" b="1" smtClean="0">
            <a:solidFill>
              <a:srgbClr val="FF0000"/>
            </a:solidFill>
          </a:endParaRPr>
        </a:p>
        <a:p>
          <a:r>
            <a:rPr lang="en-US" b="1" smtClean="0">
              <a:solidFill>
                <a:srgbClr val="FF0000"/>
              </a:solidFill>
            </a:rPr>
            <a:t>Day</a:t>
          </a:r>
          <a:r>
            <a:rPr lang="ru-RU" b="1" smtClean="0">
              <a:solidFill>
                <a:srgbClr val="FF0000"/>
              </a:solidFill>
            </a:rPr>
            <a:t> </a:t>
          </a:r>
          <a:r>
            <a:rPr lang="ru-RU" b="1" dirty="0" smtClean="0">
              <a:solidFill>
                <a:srgbClr val="FF0000"/>
              </a:solidFill>
            </a:rPr>
            <a:t>4</a:t>
          </a:r>
          <a:r>
            <a:rPr lang="en-US" b="1" dirty="0" smtClean="0">
              <a:solidFill>
                <a:srgbClr val="FF0000"/>
              </a:solidFill>
            </a:rPr>
            <a:t>1</a:t>
          </a:r>
          <a:r>
            <a:rPr lang="ru-RU" b="1" dirty="0" smtClean="0">
              <a:solidFill>
                <a:srgbClr val="FF0000"/>
              </a:solidFill>
            </a:rPr>
            <a:t>-</a:t>
          </a:r>
          <a:r>
            <a:rPr lang="en-US" b="1" dirty="0" smtClean="0">
              <a:solidFill>
                <a:srgbClr val="FF0000"/>
              </a:solidFill>
            </a:rPr>
            <a:t>60</a:t>
          </a:r>
          <a:endParaRPr lang="ru-RU" b="1" dirty="0">
            <a:solidFill>
              <a:srgbClr val="FF0000"/>
            </a:solidFill>
          </a:endParaRPr>
        </a:p>
      </dgm:t>
    </dgm:pt>
    <dgm:pt modelId="{D4C3D0D6-B70E-4F95-B591-C5759D4BA96A}" type="parTrans" cxnId="{97225DAF-1ED3-4F6C-B4F5-EA368839C7D6}">
      <dgm:prSet/>
      <dgm:spPr/>
      <dgm:t>
        <a:bodyPr/>
        <a:lstStyle/>
        <a:p>
          <a:endParaRPr lang="ru-RU"/>
        </a:p>
      </dgm:t>
    </dgm:pt>
    <dgm:pt modelId="{6224B489-D642-46CF-A6A1-DE1A7C80674B}" type="sibTrans" cxnId="{97225DAF-1ED3-4F6C-B4F5-EA368839C7D6}">
      <dgm:prSet/>
      <dgm:spPr/>
      <dgm:t>
        <a:bodyPr/>
        <a:lstStyle/>
        <a:p>
          <a:endParaRPr lang="ru-RU"/>
        </a:p>
      </dgm:t>
    </dgm:pt>
    <dgm:pt modelId="{01CF6534-58C5-4CF3-A517-EBDC83F99C4C}" type="pres">
      <dgm:prSet presAssocID="{6002C55A-F5B0-4311-9B89-DFF9531B1FB9}" presName="Name0" presStyleCnt="0">
        <dgm:presLayoutVars>
          <dgm:dir/>
          <dgm:animLvl val="lvl"/>
          <dgm:resizeHandles val="exact"/>
        </dgm:presLayoutVars>
      </dgm:prSet>
      <dgm:spPr/>
    </dgm:pt>
    <dgm:pt modelId="{212AFC51-CBA1-4BD7-9861-5695E537E2EA}" type="pres">
      <dgm:prSet presAssocID="{B8CA12BF-B5F5-4D9C-AF03-1375A1595DB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BCA47-7E14-410C-95CD-4A1D2DF47905}" type="pres">
      <dgm:prSet presAssocID="{8FF6878B-9724-41B3-A671-51AD0E335EF1}" presName="parTxOnlySpace" presStyleCnt="0"/>
      <dgm:spPr/>
    </dgm:pt>
    <dgm:pt modelId="{D601C0D9-804C-4008-B599-4520348D79DD}" type="pres">
      <dgm:prSet presAssocID="{9B81600E-EA8B-4A39-B75E-464CDC898B0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FC19E-7963-41AA-B621-12195F585B84}" type="pres">
      <dgm:prSet presAssocID="{7D208A3E-66B2-4F0E-B47D-8208226260A7}" presName="parTxOnlySpace" presStyleCnt="0"/>
      <dgm:spPr/>
    </dgm:pt>
    <dgm:pt modelId="{40D7EB72-EE5B-44B4-94D8-BECB62B6CB18}" type="pres">
      <dgm:prSet presAssocID="{B4EF0F35-7F44-4983-989C-E301E00C872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4412E9-E900-43B5-9555-739768EEE2B4}" type="presOf" srcId="{B4EF0F35-7F44-4983-989C-E301E00C8725}" destId="{40D7EB72-EE5B-44B4-94D8-BECB62B6CB18}" srcOrd="0" destOrd="0" presId="urn:microsoft.com/office/officeart/2005/8/layout/chevron1"/>
    <dgm:cxn modelId="{5BB834FF-8CE2-4A05-A0C1-04D447ECF84C}" type="presOf" srcId="{B8CA12BF-B5F5-4D9C-AF03-1375A1595DB4}" destId="{212AFC51-CBA1-4BD7-9861-5695E537E2EA}" srcOrd="0" destOrd="0" presId="urn:microsoft.com/office/officeart/2005/8/layout/chevron1"/>
    <dgm:cxn modelId="{97225DAF-1ED3-4F6C-B4F5-EA368839C7D6}" srcId="{6002C55A-F5B0-4311-9B89-DFF9531B1FB9}" destId="{B4EF0F35-7F44-4983-989C-E301E00C8725}" srcOrd="2" destOrd="0" parTransId="{D4C3D0D6-B70E-4F95-B591-C5759D4BA96A}" sibTransId="{6224B489-D642-46CF-A6A1-DE1A7C80674B}"/>
    <dgm:cxn modelId="{80F17449-4BD3-4D7F-9509-6F8C16B48B0B}" type="presOf" srcId="{6002C55A-F5B0-4311-9B89-DFF9531B1FB9}" destId="{01CF6534-58C5-4CF3-A517-EBDC83F99C4C}" srcOrd="0" destOrd="0" presId="urn:microsoft.com/office/officeart/2005/8/layout/chevron1"/>
    <dgm:cxn modelId="{65CB8C06-A50B-434B-9C18-4230D31A2EE4}" type="presOf" srcId="{9B81600E-EA8B-4A39-B75E-464CDC898B0B}" destId="{D601C0D9-804C-4008-B599-4520348D79DD}" srcOrd="0" destOrd="0" presId="urn:microsoft.com/office/officeart/2005/8/layout/chevron1"/>
    <dgm:cxn modelId="{1701678E-947D-4194-92D3-6BA7AE0A2D0A}" srcId="{6002C55A-F5B0-4311-9B89-DFF9531B1FB9}" destId="{B8CA12BF-B5F5-4D9C-AF03-1375A1595DB4}" srcOrd="0" destOrd="0" parTransId="{EC9312E4-A227-42DC-ACD7-FE5F95E3336D}" sibTransId="{8FF6878B-9724-41B3-A671-51AD0E335EF1}"/>
    <dgm:cxn modelId="{4303AEEB-1ECE-444A-9321-F9FBDD7A5FE1}" srcId="{6002C55A-F5B0-4311-9B89-DFF9531B1FB9}" destId="{9B81600E-EA8B-4A39-B75E-464CDC898B0B}" srcOrd="1" destOrd="0" parTransId="{F86DD677-E204-453C-AD93-2425871A4E64}" sibTransId="{7D208A3E-66B2-4F0E-B47D-8208226260A7}"/>
    <dgm:cxn modelId="{4B5C4377-BC9A-4ED9-B68D-36D8CBB8DD34}" type="presParOf" srcId="{01CF6534-58C5-4CF3-A517-EBDC83F99C4C}" destId="{212AFC51-CBA1-4BD7-9861-5695E537E2EA}" srcOrd="0" destOrd="0" presId="urn:microsoft.com/office/officeart/2005/8/layout/chevron1"/>
    <dgm:cxn modelId="{43C2FE01-63E8-494F-8A15-68F7742590AD}" type="presParOf" srcId="{01CF6534-58C5-4CF3-A517-EBDC83F99C4C}" destId="{D79BCA47-7E14-410C-95CD-4A1D2DF47905}" srcOrd="1" destOrd="0" presId="urn:microsoft.com/office/officeart/2005/8/layout/chevron1"/>
    <dgm:cxn modelId="{C6A6CAD5-5CAC-4B63-B7A5-7E577DD16283}" type="presParOf" srcId="{01CF6534-58C5-4CF3-A517-EBDC83F99C4C}" destId="{D601C0D9-804C-4008-B599-4520348D79DD}" srcOrd="2" destOrd="0" presId="urn:microsoft.com/office/officeart/2005/8/layout/chevron1"/>
    <dgm:cxn modelId="{C1C7D28D-AB32-4188-B683-B5D30D907FDF}" type="presParOf" srcId="{01CF6534-58C5-4CF3-A517-EBDC83F99C4C}" destId="{02BFC19E-7963-41AA-B621-12195F585B84}" srcOrd="3" destOrd="0" presId="urn:microsoft.com/office/officeart/2005/8/layout/chevron1"/>
    <dgm:cxn modelId="{9B2E2EFE-5348-46F9-ADAC-B2A5847F980E}" type="presParOf" srcId="{01CF6534-58C5-4CF3-A517-EBDC83F99C4C}" destId="{40D7EB72-EE5B-44B4-94D8-BECB62B6CB1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02C55A-F5B0-4311-9B89-DFF9531B1FB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CA12BF-B5F5-4D9C-AF03-1375A1595DB4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Consideration of business pan by Investment Committee</a:t>
          </a:r>
          <a:r>
            <a:rPr lang="ru-RU" dirty="0" smtClean="0"/>
            <a:t/>
          </a:r>
          <a:br>
            <a:rPr lang="ru-RU" dirty="0" smtClean="0"/>
          </a:br>
          <a:r>
            <a:rPr lang="en-US" dirty="0" smtClean="0"/>
            <a:t>Day</a:t>
          </a:r>
          <a:r>
            <a:rPr lang="ru-RU" dirty="0" smtClean="0"/>
            <a:t> </a:t>
          </a:r>
          <a:r>
            <a:rPr lang="en-US" dirty="0" smtClean="0"/>
            <a:t>60</a:t>
          </a:r>
          <a:r>
            <a:rPr lang="ru-RU" dirty="0" smtClean="0"/>
            <a:t>-</a:t>
          </a:r>
          <a:r>
            <a:rPr lang="en-US" dirty="0" smtClean="0"/>
            <a:t>70</a:t>
          </a:r>
          <a:r>
            <a:rPr lang="ru-RU" dirty="0" smtClean="0"/>
            <a:t> </a:t>
          </a:r>
          <a:endParaRPr lang="ru-RU" dirty="0"/>
        </a:p>
      </dgm:t>
    </dgm:pt>
    <dgm:pt modelId="{EC9312E4-A227-42DC-ACD7-FE5F95E3336D}" type="parTrans" cxnId="{1701678E-947D-4194-92D3-6BA7AE0A2D0A}">
      <dgm:prSet/>
      <dgm:spPr/>
      <dgm:t>
        <a:bodyPr/>
        <a:lstStyle/>
        <a:p>
          <a:endParaRPr lang="ru-RU"/>
        </a:p>
      </dgm:t>
    </dgm:pt>
    <dgm:pt modelId="{8FF6878B-9724-41B3-A671-51AD0E335EF1}" type="sibTrans" cxnId="{1701678E-947D-4194-92D3-6BA7AE0A2D0A}">
      <dgm:prSet/>
      <dgm:spPr/>
      <dgm:t>
        <a:bodyPr/>
        <a:lstStyle/>
        <a:p>
          <a:endParaRPr lang="ru-RU"/>
        </a:p>
      </dgm:t>
    </dgm:pt>
    <dgm:pt modelId="{9B81600E-EA8B-4A39-B75E-464CDC898B0B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Due diligence</a:t>
          </a:r>
        </a:p>
        <a:p>
          <a:endParaRPr lang="en-US" b="1" dirty="0" smtClean="0">
            <a:solidFill>
              <a:srgbClr val="FFFF00"/>
            </a:solidFill>
          </a:endParaRPr>
        </a:p>
        <a:p>
          <a:r>
            <a:rPr lang="en-US" b="1" dirty="0" smtClean="0">
              <a:solidFill>
                <a:srgbClr val="FFFF00"/>
              </a:solidFill>
            </a:rPr>
            <a:t>Day</a:t>
          </a:r>
          <a:r>
            <a:rPr lang="ru-RU" b="1" dirty="0" smtClean="0">
              <a:solidFill>
                <a:srgbClr val="FFFF00"/>
              </a:solidFill>
            </a:rPr>
            <a:t> </a:t>
          </a:r>
          <a:r>
            <a:rPr lang="en-US" b="1" dirty="0" smtClean="0">
              <a:solidFill>
                <a:srgbClr val="FFFF00"/>
              </a:solidFill>
            </a:rPr>
            <a:t>71</a:t>
          </a:r>
          <a:r>
            <a:rPr lang="ru-RU" b="1" dirty="0" smtClean="0">
              <a:solidFill>
                <a:srgbClr val="FFFF00"/>
              </a:solidFill>
            </a:rPr>
            <a:t>-10</a:t>
          </a:r>
          <a:r>
            <a:rPr lang="en-US" b="1" dirty="0" smtClean="0">
              <a:solidFill>
                <a:srgbClr val="FFFF00"/>
              </a:solidFill>
            </a:rPr>
            <a:t>5</a:t>
          </a:r>
          <a:endParaRPr lang="ru-RU" b="1" dirty="0">
            <a:solidFill>
              <a:srgbClr val="FFFF00"/>
            </a:solidFill>
          </a:endParaRPr>
        </a:p>
      </dgm:t>
    </dgm:pt>
    <dgm:pt modelId="{F86DD677-E204-453C-AD93-2425871A4E64}" type="parTrans" cxnId="{4303AEEB-1ECE-444A-9321-F9FBDD7A5FE1}">
      <dgm:prSet/>
      <dgm:spPr/>
      <dgm:t>
        <a:bodyPr/>
        <a:lstStyle/>
        <a:p>
          <a:endParaRPr lang="ru-RU"/>
        </a:p>
      </dgm:t>
    </dgm:pt>
    <dgm:pt modelId="{7D208A3E-66B2-4F0E-B47D-8208226260A7}" type="sibTrans" cxnId="{4303AEEB-1ECE-444A-9321-F9FBDD7A5FE1}">
      <dgm:prSet/>
      <dgm:spPr/>
      <dgm:t>
        <a:bodyPr/>
        <a:lstStyle/>
        <a:p>
          <a:endParaRPr lang="ru-RU"/>
        </a:p>
      </dgm:t>
    </dgm:pt>
    <dgm:pt modelId="{B4EF0F35-7F44-4983-989C-E301E00C8725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Decision form Investment Committee to invest in the project </a:t>
          </a:r>
        </a:p>
        <a:p>
          <a:r>
            <a:rPr lang="en-US" dirty="0" smtClean="0"/>
            <a:t>Day</a:t>
          </a:r>
          <a:r>
            <a:rPr lang="ru-RU" dirty="0" smtClean="0"/>
            <a:t> 10</a:t>
          </a:r>
          <a:r>
            <a:rPr lang="en-US" dirty="0" smtClean="0"/>
            <a:t>5</a:t>
          </a:r>
          <a:r>
            <a:rPr lang="ru-RU" dirty="0" smtClean="0"/>
            <a:t>-1</a:t>
          </a:r>
          <a:r>
            <a:rPr lang="en-US" dirty="0" smtClean="0"/>
            <a:t>15</a:t>
          </a:r>
          <a:endParaRPr lang="ru-RU" dirty="0"/>
        </a:p>
      </dgm:t>
    </dgm:pt>
    <dgm:pt modelId="{D4C3D0D6-B70E-4F95-B591-C5759D4BA96A}" type="parTrans" cxnId="{97225DAF-1ED3-4F6C-B4F5-EA368839C7D6}">
      <dgm:prSet/>
      <dgm:spPr/>
      <dgm:t>
        <a:bodyPr/>
        <a:lstStyle/>
        <a:p>
          <a:endParaRPr lang="ru-RU"/>
        </a:p>
      </dgm:t>
    </dgm:pt>
    <dgm:pt modelId="{6224B489-D642-46CF-A6A1-DE1A7C80674B}" type="sibTrans" cxnId="{97225DAF-1ED3-4F6C-B4F5-EA368839C7D6}">
      <dgm:prSet/>
      <dgm:spPr/>
      <dgm:t>
        <a:bodyPr/>
        <a:lstStyle/>
        <a:p>
          <a:endParaRPr lang="ru-RU"/>
        </a:p>
      </dgm:t>
    </dgm:pt>
    <dgm:pt modelId="{01CF6534-58C5-4CF3-A517-EBDC83F99C4C}" type="pres">
      <dgm:prSet presAssocID="{6002C55A-F5B0-4311-9B89-DFF9531B1FB9}" presName="Name0" presStyleCnt="0">
        <dgm:presLayoutVars>
          <dgm:dir/>
          <dgm:animLvl val="lvl"/>
          <dgm:resizeHandles val="exact"/>
        </dgm:presLayoutVars>
      </dgm:prSet>
      <dgm:spPr/>
    </dgm:pt>
    <dgm:pt modelId="{212AFC51-CBA1-4BD7-9861-5695E537E2EA}" type="pres">
      <dgm:prSet presAssocID="{B8CA12BF-B5F5-4D9C-AF03-1375A1595DB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BCA47-7E14-410C-95CD-4A1D2DF47905}" type="pres">
      <dgm:prSet presAssocID="{8FF6878B-9724-41B3-A671-51AD0E335EF1}" presName="parTxOnlySpace" presStyleCnt="0"/>
      <dgm:spPr/>
    </dgm:pt>
    <dgm:pt modelId="{D601C0D9-804C-4008-B599-4520348D79DD}" type="pres">
      <dgm:prSet presAssocID="{9B81600E-EA8B-4A39-B75E-464CDC898B0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FC19E-7963-41AA-B621-12195F585B84}" type="pres">
      <dgm:prSet presAssocID="{7D208A3E-66B2-4F0E-B47D-8208226260A7}" presName="parTxOnlySpace" presStyleCnt="0"/>
      <dgm:spPr/>
    </dgm:pt>
    <dgm:pt modelId="{40D7EB72-EE5B-44B4-94D8-BECB62B6CB18}" type="pres">
      <dgm:prSet presAssocID="{B4EF0F35-7F44-4983-989C-E301E00C872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0805B1-3127-48F8-845A-8B3E4D542F65}" type="presOf" srcId="{6002C55A-F5B0-4311-9B89-DFF9531B1FB9}" destId="{01CF6534-58C5-4CF3-A517-EBDC83F99C4C}" srcOrd="0" destOrd="0" presId="urn:microsoft.com/office/officeart/2005/8/layout/chevron1"/>
    <dgm:cxn modelId="{E6E494DE-B523-4799-9D06-CDFFEF6BD098}" type="presOf" srcId="{B8CA12BF-B5F5-4D9C-AF03-1375A1595DB4}" destId="{212AFC51-CBA1-4BD7-9861-5695E537E2EA}" srcOrd="0" destOrd="0" presId="urn:microsoft.com/office/officeart/2005/8/layout/chevron1"/>
    <dgm:cxn modelId="{97225DAF-1ED3-4F6C-B4F5-EA368839C7D6}" srcId="{6002C55A-F5B0-4311-9B89-DFF9531B1FB9}" destId="{B4EF0F35-7F44-4983-989C-E301E00C8725}" srcOrd="2" destOrd="0" parTransId="{D4C3D0D6-B70E-4F95-B591-C5759D4BA96A}" sibTransId="{6224B489-D642-46CF-A6A1-DE1A7C80674B}"/>
    <dgm:cxn modelId="{E6954440-72F7-4552-BD3F-F96D3126CA2C}" type="presOf" srcId="{B4EF0F35-7F44-4983-989C-E301E00C8725}" destId="{40D7EB72-EE5B-44B4-94D8-BECB62B6CB18}" srcOrd="0" destOrd="0" presId="urn:microsoft.com/office/officeart/2005/8/layout/chevron1"/>
    <dgm:cxn modelId="{FFD4870E-379E-4B37-9B01-6C773D36AA9F}" type="presOf" srcId="{9B81600E-EA8B-4A39-B75E-464CDC898B0B}" destId="{D601C0D9-804C-4008-B599-4520348D79DD}" srcOrd="0" destOrd="0" presId="urn:microsoft.com/office/officeart/2005/8/layout/chevron1"/>
    <dgm:cxn modelId="{1701678E-947D-4194-92D3-6BA7AE0A2D0A}" srcId="{6002C55A-F5B0-4311-9B89-DFF9531B1FB9}" destId="{B8CA12BF-B5F5-4D9C-AF03-1375A1595DB4}" srcOrd="0" destOrd="0" parTransId="{EC9312E4-A227-42DC-ACD7-FE5F95E3336D}" sibTransId="{8FF6878B-9724-41B3-A671-51AD0E335EF1}"/>
    <dgm:cxn modelId="{4303AEEB-1ECE-444A-9321-F9FBDD7A5FE1}" srcId="{6002C55A-F5B0-4311-9B89-DFF9531B1FB9}" destId="{9B81600E-EA8B-4A39-B75E-464CDC898B0B}" srcOrd="1" destOrd="0" parTransId="{F86DD677-E204-453C-AD93-2425871A4E64}" sibTransId="{7D208A3E-66B2-4F0E-B47D-8208226260A7}"/>
    <dgm:cxn modelId="{13499FC4-4288-4A72-B59F-1E8AE7D940D6}" type="presParOf" srcId="{01CF6534-58C5-4CF3-A517-EBDC83F99C4C}" destId="{212AFC51-CBA1-4BD7-9861-5695E537E2EA}" srcOrd="0" destOrd="0" presId="urn:microsoft.com/office/officeart/2005/8/layout/chevron1"/>
    <dgm:cxn modelId="{C1ED772F-0DE5-4CCC-9F18-2A2CF5A42CB5}" type="presParOf" srcId="{01CF6534-58C5-4CF3-A517-EBDC83F99C4C}" destId="{D79BCA47-7E14-410C-95CD-4A1D2DF47905}" srcOrd="1" destOrd="0" presId="urn:microsoft.com/office/officeart/2005/8/layout/chevron1"/>
    <dgm:cxn modelId="{CFCD10FF-9B35-4818-A784-B366E4DB1A2F}" type="presParOf" srcId="{01CF6534-58C5-4CF3-A517-EBDC83F99C4C}" destId="{D601C0D9-804C-4008-B599-4520348D79DD}" srcOrd="2" destOrd="0" presId="urn:microsoft.com/office/officeart/2005/8/layout/chevron1"/>
    <dgm:cxn modelId="{4022AFC0-4E31-48FE-A6B1-FAA0099C816E}" type="presParOf" srcId="{01CF6534-58C5-4CF3-A517-EBDC83F99C4C}" destId="{02BFC19E-7963-41AA-B621-12195F585B84}" srcOrd="3" destOrd="0" presId="urn:microsoft.com/office/officeart/2005/8/layout/chevron1"/>
    <dgm:cxn modelId="{C938A2AE-C5CF-425B-A4C9-B2B33CA04E1C}" type="presParOf" srcId="{01CF6534-58C5-4CF3-A517-EBDC83F99C4C}" destId="{40D7EB72-EE5B-44B4-94D8-BECB62B6CB1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FCEC5-A29E-4125-9047-ECFB3E035741}">
      <dsp:nvSpPr>
        <dsp:cNvPr id="0" name=""/>
        <dsp:cNvSpPr/>
      </dsp:nvSpPr>
      <dsp:spPr>
        <a:xfrm>
          <a:off x="-6025072" y="-921917"/>
          <a:ext cx="7172427" cy="7172427"/>
        </a:xfrm>
        <a:prstGeom prst="blockArc">
          <a:avLst>
            <a:gd name="adj1" fmla="val 18900000"/>
            <a:gd name="adj2" fmla="val 2700000"/>
            <a:gd name="adj3" fmla="val 30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A830-7E7B-47FB-88E8-8E0DBCAB0C58}">
      <dsp:nvSpPr>
        <dsp:cNvPr id="0" name=""/>
        <dsp:cNvSpPr/>
      </dsp:nvSpPr>
      <dsp:spPr>
        <a:xfrm>
          <a:off x="600506" y="409662"/>
          <a:ext cx="7173206" cy="819750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1"/>
              </a:solidFill>
              <a:latin typeface="Cambria" pitchFamily="18" charset="0"/>
            </a:rPr>
            <a:t>Cost of service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for Russian clients not more than 2/3 of international contract services </a:t>
          </a:r>
          <a:endParaRPr lang="ru-RU" sz="1600" kern="1200" dirty="0"/>
        </a:p>
      </dsp:txBody>
      <dsp:txXfrm>
        <a:off x="600506" y="409662"/>
        <a:ext cx="7173206" cy="819750"/>
      </dsp:txXfrm>
    </dsp:sp>
    <dsp:sp modelId="{EBDA9C2F-6FEB-4523-9C68-040DA2F482B7}">
      <dsp:nvSpPr>
        <dsp:cNvPr id="0" name=""/>
        <dsp:cNvSpPr/>
      </dsp:nvSpPr>
      <dsp:spPr>
        <a:xfrm>
          <a:off x="88161" y="307193"/>
          <a:ext cx="1024688" cy="10246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A823E3-A2C5-4A66-A1CF-6E1E45791D50}">
      <dsp:nvSpPr>
        <dsp:cNvPr id="0" name=""/>
        <dsp:cNvSpPr/>
      </dsp:nvSpPr>
      <dsp:spPr>
        <a:xfrm>
          <a:off x="1070487" y="1639501"/>
          <a:ext cx="6703224" cy="819750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1"/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Past experience and accomplishments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of the project initiators </a:t>
          </a:r>
          <a:r>
            <a:rPr lang="ru-RU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(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participation in </a:t>
          </a:r>
          <a:r>
            <a:rPr lang="ru-RU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CRO,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CMO</a:t>
          </a:r>
          <a:r>
            <a:rPr lang="ru-RU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companies from scratch</a:t>
          </a:r>
          <a:r>
            <a:rPr lang="ru-RU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,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cooperation and partner relations with international contract service provides</a:t>
          </a:r>
          <a:r>
            <a:rPr lang="ru-RU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  <a:ea typeface="Cambria" pitchFamily="18" charset="0"/>
              <a:cs typeface="Cambria" pitchFamily="18" charset="0"/>
            </a:rPr>
            <a:t>)</a:t>
          </a:r>
          <a:endParaRPr lang="ru-RU" sz="1600" kern="1200" dirty="0"/>
        </a:p>
      </dsp:txBody>
      <dsp:txXfrm>
        <a:off x="1070487" y="1639501"/>
        <a:ext cx="6703224" cy="819750"/>
      </dsp:txXfrm>
    </dsp:sp>
    <dsp:sp modelId="{5983E5F8-CCEF-4DBF-A85F-35C11AFFA642}">
      <dsp:nvSpPr>
        <dsp:cNvPr id="0" name=""/>
        <dsp:cNvSpPr/>
      </dsp:nvSpPr>
      <dsp:spPr>
        <a:xfrm>
          <a:off x="558143" y="1537032"/>
          <a:ext cx="1024688" cy="10246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BA4C31-65EE-4A6A-9681-B5A636F14F67}">
      <dsp:nvSpPr>
        <dsp:cNvPr id="0" name=""/>
        <dsp:cNvSpPr/>
      </dsp:nvSpPr>
      <dsp:spPr>
        <a:xfrm>
          <a:off x="1070487" y="2869340"/>
          <a:ext cx="6703224" cy="819750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Small companies that are ready to </a:t>
          </a:r>
          <a:r>
            <a:rPr lang="en-US" sz="1600" kern="1200" dirty="0" smtClean="0">
              <a:solidFill>
                <a:schemeClr val="accent1"/>
              </a:solidFill>
              <a:latin typeface="Cambria" pitchFamily="18" charset="0"/>
            </a:rPr>
            <a:t>modernize their production facilities </a:t>
          </a:r>
          <a:r>
            <a:rPr lang="en-US" sz="16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to international standards</a:t>
          </a:r>
          <a:endParaRPr lang="ru-RU" sz="1600" kern="1200" dirty="0">
            <a:latin typeface="Cambria" pitchFamily="18" charset="0"/>
          </a:endParaRPr>
        </a:p>
      </dsp:txBody>
      <dsp:txXfrm>
        <a:off x="1070487" y="2869340"/>
        <a:ext cx="6703224" cy="819750"/>
      </dsp:txXfrm>
    </dsp:sp>
    <dsp:sp modelId="{D0A8474C-7840-4010-AC67-21FD11AF6096}">
      <dsp:nvSpPr>
        <dsp:cNvPr id="0" name=""/>
        <dsp:cNvSpPr/>
      </dsp:nvSpPr>
      <dsp:spPr>
        <a:xfrm>
          <a:off x="558143" y="2766871"/>
          <a:ext cx="1024688" cy="10246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C9783-EE2A-49B0-9C87-EB1EBB2EB720}">
      <dsp:nvSpPr>
        <dsp:cNvPr id="0" name=""/>
        <dsp:cNvSpPr/>
      </dsp:nvSpPr>
      <dsp:spPr>
        <a:xfrm>
          <a:off x="600506" y="4099179"/>
          <a:ext cx="7173206" cy="819750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1"/>
              </a:solidFill>
              <a:latin typeface="Cambria" pitchFamily="18" charset="0"/>
            </a:rPr>
            <a:t>The infrastructure platforms </a:t>
          </a:r>
          <a:r>
            <a:rPr lang="en-US" sz="1600" kern="1200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rPr>
            <a:t>with high-tech research/industrial equipment </a:t>
          </a:r>
          <a:endParaRPr lang="ru-RU" sz="1600" kern="1200" dirty="0"/>
        </a:p>
      </dsp:txBody>
      <dsp:txXfrm>
        <a:off x="600506" y="4099179"/>
        <a:ext cx="7173206" cy="819750"/>
      </dsp:txXfrm>
    </dsp:sp>
    <dsp:sp modelId="{5A98FD22-151E-4D5C-BDA9-7AB928EB8F11}">
      <dsp:nvSpPr>
        <dsp:cNvPr id="0" name=""/>
        <dsp:cNvSpPr/>
      </dsp:nvSpPr>
      <dsp:spPr>
        <a:xfrm>
          <a:off x="88161" y="3996710"/>
          <a:ext cx="1024688" cy="10246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FCEC5-A29E-4125-9047-ECFB3E035741}">
      <dsp:nvSpPr>
        <dsp:cNvPr id="0" name=""/>
        <dsp:cNvSpPr/>
      </dsp:nvSpPr>
      <dsp:spPr>
        <a:xfrm>
          <a:off x="-5617729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A830-7E7B-47FB-88E8-8E0DBCAB0C58}">
      <dsp:nvSpPr>
        <dsp:cNvPr id="0" name=""/>
        <dsp:cNvSpPr/>
      </dsp:nvSpPr>
      <dsp:spPr>
        <a:xfrm>
          <a:off x="468124" y="310435"/>
          <a:ext cx="6678687" cy="621267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3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accent1"/>
              </a:solidFill>
              <a:latin typeface="Cambria" pitchFamily="18" charset="0"/>
            </a:rPr>
            <a:t>Scientific and technological novelty </a:t>
          </a:r>
          <a:r>
            <a:rPr lang="en-US" sz="19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confirmed by a patent/patent application</a:t>
          </a:r>
          <a:endParaRPr lang="ru-RU" sz="1900" kern="1200" dirty="0"/>
        </a:p>
      </dsp:txBody>
      <dsp:txXfrm>
        <a:off x="468124" y="310435"/>
        <a:ext cx="6678687" cy="621267"/>
      </dsp:txXfrm>
    </dsp:sp>
    <dsp:sp modelId="{EBDA9C2F-6FEB-4523-9C68-040DA2F482B7}">
      <dsp:nvSpPr>
        <dsp:cNvPr id="0" name=""/>
        <dsp:cNvSpPr/>
      </dsp:nvSpPr>
      <dsp:spPr>
        <a:xfrm>
          <a:off x="79831" y="232776"/>
          <a:ext cx="776584" cy="776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C4CED5-D517-4BCF-9C25-6AF8D4E0F573}">
      <dsp:nvSpPr>
        <dsp:cNvPr id="0" name=""/>
        <dsp:cNvSpPr/>
      </dsp:nvSpPr>
      <dsp:spPr>
        <a:xfrm>
          <a:off x="913306" y="1242038"/>
          <a:ext cx="6233505" cy="621267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3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accent1"/>
              </a:solidFill>
              <a:latin typeface="Cambria" pitchFamily="18" charset="0"/>
            </a:rPr>
            <a:t>Solid competitive advantages </a:t>
          </a:r>
          <a:r>
            <a:rPr lang="en-US" sz="19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including replacement technologies</a:t>
          </a:r>
          <a:endParaRPr lang="ru-RU" sz="1900" kern="1200" dirty="0"/>
        </a:p>
      </dsp:txBody>
      <dsp:txXfrm>
        <a:off x="913306" y="1242038"/>
        <a:ext cx="6233505" cy="621267"/>
      </dsp:txXfrm>
    </dsp:sp>
    <dsp:sp modelId="{CEAAD5F1-BDFF-4E28-9F27-0557E4E2FD48}">
      <dsp:nvSpPr>
        <dsp:cNvPr id="0" name=""/>
        <dsp:cNvSpPr/>
      </dsp:nvSpPr>
      <dsp:spPr>
        <a:xfrm>
          <a:off x="525014" y="1164380"/>
          <a:ext cx="776584" cy="776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CA9AE-11A8-4B11-B9C4-52BFEE9182BA}">
      <dsp:nvSpPr>
        <dsp:cNvPr id="0" name=""/>
        <dsp:cNvSpPr/>
      </dsp:nvSpPr>
      <dsp:spPr>
        <a:xfrm>
          <a:off x="1049941" y="2173642"/>
          <a:ext cx="6096870" cy="621267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3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accent1"/>
              </a:solidFill>
              <a:latin typeface="Cambria" pitchFamily="18" charset="0"/>
            </a:rPr>
            <a:t>The volume of the potential market </a:t>
          </a:r>
          <a:r>
            <a:rPr lang="en-US" sz="19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– at least RUB 300m</a:t>
          </a:r>
          <a:endParaRPr lang="ru-RU" sz="1900" kern="1200" dirty="0"/>
        </a:p>
      </dsp:txBody>
      <dsp:txXfrm>
        <a:off x="1049941" y="2173642"/>
        <a:ext cx="6096870" cy="621267"/>
      </dsp:txXfrm>
    </dsp:sp>
    <dsp:sp modelId="{311B8489-09B1-44DB-8B33-0D804C4AA659}">
      <dsp:nvSpPr>
        <dsp:cNvPr id="0" name=""/>
        <dsp:cNvSpPr/>
      </dsp:nvSpPr>
      <dsp:spPr>
        <a:xfrm>
          <a:off x="661649" y="2095983"/>
          <a:ext cx="776584" cy="776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EE1F77-E757-4DB1-807F-70908059514F}">
      <dsp:nvSpPr>
        <dsp:cNvPr id="0" name=""/>
        <dsp:cNvSpPr/>
      </dsp:nvSpPr>
      <dsp:spPr>
        <a:xfrm>
          <a:off x="913306" y="3105245"/>
          <a:ext cx="6233505" cy="621267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3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accent1"/>
              </a:solidFill>
              <a:latin typeface="Cambria" pitchFamily="18" charset="0"/>
            </a:rPr>
            <a:t>Past experience and accomplishments</a:t>
          </a:r>
          <a:r>
            <a:rPr lang="en-US" sz="1900" kern="1200" dirty="0" smtClean="0">
              <a:solidFill>
                <a:schemeClr val="bg2">
                  <a:lumMod val="50000"/>
                </a:schemeClr>
              </a:solidFill>
              <a:latin typeface="Cambria" pitchFamily="18" charset="0"/>
            </a:rPr>
            <a:t> of the company/project initiators </a:t>
          </a:r>
          <a:r>
            <a:rPr lang="en-US" sz="19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endParaRPr lang="ru-RU" sz="1900" kern="1200" dirty="0"/>
        </a:p>
      </dsp:txBody>
      <dsp:txXfrm>
        <a:off x="913306" y="3105245"/>
        <a:ext cx="6233505" cy="621267"/>
      </dsp:txXfrm>
    </dsp:sp>
    <dsp:sp modelId="{2BE74FF2-ACD7-46D0-A963-8E4C07860658}">
      <dsp:nvSpPr>
        <dsp:cNvPr id="0" name=""/>
        <dsp:cNvSpPr/>
      </dsp:nvSpPr>
      <dsp:spPr>
        <a:xfrm>
          <a:off x="525014" y="3027587"/>
          <a:ext cx="776584" cy="776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799F2F-CFBB-4980-9CCE-A14BE179E1E6}">
      <dsp:nvSpPr>
        <dsp:cNvPr id="0" name=""/>
        <dsp:cNvSpPr/>
      </dsp:nvSpPr>
      <dsp:spPr>
        <a:xfrm>
          <a:off x="468124" y="4036849"/>
          <a:ext cx="6678687" cy="621267"/>
        </a:xfrm>
        <a:prstGeom prst="rect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3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accent1"/>
              </a:solidFill>
              <a:latin typeface="Cambria" pitchFamily="18" charset="0"/>
            </a:rPr>
            <a:t>Good commercialization model</a:t>
          </a:r>
          <a:endParaRPr lang="ru-RU" sz="1900" b="1" kern="1200" dirty="0">
            <a:solidFill>
              <a:schemeClr val="accent1"/>
            </a:solidFill>
            <a:latin typeface="Cambria" pitchFamily="18" charset="0"/>
          </a:endParaRPr>
        </a:p>
      </dsp:txBody>
      <dsp:txXfrm>
        <a:off x="468124" y="4036849"/>
        <a:ext cx="6678687" cy="621267"/>
      </dsp:txXfrm>
    </dsp:sp>
    <dsp:sp modelId="{F51FBE47-9DDE-4CFE-AA2F-AFD8EF2734A1}">
      <dsp:nvSpPr>
        <dsp:cNvPr id="0" name=""/>
        <dsp:cNvSpPr/>
      </dsp:nvSpPr>
      <dsp:spPr>
        <a:xfrm>
          <a:off x="79831" y="3959190"/>
          <a:ext cx="776584" cy="776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AFC51-CBA1-4BD7-9861-5695E537E2EA}">
      <dsp:nvSpPr>
        <dsp:cNvPr id="0" name=""/>
        <dsp:cNvSpPr/>
      </dsp:nvSpPr>
      <dsp:spPr>
        <a:xfrm>
          <a:off x="2510" y="144374"/>
          <a:ext cx="3058546" cy="1223418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Project Summary Document  </a:t>
          </a:r>
          <a:r>
            <a:rPr lang="en-US" sz="1500" b="0" kern="1200" dirty="0" smtClean="0"/>
            <a:t>(PSD)</a:t>
          </a:r>
          <a:endParaRPr lang="en-U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First day</a:t>
          </a:r>
          <a:endParaRPr lang="ru-RU" sz="1500" kern="1200" dirty="0"/>
        </a:p>
      </dsp:txBody>
      <dsp:txXfrm>
        <a:off x="614219" y="144374"/>
        <a:ext cx="1835128" cy="1223418"/>
      </dsp:txXfrm>
    </dsp:sp>
    <dsp:sp modelId="{D601C0D9-804C-4008-B599-4520348D79DD}">
      <dsp:nvSpPr>
        <dsp:cNvPr id="0" name=""/>
        <dsp:cNvSpPr/>
      </dsp:nvSpPr>
      <dsp:spPr>
        <a:xfrm>
          <a:off x="2755202" y="144374"/>
          <a:ext cx="3058546" cy="1223418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Advices from the </a:t>
          </a:r>
          <a:r>
            <a:rPr lang="en-US" sz="1500" b="1" kern="1200" dirty="0" err="1" smtClean="0"/>
            <a:t>BioFund</a:t>
          </a:r>
          <a:r>
            <a:rPr lang="en-US" sz="1500" b="1" kern="1200" dirty="0" smtClean="0"/>
            <a:t> to improve or modify PSD</a:t>
          </a:r>
          <a:endParaRPr lang="ru-RU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Day</a:t>
          </a:r>
          <a:r>
            <a:rPr lang="ru-RU" sz="1500" kern="1200" dirty="0" smtClean="0"/>
            <a:t> </a:t>
          </a:r>
          <a:r>
            <a:rPr lang="en-US" sz="1500" kern="1200" dirty="0" smtClean="0"/>
            <a:t>5</a:t>
          </a:r>
          <a:r>
            <a:rPr lang="ru-RU" sz="1500" kern="1200" dirty="0" smtClean="0"/>
            <a:t>-</a:t>
          </a:r>
          <a:r>
            <a:rPr lang="en-US" sz="1500" kern="1200" dirty="0" smtClean="0"/>
            <a:t>7</a:t>
          </a:r>
          <a:endParaRPr lang="ru-RU" sz="1500" kern="1200" dirty="0"/>
        </a:p>
      </dsp:txBody>
      <dsp:txXfrm>
        <a:off x="3366911" y="144374"/>
        <a:ext cx="1835128" cy="1223418"/>
      </dsp:txXfrm>
    </dsp:sp>
    <dsp:sp modelId="{40D7EB72-EE5B-44B4-94D8-BECB62B6CB18}">
      <dsp:nvSpPr>
        <dsp:cNvPr id="0" name=""/>
        <dsp:cNvSpPr/>
      </dsp:nvSpPr>
      <dsp:spPr>
        <a:xfrm>
          <a:off x="5507894" y="144374"/>
          <a:ext cx="3058546" cy="1223418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Improvement  of PSD in accordance with the advices from the </a:t>
          </a:r>
          <a:r>
            <a:rPr lang="en-US" sz="1500" b="1" kern="1200" dirty="0" err="1" smtClean="0"/>
            <a:t>BioFund</a:t>
          </a:r>
          <a:endParaRPr lang="en-U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0000"/>
              </a:solidFill>
            </a:rPr>
            <a:t>Day</a:t>
          </a:r>
          <a:r>
            <a:rPr lang="ru-RU" sz="1500" b="1" kern="1200" dirty="0" smtClean="0">
              <a:solidFill>
                <a:srgbClr val="FF0000"/>
              </a:solidFill>
            </a:rPr>
            <a:t> </a:t>
          </a:r>
          <a:r>
            <a:rPr lang="en-US" sz="1500" b="1" kern="1200" dirty="0" smtClean="0">
              <a:solidFill>
                <a:srgbClr val="FF0000"/>
              </a:solidFill>
            </a:rPr>
            <a:t>7</a:t>
          </a:r>
          <a:r>
            <a:rPr lang="ru-RU" sz="1500" b="1" kern="1200" dirty="0" smtClean="0">
              <a:solidFill>
                <a:srgbClr val="FF0000"/>
              </a:solidFill>
            </a:rPr>
            <a:t>-30</a:t>
          </a:r>
          <a:endParaRPr lang="ru-RU" sz="1500" b="1" kern="1200" dirty="0">
            <a:solidFill>
              <a:srgbClr val="FF0000"/>
            </a:solidFill>
          </a:endParaRPr>
        </a:p>
      </dsp:txBody>
      <dsp:txXfrm>
        <a:off x="6119603" y="144374"/>
        <a:ext cx="1835128" cy="12234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AFC51-CBA1-4BD7-9861-5695E537E2EA}">
      <dsp:nvSpPr>
        <dsp:cNvPr id="0" name=""/>
        <dsp:cNvSpPr/>
      </dsp:nvSpPr>
      <dsp:spPr>
        <a:xfrm>
          <a:off x="2510" y="144374"/>
          <a:ext cx="3058546" cy="1223418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Consideration of the modified version of PSD by Investment Committee (IC)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Day </a:t>
          </a:r>
          <a:r>
            <a:rPr lang="ru-RU" sz="1400" kern="1200" dirty="0" smtClean="0"/>
            <a:t>31-40</a:t>
          </a:r>
          <a:endParaRPr lang="ru-RU" sz="1400" kern="1200" dirty="0"/>
        </a:p>
      </dsp:txBody>
      <dsp:txXfrm>
        <a:off x="614219" y="144374"/>
        <a:ext cx="1835128" cy="1223418"/>
      </dsp:txXfrm>
    </dsp:sp>
    <dsp:sp modelId="{D601C0D9-804C-4008-B599-4520348D79DD}">
      <dsp:nvSpPr>
        <dsp:cNvPr id="0" name=""/>
        <dsp:cNvSpPr/>
      </dsp:nvSpPr>
      <dsp:spPr>
        <a:xfrm>
          <a:off x="2755202" y="144374"/>
          <a:ext cx="3058546" cy="1223418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Primary conclusion of the project, advice on writing a business plan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Day</a:t>
          </a:r>
          <a:r>
            <a:rPr lang="ru-RU" sz="1400" kern="1200" dirty="0" smtClean="0"/>
            <a:t> 4</a:t>
          </a:r>
          <a:r>
            <a:rPr lang="en-US" sz="1400" kern="1200" dirty="0" smtClean="0"/>
            <a:t>1</a:t>
          </a:r>
          <a:endParaRPr lang="ru-RU" sz="1400" kern="1200" dirty="0"/>
        </a:p>
      </dsp:txBody>
      <dsp:txXfrm>
        <a:off x="3366911" y="144374"/>
        <a:ext cx="1835128" cy="1223418"/>
      </dsp:txXfrm>
    </dsp:sp>
    <dsp:sp modelId="{40D7EB72-EE5B-44B4-94D8-BECB62B6CB18}">
      <dsp:nvSpPr>
        <dsp:cNvPr id="0" name=""/>
        <dsp:cNvSpPr/>
      </dsp:nvSpPr>
      <dsp:spPr>
        <a:xfrm>
          <a:off x="5507894" y="144374"/>
          <a:ext cx="3058546" cy="1223418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Writing a business plan</a:t>
          </a:r>
          <a:endParaRPr lang="ru-RU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smtClean="0">
            <a:solidFill>
              <a:srgbClr val="FF000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</a:rPr>
            <a:t>Day</a:t>
          </a:r>
          <a:r>
            <a:rPr lang="ru-RU" sz="1400" b="1" kern="1200" smtClean="0">
              <a:solidFill>
                <a:srgbClr val="FF0000"/>
              </a:solidFill>
            </a:rPr>
            <a:t> </a:t>
          </a:r>
          <a:r>
            <a:rPr lang="ru-RU" sz="1400" b="1" kern="1200" dirty="0" smtClean="0">
              <a:solidFill>
                <a:srgbClr val="FF0000"/>
              </a:solidFill>
            </a:rPr>
            <a:t>4</a:t>
          </a:r>
          <a:r>
            <a:rPr lang="en-US" sz="1400" b="1" kern="1200" dirty="0" smtClean="0">
              <a:solidFill>
                <a:srgbClr val="FF0000"/>
              </a:solidFill>
            </a:rPr>
            <a:t>1</a:t>
          </a:r>
          <a:r>
            <a:rPr lang="ru-RU" sz="1400" b="1" kern="1200" dirty="0" smtClean="0">
              <a:solidFill>
                <a:srgbClr val="FF0000"/>
              </a:solidFill>
            </a:rPr>
            <a:t>-</a:t>
          </a:r>
          <a:r>
            <a:rPr lang="en-US" sz="1400" b="1" kern="1200" dirty="0" smtClean="0">
              <a:solidFill>
                <a:srgbClr val="FF0000"/>
              </a:solidFill>
            </a:rPr>
            <a:t>60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6119603" y="144374"/>
        <a:ext cx="1835128" cy="12234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AFC51-CBA1-4BD7-9861-5695E537E2EA}">
      <dsp:nvSpPr>
        <dsp:cNvPr id="0" name=""/>
        <dsp:cNvSpPr/>
      </dsp:nvSpPr>
      <dsp:spPr>
        <a:xfrm>
          <a:off x="2510" y="144374"/>
          <a:ext cx="3058546" cy="1223418"/>
        </a:xfrm>
        <a:prstGeom prst="chevron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Consideration of business pan by Investment Committee</a:t>
          </a:r>
          <a:r>
            <a:rPr lang="ru-RU" sz="1400" kern="1200" dirty="0" smtClean="0"/>
            <a:t/>
          </a:r>
          <a:br>
            <a:rPr lang="ru-RU" sz="1400" kern="1200" dirty="0" smtClean="0"/>
          </a:br>
          <a:r>
            <a:rPr lang="en-US" sz="1400" kern="1200" dirty="0" smtClean="0"/>
            <a:t>Day</a:t>
          </a:r>
          <a:r>
            <a:rPr lang="ru-RU" sz="1400" kern="1200" dirty="0" smtClean="0"/>
            <a:t> </a:t>
          </a:r>
          <a:r>
            <a:rPr lang="en-US" sz="1400" kern="1200" dirty="0" smtClean="0"/>
            <a:t>60</a:t>
          </a:r>
          <a:r>
            <a:rPr lang="ru-RU" sz="1400" kern="1200" dirty="0" smtClean="0"/>
            <a:t>-</a:t>
          </a:r>
          <a:r>
            <a:rPr lang="en-US" sz="1400" kern="1200" dirty="0" smtClean="0"/>
            <a:t>70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614219" y="144374"/>
        <a:ext cx="1835128" cy="1223418"/>
      </dsp:txXfrm>
    </dsp:sp>
    <dsp:sp modelId="{D601C0D9-804C-4008-B599-4520348D79DD}">
      <dsp:nvSpPr>
        <dsp:cNvPr id="0" name=""/>
        <dsp:cNvSpPr/>
      </dsp:nvSpPr>
      <dsp:spPr>
        <a:xfrm>
          <a:off x="2755202" y="144374"/>
          <a:ext cx="3058546" cy="1223418"/>
        </a:xfrm>
        <a:prstGeom prst="chevron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Due diligence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 smtClean="0">
            <a:solidFill>
              <a:srgbClr val="FFFF0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Day</a:t>
          </a:r>
          <a:r>
            <a:rPr lang="ru-RU" sz="1400" b="1" kern="1200" dirty="0" smtClean="0">
              <a:solidFill>
                <a:srgbClr val="FFFF00"/>
              </a:solidFill>
            </a:rPr>
            <a:t> </a:t>
          </a:r>
          <a:r>
            <a:rPr lang="en-US" sz="1400" b="1" kern="1200" dirty="0" smtClean="0">
              <a:solidFill>
                <a:srgbClr val="FFFF00"/>
              </a:solidFill>
            </a:rPr>
            <a:t>71</a:t>
          </a:r>
          <a:r>
            <a:rPr lang="ru-RU" sz="1400" b="1" kern="1200" dirty="0" smtClean="0">
              <a:solidFill>
                <a:srgbClr val="FFFF00"/>
              </a:solidFill>
            </a:rPr>
            <a:t>-10</a:t>
          </a:r>
          <a:r>
            <a:rPr lang="en-US" sz="1400" b="1" kern="1200" dirty="0" smtClean="0">
              <a:solidFill>
                <a:srgbClr val="FFFF00"/>
              </a:solidFill>
            </a:rPr>
            <a:t>5</a:t>
          </a:r>
          <a:endParaRPr lang="ru-RU" sz="1400" b="1" kern="1200" dirty="0">
            <a:solidFill>
              <a:srgbClr val="FFFF00"/>
            </a:solidFill>
          </a:endParaRPr>
        </a:p>
      </dsp:txBody>
      <dsp:txXfrm>
        <a:off x="3366911" y="144374"/>
        <a:ext cx="1835128" cy="1223418"/>
      </dsp:txXfrm>
    </dsp:sp>
    <dsp:sp modelId="{40D7EB72-EE5B-44B4-94D8-BECB62B6CB18}">
      <dsp:nvSpPr>
        <dsp:cNvPr id="0" name=""/>
        <dsp:cNvSpPr/>
      </dsp:nvSpPr>
      <dsp:spPr>
        <a:xfrm>
          <a:off x="5507894" y="144374"/>
          <a:ext cx="3058546" cy="1223418"/>
        </a:xfrm>
        <a:prstGeom prst="chevron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Decision form Investment Committee to invest in the project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Day</a:t>
          </a:r>
          <a:r>
            <a:rPr lang="ru-RU" sz="1400" kern="1200" dirty="0" smtClean="0"/>
            <a:t> 10</a:t>
          </a:r>
          <a:r>
            <a:rPr lang="en-US" sz="1400" kern="1200" dirty="0" smtClean="0"/>
            <a:t>5</a:t>
          </a:r>
          <a:r>
            <a:rPr lang="ru-RU" sz="1400" kern="1200" dirty="0" smtClean="0"/>
            <a:t>-1</a:t>
          </a:r>
          <a:r>
            <a:rPr lang="en-US" sz="1400" kern="1200" dirty="0" smtClean="0"/>
            <a:t>15</a:t>
          </a:r>
          <a:endParaRPr lang="ru-RU" sz="1400" kern="1200" dirty="0"/>
        </a:p>
      </dsp:txBody>
      <dsp:txXfrm>
        <a:off x="6119603" y="144374"/>
        <a:ext cx="1835128" cy="12234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D3950-B589-4820-AA7F-B544F7159711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8C3B8-E1CE-4D1E-B8D9-EB7C2C418B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7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2D1B0-C9A8-44AD-9246-16565B2484A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7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39867"/>
            <a:ext cx="5616624" cy="70972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arrow_homepag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3127375"/>
            <a:ext cx="466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8229600" cy="147002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000" b="1" i="0">
                <a:solidFill>
                  <a:srgbClr val="0092D0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3136900"/>
            <a:ext cx="4876800" cy="730448"/>
          </a:xfrm>
          <a:prstGeom prst="rect">
            <a:avLst/>
          </a:prstGeom>
        </p:spPr>
        <p:txBody>
          <a:bodyPr vert="horz" anchor="ctr" anchorCtr="0">
            <a:normAutofit fontScale="92500" lnSpcReduction="10000"/>
          </a:bodyPr>
          <a:lstStyle>
            <a:lvl1pPr>
              <a:defRPr lang="en-US" sz="1800" dirty="0" smtClean="0">
                <a:solidFill>
                  <a:srgbClr val="666666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subtitle style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00" y="6093296"/>
            <a:ext cx="2644080" cy="57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Прямая соединительная линия 9"/>
          <p:cNvCxnSpPr/>
          <p:nvPr userDrawn="1"/>
        </p:nvCxnSpPr>
        <p:spPr>
          <a:xfrm>
            <a:off x="0" y="3717032"/>
            <a:ext cx="3203848" cy="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9"/>
          <p:cNvCxnSpPr/>
          <p:nvPr userDrawn="1"/>
        </p:nvCxnSpPr>
        <p:spPr>
          <a:xfrm flipV="1">
            <a:off x="333972" y="1433936"/>
            <a:ext cx="1152128" cy="1974826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9"/>
          <p:cNvCxnSpPr/>
          <p:nvPr userDrawn="1"/>
        </p:nvCxnSpPr>
        <p:spPr>
          <a:xfrm>
            <a:off x="467544" y="3336280"/>
            <a:ext cx="1390899" cy="252028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33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D987CB1A-97E2-4570-8513-DA8E8421A2A3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7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buSzPct val="100000"/>
              <a:buFontTx/>
              <a:buBlip>
                <a:blip r:embed="rId2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800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"/>
          <p:cNvCxnSpPr/>
          <p:nvPr userDrawn="1"/>
        </p:nvCxnSpPr>
        <p:spPr bwMode="auto">
          <a:xfrm rot="5400000">
            <a:off x="4571207" y="3429794"/>
            <a:ext cx="6248400" cy="1587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Image 4" descr="ppt Large D.png"/>
          <p:cNvSpPr>
            <a:spLocks noChangeAspect="1"/>
          </p:cNvSpPr>
          <p:nvPr userDrawn="1"/>
        </p:nvSpPr>
        <p:spPr bwMode="auto">
          <a:xfrm rot="5400000">
            <a:off x="7896225" y="561022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934200" cy="5821363"/>
          </a:xfrm>
          <a:prstGeom prst="rect">
            <a:avLst/>
          </a:prstGeom>
        </p:spPr>
        <p:txBody>
          <a:bodyPr vert="eaVert"/>
          <a:lstStyle>
            <a:lvl1pPr>
              <a:buSzPct val="100000"/>
              <a:buFontTx/>
              <a:buBlip>
                <a:blip r:embed="rId2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 rot="5400000">
            <a:off x="4457700" y="384889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 rot="5400000">
            <a:off x="-801687" y="545623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87D4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B08CDCF1-5FB3-47D9-A869-AB9F7C4EDD1A}" type="slidenum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60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 userDrawn="1"/>
        </p:nvSpPr>
        <p:spPr bwMode="auto">
          <a:xfrm>
            <a:off x="228600" y="355600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92D0"/>
                </a:solidFill>
                <a:cs typeface="Arial" charset="0"/>
              </a:rPr>
              <a:t>Thank You for Your Attention</a:t>
            </a:r>
          </a:p>
        </p:txBody>
      </p:sp>
      <p:cxnSp>
        <p:nvCxnSpPr>
          <p:cNvPr id="5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31E9E15F-FC77-4130-B6E9-418826418E37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7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429000" y="2057400"/>
            <a:ext cx="5486400" cy="396240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buSzPct val="100000"/>
              <a:buFontTx/>
              <a:buBlip>
                <a:blip r:embed="rId2"/>
              </a:buBlip>
              <a:defRPr baseline="0">
                <a:solidFill>
                  <a:schemeClr val="tx1">
                    <a:lumMod val="50000"/>
                  </a:schemeClr>
                </a:solidFill>
              </a:defRPr>
            </a:lvl2pPr>
            <a:lvl3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6631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0" y="115888"/>
            <a:ext cx="8686800" cy="49053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288" y="1370013"/>
            <a:ext cx="4068762" cy="21859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6450" y="1370013"/>
            <a:ext cx="4070350" cy="21859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395288" y="3708400"/>
            <a:ext cx="4068762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16450" y="3708400"/>
            <a:ext cx="407035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675688" y="6553200"/>
            <a:ext cx="468312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129F51C-93A8-4FDF-A483-1E33DDF61989}" type="slidenum">
              <a:rPr lang="en-GB">
                <a:solidFill>
                  <a:srgbClr val="3F3F3F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>
              <a:solidFill>
                <a:srgbClr val="3F3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0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08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130EC253-BDF6-4E2A-8CA7-1B1291438425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7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9" name="Image 7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838200"/>
            <a:ext cx="8659813" cy="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1pPr>
            <a:lvl2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2pPr>
            <a:lvl3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3pPr>
            <a:lvl4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4pPr>
            <a:lvl5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" y="3175"/>
            <a:ext cx="8229600" cy="685800"/>
          </a:xfrm>
          <a:prstGeom prst="rect">
            <a:avLst/>
          </a:prstGeom>
        </p:spPr>
        <p:txBody>
          <a:bodyPr anchor="ctr" anchorCtr="0"/>
          <a:lstStyle>
            <a:lvl1pPr>
              <a:defRPr sz="2400">
                <a:solidFill>
                  <a:srgbClr val="666666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4077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D1D261CE-323C-4AE6-A73A-FAAC01F04BB8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81325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600" b="1" cap="all">
                <a:solidFill>
                  <a:srgbClr val="0092D0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447800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52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479FF61A-8782-4A0C-922D-F4D8EED811C5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10" name="Image 7" descr="ppt Large D.png"/>
          <p:cNvSpPr>
            <a:spLocks noChangeAspect="1"/>
          </p:cNvSpPr>
          <p:nvPr userDrawn="1"/>
        </p:nvSpPr>
        <p:spPr bwMode="auto">
          <a:xfrm>
            <a:off x="7635875" y="1588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cxnSp>
        <p:nvCxnSpPr>
          <p:cNvPr id="11" name="Straight Connector 1"/>
          <p:cNvCxnSpPr/>
          <p:nvPr userDrawn="1"/>
        </p:nvCxnSpPr>
        <p:spPr bwMode="auto">
          <a:xfrm>
            <a:off x="304800" y="685800"/>
            <a:ext cx="8243888" cy="0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989014"/>
            <a:ext cx="4038600" cy="5154611"/>
          </a:xfrm>
          <a:prstGeom prst="rect">
            <a:avLst/>
          </a:prstGeo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>
              <a:buSzPct val="60000"/>
              <a:buFontTx/>
              <a:buBlip>
                <a:blip r:embed="rId3"/>
              </a:buBlip>
              <a:defRPr sz="2000">
                <a:solidFill>
                  <a:schemeClr val="tx1">
                    <a:lumMod val="50000"/>
                  </a:schemeClr>
                </a:solidFill>
              </a:defRPr>
            </a:lvl2pPr>
            <a:lvl3pPr>
              <a:buSzPct val="60000"/>
              <a:buFontTx/>
              <a:buBlip>
                <a:blip r:embed="rId3"/>
              </a:buBlip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>
              <a:buSzPct val="60000"/>
              <a:buFontTx/>
              <a:buBlip>
                <a:blip r:embed="rId3"/>
              </a:buBlip>
              <a:defRPr sz="1600">
                <a:solidFill>
                  <a:schemeClr val="tx1">
                    <a:lumMod val="50000"/>
                  </a:schemeClr>
                </a:solidFill>
              </a:defRPr>
            </a:lvl4pPr>
            <a:lvl5pPr>
              <a:buSzPct val="60000"/>
              <a:buFontTx/>
              <a:buBlip>
                <a:blip r:embed="rId3"/>
              </a:buBlip>
              <a:defRPr sz="1600">
                <a:solidFill>
                  <a:schemeClr val="tx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4038600" cy="5135563"/>
          </a:xfrm>
          <a:prstGeom prst="rect">
            <a:avLst/>
          </a:prstGeo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1pPr>
            <a:lvl2pPr>
              <a:buSzPct val="60000"/>
              <a:buFontTx/>
              <a:buBlip>
                <a:blip r:embed="rId4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2pPr>
            <a:lvl3pPr>
              <a:buSzPct val="60000"/>
              <a:buFontTx/>
              <a:buBlip>
                <a:blip r:embed="rId4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3pPr>
            <a:lvl4pPr>
              <a:buSzPct val="60000"/>
              <a:buFontTx/>
              <a:buBlip>
                <a:blip r:embed="rId4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4pPr>
            <a:lvl5pPr>
              <a:buSzPct val="60000"/>
              <a:buFontTx/>
              <a:buBlip>
                <a:blip r:embed="rId4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85800"/>
          </a:xfrm>
          <a:prstGeom prst="rect">
            <a:avLst/>
          </a:prstGeom>
        </p:spPr>
        <p:txBody>
          <a:bodyPr anchor="ctr" anchorCtr="0"/>
          <a:lstStyle>
            <a:lvl1pPr>
              <a:defRPr sz="2400">
                <a:solidFill>
                  <a:srgbClr val="666666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752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A70AB796-0822-4BCD-B265-3E22FC59B5BF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9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11" name="Image 7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cxnSp>
        <p:nvCxnSpPr>
          <p:cNvPr id="12" name="Straight Connector 1"/>
          <p:cNvCxnSpPr/>
          <p:nvPr userDrawn="1"/>
        </p:nvCxnSpPr>
        <p:spPr bwMode="auto">
          <a:xfrm>
            <a:off x="304800" y="685800"/>
            <a:ext cx="8243888" cy="0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92D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425" y="990600"/>
            <a:ext cx="390366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92D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0"/>
          </p:nvPr>
        </p:nvSpPr>
        <p:spPr>
          <a:xfrm>
            <a:off x="457200" y="1630362"/>
            <a:ext cx="8229600" cy="4495801"/>
          </a:xfrm>
          <a:prstGeom prst="rect">
            <a:avLst/>
          </a:prstGeo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1pPr>
            <a:lvl2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2pPr>
            <a:lvl3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3pPr>
            <a:lvl4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4pPr>
            <a:lvl5pPr>
              <a:buSzPct val="60000"/>
              <a:buFontTx/>
              <a:buBlip>
                <a:blip r:embed="rId3"/>
              </a:buBlip>
              <a:defRPr>
                <a:solidFill>
                  <a:schemeClr val="tx1">
                    <a:lumMod val="50000"/>
                  </a:schemeClr>
                </a:solidFill>
                <a:latin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85800"/>
          </a:xfrm>
          <a:prstGeom prst="rect">
            <a:avLst/>
          </a:prstGeom>
        </p:spPr>
        <p:txBody>
          <a:bodyPr anchor="ctr" anchorCtr="0"/>
          <a:lstStyle>
            <a:lvl1pPr>
              <a:defRPr sz="2400">
                <a:solidFill>
                  <a:srgbClr val="666666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289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C5F54891-93D5-417B-A8EB-D97F15C7CF4F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6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8" name="Image 7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cxnSp>
        <p:nvCxnSpPr>
          <p:cNvPr id="9" name="Straight Connector 1"/>
          <p:cNvCxnSpPr/>
          <p:nvPr userDrawn="1"/>
        </p:nvCxnSpPr>
        <p:spPr bwMode="auto">
          <a:xfrm>
            <a:off x="304800" y="685800"/>
            <a:ext cx="8243888" cy="0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85800"/>
          </a:xfrm>
          <a:prstGeom prst="rect">
            <a:avLst/>
          </a:prstGeom>
        </p:spPr>
        <p:txBody>
          <a:bodyPr anchor="ctr" anchorCtr="0"/>
          <a:lstStyle>
            <a:lvl1pPr>
              <a:defRPr sz="2400">
                <a:solidFill>
                  <a:srgbClr val="666666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7822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D9B0A05F-9C4D-47BE-B274-F5F0C39D1B3A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5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7" name="Image 6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0354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6005513"/>
          </a:xfrm>
          <a:prstGeom prst="rect">
            <a:avLst/>
          </a:prstGeo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>
              <a:buSzPct val="60000"/>
              <a:buFontTx/>
              <a:buBlip>
                <a:blip r:embed="rId3"/>
              </a:buBlip>
              <a:defRPr sz="2800">
                <a:solidFill>
                  <a:schemeClr val="tx1">
                    <a:lumMod val="50000"/>
                  </a:schemeClr>
                </a:solidFill>
              </a:defRPr>
            </a:lvl2pPr>
            <a:lvl3pPr>
              <a:buSzPct val="60000"/>
              <a:buFontTx/>
              <a:buBlip>
                <a:blip r:embed="rId3"/>
              </a:buBlip>
              <a:defRPr sz="2400">
                <a:solidFill>
                  <a:schemeClr val="tx1">
                    <a:lumMod val="50000"/>
                  </a:schemeClr>
                </a:solidFill>
              </a:defRPr>
            </a:lvl3pPr>
            <a:lvl4pPr>
              <a:buSzPct val="60000"/>
              <a:buFontTx/>
              <a:buBlip>
                <a:blip r:embed="rId3"/>
              </a:buBlip>
              <a:defRPr sz="2000">
                <a:solidFill>
                  <a:schemeClr val="tx1">
                    <a:lumMod val="50000"/>
                  </a:schemeClr>
                </a:solidFill>
              </a:defRPr>
            </a:lvl4pPr>
            <a:lvl5pPr>
              <a:buSzPct val="60000"/>
              <a:buFontTx/>
              <a:buBlip>
                <a:blip r:embed="rId3"/>
              </a:buBlip>
              <a:defRPr sz="2000">
                <a:solidFill>
                  <a:schemeClr val="tx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2A57D534-C4C3-4C29-A15B-9B2491CE1360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10" name="Image 7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sp>
        <p:nvSpPr>
          <p:cNvPr id="11" name="Title 1"/>
          <p:cNvSpPr txBox="1">
            <a:spLocks/>
          </p:cNvSpPr>
          <p:nvPr userDrawn="1"/>
        </p:nvSpPr>
        <p:spPr bwMode="auto">
          <a:xfrm>
            <a:off x="304800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666666"/>
                </a:solidFill>
              </a:rPr>
              <a:t>Click to edit Master title style</a:t>
            </a:r>
          </a:p>
        </p:txBody>
      </p:sp>
      <p:cxnSp>
        <p:nvCxnSpPr>
          <p:cNvPr id="12" name="Straight Connector 1"/>
          <p:cNvCxnSpPr/>
          <p:nvPr userDrawn="1"/>
        </p:nvCxnSpPr>
        <p:spPr bwMode="auto">
          <a:xfrm>
            <a:off x="304800" y="685800"/>
            <a:ext cx="8243888" cy="0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008313" cy="13144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92D0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0505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92D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7531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9"/>
          <p:cNvCxnSpPr/>
          <p:nvPr userDrawn="1"/>
        </p:nvCxnSpPr>
        <p:spPr bwMode="auto">
          <a:xfrm>
            <a:off x="1646238" y="6591300"/>
            <a:ext cx="6888162" cy="1588"/>
          </a:xfrm>
          <a:prstGeom prst="lin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8593138" y="6399213"/>
            <a:ext cx="533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88863318-50DA-4225-A192-EF5D6FC74DA0}" type="slidenum">
              <a:rPr lang="en-US" sz="1000">
                <a:solidFill>
                  <a:srgbClr val="828282"/>
                </a:solidFill>
              </a:rPr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828282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 userDrawn="1"/>
        </p:nvSpPr>
        <p:spPr bwMode="auto">
          <a:xfrm>
            <a:off x="8583613" y="6470650"/>
            <a:ext cx="762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828282"/>
                </a:solidFill>
                <a:ea typeface="ＭＳ Ｐゴシック" pitchFamily="34" charset="-128"/>
              </a:rPr>
              <a:t>|</a:t>
            </a:r>
          </a:p>
        </p:txBody>
      </p:sp>
      <p:sp>
        <p:nvSpPr>
          <p:cNvPr id="10" name="Image 6" descr="ppt Large D.png"/>
          <p:cNvSpPr>
            <a:spLocks noChangeAspect="1"/>
          </p:cNvSpPr>
          <p:nvPr userDrawn="1"/>
        </p:nvSpPr>
        <p:spPr bwMode="auto">
          <a:xfrm>
            <a:off x="7635875" y="3175"/>
            <a:ext cx="15081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3F3F3F"/>
              </a:solidFill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60925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92D0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73100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427663"/>
            <a:ext cx="5486400" cy="5921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51025"/>
            <a:ext cx="1656184" cy="3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20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11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87D4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0087D4"/>
          </a:solidFill>
          <a:latin typeface="Arial" pitchFamily="-107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 b="1" kern="1200">
          <a:solidFill>
            <a:srgbClr val="0087D4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7"/>
        </a:buBlip>
        <a:defRPr sz="2000" kern="1200">
          <a:solidFill>
            <a:srgbClr val="0087D4"/>
          </a:solidFill>
          <a:latin typeface="Arial"/>
          <a:ea typeface="ＭＳ Ｐゴシック" pitchFamily="-107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7"/>
        </a:buBlip>
        <a:defRPr kern="1200">
          <a:solidFill>
            <a:srgbClr val="0087D4"/>
          </a:solidFill>
          <a:latin typeface="Arial"/>
          <a:ea typeface="ＭＳ Ｐゴシック" pitchFamily="-107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7"/>
        </a:buBlip>
        <a:defRPr sz="1600" kern="1200">
          <a:solidFill>
            <a:srgbClr val="0087D4"/>
          </a:solidFill>
          <a:latin typeface="Arial"/>
          <a:ea typeface="ＭＳ Ｐゴシック" pitchFamily="-107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7"/>
        </a:buBlip>
        <a:defRPr sz="1400" kern="1200">
          <a:solidFill>
            <a:srgbClr val="0087D4"/>
          </a:solidFill>
          <a:latin typeface="Arial"/>
          <a:ea typeface="ＭＳ Ｐゴシック" pitchFamily="-107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18" Type="http://schemas.microsoft.com/office/2007/relationships/diagramDrawing" Target="../diagrams/drawing5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17" Type="http://schemas.openxmlformats.org/officeDocument/2006/relationships/diagramColors" Target="../diagrams/colors5.xml"/><Relationship Id="rId2" Type="http://schemas.openxmlformats.org/officeDocument/2006/relationships/notesSlide" Target="../notesSlides/notesSlide10.xml"/><Relationship Id="rId16" Type="http://schemas.openxmlformats.org/officeDocument/2006/relationships/diagramQuickStyle" Target="../diagrams/quickStyle5.xml"/><Relationship Id="rId1" Type="http://schemas.openxmlformats.org/officeDocument/2006/relationships/slideLayout" Target="../slideLayouts/slideLayout14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5" Type="http://schemas.openxmlformats.org/officeDocument/2006/relationships/diagramLayout" Target="../diagrams/layout5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Relationship Id="rId14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1556792"/>
            <a:ext cx="6499448" cy="1470025"/>
          </a:xfrm>
        </p:spPr>
        <p:txBody>
          <a:bodyPr>
            <a:normAutofit/>
          </a:bodyPr>
          <a:lstStyle/>
          <a:p>
            <a:r>
              <a:rPr lang="en-US" sz="8000" dirty="0" err="1" smtClean="0"/>
              <a:t>BioFund</a:t>
            </a:r>
            <a:endParaRPr lang="ru-RU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912" y="2780928"/>
            <a:ext cx="4876800" cy="1516236"/>
          </a:xfrm>
        </p:spPr>
        <p:txBody>
          <a:bodyPr anchor="ctr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dirty="0" err="1" smtClean="0"/>
              <a:t>Egor</a:t>
            </a:r>
            <a:r>
              <a:rPr lang="en-US" dirty="0" smtClean="0"/>
              <a:t> </a:t>
            </a:r>
            <a:r>
              <a:rPr lang="en-US" dirty="0" err="1" smtClean="0"/>
              <a:t>Gulyaev</a:t>
            </a:r>
            <a:endParaRPr lang="ru-RU" dirty="0" smtClean="0"/>
          </a:p>
          <a:p>
            <a:pPr marL="0" indent="0">
              <a:spcBef>
                <a:spcPct val="0"/>
              </a:spcBef>
              <a:buNone/>
            </a:pPr>
            <a:r>
              <a:rPr lang="en-US" sz="1400" dirty="0" smtClean="0"/>
              <a:t>Investment Manager, MBA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dirty="0" smtClean="0"/>
              <a:t> </a:t>
            </a:r>
            <a:endParaRPr lang="ru-RU" dirty="0">
              <a:solidFill>
                <a:srgbClr val="6666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6237312"/>
            <a:ext cx="1565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May, 28 2012</a:t>
            </a:r>
            <a:endParaRPr lang="ru-RU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4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429375"/>
            <a:ext cx="7797552" cy="936104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How Can </a:t>
            </a:r>
            <a:r>
              <a:rPr lang="en-US" sz="2600" dirty="0" err="1" smtClean="0">
                <a:solidFill>
                  <a:schemeClr val="tx2">
                    <a:lumMod val="75000"/>
                  </a:schemeClr>
                </a:solidFill>
              </a:rPr>
              <a:t>BioFund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 Invest</a:t>
            </a:r>
            <a:endParaRPr lang="ru-RU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03848" y="1196752"/>
            <a:ext cx="2520280" cy="4001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Biofund</a:t>
            </a:r>
            <a:r>
              <a:rPr lang="en-US" sz="2000" b="1" dirty="0" smtClean="0">
                <a:solidFill>
                  <a:schemeClr val="bg1"/>
                </a:solidFill>
              </a:rPr>
              <a:t> RVC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V="1">
            <a:off x="4355976" y="5661248"/>
            <a:ext cx="28803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74717" y="3650157"/>
            <a:ext cx="1656184" cy="400110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Investment</a:t>
            </a:r>
            <a:r>
              <a:rPr lang="en-US" sz="2000" b="1" dirty="0" smtClean="0"/>
              <a:t>s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3573016"/>
            <a:ext cx="2016069" cy="707886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Service Company**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60232" y="3573017"/>
            <a:ext cx="2016224" cy="707886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IBC Company**</a:t>
            </a:r>
            <a:endParaRPr lang="ru-RU" sz="2000" b="1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2267589" y="3850212"/>
            <a:ext cx="129709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378253" y="3850212"/>
            <a:ext cx="129614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339752" y="3202623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</a:t>
            </a:r>
            <a:r>
              <a:rPr lang="en-US" b="1" dirty="0" smtClean="0"/>
              <a:t>p to 75%</a:t>
            </a:r>
            <a:r>
              <a:rPr lang="ru-RU" b="1" dirty="0" smtClean="0"/>
              <a:t> </a:t>
            </a:r>
            <a:r>
              <a:rPr lang="en-US" b="1" dirty="0" smtClean="0"/>
              <a:t>of ID *</a:t>
            </a:r>
            <a:endParaRPr lang="ru-R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364088" y="320262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</a:t>
            </a:r>
            <a:r>
              <a:rPr lang="en-US" b="1" dirty="0" smtClean="0"/>
              <a:t>p to 50% of ID</a:t>
            </a:r>
            <a:r>
              <a:rPr lang="ru-RU" b="1" dirty="0" smtClean="0"/>
              <a:t>*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635896" y="5013176"/>
            <a:ext cx="1656184" cy="369332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Investments</a:t>
            </a:r>
            <a:endParaRPr lang="ru-R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203848" y="5877272"/>
            <a:ext cx="2520280" cy="61555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Private Investor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(Russian/</a:t>
            </a:r>
            <a:r>
              <a:rPr lang="en-US" sz="1400" dirty="0" err="1" smtClean="0">
                <a:solidFill>
                  <a:schemeClr val="bg1"/>
                </a:solidFill>
              </a:rPr>
              <a:t>NonRussian</a:t>
            </a:r>
            <a:r>
              <a:rPr lang="en-US" sz="1400" dirty="0" smtClean="0">
                <a:solidFill>
                  <a:schemeClr val="bg1"/>
                </a:solidFill>
              </a:rPr>
              <a:t>)</a:t>
            </a:r>
            <a:endParaRPr lang="ru-RU" sz="1400" dirty="0">
              <a:solidFill>
                <a:schemeClr val="bg1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H="1" flipV="1">
            <a:off x="2267589" y="4588679"/>
            <a:ext cx="1297093" cy="58407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83513" y="484959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not less 25% of ID</a:t>
            </a:r>
            <a:r>
              <a:rPr lang="ru-RU" b="1" dirty="0" smtClean="0"/>
              <a:t>*</a:t>
            </a:r>
            <a:endParaRPr lang="ru-RU" b="1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 flipV="1">
            <a:off x="5378253" y="4588679"/>
            <a:ext cx="1209971" cy="6150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644456" y="4890065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</a:t>
            </a:r>
            <a:r>
              <a:rPr lang="en-US" b="1" dirty="0" smtClean="0"/>
              <a:t>ot less 50% of ID</a:t>
            </a:r>
            <a:r>
              <a:rPr lang="ru-RU" b="1" dirty="0" smtClean="0"/>
              <a:t>*</a:t>
            </a:r>
            <a:endParaRPr lang="ru-RU" b="1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>
            <a:off x="4248758" y="1952042"/>
            <a:ext cx="50405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72000" y="1653940"/>
            <a:ext cx="1076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Project </a:t>
            </a:r>
            <a:br>
              <a:rPr lang="en-US" dirty="0" smtClean="0"/>
            </a:br>
            <a:r>
              <a:rPr lang="en-US" dirty="0" smtClean="0"/>
              <a:t>after DD</a:t>
            </a:r>
            <a:endParaRPr lang="ru-RU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35496" y="6093296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 ID - Investment Demand</a:t>
            </a:r>
          </a:p>
          <a:p>
            <a:r>
              <a:rPr lang="en-US" dirty="0" smtClean="0"/>
              <a:t>** Legal entity in Russia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3458693" y="2308970"/>
            <a:ext cx="208823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Biofund</a:t>
            </a:r>
            <a:r>
              <a:rPr lang="en-US" sz="1400" b="1" dirty="0" smtClean="0">
                <a:solidFill>
                  <a:srgbClr val="C00000"/>
                </a:solidFill>
              </a:rPr>
              <a:t/>
            </a:r>
            <a:br>
              <a:rPr lang="en-US" sz="1400" b="1" dirty="0" smtClean="0">
                <a:solidFill>
                  <a:srgbClr val="C00000"/>
                </a:solidFill>
              </a:rPr>
            </a:br>
            <a:r>
              <a:rPr lang="en-US" sz="1400" b="1" dirty="0" smtClean="0">
                <a:solidFill>
                  <a:srgbClr val="C00000"/>
                </a:solidFill>
              </a:rPr>
              <a:t>Investment Committee</a:t>
            </a:r>
            <a:endParaRPr lang="ru-RU" sz="1400" b="1" dirty="0">
              <a:solidFill>
                <a:srgbClr val="C00000"/>
              </a:solidFill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rot="5400000">
            <a:off x="4211166" y="3320194"/>
            <a:ext cx="50405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734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30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19449" y="5003197"/>
            <a:ext cx="8405068" cy="9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Based on results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of Investment Committee,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the project can be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Declined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Forwarded for improvement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Sent to the next stage</a:t>
            </a:r>
            <a:endParaRPr lang="ru-RU" sz="1400" b="1" i="1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391457" y="5976210"/>
            <a:ext cx="8303493" cy="5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reality,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terms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are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strongly dependent on the ability of the team promptly communicate with the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BioFund</a:t>
            </a:r>
            <a:endParaRPr lang="ru-RU" sz="17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545096151"/>
              </p:ext>
            </p:extLst>
          </p:nvPr>
        </p:nvGraphicFramePr>
        <p:xfrm>
          <a:off x="319449" y="1042757"/>
          <a:ext cx="856895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52245468"/>
              </p:ext>
            </p:extLst>
          </p:nvPr>
        </p:nvGraphicFramePr>
        <p:xfrm>
          <a:off x="319449" y="2338901"/>
          <a:ext cx="856895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545284974"/>
              </p:ext>
            </p:extLst>
          </p:nvPr>
        </p:nvGraphicFramePr>
        <p:xfrm>
          <a:off x="391457" y="3635045"/>
          <a:ext cx="856895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849286" y="404664"/>
            <a:ext cx="7797552" cy="79208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2"/>
                </a:solidFill>
              </a:rPr>
              <a:t>Movement of a project in </a:t>
            </a:r>
            <a:r>
              <a:rPr lang="en-US" sz="2400" dirty="0" err="1" smtClean="0">
                <a:solidFill>
                  <a:schemeClr val="tx2"/>
                </a:solidFill>
              </a:rPr>
              <a:t>BioFund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6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8136904" cy="72008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/>
                </a:solidFill>
              </a:rPr>
              <a:t>RVC </a:t>
            </a:r>
            <a:r>
              <a:rPr lang="ru-RU" sz="2600" dirty="0" err="1">
                <a:solidFill>
                  <a:schemeClr val="tx2"/>
                </a:solidFill>
              </a:rPr>
              <a:t>Biopharmaceutical</a:t>
            </a:r>
            <a:r>
              <a:rPr lang="ru-RU" sz="2600" dirty="0">
                <a:solidFill>
                  <a:schemeClr val="tx2"/>
                </a:solidFill>
              </a:rPr>
              <a:t> </a:t>
            </a:r>
            <a:r>
              <a:rPr lang="en-US" sz="2600" dirty="0" smtClean="0">
                <a:solidFill>
                  <a:schemeClr val="tx2"/>
                </a:solidFill>
              </a:rPr>
              <a:t>Investments Fund</a:t>
            </a:r>
            <a:endParaRPr lang="ru-RU" sz="2600" dirty="0">
              <a:solidFill>
                <a:schemeClr val="tx2"/>
              </a:solidFill>
            </a:endParaRPr>
          </a:p>
        </p:txBody>
      </p:sp>
      <p:pic>
        <p:nvPicPr>
          <p:cNvPr id="4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6" name="Picture 2" descr="/upload/cfm/pharma solutions/dreamstime_549845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5" r="32109"/>
          <a:stretch/>
        </p:blipFill>
        <p:spPr bwMode="auto">
          <a:xfrm>
            <a:off x="0" y="856232"/>
            <a:ext cx="176897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622317" y="856232"/>
            <a:ext cx="146662" cy="3960440"/>
          </a:xfrm>
          <a:prstGeom prst="rect">
            <a:avLst/>
          </a:prstGeom>
          <a:solidFill>
            <a:schemeClr val="bg1">
              <a:lumMod val="95000"/>
              <a:alpha val="4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одержимое 2"/>
          <p:cNvSpPr>
            <a:spLocks noGrp="1"/>
          </p:cNvSpPr>
          <p:nvPr>
            <p:ph idx="1"/>
          </p:nvPr>
        </p:nvSpPr>
        <p:spPr>
          <a:xfrm>
            <a:off x="1907704" y="992076"/>
            <a:ext cx="6984268" cy="78074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Full title: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RVC Biopharmaceutical Investments, ltd.</a:t>
            </a:r>
            <a:endParaRPr lang="en-US" sz="1800" b="1" dirty="0" smtClean="0">
              <a:solidFill>
                <a:schemeClr val="bg2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Abbreviated title: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RVC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BioFund</a:t>
            </a:r>
            <a:endParaRPr lang="ru-RU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384284"/>
              </p:ext>
            </p:extLst>
          </p:nvPr>
        </p:nvGraphicFramePr>
        <p:xfrm>
          <a:off x="1982678" y="1844824"/>
          <a:ext cx="60960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192"/>
                <a:gridCol w="436780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Initial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capital: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RUB 500 m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Target capital: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</a:t>
                      </a:r>
                      <a:r>
                        <a:rPr lang="en-US" baseline="0" dirty="0" smtClean="0"/>
                        <a:t> 1,5 </a:t>
                      </a:r>
                      <a:r>
                        <a:rPr lang="en-US" baseline="0" dirty="0" err="1" smtClean="0"/>
                        <a:t>bn</a:t>
                      </a:r>
                      <a:endParaRPr lang="en-US" dirty="0" smtClean="0"/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Fund life: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Содержимое 2"/>
          <p:cNvSpPr txBox="1">
            <a:spLocks/>
          </p:cNvSpPr>
          <p:nvPr/>
        </p:nvSpPr>
        <p:spPr>
          <a:xfrm>
            <a:off x="1842195" y="4581128"/>
            <a:ext cx="6768752" cy="115212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 b="1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20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16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14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Investors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en-US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Tx/>
              <a:buNone/>
            </a:pPr>
            <a:r>
              <a:rPr lang="en-US" sz="1600" dirty="0" smtClean="0"/>
              <a:t>Russian Venture Company </a:t>
            </a:r>
            <a:r>
              <a:rPr lang="en-US" sz="1600" b="0" dirty="0" smtClean="0">
                <a:solidFill>
                  <a:schemeClr val="bg2">
                    <a:lumMod val="50000"/>
                  </a:schemeClr>
                </a:solidFill>
              </a:rPr>
              <a:t>(OJSC)</a:t>
            </a:r>
            <a:r>
              <a:rPr lang="ru-RU" sz="1600" b="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600" dirty="0" smtClean="0"/>
              <a:t>94</a:t>
            </a:r>
            <a:r>
              <a:rPr lang="ru-RU" sz="1600" dirty="0" smtClean="0"/>
              <a:t>%</a:t>
            </a:r>
          </a:p>
          <a:p>
            <a:pPr>
              <a:buFontTx/>
              <a:buNone/>
            </a:pPr>
            <a:r>
              <a:rPr lang="en-US" sz="1600" dirty="0" smtClean="0"/>
              <a:t>Venture Innovative Fund</a:t>
            </a:r>
            <a:r>
              <a:rPr lang="ru-RU" sz="1600" dirty="0" smtClean="0"/>
              <a:t> </a:t>
            </a:r>
            <a:r>
              <a:rPr lang="en-US" sz="1600" b="0" dirty="0" smtClean="0">
                <a:solidFill>
                  <a:schemeClr val="bg2">
                    <a:lumMod val="50000"/>
                  </a:schemeClr>
                </a:solidFill>
              </a:rPr>
              <a:t>(Nonprofit organization)</a:t>
            </a:r>
            <a:r>
              <a:rPr lang="ru-RU" sz="1600" dirty="0" smtClean="0"/>
              <a:t> </a:t>
            </a:r>
            <a:r>
              <a:rPr lang="en-US" sz="1600" dirty="0" smtClean="0"/>
              <a:t>6</a:t>
            </a:r>
            <a:r>
              <a:rPr lang="ru-RU" sz="1600" dirty="0" smtClean="0"/>
              <a:t>%</a:t>
            </a:r>
            <a:endParaRPr lang="ru-RU" sz="1600" dirty="0"/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1907704" y="3165874"/>
            <a:ext cx="6962487" cy="14872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 b="1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20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16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6"/>
              </a:buBlip>
              <a:defRPr sz="1400" kern="1200">
                <a:solidFill>
                  <a:srgbClr val="0087D4"/>
                </a:solidFill>
                <a:latin typeface="Arial"/>
                <a:ea typeface="ＭＳ Ｐゴシック" pitchFamily="-107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tabLst>
                <a:tab pos="271463" algn="l"/>
              </a:tabLst>
            </a:pPr>
            <a:r>
              <a:rPr lang="en-US" sz="1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6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cornerstone </a:t>
            </a:r>
            <a:r>
              <a:rPr lang="en-US" sz="1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of the </a:t>
            </a:r>
            <a:r>
              <a:rPr lang="en-US" sz="16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BioFund</a:t>
            </a:r>
            <a:r>
              <a:rPr lang="en-US" sz="1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Investment Strategy is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invest capital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the Fund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into stakes:</a:t>
            </a:r>
          </a:p>
          <a:p>
            <a:pPr algn="just">
              <a:buClr>
                <a:schemeClr val="accent1"/>
              </a:buClr>
              <a:buFont typeface="Arial" pitchFamily="34" charset="0"/>
              <a:buChar char="•"/>
              <a:tabLst>
                <a:tab pos="271463" algn="l"/>
              </a:tabLst>
            </a:pP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Russian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infrastructure service provides </a:t>
            </a:r>
          </a:p>
          <a:p>
            <a:pPr algn="just">
              <a:buClr>
                <a:schemeClr val="accent1"/>
              </a:buClr>
              <a:buFont typeface="Arial" pitchFamily="34" charset="0"/>
              <a:buChar char="•"/>
              <a:tabLst>
                <a:tab pos="271463" algn="l"/>
              </a:tabLst>
            </a:pP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Innovative companies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of Russian biopharmaceutical sector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1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кругленный прямоугольник 32"/>
          <p:cNvSpPr/>
          <p:nvPr/>
        </p:nvSpPr>
        <p:spPr>
          <a:xfrm>
            <a:off x="435976" y="3012382"/>
            <a:ext cx="3703976" cy="2576858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932040" y="3050876"/>
            <a:ext cx="3960440" cy="1314228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8136904" cy="72008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/>
                </a:solidFill>
              </a:rPr>
              <a:t>Where do we invest?</a:t>
            </a:r>
            <a:endParaRPr lang="ru-RU" sz="2600" dirty="0">
              <a:solidFill>
                <a:schemeClr val="tx2"/>
              </a:solidFill>
            </a:endParaRPr>
          </a:p>
        </p:txBody>
      </p:sp>
      <p:pic>
        <p:nvPicPr>
          <p:cNvPr id="4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3203848" y="1195019"/>
            <a:ext cx="2533996" cy="576064"/>
            <a:chOff x="2877239" y="1196752"/>
            <a:chExt cx="2533996" cy="576064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877239" y="1196752"/>
              <a:ext cx="2533996" cy="57606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67249" y="1300118"/>
              <a:ext cx="2353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Investment Focus</a:t>
              </a:r>
              <a:endParaRPr lang="ru-RU" b="1" dirty="0"/>
            </a:p>
          </p:txBody>
        </p:sp>
      </p:grpSp>
      <p:cxnSp>
        <p:nvCxnSpPr>
          <p:cNvPr id="21" name="Прямая со стрелкой 20"/>
          <p:cNvCxnSpPr/>
          <p:nvPr/>
        </p:nvCxnSpPr>
        <p:spPr>
          <a:xfrm flipH="1">
            <a:off x="2094582" y="1916832"/>
            <a:ext cx="175733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932040" y="1916832"/>
            <a:ext cx="187220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827584" y="2595762"/>
            <a:ext cx="2533996" cy="833235"/>
            <a:chOff x="2877239" y="1214385"/>
            <a:chExt cx="2533996" cy="476134"/>
          </a:xfrm>
          <a:solidFill>
            <a:schemeClr val="bg1">
              <a:lumMod val="95000"/>
            </a:schemeClr>
          </a:solidFill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2877239" y="1214385"/>
              <a:ext cx="2533996" cy="476134"/>
            </a:xfrm>
            <a:prstGeom prst="roundRect">
              <a:avLst/>
            </a:prstGeom>
            <a:grpFill/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967249" y="1308910"/>
              <a:ext cx="2353975" cy="1758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Service companies</a:t>
              </a:r>
              <a:endParaRPr lang="ru-RU" sz="1400" b="1" dirty="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5737844" y="2595764"/>
            <a:ext cx="2529455" cy="833236"/>
            <a:chOff x="2877239" y="1196751"/>
            <a:chExt cx="2533996" cy="833236"/>
          </a:xfrm>
          <a:solidFill>
            <a:schemeClr val="bg1">
              <a:lumMod val="95000"/>
            </a:schemeClr>
          </a:solidFill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2877239" y="1196751"/>
              <a:ext cx="2533996" cy="833236"/>
            </a:xfrm>
            <a:prstGeom prst="roundRect">
              <a:avLst/>
            </a:prstGeom>
            <a:grpFill/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83071" y="1237730"/>
              <a:ext cx="2353975" cy="7386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Innovative biopharmaceutical companies (IBC)</a:t>
              </a:r>
              <a:endParaRPr lang="ru-RU" sz="1400" b="1" dirty="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435976" y="3460634"/>
            <a:ext cx="3703976" cy="2021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C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ontract </a:t>
            </a: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laboratory 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services</a:t>
            </a:r>
            <a:r>
              <a:rPr lang="ru-RU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endParaRPr lang="en-US" sz="1400" b="1" dirty="0">
              <a:solidFill>
                <a:srgbClr val="246E98"/>
              </a:solidFill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C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ontract </a:t>
            </a: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manufacturing 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services</a:t>
            </a:r>
            <a:r>
              <a:rPr lang="ru-RU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endParaRPr lang="ru-RU" sz="1400" b="1" dirty="0">
              <a:solidFill>
                <a:srgbClr val="246E98"/>
              </a:solidFill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I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nformational </a:t>
            </a: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and analytical 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services</a:t>
            </a:r>
            <a:r>
              <a:rPr lang="ru-RU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endParaRPr lang="ru-RU" sz="1400" b="1" dirty="0">
              <a:solidFill>
                <a:srgbClr val="246E98"/>
              </a:solidFill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C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onsulting services</a:t>
            </a:r>
          </a:p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S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pecialized </a:t>
            </a: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services </a:t>
            </a:r>
            <a:r>
              <a:rPr lang="ru-RU" sz="1400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(</a:t>
            </a:r>
            <a:r>
              <a:rPr lang="en-US" sz="1400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including training </a:t>
            </a:r>
            <a:r>
              <a:rPr lang="en-US" sz="1400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of managers </a:t>
            </a:r>
            <a:r>
              <a:rPr lang="en-US" sz="1400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for infrastructure and service companies</a:t>
            </a:r>
            <a:r>
              <a:rPr lang="ru-RU" sz="1400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)</a:t>
            </a:r>
            <a:r>
              <a:rPr lang="en-US" sz="1400" b="1" dirty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to biotech, pharmaceutical and medical </a:t>
            </a: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companies</a:t>
            </a:r>
            <a:endParaRPr lang="ru-RU" sz="14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060272" y="3458977"/>
            <a:ext cx="37039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lvl="0" indent="-177800" fontAlgn="base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246E98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Drug and medical technology developers</a:t>
            </a:r>
            <a:endParaRPr lang="ru-RU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11560" y="5733255"/>
            <a:ext cx="3731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Portfolio structure: </a:t>
            </a:r>
            <a:r>
              <a:rPr lang="en-US" sz="1400" b="1" dirty="0" smtClean="0">
                <a:solidFill>
                  <a:schemeClr val="accent1"/>
                </a:solidFill>
              </a:rPr>
              <a:t>50% (+/-20%)</a:t>
            </a:r>
            <a:endParaRPr lang="ru-RU" sz="1400" b="1" dirty="0">
              <a:solidFill>
                <a:schemeClr val="accent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93881" y="4460570"/>
            <a:ext cx="3731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Portfolio structure: </a:t>
            </a:r>
            <a:r>
              <a:rPr lang="en-US" sz="1400" b="1" dirty="0" smtClean="0">
                <a:solidFill>
                  <a:schemeClr val="accent1"/>
                </a:solidFill>
              </a:rPr>
              <a:t>50% (+/-20%)</a:t>
            </a:r>
            <a:endParaRPr lang="ru-RU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286" y="404664"/>
            <a:ext cx="7797552" cy="792088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/>
                </a:solidFill>
              </a:rPr>
              <a:t>Service Company</a:t>
            </a:r>
            <a:endParaRPr lang="ru-RU" sz="2600" dirty="0">
              <a:solidFill>
                <a:schemeClr val="tx2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8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542317"/>
              </p:ext>
            </p:extLst>
          </p:nvPr>
        </p:nvGraphicFramePr>
        <p:xfrm>
          <a:off x="716407" y="1196484"/>
          <a:ext cx="7689764" cy="2016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4882"/>
                <a:gridCol w="3844882"/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BioFund</a:t>
                      </a:r>
                      <a:endParaRPr lang="ru-RU" b="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Private Investor</a:t>
                      </a:r>
                      <a:endParaRPr lang="ru-RU" b="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Up to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RUB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100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m (~3.3m USD)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Not more than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75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%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of aggregate investment demand in 1 Round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2667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Cash, property or IP rights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1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>
                          <a:tab pos="1778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At least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25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%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of investment demand in 1Round</a:t>
                      </a:r>
                    </a:p>
                    <a:p>
                      <a:pPr marL="155575" marR="0" lvl="1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78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155575" marR="0" lvl="1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78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Cash only</a:t>
                      </a:r>
                      <a:endParaRPr lang="ru-RU" b="1" dirty="0"/>
                    </a:p>
                  </a:txBody>
                  <a:tcPr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2487018" y="2601696"/>
            <a:ext cx="216024" cy="2160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015410" y="2269525"/>
            <a:ext cx="216024" cy="2160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Соединительная линия уступом 10"/>
          <p:cNvCxnSpPr/>
          <p:nvPr/>
        </p:nvCxnSpPr>
        <p:spPr>
          <a:xfrm>
            <a:off x="830834" y="3349644"/>
            <a:ext cx="648072" cy="576065"/>
          </a:xfrm>
          <a:prstGeom prst="bentConnector3">
            <a:avLst>
              <a:gd name="adj1" fmla="val -685"/>
            </a:avLst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142130"/>
              </p:ext>
            </p:extLst>
          </p:nvPr>
        </p:nvGraphicFramePr>
        <p:xfrm>
          <a:off x="1694930" y="3493660"/>
          <a:ext cx="6122632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5544"/>
                <a:gridCol w="315708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Scheduled break-even horizon</a:t>
                      </a:r>
                      <a:endParaRPr lang="ru-RU" sz="16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Not more than 7 years</a:t>
                      </a:r>
                      <a:endParaRPr lang="ru-RU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Potential output horizon: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mbria" pitchFamily="18" charset="0"/>
                        </a:rPr>
                        <a:t>Not later than 3 years</a:t>
                      </a:r>
                      <a:r>
                        <a:rPr lang="en-US" sz="1600" baseline="0" dirty="0" smtClean="0">
                          <a:latin typeface="Cambria" pitchFamily="18" charset="0"/>
                        </a:rPr>
                        <a:t> after first investments</a:t>
                      </a:r>
                      <a:endParaRPr lang="en-US" sz="1600" dirty="0" smtClean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8" name="Picture 6" descr="http://www.validationinc.com/microbiology_la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906" y="4665937"/>
            <a:ext cx="2475935" cy="16506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80" name="Picture 8" descr="http://topnews.in/files/Ranbaxy-Laboratories_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68" y="4665937"/>
            <a:ext cx="2443159" cy="16506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87231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8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849286" y="404664"/>
            <a:ext cx="7797552" cy="792088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/>
                </a:solidFill>
              </a:rPr>
              <a:t>Innovative Biopharmaceutical Company</a:t>
            </a:r>
            <a:endParaRPr lang="ru-RU" sz="2600" dirty="0">
              <a:solidFill>
                <a:schemeClr val="tx2"/>
              </a:solidFill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256329"/>
              </p:ext>
            </p:extLst>
          </p:nvPr>
        </p:nvGraphicFramePr>
        <p:xfrm>
          <a:off x="413791" y="1124744"/>
          <a:ext cx="8550696" cy="2560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5348"/>
                <a:gridCol w="4275348"/>
              </a:tblGrid>
              <a:tr h="371868"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BioFund</a:t>
                      </a:r>
                      <a:endParaRPr lang="ru-RU" b="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Private Investor</a:t>
                      </a:r>
                      <a:endParaRPr lang="ru-RU" b="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2188927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Up to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RUB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100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m (~3.3m USD)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Not more than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50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%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of aggregate investment demand in 1 Round (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max capital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– not more than RUB 300m)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2667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Cash, property or IP rights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1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Tx/>
                        <a:buFont typeface="Arial" pitchFamily="34" charset="0"/>
                        <a:buChar char="•"/>
                        <a:tabLst>
                          <a:tab pos="1778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At least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50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%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of investment demand in 1Round</a:t>
                      </a:r>
                    </a:p>
                    <a:p>
                      <a:pPr marL="155575" marR="0" lvl="1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78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  <a:p>
                      <a:pPr marL="155575" marR="0" lvl="1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78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ea typeface="Cambria" pitchFamily="18" charset="0"/>
                          <a:cs typeface="Cambria" pitchFamily="18" charset="0"/>
                        </a:rPr>
                        <a:t>Cash only</a:t>
                      </a:r>
                      <a:endParaRPr lang="ru-RU" b="1" dirty="0"/>
                    </a:p>
                  </a:txBody>
                  <a:tcPr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Стрелка вниз 16"/>
          <p:cNvSpPr/>
          <p:nvPr/>
        </p:nvSpPr>
        <p:spPr>
          <a:xfrm>
            <a:off x="2483768" y="2780928"/>
            <a:ext cx="216024" cy="2160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164288" y="2204864"/>
            <a:ext cx="216024" cy="2160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Соединительная линия уступом 20"/>
          <p:cNvCxnSpPr/>
          <p:nvPr/>
        </p:nvCxnSpPr>
        <p:spPr>
          <a:xfrm>
            <a:off x="1205880" y="3760669"/>
            <a:ext cx="1512168" cy="504057"/>
          </a:xfrm>
          <a:prstGeom prst="bentConnector3">
            <a:avLst>
              <a:gd name="adj1" fmla="val -1076"/>
            </a:avLst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963346"/>
              </p:ext>
            </p:extLst>
          </p:nvPr>
        </p:nvGraphicFramePr>
        <p:xfrm>
          <a:off x="2807804" y="4041068"/>
          <a:ext cx="4752528" cy="3708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073"/>
                <a:gridCol w="3259455"/>
              </a:tblGrid>
              <a:tr h="37083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Exit horizon:</a:t>
                      </a:r>
                      <a:endParaRPr lang="ru-RU" sz="16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Not more than 7 years</a:t>
                      </a:r>
                      <a:endParaRPr lang="ru-RU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100" name="Picture 4" descr="http://www.rtcmagazine.com/files/images/1641/rtc1011_cypress1_medium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15" r="29431"/>
          <a:stretch/>
        </p:blipFill>
        <p:spPr bwMode="auto">
          <a:xfrm>
            <a:off x="5439553" y="4694108"/>
            <a:ext cx="1548172" cy="16872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102" name="Picture 6" descr="http://www.ikaprocess.com/ika/images/industrie/phar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497921"/>
            <a:ext cx="3104878" cy="17313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3057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429375"/>
            <a:ext cx="7797552" cy="936104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Structure of a deal</a:t>
            </a:r>
            <a:endParaRPr lang="ru-RU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30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3880575" y="2782850"/>
            <a:ext cx="3136936" cy="123110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Service Company*</a:t>
            </a:r>
          </a:p>
          <a:p>
            <a:pPr marL="449263" indent="-182563">
              <a:buFontTx/>
              <a:buChar char="-"/>
            </a:pPr>
            <a:r>
              <a:rPr lang="en-US" sz="1400" dirty="0" err="1" smtClean="0"/>
              <a:t>GxP</a:t>
            </a:r>
            <a:r>
              <a:rPr lang="en-US" sz="1400" dirty="0" smtClean="0"/>
              <a:t> quality standard </a:t>
            </a:r>
          </a:p>
          <a:p>
            <a:pPr marL="449263" lvl="0" indent="-182563">
              <a:buFontTx/>
              <a:buChar char="-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high-tech research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/ industrial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equipment </a:t>
            </a:r>
            <a:endParaRPr lang="en-US" sz="1400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  <a:p>
            <a:pPr marL="266700" lvl="0"/>
            <a:endParaRPr lang="en-US" sz="1400" b="1" dirty="0" smtClean="0"/>
          </a:p>
        </p:txBody>
      </p:sp>
      <p:cxnSp>
        <p:nvCxnSpPr>
          <p:cNvPr id="28" name="Прямая со стрелкой 27"/>
          <p:cNvCxnSpPr/>
          <p:nvPr/>
        </p:nvCxnSpPr>
        <p:spPr>
          <a:xfrm flipV="1">
            <a:off x="5744964" y="1693595"/>
            <a:ext cx="1588" cy="8945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4594424" y="1693595"/>
            <a:ext cx="1588" cy="8945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434184" y="1727788"/>
            <a:ext cx="2025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up to $3,3m </a:t>
            </a:r>
          </a:p>
          <a:p>
            <a:pPr algn="r"/>
            <a:r>
              <a:rPr lang="en-US" sz="1400" b="1" dirty="0" smtClean="0"/>
              <a:t>75% of ID</a:t>
            </a:r>
            <a:endParaRPr lang="ru-RU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734853" y="1833110"/>
            <a:ext cx="1833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% of shares</a:t>
            </a:r>
            <a:endParaRPr lang="ru-RU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173195" y="1165074"/>
            <a:ext cx="1800200" cy="369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BioFund</a:t>
            </a:r>
            <a:r>
              <a:rPr lang="en-US" b="1" dirty="0" smtClean="0">
                <a:solidFill>
                  <a:schemeClr val="bg1"/>
                </a:solidFill>
              </a:rPr>
              <a:t> RVC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564" y="3115449"/>
            <a:ext cx="2088232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Project Initiator</a:t>
            </a:r>
          </a:p>
          <a:p>
            <a:pPr algn="ctr"/>
            <a:endParaRPr lang="en-US" b="1" dirty="0" smtClean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8676456" y="3314281"/>
            <a:ext cx="0" cy="1707530"/>
          </a:xfrm>
          <a:prstGeom prst="line">
            <a:avLst/>
          </a:prstGeo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7017512" y="3761780"/>
            <a:ext cx="1658944" cy="0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42" name="Прямая соединительная линия 41"/>
          <p:cNvCxnSpPr>
            <a:stCxn id="1026" idx="3"/>
          </p:cNvCxnSpPr>
          <p:nvPr/>
        </p:nvCxnSpPr>
        <p:spPr>
          <a:xfrm>
            <a:off x="5999287" y="5021811"/>
            <a:ext cx="2677169" cy="0"/>
          </a:xfrm>
          <a:prstGeom prst="line">
            <a:avLst/>
          </a:prstGeo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pic>
        <p:nvPicPr>
          <p:cNvPr id="1026" name="Picture 2" descr="http://www.sk.ru/%7E/media/Files/IGorod/Sk%20en.ashx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2" b="10950"/>
          <a:stretch/>
        </p:blipFill>
        <p:spPr bwMode="auto">
          <a:xfrm>
            <a:off x="4605951" y="4708660"/>
            <a:ext cx="1393336" cy="62630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Прямая со стрелкой 43"/>
          <p:cNvCxnSpPr/>
          <p:nvPr/>
        </p:nvCxnSpPr>
        <p:spPr>
          <a:xfrm>
            <a:off x="2511055" y="3222591"/>
            <a:ext cx="108062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157588" y="3222591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IP transfer </a:t>
            </a:r>
            <a:endParaRPr lang="ru-RU" sz="1200" b="1" dirty="0"/>
          </a:p>
        </p:txBody>
      </p:sp>
      <p:cxnSp>
        <p:nvCxnSpPr>
          <p:cNvPr id="46" name="Прямая со стрелкой 45"/>
          <p:cNvCxnSpPr/>
          <p:nvPr/>
        </p:nvCxnSpPr>
        <p:spPr>
          <a:xfrm flipH="1">
            <a:off x="2475559" y="3654639"/>
            <a:ext cx="1116124" cy="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96371" y="2984708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25% of ID*</a:t>
            </a:r>
            <a:endParaRPr lang="ru-RU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116994" y="3438614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% of shares</a:t>
            </a:r>
            <a:endParaRPr lang="ru-RU" sz="1200" b="1" dirty="0"/>
          </a:p>
        </p:txBody>
      </p:sp>
      <p:cxnSp>
        <p:nvCxnSpPr>
          <p:cNvPr id="55" name="Прямая со стрелкой 54"/>
          <p:cNvCxnSpPr/>
          <p:nvPr/>
        </p:nvCxnSpPr>
        <p:spPr>
          <a:xfrm>
            <a:off x="2547567" y="3446373"/>
            <a:ext cx="108062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945502" y="3020732"/>
            <a:ext cx="1658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~$</a:t>
            </a:r>
            <a:r>
              <a:rPr lang="ru-RU" sz="1200" b="1" dirty="0" smtClean="0"/>
              <a:t>4</a:t>
            </a:r>
            <a:r>
              <a:rPr lang="en-US" sz="1200" b="1" dirty="0" smtClean="0"/>
              <a:t>,</a:t>
            </a:r>
            <a:r>
              <a:rPr lang="ru-RU" sz="1200" b="1" dirty="0" smtClean="0"/>
              <a:t>4</a:t>
            </a:r>
            <a:r>
              <a:rPr lang="en-US" sz="1200" b="1" dirty="0" smtClean="0"/>
              <a:t>m (grant)</a:t>
            </a:r>
            <a:endParaRPr lang="ru-RU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432276" y="5790115"/>
            <a:ext cx="3143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presence of a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specialized co-investor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668344" y="9807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1"/>
                </a:solidFill>
              </a:rPr>
              <a:t>Round 1</a:t>
            </a:r>
            <a:endParaRPr lang="ru-RU" sz="1200" b="1" dirty="0">
              <a:solidFill>
                <a:schemeClr val="accent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-6064" y="6513189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/>
                </a:solidFill>
              </a:rPr>
              <a:t>*  Russian legal entity</a:t>
            </a:r>
            <a:endParaRPr lang="ru-RU" sz="1400" dirty="0">
              <a:solidFill>
                <a:schemeClr val="accent1"/>
              </a:solidFill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 flipH="1">
            <a:off x="7032001" y="3318699"/>
            <a:ext cx="1644455" cy="0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sp>
        <p:nvSpPr>
          <p:cNvPr id="79" name="TextBox 78"/>
          <p:cNvSpPr txBox="1"/>
          <p:nvPr/>
        </p:nvSpPr>
        <p:spPr>
          <a:xfrm>
            <a:off x="646975" y="5790114"/>
            <a:ext cx="2389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The requirement for a grant </a:t>
            </a:r>
            <a:r>
              <a:rPr lang="en-US" sz="1600" dirty="0" smtClean="0">
                <a:solidFill>
                  <a:srgbClr val="C00000"/>
                </a:solidFill>
              </a:rPr>
              <a:t>from the </a:t>
            </a:r>
            <a:r>
              <a:rPr lang="en-US" sz="1600" dirty="0" err="1" smtClean="0">
                <a:solidFill>
                  <a:srgbClr val="C00000"/>
                </a:solidFill>
              </a:rPr>
              <a:t>Skolkovo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3250512" y="5938486"/>
            <a:ext cx="206967" cy="288032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39552" y="5733256"/>
            <a:ext cx="5832648" cy="641633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7020272" y="332737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 financial contribution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38140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30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Заголовок 1"/>
          <p:cNvSpPr>
            <a:spLocks noGrp="1"/>
          </p:cNvSpPr>
          <p:nvPr>
            <p:ph type="title"/>
          </p:nvPr>
        </p:nvSpPr>
        <p:spPr>
          <a:xfrm>
            <a:off x="179512" y="1988840"/>
            <a:ext cx="4608512" cy="936104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2"/>
                </a:solidFill>
              </a:rPr>
              <a:t>Thank You!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067944" y="1556792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 smtClean="0">
                <a:solidFill>
                  <a:srgbClr val="376092"/>
                </a:solidFill>
                <a:latin typeface="Cambria" pitchFamily="18" charset="0"/>
              </a:rPr>
              <a:t>RVC </a:t>
            </a:r>
            <a:r>
              <a:rPr lang="en-US" sz="2000" b="1" dirty="0" err="1" smtClean="0">
                <a:solidFill>
                  <a:srgbClr val="376092"/>
                </a:solidFill>
                <a:latin typeface="Cambria" pitchFamily="18" charset="0"/>
              </a:rPr>
              <a:t>BioFund</a:t>
            </a:r>
            <a:endParaRPr lang="ru-RU" sz="2000" b="1" dirty="0" smtClean="0">
              <a:solidFill>
                <a:srgbClr val="376092"/>
              </a:solidFill>
              <a:latin typeface="Cambria" pitchFamily="18" charset="0"/>
            </a:endParaRPr>
          </a:p>
          <a:p>
            <a:pPr algn="r"/>
            <a:r>
              <a:rPr lang="en-US" dirty="0" err="1" smtClean="0">
                <a:solidFill>
                  <a:srgbClr val="376092"/>
                </a:solidFill>
                <a:latin typeface="Cambria" pitchFamily="18" charset="0"/>
              </a:rPr>
              <a:t>Gulyaev</a:t>
            </a:r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 </a:t>
            </a:r>
            <a:r>
              <a:rPr lang="en-US" dirty="0" err="1" smtClean="0">
                <a:solidFill>
                  <a:srgbClr val="376092"/>
                </a:solidFill>
                <a:latin typeface="Cambria" pitchFamily="18" charset="0"/>
              </a:rPr>
              <a:t>Egor</a:t>
            </a:r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, MBA</a:t>
            </a:r>
          </a:p>
          <a:p>
            <a:pPr algn="r"/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Investment Manager</a:t>
            </a:r>
          </a:p>
          <a:p>
            <a:pPr algn="r"/>
            <a:endParaRPr lang="ru-RU" dirty="0" smtClean="0">
              <a:solidFill>
                <a:srgbClr val="376092"/>
              </a:solidFill>
              <a:latin typeface="Cambria" pitchFamily="18" charset="0"/>
            </a:endParaRPr>
          </a:p>
          <a:p>
            <a:pPr algn="r"/>
            <a:endParaRPr lang="ru-RU" dirty="0" smtClean="0">
              <a:solidFill>
                <a:srgbClr val="376092"/>
              </a:solidFill>
              <a:latin typeface="Cambria" pitchFamily="18" charset="0"/>
            </a:endParaRPr>
          </a:p>
          <a:p>
            <a:pPr algn="r"/>
            <a:r>
              <a:rPr lang="en-US" dirty="0" err="1" smtClean="0">
                <a:solidFill>
                  <a:srgbClr val="376092"/>
                </a:solidFill>
                <a:latin typeface="Cambria" pitchFamily="18" charset="0"/>
              </a:rPr>
              <a:t>Lesnaya</a:t>
            </a:r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 str., 43, Moscow</a:t>
            </a:r>
          </a:p>
          <a:p>
            <a:pPr algn="r"/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Russian Federation, 127055</a:t>
            </a:r>
          </a:p>
          <a:p>
            <a:pPr algn="r"/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Tel.: +7 (495) </a:t>
            </a:r>
            <a:r>
              <a:rPr lang="ru-RU" dirty="0" smtClean="0">
                <a:solidFill>
                  <a:srgbClr val="376092"/>
                </a:solidFill>
                <a:latin typeface="Cambria" pitchFamily="18" charset="0"/>
              </a:rPr>
              <a:t>789-69-47</a:t>
            </a:r>
          </a:p>
          <a:p>
            <a:pPr algn="r"/>
            <a:r>
              <a:rPr lang="en-US" dirty="0" smtClean="0">
                <a:solidFill>
                  <a:srgbClr val="376092"/>
                </a:solidFill>
                <a:latin typeface="Cambria" pitchFamily="18" charset="0"/>
              </a:rPr>
              <a:t>E-mail: info@rvcbio.ru</a:t>
            </a:r>
          </a:p>
          <a:p>
            <a:pPr algn="r"/>
            <a:r>
              <a:rPr lang="en-US" b="1" dirty="0" smtClean="0">
                <a:solidFill>
                  <a:srgbClr val="376092"/>
                </a:solidFill>
                <a:latin typeface="Cambria" pitchFamily="18" charset="0"/>
              </a:rPr>
              <a:t>www.rvcbio.ru</a:t>
            </a:r>
            <a:endParaRPr lang="ru-RU" b="1" dirty="0">
              <a:solidFill>
                <a:srgbClr val="376092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6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286" y="404664"/>
            <a:ext cx="7797552" cy="79208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2"/>
                </a:solidFill>
              </a:rPr>
              <a:t>What we are looking for in Service Projects?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8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53593708"/>
              </p:ext>
            </p:extLst>
          </p:nvPr>
        </p:nvGraphicFramePr>
        <p:xfrm>
          <a:off x="683568" y="1052736"/>
          <a:ext cx="784887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8435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286" y="404664"/>
            <a:ext cx="7797552" cy="79208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2"/>
                </a:solidFill>
              </a:rPr>
              <a:t>What we are looking for in Product projects?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668344" y="548680"/>
            <a:ext cx="1475656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0" y="548680"/>
            <a:ext cx="827584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8" name="Рисунок 11" descr="cid:image007.jpg@01CD10C8.58E616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6381328"/>
            <a:ext cx="15906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91335634"/>
              </p:ext>
            </p:extLst>
          </p:nvPr>
        </p:nvGraphicFramePr>
        <p:xfrm>
          <a:off x="1189886" y="1268760"/>
          <a:ext cx="7216285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0203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egedim">
      <a:dk1>
        <a:srgbClr val="3F3F3F"/>
      </a:dk1>
      <a:lt1>
        <a:sysClr val="window" lastClr="FFFFFF"/>
      </a:lt1>
      <a:dk2>
        <a:srgbClr val="0082D1"/>
      </a:dk2>
      <a:lt2>
        <a:srgbClr val="D8D8D8"/>
      </a:lt2>
      <a:accent1>
        <a:srgbClr val="0082D1"/>
      </a:accent1>
      <a:accent2>
        <a:srgbClr val="F48026"/>
      </a:accent2>
      <a:accent3>
        <a:srgbClr val="79A532"/>
      </a:accent3>
      <a:accent4>
        <a:srgbClr val="6CBCE3"/>
      </a:accent4>
      <a:accent5>
        <a:srgbClr val="FAD20F"/>
      </a:accent5>
      <a:accent6>
        <a:srgbClr val="E0218A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731</Words>
  <Application>Microsoft Office PowerPoint</Application>
  <PresentationFormat>Экран (4:3)</PresentationFormat>
  <Paragraphs>159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1_Office Theme</vt:lpstr>
      <vt:lpstr>BioFund</vt:lpstr>
      <vt:lpstr>RVC Biopharmaceutical Investments Fund</vt:lpstr>
      <vt:lpstr>Where do we invest?</vt:lpstr>
      <vt:lpstr>Service Company</vt:lpstr>
      <vt:lpstr>Innovative Biopharmaceutical Company</vt:lpstr>
      <vt:lpstr>Structure of a deal</vt:lpstr>
      <vt:lpstr>Thank You!</vt:lpstr>
      <vt:lpstr>What we are looking for in Service Projects?</vt:lpstr>
      <vt:lpstr>What we are looking for in Product projects?</vt:lpstr>
      <vt:lpstr>How Can BioFund Invest</vt:lpstr>
      <vt:lpstr>Movement of a project in BioFund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ВИОГЕЛЬ  Текущая активность</dc:title>
  <dc:creator>Stepanov</dc:creator>
  <cp:lastModifiedBy>Egor</cp:lastModifiedBy>
  <cp:revision>102</cp:revision>
  <cp:lastPrinted>2012-04-20T12:59:58Z</cp:lastPrinted>
  <dcterms:created xsi:type="dcterms:W3CDTF">2012-04-20T12:29:05Z</dcterms:created>
  <dcterms:modified xsi:type="dcterms:W3CDTF">2012-05-28T06:25:14Z</dcterms:modified>
</cp:coreProperties>
</file>