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tiff" ContentType="image/tiff"/>
  <Override PartName="/ppt/charts/chart3.xml" ContentType="application/vnd.openxmlformats-officedocument.drawingml.char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7" r:id="rId2"/>
    <p:sldId id="273" r:id="rId3"/>
    <p:sldId id="277" r:id="rId4"/>
    <p:sldId id="268" r:id="rId5"/>
    <p:sldId id="279" r:id="rId6"/>
    <p:sldId id="280" r:id="rId7"/>
    <p:sldId id="276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FF00"/>
    <a:srgbClr val="FF0066"/>
    <a:srgbClr val="2DB2B5"/>
    <a:srgbClr val="336699"/>
    <a:srgbClr val="8C67A1"/>
    <a:srgbClr val="FF99CC"/>
    <a:srgbClr val="66FF66"/>
    <a:srgbClr val="FF669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5" autoAdjust="0"/>
  </p:normalViewPr>
  <p:slideViewPr>
    <p:cSldViewPr>
      <p:cViewPr>
        <p:scale>
          <a:sx n="100" d="100"/>
          <a:sy n="100" d="100"/>
        </p:scale>
        <p:origin x="-186" y="-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Book1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Book1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Book1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plotArea>
      <c:layout/>
      <c:pieChart>
        <c:varyColors val="1"/>
        <c:ser>
          <c:idx val="0"/>
          <c:order val="0"/>
          <c:cat>
            <c:strRef>
              <c:f>Sheet1!$A$2:$A$5</c:f>
              <c:strCache>
                <c:ptCount val="4"/>
                <c:pt idx="0">
                  <c:v>Warfarin</c:v>
                </c:pt>
                <c:pt idx="1">
                  <c:v>Heparins</c:v>
                </c:pt>
                <c:pt idx="2">
                  <c:v>Others</c:v>
                </c:pt>
                <c:pt idx="3">
                  <c:v>FXa and thrombin inhibitors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300</c:v>
                </c:pt>
                <c:pt idx="1">
                  <c:v>4765</c:v>
                </c:pt>
                <c:pt idx="2">
                  <c:v>325</c:v>
                </c:pt>
                <c:pt idx="3">
                  <c:v>835</c:v>
                </c:pt>
              </c:numCache>
            </c:numRef>
          </c:val>
        </c:ser>
        <c:firstSliceAng val="0"/>
      </c:pieChart>
    </c:plotArea>
    <c:plotVisOnly val="1"/>
  </c:chart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plotArea>
      <c:layout/>
      <c:pieChart>
        <c:varyColors val="1"/>
        <c:ser>
          <c:idx val="0"/>
          <c:order val="0"/>
          <c:cat>
            <c:strRef>
              <c:f>Sheet1!$A$9:$A$12</c:f>
              <c:strCache>
                <c:ptCount val="4"/>
                <c:pt idx="0">
                  <c:v>Warfarin</c:v>
                </c:pt>
                <c:pt idx="1">
                  <c:v>Heparins</c:v>
                </c:pt>
                <c:pt idx="2">
                  <c:v>Others</c:v>
                </c:pt>
                <c:pt idx="3">
                  <c:v>FXa and thrombin inhibitors</c:v>
                </c:pt>
              </c:strCache>
            </c:strRef>
          </c:cat>
          <c:val>
            <c:numRef>
              <c:f>Sheet1!$B$9:$B$12</c:f>
              <c:numCache>
                <c:formatCode>General</c:formatCode>
                <c:ptCount val="4"/>
                <c:pt idx="0">
                  <c:v>100</c:v>
                </c:pt>
                <c:pt idx="1">
                  <c:v>3000</c:v>
                </c:pt>
                <c:pt idx="2">
                  <c:v>650</c:v>
                </c:pt>
                <c:pt idx="3">
                  <c:v>5300</c:v>
                </c:pt>
              </c:numCache>
            </c:numRef>
          </c:val>
        </c:ser>
        <c:firstSliceAng val="0"/>
      </c:pieChart>
    </c:plotArea>
    <c:plotVisOnly val="1"/>
  </c:chart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plotArea>
      <c:layout/>
      <c:pieChart>
        <c:varyColors val="1"/>
        <c:ser>
          <c:idx val="0"/>
          <c:order val="0"/>
          <c:cat>
            <c:strRef>
              <c:f>Sheet1!$A$15:$A$19</c:f>
              <c:strCache>
                <c:ptCount val="5"/>
                <c:pt idx="0">
                  <c:v>Warfarin</c:v>
                </c:pt>
                <c:pt idx="1">
                  <c:v>Heparins</c:v>
                </c:pt>
                <c:pt idx="2">
                  <c:v>Others</c:v>
                </c:pt>
                <c:pt idx="3">
                  <c:v>FXa and thrombin inhibitors</c:v>
                </c:pt>
                <c:pt idx="4">
                  <c:v>FXIa inhibitors</c:v>
                </c:pt>
              </c:strCache>
            </c:strRef>
          </c:cat>
          <c:val>
            <c:numRef>
              <c:f>Sheet1!$B$15:$B$19</c:f>
              <c:numCache>
                <c:formatCode>General</c:formatCode>
                <c:ptCount val="5"/>
                <c:pt idx="0">
                  <c:v>100</c:v>
                </c:pt>
                <c:pt idx="1">
                  <c:v>2000</c:v>
                </c:pt>
                <c:pt idx="2">
                  <c:v>400</c:v>
                </c:pt>
                <c:pt idx="3">
                  <c:v>5000</c:v>
                </c:pt>
                <c:pt idx="4">
                  <c:v>5000</c:v>
                </c:pt>
              </c:numCache>
            </c:numRef>
          </c:val>
        </c:ser>
        <c:firstSliceAng val="0"/>
      </c:pieChart>
    </c:plotArea>
    <c:plotVisOnly val="1"/>
  </c:chart>
  <c:externalData r:id="rId1"/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995FBE-10E8-46EB-A989-C4A09FEA9859}" type="datetimeFigureOut">
              <a:rPr lang="ru-RU" smtClean="0"/>
              <a:pPr/>
              <a:t>28.05.2012</a:t>
            </a:fld>
            <a:endParaRPr lang="ru-R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F3D26F5-47A6-42E5-8AAE-1BA0AAE87A04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6263CFF-D8BA-40CA-92FE-910A16EEA7B0}" type="slidenum">
              <a:rPr lang="ru-RU" smtClean="0"/>
              <a:pPr>
                <a:defRPr/>
              </a:pPr>
              <a:t>1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baseline="0" dirty="0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6263CFF-D8BA-40CA-92FE-910A16EEA7B0}" type="slidenum">
              <a:rPr lang="ru-RU" smtClean="0"/>
              <a:pPr>
                <a:defRPr/>
              </a:pPr>
              <a:t>4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baseline="0" dirty="0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6263CFF-D8BA-40CA-92FE-910A16EEA7B0}" type="slidenum">
              <a:rPr lang="ru-RU" smtClean="0"/>
              <a:pPr>
                <a:defRPr/>
              </a:pPr>
              <a:t>5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if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BC49E8-0C3B-4F7B-86D3-AC2CEF712574}" type="datetimeFigureOut">
              <a:rPr lang="ru-RU" smtClean="0"/>
              <a:pPr/>
              <a:t>28.05.2012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7C1D4-9539-4ABB-A854-1BEE3BA613A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BC49E8-0C3B-4F7B-86D3-AC2CEF712574}" type="datetimeFigureOut">
              <a:rPr lang="ru-RU" smtClean="0"/>
              <a:pPr/>
              <a:t>28.05.2012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7C1D4-9539-4ABB-A854-1BEE3BA613A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BC49E8-0C3B-4F7B-86D3-AC2CEF712574}" type="datetimeFigureOut">
              <a:rPr lang="ru-RU" smtClean="0"/>
              <a:pPr/>
              <a:t>28.05.2012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7C1D4-9539-4ABB-A854-1BEE3BA613A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en-US" dirty="0" smtClean="0"/>
              <a:t>Click to edit Master title style</a:t>
            </a:r>
            <a:endParaRPr lang="ru-R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3000">
                <a:solidFill>
                  <a:srgbClr val="FF0066"/>
                </a:solidFill>
              </a:defRPr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ru-RU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BC49E8-0C3B-4F7B-86D3-AC2CEF712574}" type="datetimeFigureOut">
              <a:rPr lang="ru-RU" smtClean="0"/>
              <a:pPr/>
              <a:t>28.05.2012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7C1D4-9539-4ABB-A854-1BEE3BA613A9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7" name="Picture 6" descr="xi_pharma.tif"/>
          <p:cNvPicPr>
            <a:picLocks noChangeAspect="1"/>
          </p:cNvPicPr>
          <p:nvPr userDrawn="1"/>
        </p:nvPicPr>
        <p:blipFill>
          <a:blip r:embed="rId2" cstate="print"/>
          <a:srcRect l="4156" b="13123"/>
          <a:stretch>
            <a:fillRect/>
          </a:stretch>
        </p:blipFill>
        <p:spPr>
          <a:xfrm>
            <a:off x="0" y="6237312"/>
            <a:ext cx="2023221" cy="620688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BC49E8-0C3B-4F7B-86D3-AC2CEF712574}" type="datetimeFigureOut">
              <a:rPr lang="ru-RU" smtClean="0"/>
              <a:pPr/>
              <a:t>28.05.2012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7C1D4-9539-4ABB-A854-1BEE3BA613A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BC49E8-0C3B-4F7B-86D3-AC2CEF712574}" type="datetimeFigureOut">
              <a:rPr lang="ru-RU" smtClean="0"/>
              <a:pPr/>
              <a:t>28.05.2012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7C1D4-9539-4ABB-A854-1BEE3BA613A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BC49E8-0C3B-4F7B-86D3-AC2CEF712574}" type="datetimeFigureOut">
              <a:rPr lang="ru-RU" smtClean="0"/>
              <a:pPr/>
              <a:t>28.05.2012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7C1D4-9539-4ABB-A854-1BEE3BA613A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BC49E8-0C3B-4F7B-86D3-AC2CEF712574}" type="datetimeFigureOut">
              <a:rPr lang="ru-RU" smtClean="0"/>
              <a:pPr/>
              <a:t>28.05.2012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7C1D4-9539-4ABB-A854-1BEE3BA613A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BC49E8-0C3B-4F7B-86D3-AC2CEF712574}" type="datetimeFigureOut">
              <a:rPr lang="ru-RU" smtClean="0"/>
              <a:pPr/>
              <a:t>28.05.2012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7C1D4-9539-4ABB-A854-1BEE3BA613A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BC49E8-0C3B-4F7B-86D3-AC2CEF712574}" type="datetimeFigureOut">
              <a:rPr lang="ru-RU" smtClean="0"/>
              <a:pPr/>
              <a:t>28.05.2012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7C1D4-9539-4ABB-A854-1BEE3BA613A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BC49E8-0C3B-4F7B-86D3-AC2CEF712574}" type="datetimeFigureOut">
              <a:rPr lang="ru-RU" smtClean="0"/>
              <a:pPr/>
              <a:t>28.05.2012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7C1D4-9539-4ABB-A854-1BEE3BA613A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BC49E8-0C3B-4F7B-86D3-AC2CEF712574}" type="datetimeFigureOut">
              <a:rPr lang="ru-RU" smtClean="0"/>
              <a:pPr/>
              <a:t>28.05.2012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97C1D4-9539-4ABB-A854-1BEE3BA613A9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tif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image" Target="../media/image3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jpeg"/><Relationship Id="rId5" Type="http://schemas.openxmlformats.org/officeDocument/2006/relationships/image" Target="../media/image5.tiff"/><Relationship Id="rId4" Type="http://schemas.openxmlformats.org/officeDocument/2006/relationships/image" Target="../media/image4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2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>
            <a:normAutofit/>
          </a:bodyPr>
          <a:lstStyle/>
          <a:p>
            <a:r>
              <a:rPr lang="en-US" dirty="0" smtClean="0"/>
              <a:t>Inhibitor of </a:t>
            </a:r>
            <a:r>
              <a:rPr lang="en-US" dirty="0" smtClean="0"/>
              <a:t>Factor </a:t>
            </a:r>
            <a:r>
              <a:rPr lang="en-US" dirty="0" err="1" smtClean="0"/>
              <a:t>XIa</a:t>
            </a:r>
            <a:r>
              <a:rPr lang="en-US" dirty="0" smtClean="0"/>
              <a:t> </a:t>
            </a:r>
            <a:r>
              <a:rPr lang="en-US" dirty="0" smtClean="0"/>
              <a:t>– </a:t>
            </a:r>
            <a:br>
              <a:rPr lang="en-US" dirty="0" smtClean="0"/>
            </a:br>
            <a:r>
              <a:rPr lang="en-US" dirty="0" smtClean="0"/>
              <a:t>first in class novel anticoagulant</a:t>
            </a:r>
            <a:endParaRPr lang="ru-RU" dirty="0"/>
          </a:p>
        </p:txBody>
      </p:sp>
      <p:sp>
        <p:nvSpPr>
          <p:cNvPr id="11" name="Subtitle 10"/>
          <p:cNvSpPr>
            <a:spLocks noGrp="1"/>
          </p:cNvSpPr>
          <p:nvPr>
            <p:ph type="subTitle" idx="1"/>
          </p:nvPr>
        </p:nvSpPr>
        <p:spPr>
          <a:xfrm>
            <a:off x="827584" y="6425952"/>
            <a:ext cx="6400800" cy="432048"/>
          </a:xfrm>
        </p:spPr>
        <p:txBody>
          <a:bodyPr>
            <a:normAutofit/>
          </a:bodyPr>
          <a:lstStyle/>
          <a:p>
            <a:pPr algn="l"/>
            <a:r>
              <a:rPr lang="en-US" sz="1800" b="1" dirty="0" smtClean="0"/>
              <a:t>BIOTECH INVESTMENT  WORKSHOP Moscow, 28 May 2012</a:t>
            </a:r>
            <a:endParaRPr lang="ru-RU" sz="1800" dirty="0"/>
          </a:p>
        </p:txBody>
      </p:sp>
      <p:pic>
        <p:nvPicPr>
          <p:cNvPr id="10" name="Picture 9" descr="xi_pharma.t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442035" y="836712"/>
            <a:ext cx="2259931" cy="764862"/>
          </a:xfrm>
          <a:prstGeom prst="rect">
            <a:avLst/>
          </a:prstGeom>
        </p:spPr>
      </p:pic>
      <p:pic>
        <p:nvPicPr>
          <p:cNvPr id="8" name="Рисунок 15"/>
          <p:cNvPicPr/>
          <p:nvPr/>
        </p:nvPicPr>
        <p:blipFill>
          <a:blip r:embed="rId4" cstate="print">
            <a:extLst>
              <a:ext uri="{28A0092B-C50C-407E-A947-70E740481C1C}">
                <a14:useLocalDpi xmlns="" xmlns:wpc="http://schemas.microsoft.com/office/word/2010/wordprocessingCanvas" xmlns:mc="http://schemas.openxmlformats.org/markup-compatibility/2006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 val="0"/>
              </a:ext>
            </a:extLst>
          </a:blip>
          <a:stretch>
            <a:fillRect/>
          </a:stretch>
        </p:blipFill>
        <p:spPr>
          <a:xfrm>
            <a:off x="0" y="6282000"/>
            <a:ext cx="795864" cy="576000"/>
          </a:xfrm>
          <a:prstGeom prst="rect">
            <a:avLst/>
          </a:prstGeom>
        </p:spPr>
      </p:pic>
      <p:sp>
        <p:nvSpPr>
          <p:cNvPr id="14" name="TextBox 13"/>
          <p:cNvSpPr txBox="1"/>
          <p:nvPr/>
        </p:nvSpPr>
        <p:spPr>
          <a:xfrm>
            <a:off x="3718882" y="4365104"/>
            <a:ext cx="170623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err="1" smtClean="0"/>
              <a:t>Ghermes</a:t>
            </a:r>
            <a:r>
              <a:rPr lang="en-US" dirty="0" smtClean="0"/>
              <a:t> </a:t>
            </a:r>
            <a:r>
              <a:rPr lang="en-US" dirty="0" err="1" smtClean="0"/>
              <a:t>Chilov</a:t>
            </a:r>
            <a:endParaRPr lang="en-US" dirty="0" smtClean="0"/>
          </a:p>
          <a:p>
            <a:pPr algn="ctr"/>
            <a:r>
              <a:rPr lang="en-US" dirty="0" smtClean="0"/>
              <a:t>XI </a:t>
            </a:r>
            <a:r>
              <a:rPr lang="en-US" dirty="0" err="1" smtClean="0"/>
              <a:t>Pharma</a:t>
            </a:r>
            <a:r>
              <a:rPr lang="en-US" dirty="0" smtClean="0"/>
              <a:t>, LLC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Anticoagulation therapy </a:t>
            </a:r>
            <a:br>
              <a:rPr lang="en-US" dirty="0" smtClean="0"/>
            </a:br>
            <a:r>
              <a:rPr lang="en-US" dirty="0" smtClean="0"/>
              <a:t>in cardiovascular diseases</a:t>
            </a:r>
            <a:endParaRPr lang="ru-RU" dirty="0"/>
          </a:p>
        </p:txBody>
      </p:sp>
      <p:sp>
        <p:nvSpPr>
          <p:cNvPr id="11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Disease</a:t>
            </a:r>
          </a:p>
          <a:p>
            <a:pPr lvl="1"/>
            <a:r>
              <a:rPr lang="en-US" dirty="0" smtClean="0"/>
              <a:t>Infarction and stroke caused by thrombosis are a leading cause of deaths. Vein thrombosis is </a:t>
            </a:r>
            <a:r>
              <a:rPr lang="en-US" dirty="0" smtClean="0"/>
              <a:t>a potentially </a:t>
            </a:r>
            <a:r>
              <a:rPr lang="en-US" dirty="0" smtClean="0"/>
              <a:t>life threatening condition.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Market</a:t>
            </a:r>
          </a:p>
          <a:p>
            <a:pPr lvl="1"/>
            <a:r>
              <a:rPr lang="en-US" dirty="0" smtClean="0"/>
              <a:t>~$9 </a:t>
            </a:r>
            <a:r>
              <a:rPr lang="en-US" dirty="0" err="1" smtClean="0"/>
              <a:t>bln</a:t>
            </a:r>
            <a:r>
              <a:rPr lang="en-US" dirty="0" smtClean="0"/>
              <a:t> (global) prognosis for 2014, growth 9%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Therapy</a:t>
            </a:r>
          </a:p>
          <a:p>
            <a:pPr lvl="1"/>
            <a:r>
              <a:rPr lang="en-US" dirty="0" smtClean="0"/>
              <a:t>vitamin K antagonists (</a:t>
            </a:r>
            <a:r>
              <a:rPr lang="en-US" dirty="0" err="1" smtClean="0"/>
              <a:t>Warfarin</a:t>
            </a:r>
            <a:r>
              <a:rPr lang="en-US" dirty="0" smtClean="0"/>
              <a:t>) </a:t>
            </a:r>
            <a:endParaRPr lang="ru-RU" dirty="0" smtClean="0"/>
          </a:p>
          <a:p>
            <a:pPr lvl="1"/>
            <a:r>
              <a:rPr lang="en-US" dirty="0" smtClean="0"/>
              <a:t>heparins</a:t>
            </a:r>
            <a:endParaRPr lang="ru-RU" dirty="0" smtClean="0"/>
          </a:p>
          <a:p>
            <a:pPr lvl="1"/>
            <a:r>
              <a:rPr lang="en-US" dirty="0" smtClean="0"/>
              <a:t>inhibitors of </a:t>
            </a:r>
            <a:r>
              <a:rPr lang="en-US" dirty="0" err="1" smtClean="0"/>
              <a:t>trombin</a:t>
            </a:r>
            <a:r>
              <a:rPr lang="en-US" dirty="0" smtClean="0"/>
              <a:t> (</a:t>
            </a:r>
            <a:r>
              <a:rPr lang="en-US" dirty="0" err="1" smtClean="0"/>
              <a:t>Dabigatran</a:t>
            </a:r>
            <a:r>
              <a:rPr lang="en-US" dirty="0" smtClean="0"/>
              <a:t>) and factor </a:t>
            </a:r>
            <a:r>
              <a:rPr lang="en-US" dirty="0" err="1" smtClean="0"/>
              <a:t>Xa</a:t>
            </a:r>
            <a:r>
              <a:rPr lang="en-US" dirty="0" smtClean="0"/>
              <a:t> (</a:t>
            </a:r>
            <a:r>
              <a:rPr lang="en-US" dirty="0" err="1" smtClean="0"/>
              <a:t>Apixaban</a:t>
            </a:r>
            <a:r>
              <a:rPr lang="en-US" dirty="0" smtClean="0"/>
              <a:t>, </a:t>
            </a:r>
            <a:r>
              <a:rPr lang="en-US" dirty="0" err="1" smtClean="0"/>
              <a:t>Rivaroxaban</a:t>
            </a:r>
            <a:r>
              <a:rPr lang="en-US" dirty="0" smtClean="0"/>
              <a:t>)</a:t>
            </a:r>
          </a:p>
          <a:p>
            <a:pPr lvl="1">
              <a:buNone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Unmet medical need</a:t>
            </a:r>
            <a:endParaRPr lang="ru-R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4258816" cy="4525963"/>
          </a:xfrm>
        </p:spPr>
        <p:txBody>
          <a:bodyPr/>
          <a:lstStyle/>
          <a:p>
            <a:r>
              <a:rPr lang="en-US" dirty="0" smtClean="0"/>
              <a:t>Risk of bleeding – adverse effect of </a:t>
            </a:r>
            <a:r>
              <a:rPr lang="en-US" b="1" dirty="0" smtClean="0"/>
              <a:t>all</a:t>
            </a:r>
            <a:r>
              <a:rPr lang="en-US" dirty="0" smtClean="0"/>
              <a:t> current drugs on the market and in clinical trials</a:t>
            </a:r>
          </a:p>
          <a:p>
            <a:pPr lvl="1"/>
            <a:r>
              <a:rPr lang="en-US" dirty="0" smtClean="0"/>
              <a:t>Bleeding rate ~1,4%</a:t>
            </a:r>
            <a:endParaRPr lang="ru-RU" dirty="0"/>
          </a:p>
        </p:txBody>
      </p:sp>
      <p:grpSp>
        <p:nvGrpSpPr>
          <p:cNvPr id="6" name="Группа 64"/>
          <p:cNvGrpSpPr/>
          <p:nvPr/>
        </p:nvGrpSpPr>
        <p:grpSpPr>
          <a:xfrm>
            <a:off x="5364088" y="1551171"/>
            <a:ext cx="3058244" cy="4110077"/>
            <a:chOff x="5129014" y="1242467"/>
            <a:chExt cx="3058244" cy="4110077"/>
          </a:xfrm>
        </p:grpSpPr>
        <p:sp>
          <p:nvSpPr>
            <p:cNvPr id="7" name="TextBox 6"/>
            <p:cNvSpPr txBox="1"/>
            <p:nvPr/>
          </p:nvSpPr>
          <p:spPr>
            <a:xfrm>
              <a:off x="6828631" y="3756873"/>
              <a:ext cx="36004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X</a:t>
              </a:r>
              <a:endParaRPr lang="ru-RU" dirty="0"/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6521548" y="4395653"/>
              <a:ext cx="119975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Thrombin</a:t>
              </a:r>
              <a:endParaRPr lang="ru-RU" dirty="0"/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6243042" y="4952434"/>
              <a:ext cx="1584176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b="1" dirty="0" smtClean="0"/>
                <a:t>Thrombus</a:t>
              </a:r>
              <a:endParaRPr lang="ru-RU" sz="2000" b="1" dirty="0"/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7111330" y="2205097"/>
              <a:ext cx="93610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trauma</a:t>
              </a:r>
              <a:endParaRPr lang="ru-RU" dirty="0"/>
            </a:p>
          </p:txBody>
        </p:sp>
        <p:sp>
          <p:nvSpPr>
            <p:cNvPr id="11" name="Овал 69"/>
            <p:cNvSpPr/>
            <p:nvPr/>
          </p:nvSpPr>
          <p:spPr>
            <a:xfrm>
              <a:off x="6756623" y="3718773"/>
              <a:ext cx="432048" cy="432048"/>
            </a:xfrm>
            <a:prstGeom prst="ellipse">
              <a:avLst/>
            </a:prstGeom>
            <a:noFill/>
            <a:ln>
              <a:solidFill>
                <a:srgbClr val="FF006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pSp>
          <p:nvGrpSpPr>
            <p:cNvPr id="12" name="Группа 38"/>
            <p:cNvGrpSpPr/>
            <p:nvPr/>
          </p:nvGrpSpPr>
          <p:grpSpPr>
            <a:xfrm>
              <a:off x="6156176" y="3214717"/>
              <a:ext cx="475481" cy="432048"/>
              <a:chOff x="6131793" y="2996952"/>
              <a:chExt cx="475481" cy="432048"/>
            </a:xfrm>
          </p:grpSpPr>
          <p:sp>
            <p:nvSpPr>
              <p:cNvPr id="35" name="TextBox 11"/>
              <p:cNvSpPr txBox="1"/>
              <p:nvPr/>
            </p:nvSpPr>
            <p:spPr>
              <a:xfrm>
                <a:off x="6175226" y="3034819"/>
                <a:ext cx="432048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/>
                  <a:t>IX</a:t>
                </a:r>
                <a:endParaRPr lang="ru-RU" dirty="0"/>
              </a:p>
            </p:txBody>
          </p:sp>
          <p:sp>
            <p:nvSpPr>
              <p:cNvPr id="36" name="Овал 94"/>
              <p:cNvSpPr/>
              <p:nvPr/>
            </p:nvSpPr>
            <p:spPr>
              <a:xfrm>
                <a:off x="6131793" y="2996952"/>
                <a:ext cx="432048" cy="432048"/>
              </a:xfrm>
              <a:prstGeom prst="ellipse">
                <a:avLst/>
              </a:prstGeom>
              <a:noFill/>
              <a:ln w="19050">
                <a:solidFill>
                  <a:srgbClr val="FF006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</p:grpSp>
        <p:grpSp>
          <p:nvGrpSpPr>
            <p:cNvPr id="13" name="Группа 34"/>
            <p:cNvGrpSpPr/>
            <p:nvPr/>
          </p:nvGrpSpPr>
          <p:grpSpPr>
            <a:xfrm>
              <a:off x="6228184" y="2566645"/>
              <a:ext cx="475481" cy="432048"/>
              <a:chOff x="6203801" y="2348880"/>
              <a:chExt cx="475481" cy="432048"/>
            </a:xfrm>
          </p:grpSpPr>
          <p:sp>
            <p:nvSpPr>
              <p:cNvPr id="33" name="TextBox 32"/>
              <p:cNvSpPr txBox="1"/>
              <p:nvPr/>
            </p:nvSpPr>
            <p:spPr>
              <a:xfrm>
                <a:off x="6247234" y="2386747"/>
                <a:ext cx="432048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/>
                  <a:t>XI</a:t>
                </a:r>
                <a:endParaRPr lang="ru-RU" dirty="0"/>
              </a:p>
            </p:txBody>
          </p:sp>
          <p:sp>
            <p:nvSpPr>
              <p:cNvPr id="34" name="Овал 92"/>
              <p:cNvSpPr/>
              <p:nvPr/>
            </p:nvSpPr>
            <p:spPr>
              <a:xfrm>
                <a:off x="6203801" y="2348880"/>
                <a:ext cx="432048" cy="432048"/>
              </a:xfrm>
              <a:prstGeom prst="ellipse">
                <a:avLst/>
              </a:prstGeom>
              <a:noFill/>
              <a:ln w="15875">
                <a:solidFill>
                  <a:srgbClr val="FF006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</p:grpSp>
        <p:grpSp>
          <p:nvGrpSpPr>
            <p:cNvPr id="14" name="Группа 35"/>
            <p:cNvGrpSpPr/>
            <p:nvPr/>
          </p:nvGrpSpPr>
          <p:grpSpPr>
            <a:xfrm>
              <a:off x="5580112" y="2206605"/>
              <a:ext cx="456431" cy="432048"/>
              <a:chOff x="5555729" y="1988840"/>
              <a:chExt cx="456431" cy="432048"/>
            </a:xfrm>
          </p:grpSpPr>
          <p:sp>
            <p:nvSpPr>
              <p:cNvPr id="31" name="TextBox 30"/>
              <p:cNvSpPr txBox="1"/>
              <p:nvPr/>
            </p:nvSpPr>
            <p:spPr>
              <a:xfrm>
                <a:off x="5580112" y="2017182"/>
                <a:ext cx="432048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/>
                  <a:t>XII</a:t>
                </a:r>
                <a:endParaRPr lang="ru-RU" dirty="0"/>
              </a:p>
            </p:txBody>
          </p:sp>
          <p:sp>
            <p:nvSpPr>
              <p:cNvPr id="32" name="Овал 90"/>
              <p:cNvSpPr/>
              <p:nvPr/>
            </p:nvSpPr>
            <p:spPr>
              <a:xfrm>
                <a:off x="5555729" y="1988840"/>
                <a:ext cx="432048" cy="432048"/>
              </a:xfrm>
              <a:prstGeom prst="ellipse">
                <a:avLst/>
              </a:prstGeom>
              <a:noFill/>
              <a:ln w="12700">
                <a:solidFill>
                  <a:srgbClr val="FF006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</p:grpSp>
        <p:grpSp>
          <p:nvGrpSpPr>
            <p:cNvPr id="15" name="Группа 36"/>
            <p:cNvGrpSpPr/>
            <p:nvPr/>
          </p:nvGrpSpPr>
          <p:grpSpPr>
            <a:xfrm>
              <a:off x="7332687" y="2854677"/>
              <a:ext cx="456431" cy="432048"/>
              <a:chOff x="7308304" y="2636912"/>
              <a:chExt cx="456431" cy="432048"/>
            </a:xfrm>
          </p:grpSpPr>
          <p:sp>
            <p:nvSpPr>
              <p:cNvPr id="29" name="TextBox 28"/>
              <p:cNvSpPr txBox="1"/>
              <p:nvPr/>
            </p:nvSpPr>
            <p:spPr>
              <a:xfrm>
                <a:off x="7332687" y="2674779"/>
                <a:ext cx="432048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/>
                  <a:t>TF</a:t>
                </a:r>
                <a:endParaRPr lang="ru-RU" dirty="0"/>
              </a:p>
            </p:txBody>
          </p:sp>
          <p:sp>
            <p:nvSpPr>
              <p:cNvPr id="30" name="Овал 88"/>
              <p:cNvSpPr/>
              <p:nvPr/>
            </p:nvSpPr>
            <p:spPr>
              <a:xfrm>
                <a:off x="7308304" y="2636912"/>
                <a:ext cx="432048" cy="432048"/>
              </a:xfrm>
              <a:prstGeom prst="ellipse">
                <a:avLst/>
              </a:prstGeom>
              <a:noFill/>
              <a:ln w="12700">
                <a:solidFill>
                  <a:srgbClr val="FF006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</p:grpSp>
        <p:grpSp>
          <p:nvGrpSpPr>
            <p:cNvPr id="16" name="Группа 37"/>
            <p:cNvGrpSpPr/>
            <p:nvPr/>
          </p:nvGrpSpPr>
          <p:grpSpPr>
            <a:xfrm>
              <a:off x="7740352" y="2998693"/>
              <a:ext cx="446906" cy="432048"/>
              <a:chOff x="7721302" y="2727970"/>
              <a:chExt cx="446906" cy="432048"/>
            </a:xfrm>
          </p:grpSpPr>
          <p:sp>
            <p:nvSpPr>
              <p:cNvPr id="27" name="Овал 85"/>
              <p:cNvSpPr/>
              <p:nvPr/>
            </p:nvSpPr>
            <p:spPr>
              <a:xfrm>
                <a:off x="7721302" y="2727970"/>
                <a:ext cx="432048" cy="432048"/>
              </a:xfrm>
              <a:prstGeom prst="ellipse">
                <a:avLst/>
              </a:prstGeom>
              <a:noFill/>
              <a:ln w="12700">
                <a:solidFill>
                  <a:srgbClr val="FF006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28" name="TextBox 27"/>
              <p:cNvSpPr txBox="1"/>
              <p:nvPr/>
            </p:nvSpPr>
            <p:spPr>
              <a:xfrm>
                <a:off x="7736160" y="2771636"/>
                <a:ext cx="432048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/>
                  <a:t>VII</a:t>
                </a:r>
                <a:endParaRPr lang="ru-RU" dirty="0"/>
              </a:p>
            </p:txBody>
          </p:sp>
        </p:grpSp>
        <p:sp>
          <p:nvSpPr>
            <p:cNvPr id="17" name="TextBox 16"/>
            <p:cNvSpPr txBox="1"/>
            <p:nvPr/>
          </p:nvSpPr>
          <p:spPr>
            <a:xfrm>
              <a:off x="5129014" y="1242467"/>
              <a:ext cx="144016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 err="1" smtClean="0"/>
                <a:t>allogenic</a:t>
              </a:r>
              <a:r>
                <a:rPr lang="en-US" dirty="0" smtClean="0"/>
                <a:t> surface</a:t>
              </a:r>
              <a:endParaRPr lang="ru-RU" dirty="0"/>
            </a:p>
          </p:txBody>
        </p:sp>
        <p:sp>
          <p:nvSpPr>
            <p:cNvPr id="18" name="Дуга 76"/>
            <p:cNvSpPr/>
            <p:nvPr/>
          </p:nvSpPr>
          <p:spPr>
            <a:xfrm rot="21265150">
              <a:off x="5700030" y="2359200"/>
              <a:ext cx="720080" cy="628610"/>
            </a:xfrm>
            <a:prstGeom prst="arc">
              <a:avLst>
                <a:gd name="adj1" fmla="val 15892483"/>
                <a:gd name="adj2" fmla="val 20849469"/>
              </a:avLst>
            </a:prstGeom>
            <a:ln w="9525">
              <a:solidFill>
                <a:srgbClr val="FF0066"/>
              </a:solidFill>
              <a:tailEnd type="stealth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9" name="Дуга 77"/>
            <p:cNvSpPr/>
            <p:nvPr/>
          </p:nvSpPr>
          <p:spPr>
            <a:xfrm rot="14651483">
              <a:off x="6101349" y="2860228"/>
              <a:ext cx="720080" cy="628610"/>
            </a:xfrm>
            <a:prstGeom prst="arc">
              <a:avLst>
                <a:gd name="adj1" fmla="val 16172387"/>
                <a:gd name="adj2" fmla="val 21120694"/>
              </a:avLst>
            </a:prstGeom>
            <a:ln w="19050">
              <a:solidFill>
                <a:srgbClr val="FF0066"/>
              </a:solidFill>
              <a:headEnd type="stealth" w="med" len="lg"/>
              <a:tailEnd type="none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0" name="Дуга 78"/>
            <p:cNvSpPr/>
            <p:nvPr/>
          </p:nvSpPr>
          <p:spPr>
            <a:xfrm rot="10592011">
              <a:off x="6390546" y="3234171"/>
              <a:ext cx="720080" cy="628610"/>
            </a:xfrm>
            <a:prstGeom prst="arc">
              <a:avLst>
                <a:gd name="adj1" fmla="val 16237860"/>
                <a:gd name="adj2" fmla="val 20849469"/>
              </a:avLst>
            </a:prstGeom>
            <a:ln w="19050">
              <a:solidFill>
                <a:srgbClr val="FF0066"/>
              </a:solidFill>
              <a:headEnd type="stealth" w="med" len="lg"/>
              <a:tailEnd type="none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1" name="Дуга 79"/>
            <p:cNvSpPr/>
            <p:nvPr/>
          </p:nvSpPr>
          <p:spPr>
            <a:xfrm rot="7199267">
              <a:off x="6793738" y="3040747"/>
              <a:ext cx="1121913" cy="628610"/>
            </a:xfrm>
            <a:prstGeom prst="arc">
              <a:avLst>
                <a:gd name="adj1" fmla="val 12930546"/>
                <a:gd name="adj2" fmla="val 20849469"/>
              </a:avLst>
            </a:prstGeom>
            <a:ln w="19050">
              <a:solidFill>
                <a:srgbClr val="FF0066"/>
              </a:solidFill>
              <a:tailEnd type="stealth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cxnSp>
          <p:nvCxnSpPr>
            <p:cNvPr id="22" name="Прямая со стрелкой 80"/>
            <p:cNvCxnSpPr/>
            <p:nvPr/>
          </p:nvCxnSpPr>
          <p:spPr>
            <a:xfrm>
              <a:off x="5777483" y="1865759"/>
              <a:ext cx="0" cy="360040"/>
            </a:xfrm>
            <a:prstGeom prst="straightConnector1">
              <a:avLst/>
            </a:prstGeom>
            <a:ln>
              <a:solidFill>
                <a:srgbClr val="FF0066"/>
              </a:solidFill>
              <a:tailEnd type="stealth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Прямая со стрелкой 81"/>
            <p:cNvCxnSpPr/>
            <p:nvPr/>
          </p:nvCxnSpPr>
          <p:spPr>
            <a:xfrm flipH="1">
              <a:off x="7533531" y="2533650"/>
              <a:ext cx="744" cy="331068"/>
            </a:xfrm>
            <a:prstGeom prst="straightConnector1">
              <a:avLst/>
            </a:prstGeom>
            <a:ln>
              <a:solidFill>
                <a:srgbClr val="FF0066"/>
              </a:solidFill>
              <a:tailEnd type="stealth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Дуга 82"/>
            <p:cNvSpPr/>
            <p:nvPr/>
          </p:nvSpPr>
          <p:spPr>
            <a:xfrm rot="1095276">
              <a:off x="6723914" y="3959773"/>
              <a:ext cx="720080" cy="628610"/>
            </a:xfrm>
            <a:prstGeom prst="arc">
              <a:avLst>
                <a:gd name="adj1" fmla="val 16237860"/>
                <a:gd name="adj2" fmla="val 1138446"/>
              </a:avLst>
            </a:prstGeom>
            <a:ln w="19050">
              <a:solidFill>
                <a:srgbClr val="FF0066"/>
              </a:solidFill>
              <a:headEnd type="stealth" w="med" len="lg"/>
              <a:tailEnd type="none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cxnSp>
          <p:nvCxnSpPr>
            <p:cNvPr id="25" name="Прямая со стрелкой 83"/>
            <p:cNvCxnSpPr/>
            <p:nvPr/>
          </p:nvCxnSpPr>
          <p:spPr>
            <a:xfrm>
              <a:off x="6991697" y="4158605"/>
              <a:ext cx="0" cy="346720"/>
            </a:xfrm>
            <a:prstGeom prst="straightConnector1">
              <a:avLst/>
            </a:prstGeom>
            <a:ln w="38100">
              <a:solidFill>
                <a:srgbClr val="FF0066"/>
              </a:solidFill>
              <a:tailEnd type="stealth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Прямая со стрелкой 84"/>
            <p:cNvCxnSpPr/>
            <p:nvPr/>
          </p:nvCxnSpPr>
          <p:spPr>
            <a:xfrm>
              <a:off x="6991697" y="4699223"/>
              <a:ext cx="0" cy="346720"/>
            </a:xfrm>
            <a:prstGeom prst="straightConnector1">
              <a:avLst/>
            </a:prstGeom>
            <a:ln w="50800">
              <a:solidFill>
                <a:srgbClr val="C00000"/>
              </a:solidFill>
              <a:tailEnd type="stealth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7" name="Группа 95"/>
          <p:cNvGrpSpPr/>
          <p:nvPr/>
        </p:nvGrpSpPr>
        <p:grpSpPr>
          <a:xfrm>
            <a:off x="6732240" y="4533503"/>
            <a:ext cx="376039" cy="144016"/>
            <a:chOff x="6760815" y="4562078"/>
            <a:chExt cx="376039" cy="144016"/>
          </a:xfrm>
        </p:grpSpPr>
        <p:cxnSp>
          <p:nvCxnSpPr>
            <p:cNvPr id="38" name="Прямая соединительная линия 96"/>
            <p:cNvCxnSpPr/>
            <p:nvPr/>
          </p:nvCxnSpPr>
          <p:spPr>
            <a:xfrm>
              <a:off x="6760815" y="4624561"/>
              <a:ext cx="358874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Прямая соединительная линия 97"/>
            <p:cNvCxnSpPr/>
            <p:nvPr/>
          </p:nvCxnSpPr>
          <p:spPr>
            <a:xfrm flipH="1">
              <a:off x="7135688" y="4562078"/>
              <a:ext cx="1166" cy="144016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0" name="Группа 98"/>
          <p:cNvGrpSpPr/>
          <p:nvPr/>
        </p:nvGrpSpPr>
        <p:grpSpPr>
          <a:xfrm>
            <a:off x="6731099" y="5094709"/>
            <a:ext cx="376039" cy="144016"/>
            <a:chOff x="6760815" y="4562078"/>
            <a:chExt cx="376039" cy="144016"/>
          </a:xfrm>
        </p:grpSpPr>
        <p:cxnSp>
          <p:nvCxnSpPr>
            <p:cNvPr id="41" name="Прямая соединительная линия 99"/>
            <p:cNvCxnSpPr/>
            <p:nvPr/>
          </p:nvCxnSpPr>
          <p:spPr>
            <a:xfrm>
              <a:off x="6760815" y="4634086"/>
              <a:ext cx="358874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Прямая соединительная линия 100"/>
            <p:cNvCxnSpPr/>
            <p:nvPr/>
          </p:nvCxnSpPr>
          <p:spPr>
            <a:xfrm flipH="1">
              <a:off x="7135688" y="4562078"/>
              <a:ext cx="1166" cy="144016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3" name="Группа 101"/>
          <p:cNvGrpSpPr/>
          <p:nvPr/>
        </p:nvGrpSpPr>
        <p:grpSpPr>
          <a:xfrm rot="8470805">
            <a:off x="7815970" y="4611080"/>
            <a:ext cx="376039" cy="144016"/>
            <a:chOff x="6760815" y="4562078"/>
            <a:chExt cx="376039" cy="144016"/>
          </a:xfrm>
        </p:grpSpPr>
        <p:cxnSp>
          <p:nvCxnSpPr>
            <p:cNvPr id="44" name="Прямая соединительная линия 102"/>
            <p:cNvCxnSpPr/>
            <p:nvPr/>
          </p:nvCxnSpPr>
          <p:spPr>
            <a:xfrm>
              <a:off x="6760815" y="4624561"/>
              <a:ext cx="358874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Прямая соединительная линия 103"/>
            <p:cNvCxnSpPr/>
            <p:nvPr/>
          </p:nvCxnSpPr>
          <p:spPr>
            <a:xfrm flipH="1">
              <a:off x="7135688" y="4562078"/>
              <a:ext cx="1166" cy="144016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6" name="Группа 104"/>
          <p:cNvGrpSpPr/>
          <p:nvPr/>
        </p:nvGrpSpPr>
        <p:grpSpPr>
          <a:xfrm rot="11722240">
            <a:off x="7752714" y="4268350"/>
            <a:ext cx="376039" cy="144016"/>
            <a:chOff x="6760815" y="4562078"/>
            <a:chExt cx="376039" cy="144016"/>
          </a:xfrm>
        </p:grpSpPr>
        <p:cxnSp>
          <p:nvCxnSpPr>
            <p:cNvPr id="47" name="Прямая соединительная линия 105"/>
            <p:cNvCxnSpPr/>
            <p:nvPr/>
          </p:nvCxnSpPr>
          <p:spPr>
            <a:xfrm>
              <a:off x="6760815" y="4624561"/>
              <a:ext cx="358874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Прямая соединительная линия 106"/>
            <p:cNvCxnSpPr/>
            <p:nvPr/>
          </p:nvCxnSpPr>
          <p:spPr>
            <a:xfrm flipH="1">
              <a:off x="7135688" y="4562078"/>
              <a:ext cx="1166" cy="144016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9" name="Группа 107"/>
          <p:cNvGrpSpPr/>
          <p:nvPr/>
        </p:nvGrpSpPr>
        <p:grpSpPr>
          <a:xfrm rot="15688071">
            <a:off x="8026980" y="3988782"/>
            <a:ext cx="376039" cy="144016"/>
            <a:chOff x="6760815" y="4562078"/>
            <a:chExt cx="376039" cy="144016"/>
          </a:xfrm>
        </p:grpSpPr>
        <p:cxnSp>
          <p:nvCxnSpPr>
            <p:cNvPr id="50" name="Прямая соединительная линия 108"/>
            <p:cNvCxnSpPr/>
            <p:nvPr/>
          </p:nvCxnSpPr>
          <p:spPr>
            <a:xfrm>
              <a:off x="6760815" y="4624561"/>
              <a:ext cx="358874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Прямая соединительная линия 109"/>
            <p:cNvCxnSpPr/>
            <p:nvPr/>
          </p:nvCxnSpPr>
          <p:spPr>
            <a:xfrm flipH="1">
              <a:off x="7135688" y="4562078"/>
              <a:ext cx="1166" cy="144016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2" name="TextBox 51"/>
          <p:cNvSpPr txBox="1"/>
          <p:nvPr/>
        </p:nvSpPr>
        <p:spPr>
          <a:xfrm>
            <a:off x="5841504" y="4436368"/>
            <a:ext cx="100811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rivaroxaban</a:t>
            </a:r>
            <a:endParaRPr lang="ru-RU" sz="1200" dirty="0"/>
          </a:p>
        </p:txBody>
      </p:sp>
      <p:sp>
        <p:nvSpPr>
          <p:cNvPr id="53" name="TextBox 52"/>
          <p:cNvSpPr txBox="1"/>
          <p:nvPr/>
        </p:nvSpPr>
        <p:spPr>
          <a:xfrm>
            <a:off x="5905103" y="5003651"/>
            <a:ext cx="90752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dabigatran</a:t>
            </a:r>
            <a:endParaRPr lang="ru-RU" sz="1200" dirty="0"/>
          </a:p>
        </p:txBody>
      </p:sp>
      <p:sp>
        <p:nvSpPr>
          <p:cNvPr id="54" name="TextBox 53"/>
          <p:cNvSpPr txBox="1"/>
          <p:nvPr/>
        </p:nvSpPr>
        <p:spPr>
          <a:xfrm>
            <a:off x="8126363" y="4207371"/>
            <a:ext cx="7565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warfarin</a:t>
            </a:r>
          </a:p>
          <a:p>
            <a:r>
              <a:rPr lang="en-US" sz="1200" dirty="0" smtClean="0"/>
              <a:t>heparin</a:t>
            </a:r>
            <a:endParaRPr lang="ru-RU" sz="1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/>
          </a:bodyPr>
          <a:lstStyle/>
          <a:p>
            <a:pPr eaLnBrk="1" hangingPunct="1"/>
            <a:r>
              <a:rPr lang="en-US" dirty="0" smtClean="0"/>
              <a:t>First in class novel anticoagulant</a:t>
            </a:r>
            <a:endParaRPr lang="ru-RU" dirty="0" smtClean="0"/>
          </a:p>
        </p:txBody>
      </p:sp>
      <p:sp>
        <p:nvSpPr>
          <p:cNvPr id="31" name="Content Placeholder 30"/>
          <p:cNvSpPr>
            <a:spLocks noGrp="1"/>
          </p:cNvSpPr>
          <p:nvPr>
            <p:ph idx="1"/>
          </p:nvPr>
        </p:nvSpPr>
        <p:spPr>
          <a:xfrm>
            <a:off x="251520" y="1600201"/>
            <a:ext cx="4824536" cy="4709119"/>
          </a:xfrm>
        </p:spPr>
        <p:txBody>
          <a:bodyPr>
            <a:normAutofit/>
          </a:bodyPr>
          <a:lstStyle/>
          <a:p>
            <a:r>
              <a:rPr lang="en-US" dirty="0" smtClean="0"/>
              <a:t>Inhibition of factor </a:t>
            </a:r>
            <a:r>
              <a:rPr lang="en-US" dirty="0" err="1" smtClean="0"/>
              <a:t>XIa</a:t>
            </a:r>
            <a:r>
              <a:rPr lang="en-US" dirty="0" smtClean="0"/>
              <a:t> - a novel therapeutic approach</a:t>
            </a:r>
          </a:p>
          <a:p>
            <a:pPr lvl="1"/>
            <a:r>
              <a:rPr lang="en-US" dirty="0" smtClean="0"/>
              <a:t>People with deficient factor </a:t>
            </a:r>
            <a:r>
              <a:rPr lang="en-US" dirty="0" err="1" smtClean="0"/>
              <a:t>XIa</a:t>
            </a:r>
            <a:r>
              <a:rPr lang="en-US" dirty="0" smtClean="0"/>
              <a:t> have reduced risk of thrombosis and normal </a:t>
            </a:r>
            <a:r>
              <a:rPr lang="en-US" dirty="0" err="1" smtClean="0"/>
              <a:t>hemostasis</a:t>
            </a:r>
            <a:r>
              <a:rPr lang="en-US" dirty="0" smtClean="0"/>
              <a:t> (hence -  reduced risk of bleeding) as discovered by D. </a:t>
            </a:r>
            <a:r>
              <a:rPr lang="en-US" dirty="0" err="1" smtClean="0"/>
              <a:t>Gailani</a:t>
            </a:r>
            <a:r>
              <a:rPr lang="ru-RU" dirty="0" smtClean="0"/>
              <a:t>,</a:t>
            </a:r>
            <a:r>
              <a:rPr lang="en-US" dirty="0" smtClean="0"/>
              <a:t> Vanderbilt University, 2010</a:t>
            </a:r>
            <a:endParaRPr lang="ru-RU" dirty="0" smtClean="0"/>
          </a:p>
        </p:txBody>
      </p:sp>
      <p:grpSp>
        <p:nvGrpSpPr>
          <p:cNvPr id="5" name="Группа 61"/>
          <p:cNvGrpSpPr/>
          <p:nvPr/>
        </p:nvGrpSpPr>
        <p:grpSpPr>
          <a:xfrm>
            <a:off x="5364088" y="1551171"/>
            <a:ext cx="3058244" cy="4110077"/>
            <a:chOff x="5129014" y="1242467"/>
            <a:chExt cx="3058244" cy="4110077"/>
          </a:xfrm>
        </p:grpSpPr>
        <p:sp>
          <p:nvSpPr>
            <p:cNvPr id="6" name="TextBox 5"/>
            <p:cNvSpPr txBox="1"/>
            <p:nvPr/>
          </p:nvSpPr>
          <p:spPr>
            <a:xfrm>
              <a:off x="6828631" y="3756873"/>
              <a:ext cx="36004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X</a:t>
              </a:r>
              <a:endParaRPr lang="ru-RU" dirty="0"/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6521549" y="4395653"/>
              <a:ext cx="108012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dirty="0" smtClean="0"/>
                <a:t>тромбин</a:t>
              </a:r>
              <a:endParaRPr lang="ru-RU" dirty="0"/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6243042" y="4952434"/>
              <a:ext cx="1584176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2000" dirty="0" smtClean="0"/>
                <a:t>Тромб</a:t>
              </a:r>
              <a:endParaRPr lang="ru-RU" sz="2000" dirty="0"/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7111330" y="2205097"/>
              <a:ext cx="93610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dirty="0" smtClean="0"/>
                <a:t>травма</a:t>
              </a:r>
              <a:endParaRPr lang="ru-RU" dirty="0"/>
            </a:p>
          </p:txBody>
        </p:sp>
        <p:sp>
          <p:nvSpPr>
            <p:cNvPr id="11" name="Овал 27"/>
            <p:cNvSpPr/>
            <p:nvPr/>
          </p:nvSpPr>
          <p:spPr>
            <a:xfrm>
              <a:off x="6756623" y="3718773"/>
              <a:ext cx="432048" cy="432048"/>
            </a:xfrm>
            <a:prstGeom prst="ellipse">
              <a:avLst/>
            </a:prstGeom>
            <a:noFill/>
            <a:ln>
              <a:solidFill>
                <a:srgbClr val="FF006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pSp>
          <p:nvGrpSpPr>
            <p:cNvPr id="12" name="Группа 38"/>
            <p:cNvGrpSpPr/>
            <p:nvPr/>
          </p:nvGrpSpPr>
          <p:grpSpPr>
            <a:xfrm>
              <a:off x="6156176" y="3214717"/>
              <a:ext cx="475481" cy="432048"/>
              <a:chOff x="6131793" y="2996952"/>
              <a:chExt cx="475481" cy="432048"/>
            </a:xfrm>
          </p:grpSpPr>
          <p:sp>
            <p:nvSpPr>
              <p:cNvPr id="36" name="TextBox 11"/>
              <p:cNvSpPr txBox="1"/>
              <p:nvPr/>
            </p:nvSpPr>
            <p:spPr>
              <a:xfrm>
                <a:off x="6175226" y="3034819"/>
                <a:ext cx="432048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/>
                  <a:t>IX</a:t>
                </a:r>
                <a:endParaRPr lang="ru-RU" dirty="0"/>
              </a:p>
            </p:txBody>
          </p:sp>
          <p:sp>
            <p:nvSpPr>
              <p:cNvPr id="37" name="Овал 28"/>
              <p:cNvSpPr/>
              <p:nvPr/>
            </p:nvSpPr>
            <p:spPr>
              <a:xfrm>
                <a:off x="6131793" y="2996952"/>
                <a:ext cx="432048" cy="432048"/>
              </a:xfrm>
              <a:prstGeom prst="ellipse">
                <a:avLst/>
              </a:prstGeom>
              <a:noFill/>
              <a:ln w="19050">
                <a:solidFill>
                  <a:srgbClr val="FF006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</p:grpSp>
        <p:grpSp>
          <p:nvGrpSpPr>
            <p:cNvPr id="13" name="Группа 34"/>
            <p:cNvGrpSpPr/>
            <p:nvPr/>
          </p:nvGrpSpPr>
          <p:grpSpPr>
            <a:xfrm>
              <a:off x="6228184" y="2566645"/>
              <a:ext cx="475481" cy="432048"/>
              <a:chOff x="6203801" y="2348880"/>
              <a:chExt cx="475481" cy="432048"/>
            </a:xfrm>
          </p:grpSpPr>
          <p:sp>
            <p:nvSpPr>
              <p:cNvPr id="34" name="TextBox 33"/>
              <p:cNvSpPr txBox="1"/>
              <p:nvPr/>
            </p:nvSpPr>
            <p:spPr>
              <a:xfrm>
                <a:off x="6247234" y="2386747"/>
                <a:ext cx="432048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/>
                  <a:t>XI</a:t>
                </a:r>
                <a:endParaRPr lang="ru-RU" dirty="0"/>
              </a:p>
            </p:txBody>
          </p:sp>
          <p:sp>
            <p:nvSpPr>
              <p:cNvPr id="35" name="Овал 31"/>
              <p:cNvSpPr/>
              <p:nvPr/>
            </p:nvSpPr>
            <p:spPr>
              <a:xfrm>
                <a:off x="6203801" y="2348880"/>
                <a:ext cx="432048" cy="432048"/>
              </a:xfrm>
              <a:prstGeom prst="ellipse">
                <a:avLst/>
              </a:prstGeom>
              <a:noFill/>
              <a:ln w="15875">
                <a:solidFill>
                  <a:srgbClr val="FF006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</p:grpSp>
        <p:grpSp>
          <p:nvGrpSpPr>
            <p:cNvPr id="14" name="Группа 35"/>
            <p:cNvGrpSpPr/>
            <p:nvPr/>
          </p:nvGrpSpPr>
          <p:grpSpPr>
            <a:xfrm>
              <a:off x="5580112" y="2206605"/>
              <a:ext cx="456431" cy="432048"/>
              <a:chOff x="5555729" y="1988840"/>
              <a:chExt cx="456431" cy="432048"/>
            </a:xfrm>
          </p:grpSpPr>
          <p:sp>
            <p:nvSpPr>
              <p:cNvPr id="32" name="TextBox 31"/>
              <p:cNvSpPr txBox="1"/>
              <p:nvPr/>
            </p:nvSpPr>
            <p:spPr>
              <a:xfrm>
                <a:off x="5580112" y="2017182"/>
                <a:ext cx="432048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/>
                  <a:t>XII</a:t>
                </a:r>
                <a:endParaRPr lang="ru-RU" dirty="0"/>
              </a:p>
            </p:txBody>
          </p:sp>
          <p:sp>
            <p:nvSpPr>
              <p:cNvPr id="33" name="Овал 33"/>
              <p:cNvSpPr/>
              <p:nvPr/>
            </p:nvSpPr>
            <p:spPr>
              <a:xfrm>
                <a:off x="5555729" y="1988840"/>
                <a:ext cx="432048" cy="432048"/>
              </a:xfrm>
              <a:prstGeom prst="ellipse">
                <a:avLst/>
              </a:prstGeom>
              <a:noFill/>
              <a:ln w="12700">
                <a:solidFill>
                  <a:srgbClr val="FF006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</p:grpSp>
        <p:grpSp>
          <p:nvGrpSpPr>
            <p:cNvPr id="15" name="Группа 36"/>
            <p:cNvGrpSpPr/>
            <p:nvPr/>
          </p:nvGrpSpPr>
          <p:grpSpPr>
            <a:xfrm>
              <a:off x="7332687" y="2854677"/>
              <a:ext cx="456431" cy="432048"/>
              <a:chOff x="7308304" y="2636912"/>
              <a:chExt cx="456431" cy="432048"/>
            </a:xfrm>
          </p:grpSpPr>
          <p:sp>
            <p:nvSpPr>
              <p:cNvPr id="29" name="TextBox 28"/>
              <p:cNvSpPr txBox="1"/>
              <p:nvPr/>
            </p:nvSpPr>
            <p:spPr>
              <a:xfrm>
                <a:off x="7332687" y="2674779"/>
                <a:ext cx="432048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/>
                  <a:t>TF</a:t>
                </a:r>
                <a:endParaRPr lang="ru-RU" dirty="0"/>
              </a:p>
            </p:txBody>
          </p:sp>
          <p:sp>
            <p:nvSpPr>
              <p:cNvPr id="30" name="Овал 18"/>
              <p:cNvSpPr/>
              <p:nvPr/>
            </p:nvSpPr>
            <p:spPr>
              <a:xfrm>
                <a:off x="7308304" y="2636912"/>
                <a:ext cx="432048" cy="432048"/>
              </a:xfrm>
              <a:prstGeom prst="ellipse">
                <a:avLst/>
              </a:prstGeom>
              <a:noFill/>
              <a:ln w="12700">
                <a:solidFill>
                  <a:srgbClr val="FF006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</p:grpSp>
        <p:grpSp>
          <p:nvGrpSpPr>
            <p:cNvPr id="16" name="Группа 37"/>
            <p:cNvGrpSpPr/>
            <p:nvPr/>
          </p:nvGrpSpPr>
          <p:grpSpPr>
            <a:xfrm>
              <a:off x="7740352" y="2998693"/>
              <a:ext cx="446906" cy="432048"/>
              <a:chOff x="7721302" y="2727970"/>
              <a:chExt cx="446906" cy="432048"/>
            </a:xfrm>
          </p:grpSpPr>
          <p:sp>
            <p:nvSpPr>
              <p:cNvPr id="27" name="Овал 20"/>
              <p:cNvSpPr/>
              <p:nvPr/>
            </p:nvSpPr>
            <p:spPr>
              <a:xfrm>
                <a:off x="7721302" y="2727970"/>
                <a:ext cx="432048" cy="432048"/>
              </a:xfrm>
              <a:prstGeom prst="ellipse">
                <a:avLst/>
              </a:prstGeom>
              <a:noFill/>
              <a:ln w="12700">
                <a:solidFill>
                  <a:srgbClr val="FF006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28" name="TextBox 27"/>
              <p:cNvSpPr txBox="1"/>
              <p:nvPr/>
            </p:nvSpPr>
            <p:spPr>
              <a:xfrm>
                <a:off x="7736160" y="2771636"/>
                <a:ext cx="432048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/>
                  <a:t>VII</a:t>
                </a:r>
                <a:endParaRPr lang="ru-RU" dirty="0"/>
              </a:p>
            </p:txBody>
          </p:sp>
        </p:grpSp>
        <p:sp>
          <p:nvSpPr>
            <p:cNvPr id="17" name="TextBox 16"/>
            <p:cNvSpPr txBox="1"/>
            <p:nvPr/>
          </p:nvSpPr>
          <p:spPr>
            <a:xfrm>
              <a:off x="5129014" y="1242467"/>
              <a:ext cx="144016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dirty="0" smtClean="0"/>
                <a:t>чужеродная поверхность</a:t>
              </a:r>
              <a:endParaRPr lang="ru-RU" dirty="0"/>
            </a:p>
          </p:txBody>
        </p:sp>
        <p:sp>
          <p:nvSpPr>
            <p:cNvPr id="18" name="Дуга 40"/>
            <p:cNvSpPr/>
            <p:nvPr/>
          </p:nvSpPr>
          <p:spPr>
            <a:xfrm rot="21265150">
              <a:off x="5700030" y="2359200"/>
              <a:ext cx="720080" cy="628610"/>
            </a:xfrm>
            <a:prstGeom prst="arc">
              <a:avLst>
                <a:gd name="adj1" fmla="val 15892483"/>
                <a:gd name="adj2" fmla="val 20849469"/>
              </a:avLst>
            </a:prstGeom>
            <a:ln w="9525">
              <a:solidFill>
                <a:srgbClr val="FF0066"/>
              </a:solidFill>
              <a:tailEnd type="stealth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9" name="Дуга 41"/>
            <p:cNvSpPr/>
            <p:nvPr/>
          </p:nvSpPr>
          <p:spPr>
            <a:xfrm rot="14651483">
              <a:off x="6101349" y="2860228"/>
              <a:ext cx="720080" cy="628610"/>
            </a:xfrm>
            <a:prstGeom prst="arc">
              <a:avLst>
                <a:gd name="adj1" fmla="val 16172387"/>
                <a:gd name="adj2" fmla="val 21120694"/>
              </a:avLst>
            </a:prstGeom>
            <a:ln w="19050">
              <a:solidFill>
                <a:srgbClr val="FF0066"/>
              </a:solidFill>
              <a:headEnd type="stealth" w="med" len="lg"/>
              <a:tailEnd type="none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0" name="Дуга 45"/>
            <p:cNvSpPr/>
            <p:nvPr/>
          </p:nvSpPr>
          <p:spPr>
            <a:xfrm rot="10592011">
              <a:off x="6390546" y="3234171"/>
              <a:ext cx="720080" cy="628610"/>
            </a:xfrm>
            <a:prstGeom prst="arc">
              <a:avLst>
                <a:gd name="adj1" fmla="val 16237860"/>
                <a:gd name="adj2" fmla="val 20849469"/>
              </a:avLst>
            </a:prstGeom>
            <a:ln w="19050">
              <a:solidFill>
                <a:srgbClr val="FF0066"/>
              </a:solidFill>
              <a:headEnd type="stealth" w="med" len="lg"/>
              <a:tailEnd type="none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1" name="Дуга 46"/>
            <p:cNvSpPr/>
            <p:nvPr/>
          </p:nvSpPr>
          <p:spPr>
            <a:xfrm rot="7199267">
              <a:off x="6793738" y="3040747"/>
              <a:ext cx="1121913" cy="628610"/>
            </a:xfrm>
            <a:prstGeom prst="arc">
              <a:avLst>
                <a:gd name="adj1" fmla="val 12930546"/>
                <a:gd name="adj2" fmla="val 20849469"/>
              </a:avLst>
            </a:prstGeom>
            <a:ln w="19050">
              <a:solidFill>
                <a:srgbClr val="FF0066"/>
              </a:solidFill>
              <a:tailEnd type="stealth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cxnSp>
          <p:nvCxnSpPr>
            <p:cNvPr id="22" name="Прямая со стрелкой 48"/>
            <p:cNvCxnSpPr/>
            <p:nvPr/>
          </p:nvCxnSpPr>
          <p:spPr>
            <a:xfrm>
              <a:off x="5777483" y="1865759"/>
              <a:ext cx="0" cy="360040"/>
            </a:xfrm>
            <a:prstGeom prst="straightConnector1">
              <a:avLst/>
            </a:prstGeom>
            <a:ln>
              <a:solidFill>
                <a:srgbClr val="FF0066"/>
              </a:solidFill>
              <a:tailEnd type="stealth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Прямая со стрелкой 51"/>
            <p:cNvCxnSpPr/>
            <p:nvPr/>
          </p:nvCxnSpPr>
          <p:spPr>
            <a:xfrm flipH="1">
              <a:off x="7533531" y="2533650"/>
              <a:ext cx="744" cy="331068"/>
            </a:xfrm>
            <a:prstGeom prst="straightConnector1">
              <a:avLst/>
            </a:prstGeom>
            <a:ln>
              <a:solidFill>
                <a:srgbClr val="FF0066"/>
              </a:solidFill>
              <a:tailEnd type="stealth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Дуга 55"/>
            <p:cNvSpPr/>
            <p:nvPr/>
          </p:nvSpPr>
          <p:spPr>
            <a:xfrm rot="1095276">
              <a:off x="6723914" y="3959773"/>
              <a:ext cx="720080" cy="628610"/>
            </a:xfrm>
            <a:prstGeom prst="arc">
              <a:avLst>
                <a:gd name="adj1" fmla="val 16237860"/>
                <a:gd name="adj2" fmla="val 1138446"/>
              </a:avLst>
            </a:prstGeom>
            <a:ln w="19050">
              <a:solidFill>
                <a:srgbClr val="FF0066"/>
              </a:solidFill>
              <a:headEnd type="stealth" w="med" len="lg"/>
              <a:tailEnd type="none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cxnSp>
          <p:nvCxnSpPr>
            <p:cNvPr id="25" name="Прямая со стрелкой 57"/>
            <p:cNvCxnSpPr/>
            <p:nvPr/>
          </p:nvCxnSpPr>
          <p:spPr>
            <a:xfrm>
              <a:off x="6991697" y="4158605"/>
              <a:ext cx="0" cy="346720"/>
            </a:xfrm>
            <a:prstGeom prst="straightConnector1">
              <a:avLst/>
            </a:prstGeom>
            <a:ln w="38100">
              <a:solidFill>
                <a:srgbClr val="FF0066"/>
              </a:solidFill>
              <a:tailEnd type="stealth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Прямая со стрелкой 59"/>
            <p:cNvCxnSpPr/>
            <p:nvPr/>
          </p:nvCxnSpPr>
          <p:spPr>
            <a:xfrm>
              <a:off x="6991697" y="4699223"/>
              <a:ext cx="0" cy="346720"/>
            </a:xfrm>
            <a:prstGeom prst="straightConnector1">
              <a:avLst/>
            </a:prstGeom>
            <a:ln w="50800">
              <a:solidFill>
                <a:srgbClr val="C00000"/>
              </a:solidFill>
              <a:tailEnd type="stealth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8" name="Группа 83"/>
          <p:cNvGrpSpPr/>
          <p:nvPr/>
        </p:nvGrpSpPr>
        <p:grpSpPr>
          <a:xfrm>
            <a:off x="5947792" y="3323084"/>
            <a:ext cx="376039" cy="144016"/>
            <a:chOff x="6760815" y="4552553"/>
            <a:chExt cx="376039" cy="144016"/>
          </a:xfrm>
        </p:grpSpPr>
        <p:cxnSp>
          <p:nvCxnSpPr>
            <p:cNvPr id="39" name="Прямая соединительная линия 64"/>
            <p:cNvCxnSpPr/>
            <p:nvPr/>
          </p:nvCxnSpPr>
          <p:spPr>
            <a:xfrm>
              <a:off x="6760815" y="4624561"/>
              <a:ext cx="358874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Прямая соединительная линия 80"/>
            <p:cNvCxnSpPr/>
            <p:nvPr/>
          </p:nvCxnSpPr>
          <p:spPr>
            <a:xfrm flipH="1">
              <a:off x="7135688" y="4552553"/>
              <a:ext cx="1166" cy="144016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1" name="Пятно 1 102"/>
          <p:cNvSpPr/>
          <p:nvPr/>
        </p:nvSpPr>
        <p:spPr>
          <a:xfrm>
            <a:off x="5522962" y="3150493"/>
            <a:ext cx="648072" cy="504056"/>
          </a:xfrm>
          <a:prstGeom prst="irregularSeal1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2" name="TextBox 41"/>
          <p:cNvSpPr txBox="1"/>
          <p:nvPr/>
        </p:nvSpPr>
        <p:spPr>
          <a:xfrm>
            <a:off x="5594970" y="3251076"/>
            <a:ext cx="56914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i="1" dirty="0" smtClean="0"/>
              <a:t>New!</a:t>
            </a:r>
            <a:endParaRPr lang="ru-RU" sz="1200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/>
          </a:bodyPr>
          <a:lstStyle/>
          <a:p>
            <a:pPr eaLnBrk="1" hangingPunct="1"/>
            <a:r>
              <a:rPr lang="en-US" dirty="0" smtClean="0"/>
              <a:t>First in class novel anticoagulant</a:t>
            </a:r>
            <a:endParaRPr lang="ru-RU" dirty="0" smtClean="0"/>
          </a:p>
        </p:txBody>
      </p:sp>
      <p:pic>
        <p:nvPicPr>
          <p:cNvPr id="6" name="Picture 5" descr="oleg.jpg"/>
          <p:cNvPicPr>
            <a:picLocks noChangeAspect="1"/>
          </p:cNvPicPr>
          <p:nvPr/>
        </p:nvPicPr>
        <p:blipFill>
          <a:blip r:embed="rId3" cstate="print"/>
          <a:srcRect l="7012" t="5263" r="8838" b="15789"/>
          <a:stretch>
            <a:fillRect/>
          </a:stretch>
        </p:blipFill>
        <p:spPr>
          <a:xfrm>
            <a:off x="369009" y="3501008"/>
            <a:ext cx="806490" cy="1008112"/>
          </a:xfrm>
          <a:prstGeom prst="rect">
            <a:avLst/>
          </a:prstGeom>
        </p:spPr>
      </p:pic>
      <p:pic>
        <p:nvPicPr>
          <p:cNvPr id="8" name="Picture 7" descr="ghermes.jpg"/>
          <p:cNvPicPr>
            <a:picLocks noChangeAspect="1"/>
          </p:cNvPicPr>
          <p:nvPr/>
        </p:nvPicPr>
        <p:blipFill>
          <a:blip r:embed="rId4" cstate="print"/>
          <a:srcRect l="8185" b="15111"/>
          <a:stretch>
            <a:fillRect/>
          </a:stretch>
        </p:blipFill>
        <p:spPr>
          <a:xfrm>
            <a:off x="369009" y="1556792"/>
            <a:ext cx="817322" cy="1008112"/>
          </a:xfrm>
          <a:prstGeom prst="rect">
            <a:avLst/>
          </a:prstGeom>
        </p:spPr>
      </p:pic>
      <p:sp>
        <p:nvSpPr>
          <p:cNvPr id="9" name="Oval 8"/>
          <p:cNvSpPr/>
          <p:nvPr/>
        </p:nvSpPr>
        <p:spPr>
          <a:xfrm>
            <a:off x="1403648" y="3167268"/>
            <a:ext cx="216024" cy="216024"/>
          </a:xfrm>
          <a:prstGeom prst="ellipse">
            <a:avLst/>
          </a:prstGeom>
          <a:solidFill>
            <a:srgbClr val="FF99CC"/>
          </a:solidFill>
          <a:ln>
            <a:solidFill>
              <a:srgbClr val="FF00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TextBox 10"/>
          <p:cNvSpPr txBox="1"/>
          <p:nvPr/>
        </p:nvSpPr>
        <p:spPr>
          <a:xfrm>
            <a:off x="369009" y="2564904"/>
            <a:ext cx="117141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err="1" smtClean="0"/>
              <a:t>Ghermes</a:t>
            </a:r>
            <a:r>
              <a:rPr lang="en-US" sz="1200" dirty="0" smtClean="0"/>
              <a:t> </a:t>
            </a:r>
            <a:r>
              <a:rPr lang="en-US" sz="1200" dirty="0" err="1" smtClean="0"/>
              <a:t>Chilov</a:t>
            </a:r>
            <a:endParaRPr lang="en-US" sz="1200" dirty="0" smtClean="0"/>
          </a:p>
          <a:p>
            <a:r>
              <a:rPr lang="en-US" sz="1200" dirty="0" smtClean="0"/>
              <a:t>team leader</a:t>
            </a:r>
            <a:endParaRPr lang="ru-RU" sz="1200" dirty="0"/>
          </a:p>
        </p:txBody>
      </p:sp>
      <p:sp>
        <p:nvSpPr>
          <p:cNvPr id="12" name="TextBox 11"/>
          <p:cNvSpPr txBox="1"/>
          <p:nvPr/>
        </p:nvSpPr>
        <p:spPr>
          <a:xfrm>
            <a:off x="369009" y="4509120"/>
            <a:ext cx="125066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Oleg </a:t>
            </a:r>
            <a:r>
              <a:rPr lang="en-US" sz="1200" dirty="0" err="1" smtClean="0"/>
              <a:t>Stroganov</a:t>
            </a:r>
            <a:endParaRPr lang="en-US" sz="1200" dirty="0" smtClean="0"/>
          </a:p>
          <a:p>
            <a:r>
              <a:rPr lang="en-US" sz="1200" dirty="0" smtClean="0"/>
              <a:t>molecular design</a:t>
            </a:r>
            <a:endParaRPr lang="ru-RU" sz="1200" dirty="0"/>
          </a:p>
        </p:txBody>
      </p:sp>
      <p:sp>
        <p:nvSpPr>
          <p:cNvPr id="2053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55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56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20" name="Picture 19" descr="npt_pharma.tif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1691680" y="2996952"/>
            <a:ext cx="1554905" cy="556656"/>
          </a:xfrm>
          <a:prstGeom prst="rect">
            <a:avLst/>
          </a:prstGeom>
        </p:spPr>
      </p:pic>
      <p:grpSp>
        <p:nvGrpSpPr>
          <p:cNvPr id="31" name="Group 30"/>
          <p:cNvGrpSpPr/>
          <p:nvPr/>
        </p:nvGrpSpPr>
        <p:grpSpPr>
          <a:xfrm>
            <a:off x="5572764" y="1700808"/>
            <a:ext cx="3535740" cy="4176464"/>
            <a:chOff x="5572764" y="1700808"/>
            <a:chExt cx="3535740" cy="4176464"/>
          </a:xfrm>
        </p:grpSpPr>
        <p:grpSp>
          <p:nvGrpSpPr>
            <p:cNvPr id="28" name="Group 27"/>
            <p:cNvGrpSpPr/>
            <p:nvPr/>
          </p:nvGrpSpPr>
          <p:grpSpPr>
            <a:xfrm>
              <a:off x="5572764" y="1700808"/>
              <a:ext cx="2815660" cy="4176464"/>
              <a:chOff x="5572764" y="1700808"/>
              <a:chExt cx="2815660" cy="4176464"/>
            </a:xfrm>
          </p:grpSpPr>
          <p:sp>
            <p:nvSpPr>
              <p:cNvPr id="13" name="Oval 12"/>
              <p:cNvSpPr/>
              <p:nvPr/>
            </p:nvSpPr>
            <p:spPr>
              <a:xfrm>
                <a:off x="8172400" y="4005064"/>
                <a:ext cx="216024" cy="216024"/>
              </a:xfrm>
              <a:prstGeom prst="ellipse">
                <a:avLst/>
              </a:prstGeom>
              <a:solidFill>
                <a:srgbClr val="FF99CC"/>
              </a:solidFill>
              <a:ln>
                <a:solidFill>
                  <a:srgbClr val="FF006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pic>
            <p:nvPicPr>
              <p:cNvPr id="2050" name="Picture 2" descr="http://www.hemacore.com/media/team/photo/19/photo-19-small.jpg?version=1310632668"/>
              <p:cNvPicPr>
                <a:picLocks noChangeAspect="1" noChangeArrowheads="1"/>
              </p:cNvPicPr>
              <p:nvPr/>
            </p:nvPicPr>
            <p:blipFill>
              <a:blip r:embed="rId6" cstate="print"/>
              <a:srcRect/>
              <a:stretch>
                <a:fillRect/>
              </a:stretch>
            </p:blipFill>
            <p:spPr bwMode="auto">
              <a:xfrm>
                <a:off x="5644772" y="2924944"/>
                <a:ext cx="857250" cy="857251"/>
              </a:xfrm>
              <a:prstGeom prst="rect">
                <a:avLst/>
              </a:prstGeom>
              <a:noFill/>
            </p:spPr>
          </p:pic>
          <p:pic>
            <p:nvPicPr>
              <p:cNvPr id="2052" name="Picture 4" descr="http://www.hemacore.com/media/team/photo/38/photo-38-small.jpg?version=1310632675"/>
              <p:cNvPicPr>
                <a:picLocks noChangeAspect="1" noChangeArrowheads="1"/>
              </p:cNvPicPr>
              <p:nvPr/>
            </p:nvPicPr>
            <p:blipFill>
              <a:blip r:embed="rId7" cstate="print"/>
              <a:srcRect/>
              <a:stretch>
                <a:fillRect/>
              </a:stretch>
            </p:blipFill>
            <p:spPr bwMode="auto">
              <a:xfrm>
                <a:off x="6411275" y="4581128"/>
                <a:ext cx="857250" cy="857251"/>
              </a:xfrm>
              <a:prstGeom prst="rect">
                <a:avLst/>
              </a:prstGeom>
              <a:noFill/>
            </p:spPr>
          </p:pic>
          <p:pic>
            <p:nvPicPr>
              <p:cNvPr id="19" name="Picture 18" descr="photo-44-small.jpg"/>
              <p:cNvPicPr>
                <a:picLocks noChangeAspect="1"/>
              </p:cNvPicPr>
              <p:nvPr/>
            </p:nvPicPr>
            <p:blipFill>
              <a:blip r:embed="rId8" cstate="print"/>
              <a:stretch>
                <a:fillRect/>
              </a:stretch>
            </p:blipFill>
            <p:spPr>
              <a:xfrm>
                <a:off x="6876256" y="1700808"/>
                <a:ext cx="857250" cy="857250"/>
              </a:xfrm>
              <a:prstGeom prst="rect">
                <a:avLst/>
              </a:prstGeom>
            </p:spPr>
          </p:pic>
          <p:sp>
            <p:nvSpPr>
              <p:cNvPr id="21" name="TextBox 20"/>
              <p:cNvSpPr txBox="1"/>
              <p:nvPr/>
            </p:nvSpPr>
            <p:spPr>
              <a:xfrm>
                <a:off x="5572764" y="3789040"/>
                <a:ext cx="1735540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200" dirty="0" smtClean="0"/>
                  <a:t>Prof. </a:t>
                </a:r>
                <a:r>
                  <a:rPr lang="en-US" sz="1200" dirty="0" err="1" smtClean="0"/>
                  <a:t>Fazly</a:t>
                </a:r>
                <a:r>
                  <a:rPr lang="en-US" sz="1200" dirty="0" smtClean="0"/>
                  <a:t> </a:t>
                </a:r>
                <a:r>
                  <a:rPr lang="en-US" sz="1200" dirty="0" err="1" smtClean="0"/>
                  <a:t>Ataullakhanov</a:t>
                </a:r>
                <a:endParaRPr lang="en-US" sz="1200" dirty="0" smtClean="0"/>
              </a:p>
              <a:p>
                <a:r>
                  <a:rPr lang="en-US" sz="1200" dirty="0" smtClean="0"/>
                  <a:t>#1 thrombosis science</a:t>
                </a:r>
                <a:endParaRPr lang="ru-RU" sz="1200" dirty="0"/>
              </a:p>
            </p:txBody>
          </p:sp>
          <p:sp>
            <p:nvSpPr>
              <p:cNvPr id="22" name="TextBox 21"/>
              <p:cNvSpPr txBox="1"/>
              <p:nvPr/>
            </p:nvSpPr>
            <p:spPr>
              <a:xfrm>
                <a:off x="6765605" y="2564904"/>
                <a:ext cx="1406795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200" dirty="0" smtClean="0"/>
                  <a:t>MD </a:t>
                </a:r>
                <a:r>
                  <a:rPr lang="en-US" sz="1200" dirty="0" err="1" smtClean="0"/>
                  <a:t>Ilya</a:t>
                </a:r>
                <a:r>
                  <a:rPr lang="en-US" sz="1200" dirty="0" smtClean="0"/>
                  <a:t> </a:t>
                </a:r>
                <a:r>
                  <a:rPr lang="en-US" sz="1200" dirty="0" err="1" smtClean="0"/>
                  <a:t>Serebriysky</a:t>
                </a:r>
                <a:endParaRPr lang="en-US" sz="1200" dirty="0" smtClean="0"/>
              </a:p>
              <a:p>
                <a:r>
                  <a:rPr lang="en-US" sz="1200" dirty="0" smtClean="0"/>
                  <a:t>clinical study</a:t>
                </a:r>
                <a:endParaRPr lang="ru-RU" sz="1200" dirty="0"/>
              </a:p>
            </p:txBody>
          </p:sp>
          <p:sp>
            <p:nvSpPr>
              <p:cNvPr id="23" name="TextBox 22"/>
              <p:cNvSpPr txBox="1"/>
              <p:nvPr/>
            </p:nvSpPr>
            <p:spPr>
              <a:xfrm>
                <a:off x="6267259" y="5415607"/>
                <a:ext cx="1617109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200" dirty="0" smtClean="0"/>
                  <a:t>Prof. Mikhail </a:t>
                </a:r>
                <a:r>
                  <a:rPr lang="en-US" sz="1200" dirty="0" err="1" smtClean="0"/>
                  <a:t>Panteleev</a:t>
                </a:r>
                <a:endParaRPr lang="en-US" sz="1200" dirty="0" smtClean="0"/>
              </a:p>
              <a:p>
                <a:r>
                  <a:rPr lang="en-US" sz="1200" dirty="0" smtClean="0"/>
                  <a:t>pre-clinical study</a:t>
                </a:r>
              </a:p>
            </p:txBody>
          </p:sp>
        </p:grpSp>
        <p:sp>
          <p:nvSpPr>
            <p:cNvPr id="27" name="TextBox 26"/>
            <p:cNvSpPr txBox="1"/>
            <p:nvPr/>
          </p:nvSpPr>
          <p:spPr>
            <a:xfrm>
              <a:off x="7308304" y="3284984"/>
              <a:ext cx="1800200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Hematology Scientific Center, RAMS </a:t>
              </a:r>
              <a:endParaRPr lang="ru-RU" dirty="0"/>
            </a:p>
          </p:txBody>
        </p:sp>
      </p:grpSp>
      <p:grpSp>
        <p:nvGrpSpPr>
          <p:cNvPr id="30" name="Group 29"/>
          <p:cNvGrpSpPr/>
          <p:nvPr/>
        </p:nvGrpSpPr>
        <p:grpSpPr>
          <a:xfrm>
            <a:off x="2469133" y="3501008"/>
            <a:ext cx="3110979" cy="1449452"/>
            <a:chOff x="2469133" y="3501008"/>
            <a:chExt cx="3110979" cy="1449452"/>
          </a:xfrm>
        </p:grpSpPr>
        <p:sp>
          <p:nvSpPr>
            <p:cNvPr id="10" name="Oval 9"/>
            <p:cNvSpPr/>
            <p:nvPr/>
          </p:nvSpPr>
          <p:spPr>
            <a:xfrm>
              <a:off x="3851920" y="4149080"/>
              <a:ext cx="216024" cy="216024"/>
            </a:xfrm>
            <a:prstGeom prst="ellipse">
              <a:avLst/>
            </a:prstGeom>
            <a:solidFill>
              <a:srgbClr val="FF99CC"/>
            </a:solidFill>
            <a:ln>
              <a:solidFill>
                <a:srgbClr val="FF006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3224070" y="4581128"/>
              <a:ext cx="156395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Xi </a:t>
              </a:r>
              <a:r>
                <a:rPr lang="en-US" dirty="0" err="1" smtClean="0"/>
                <a:t>Pharma</a:t>
              </a:r>
              <a:r>
                <a:rPr lang="en-US" dirty="0" smtClean="0"/>
                <a:t>, LLC</a:t>
              </a:r>
              <a:endParaRPr lang="ru-RU" dirty="0"/>
            </a:p>
          </p:txBody>
        </p:sp>
        <p:cxnSp>
          <p:nvCxnSpPr>
            <p:cNvPr id="29" name="Straight Arrow Connector 28"/>
            <p:cNvCxnSpPr>
              <a:stCxn id="20" idx="2"/>
              <a:endCxn id="10" idx="2"/>
            </p:cNvCxnSpPr>
            <p:nvPr/>
          </p:nvCxnSpPr>
          <p:spPr>
            <a:xfrm>
              <a:off x="2469133" y="3553608"/>
              <a:ext cx="1382787" cy="703484"/>
            </a:xfrm>
            <a:prstGeom prst="straightConnector1">
              <a:avLst/>
            </a:prstGeom>
            <a:ln>
              <a:solidFill>
                <a:schemeClr val="tx1">
                  <a:lumMod val="50000"/>
                  <a:lumOff val="50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Arrow Connector 32"/>
            <p:cNvCxnSpPr>
              <a:endCxn id="10" idx="6"/>
            </p:cNvCxnSpPr>
            <p:nvPr/>
          </p:nvCxnSpPr>
          <p:spPr>
            <a:xfrm flipH="1">
              <a:off x="4067944" y="3501008"/>
              <a:ext cx="1512168" cy="756084"/>
            </a:xfrm>
            <a:prstGeom prst="straightConnector1">
              <a:avLst/>
            </a:prstGeom>
            <a:ln>
              <a:solidFill>
                <a:schemeClr val="tx1">
                  <a:lumMod val="50000"/>
                  <a:lumOff val="50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Market potential</a:t>
            </a:r>
            <a:endParaRPr lang="ru-RU" dirty="0"/>
          </a:p>
        </p:txBody>
      </p:sp>
      <p:graphicFrame>
        <p:nvGraphicFramePr>
          <p:cNvPr id="4" name="Chart 3"/>
          <p:cNvGraphicFramePr/>
          <p:nvPr/>
        </p:nvGraphicFramePr>
        <p:xfrm>
          <a:off x="467544" y="2918816"/>
          <a:ext cx="2017609" cy="20223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6" name="Chart 5"/>
          <p:cNvGraphicFramePr/>
          <p:nvPr/>
        </p:nvGraphicFramePr>
        <p:xfrm>
          <a:off x="2664481" y="2564904"/>
          <a:ext cx="3096344" cy="23762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8" name="Chart 7"/>
          <p:cNvGraphicFramePr/>
          <p:nvPr/>
        </p:nvGraphicFramePr>
        <p:xfrm>
          <a:off x="5940152" y="2204864"/>
          <a:ext cx="2736304" cy="27363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323528" y="1628800"/>
            <a:ext cx="2411238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000" dirty="0" smtClean="0">
                <a:solidFill>
                  <a:srgbClr val="FF0066"/>
                </a:solidFill>
              </a:rPr>
              <a:t>$6,2 </a:t>
            </a:r>
            <a:r>
              <a:rPr lang="en-US" sz="3000" dirty="0" err="1" smtClean="0">
                <a:solidFill>
                  <a:srgbClr val="FF0066"/>
                </a:solidFill>
              </a:rPr>
              <a:t>bln</a:t>
            </a:r>
            <a:r>
              <a:rPr lang="en-US" sz="3000" dirty="0" smtClean="0">
                <a:solidFill>
                  <a:srgbClr val="FF0066"/>
                </a:solidFill>
              </a:rPr>
              <a:t>, </a:t>
            </a:r>
            <a:r>
              <a:rPr lang="en-US" sz="3000" dirty="0" smtClean="0"/>
              <a:t>2008</a:t>
            </a:r>
            <a:endParaRPr lang="ru-RU" sz="3000" dirty="0"/>
          </a:p>
        </p:txBody>
      </p:sp>
      <p:sp>
        <p:nvSpPr>
          <p:cNvPr id="10" name="TextBox 9"/>
          <p:cNvSpPr txBox="1"/>
          <p:nvPr/>
        </p:nvSpPr>
        <p:spPr>
          <a:xfrm>
            <a:off x="3131840" y="1628800"/>
            <a:ext cx="2411238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000" dirty="0" smtClean="0">
                <a:solidFill>
                  <a:srgbClr val="FF0066"/>
                </a:solidFill>
              </a:rPr>
              <a:t>$9,1 </a:t>
            </a:r>
            <a:r>
              <a:rPr lang="en-US" sz="3000" dirty="0" err="1" smtClean="0">
                <a:solidFill>
                  <a:srgbClr val="FF0066"/>
                </a:solidFill>
              </a:rPr>
              <a:t>bln</a:t>
            </a:r>
            <a:r>
              <a:rPr lang="en-US" sz="3000" dirty="0" smtClean="0">
                <a:solidFill>
                  <a:srgbClr val="FF0066"/>
                </a:solidFill>
              </a:rPr>
              <a:t>, </a:t>
            </a:r>
            <a:r>
              <a:rPr lang="en-US" sz="3000" dirty="0" smtClean="0"/>
              <a:t>2014</a:t>
            </a:r>
            <a:endParaRPr lang="ru-RU" sz="3000" dirty="0"/>
          </a:p>
        </p:txBody>
      </p:sp>
      <p:sp>
        <p:nvSpPr>
          <p:cNvPr id="11" name="TextBox 10"/>
          <p:cNvSpPr txBox="1"/>
          <p:nvPr/>
        </p:nvSpPr>
        <p:spPr>
          <a:xfrm>
            <a:off x="6156176" y="1628800"/>
            <a:ext cx="2315057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000" dirty="0" smtClean="0">
                <a:solidFill>
                  <a:srgbClr val="FF0066"/>
                </a:solidFill>
              </a:rPr>
              <a:t>$12 </a:t>
            </a:r>
            <a:r>
              <a:rPr lang="en-US" sz="3000" dirty="0" err="1" smtClean="0">
                <a:solidFill>
                  <a:srgbClr val="FF0066"/>
                </a:solidFill>
              </a:rPr>
              <a:t>bln</a:t>
            </a:r>
            <a:r>
              <a:rPr lang="en-US" sz="3000" dirty="0" smtClean="0">
                <a:solidFill>
                  <a:srgbClr val="FF0066"/>
                </a:solidFill>
              </a:rPr>
              <a:t>, </a:t>
            </a:r>
            <a:r>
              <a:rPr lang="en-US" sz="3000" dirty="0" smtClean="0"/>
              <a:t>2020</a:t>
            </a:r>
            <a:endParaRPr lang="ru-RU" sz="3000" dirty="0"/>
          </a:p>
        </p:txBody>
      </p:sp>
      <p:sp>
        <p:nvSpPr>
          <p:cNvPr id="12" name="Rectangle 11"/>
          <p:cNvSpPr/>
          <p:nvPr/>
        </p:nvSpPr>
        <p:spPr>
          <a:xfrm>
            <a:off x="2483768" y="5229200"/>
            <a:ext cx="288032" cy="28803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Rectangle 12"/>
          <p:cNvSpPr/>
          <p:nvPr/>
        </p:nvSpPr>
        <p:spPr>
          <a:xfrm>
            <a:off x="4355976" y="5229200"/>
            <a:ext cx="288032" cy="288032"/>
          </a:xfrm>
          <a:prstGeom prst="rect">
            <a:avLst/>
          </a:prstGeom>
          <a:solidFill>
            <a:srgbClr val="8C67A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Rectangle 13"/>
          <p:cNvSpPr/>
          <p:nvPr/>
        </p:nvSpPr>
        <p:spPr>
          <a:xfrm>
            <a:off x="683568" y="5733256"/>
            <a:ext cx="288032" cy="288032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Rectangle 14"/>
          <p:cNvSpPr/>
          <p:nvPr/>
        </p:nvSpPr>
        <p:spPr>
          <a:xfrm>
            <a:off x="683568" y="5229200"/>
            <a:ext cx="288032" cy="288032"/>
          </a:xfrm>
          <a:prstGeom prst="rect">
            <a:avLst/>
          </a:prstGeom>
          <a:solidFill>
            <a:srgbClr val="3366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Rectangle 15"/>
          <p:cNvSpPr/>
          <p:nvPr/>
        </p:nvSpPr>
        <p:spPr>
          <a:xfrm>
            <a:off x="6780735" y="5229200"/>
            <a:ext cx="288032" cy="288032"/>
          </a:xfrm>
          <a:prstGeom prst="rect">
            <a:avLst/>
          </a:prstGeom>
          <a:solidFill>
            <a:srgbClr val="2DB2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7068767" y="5229200"/>
            <a:ext cx="13196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66"/>
                </a:solidFill>
              </a:rPr>
              <a:t>FXI inhibitor</a:t>
            </a:r>
            <a:endParaRPr lang="ru-RU" dirty="0">
              <a:solidFill>
                <a:srgbClr val="FF0066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4642890" y="5229200"/>
            <a:ext cx="179908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FX and thrombin </a:t>
            </a:r>
          </a:p>
          <a:p>
            <a:r>
              <a:rPr lang="en-US" dirty="0" smtClean="0"/>
              <a:t>inhibitors</a:t>
            </a:r>
            <a:endParaRPr lang="ru-RU" dirty="0"/>
          </a:p>
        </p:txBody>
      </p:sp>
      <p:sp>
        <p:nvSpPr>
          <p:cNvPr id="19" name="TextBox 18"/>
          <p:cNvSpPr txBox="1"/>
          <p:nvPr/>
        </p:nvSpPr>
        <p:spPr>
          <a:xfrm>
            <a:off x="2758479" y="5229200"/>
            <a:ext cx="10214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Heparins</a:t>
            </a:r>
            <a:endParaRPr lang="ru-RU" dirty="0"/>
          </a:p>
        </p:txBody>
      </p:sp>
      <p:sp>
        <p:nvSpPr>
          <p:cNvPr id="20" name="TextBox 19"/>
          <p:cNvSpPr txBox="1"/>
          <p:nvPr/>
        </p:nvSpPr>
        <p:spPr>
          <a:xfrm>
            <a:off x="971600" y="5229200"/>
            <a:ext cx="10041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Warfarin</a:t>
            </a:r>
            <a:endParaRPr lang="ru-RU" dirty="0"/>
          </a:p>
        </p:txBody>
      </p:sp>
      <p:sp>
        <p:nvSpPr>
          <p:cNvPr id="21" name="TextBox 20"/>
          <p:cNvSpPr txBox="1"/>
          <p:nvPr/>
        </p:nvSpPr>
        <p:spPr>
          <a:xfrm>
            <a:off x="971600" y="5651956"/>
            <a:ext cx="8170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Others</a:t>
            </a:r>
            <a:endParaRPr lang="ru-RU" dirty="0"/>
          </a:p>
        </p:txBody>
      </p:sp>
      <p:sp>
        <p:nvSpPr>
          <p:cNvPr id="22" name="TextBox 21"/>
          <p:cNvSpPr txBox="1"/>
          <p:nvPr/>
        </p:nvSpPr>
        <p:spPr>
          <a:xfrm>
            <a:off x="1043608" y="4149080"/>
            <a:ext cx="9428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$4,8 </a:t>
            </a:r>
            <a:r>
              <a:rPr lang="en-US" dirty="0" err="1" smtClean="0"/>
              <a:t>bln</a:t>
            </a:r>
            <a:endParaRPr lang="ru-RU" dirty="0"/>
          </a:p>
        </p:txBody>
      </p:sp>
      <p:sp>
        <p:nvSpPr>
          <p:cNvPr id="24" name="TextBox 23"/>
          <p:cNvSpPr txBox="1"/>
          <p:nvPr/>
        </p:nvSpPr>
        <p:spPr>
          <a:xfrm>
            <a:off x="3275856" y="3717032"/>
            <a:ext cx="9428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$5,3 </a:t>
            </a:r>
            <a:r>
              <a:rPr lang="en-US" dirty="0" err="1" smtClean="0"/>
              <a:t>bln</a:t>
            </a:r>
            <a:endParaRPr lang="ru-RU" dirty="0"/>
          </a:p>
        </p:txBody>
      </p:sp>
      <p:sp>
        <p:nvSpPr>
          <p:cNvPr id="25" name="TextBox 24"/>
          <p:cNvSpPr txBox="1"/>
          <p:nvPr/>
        </p:nvSpPr>
        <p:spPr>
          <a:xfrm>
            <a:off x="4283968" y="3356992"/>
            <a:ext cx="7681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$3 </a:t>
            </a:r>
            <a:r>
              <a:rPr lang="en-US" dirty="0" err="1" smtClean="0"/>
              <a:t>bln</a:t>
            </a:r>
            <a:endParaRPr lang="ru-RU" dirty="0"/>
          </a:p>
        </p:txBody>
      </p:sp>
      <p:sp>
        <p:nvSpPr>
          <p:cNvPr id="26" name="TextBox 25"/>
          <p:cNvSpPr txBox="1"/>
          <p:nvPr/>
        </p:nvSpPr>
        <p:spPr>
          <a:xfrm>
            <a:off x="6228184" y="3284984"/>
            <a:ext cx="7681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$5 </a:t>
            </a:r>
            <a:r>
              <a:rPr lang="en-US" dirty="0" err="1" smtClean="0"/>
              <a:t>bln</a:t>
            </a:r>
            <a:endParaRPr lang="ru-RU" dirty="0"/>
          </a:p>
        </p:txBody>
      </p:sp>
      <p:sp>
        <p:nvSpPr>
          <p:cNvPr id="27" name="TextBox 26"/>
          <p:cNvSpPr txBox="1"/>
          <p:nvPr/>
        </p:nvSpPr>
        <p:spPr>
          <a:xfrm>
            <a:off x="7380312" y="3861048"/>
            <a:ext cx="7681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$5 </a:t>
            </a:r>
            <a:r>
              <a:rPr lang="en-US" dirty="0" err="1" smtClean="0"/>
              <a:t>bln</a:t>
            </a:r>
            <a:endParaRPr lang="ru-RU" dirty="0"/>
          </a:p>
        </p:txBody>
      </p:sp>
      <p:sp>
        <p:nvSpPr>
          <p:cNvPr id="28" name="Rectangle 27"/>
          <p:cNvSpPr/>
          <p:nvPr/>
        </p:nvSpPr>
        <p:spPr>
          <a:xfrm>
            <a:off x="2123728" y="6453336"/>
            <a:ext cx="6552728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 smtClean="0"/>
              <a:t>The anticoagulants market. Nat Rev Drug </a:t>
            </a:r>
            <a:r>
              <a:rPr lang="en-US" sz="1200" dirty="0" err="1" smtClean="0"/>
              <a:t>Discov</a:t>
            </a:r>
            <a:r>
              <a:rPr lang="en-US" sz="1200" dirty="0" smtClean="0"/>
              <a:t>. 2009;8(5):353-4</a:t>
            </a:r>
            <a:endParaRPr lang="ru-RU" sz="1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Project plan</a:t>
            </a:r>
            <a:endParaRPr lang="ru-RU" dirty="0"/>
          </a:p>
        </p:txBody>
      </p:sp>
      <p:sp>
        <p:nvSpPr>
          <p:cNvPr id="43" name="TextBox 42"/>
          <p:cNvSpPr txBox="1"/>
          <p:nvPr/>
        </p:nvSpPr>
        <p:spPr>
          <a:xfrm>
            <a:off x="925505" y="3212976"/>
            <a:ext cx="55015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2012</a:t>
            </a:r>
            <a:endParaRPr lang="ru-RU" sz="1400" dirty="0"/>
          </a:p>
        </p:txBody>
      </p:sp>
      <p:sp>
        <p:nvSpPr>
          <p:cNvPr id="60" name="Rounded Rectangle 25"/>
          <p:cNvSpPr/>
          <p:nvPr/>
        </p:nvSpPr>
        <p:spPr>
          <a:xfrm>
            <a:off x="395536" y="1556792"/>
            <a:ext cx="1368152" cy="914400"/>
          </a:xfrm>
          <a:prstGeom prst="roundRect">
            <a:avLst/>
          </a:prstGeom>
          <a:noFill/>
          <a:ln>
            <a:solidFill>
              <a:srgbClr val="FF00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err="1" smtClean="0">
                <a:solidFill>
                  <a:schemeClr val="tx1"/>
                </a:solidFill>
              </a:rPr>
              <a:t>Skolkovo</a:t>
            </a:r>
            <a:r>
              <a:rPr lang="en-US" sz="1400" dirty="0" smtClean="0">
                <a:solidFill>
                  <a:schemeClr val="tx1"/>
                </a:solidFill>
              </a:rPr>
              <a:t> mini-grant</a:t>
            </a:r>
          </a:p>
          <a:p>
            <a:pPr algn="ctr"/>
            <a:r>
              <a:rPr lang="en-US" dirty="0" smtClean="0">
                <a:solidFill>
                  <a:schemeClr val="tx1"/>
                </a:solidFill>
              </a:rPr>
              <a:t>Rub 1,5M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64" name="Rounded Rectangle 35"/>
          <p:cNvSpPr/>
          <p:nvPr/>
        </p:nvSpPr>
        <p:spPr>
          <a:xfrm>
            <a:off x="2339752" y="1556792"/>
            <a:ext cx="1368152" cy="914400"/>
          </a:xfrm>
          <a:prstGeom prst="roundRect">
            <a:avLst/>
          </a:prstGeom>
          <a:noFill/>
          <a:ln>
            <a:solidFill>
              <a:srgbClr val="FF00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Investment needed </a:t>
            </a:r>
          </a:p>
          <a:p>
            <a:pPr algn="ctr"/>
            <a:r>
              <a:rPr lang="en-US" dirty="0" smtClean="0">
                <a:solidFill>
                  <a:schemeClr val="tx1"/>
                </a:solidFill>
              </a:rPr>
              <a:t>Rub 60 M</a:t>
            </a:r>
          </a:p>
        </p:txBody>
      </p:sp>
      <p:cxnSp>
        <p:nvCxnSpPr>
          <p:cNvPr id="33" name="Straight Arrow Connector 32"/>
          <p:cNvCxnSpPr/>
          <p:nvPr/>
        </p:nvCxnSpPr>
        <p:spPr>
          <a:xfrm>
            <a:off x="1115616" y="3068960"/>
            <a:ext cx="7056784" cy="0"/>
          </a:xfrm>
          <a:prstGeom prst="straightConnector1">
            <a:avLst/>
          </a:prstGeom>
          <a:ln w="15875">
            <a:solidFill>
              <a:schemeClr val="tx1">
                <a:lumMod val="75000"/>
                <a:lumOff val="2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>
            <a:off x="1475656" y="3068960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62"/>
          <p:cNvCxnSpPr/>
          <p:nvPr/>
        </p:nvCxnSpPr>
        <p:spPr>
          <a:xfrm>
            <a:off x="1403648" y="3068960"/>
            <a:ext cx="0" cy="1440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Connector 65"/>
          <p:cNvCxnSpPr/>
          <p:nvPr/>
        </p:nvCxnSpPr>
        <p:spPr>
          <a:xfrm>
            <a:off x="2195736" y="3068960"/>
            <a:ext cx="0" cy="1440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Connector 66"/>
          <p:cNvCxnSpPr/>
          <p:nvPr/>
        </p:nvCxnSpPr>
        <p:spPr>
          <a:xfrm>
            <a:off x="2987824" y="3068960"/>
            <a:ext cx="0" cy="1440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Connector 67"/>
          <p:cNvCxnSpPr/>
          <p:nvPr/>
        </p:nvCxnSpPr>
        <p:spPr>
          <a:xfrm>
            <a:off x="3779912" y="3068960"/>
            <a:ext cx="0" cy="1440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Straight Connector 68"/>
          <p:cNvCxnSpPr/>
          <p:nvPr/>
        </p:nvCxnSpPr>
        <p:spPr>
          <a:xfrm>
            <a:off x="4499992" y="3068960"/>
            <a:ext cx="0" cy="1440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Connector 69"/>
          <p:cNvCxnSpPr/>
          <p:nvPr/>
        </p:nvCxnSpPr>
        <p:spPr>
          <a:xfrm>
            <a:off x="5220072" y="3068960"/>
            <a:ext cx="0" cy="1440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Straight Connector 70"/>
          <p:cNvCxnSpPr/>
          <p:nvPr/>
        </p:nvCxnSpPr>
        <p:spPr>
          <a:xfrm>
            <a:off x="5940152" y="3068960"/>
            <a:ext cx="0" cy="1440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Straight Connector 71"/>
          <p:cNvCxnSpPr/>
          <p:nvPr/>
        </p:nvCxnSpPr>
        <p:spPr>
          <a:xfrm>
            <a:off x="6660232" y="3068960"/>
            <a:ext cx="0" cy="1440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Straight Connector 72"/>
          <p:cNvCxnSpPr/>
          <p:nvPr/>
        </p:nvCxnSpPr>
        <p:spPr>
          <a:xfrm>
            <a:off x="7380312" y="3068960"/>
            <a:ext cx="0" cy="1440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4" name="TextBox 73"/>
          <p:cNvSpPr txBox="1"/>
          <p:nvPr/>
        </p:nvSpPr>
        <p:spPr>
          <a:xfrm>
            <a:off x="2509681" y="3212976"/>
            <a:ext cx="55015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2014</a:t>
            </a:r>
            <a:endParaRPr lang="ru-RU" sz="1400" dirty="0"/>
          </a:p>
        </p:txBody>
      </p:sp>
      <p:sp>
        <p:nvSpPr>
          <p:cNvPr id="75" name="TextBox 74"/>
          <p:cNvSpPr txBox="1"/>
          <p:nvPr/>
        </p:nvSpPr>
        <p:spPr>
          <a:xfrm>
            <a:off x="4021849" y="3212976"/>
            <a:ext cx="55015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2016</a:t>
            </a:r>
            <a:endParaRPr lang="ru-RU" sz="1400" dirty="0"/>
          </a:p>
        </p:txBody>
      </p:sp>
      <p:sp>
        <p:nvSpPr>
          <p:cNvPr id="76" name="TextBox 75"/>
          <p:cNvSpPr txBox="1"/>
          <p:nvPr/>
        </p:nvSpPr>
        <p:spPr>
          <a:xfrm>
            <a:off x="5462009" y="3212976"/>
            <a:ext cx="55015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2018</a:t>
            </a:r>
            <a:endParaRPr lang="ru-RU" sz="1400" dirty="0"/>
          </a:p>
        </p:txBody>
      </p:sp>
      <p:sp>
        <p:nvSpPr>
          <p:cNvPr id="77" name="TextBox 76"/>
          <p:cNvSpPr txBox="1"/>
          <p:nvPr/>
        </p:nvSpPr>
        <p:spPr>
          <a:xfrm>
            <a:off x="6902169" y="3212976"/>
            <a:ext cx="55015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2020</a:t>
            </a:r>
            <a:endParaRPr lang="ru-RU" sz="1400" dirty="0"/>
          </a:p>
        </p:txBody>
      </p:sp>
      <p:sp>
        <p:nvSpPr>
          <p:cNvPr id="83" name="Rounded Rectangle 35"/>
          <p:cNvSpPr/>
          <p:nvPr/>
        </p:nvSpPr>
        <p:spPr>
          <a:xfrm>
            <a:off x="3923928" y="1556792"/>
            <a:ext cx="1368152" cy="914400"/>
          </a:xfrm>
          <a:prstGeom prst="roundRect">
            <a:avLst/>
          </a:prstGeom>
          <a:noFill/>
          <a:ln>
            <a:solidFill>
              <a:srgbClr val="FF00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Investment needed </a:t>
            </a:r>
          </a:p>
          <a:p>
            <a:pPr algn="ctr"/>
            <a:r>
              <a:rPr lang="en-US" dirty="0" smtClean="0">
                <a:solidFill>
                  <a:schemeClr val="tx1"/>
                </a:solidFill>
              </a:rPr>
              <a:t>Rub </a:t>
            </a:r>
            <a:r>
              <a:rPr lang="en-US" dirty="0" smtClean="0">
                <a:solidFill>
                  <a:schemeClr val="tx1"/>
                </a:solidFill>
              </a:rPr>
              <a:t>150 </a:t>
            </a:r>
            <a:r>
              <a:rPr lang="en-US" dirty="0" smtClean="0">
                <a:solidFill>
                  <a:schemeClr val="tx1"/>
                </a:solidFill>
              </a:rPr>
              <a:t>M</a:t>
            </a:r>
          </a:p>
        </p:txBody>
      </p:sp>
      <p:cxnSp>
        <p:nvCxnSpPr>
          <p:cNvPr id="88" name="Straight Arrow Connector 87"/>
          <p:cNvCxnSpPr/>
          <p:nvPr/>
        </p:nvCxnSpPr>
        <p:spPr>
          <a:xfrm>
            <a:off x="1619672" y="2492896"/>
            <a:ext cx="0" cy="576064"/>
          </a:xfrm>
          <a:prstGeom prst="straightConnector1">
            <a:avLst/>
          </a:prstGeom>
          <a:ln>
            <a:solidFill>
              <a:srgbClr val="FF0066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Straight Arrow Connector 88"/>
          <p:cNvCxnSpPr/>
          <p:nvPr/>
        </p:nvCxnSpPr>
        <p:spPr>
          <a:xfrm>
            <a:off x="2483768" y="2492896"/>
            <a:ext cx="0" cy="576064"/>
          </a:xfrm>
          <a:prstGeom prst="straightConnector1">
            <a:avLst/>
          </a:prstGeom>
          <a:ln>
            <a:solidFill>
              <a:srgbClr val="FF0066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Straight Arrow Connector 89"/>
          <p:cNvCxnSpPr/>
          <p:nvPr/>
        </p:nvCxnSpPr>
        <p:spPr>
          <a:xfrm>
            <a:off x="4067944" y="2492896"/>
            <a:ext cx="0" cy="576064"/>
          </a:xfrm>
          <a:prstGeom prst="straightConnector1">
            <a:avLst/>
          </a:prstGeom>
          <a:ln>
            <a:solidFill>
              <a:srgbClr val="FF0066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Straight Arrow Connector 90"/>
          <p:cNvCxnSpPr/>
          <p:nvPr/>
        </p:nvCxnSpPr>
        <p:spPr>
          <a:xfrm>
            <a:off x="5940152" y="2492896"/>
            <a:ext cx="0" cy="576064"/>
          </a:xfrm>
          <a:prstGeom prst="straightConnector1">
            <a:avLst/>
          </a:prstGeom>
          <a:ln>
            <a:solidFill>
              <a:srgbClr val="00FF00"/>
            </a:solidFill>
            <a:headEnd type="arrow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2" name="Rounded Rectangle 35"/>
          <p:cNvSpPr/>
          <p:nvPr/>
        </p:nvSpPr>
        <p:spPr>
          <a:xfrm>
            <a:off x="5796136" y="1556792"/>
            <a:ext cx="1368152" cy="914400"/>
          </a:xfrm>
          <a:prstGeom prst="roundRect">
            <a:avLst/>
          </a:prstGeom>
          <a:noFill/>
          <a:ln>
            <a:solidFill>
              <a:srgbClr val="00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Exit</a:t>
            </a:r>
            <a:endParaRPr lang="en-US" sz="1400" dirty="0" smtClean="0">
              <a:solidFill>
                <a:schemeClr val="tx1"/>
              </a:solidFill>
            </a:endParaRPr>
          </a:p>
          <a:p>
            <a:pPr algn="ctr"/>
            <a:r>
              <a:rPr lang="en-US" dirty="0" smtClean="0">
                <a:solidFill>
                  <a:schemeClr val="tx1"/>
                </a:solidFill>
              </a:rPr>
              <a:t>Rub </a:t>
            </a:r>
            <a:r>
              <a:rPr lang="en-US" dirty="0" smtClean="0">
                <a:solidFill>
                  <a:schemeClr val="tx1"/>
                </a:solidFill>
              </a:rPr>
              <a:t>2-3 </a:t>
            </a:r>
            <a:r>
              <a:rPr lang="en-US" dirty="0" err="1" smtClean="0">
                <a:solidFill>
                  <a:schemeClr val="tx1"/>
                </a:solidFill>
              </a:rPr>
              <a:t>Bln</a:t>
            </a:r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93" name="TextBox 92"/>
          <p:cNvSpPr txBox="1"/>
          <p:nvPr/>
        </p:nvSpPr>
        <p:spPr>
          <a:xfrm>
            <a:off x="179512" y="4149080"/>
            <a:ext cx="92845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Russia</a:t>
            </a:r>
          </a:p>
          <a:p>
            <a:r>
              <a:rPr lang="en-US" sz="1400" dirty="0" smtClean="0"/>
              <a:t>XI </a:t>
            </a:r>
            <a:r>
              <a:rPr lang="en-US" sz="1400" dirty="0" err="1" smtClean="0"/>
              <a:t>Pharma</a:t>
            </a:r>
            <a:endParaRPr lang="ru-RU" sz="1400" dirty="0"/>
          </a:p>
        </p:txBody>
      </p:sp>
      <p:sp>
        <p:nvSpPr>
          <p:cNvPr id="94" name="TextBox 93"/>
          <p:cNvSpPr txBox="1"/>
          <p:nvPr/>
        </p:nvSpPr>
        <p:spPr>
          <a:xfrm>
            <a:off x="179512" y="5507940"/>
            <a:ext cx="101662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Global</a:t>
            </a:r>
          </a:p>
          <a:p>
            <a:r>
              <a:rPr lang="en-US" sz="1400" dirty="0" smtClean="0"/>
              <a:t>Big </a:t>
            </a:r>
            <a:r>
              <a:rPr lang="en-US" sz="1400" dirty="0" err="1" smtClean="0"/>
              <a:t>pharma</a:t>
            </a:r>
            <a:endParaRPr lang="ru-RU" sz="1400" dirty="0"/>
          </a:p>
        </p:txBody>
      </p:sp>
      <p:cxnSp>
        <p:nvCxnSpPr>
          <p:cNvPr id="110" name="Straight Arrow Connector 109"/>
          <p:cNvCxnSpPr/>
          <p:nvPr/>
        </p:nvCxnSpPr>
        <p:spPr>
          <a:xfrm>
            <a:off x="1115616" y="4365104"/>
            <a:ext cx="7056784" cy="0"/>
          </a:xfrm>
          <a:prstGeom prst="straightConnector1">
            <a:avLst/>
          </a:prstGeom>
          <a:ln w="15875">
            <a:solidFill>
              <a:schemeClr val="tx1">
                <a:lumMod val="75000"/>
                <a:lumOff val="2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" name="Straight Connector 110"/>
          <p:cNvCxnSpPr/>
          <p:nvPr/>
        </p:nvCxnSpPr>
        <p:spPr>
          <a:xfrm>
            <a:off x="1475656" y="4365104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Straight Connector 111"/>
          <p:cNvCxnSpPr/>
          <p:nvPr/>
        </p:nvCxnSpPr>
        <p:spPr>
          <a:xfrm>
            <a:off x="1403648" y="4365104"/>
            <a:ext cx="0" cy="1440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3" name="Straight Connector 112"/>
          <p:cNvCxnSpPr/>
          <p:nvPr/>
        </p:nvCxnSpPr>
        <p:spPr>
          <a:xfrm>
            <a:off x="2555776" y="4365104"/>
            <a:ext cx="0" cy="1440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5" name="Straight Connector 114"/>
          <p:cNvCxnSpPr/>
          <p:nvPr/>
        </p:nvCxnSpPr>
        <p:spPr>
          <a:xfrm>
            <a:off x="4067944" y="4365104"/>
            <a:ext cx="0" cy="1440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6" name="Straight Connector 115"/>
          <p:cNvCxnSpPr/>
          <p:nvPr/>
        </p:nvCxnSpPr>
        <p:spPr>
          <a:xfrm>
            <a:off x="4860032" y="4365104"/>
            <a:ext cx="0" cy="1440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8" name="Straight Connector 117"/>
          <p:cNvCxnSpPr/>
          <p:nvPr/>
        </p:nvCxnSpPr>
        <p:spPr>
          <a:xfrm>
            <a:off x="5940152" y="4365104"/>
            <a:ext cx="0" cy="1440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0" name="Straight Connector 119"/>
          <p:cNvCxnSpPr/>
          <p:nvPr/>
        </p:nvCxnSpPr>
        <p:spPr>
          <a:xfrm>
            <a:off x="7020272" y="4365104"/>
            <a:ext cx="0" cy="1440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1" name="Rectangle 120"/>
          <p:cNvSpPr/>
          <p:nvPr/>
        </p:nvSpPr>
        <p:spPr>
          <a:xfrm>
            <a:off x="1187624" y="3933056"/>
            <a:ext cx="1423467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400" dirty="0" smtClean="0"/>
              <a:t>proof-of-concept</a:t>
            </a:r>
          </a:p>
        </p:txBody>
      </p:sp>
      <p:sp>
        <p:nvSpPr>
          <p:cNvPr id="122" name="Rectangle 121"/>
          <p:cNvSpPr/>
          <p:nvPr/>
        </p:nvSpPr>
        <p:spPr>
          <a:xfrm>
            <a:off x="3159234" y="3933056"/>
            <a:ext cx="980718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400" dirty="0" smtClean="0"/>
              <a:t>pre-clinical</a:t>
            </a:r>
            <a:endParaRPr lang="en-US" sz="1400" dirty="0" smtClean="0"/>
          </a:p>
        </p:txBody>
      </p:sp>
      <p:sp>
        <p:nvSpPr>
          <p:cNvPr id="123" name="Rectangle 122"/>
          <p:cNvSpPr/>
          <p:nvPr/>
        </p:nvSpPr>
        <p:spPr>
          <a:xfrm>
            <a:off x="4228001" y="3933056"/>
            <a:ext cx="704039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400" dirty="0" smtClean="0"/>
              <a:t>Phase I</a:t>
            </a:r>
            <a:endParaRPr lang="en-US" sz="1400" dirty="0" smtClean="0"/>
          </a:p>
        </p:txBody>
      </p:sp>
      <p:sp>
        <p:nvSpPr>
          <p:cNvPr id="124" name="Rectangle 123"/>
          <p:cNvSpPr/>
          <p:nvPr/>
        </p:nvSpPr>
        <p:spPr>
          <a:xfrm>
            <a:off x="5217551" y="3933056"/>
            <a:ext cx="838691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400" dirty="0" smtClean="0"/>
              <a:t>Phase II</a:t>
            </a:r>
            <a:r>
              <a:rPr lang="en-US" sz="1400" baseline="30000" dirty="0" smtClean="0"/>
              <a:t>*</a:t>
            </a:r>
            <a:endParaRPr lang="en-US" sz="1400" baseline="30000" dirty="0" smtClean="0"/>
          </a:p>
        </p:txBody>
      </p:sp>
      <p:sp>
        <p:nvSpPr>
          <p:cNvPr id="125" name="Rectangle 124"/>
          <p:cNvSpPr/>
          <p:nvPr/>
        </p:nvSpPr>
        <p:spPr>
          <a:xfrm>
            <a:off x="6255192" y="3933056"/>
            <a:ext cx="880370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400" dirty="0" smtClean="0"/>
              <a:t>Phase III</a:t>
            </a:r>
            <a:r>
              <a:rPr lang="en-US" sz="1400" baseline="30000" dirty="0" smtClean="0"/>
              <a:t>*</a:t>
            </a:r>
            <a:endParaRPr lang="en-US" sz="1400" dirty="0" smtClean="0"/>
          </a:p>
        </p:txBody>
      </p:sp>
      <p:cxnSp>
        <p:nvCxnSpPr>
          <p:cNvPr id="126" name="Straight Arrow Connector 125"/>
          <p:cNvCxnSpPr/>
          <p:nvPr/>
        </p:nvCxnSpPr>
        <p:spPr>
          <a:xfrm>
            <a:off x="1115616" y="5733256"/>
            <a:ext cx="7056784" cy="0"/>
          </a:xfrm>
          <a:prstGeom prst="straightConnector1">
            <a:avLst/>
          </a:prstGeom>
          <a:ln w="15875">
            <a:solidFill>
              <a:schemeClr val="tx1">
                <a:lumMod val="75000"/>
                <a:lumOff val="2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7" name="Straight Connector 126"/>
          <p:cNvCxnSpPr/>
          <p:nvPr/>
        </p:nvCxnSpPr>
        <p:spPr>
          <a:xfrm>
            <a:off x="1475656" y="5733256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9" name="Straight Connector 128"/>
          <p:cNvCxnSpPr/>
          <p:nvPr/>
        </p:nvCxnSpPr>
        <p:spPr>
          <a:xfrm>
            <a:off x="3275856" y="5733256"/>
            <a:ext cx="0" cy="1440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1" name="Straight Connector 130"/>
          <p:cNvCxnSpPr/>
          <p:nvPr/>
        </p:nvCxnSpPr>
        <p:spPr>
          <a:xfrm>
            <a:off x="4860032" y="5733256"/>
            <a:ext cx="0" cy="1440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2" name="Straight Connector 131"/>
          <p:cNvCxnSpPr/>
          <p:nvPr/>
        </p:nvCxnSpPr>
        <p:spPr>
          <a:xfrm>
            <a:off x="5940152" y="5733256"/>
            <a:ext cx="0" cy="1440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3" name="Straight Connector 132"/>
          <p:cNvCxnSpPr/>
          <p:nvPr/>
        </p:nvCxnSpPr>
        <p:spPr>
          <a:xfrm>
            <a:off x="7020272" y="5733256"/>
            <a:ext cx="0" cy="1440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5" name="Rectangle 134"/>
          <p:cNvSpPr/>
          <p:nvPr/>
        </p:nvSpPr>
        <p:spPr>
          <a:xfrm>
            <a:off x="3951322" y="5301208"/>
            <a:ext cx="980718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400" dirty="0" smtClean="0"/>
              <a:t>pre-clinical</a:t>
            </a:r>
            <a:endParaRPr lang="en-US" sz="1400" dirty="0" smtClean="0"/>
          </a:p>
        </p:txBody>
      </p:sp>
      <p:sp>
        <p:nvSpPr>
          <p:cNvPr id="136" name="Rectangle 135"/>
          <p:cNvSpPr/>
          <p:nvPr/>
        </p:nvSpPr>
        <p:spPr>
          <a:xfrm>
            <a:off x="5308121" y="5301208"/>
            <a:ext cx="704039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400" dirty="0" smtClean="0"/>
              <a:t>Phase I</a:t>
            </a:r>
            <a:endParaRPr lang="en-US" sz="1400" dirty="0" smtClean="0"/>
          </a:p>
        </p:txBody>
      </p:sp>
      <p:sp>
        <p:nvSpPr>
          <p:cNvPr id="137" name="Rectangle 136"/>
          <p:cNvSpPr/>
          <p:nvPr/>
        </p:nvSpPr>
        <p:spPr>
          <a:xfrm>
            <a:off x="6300076" y="5301208"/>
            <a:ext cx="835486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400" dirty="0" smtClean="0"/>
              <a:t>Phase II</a:t>
            </a:r>
            <a:r>
              <a:rPr lang="en-US" sz="1400" baseline="30000" dirty="0" smtClean="0"/>
              <a:t>*</a:t>
            </a:r>
            <a:endParaRPr lang="en-US" sz="1400" dirty="0" smtClean="0"/>
          </a:p>
        </p:txBody>
      </p:sp>
      <p:sp>
        <p:nvSpPr>
          <p:cNvPr id="138" name="Rectangle 137"/>
          <p:cNvSpPr/>
          <p:nvPr/>
        </p:nvSpPr>
        <p:spPr>
          <a:xfrm>
            <a:off x="7263304" y="5301208"/>
            <a:ext cx="880370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400" dirty="0" smtClean="0"/>
              <a:t>Phase III</a:t>
            </a:r>
            <a:r>
              <a:rPr lang="en-US" sz="1400" baseline="30000" dirty="0" smtClean="0"/>
              <a:t>*</a:t>
            </a:r>
            <a:endParaRPr lang="en-US" sz="1400" dirty="0" smtClean="0"/>
          </a:p>
        </p:txBody>
      </p:sp>
      <p:cxnSp>
        <p:nvCxnSpPr>
          <p:cNvPr id="139" name="Straight Connector 138"/>
          <p:cNvCxnSpPr/>
          <p:nvPr/>
        </p:nvCxnSpPr>
        <p:spPr>
          <a:xfrm>
            <a:off x="8028384" y="5733256"/>
            <a:ext cx="0" cy="1440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0" name="TextBox 139"/>
          <p:cNvSpPr txBox="1"/>
          <p:nvPr/>
        </p:nvSpPr>
        <p:spPr>
          <a:xfrm>
            <a:off x="3851920" y="6525344"/>
            <a:ext cx="441749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aseline="30000" dirty="0" smtClean="0"/>
              <a:t>* </a:t>
            </a:r>
            <a:r>
              <a:rPr lang="en-US" sz="1400" dirty="0" smtClean="0"/>
              <a:t>Indication: thrombosis during permanent catheterization</a:t>
            </a:r>
            <a:endParaRPr lang="ru-RU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lnDef>
      <a:spPr/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767</TotalTime>
  <Words>327</Words>
  <Application>Microsoft Office PowerPoint</Application>
  <PresentationFormat>On-screen Show (4:3)</PresentationFormat>
  <Paragraphs>106</Paragraphs>
  <Slides>7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Inhibitor of Factor XIa –  first in class novel anticoagulant</vt:lpstr>
      <vt:lpstr>Anticoagulation therapy  in cardiovascular diseases</vt:lpstr>
      <vt:lpstr>Unmet medical need</vt:lpstr>
      <vt:lpstr>First in class novel anticoagulant</vt:lpstr>
      <vt:lpstr>First in class novel anticoagulant</vt:lpstr>
      <vt:lpstr>Market potential</vt:lpstr>
      <vt:lpstr>Project plan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Ghermes</dc:creator>
  <cp:lastModifiedBy>Ghermes</cp:lastModifiedBy>
  <cp:revision>116</cp:revision>
  <dcterms:created xsi:type="dcterms:W3CDTF">2012-05-16T13:23:09Z</dcterms:created>
  <dcterms:modified xsi:type="dcterms:W3CDTF">2012-05-28T09:33:19Z</dcterms:modified>
</cp:coreProperties>
</file>