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3"/>
  </p:notesMasterIdLst>
  <p:sldIdLst>
    <p:sldId id="256" r:id="rId3"/>
    <p:sldId id="263" r:id="rId4"/>
    <p:sldId id="258" r:id="rId5"/>
    <p:sldId id="259" r:id="rId6"/>
    <p:sldId id="260" r:id="rId7"/>
    <p:sldId id="261" r:id="rId8"/>
    <p:sldId id="262" r:id="rId9"/>
    <p:sldId id="267" r:id="rId10"/>
    <p:sldId id="266" r:id="rId11"/>
    <p:sldId id="268" r:id="rId12"/>
  </p:sldIdLst>
  <p:sldSz cx="9144000" cy="6858000" type="screen4x3"/>
  <p:notesSz cx="6858000" cy="9144000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58" autoAdjust="0"/>
    <p:restoredTop sz="94660"/>
  </p:normalViewPr>
  <p:slideViewPr>
    <p:cSldViewPr>
      <p:cViewPr>
        <p:scale>
          <a:sx n="50" d="100"/>
          <a:sy n="50" d="100"/>
        </p:scale>
        <p:origin x="-1812" y="-49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24A07F44-6448-4E64-BAAF-3A444EF5B88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02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09C5E40-35F2-4EE1-95C1-DC371C94A204}" type="slidenum">
              <a:rPr lang="ru-RU"/>
              <a:pPr/>
              <a:t>1</a:t>
            </a:fld>
            <a:endParaRPr lang="ru-RU"/>
          </a:p>
        </p:txBody>
      </p:sp>
      <p:sp>
        <p:nvSpPr>
          <p:cNvPr id="112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9536" rIns="90000" bIns="45000" anchor="b"/>
          <a:lstStyle/>
          <a:p>
            <a:pPr hangingPunct="1">
              <a:lnSpc>
                <a:spcPct val="98000"/>
              </a:lnSpc>
            </a:pPr>
            <a:fld id="{92A4741C-C761-4869-9DF7-601A92162EED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1</a:t>
            </a:fld>
            <a:fld id="{F58E5F96-6A5D-463B-A1DC-DDE3C182E32B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1</a:t>
            </a:fld>
            <a:endParaRPr lang="ru-RU">
              <a:solidFill>
                <a:srgbClr val="000000"/>
              </a:solidFill>
              <a:latin typeface="+mn-lt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9B6573-C560-4CC3-B88B-2584787D5FF5}" type="slidenum">
              <a:rPr lang="ru-RU"/>
              <a:pPr/>
              <a:t>3</a:t>
            </a:fld>
            <a:endParaRPr lang="ru-RU"/>
          </a:p>
        </p:txBody>
      </p:sp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9536" rIns="90000" bIns="45000" anchor="b"/>
          <a:lstStyle/>
          <a:p>
            <a:pPr hangingPunct="1">
              <a:lnSpc>
                <a:spcPct val="98000"/>
              </a:lnSpc>
            </a:pPr>
            <a:fld id="{1A5D9BF9-22FB-4156-8158-F93B454E058E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3</a:t>
            </a:fld>
            <a:fld id="{7C6BAFBC-E0D6-4206-B948-FD43EF3C1D68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3</a:t>
            </a:fld>
            <a:endParaRPr lang="ru-RU">
              <a:solidFill>
                <a:srgbClr val="000000"/>
              </a:solidFill>
              <a:latin typeface="+mn-lt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3B53048-4886-4524-A96A-07FB7764E49D}" type="slidenum">
              <a:rPr lang="ru-RU"/>
              <a:pPr/>
              <a:t>4</a:t>
            </a:fld>
            <a:endParaRPr lang="ru-RU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9536" rIns="90000" bIns="45000" anchor="b"/>
          <a:lstStyle/>
          <a:p>
            <a:pPr hangingPunct="1">
              <a:lnSpc>
                <a:spcPct val="98000"/>
              </a:lnSpc>
            </a:pPr>
            <a:fld id="{E68CA745-B3E1-4DE8-81BF-1F78BA5ADD04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4</a:t>
            </a:fld>
            <a:fld id="{CF1DBED3-984A-4D3D-8F70-7E8BC2CD6FDA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4</a:t>
            </a:fld>
            <a:endParaRPr lang="ru-RU">
              <a:solidFill>
                <a:srgbClr val="000000"/>
              </a:solidFill>
              <a:latin typeface="+mn-lt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8419DA9-E71B-4C44-82F1-4F868EF6EE13}" type="slidenum">
              <a:rPr lang="ru-RU"/>
              <a:pPr/>
              <a:t>5</a:t>
            </a:fld>
            <a:endParaRPr lang="ru-RU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9536" rIns="90000" bIns="45000" anchor="b"/>
          <a:lstStyle/>
          <a:p>
            <a:pPr hangingPunct="1">
              <a:lnSpc>
                <a:spcPct val="98000"/>
              </a:lnSpc>
            </a:pPr>
            <a:fld id="{0B1587D1-D3CF-4C01-9214-4F52D67F68DB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5</a:t>
            </a:fld>
            <a:fld id="{422031DF-46C9-42F1-B9F6-E3E7B0242ACE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5</a:t>
            </a:fld>
            <a:endParaRPr lang="ru-RU">
              <a:solidFill>
                <a:srgbClr val="000000"/>
              </a:solidFill>
              <a:latin typeface="+mn-lt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07C882F-7526-49D1-8D70-6C02B21487FB}" type="slidenum">
              <a:rPr lang="ru-RU"/>
              <a:pPr/>
              <a:t>6</a:t>
            </a:fld>
            <a:endParaRPr lang="ru-RU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9536" rIns="90000" bIns="45000" anchor="b"/>
          <a:lstStyle/>
          <a:p>
            <a:pPr hangingPunct="1">
              <a:lnSpc>
                <a:spcPct val="98000"/>
              </a:lnSpc>
            </a:pPr>
            <a:fld id="{AFA2C243-28BE-4BC3-A847-BA4A5F0DAD52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6</a:t>
            </a:fld>
            <a:fld id="{18424D5E-0F22-4DC3-BF9B-4C754BBEF3C3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6</a:t>
            </a:fld>
            <a:endParaRPr lang="ru-RU">
              <a:solidFill>
                <a:srgbClr val="000000"/>
              </a:solidFill>
              <a:latin typeface="+mn-lt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870204F-D4A5-456E-82C9-4E2F77109A4F}" type="slidenum">
              <a:rPr lang="ru-RU"/>
              <a:pPr/>
              <a:t>7</a:t>
            </a:fld>
            <a:endParaRPr lang="ru-RU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9536" rIns="90000" bIns="45000" anchor="b"/>
          <a:lstStyle/>
          <a:p>
            <a:pPr hangingPunct="1">
              <a:lnSpc>
                <a:spcPct val="98000"/>
              </a:lnSpc>
            </a:pPr>
            <a:fld id="{FBBF6037-1A14-4F95-B647-F55A96FD6DD9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7</a:t>
            </a:fld>
            <a:fld id="{30EB536A-AC61-4566-8996-92393E654E75}" type="slidenum">
              <a:rPr lang="ru-RU">
                <a:solidFill>
                  <a:srgbClr val="000000"/>
                </a:solidFill>
                <a:latin typeface="+mn-lt" charset="0"/>
              </a:rPr>
              <a:pPr hangingPunct="1">
                <a:lnSpc>
                  <a:spcPct val="98000"/>
                </a:lnSpc>
              </a:pPr>
              <a:t>7</a:t>
            </a:fld>
            <a:endParaRPr lang="ru-RU">
              <a:solidFill>
                <a:srgbClr val="000000"/>
              </a:solidFill>
              <a:latin typeface="+mn-lt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875A4D7-25B8-4058-9F7B-DC9AC11C1B77}" type="slidenum">
              <a:rPr lang="ru-RU"/>
              <a:pPr/>
              <a:t>8</a:t>
            </a:fld>
            <a:endParaRPr lang="ru-RU"/>
          </a:p>
        </p:txBody>
      </p:sp>
      <p:sp>
        <p:nvSpPr>
          <p:cNvPr id="30722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1588" cy="1588"/>
          </a:xfrm>
        </p:spPr>
      </p:sp>
      <p:sp>
        <p:nvSpPr>
          <p:cNvPr id="3072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0" y="0"/>
            <a:ext cx="1588" cy="1588"/>
          </a:xfrm>
          <a:noFill/>
          <a:ln/>
        </p:spPr>
        <p:txBody>
          <a:bodyPr wrap="none" anchor="ctr"/>
          <a:lstStyle/>
          <a:p>
            <a:endParaRPr lang="ru-RU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9536" rIns="90000" bIns="45000" anchor="b"/>
          <a:lstStyle>
            <a:lvl1pPr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4572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9144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3716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18288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defTabSz="914400" hangingPunct="1">
              <a:lnSpc>
                <a:spcPct val="98000"/>
              </a:lnSpc>
            </a:pPr>
            <a:fld id="{22C54D36-3093-4178-98D9-BCA2312D84FD}" type="slidenum">
              <a:rPr lang="ru-RU">
                <a:latin typeface="+mn-lt" charset="0"/>
              </a:rPr>
              <a:pPr defTabSz="914400" hangingPunct="1">
                <a:lnSpc>
                  <a:spcPct val="98000"/>
                </a:lnSpc>
              </a:pPr>
              <a:t>8</a:t>
            </a:fld>
            <a:fld id="{3B85DF7B-5E9F-4C1A-98E0-8DF9138FE575}" type="slidenum">
              <a:rPr lang="ru-RU">
                <a:latin typeface="+mn-lt" charset="0"/>
              </a:rPr>
              <a:pPr defTabSz="914400" hangingPunct="1">
                <a:lnSpc>
                  <a:spcPct val="98000"/>
                </a:lnSpc>
              </a:pPr>
              <a:t>8</a:t>
            </a:fld>
            <a:endParaRPr lang="ru-RU">
              <a:latin typeface="+mn-lt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55DBD8C-ECEF-4902-A747-AADB897C072F}" type="slidenum">
              <a:rPr lang="ru-RU"/>
              <a:pPr/>
              <a:t>9</a:t>
            </a:fld>
            <a:endParaRPr lang="ru-RU"/>
          </a:p>
        </p:txBody>
      </p:sp>
      <p:sp>
        <p:nvSpPr>
          <p:cNvPr id="2457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1588" cy="1588"/>
          </a:xfrm>
        </p:spPr>
      </p:sp>
      <p:sp>
        <p:nvSpPr>
          <p:cNvPr id="2457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0" y="0"/>
            <a:ext cx="1588" cy="1588"/>
          </a:xfrm>
          <a:noFill/>
          <a:ln/>
        </p:spPr>
        <p:txBody>
          <a:bodyPr wrap="none" anchor="ctr"/>
          <a:lstStyle/>
          <a:p>
            <a:endParaRPr lang="ru-RU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9536" rIns="90000" bIns="45000" anchor="b"/>
          <a:lstStyle>
            <a:lvl1pPr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4572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9144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3716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18288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defTabSz="914400" hangingPunct="1">
              <a:lnSpc>
                <a:spcPct val="98000"/>
              </a:lnSpc>
            </a:pPr>
            <a:fld id="{D42B0384-5CF1-4F92-B69B-C3D2922BECEB}" type="slidenum">
              <a:rPr lang="ru-RU">
                <a:latin typeface="+mn-lt" charset="0"/>
              </a:rPr>
              <a:pPr defTabSz="914400" hangingPunct="1">
                <a:lnSpc>
                  <a:spcPct val="98000"/>
                </a:lnSpc>
              </a:pPr>
              <a:t>9</a:t>
            </a:fld>
            <a:fld id="{D811E14A-7F06-4A0D-942B-0A0390447323}" type="slidenum">
              <a:rPr lang="ru-RU">
                <a:latin typeface="+mn-lt" charset="0"/>
              </a:rPr>
              <a:pPr defTabSz="914400" hangingPunct="1">
                <a:lnSpc>
                  <a:spcPct val="98000"/>
                </a:lnSpc>
              </a:pPr>
              <a:t>9</a:t>
            </a:fld>
            <a:endParaRPr lang="ru-RU">
              <a:latin typeface="+mn-lt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55DBD8C-ECEF-4902-A747-AADB897C072F}" type="slidenum">
              <a:rPr lang="ru-RU"/>
              <a:pPr/>
              <a:t>10</a:t>
            </a:fld>
            <a:endParaRPr lang="ru-RU"/>
          </a:p>
        </p:txBody>
      </p:sp>
      <p:sp>
        <p:nvSpPr>
          <p:cNvPr id="2457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1588" cy="1588"/>
          </a:xfrm>
        </p:spPr>
      </p:sp>
      <p:sp>
        <p:nvSpPr>
          <p:cNvPr id="2457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0" y="0"/>
            <a:ext cx="1588" cy="1588"/>
          </a:xfrm>
          <a:noFill/>
          <a:ln/>
        </p:spPr>
        <p:txBody>
          <a:bodyPr wrap="none" anchor="ctr"/>
          <a:lstStyle/>
          <a:p>
            <a:endParaRPr lang="ru-RU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9536" rIns="90000" bIns="45000" anchor="b"/>
          <a:lstStyle>
            <a:lvl1pPr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4572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9144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3716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1828800"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defTabSz="914400" hangingPunct="1">
              <a:lnSpc>
                <a:spcPct val="98000"/>
              </a:lnSpc>
            </a:pPr>
            <a:fld id="{D42B0384-5CF1-4F92-B69B-C3D2922BECEB}" type="slidenum">
              <a:rPr lang="ru-RU">
                <a:latin typeface="+mn-lt" charset="0"/>
              </a:rPr>
              <a:pPr defTabSz="914400" hangingPunct="1">
                <a:lnSpc>
                  <a:spcPct val="98000"/>
                </a:lnSpc>
              </a:pPr>
              <a:t>10</a:t>
            </a:fld>
            <a:fld id="{D811E14A-7F06-4A0D-942B-0A0390447323}" type="slidenum">
              <a:rPr lang="ru-RU">
                <a:latin typeface="+mn-lt" charset="0"/>
              </a:rPr>
              <a:pPr defTabSz="914400" hangingPunct="1">
                <a:lnSpc>
                  <a:spcPct val="98000"/>
                </a:lnSpc>
              </a:pPr>
              <a:t>10</a:t>
            </a:fld>
            <a:endParaRPr lang="ru-RU">
              <a:latin typeface="+mn-lt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57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323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856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6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510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2FFBFA-EEB8-43CC-8E0C-EECFF588D46E}" type="slidenum">
              <a:rPr lang="ru-RU"/>
              <a:pPr/>
              <a:t>‹#›</a:t>
            </a:fld>
            <a:fld id="{DA2259A1-EAB7-4EDC-959C-D6ACDB81656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491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85DD5A0-AE4F-4441-8D38-D29524CFCD8F}" type="slidenum">
              <a:rPr lang="ru-RU"/>
              <a:pPr/>
              <a:t>‹#›</a:t>
            </a:fld>
            <a:fld id="{CFAF13E7-2E4E-482A-BBA8-335D35C4C7E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054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AF861D-8BD9-4138-B9EA-0437BB7EF1C3}" type="slidenum">
              <a:rPr lang="ru-RU"/>
              <a:pPr/>
              <a:t>‹#›</a:t>
            </a:fld>
            <a:fld id="{08D4E2E2-3853-443D-8973-3E0E69A7185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35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31913" y="1600200"/>
            <a:ext cx="3600450" cy="398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4763" y="1600200"/>
            <a:ext cx="3600450" cy="398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A97945A-DEF9-48CE-B383-AB13065EFB74}" type="slidenum">
              <a:rPr lang="ru-RU"/>
              <a:pPr/>
              <a:t>‹#›</a:t>
            </a:fld>
            <a:fld id="{BBE4F032-BF68-4E3C-A4CB-148E1498A3B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054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09D9A07-2117-426D-923E-FED7EFC48DB5}" type="slidenum">
              <a:rPr lang="ru-RU"/>
              <a:pPr/>
              <a:t>‹#›</a:t>
            </a:fld>
            <a:fld id="{37B50F44-CBF1-4CC5-8786-FC0EEAE6E3A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414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F087F99-AEE2-4CF8-B48F-C5B2EEC39810}" type="slidenum">
              <a:rPr lang="ru-RU"/>
              <a:pPr/>
              <a:t>‹#›</a:t>
            </a:fld>
            <a:fld id="{FCF1C6CC-3A13-4B34-AF63-B7E72A482D4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8885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D548C80-7990-445D-A1C1-AE372385B200}" type="slidenum">
              <a:rPr lang="ru-RU"/>
              <a:pPr/>
              <a:t>‹#›</a:t>
            </a:fld>
            <a:fld id="{1649D871-BF24-47F2-AA63-C2A830E4B32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4561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C941C85-8580-4842-A088-DCBAB1777728}" type="slidenum">
              <a:rPr lang="ru-RU"/>
              <a:pPr/>
              <a:t>‹#›</a:t>
            </a:fld>
            <a:fld id="{5EB7D9AD-7BA7-40EC-AAE6-22FE4CA02DF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708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1029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EBF1BE6-79E6-4114-933F-7A168ACB80B3}" type="slidenum">
              <a:rPr lang="ru-RU"/>
              <a:pPr/>
              <a:t>‹#›</a:t>
            </a:fld>
            <a:fld id="{E4594D56-6986-4EDE-A020-6D0BF4ADF6E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182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ABF4B83-1CD4-4C47-9EDC-EBA75FBA53F8}" type="slidenum">
              <a:rPr lang="ru-RU"/>
              <a:pPr/>
              <a:t>‹#›</a:t>
            </a:fld>
            <a:fld id="{D1E8B097-5AA2-41F3-A699-71F9E30AB98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397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6888" y="274638"/>
            <a:ext cx="1838325" cy="5313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31913" y="274638"/>
            <a:ext cx="5362575" cy="5313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B73E27B-10C9-40DC-9F59-783C570562B0}" type="slidenum">
              <a:rPr lang="ru-RU"/>
              <a:pPr/>
              <a:t>‹#›</a:t>
            </a:fld>
            <a:fld id="{F789AD28-EDBA-4F0C-8010-E0DC0DBD337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9650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913" y="274638"/>
            <a:ext cx="6623050" cy="11414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331913" y="1600200"/>
            <a:ext cx="3600450" cy="398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4763" y="1600200"/>
            <a:ext cx="3600450" cy="398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>
          <a:xfrm>
            <a:off x="8027988" y="692150"/>
            <a:ext cx="619125" cy="501650"/>
          </a:xfrm>
        </p:spPr>
        <p:txBody>
          <a:bodyPr/>
          <a:lstStyle>
            <a:lvl1pPr>
              <a:defRPr/>
            </a:lvl1pPr>
          </a:lstStyle>
          <a:p>
            <a:fld id="{CEB1E055-3452-462D-9ED5-EB1AEF8FBAD1}" type="slidenum">
              <a:rPr lang="ru-RU"/>
              <a:pPr/>
              <a:t>‹#›</a:t>
            </a:fld>
            <a:fld id="{127B9326-E4F0-45FB-BC31-0204D5BC27C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343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913" y="274638"/>
            <a:ext cx="6623050" cy="11414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31913" y="1600200"/>
            <a:ext cx="3600450" cy="398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084763" y="1600200"/>
            <a:ext cx="3600450" cy="1917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5084763" y="3670300"/>
            <a:ext cx="3600450" cy="1917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0"/>
          </p:nvPr>
        </p:nvSpPr>
        <p:spPr>
          <a:xfrm>
            <a:off x="8027988" y="692150"/>
            <a:ext cx="619125" cy="501650"/>
          </a:xfrm>
        </p:spPr>
        <p:txBody>
          <a:bodyPr/>
          <a:lstStyle>
            <a:lvl1pPr>
              <a:defRPr/>
            </a:lvl1pPr>
          </a:lstStyle>
          <a:p>
            <a:fld id="{3F0121C2-530A-4BBD-8512-8957E1DD5277}" type="slidenum">
              <a:rPr lang="ru-RU"/>
              <a:pPr/>
              <a:t>‹#›</a:t>
            </a:fld>
            <a:fld id="{187FFDA6-7E6A-48A5-985B-0605156512A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572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4433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50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73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3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81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90646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71184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04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eaLnBrk="1" fontAlgn="base" hangingPunct="1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1" fontAlgn="base" hangingPunct="1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2pPr>
      <a:lvl3pPr marL="1143000" indent="-228600" algn="l" defTabSz="449263" rtl="0" eaLnBrk="1" fontAlgn="base" hangingPunct="1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3pPr>
      <a:lvl4pPr marL="1600200" indent="-228600" algn="l" defTabSz="449263" rtl="0" eaLnBrk="1" fontAlgn="base" hangingPunct="1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4pPr>
      <a:lvl5pPr marL="2057400" indent="-228600" algn="l" defTabSz="449263" rtl="0" eaLnBrk="1" fontAlgn="base" hangingPunct="1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5pPr>
      <a:lvl6pPr marL="2514600" indent="-228600" algn="l" defTabSz="449263" rtl="0" eaLnBrk="1" fontAlgn="base" hangingPunct="1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6pPr>
      <a:lvl7pPr marL="2971800" indent="-228600" algn="l" defTabSz="449263" rtl="0" eaLnBrk="1" fontAlgn="base" hangingPunct="1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7pPr>
      <a:lvl8pPr marL="3429000" indent="-228600" algn="l" defTabSz="449263" rtl="0" eaLnBrk="1" fontAlgn="base" hangingPunct="1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8pPr>
      <a:lvl9pPr marL="3886200" indent="-228600" algn="l" defTabSz="449263" rtl="0" eaLnBrk="1" fontAlgn="base" hangingPunct="1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9pPr>
    </p:titleStyle>
    <p:bodyStyle>
      <a:lvl1pPr marL="342900" indent="-342900" algn="l" defTabSz="449263" rtl="0" eaLnBrk="1" fontAlgn="base" hangingPunct="1">
        <a:lnSpc>
          <a:spcPct val="98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98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1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98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1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98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16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274638"/>
            <a:ext cx="6623050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formatОбразец заголовка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1600200"/>
            <a:ext cx="7353300" cy="398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51048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0"/>
            <a:r>
              <a:rPr lang="en-GB" smtClean="0"/>
              <a:t>Ninth Outline LevelОбразец текста</a:t>
            </a:r>
          </a:p>
          <a:p>
            <a:pPr lvl="1"/>
            <a:r>
              <a:rPr lang="en-GB" smtClean="0"/>
              <a:t>Второй уровень</a:t>
            </a:r>
          </a:p>
          <a:p>
            <a:pPr lvl="2"/>
            <a:r>
              <a:rPr lang="en-GB" smtClean="0"/>
              <a:t>Третий уровень</a:t>
            </a:r>
          </a:p>
          <a:p>
            <a:pPr lvl="3"/>
            <a:r>
              <a:rPr lang="en-GB" smtClean="0"/>
              <a:t>Четвертый уровень</a:t>
            </a:r>
          </a:p>
          <a:p>
            <a:pPr lvl="4"/>
            <a:r>
              <a:rPr lang="en-GB" smtClean="0"/>
              <a:t>Пятый уровень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8027988" y="692150"/>
            <a:ext cx="6191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98000"/>
              </a:lnSpc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fld id="{92152A6D-1C3A-4F31-B847-6CB177308BF1}" type="slidenum">
              <a:rPr lang="ru-RU"/>
              <a:pPr/>
              <a:t>‹#›</a:t>
            </a:fld>
            <a:fld id="{C6C11B1D-9B53-462B-A499-039713843E3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2pPr>
      <a:lvl3pPr marL="11430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3pPr>
      <a:lvl4pPr marL="16002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4pPr>
      <a:lvl5pPr marL="20574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5pPr>
      <a:lvl6pPr marL="25146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6pPr>
      <a:lvl7pPr marL="29718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7pPr>
      <a:lvl8pPr marL="34290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8pPr>
      <a:lvl9pPr marL="38862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pitchFamily="34" charset="0"/>
          <a:ea typeface="Lucida Sans Unicode" pitchFamily="34" charset="0"/>
          <a:cs typeface="Lucida Sans Unicode" pitchFamily="34" charset="0"/>
        </a:defRPr>
      </a:lvl9pPr>
    </p:titleStyle>
    <p:bodyStyle>
      <a:lvl1pPr marL="342900" indent="-342900" algn="l" defTabSz="449263" rtl="0" fontAlgn="base">
        <a:lnSpc>
          <a:spcPct val="98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98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1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98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1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98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16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8.e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5" y="3654425"/>
            <a:ext cx="2428875" cy="320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539750" y="2924945"/>
            <a:ext cx="7272338" cy="2448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1048" rIns="90000" bIns="45000"/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Создание технологии по выпуску высокоточных насос–дозаторов, изготовленных из монокристалла сапфира</a:t>
            </a:r>
          </a:p>
        </p:txBody>
      </p:sp>
      <p:pic>
        <p:nvPicPr>
          <p:cNvPr id="11266" name="Picture 2" descr="C:\Users\Svetlana\Desktop\BLUE PRESSUR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0283"/>
            <a:ext cx="3816424" cy="2454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314825"/>
            <a:ext cx="1928812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2843808" y="2636912"/>
            <a:ext cx="2948260" cy="792162"/>
          </a:xfrm>
          <a:ln/>
        </p:spPr>
        <p:txBody>
          <a:bodyPr tIns="53063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ru-RU" sz="2000" b="1" dirty="0" smtClean="0"/>
              <a:t>Спасибо за внимание!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9482573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765175"/>
            <a:ext cx="7129289" cy="2232025"/>
          </a:xfrm>
        </p:spPr>
        <p:txBody>
          <a:bodyPr/>
          <a:lstStyle/>
          <a:p>
            <a:r>
              <a:rPr lang="ru-RU" b="1" dirty="0" smtClean="0"/>
              <a:t>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000" b="1" dirty="0">
                <a:latin typeface="Times New Roman" pitchFamily="18" charset="0"/>
              </a:rPr>
              <a:t>Проект предполагает</a:t>
            </a:r>
            <a:r>
              <a:rPr lang="ru-RU" sz="2000" dirty="0">
                <a:latin typeface="Times New Roman" pitchFamily="18" charset="0"/>
              </a:rPr>
              <a:t> создание </a:t>
            </a:r>
            <a:r>
              <a:rPr lang="ru-RU" sz="2000" b="1" dirty="0">
                <a:latin typeface="Times New Roman" pitchFamily="18" charset="0"/>
              </a:rPr>
              <a:t>специализированной технологии</a:t>
            </a:r>
            <a:r>
              <a:rPr lang="ru-RU" sz="2000" dirty="0">
                <a:latin typeface="Times New Roman" pitchFamily="18" charset="0"/>
              </a:rPr>
              <a:t> по изготовлению особо износостойких насос–дозаторов, основу которых составляет плунжерная пара, изготовленная с применением высоких технологий, из искусственного монокристалла сапфира. </a:t>
            </a:r>
            <a:r>
              <a:rPr lang="ru-RU" sz="1600" dirty="0">
                <a:latin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</a:rPr>
            </a:b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2708920"/>
            <a:ext cx="6985000" cy="3599805"/>
          </a:xfrm>
        </p:spPr>
        <p:txBody>
          <a:bodyPr/>
          <a:lstStyle/>
          <a:p>
            <a:pPr marL="0" indent="0"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1800" b="1" dirty="0" smtClean="0">
                <a:latin typeface="Times New Roman" pitchFamily="18" charset="0"/>
              </a:rPr>
              <a:t>Задача проекта: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импортозамещение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быстро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изнашиваемых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комплектующих для импортного фармацевтического оборудования любых марок, моделей и модификаций.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Имеется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российских патента. Планируется оформление </a:t>
            </a:r>
          </a:p>
          <a:p>
            <a:pPr marL="0" indent="0"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двух российских и двух международных патентов </a:t>
            </a:r>
          </a:p>
          <a:p>
            <a:pPr marL="0" indent="0"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на изобретение.</a:t>
            </a:r>
          </a:p>
          <a:p>
            <a:pPr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История проекта: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ООО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ФармаСапфир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работает уже 8 лет. Генеральный директор,</a:t>
            </a:r>
          </a:p>
          <a:p>
            <a:pPr marL="0" indent="0"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владелец        компании  и автор технологии</a:t>
            </a:r>
          </a:p>
          <a:p>
            <a:pPr marL="0" indent="0"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Савенков Виталий Алексеевич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dirty="0">
                <a:latin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</a:rPr>
            </a:br>
            <a:endParaRPr lang="en-US" sz="2000" dirty="0">
              <a:latin typeface="Times New Roman" pitchFamily="18" charset="0"/>
            </a:endParaRPr>
          </a:p>
          <a:p>
            <a:pPr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•"/>
            </a:pPr>
            <a:endParaRPr lang="ru-RU" sz="1800" b="1" dirty="0">
              <a:latin typeface="Times New Roman" pitchFamily="18" charset="0"/>
            </a:endParaRPr>
          </a:p>
          <a:p>
            <a:pPr marL="0" indent="0"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</a:pPr>
            <a:endParaRPr lang="ru-RU" sz="1800" dirty="0">
              <a:latin typeface="Times New Roman" pitchFamily="18" charset="0"/>
            </a:endParaRPr>
          </a:p>
          <a:p>
            <a:pPr>
              <a:lnSpc>
                <a:spcPct val="88000"/>
              </a:lnSpc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•"/>
            </a:pPr>
            <a:endParaRPr lang="ru-RU" sz="1800" dirty="0">
              <a:latin typeface="Times New Roman" pitchFamily="18" charset="0"/>
            </a:endParaRPr>
          </a:p>
        </p:txBody>
      </p:sp>
      <p:pic>
        <p:nvPicPr>
          <p:cNvPr id="1843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97725" y="4581525"/>
            <a:ext cx="1946275" cy="2276475"/>
          </a:xfrm>
          <a:ln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827088" y="1196975"/>
            <a:ext cx="1511300" cy="349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11188" y="1484313"/>
            <a:ext cx="820896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/>
          <a:p>
            <a:pPr hangingPunct="1">
              <a:lnSpc>
                <a:spcPct val="98000"/>
              </a:lnSpc>
            </a:pPr>
            <a:endParaRPr lang="ru-RU" sz="16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314825"/>
            <a:ext cx="1928812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8" y="188913"/>
            <a:ext cx="6624637" cy="503237"/>
          </a:xfrm>
          <a:ln/>
        </p:spPr>
        <p:txBody>
          <a:bodyPr tIns="53063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ru-RU" sz="2400" b="1"/>
              <a:t>Продукт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23850" y="765175"/>
            <a:ext cx="8280400" cy="172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hangingPunct="1">
              <a:lnSpc>
                <a:spcPct val="98000"/>
              </a:lnSpc>
              <a:spcBef>
                <a:spcPts val="488"/>
              </a:spcBef>
              <a:spcAft>
                <a:spcPts val="1425"/>
              </a:spcAft>
            </a:pPr>
            <a:r>
              <a:rPr lang="ru-RU" b="1" dirty="0"/>
              <a:t>Сапфировый насос – дозатор</a:t>
            </a:r>
            <a:r>
              <a:rPr lang="ru-RU" dirty="0"/>
              <a:t> -</a:t>
            </a:r>
            <a:r>
              <a:rPr lang="ru-RU" dirty="0" smtClean="0"/>
              <a:t> </a:t>
            </a:r>
            <a:r>
              <a:rPr lang="ru-RU" dirty="0"/>
              <a:t>разливочное  дозирующее устройство, относящееся к быстро изнашиваемым комплектующим специального оборудования, для точного наполнения лекарственных препаратов в ампулы, флаконы и другие ёмкости, состоящее из металлической части и плунжерной пары, изготовленной из монокристалла сапфира.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684213" y="3357563"/>
            <a:ext cx="8208962" cy="216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hangingPunct="1">
              <a:lnSpc>
                <a:spcPct val="98000"/>
              </a:lnSpc>
              <a:spcBef>
                <a:spcPts val="488"/>
              </a:spcBef>
              <a:spcAft>
                <a:spcPts val="1425"/>
              </a:spcAft>
            </a:pPr>
            <a:endParaRPr lang="ru-RU" sz="1400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787900" y="2636838"/>
            <a:ext cx="3995738" cy="266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lvl="1"/>
            <a:r>
              <a:rPr lang="ru-RU" sz="2000" b="1" dirty="0">
                <a:solidFill>
                  <a:schemeClr val="tx1"/>
                </a:solidFill>
              </a:rPr>
              <a:t>Области применения</a:t>
            </a:r>
          </a:p>
          <a:p>
            <a:pPr lvl="1"/>
            <a:endParaRPr lang="ru-RU" sz="2000" b="1" dirty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    Основные </a:t>
            </a:r>
            <a:r>
              <a:rPr lang="ru-RU" dirty="0">
                <a:solidFill>
                  <a:schemeClr val="tx1"/>
                </a:solidFill>
              </a:rPr>
              <a:t>потребители - фармацевтические компании, в производственном процессе которых присутствует розлив жидкостей.</a:t>
            </a:r>
            <a:endParaRPr lang="ru-RU" dirty="0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0" y="5534025"/>
            <a:ext cx="8208963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lvl="1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</a:t>
            </a:r>
            <a:r>
              <a:rPr lang="ru-RU" dirty="0">
                <a:solidFill>
                  <a:schemeClr val="tx1"/>
                </a:solidFill>
              </a:rPr>
              <a:t>П</a:t>
            </a:r>
            <a:r>
              <a:rPr lang="ru-RU" dirty="0" smtClean="0">
                <a:solidFill>
                  <a:schemeClr val="tx1"/>
                </a:solidFill>
              </a:rPr>
              <a:t>рименение </a:t>
            </a:r>
            <a:r>
              <a:rPr lang="ru-RU" dirty="0">
                <a:solidFill>
                  <a:schemeClr val="tx1"/>
                </a:solidFill>
              </a:rPr>
              <a:t>продукта в других отраслях промышленности, в том числе пищевой,  химической, </a:t>
            </a:r>
            <a:r>
              <a:rPr lang="ru-RU" dirty="0" err="1">
                <a:solidFill>
                  <a:schemeClr val="tx1"/>
                </a:solidFill>
              </a:rPr>
              <a:t>нефте</a:t>
            </a:r>
            <a:r>
              <a:rPr lang="ru-RU" dirty="0">
                <a:solidFill>
                  <a:schemeClr val="tx1"/>
                </a:solidFill>
              </a:rPr>
              <a:t> – химической,  парфюмерной, косметической,  машиностроительной, авиационной. </a:t>
            </a:r>
          </a:p>
          <a:p>
            <a:pPr hangingPunct="1">
              <a:lnSpc>
                <a:spcPct val="98000"/>
              </a:lnSpc>
              <a:spcBef>
                <a:spcPts val="488"/>
              </a:spcBef>
              <a:spcAft>
                <a:spcPts val="1425"/>
              </a:spcAft>
            </a:pPr>
            <a:endParaRPr lang="ru-RU" dirty="0"/>
          </a:p>
        </p:txBody>
      </p:sp>
      <p:pic>
        <p:nvPicPr>
          <p:cNvPr id="6160" name="Picture 16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2636838"/>
            <a:ext cx="4103687" cy="2879725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55588" y="188913"/>
            <a:ext cx="6624637" cy="792162"/>
          </a:xfrm>
          <a:ln/>
        </p:spPr>
        <p:txBody>
          <a:bodyPr tIns="53063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ru-RU" sz="2000" b="1"/>
              <a:t>Конкурентные преимущества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60363" y="974724"/>
            <a:ext cx="8099425" cy="5033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9536" rIns="90000" bIns="45000"/>
          <a:lstStyle>
            <a:lvl1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8001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12573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7145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21717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628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30861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5433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40005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>
              <a:buFontTx/>
              <a:buChar char="-"/>
            </a:pPr>
            <a:r>
              <a:rPr lang="ru-RU" dirty="0" smtClean="0"/>
              <a:t>Предполагаемый  срок  работоспособности  дозаторов 20 лет.  Исключает плановые закупки и  дорогостоящие замены. </a:t>
            </a:r>
            <a:r>
              <a:rPr lang="ru-RU" dirty="0"/>
              <a:t>Г</a:t>
            </a:r>
            <a:r>
              <a:rPr lang="ru-RU" dirty="0" smtClean="0"/>
              <a:t>арантия на продукт 10 лет . </a:t>
            </a:r>
            <a:endParaRPr lang="ru-RU" dirty="0"/>
          </a:p>
          <a:p>
            <a:pPr>
              <a:buFontTx/>
              <a:buNone/>
            </a:pPr>
            <a:endParaRPr lang="ru-RU" sz="1000" dirty="0"/>
          </a:p>
          <a:p>
            <a:pPr>
              <a:buFontTx/>
              <a:buChar char="-"/>
            </a:pPr>
            <a:r>
              <a:rPr lang="ru-RU" dirty="0"/>
              <a:t>При работе на сапфировых дозаторах разливаемые лекарственные препараты  </a:t>
            </a:r>
            <a:r>
              <a:rPr lang="ru-RU" dirty="0" smtClean="0"/>
              <a:t>получаются  </a:t>
            </a:r>
            <a:r>
              <a:rPr lang="ru-RU" dirty="0"/>
              <a:t>самыми химически чистыми. </a:t>
            </a:r>
          </a:p>
          <a:p>
            <a:pPr>
              <a:buFontTx/>
              <a:buNone/>
            </a:pPr>
            <a:endParaRPr lang="ru-RU" sz="1000" dirty="0"/>
          </a:p>
          <a:p>
            <a:pPr>
              <a:buFontTx/>
              <a:buChar char="-"/>
            </a:pPr>
            <a:r>
              <a:rPr lang="ru-RU" dirty="0"/>
              <a:t>Благодаря отсутствию вредных примесей </a:t>
            </a:r>
            <a:r>
              <a:rPr lang="ru-RU" dirty="0" smtClean="0"/>
              <a:t>( которые появляются   при работе  дозаторов из металла и керамики), </a:t>
            </a:r>
            <a:r>
              <a:rPr lang="ru-RU" dirty="0"/>
              <a:t>сроки службы и хранения лекарств значительно увеличиваются. </a:t>
            </a:r>
          </a:p>
          <a:p>
            <a:pPr>
              <a:buFontTx/>
              <a:buNone/>
            </a:pPr>
            <a:endParaRPr lang="ru-RU" sz="1000" dirty="0"/>
          </a:p>
          <a:p>
            <a:pPr>
              <a:buFontTx/>
              <a:buChar char="-"/>
            </a:pPr>
            <a:r>
              <a:rPr lang="ru-RU" dirty="0"/>
              <a:t>Сапфировые дозаторы выдерживают любые агрессивные лекарственные среды. Пример: выдерживают кипящие концентрированные кислоты. </a:t>
            </a:r>
          </a:p>
          <a:p>
            <a:pPr>
              <a:buFontTx/>
              <a:buNone/>
            </a:pPr>
            <a:endParaRPr lang="ru-RU" sz="1000" dirty="0"/>
          </a:p>
          <a:p>
            <a:pPr>
              <a:buFontTx/>
              <a:buChar char="-"/>
            </a:pPr>
            <a:r>
              <a:rPr lang="ru-RU" dirty="0" smtClean="0"/>
              <a:t>Сапфир </a:t>
            </a:r>
            <a:r>
              <a:rPr lang="ru-RU" dirty="0"/>
              <a:t>не токсичен,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Сапфир  абсолютно </a:t>
            </a:r>
            <a:r>
              <a:rPr lang="ru-RU" dirty="0"/>
              <a:t>биосовместим с телом и кровью </a:t>
            </a:r>
            <a:r>
              <a:rPr lang="ru-RU" dirty="0" smtClean="0"/>
              <a:t>человека. Это </a:t>
            </a:r>
            <a:r>
              <a:rPr lang="ru-RU" dirty="0"/>
              <a:t>экологически чистый материал, очень стойкий к радиации</a:t>
            </a:r>
            <a:r>
              <a:rPr lang="ru-RU" dirty="0" smtClean="0"/>
              <a:t>,. </a:t>
            </a:r>
          </a:p>
          <a:p>
            <a:pPr>
              <a:buFontTx/>
              <a:buChar char="-"/>
            </a:pPr>
            <a:r>
              <a:rPr lang="ru-RU" dirty="0"/>
              <a:t>С</a:t>
            </a:r>
            <a:r>
              <a:rPr lang="ru-RU" dirty="0" smtClean="0"/>
              <a:t>апфир </a:t>
            </a:r>
            <a:r>
              <a:rPr lang="ru-RU" dirty="0"/>
              <a:t>стоит на втором месте по твёрдости и </a:t>
            </a:r>
            <a:r>
              <a:rPr lang="ru-RU" dirty="0" err="1"/>
              <a:t>микротвёрдости</a:t>
            </a:r>
            <a:r>
              <a:rPr lang="ru-RU" dirty="0"/>
              <a:t> после </a:t>
            </a:r>
            <a:r>
              <a:rPr lang="ru-RU" dirty="0" smtClean="0"/>
              <a:t>алмаза.   </a:t>
            </a:r>
            <a:r>
              <a:rPr lang="ru-RU" smtClean="0"/>
              <a:t>Химическая </a:t>
            </a:r>
            <a:r>
              <a:rPr lang="ru-RU" dirty="0"/>
              <a:t>чистота сапфира 99, 999 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5157788"/>
            <a:ext cx="1531937" cy="170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314825"/>
            <a:ext cx="1928812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8" y="188913"/>
            <a:ext cx="6624637" cy="792162"/>
          </a:xfrm>
          <a:ln/>
        </p:spPr>
        <p:txBody>
          <a:bodyPr tIns="53063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ru-RU" sz="2000" b="1"/>
              <a:t>Целевые рынки сбыта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95288" y="981075"/>
            <a:ext cx="8353425" cy="540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0040" rIns="90000" bIns="45000"/>
          <a:lstStyle>
            <a:lvl1pPr marL="660400" indent="-5508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r>
              <a:rPr lang="ru-RU" b="1">
                <a:solidFill>
                  <a:schemeClr val="tx1"/>
                </a:solidFill>
              </a:rPr>
              <a:t>Российская Федерация</a:t>
            </a:r>
          </a:p>
          <a:p>
            <a:r>
              <a:rPr lang="ru-RU">
                <a:solidFill>
                  <a:schemeClr val="tx1"/>
                </a:solidFill>
              </a:rPr>
              <a:t>Российский рынок фармацевтической промышленности находится в зачаточном состоянии, доля российского производства фармпрепаратов составляет </a:t>
            </a:r>
            <a:r>
              <a:rPr lang="ru-RU" b="1">
                <a:solidFill>
                  <a:schemeClr val="tx1"/>
                </a:solidFill>
              </a:rPr>
              <a:t>0,03% от мирового объема</a:t>
            </a:r>
            <a:r>
              <a:rPr lang="ru-RU">
                <a:solidFill>
                  <a:schemeClr val="tx1"/>
                </a:solidFill>
              </a:rPr>
              <a:t>. </a:t>
            </a:r>
          </a:p>
          <a:p>
            <a:r>
              <a:rPr lang="ru-RU">
                <a:solidFill>
                  <a:schemeClr val="tx1"/>
                </a:solidFill>
              </a:rPr>
              <a:t>С другой стороны, Российский фармацевтический рынок имеет большой потенциал роста и растет в среднем на </a:t>
            </a:r>
            <a:r>
              <a:rPr lang="ru-RU" b="1">
                <a:solidFill>
                  <a:schemeClr val="tx1"/>
                </a:solidFill>
              </a:rPr>
              <a:t>15%</a:t>
            </a:r>
            <a:r>
              <a:rPr lang="ru-RU">
                <a:solidFill>
                  <a:schemeClr val="tx1"/>
                </a:solidFill>
              </a:rPr>
              <a:t> ежегодно. </a:t>
            </a:r>
          </a:p>
          <a:p>
            <a:r>
              <a:rPr lang="ru-RU">
                <a:solidFill>
                  <a:schemeClr val="tx1"/>
                </a:solidFill>
              </a:rPr>
              <a:t>Ежегодный объём рынка потребления насос – дозаторов из металла, керамики и стекла в России составляет </a:t>
            </a:r>
            <a:r>
              <a:rPr lang="en-US" b="1">
                <a:solidFill>
                  <a:schemeClr val="tx1"/>
                </a:solidFill>
              </a:rPr>
              <a:t>8 400</a:t>
            </a:r>
            <a:r>
              <a:rPr lang="ru-RU" b="1">
                <a:solidFill>
                  <a:schemeClr val="tx1"/>
                </a:solidFill>
              </a:rPr>
              <a:t> единиц</a:t>
            </a:r>
            <a:r>
              <a:rPr lang="ru-RU">
                <a:solidFill>
                  <a:schemeClr val="tx1"/>
                </a:solidFill>
              </a:rPr>
              <a:t> разных марок, моделей и модификаций. При средней цене насос-дозатор </a:t>
            </a:r>
            <a:r>
              <a:rPr lang="ru-RU" b="1">
                <a:solidFill>
                  <a:schemeClr val="tx1"/>
                </a:solidFill>
              </a:rPr>
              <a:t>185 тыс.руб.</a:t>
            </a:r>
            <a:r>
              <a:rPr lang="ru-RU">
                <a:solidFill>
                  <a:schemeClr val="tx1"/>
                </a:solidFill>
              </a:rPr>
              <a:t> это минимум </a:t>
            </a:r>
            <a:r>
              <a:rPr lang="en-US" b="1">
                <a:solidFill>
                  <a:schemeClr val="tx1"/>
                </a:solidFill>
              </a:rPr>
              <a:t>1 554</a:t>
            </a:r>
            <a:r>
              <a:rPr lang="ru-RU" b="1">
                <a:solidFill>
                  <a:schemeClr val="tx1"/>
                </a:solidFill>
              </a:rPr>
              <a:t> млн.руб.</a:t>
            </a:r>
            <a:r>
              <a:rPr lang="ru-RU">
                <a:solidFill>
                  <a:schemeClr val="tx1"/>
                </a:solidFill>
              </a:rPr>
              <a:t> </a:t>
            </a:r>
          </a:p>
          <a:p>
            <a:r>
              <a:rPr lang="ru-RU" b="1">
                <a:solidFill>
                  <a:schemeClr val="tx1"/>
                </a:solidFill>
              </a:rPr>
              <a:t>Страны СНГ</a:t>
            </a:r>
            <a:r>
              <a:rPr lang="ru-RU">
                <a:solidFill>
                  <a:schemeClr val="tx1"/>
                </a:solidFill>
              </a:rPr>
              <a:t> (</a:t>
            </a:r>
            <a:r>
              <a:rPr lang="ru-RU" b="1">
                <a:solidFill>
                  <a:schemeClr val="tx1"/>
                </a:solidFill>
              </a:rPr>
              <a:t>Казахстан, Украина, Белоруссия, Грузия, Армения)</a:t>
            </a:r>
            <a:r>
              <a:rPr lang="ru-RU">
                <a:solidFill>
                  <a:schemeClr val="tx1"/>
                </a:solidFill>
              </a:rPr>
              <a:t> </a:t>
            </a:r>
          </a:p>
          <a:p>
            <a:r>
              <a:rPr lang="ru-RU">
                <a:solidFill>
                  <a:schemeClr val="tx1"/>
                </a:solidFill>
              </a:rPr>
              <a:t>На фармацевтических рынках СНГ  присутствует порядка 700 фармацевтических предприятий, занимающихся розливом лекарственных средств.  В совокупности  этот рынок сбыта насос – дозаторов составляет в годовом объёме </a:t>
            </a:r>
            <a:r>
              <a:rPr lang="en-US" b="1">
                <a:solidFill>
                  <a:schemeClr val="tx1"/>
                </a:solidFill>
              </a:rPr>
              <a:t>16 800</a:t>
            </a:r>
            <a:r>
              <a:rPr lang="ru-RU">
                <a:solidFill>
                  <a:schemeClr val="tx1"/>
                </a:solidFill>
              </a:rPr>
              <a:t> единиц (минимум </a:t>
            </a:r>
            <a:r>
              <a:rPr lang="en-US" b="1">
                <a:solidFill>
                  <a:schemeClr val="tx1"/>
                </a:solidFill>
              </a:rPr>
              <a:t>3 108</a:t>
            </a:r>
            <a:r>
              <a:rPr lang="ru-RU" b="1">
                <a:solidFill>
                  <a:schemeClr val="tx1"/>
                </a:solidFill>
              </a:rPr>
              <a:t> млн. руб.</a:t>
            </a:r>
            <a:r>
              <a:rPr lang="ru-RU">
                <a:solidFill>
                  <a:schemeClr val="tx1"/>
                </a:solidFill>
              </a:rPr>
              <a:t>)</a:t>
            </a:r>
          </a:p>
          <a:p>
            <a:r>
              <a:rPr lang="ru-RU">
                <a:solidFill>
                  <a:schemeClr val="tx1"/>
                </a:solidFill>
              </a:rPr>
              <a:t>В странах </a:t>
            </a:r>
            <a:r>
              <a:rPr lang="ru-RU" b="1">
                <a:solidFill>
                  <a:schemeClr val="tx1"/>
                </a:solidFill>
              </a:rPr>
              <a:t>Европы</a:t>
            </a:r>
            <a:r>
              <a:rPr lang="ru-RU">
                <a:solidFill>
                  <a:schemeClr val="tx1"/>
                </a:solidFill>
              </a:rPr>
              <a:t> (больше всего в Германии) ежегодное потребление дозаторов составляет порядка </a:t>
            </a:r>
            <a:r>
              <a:rPr lang="ru-RU" b="1">
                <a:solidFill>
                  <a:schemeClr val="tx1"/>
                </a:solidFill>
              </a:rPr>
              <a:t>30 тыс. дозаторов. (185 млн.долл.) </a:t>
            </a:r>
          </a:p>
          <a:p>
            <a:r>
              <a:rPr lang="ru-RU" b="1">
                <a:solidFill>
                  <a:schemeClr val="tx1"/>
                </a:solidFill>
              </a:rPr>
              <a:t>США и Канада </a:t>
            </a:r>
            <a:r>
              <a:rPr lang="ru-RU">
                <a:solidFill>
                  <a:schemeClr val="tx1"/>
                </a:solidFill>
              </a:rPr>
              <a:t>(40 % всего мирового производства лекарственных средств). Минимум </a:t>
            </a:r>
            <a:r>
              <a:rPr lang="en-US" b="1">
                <a:solidFill>
                  <a:schemeClr val="tx1"/>
                </a:solidFill>
              </a:rPr>
              <a:t>55</a:t>
            </a:r>
            <a:r>
              <a:rPr lang="ru-RU" b="1">
                <a:solidFill>
                  <a:schemeClr val="tx1"/>
                </a:solidFill>
              </a:rPr>
              <a:t> тыс.</a:t>
            </a:r>
            <a:r>
              <a:rPr lang="ru-RU">
                <a:solidFill>
                  <a:schemeClr val="tx1"/>
                </a:solidFill>
              </a:rPr>
              <a:t> дозаторов в год  </a:t>
            </a:r>
            <a:r>
              <a:rPr lang="ru-RU" b="1">
                <a:solidFill>
                  <a:schemeClr val="tx1"/>
                </a:solidFill>
              </a:rPr>
              <a:t>(340 млн.долл.)</a:t>
            </a:r>
            <a:r>
              <a:rPr lang="ru-RU">
                <a:solidFill>
                  <a:schemeClr val="tx1"/>
                </a:solidFill>
              </a:rPr>
              <a:t> </a:t>
            </a: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314825"/>
            <a:ext cx="1928812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6623050" cy="490538"/>
          </a:xfrm>
          <a:ln/>
        </p:spPr>
        <p:txBody>
          <a:bodyPr tIns="53063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ru-RU" sz="2000" b="1"/>
              <a:t>Финансовый план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23850" y="1700213"/>
            <a:ext cx="813752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0040" rIns="90000" bIns="45000"/>
          <a:lstStyle>
            <a:lvl1pPr marL="342900" indent="-3413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hangingPunct="1">
              <a:lnSpc>
                <a:spcPct val="98000"/>
              </a:lnSpc>
              <a:spcBef>
                <a:spcPts val="488"/>
              </a:spcBef>
              <a:spcAft>
                <a:spcPts val="1425"/>
              </a:spcAft>
              <a:buClrTx/>
              <a:buSzTx/>
              <a:buFontTx/>
              <a:buNone/>
            </a:pPr>
            <a:r>
              <a:rPr lang="ru-RU">
                <a:latin typeface="Calibri" pitchFamily="34" charset="0"/>
              </a:rPr>
              <a:t>Общая потребность в инвестициях:  </a:t>
            </a:r>
            <a:r>
              <a:rPr lang="ru-RU" sz="2000" b="1">
                <a:latin typeface="Calibri" pitchFamily="34" charset="0"/>
              </a:rPr>
              <a:t>160 млн.руб.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50825" y="2852738"/>
            <a:ext cx="813752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0040" rIns="90000" bIns="45000"/>
          <a:lstStyle>
            <a:lvl1pPr marL="342900" indent="-3413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hangingPunct="1">
              <a:lnSpc>
                <a:spcPct val="98000"/>
              </a:lnSpc>
              <a:spcBef>
                <a:spcPts val="488"/>
              </a:spcBef>
              <a:spcAft>
                <a:spcPts val="1425"/>
              </a:spcAft>
              <a:buClrTx/>
              <a:buSzTx/>
              <a:buFontTx/>
              <a:buNone/>
            </a:pPr>
            <a:r>
              <a:rPr lang="ru-RU" b="1"/>
              <a:t>Основные направления расходования средств:</a:t>
            </a:r>
            <a:r>
              <a:rPr lang="ru-RU"/>
              <a:t>  НИОКР, российское, евразийское и международное патентование цельносапфирового насос – дозатора, получение различных сертификатов, в том числе разрешение от американской </a:t>
            </a:r>
            <a:r>
              <a:rPr lang="en-US"/>
              <a:t>FDA</a:t>
            </a:r>
            <a:r>
              <a:rPr lang="ru-RU"/>
              <a:t>, заработная плата сотрудников, покупка специализированного оборудования и аренда производственной и офисной площади. 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395288" y="5229225"/>
            <a:ext cx="5903912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0040" rIns="90000" bIns="45000"/>
          <a:lstStyle>
            <a:lvl1pPr marL="342900" indent="-3413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hangingPunct="1">
              <a:lnSpc>
                <a:spcPct val="98000"/>
              </a:lnSpc>
              <a:spcBef>
                <a:spcPts val="488"/>
              </a:spcBef>
              <a:spcAft>
                <a:spcPts val="1425"/>
              </a:spcAft>
              <a:buClrTx/>
              <a:buSzTx/>
              <a:buFontTx/>
              <a:buNone/>
            </a:pPr>
            <a:r>
              <a:rPr lang="ru-RU" b="1"/>
              <a:t>Срок окупаемости проекта: 1 год 3 квартала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314825"/>
            <a:ext cx="1928812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4638"/>
            <a:ext cx="7631113" cy="706437"/>
          </a:xfrm>
          <a:ln/>
        </p:spPr>
        <p:txBody>
          <a:bodyPr tIns="53063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ru-RU" sz="2000" b="1"/>
              <a:t>Основные финансовые показатели Проекта</a:t>
            </a:r>
          </a:p>
        </p:txBody>
      </p:sp>
      <p:graphicFrame>
        <p:nvGraphicFramePr>
          <p:cNvPr id="10247" name="Object 7"/>
          <p:cNvGraphicFramePr>
            <a:graphicFrameLocks noGrp="1" noChangeAspect="1"/>
          </p:cNvGraphicFramePr>
          <p:nvPr>
            <p:ph sz="half" idx="1"/>
          </p:nvPr>
        </p:nvGraphicFramePr>
        <p:xfrm>
          <a:off x="1331913" y="2617788"/>
          <a:ext cx="3600450" cy="195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Chart" r:id="rId5" imgW="7361058" imgH="3992873" progId="MSGraph.Chart.8">
                  <p:embed followColorScheme="full"/>
                </p:oleObj>
              </mc:Choice>
              <mc:Fallback>
                <p:oleObj name="Chart" r:id="rId5" imgW="7361058" imgH="3992873" progId="MSGraph.Chart.8">
                  <p:embed followColorScheme="full"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617788"/>
                        <a:ext cx="3600450" cy="1952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476375" y="1052513"/>
          <a:ext cx="5040313" cy="237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Chart" r:id="rId7" imgW="4991077" imgH="2179357" progId="Excel.Chart.8">
                  <p:embed/>
                </p:oleObj>
              </mc:Choice>
              <mc:Fallback>
                <p:oleObj name="Chart" r:id="rId7" imgW="4991077" imgH="2179357" progId="Excel.Chart.8">
                  <p:embed/>
                  <p:pic>
                    <p:nvPicPr>
                      <p:cNvPr id="0" name="Object 8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052513"/>
                        <a:ext cx="5040313" cy="2376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547813" y="3429000"/>
          <a:ext cx="4968875" cy="283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Chart" r:id="rId9" imgW="4991077" imgH="2529833" progId="Excel.Chart.8">
                  <p:embed/>
                </p:oleObj>
              </mc:Choice>
              <mc:Fallback>
                <p:oleObj name="Chart" r:id="rId9" imgW="4991077" imgH="2529833" progId="Excel.Chart.8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429000"/>
                        <a:ext cx="4968875" cy="283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B8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314825"/>
            <a:ext cx="1928812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255588" y="188913"/>
            <a:ext cx="6624637" cy="792162"/>
          </a:xfrm>
          <a:ln/>
        </p:spPr>
        <p:txBody>
          <a:bodyPr tIns="53063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ru-RU" sz="3200" b="1"/>
              <a:t>Команда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95288" y="981075"/>
            <a:ext cx="7632700" cy="532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0040" rIns="90000" bIns="45000"/>
          <a:lstStyle>
            <a:lvl1pPr marL="342900" indent="-3413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lvl="1"/>
            <a:endParaRPr lang="ru-RU" sz="1600">
              <a:solidFill>
                <a:schemeClr val="tx1"/>
              </a:solidFill>
            </a:endParaRPr>
          </a:p>
          <a:p>
            <a:pPr lvl="1"/>
            <a:r>
              <a:rPr lang="ru-RU" b="1">
                <a:solidFill>
                  <a:schemeClr val="tx1"/>
                </a:solidFill>
              </a:rPr>
              <a:t>Савенков Виталий Алексеевич -  </a:t>
            </a:r>
            <a:r>
              <a:rPr lang="ru-RU" b="1"/>
              <a:t>Генеральный директор</a:t>
            </a:r>
            <a:r>
              <a:rPr lang="ru-RU"/>
              <a:t>, автор Проекта, автор и патентообладатель двух российских патентов на изобретения сапфировых насос – дозаторов</a:t>
            </a:r>
            <a:endParaRPr lang="ru-RU">
              <a:solidFill>
                <a:schemeClr val="tx1"/>
              </a:solidFill>
            </a:endParaRPr>
          </a:p>
          <a:p>
            <a:pPr lvl="1"/>
            <a:endParaRPr lang="ru-RU"/>
          </a:p>
          <a:p>
            <a:pPr lvl="1"/>
            <a:r>
              <a:rPr lang="ru-RU" b="1"/>
              <a:t>Багдасаров Хачатур Саакович – Главный научный консультант</a:t>
            </a:r>
            <a:r>
              <a:rPr lang="ru-RU"/>
              <a:t> Проекта в области физике исскуственного выращенного монокристалла сапфира. Доктор ф. – м. н., профессор, член – корреспондент РАН и НАН, дважды лауреат государственных премий РФ. </a:t>
            </a:r>
          </a:p>
          <a:p>
            <a:pPr lvl="1"/>
            <a:endParaRPr lang="ru-RU"/>
          </a:p>
          <a:p>
            <a:pPr lvl="1"/>
            <a:r>
              <a:rPr lang="ru-RU" b="1"/>
              <a:t>Лукин Евгений Степанович – Главный научный консультант</a:t>
            </a:r>
            <a:r>
              <a:rPr lang="ru-RU"/>
              <a:t> Проекта в области химии монокристалла сапфира. Доктор технических наук, профессор кафедры химической технологии, керамики и огнеупоров РХТУ им. Д. И. Менделеева. </a:t>
            </a:r>
          </a:p>
          <a:p>
            <a:pPr lvl="1"/>
            <a:endParaRPr lang="ru-RU"/>
          </a:p>
          <a:p>
            <a:pPr lvl="1"/>
            <a:r>
              <a:rPr lang="ru-RU" b="1">
                <a:solidFill>
                  <a:schemeClr val="tx1"/>
                </a:solidFill>
              </a:rPr>
              <a:t>Фучижи А.Г. - директор по развитию</a:t>
            </a:r>
          </a:p>
          <a:p>
            <a:pPr lvl="1"/>
            <a:endParaRPr lang="ru-RU" b="1">
              <a:solidFill>
                <a:schemeClr val="tx1"/>
              </a:solidFill>
            </a:endParaRPr>
          </a:p>
          <a:p>
            <a:pPr lvl="1"/>
            <a:r>
              <a:rPr lang="ru-RU" b="1">
                <a:solidFill>
                  <a:schemeClr val="tx1"/>
                </a:solidFill>
              </a:rPr>
              <a:t>Новиков А.А. - директор по производству</a:t>
            </a:r>
          </a:p>
          <a:p>
            <a:pPr lvl="1"/>
            <a:endParaRPr lang="ru-RU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314825"/>
            <a:ext cx="1928812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255588" y="188913"/>
            <a:ext cx="6624637" cy="792162"/>
          </a:xfrm>
          <a:ln/>
        </p:spPr>
        <p:txBody>
          <a:bodyPr tIns="53063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ru-RU" sz="2000" b="1"/>
              <a:t>Возврат инвестиций и выход инвестора из проекта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95288" y="981075"/>
            <a:ext cx="7632700" cy="532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0040" rIns="90000" bIns="45000"/>
          <a:lstStyle>
            <a:lvl1pPr marL="342900" indent="-3413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lvl="1"/>
            <a:endParaRPr lang="ru-RU"/>
          </a:p>
          <a:p>
            <a:pPr lvl="1"/>
            <a:r>
              <a:rPr lang="ru-RU"/>
              <a:t>Рассматриваются и обсуждаются все приемлемые виды выхода инвестора из Проекта по его окончанию. </a:t>
            </a:r>
          </a:p>
          <a:p>
            <a:pPr lvl="1"/>
            <a:endParaRPr lang="ru-RU"/>
          </a:p>
          <a:p>
            <a:pPr lvl="1"/>
            <a:r>
              <a:rPr lang="ru-RU"/>
              <a:t>- Продажа своей доли новому стратегическому партнёру. </a:t>
            </a:r>
          </a:p>
          <a:p>
            <a:pPr lvl="1"/>
            <a:endParaRPr lang="ru-RU"/>
          </a:p>
          <a:p>
            <a:pPr lvl="1"/>
            <a:r>
              <a:rPr lang="ru-RU"/>
              <a:t>- Продажа своей доли менеджменту компании. </a:t>
            </a:r>
          </a:p>
          <a:p>
            <a:pPr lvl="1"/>
            <a:endParaRPr lang="ru-RU"/>
          </a:p>
          <a:p>
            <a:pPr lvl="1"/>
            <a:r>
              <a:rPr lang="ru-RU"/>
              <a:t>- Продажа всей компании. </a:t>
            </a:r>
          </a:p>
          <a:p>
            <a:pPr lvl="1"/>
            <a:endParaRPr lang="ru-RU"/>
          </a:p>
          <a:p>
            <a:pPr lvl="1"/>
            <a:r>
              <a:rPr lang="ru-RU"/>
              <a:t>- </a:t>
            </a:r>
            <a:r>
              <a:rPr lang="en-US"/>
              <a:t>IPO </a:t>
            </a:r>
            <a:r>
              <a:rPr lang="ru-RU"/>
              <a:t>компании.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apfair Tekhnology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alibri"/>
        <a:ea typeface="Lucida Sans Unicode"/>
        <a:cs typeface="Lucida Sans Unicode"/>
      </a:majorFont>
      <a:minorFont>
        <a:latin typeface="Calibri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alibri"/>
        <a:ea typeface="Lucida Sans Unicode"/>
        <a:cs typeface="Lucida Sans Unicode"/>
      </a:majorFont>
      <a:minorFont>
        <a:latin typeface="Calibri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Sapfair Tekhnology</Template>
  <TotalTime>53</TotalTime>
  <Words>608</Words>
  <Application>Microsoft Office PowerPoint</Application>
  <PresentationFormat>Экран (4:3)</PresentationFormat>
  <Paragraphs>85</Paragraphs>
  <Slides>10</Slides>
  <Notes>9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Sapfair Tekhnology</vt:lpstr>
      <vt:lpstr>Default Design</vt:lpstr>
      <vt:lpstr>Chart</vt:lpstr>
      <vt:lpstr>Презентация PowerPoint</vt:lpstr>
      <vt:lpstr>  Проект предполагает создание специализированной технологии по изготовлению особо износостойких насос–дозаторов, основу которых составляет плунжерная пара, изготовленная с применением высоких технологий, из искусственного монокристалла сапфира.   </vt:lpstr>
      <vt:lpstr>Продукт</vt:lpstr>
      <vt:lpstr>Конкурентные преимущества</vt:lpstr>
      <vt:lpstr>Целевые рынки сбыта</vt:lpstr>
      <vt:lpstr>Финансовый план</vt:lpstr>
      <vt:lpstr>Основные финансовые показатели Проекта</vt:lpstr>
      <vt:lpstr>Команда</vt:lpstr>
      <vt:lpstr>Возврат инвестиций и выход инвестора из проекта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</cp:lastModifiedBy>
  <cp:revision>9</cp:revision>
  <cp:lastPrinted>1601-01-01T00:00:00Z</cp:lastPrinted>
  <dcterms:created xsi:type="dcterms:W3CDTF">2012-05-28T09:11:17Z</dcterms:created>
  <dcterms:modified xsi:type="dcterms:W3CDTF">2012-05-28T10:59:28Z</dcterms:modified>
</cp:coreProperties>
</file>