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embeddings/oleObject1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325" r:id="rId3"/>
    <p:sldId id="406" r:id="rId4"/>
    <p:sldId id="407" r:id="rId5"/>
    <p:sldId id="408" r:id="rId6"/>
    <p:sldId id="412" r:id="rId7"/>
    <p:sldId id="409" r:id="rId8"/>
    <p:sldId id="410" r:id="rId9"/>
    <p:sldId id="383" r:id="rId10"/>
    <p:sldId id="411" r:id="rId11"/>
    <p:sldId id="413" r:id="rId12"/>
  </p:sldIdLst>
  <p:sldSz cx="9144000" cy="6858000" type="screen4x3"/>
  <p:notesSz cx="6797675" cy="987425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katerina Inozemtseva" initials="EI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D8FF"/>
    <a:srgbClr val="FF0000"/>
    <a:srgbClr val="EBF1DE"/>
    <a:srgbClr val="CCFFCC"/>
    <a:srgbClr val="2992BE"/>
    <a:srgbClr val="CC0000"/>
    <a:srgbClr val="990000"/>
    <a:srgbClr val="EFFBFF"/>
    <a:srgbClr val="CDF2FF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86" autoAdjust="0"/>
  </p:normalViewPr>
  <p:slideViewPr>
    <p:cSldViewPr>
      <p:cViewPr varScale="1">
        <p:scale>
          <a:sx n="107" d="100"/>
          <a:sy n="107" d="100"/>
        </p:scale>
        <p:origin x="-560" y="-112"/>
      </p:cViewPr>
      <p:guideLst>
        <p:guide orient="horz" pos="1162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tags" Target="tags/tag1.xml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D069-F7DC-4F12-AD4A-F50FC7BCBE4E}" type="datetimeFigureOut">
              <a:rPr lang="ru-RU" smtClean="0"/>
              <a:t>13.01.14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1F7B9-24B2-4865-9F23-3DA645A20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34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B0C13-1782-40AD-A838-8C9F94060FA9}" type="datetimeFigureOut">
              <a:rPr lang="ru-RU" smtClean="0"/>
              <a:t>13.01.14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E7FB1-CB6E-4AC0-9CE6-E9A8EDB3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15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slideMaster" Target="../slideMasters/slideMaster1.xml"/><Relationship Id="rId9" Type="http://schemas.openxmlformats.org/officeDocument/2006/relationships/oleObject" Target="../embeddings/oleObject1.bin"/><Relationship Id="rId10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1916833"/>
            <a:ext cx="3991429" cy="2098772"/>
          </a:xfrm>
          <a:prstGeom prst="rect">
            <a:avLst/>
          </a:prstGeom>
        </p:spPr>
        <p:txBody>
          <a:bodyPr/>
          <a:lstStyle>
            <a:lvl1pPr algn="r">
              <a:defRPr sz="3200"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019" y="108695"/>
            <a:ext cx="6493373" cy="703623"/>
          </a:xfrm>
          <a:prstGeom prst="rect">
            <a:avLst/>
          </a:prstGeom>
        </p:spPr>
        <p:txBody>
          <a:bodyPr anchor="t"/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4"/>
            <a:ext cx="8281292" cy="4680669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buSzPct val="100000"/>
              <a:defRPr sz="1800">
                <a:latin typeface="+mn-lt"/>
              </a:defRPr>
            </a:lvl2pPr>
            <a:lvl3pPr>
              <a:buSzPct val="100000"/>
              <a:defRPr sz="1800">
                <a:latin typeface="+mn-lt"/>
              </a:defRPr>
            </a:lvl3pPr>
            <a:lvl4pPr>
              <a:buSzPct val="100000"/>
              <a:defRPr sz="1800">
                <a:latin typeface="+mn-lt"/>
              </a:defRPr>
            </a:lvl4pPr>
            <a:lvl5pPr>
              <a:buSzPct val="100000"/>
              <a:defRPr sz="18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08696"/>
            <a:ext cx="976984" cy="703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54"/>
          <a:stretch/>
        </p:blipFill>
        <p:spPr>
          <a:xfrm>
            <a:off x="0" y="-2782"/>
            <a:ext cx="439175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3208" y="6572251"/>
            <a:ext cx="4953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012202A-0966-4C86-88B9-13F21CEC4770}" type="slidenum">
              <a:rPr lang="en-US" sz="1200" b="0" smtClean="0"/>
              <a:pPr algn="r">
                <a:defRPr/>
              </a:pPr>
              <a:t>‹#›</a:t>
            </a:fld>
            <a:endParaRPr lang="en-US" sz="1200" b="0" smtClean="0"/>
          </a:p>
        </p:txBody>
      </p:sp>
      <p:sp>
        <p:nvSpPr>
          <p:cNvPr id="8" name="Объект 6"/>
          <p:cNvSpPr>
            <a:spLocks noGrp="1"/>
          </p:cNvSpPr>
          <p:nvPr>
            <p:ph sz="quarter" idx="10"/>
          </p:nvPr>
        </p:nvSpPr>
        <p:spPr>
          <a:xfrm>
            <a:off x="106974" y="1124607"/>
            <a:ext cx="8949102" cy="5286703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1pPr>
            <a:lvl2pPr marL="714375" indent="-3508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2pPr>
            <a:lvl3pPr marL="1071563" indent="-3698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3pPr>
            <a:lvl4pPr marL="1797050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4pPr>
            <a:lvl5pPr marL="215423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Прямоугольник 4"/>
          <p:cNvSpPr/>
          <p:nvPr userDrawn="1">
            <p:custDataLst>
              <p:tags r:id="rId4"/>
            </p:custDataLst>
          </p:nvPr>
        </p:nvSpPr>
        <p:spPr>
          <a:xfrm>
            <a:off x="896815" y="115888"/>
            <a:ext cx="8159262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0" name="Прямоугольник 5"/>
          <p:cNvSpPr/>
          <p:nvPr userDrawn="1">
            <p:custDataLst>
              <p:tags r:id="rId5"/>
            </p:custDataLst>
          </p:nvPr>
        </p:nvSpPr>
        <p:spPr>
          <a:xfrm>
            <a:off x="3722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1" name="Прямоугольник 6"/>
          <p:cNvSpPr/>
          <p:nvPr userDrawn="1">
            <p:custDataLst>
              <p:tags r:id="rId6"/>
            </p:custDataLst>
          </p:nvPr>
        </p:nvSpPr>
        <p:spPr>
          <a:xfrm>
            <a:off x="106974" y="115888"/>
            <a:ext cx="191965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2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6389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896815" y="115888"/>
            <a:ext cx="8159261" cy="865187"/>
          </a:xfrm>
          <a:prstGeom prst="rect">
            <a:avLst/>
          </a:prstGeom>
        </p:spPr>
        <p:txBody>
          <a:bodyPr anchor="ctr"/>
          <a:lstStyle>
            <a:lvl1pPr>
              <a:defRPr b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795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1.png"/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7.png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6.png"/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1.png"/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1916833"/>
            <a:ext cx="4464496" cy="2098772"/>
          </a:xfrm>
        </p:spPr>
        <p:txBody>
          <a:bodyPr/>
          <a:lstStyle/>
          <a:p>
            <a:r>
              <a:rPr lang="ru-RU" sz="3600" dirty="0" smtClean="0">
                <a:solidFill>
                  <a:srgbClr val="00B0F0"/>
                </a:solidFill>
              </a:rPr>
              <a:t>Истории успеха Участников Проекта «</a:t>
            </a:r>
            <a:r>
              <a:rPr lang="ru-RU" sz="3600" dirty="0" err="1" smtClean="0">
                <a:solidFill>
                  <a:srgbClr val="00B0F0"/>
                </a:solidFill>
              </a:rPr>
              <a:t>Сколково</a:t>
            </a:r>
            <a:r>
              <a:rPr lang="ru-RU" sz="3600" dirty="0" smtClean="0">
                <a:solidFill>
                  <a:srgbClr val="00B0F0"/>
                </a:solidFill>
              </a:rPr>
              <a:t>»</a:t>
            </a:r>
            <a:br>
              <a:rPr lang="ru-RU" sz="3600" dirty="0" smtClean="0">
                <a:solidFill>
                  <a:srgbClr val="00B0F0"/>
                </a:solidFill>
              </a:rPr>
            </a:br>
            <a:r>
              <a:rPr lang="ru-RU" sz="3600" dirty="0" smtClean="0">
                <a:solidFill>
                  <a:srgbClr val="00B0F0"/>
                </a:solidFill>
              </a:rPr>
              <a:t>Декабрь </a:t>
            </a:r>
            <a:r>
              <a:rPr lang="ru-RU" sz="3600" dirty="0" smtClean="0">
                <a:solidFill>
                  <a:srgbClr val="00B0F0"/>
                </a:solidFill>
              </a:rPr>
              <a:t>2013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22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Международный центр квантовой оптики и квантовых технологий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04248" y="1244822"/>
            <a:ext cx="1852938" cy="11760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5" name="Прямоугольник 34"/>
          <p:cNvSpPr/>
          <p:nvPr/>
        </p:nvSpPr>
        <p:spPr>
          <a:xfrm>
            <a:off x="827584" y="1179909"/>
            <a:ext cx="60486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РКЦ запустил три новых лаборатории для квантовых </a:t>
            </a:r>
            <a:r>
              <a:rPr lang="ru-RU" sz="1400" b="1" dirty="0" smtClean="0"/>
              <a:t>исследований</a:t>
            </a:r>
            <a:endParaRPr lang="en-US" sz="1400" b="1" dirty="0" smtClean="0"/>
          </a:p>
          <a:p>
            <a:endParaRPr lang="en-US" sz="1400" b="1" dirty="0" smtClean="0"/>
          </a:p>
          <a:p>
            <a:r>
              <a:rPr lang="ru-RU" sz="1400" dirty="0"/>
              <a:t>В Российском квантовом центре (РКЦ), расположенном на территории технопарка «</a:t>
            </a:r>
            <a:r>
              <a:rPr lang="ru-RU" sz="1400" dirty="0" err="1"/>
              <a:t>Сколково</a:t>
            </a:r>
            <a:r>
              <a:rPr lang="ru-RU" sz="1400" dirty="0"/>
              <a:t>», официально открыты три новые лаборатории, оснащенные передовым оборудованием для исследований в области квантовой физики и квантовых технологий.</a:t>
            </a:r>
            <a:endParaRPr lang="ru-RU" sz="1400" dirty="0" smtClean="0"/>
          </a:p>
        </p:txBody>
      </p:sp>
      <p:pic>
        <p:nvPicPr>
          <p:cNvPr id="36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/>
          <p:nvPr/>
        </p:nvSpPr>
        <p:spPr>
          <a:xfrm>
            <a:off x="838199" y="3484746"/>
            <a:ext cx="785521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Международный квантовый центр ведет научные разработки, способные в будущем привести к появлению фундаментально новых технологий.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8198" y="3124706"/>
            <a:ext cx="7855215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4420850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Суть </a:t>
            </a:r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инновации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0"/>
          <p:cNvSpPr/>
          <p:nvPr/>
        </p:nvSpPr>
        <p:spPr>
          <a:xfrm>
            <a:off x="838205" y="4780890"/>
            <a:ext cx="7890164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Результатом этой научной деятельности могут стать безопасные сети передачи данных, изучение и создание новых материалов, субмикронные оптические транзисторы и высокочастотная оптическая электроника, новые системы для сверхчувствительной томографии головного мозга, компактные и точные часы для систем навигации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endParaRPr lang="en-US" sz="1400" dirty="0" smtClean="0">
              <a:solidFill>
                <a:schemeClr val="accent1"/>
              </a:solidFill>
            </a:endParaRPr>
          </a:p>
          <a:p>
            <a:endParaRPr lang="ru-RU" sz="1400" dirty="0">
              <a:solidFill>
                <a:schemeClr val="accent1"/>
              </a:solidFill>
            </a:endParaRPr>
          </a:p>
          <a:p>
            <a:r>
              <a:rPr lang="ru-RU" sz="1400" dirty="0">
                <a:solidFill>
                  <a:schemeClr val="accent1"/>
                </a:solidFill>
              </a:rPr>
              <a:t>Центр объединит более десяти групп как российских, так и зарубежных учёных общей численностью около ста научных сотрудников.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27082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/>
              <a:t>ООО "Научно-технический центр Т8" (ООО "Т8 НТЦ")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827584" y="908720"/>
            <a:ext cx="59046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«Волга» и «Иртыш» от «Т8» подтвердили свое российское </a:t>
            </a:r>
            <a:r>
              <a:rPr lang="ru-RU" sz="1400" b="1" dirty="0" smtClean="0"/>
              <a:t>происхождение</a:t>
            </a:r>
            <a:endParaRPr lang="en-US" sz="1400" b="1" dirty="0" smtClean="0"/>
          </a:p>
          <a:p>
            <a:r>
              <a:rPr lang="ru-RU" sz="1400" dirty="0" smtClean="0"/>
              <a:t>Комиссия </a:t>
            </a:r>
            <a:r>
              <a:rPr lang="ru-RU" sz="1400" dirty="0" err="1"/>
              <a:t>Минпромторга</a:t>
            </a:r>
            <a:r>
              <a:rPr lang="ru-RU" sz="1400" dirty="0"/>
              <a:t> на основании заключения </a:t>
            </a:r>
            <a:endParaRPr lang="en-US" sz="1400" dirty="0" smtClean="0"/>
          </a:p>
          <a:p>
            <a:r>
              <a:rPr lang="ru-RU" sz="1400" dirty="0" smtClean="0"/>
              <a:t>Межведомственного </a:t>
            </a:r>
            <a:r>
              <a:rPr lang="ru-RU" sz="1400" dirty="0"/>
              <a:t>экспертного совета присвоила телекоммуникационным системам «Волга» и «Иртыш» статус оборудования российского происхождения.</a:t>
            </a:r>
            <a:endParaRPr lang="ru-RU" sz="1400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762344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Разработка и серийное производство систем волоконно-оптической связи со спектральным уплотнением (DWDM систем) нового поколения – для когерентной передачи данных со скоростью до 25Тбит/с.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411596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635732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005064"/>
            <a:ext cx="7890164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 Разрабатываемое компанией оборудование имеет лучшие в мире характеристики.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 Оборудование сертифицировано Минсвязи и доказало свое высокое качество.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 Уникальная лаборатория – более 200 приборов, позволяет предложить лучшие условия по обслуживанию ВОЛС в России.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Компания имеет опыт внедрения DWDM от Туркмении до Заполярья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В </a:t>
            </a:r>
            <a:r>
              <a:rPr lang="ru-RU" sz="1400" dirty="0">
                <a:solidFill>
                  <a:schemeClr val="accent1"/>
                </a:solidFill>
              </a:rPr>
              <a:t>2012 году побит мировой рекорд: продемонстрирована передача 100Гб/с на 4000 км без компенсаторов дисперсии в 88-канальной DWDM системе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Суммарный трафик в России удваивается каждый год. Объем Российского рынка </a:t>
            </a:r>
            <a:r>
              <a:rPr lang="ru-RU" sz="1400" dirty="0" err="1">
                <a:solidFill>
                  <a:schemeClr val="bg2"/>
                </a:solidFill>
              </a:rPr>
              <a:t>DWDMв</a:t>
            </a:r>
            <a:r>
              <a:rPr lang="ru-RU" sz="1400" dirty="0">
                <a:solidFill>
                  <a:schemeClr val="bg2"/>
                </a:solidFill>
              </a:rPr>
              <a:t> 2012 г – 500 млн дол. Основные клиенты – Ростелеком, мобильные и ведомственные операторы связи.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8224" y="980728"/>
            <a:ext cx="2107933" cy="8584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742125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403479"/>
            <a:ext cx="828092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«</a:t>
            </a:r>
            <a:r>
              <a:rPr lang="ru-RU" sz="1400" dirty="0">
                <a:latin typeface="Arial"/>
                <a:cs typeface="Arial"/>
              </a:rPr>
              <a:t>Даурия </a:t>
            </a:r>
            <a:r>
              <a:rPr lang="ru-RU" sz="1400" dirty="0" err="1">
                <a:latin typeface="Arial"/>
                <a:cs typeface="Arial"/>
              </a:rPr>
              <a:t>Аэроспейс</a:t>
            </a:r>
            <a:r>
              <a:rPr lang="ru-RU" sz="1400" dirty="0">
                <a:latin typeface="Arial"/>
                <a:cs typeface="Arial"/>
              </a:rPr>
              <a:t>» подписала соглашение о сотрудничестве с ФГУП «</a:t>
            </a:r>
            <a:r>
              <a:rPr lang="ru-RU" sz="1400" dirty="0" err="1">
                <a:latin typeface="Arial"/>
                <a:cs typeface="Arial"/>
              </a:rPr>
              <a:t>Морсвязьспутник</a:t>
            </a:r>
            <a:r>
              <a:rPr lang="ru-RU" sz="1400" dirty="0">
                <a:latin typeface="Arial"/>
                <a:cs typeface="Arial"/>
              </a:rPr>
              <a:t>» для мониторинга речного и морского флота из </a:t>
            </a:r>
            <a:r>
              <a:rPr lang="ru-RU" sz="1400" dirty="0" smtClean="0">
                <a:latin typeface="Arial"/>
                <a:cs typeface="Arial"/>
              </a:rPr>
              <a:t>космоса</a:t>
            </a:r>
            <a:endParaRPr lang="en-US" sz="1400" dirty="0" smtClean="0">
              <a:latin typeface="Arial"/>
              <a:cs typeface="Arial"/>
            </a:endParaRPr>
          </a:p>
          <a:p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Компания </a:t>
            </a:r>
            <a:r>
              <a:rPr lang="ru-RU" sz="1400" dirty="0" err="1">
                <a:latin typeface="Arial"/>
                <a:cs typeface="Arial"/>
              </a:rPr>
              <a:t>RoboCV</a:t>
            </a:r>
            <a:r>
              <a:rPr lang="ru-RU" sz="1400" dirty="0">
                <a:latin typeface="Arial"/>
                <a:cs typeface="Arial"/>
              </a:rPr>
              <a:t> роботизирует складскую электрическую технику на российском заводе </a:t>
            </a:r>
            <a:r>
              <a:rPr lang="ru-RU" sz="1400" dirty="0" err="1" smtClean="0">
                <a:latin typeface="Arial"/>
                <a:cs typeface="Arial"/>
              </a:rPr>
              <a:t>Samsung</a:t>
            </a:r>
            <a:endParaRPr lang="en-US" sz="1400" dirty="0" smtClean="0">
              <a:latin typeface="Arial"/>
              <a:cs typeface="Arial"/>
            </a:endParaRPr>
          </a:p>
          <a:p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Arial"/>
                <a:cs typeface="Arial"/>
              </a:rPr>
              <a:t> </a:t>
            </a:r>
            <a:r>
              <a:rPr lang="ru-RU" sz="1400" dirty="0">
                <a:latin typeface="Arial"/>
                <a:cs typeface="Arial"/>
              </a:rPr>
              <a:t>SPIRIT </a:t>
            </a:r>
            <a:r>
              <a:rPr lang="ru-RU" sz="1400" dirty="0" err="1">
                <a:latin typeface="Arial"/>
                <a:cs typeface="Arial"/>
              </a:rPr>
              <a:t>Navigation</a:t>
            </a:r>
            <a:r>
              <a:rPr lang="ru-RU" sz="1400" dirty="0">
                <a:latin typeface="Arial"/>
                <a:cs typeface="Arial"/>
              </a:rPr>
              <a:t> успешно протестировала свою технологию локации внутри помещений</a:t>
            </a:r>
          </a:p>
          <a:p>
            <a:pPr marL="285750" indent="-285750">
              <a:buFont typeface="Arial"/>
              <a:buChar char="•"/>
            </a:pPr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Фонд «ВЭБ Инновации» инвестировал в компанию </a:t>
            </a:r>
            <a:r>
              <a:rPr lang="ru-RU" sz="1400" dirty="0" err="1">
                <a:latin typeface="Arial"/>
                <a:cs typeface="Arial"/>
              </a:rPr>
              <a:t>Oktogo</a:t>
            </a:r>
            <a:r>
              <a:rPr lang="ru-RU" sz="1400" dirty="0">
                <a:latin typeface="Arial"/>
                <a:cs typeface="Arial"/>
              </a:rPr>
              <a:t> $5 млн</a:t>
            </a:r>
            <a:r>
              <a:rPr lang="ru-RU" sz="1400" dirty="0" smtClean="0">
                <a:latin typeface="Arial"/>
                <a:cs typeface="Arial"/>
              </a:rPr>
              <a:t>.</a:t>
            </a:r>
            <a:r>
              <a:rPr lang="en-US" sz="1400" dirty="0" smtClean="0">
                <a:latin typeface="Arial"/>
                <a:cs typeface="Arial"/>
              </a:rPr>
              <a:t> </a:t>
            </a:r>
          </a:p>
          <a:p>
            <a:r>
              <a:rPr lang="en-US" sz="1400" dirty="0">
                <a:latin typeface="Arial"/>
                <a:cs typeface="Arial"/>
              </a:rPr>
              <a:t> </a:t>
            </a:r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Компания </a:t>
            </a:r>
            <a:r>
              <a:rPr lang="ru-RU" sz="1400" dirty="0" err="1">
                <a:latin typeface="Arial"/>
                <a:cs typeface="Arial"/>
              </a:rPr>
              <a:t>Anturis</a:t>
            </a:r>
            <a:r>
              <a:rPr lang="ru-RU" sz="1400" dirty="0">
                <a:latin typeface="Arial"/>
                <a:cs typeface="Arial"/>
              </a:rPr>
              <a:t> привлекла $2 млн от </a:t>
            </a:r>
            <a:r>
              <a:rPr lang="ru-RU" sz="1400" dirty="0" err="1">
                <a:latin typeface="Arial"/>
                <a:cs typeface="Arial"/>
              </a:rPr>
              <a:t>Runa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Capital</a:t>
            </a:r>
            <a:r>
              <a:rPr lang="ru-RU" sz="1400" dirty="0">
                <a:latin typeface="Arial"/>
                <a:cs typeface="Arial"/>
              </a:rPr>
              <a:t> и </a:t>
            </a:r>
            <a:r>
              <a:rPr lang="ru-RU" sz="1400" dirty="0" smtClean="0">
                <a:latin typeface="Arial"/>
                <a:cs typeface="Arial"/>
              </a:rPr>
              <a:t>«</a:t>
            </a:r>
            <a:r>
              <a:rPr lang="ru-RU" sz="1400" dirty="0">
                <a:latin typeface="Arial"/>
                <a:cs typeface="Arial"/>
              </a:rPr>
              <a:t>ВЭБ-Инновации</a:t>
            </a:r>
            <a:r>
              <a:rPr lang="ru-RU" sz="1400" dirty="0" smtClean="0">
                <a:latin typeface="Arial"/>
                <a:cs typeface="Arial"/>
              </a:rPr>
              <a:t>»</a:t>
            </a:r>
            <a:endParaRPr lang="en-US" sz="1400" dirty="0" smtClean="0">
              <a:latin typeface="Arial"/>
              <a:cs typeface="Arial"/>
            </a:endParaRPr>
          </a:p>
          <a:p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 err="1" smtClean="0">
                <a:latin typeface="Arial"/>
                <a:cs typeface="Arial"/>
              </a:rPr>
              <a:t>Rock</a:t>
            </a:r>
            <a:r>
              <a:rPr lang="ru-RU" sz="1400" dirty="0" smtClean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Flow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Dynamics</a:t>
            </a:r>
            <a:r>
              <a:rPr lang="ru-RU" sz="1400" dirty="0">
                <a:latin typeface="Arial"/>
                <a:cs typeface="Arial"/>
              </a:rPr>
              <a:t> получила крупный контракт от BG </a:t>
            </a:r>
            <a:r>
              <a:rPr lang="ru-RU" sz="1400" dirty="0" err="1" smtClean="0">
                <a:latin typeface="Arial"/>
                <a:cs typeface="Arial"/>
              </a:rPr>
              <a:t>Group</a:t>
            </a:r>
            <a:endParaRPr lang="en-US" sz="1400" dirty="0">
              <a:latin typeface="Arial"/>
              <a:cs typeface="Arial"/>
            </a:endParaRPr>
          </a:p>
          <a:p>
            <a:r>
              <a:rPr lang="en-US" sz="1400" dirty="0" smtClean="0">
                <a:latin typeface="Arial"/>
                <a:cs typeface="Arial"/>
              </a:rPr>
              <a:t> 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latin typeface="Arial"/>
                <a:cs typeface="Arial"/>
              </a:rPr>
              <a:t>"</a:t>
            </a:r>
            <a:r>
              <a:rPr lang="ru-RU" sz="1400" dirty="0" err="1">
                <a:latin typeface="Arial"/>
                <a:cs typeface="Arial"/>
              </a:rPr>
              <a:t>Новас</a:t>
            </a:r>
            <a:r>
              <a:rPr lang="ru-RU" sz="1400" dirty="0">
                <a:latin typeface="Arial"/>
                <a:cs typeface="Arial"/>
              </a:rPr>
              <a:t> </a:t>
            </a:r>
            <a:r>
              <a:rPr lang="ru-RU" sz="1400" dirty="0" err="1">
                <a:latin typeface="Arial"/>
                <a:cs typeface="Arial"/>
              </a:rPr>
              <a:t>Ск</a:t>
            </a:r>
            <a:r>
              <a:rPr lang="ru-RU" sz="1400" dirty="0">
                <a:latin typeface="Arial"/>
                <a:cs typeface="Arial"/>
              </a:rPr>
              <a:t>" проведет опытно-промышленные работы в </a:t>
            </a:r>
            <a:r>
              <a:rPr lang="ru-RU" sz="1400" dirty="0" smtClean="0">
                <a:latin typeface="Arial"/>
                <a:cs typeface="Arial"/>
              </a:rPr>
              <a:t>Китае</a:t>
            </a:r>
            <a:endParaRPr lang="en-US" sz="1400" dirty="0" smtClean="0">
              <a:latin typeface="Arial"/>
              <a:cs typeface="Arial"/>
            </a:endParaRPr>
          </a:p>
          <a:p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Arial"/>
                <a:cs typeface="Arial"/>
              </a:rPr>
              <a:t> </a:t>
            </a:r>
            <a:r>
              <a:rPr lang="ru-RU" sz="1400" dirty="0">
                <a:latin typeface="Arial"/>
                <a:cs typeface="Arial"/>
              </a:rPr>
              <a:t>РКЦ запустил три новых лаборатории для квантовых </a:t>
            </a:r>
            <a:r>
              <a:rPr lang="ru-RU" sz="1400" dirty="0" smtClean="0">
                <a:latin typeface="Arial"/>
                <a:cs typeface="Arial"/>
              </a:rPr>
              <a:t>исследований</a:t>
            </a:r>
            <a:endParaRPr lang="en-US" sz="1400" dirty="0" smtClean="0">
              <a:latin typeface="Arial"/>
              <a:cs typeface="Arial"/>
            </a:endParaRPr>
          </a:p>
          <a:p>
            <a:endParaRPr lang="en-US" sz="1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latin typeface="Arial"/>
                <a:cs typeface="Arial"/>
              </a:rPr>
              <a:t>«Волга» и «Иртыш» от «Т8» подтвердили свое российское </a:t>
            </a:r>
            <a:r>
              <a:rPr lang="ru-RU" sz="1400" dirty="0" smtClean="0">
                <a:latin typeface="Arial"/>
                <a:cs typeface="Arial"/>
              </a:rPr>
              <a:t>происхождение</a:t>
            </a:r>
            <a:endParaRPr lang="en-US" sz="14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852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Даурия - спутниковые технологии</a:t>
            </a:r>
          </a:p>
        </p:txBody>
      </p:sp>
      <p:sp>
        <p:nvSpPr>
          <p:cNvPr id="4" name="Rectangle 9"/>
          <p:cNvSpPr/>
          <p:nvPr/>
        </p:nvSpPr>
        <p:spPr>
          <a:xfrm>
            <a:off x="827583" y="963885"/>
            <a:ext cx="511256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«Даурия </a:t>
            </a:r>
            <a:r>
              <a:rPr lang="ru-RU" sz="1400" b="1" dirty="0" err="1"/>
              <a:t>Аэроспейс</a:t>
            </a:r>
            <a:r>
              <a:rPr lang="ru-RU" sz="1400" b="1" dirty="0"/>
              <a:t>» подписала соглашение о сотрудничестве с ФГУП «</a:t>
            </a:r>
            <a:r>
              <a:rPr lang="ru-RU" sz="1400" b="1" dirty="0" err="1"/>
              <a:t>Морсвязьспутник</a:t>
            </a:r>
            <a:r>
              <a:rPr lang="ru-RU" sz="1400" b="1" dirty="0"/>
              <a:t>» для мониторинга речного и морского флота из </a:t>
            </a:r>
            <a:r>
              <a:rPr lang="ru-RU" sz="1400" b="1" dirty="0" smtClean="0"/>
              <a:t>космоса</a:t>
            </a:r>
          </a:p>
          <a:p>
            <a:endParaRPr lang="ru-RU" sz="1400" b="1" dirty="0" smtClean="0"/>
          </a:p>
          <a:p>
            <a:r>
              <a:rPr lang="ru-RU" sz="1400" dirty="0"/>
              <a:t>Система создавалась для предупреждения столкновений судов.</a:t>
            </a:r>
            <a:endParaRPr lang="ru-RU" sz="1400" b="1" dirty="0" smtClean="0">
              <a:latin typeface="Arial"/>
              <a:cs typeface="Arial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0"/>
          <p:cNvSpPr/>
          <p:nvPr/>
        </p:nvSpPr>
        <p:spPr>
          <a:xfrm>
            <a:off x="818374" y="2708920"/>
            <a:ext cx="7858082" cy="24622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FFFFFF"/>
                </a:solidFill>
                <a:latin typeface="+mj-lt"/>
              </a:rPr>
              <a:t>Dauria</a:t>
            </a:r>
            <a:r>
              <a:rPr lang="ru-RU" sz="1400" dirty="0">
                <a:solidFill>
                  <a:srgbClr val="FFFFFF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rgbClr val="FFFFFF"/>
                </a:solidFill>
                <a:latin typeface="+mj-lt"/>
              </a:rPr>
              <a:t>Aerospace</a:t>
            </a:r>
            <a:r>
              <a:rPr lang="ru-RU" sz="1400" dirty="0">
                <a:solidFill>
                  <a:srgbClr val="FFFFFF"/>
                </a:solidFill>
                <a:latin typeface="+mj-lt"/>
              </a:rPr>
              <a:t> – первая в России частная компания- разработчик и производитель бюджетных спутников</a:t>
            </a:r>
            <a:r>
              <a:rPr lang="ru-RU" sz="1400" dirty="0" smtClean="0">
                <a:solidFill>
                  <a:srgbClr val="FFFFFF"/>
                </a:solidFill>
                <a:latin typeface="+mj-lt"/>
              </a:rPr>
              <a:t>.</a:t>
            </a:r>
          </a:p>
          <a:p>
            <a:endParaRPr lang="ru-RU" sz="1400" dirty="0">
              <a:solidFill>
                <a:srgbClr val="FFFFFF"/>
              </a:solidFill>
              <a:latin typeface="+mj-lt"/>
            </a:endParaRPr>
          </a:p>
          <a:p>
            <a:r>
              <a:rPr lang="ru-RU" sz="1400" dirty="0">
                <a:solidFill>
                  <a:srgbClr val="FFFFFF"/>
                </a:solidFill>
                <a:latin typeface="+mj-lt"/>
              </a:rPr>
              <a:t>В данный момент компания занимается разработкой универсальной стандартизированной спутниковой платформы для быстрого создания новых бюджетных спутников и разработкой системы регулярных кластерных запусков малых космических аппаратов.</a:t>
            </a:r>
          </a:p>
          <a:p>
            <a:r>
              <a:rPr lang="ru-RU" sz="1400" dirty="0">
                <a:solidFill>
                  <a:srgbClr val="FFFFFF"/>
                </a:solidFill>
                <a:latin typeface="+mj-lt"/>
              </a:rPr>
              <a:t>Компания заключила первое в России соглашение о государственно-частном партнёрстве с </a:t>
            </a:r>
            <a:r>
              <a:rPr lang="ru-RU" sz="1400" dirty="0" err="1">
                <a:solidFill>
                  <a:srgbClr val="FFFFFF"/>
                </a:solidFill>
                <a:latin typeface="+mj-lt"/>
              </a:rPr>
              <a:t>Роскосмосом</a:t>
            </a:r>
            <a:r>
              <a:rPr lang="ru-RU" sz="1400" dirty="0">
                <a:solidFill>
                  <a:srgbClr val="FFFFFF"/>
                </a:solidFill>
                <a:latin typeface="+mj-lt"/>
              </a:rPr>
              <a:t> и НПО им. С.А. Лавочкина</a:t>
            </a:r>
            <a:r>
              <a:rPr lang="ru-RU" sz="1400" dirty="0" smtClean="0">
                <a:solidFill>
                  <a:srgbClr val="FFFFFF"/>
                </a:solidFill>
                <a:latin typeface="+mj-lt"/>
              </a:rPr>
              <a:t>.</a:t>
            </a:r>
          </a:p>
          <a:p>
            <a:endParaRPr lang="ru-RU" sz="1400" dirty="0" smtClean="0">
              <a:solidFill>
                <a:srgbClr val="FFFFFF"/>
              </a:solidFill>
              <a:latin typeface="+mj-lt"/>
            </a:endParaRPr>
          </a:p>
          <a:p>
            <a:r>
              <a:rPr lang="ru-RU" sz="1400" dirty="0" smtClean="0">
                <a:solidFill>
                  <a:schemeClr val="accent1"/>
                </a:solidFill>
                <a:latin typeface="+mj-lt"/>
                <a:cs typeface="Arial"/>
              </a:rPr>
              <a:t>15 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октября </a:t>
            </a:r>
            <a:r>
              <a:rPr lang="ru-RU" sz="1400" dirty="0" smtClean="0">
                <a:solidFill>
                  <a:schemeClr val="accent1"/>
                </a:solidFill>
                <a:latin typeface="+mj-lt"/>
                <a:cs typeface="Arial"/>
              </a:rPr>
              <a:t>2013г «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Даурия </a:t>
            </a:r>
            <a:r>
              <a:rPr lang="ru-RU" sz="1400" dirty="0" err="1">
                <a:solidFill>
                  <a:schemeClr val="accent1"/>
                </a:solidFill>
                <a:latin typeface="+mj-lt"/>
                <a:cs typeface="Arial"/>
              </a:rPr>
              <a:t>Аэроспейс</a:t>
            </a:r>
            <a:r>
              <a:rPr lang="ru-RU" sz="1400" dirty="0" smtClean="0">
                <a:solidFill>
                  <a:schemeClr val="accent1"/>
                </a:solidFill>
                <a:latin typeface="+mj-lt"/>
                <a:cs typeface="Arial"/>
              </a:rPr>
              <a:t>» и </a:t>
            </a:r>
            <a:r>
              <a:rPr lang="ru-RU" sz="1400" dirty="0" err="1">
                <a:solidFill>
                  <a:schemeClr val="accent1"/>
                </a:solidFill>
                <a:latin typeface="+mj-lt"/>
                <a:cs typeface="Arial"/>
              </a:rPr>
              <a:t>Samsung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 </a:t>
            </a:r>
            <a:r>
              <a:rPr lang="ru-RU" sz="1400" dirty="0" err="1">
                <a:solidFill>
                  <a:schemeClr val="accent1"/>
                </a:solidFill>
                <a:latin typeface="+mj-lt"/>
                <a:cs typeface="Arial"/>
              </a:rPr>
              <a:t>Electronics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 </a:t>
            </a:r>
            <a:r>
              <a:rPr lang="ru-RU" sz="1400" dirty="0" err="1">
                <a:solidFill>
                  <a:schemeClr val="accent1"/>
                </a:solidFill>
                <a:latin typeface="+mj-lt"/>
                <a:cs typeface="Arial"/>
              </a:rPr>
              <a:t>Rus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 </a:t>
            </a:r>
            <a:r>
              <a:rPr lang="ru-RU" sz="1400" dirty="0" err="1">
                <a:solidFill>
                  <a:schemeClr val="accent1"/>
                </a:solidFill>
                <a:latin typeface="+mj-lt"/>
                <a:cs typeface="Arial"/>
              </a:rPr>
              <a:t>Company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 огласили подробности проекта запуска спутника </a:t>
            </a:r>
            <a:r>
              <a:rPr lang="ru-RU" sz="1400" dirty="0" err="1">
                <a:solidFill>
                  <a:schemeClr val="accent1"/>
                </a:solidFill>
                <a:latin typeface="+mj-lt"/>
                <a:cs typeface="Arial"/>
              </a:rPr>
              <a:t>Dauria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 Experimental-1 (DX1)</a:t>
            </a:r>
            <a:r>
              <a:rPr lang="ru-RU" sz="1400" dirty="0" smtClean="0">
                <a:solidFill>
                  <a:schemeClr val="accent1"/>
                </a:solidFill>
                <a:latin typeface="+mj-lt"/>
                <a:cs typeface="Arial"/>
              </a:rPr>
              <a:t>. </a:t>
            </a:r>
            <a:r>
              <a:rPr lang="ru-RU" sz="1400" dirty="0">
                <a:solidFill>
                  <a:schemeClr val="accent1"/>
                </a:solidFill>
                <a:latin typeface="+mj-lt"/>
                <a:cs typeface="Arial"/>
              </a:rPr>
              <a:t>Запуск состоится феврале 2014г.</a:t>
            </a:r>
            <a:endParaRPr lang="ru-RU" sz="1400" dirty="0" smtClean="0">
              <a:solidFill>
                <a:schemeClr val="accent1"/>
              </a:solidFill>
              <a:latin typeface="+mj-lt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2348880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8205" y="5786680"/>
            <a:ext cx="7838251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·Космические аппараты и платформы для них.</a:t>
            </a:r>
          </a:p>
          <a:p>
            <a:r>
              <a:rPr lang="ru-RU" sz="1400" dirty="0">
                <a:solidFill>
                  <a:srgbClr val="FFFFFF"/>
                </a:solidFill>
              </a:rPr>
              <a:t>·Космические услуги, в основном, с использованием данных  полученных на разрабатываемых в рамках данного Проекта аппаратах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7585" y="5435932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00669" y="950923"/>
            <a:ext cx="2103779" cy="11099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800588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ООО "</a:t>
            </a:r>
            <a:r>
              <a:rPr lang="ru-RU" sz="2800" dirty="0" err="1"/>
              <a:t>РобоСиВи</a:t>
            </a:r>
            <a:r>
              <a:rPr lang="ru-RU" sz="2800" dirty="0"/>
              <a:t>" </a:t>
            </a:r>
          </a:p>
        </p:txBody>
      </p:sp>
      <p:sp>
        <p:nvSpPr>
          <p:cNvPr id="4" name="Rectangle 9"/>
          <p:cNvSpPr/>
          <p:nvPr/>
        </p:nvSpPr>
        <p:spPr>
          <a:xfrm>
            <a:off x="827583" y="963885"/>
            <a:ext cx="597666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Компания </a:t>
            </a:r>
            <a:r>
              <a:rPr lang="ru-RU" sz="1400" b="1" dirty="0" err="1" smtClean="0"/>
              <a:t>RoboCV</a:t>
            </a:r>
            <a:r>
              <a:rPr lang="ru-RU" sz="1400" b="1" dirty="0" smtClean="0"/>
              <a:t> </a:t>
            </a:r>
            <a:r>
              <a:rPr lang="ru-RU" sz="1400" b="1" dirty="0"/>
              <a:t>роботизирует складскую электрическую технику на российском заводе </a:t>
            </a:r>
            <a:r>
              <a:rPr lang="ru-RU" sz="1400" b="1" dirty="0" err="1" smtClean="0"/>
              <a:t>Samsung</a:t>
            </a:r>
            <a:endParaRPr lang="ru-RU" sz="1400" b="1" dirty="0" smtClean="0"/>
          </a:p>
          <a:p>
            <a:endParaRPr lang="ru-RU" sz="1400" b="1" dirty="0" smtClean="0"/>
          </a:p>
          <a:p>
            <a:r>
              <a:rPr lang="ru-RU" sz="1400" dirty="0" smtClean="0"/>
              <a:t>Компания </a:t>
            </a:r>
            <a:r>
              <a:rPr lang="ru-RU" sz="1400" dirty="0" err="1" smtClean="0"/>
              <a:t>RoboCV</a:t>
            </a:r>
            <a:r>
              <a:rPr lang="ru-RU" sz="1400" dirty="0" smtClean="0"/>
              <a:t> </a:t>
            </a:r>
            <a:r>
              <a:rPr lang="ru-RU" sz="1400" dirty="0"/>
              <a:t>завершила выполнение работ по роботизации 6 единиц складской электрической техники на заводе компании </a:t>
            </a:r>
            <a:r>
              <a:rPr lang="ru-RU" sz="1400" dirty="0" err="1"/>
              <a:t>Samsung</a:t>
            </a:r>
            <a:r>
              <a:rPr lang="ru-RU" sz="1400" dirty="0"/>
              <a:t> (SERK) в Калужской области.</a:t>
            </a:r>
            <a:endParaRPr lang="en-US" sz="1400" dirty="0" smtClean="0"/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16262" y="908720"/>
            <a:ext cx="1760194" cy="14044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4" name="Rectangle 10"/>
          <p:cNvSpPr/>
          <p:nvPr/>
        </p:nvSpPr>
        <p:spPr>
          <a:xfrm>
            <a:off x="818374" y="2924944"/>
            <a:ext cx="7858082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В проекте разрабатывается универсальный навигационный комплекс - «автопилот для транспортных роботов», способный работать как в составе наземных транспортных или водных роботов, БПЛА, так и в составе автономных планетных роботов. Комплекс создается на базе технологий технического зрения, БИНС и ГЛОНАСС/GPS. «Автопилот» позволит мобильному роботу всегда знать о своем местоположении и окружающей обстановке, а так же рассчитывать маршрут движения до заданной точки с учетом статичных и динамичных препятствий. 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256490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838205" y="4941168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В проекте используются наработки его основателей в области технического зрения и распознавания образов, построения телеметрических и автономных вычислительных систем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8205" y="6074132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Рынок робототехники за рубежом неуклонно растет. Согласно прогнозу Японской ассоциации робототехники, к 2025 г. общий объем рынка робототехники в мире достигнет 66,4 млрд. долларов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7585" y="572396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Рынок, применение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8205" y="4581128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248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СПИРИТ Навигация</a:t>
            </a:r>
            <a:endParaRPr lang="ru-RU" sz="2800" dirty="0"/>
          </a:p>
        </p:txBody>
      </p:sp>
      <p:sp>
        <p:nvSpPr>
          <p:cNvPr id="4" name="Rectangle 9"/>
          <p:cNvSpPr/>
          <p:nvPr/>
        </p:nvSpPr>
        <p:spPr>
          <a:xfrm>
            <a:off x="827584" y="1035893"/>
            <a:ext cx="460851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SPIRIT </a:t>
            </a:r>
            <a:r>
              <a:rPr lang="ru-RU" sz="1400" b="1" dirty="0" err="1"/>
              <a:t>Navigation</a:t>
            </a:r>
            <a:r>
              <a:rPr lang="ru-RU" sz="1400" b="1" dirty="0"/>
              <a:t> успешно протестировала свою технологию локации внутри </a:t>
            </a:r>
            <a:r>
              <a:rPr lang="ru-RU" sz="1400" b="1" dirty="0" smtClean="0"/>
              <a:t>помещений</a:t>
            </a:r>
          </a:p>
          <a:p>
            <a:r>
              <a:rPr lang="ru-RU" sz="1400" b="1" dirty="0"/>
              <a:t> </a:t>
            </a:r>
            <a:endParaRPr lang="ru-RU" sz="1400" b="1" dirty="0" smtClean="0"/>
          </a:p>
          <a:p>
            <a:r>
              <a:rPr lang="ru-RU" sz="1400" dirty="0"/>
              <a:t>Т</a:t>
            </a:r>
            <a:r>
              <a:rPr lang="ru-RU" sz="1400" dirty="0" smtClean="0"/>
              <a:t>естирование </a:t>
            </a:r>
            <a:r>
              <a:rPr lang="ru-RU" sz="1400" dirty="0"/>
              <a:t>проходило с участием представителей технического совета EADS в Москве, которые высоко оценили качество и ценность новой технологии.</a:t>
            </a:r>
            <a:endParaRPr lang="ru-RU" sz="1400" b="1" dirty="0" smtClean="0"/>
          </a:p>
          <a:p>
            <a:r>
              <a:rPr lang="ru-RU" sz="1400" b="1" dirty="0"/>
              <a:t> </a:t>
            </a:r>
            <a:endParaRPr lang="ru-RU" sz="1400" b="1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978949"/>
            <a:ext cx="7920880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Гибридный навигационный приемник для бесшовного позиционирования при использовании </a:t>
            </a:r>
            <a:r>
              <a:rPr lang="ru-RU" sz="1400" dirty="0" err="1">
                <a:solidFill>
                  <a:schemeClr val="bg2"/>
                </a:solidFill>
              </a:rPr>
              <a:t>гео</a:t>
            </a:r>
            <a:r>
              <a:rPr lang="ru-RU" sz="1400" dirty="0">
                <a:solidFill>
                  <a:schemeClr val="bg2"/>
                </a:solidFill>
              </a:rPr>
              <a:t>-информационных сервисов внутри помещений и под открытым небом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62762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717032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077072"/>
            <a:ext cx="7890164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Навигационные решения "СПИРИТ Навигация" обеспечивают высокоточное определение координат и скорости движения объектов.</a:t>
            </a:r>
            <a:r>
              <a:rPr lang="ru-RU" sz="1400" dirty="0" smtClean="0">
                <a:solidFill>
                  <a:schemeClr val="accent1"/>
                </a:solidFill>
              </a:rPr>
              <a:t> </a:t>
            </a:r>
            <a:r>
              <a:rPr lang="ru-RU" sz="1400" dirty="0">
                <a:solidFill>
                  <a:schemeClr val="accent1"/>
                </a:solidFill>
              </a:rPr>
              <a:t>Решение SPIRIT </a:t>
            </a:r>
            <a:r>
              <a:rPr lang="ru-RU" sz="1400" dirty="0" err="1">
                <a:solidFill>
                  <a:schemeClr val="accent1"/>
                </a:solidFill>
              </a:rPr>
              <a:t>Navigation</a:t>
            </a:r>
            <a:r>
              <a:rPr lang="ru-RU" sz="1400" dirty="0">
                <a:solidFill>
                  <a:schemeClr val="accent1"/>
                </a:solidFill>
              </a:rPr>
              <a:t> уникально тем, что не нуждается ни в каких дополнительных маяках и обладает весьма высокой точностью. Оно использует данные с многочисленных датчиков смартфона, а также специальную карту помещения для навигации с точностью до 1 метра.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877272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Объем рынка гибридных навигационных решений равен объему рынка мобильных устройств. По прогнозам IE </a:t>
            </a:r>
            <a:r>
              <a:rPr lang="ru-RU" sz="1400" dirty="0" err="1">
                <a:solidFill>
                  <a:schemeClr val="bg2"/>
                </a:solidFill>
              </a:rPr>
              <a:t>Market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Research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Corporation</a:t>
            </a:r>
            <a:r>
              <a:rPr lang="ru-RU" sz="1400" dirty="0">
                <a:solidFill>
                  <a:schemeClr val="bg2"/>
                </a:solidFill>
              </a:rPr>
              <a:t>, GISA, </a:t>
            </a:r>
            <a:r>
              <a:rPr lang="ru-RU" sz="1400" dirty="0" err="1">
                <a:solidFill>
                  <a:schemeClr val="bg2"/>
                </a:solidFill>
              </a:rPr>
              <a:t>Berg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Insight</a:t>
            </a:r>
            <a:r>
              <a:rPr lang="ru-RU" sz="1400" dirty="0">
                <a:solidFill>
                  <a:schemeClr val="bg2"/>
                </a:solidFill>
              </a:rPr>
              <a:t> к 2015 году будет продаваться более 1 млрд. устройств с функцией навигации в год. К 2020 году объем рынка достигнет 220 млрд. евро.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51723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Рынок, перспективы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64087" y="1124744"/>
            <a:ext cx="3312369" cy="7021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4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39603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err="1" smtClean="0"/>
              <a:t>Октого</a:t>
            </a:r>
            <a:endParaRPr lang="ru-RU" sz="2400" dirty="0"/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0192" y="1059677"/>
            <a:ext cx="2403510" cy="7871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5" name="Прямоугольник 34"/>
          <p:cNvSpPr/>
          <p:nvPr/>
        </p:nvSpPr>
        <p:spPr>
          <a:xfrm>
            <a:off x="827584" y="1035893"/>
            <a:ext cx="54726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Фонд «ВЭБ Инновации</a:t>
            </a:r>
            <a:r>
              <a:rPr lang="ru-RU" sz="1400" b="1" dirty="0" smtClean="0"/>
              <a:t>» </a:t>
            </a:r>
            <a:r>
              <a:rPr lang="ru-RU" sz="1400" b="1" dirty="0"/>
              <a:t>инвестировал в </a:t>
            </a:r>
            <a:r>
              <a:rPr lang="ru-RU" sz="1400" b="1" dirty="0" smtClean="0"/>
              <a:t>компанию </a:t>
            </a:r>
            <a:r>
              <a:rPr lang="ru-RU" sz="1400" b="1" dirty="0" err="1" smtClean="0"/>
              <a:t>Oktogo</a:t>
            </a:r>
            <a:r>
              <a:rPr lang="ru-RU" sz="1400" b="1" dirty="0" smtClean="0"/>
              <a:t> $</a:t>
            </a:r>
            <a:r>
              <a:rPr lang="ru-RU" sz="1400" b="1" dirty="0"/>
              <a:t>5 </a:t>
            </a:r>
            <a:r>
              <a:rPr lang="ru-RU" sz="1400" b="1" dirty="0" smtClean="0"/>
              <a:t>млн.</a:t>
            </a:r>
            <a:endParaRPr lang="ru-RU" sz="1400" b="1" dirty="0"/>
          </a:p>
          <a:p>
            <a:endParaRPr lang="en-US" sz="1400" b="1" dirty="0" smtClean="0"/>
          </a:p>
          <a:p>
            <a:r>
              <a:rPr lang="ru-RU" sz="1400" dirty="0"/>
              <a:t>Фонд «ВЭБ Инновации», поддерживающий проекты «</a:t>
            </a:r>
            <a:r>
              <a:rPr lang="ru-RU" sz="1400" dirty="0" err="1"/>
              <a:t>Сколково</a:t>
            </a:r>
            <a:r>
              <a:rPr lang="ru-RU" sz="1400" dirty="0"/>
              <a:t>», инвестировал в компанию 5 млн долларов. Привлеченные средства будут направлены на развитие бренда </a:t>
            </a:r>
            <a:r>
              <a:rPr lang="ru-RU" sz="1400" dirty="0" err="1"/>
              <a:t>Travel.ru</a:t>
            </a:r>
            <a:r>
              <a:rPr lang="ru-RU" sz="1400" dirty="0"/>
              <a:t> в России</a:t>
            </a:r>
            <a:endParaRPr lang="ru-RU" sz="1400" dirty="0" smtClean="0"/>
          </a:p>
        </p:txBody>
      </p:sp>
      <p:pic>
        <p:nvPicPr>
          <p:cNvPr id="36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0"/>
          <p:cNvSpPr/>
          <p:nvPr/>
        </p:nvSpPr>
        <p:spPr>
          <a:xfrm>
            <a:off x="827584" y="2996952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2"/>
                </a:solidFill>
              </a:rPr>
              <a:t>Oktogo.ru</a:t>
            </a:r>
            <a:r>
              <a:rPr lang="ru-RU" sz="1400" dirty="0">
                <a:solidFill>
                  <a:schemeClr val="bg2"/>
                </a:solidFill>
              </a:rPr>
              <a:t> - ведущий игрок на рынке онлайн-бронирования отелей в России. Компания работает в сегменте независимых путешествий. Это направление является альтернативой традиционному "</a:t>
            </a:r>
            <a:r>
              <a:rPr lang="ru-RU" sz="1400" dirty="0" err="1">
                <a:solidFill>
                  <a:schemeClr val="bg2"/>
                </a:solidFill>
              </a:rPr>
              <a:t>пакутному</a:t>
            </a:r>
            <a:r>
              <a:rPr lang="ru-RU" sz="1400" dirty="0">
                <a:solidFill>
                  <a:schemeClr val="bg2"/>
                </a:solidFill>
              </a:rPr>
              <a:t>" туризму.</a:t>
            </a:r>
            <a:endParaRPr lang="ru-RU" sz="1400" dirty="0">
              <a:solidFill>
                <a:schemeClr val="bg2"/>
              </a:solidFill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262762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О компании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7584" y="393305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9" name="Rectangle 10"/>
          <p:cNvSpPr/>
          <p:nvPr/>
        </p:nvSpPr>
        <p:spPr>
          <a:xfrm>
            <a:off x="827584" y="4293096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В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базе компании 5000 российских гостиниц, отелей, апартаментов, причем с большей частью из них </a:t>
            </a:r>
            <a:r>
              <a:rPr lang="ru-RU" sz="1400" dirty="0" err="1">
                <a:solidFill>
                  <a:schemeClr val="accent1"/>
                </a:solidFill>
              </a:rPr>
              <a:t>Oktogo.ru</a:t>
            </a:r>
            <a:r>
              <a:rPr lang="ru-RU" sz="1400" dirty="0">
                <a:solidFill>
                  <a:schemeClr val="accent1"/>
                </a:solidFill>
              </a:rPr>
              <a:t> имеет прямые контракты. </a:t>
            </a:r>
            <a:r>
              <a:rPr lang="ru-RU" sz="1400" dirty="0">
                <a:solidFill>
                  <a:schemeClr val="accent1"/>
                </a:solidFill>
              </a:rPr>
              <a:t> </a:t>
            </a:r>
            <a:r>
              <a:rPr lang="ru-RU" sz="1400" dirty="0" smtClean="0">
                <a:solidFill>
                  <a:schemeClr val="accent1"/>
                </a:solidFill>
              </a:rPr>
              <a:t>В августе 2013 года </a:t>
            </a:r>
            <a:r>
              <a:rPr lang="ru-RU" sz="1400" dirty="0" err="1" smtClean="0">
                <a:solidFill>
                  <a:schemeClr val="accent1"/>
                </a:solidFill>
              </a:rPr>
              <a:t>Oktogo.ru</a:t>
            </a:r>
            <a:r>
              <a:rPr lang="ru-RU" sz="1400" dirty="0" smtClean="0">
                <a:solidFill>
                  <a:schemeClr val="accent1"/>
                </a:solidFill>
              </a:rPr>
              <a:t> приобрел ведущий российский портал путешествий </a:t>
            </a:r>
            <a:r>
              <a:rPr lang="ru-RU" sz="1400" dirty="0" err="1" smtClean="0">
                <a:solidFill>
                  <a:schemeClr val="accent1"/>
                </a:solidFill>
              </a:rPr>
              <a:t>Travel.ru</a:t>
            </a:r>
            <a:r>
              <a:rPr lang="ru-RU" sz="1400" dirty="0" smtClean="0">
                <a:solidFill>
                  <a:schemeClr val="accent1"/>
                </a:solidFill>
              </a:rPr>
              <a:t>. Совместная </a:t>
            </a:r>
            <a:r>
              <a:rPr lang="ru-RU" sz="1400" dirty="0">
                <a:solidFill>
                  <a:schemeClr val="accent1"/>
                </a:solidFill>
              </a:rPr>
              <a:t>аудитория </a:t>
            </a:r>
            <a:r>
              <a:rPr lang="ru-RU" sz="1400" dirty="0" err="1">
                <a:solidFill>
                  <a:schemeClr val="accent1"/>
                </a:solidFill>
              </a:rPr>
              <a:t>Oktogo.ru</a:t>
            </a:r>
            <a:r>
              <a:rPr lang="ru-RU" sz="1400" dirty="0">
                <a:solidFill>
                  <a:schemeClr val="accent1"/>
                </a:solidFill>
              </a:rPr>
              <a:t> и </a:t>
            </a:r>
            <a:r>
              <a:rPr lang="ru-RU" sz="1400" dirty="0" err="1">
                <a:solidFill>
                  <a:schemeClr val="accent1"/>
                </a:solidFill>
              </a:rPr>
              <a:t>Travel.ru</a:t>
            </a:r>
            <a:r>
              <a:rPr lang="ru-RU" sz="1400" dirty="0">
                <a:solidFill>
                  <a:schemeClr val="accent1"/>
                </a:solidFill>
              </a:rPr>
              <a:t> - 3 млн. человек в месяц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endParaRPr lang="ru-RU" sz="1400" dirty="0">
              <a:solidFill>
                <a:schemeClr val="accent1"/>
              </a:solidFill>
            </a:endParaRPr>
          </a:p>
          <a:p>
            <a:r>
              <a:rPr lang="ru-RU" sz="1400" dirty="0">
                <a:solidFill>
                  <a:schemeClr val="accent1"/>
                </a:solidFill>
              </a:rPr>
              <a:t>В базу сервиса включены 350 тысяч отелей по всему миру.</a:t>
            </a:r>
            <a:endParaRPr lang="ru-RU" sz="1400" dirty="0">
              <a:solidFill>
                <a:schemeClr val="accent1"/>
              </a:solidFill>
              <a:cs typeface="Arial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38205" y="5805264"/>
            <a:ext cx="7910259" cy="95410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По оценке исследовательского агентства </a:t>
            </a:r>
            <a:r>
              <a:rPr lang="ru-RU" sz="1400" dirty="0" err="1">
                <a:solidFill>
                  <a:schemeClr val="bg2"/>
                </a:solidFill>
              </a:rPr>
              <a:t>PhoCusWright</a:t>
            </a:r>
            <a:r>
              <a:rPr lang="ru-RU" sz="1400" dirty="0">
                <a:solidFill>
                  <a:schemeClr val="bg2"/>
                </a:solidFill>
              </a:rPr>
              <a:t>, российский рынок онлайн-путешествий растет на 50% в год, и его объем в текущем году достигнет 10 млрд долларов. По озвученным ранее оценкам </a:t>
            </a:r>
            <a:r>
              <a:rPr lang="ru-RU" sz="1400" dirty="0" err="1">
                <a:solidFill>
                  <a:schemeClr val="bg2"/>
                </a:solidFill>
              </a:rPr>
              <a:t>Oktogo</a:t>
            </a:r>
            <a:r>
              <a:rPr lang="ru-RU" sz="1400" dirty="0">
                <a:solidFill>
                  <a:schemeClr val="bg2"/>
                </a:solidFill>
              </a:rPr>
              <a:t>, оборот одного из сегментов этого рынка — интернет-бронирования гостиниц — к 2015 году превысит 3 млрд долларов.</a:t>
            </a:r>
            <a:endParaRPr lang="ru-RU" sz="1400" dirty="0">
              <a:solidFill>
                <a:schemeClr val="bg2"/>
              </a:solidFill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44522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99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/>
              <a:t>Антурис-2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80728"/>
            <a:ext cx="8064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Компания </a:t>
            </a:r>
            <a:r>
              <a:rPr lang="ru-RU" sz="1400" b="1" dirty="0" err="1" smtClean="0"/>
              <a:t>Anturis</a:t>
            </a:r>
            <a:r>
              <a:rPr lang="ru-RU" sz="1400" b="1" dirty="0" smtClean="0"/>
              <a:t> привлекла </a:t>
            </a:r>
            <a:r>
              <a:rPr lang="ru-RU" sz="1400" b="1" dirty="0"/>
              <a:t>$2 млн от </a:t>
            </a:r>
            <a:r>
              <a:rPr lang="ru-RU" sz="1400" b="1" dirty="0" err="1"/>
              <a:t>Runa</a:t>
            </a:r>
            <a:r>
              <a:rPr lang="ru-RU" sz="1400" b="1" dirty="0"/>
              <a:t> </a:t>
            </a:r>
            <a:r>
              <a:rPr lang="ru-RU" sz="1400" b="1" dirty="0" err="1"/>
              <a:t>Capital</a:t>
            </a:r>
            <a:r>
              <a:rPr lang="ru-RU" sz="1400" b="1" dirty="0"/>
              <a:t> и </a:t>
            </a:r>
            <a:endParaRPr lang="ru-RU" sz="1400" b="1" dirty="0" smtClean="0"/>
          </a:p>
          <a:p>
            <a:r>
              <a:rPr lang="ru-RU" sz="1400" b="1" dirty="0" smtClean="0"/>
              <a:t>«</a:t>
            </a:r>
            <a:r>
              <a:rPr lang="ru-RU" sz="1400" b="1" dirty="0"/>
              <a:t>ВЭБ-Инновации</a:t>
            </a:r>
            <a:r>
              <a:rPr lang="ru-RU" sz="1400" b="1" dirty="0" smtClean="0"/>
              <a:t>»</a:t>
            </a:r>
          </a:p>
          <a:p>
            <a:endParaRPr lang="ru-RU" sz="1400" b="1" dirty="0"/>
          </a:p>
          <a:p>
            <a:r>
              <a:rPr lang="ru-RU" sz="1400" dirty="0" smtClean="0"/>
              <a:t>Разработчик </a:t>
            </a:r>
            <a:r>
              <a:rPr lang="ru-RU" sz="1400" dirty="0"/>
              <a:t>передовых ИТ-решений объявил о </a:t>
            </a:r>
            <a:endParaRPr lang="ru-RU" sz="1400" dirty="0" smtClean="0"/>
          </a:p>
          <a:p>
            <a:r>
              <a:rPr lang="ru-RU" sz="1400" dirty="0" smtClean="0"/>
              <a:t>привлечении </a:t>
            </a:r>
            <a:r>
              <a:rPr lang="ru-RU" sz="1400" dirty="0"/>
              <a:t>$2 млн. в первом раунде финансирования, </a:t>
            </a:r>
            <a:endParaRPr lang="ru-RU" sz="1400" dirty="0" smtClean="0"/>
          </a:p>
          <a:p>
            <a:r>
              <a:rPr lang="ru-RU" sz="1400" dirty="0" smtClean="0"/>
              <a:t>проведенном </a:t>
            </a:r>
            <a:r>
              <a:rPr lang="ru-RU" sz="1400" dirty="0"/>
              <a:t>фондами </a:t>
            </a:r>
            <a:r>
              <a:rPr lang="ru-RU" sz="1400" dirty="0" err="1"/>
              <a:t>Runa</a:t>
            </a:r>
            <a:r>
              <a:rPr lang="ru-RU" sz="1400" dirty="0"/>
              <a:t> </a:t>
            </a:r>
            <a:r>
              <a:rPr lang="ru-RU" sz="1400" dirty="0" err="1"/>
              <a:t>Capital</a:t>
            </a:r>
            <a:r>
              <a:rPr lang="ru-RU" sz="1400" dirty="0"/>
              <a:t> и «ВЭБ-Инновации» (Группа Внешэкономбанка).</a:t>
            </a:r>
            <a:endParaRPr lang="ru-RU" sz="1400" b="1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907521"/>
            <a:ext cx="7920880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 smtClean="0">
                <a:solidFill>
                  <a:schemeClr val="bg2"/>
                </a:solidFill>
              </a:rPr>
              <a:t>Anturis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- компания-разработчик ИТ-продуктов, специализирующаяся на решениях для мониторинга и устранения неисправностей в ИТ-инфраструктуре для малого и среднего </a:t>
            </a:r>
            <a:r>
              <a:rPr lang="ru-RU" sz="1400" dirty="0" smtClean="0">
                <a:solidFill>
                  <a:schemeClr val="bg2"/>
                </a:solidFill>
              </a:rPr>
              <a:t>бизнеса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О компании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717032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077072"/>
            <a:ext cx="7890164" cy="24622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Сервис IT-мониторинга </a:t>
            </a:r>
            <a:r>
              <a:rPr lang="ru-RU" sz="1400" dirty="0" err="1">
                <a:solidFill>
                  <a:schemeClr val="accent1"/>
                </a:solidFill>
              </a:rPr>
              <a:t>Anturis</a:t>
            </a:r>
            <a:r>
              <a:rPr lang="ru-RU" sz="1400" dirty="0">
                <a:solidFill>
                  <a:schemeClr val="accent1"/>
                </a:solidFill>
              </a:rPr>
              <a:t> предоставляет следующие возможности: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solidFill>
                  <a:schemeClr val="accent1"/>
                </a:solidFill>
              </a:rPr>
              <a:t>Внешний </a:t>
            </a:r>
            <a:r>
              <a:rPr lang="ru-RU" sz="1400" dirty="0">
                <a:solidFill>
                  <a:schemeClr val="accent1"/>
                </a:solidFill>
              </a:rPr>
              <a:t>мониторинг веб-сервисов и устранение неполадок;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solidFill>
                  <a:schemeClr val="accent1"/>
                </a:solidFill>
              </a:rPr>
              <a:t>Внутренний </a:t>
            </a:r>
            <a:r>
              <a:rPr lang="ru-RU" sz="1400" dirty="0">
                <a:solidFill>
                  <a:schemeClr val="accent1"/>
                </a:solidFill>
              </a:rPr>
              <a:t>мониторинг серверов и приложений;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solidFill>
                  <a:schemeClr val="accent1"/>
                </a:solidFill>
              </a:rPr>
              <a:t>Мгновенные </a:t>
            </a:r>
            <a:r>
              <a:rPr lang="ru-RU" sz="1400" dirty="0">
                <a:solidFill>
                  <a:schemeClr val="accent1"/>
                </a:solidFill>
              </a:rPr>
              <a:t>и достоверные оповещения с практическими рекомендациями;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solidFill>
                  <a:schemeClr val="accent1"/>
                </a:solidFill>
              </a:rPr>
              <a:t>Отчеты</a:t>
            </a:r>
            <a:r>
              <a:rPr lang="ru-RU" sz="1400" dirty="0">
                <a:solidFill>
                  <a:schemeClr val="accent1"/>
                </a:solidFill>
              </a:rPr>
              <a:t>, графики и интуитивно понятная панель управления инфраструктурой;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solidFill>
                  <a:schemeClr val="accent1"/>
                </a:solidFill>
              </a:rPr>
              <a:t>Инструменты </a:t>
            </a:r>
            <a:r>
              <a:rPr lang="ru-RU" sz="1400" dirty="0">
                <a:solidFill>
                  <a:schemeClr val="accent1"/>
                </a:solidFill>
              </a:rPr>
              <a:t>для глубокого анализа, позволяющие быстро найти и устранить </a:t>
            </a:r>
            <a:r>
              <a:rPr lang="ru-RU" sz="1400" dirty="0" smtClean="0">
                <a:solidFill>
                  <a:schemeClr val="accent1"/>
                </a:solidFill>
              </a:rPr>
              <a:t>причину неисправностей</a:t>
            </a:r>
            <a:r>
              <a:rPr lang="ru-RU" sz="1400" dirty="0">
                <a:solidFill>
                  <a:schemeClr val="accent1"/>
                </a:solidFill>
              </a:rPr>
              <a:t>;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 smtClean="0">
                <a:solidFill>
                  <a:schemeClr val="accent1"/>
                </a:solidFill>
              </a:rPr>
              <a:t>Плагин для интеграции </a:t>
            </a:r>
            <a:r>
              <a:rPr lang="ru-RU" sz="1400" dirty="0" err="1" smtClean="0">
                <a:solidFill>
                  <a:schemeClr val="accent1"/>
                </a:solidFill>
              </a:rPr>
              <a:t>cPanel</a:t>
            </a:r>
            <a:r>
              <a:rPr lang="ru-RU" sz="1400" dirty="0" smtClean="0">
                <a:solidFill>
                  <a:schemeClr val="accent1"/>
                </a:solidFill>
              </a:rPr>
              <a:t> и WHM</a:t>
            </a:r>
          </a:p>
          <a:p>
            <a:pPr marL="285750" indent="-285750">
              <a:buFont typeface="Arial"/>
              <a:buChar char="•"/>
            </a:pPr>
            <a:endParaRPr lang="ru-RU" sz="1400" dirty="0" smtClean="0">
              <a:solidFill>
                <a:schemeClr val="accent1"/>
              </a:solidFill>
            </a:endParaRPr>
          </a:p>
          <a:p>
            <a:r>
              <a:rPr lang="ru-RU" sz="1400" dirty="0" err="1" smtClean="0">
                <a:solidFill>
                  <a:schemeClr val="accent1"/>
                </a:solidFill>
              </a:rPr>
              <a:t>Anturis</a:t>
            </a:r>
            <a:r>
              <a:rPr lang="ru-RU" sz="1400" dirty="0" smtClean="0">
                <a:solidFill>
                  <a:schemeClr val="accent1"/>
                </a:solidFill>
              </a:rPr>
              <a:t> </a:t>
            </a:r>
            <a:r>
              <a:rPr lang="ru-RU" sz="1400" dirty="0">
                <a:solidFill>
                  <a:schemeClr val="accent1"/>
                </a:solidFill>
              </a:rPr>
              <a:t>не требует дополнительных аппаратных ресурсов. Не нужно устанавливать и поддерживать сложное программное обеспечение или тратить время на трудоемкую конфигурацию.</a:t>
            </a:r>
            <a:endParaRPr lang="ru-RU" sz="1400" dirty="0">
              <a:solidFill>
                <a:schemeClr val="accent1"/>
              </a:solidFill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96136" y="980728"/>
            <a:ext cx="2928670" cy="9361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62157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ООО "Рок Флоу </a:t>
            </a:r>
            <a:r>
              <a:rPr lang="ru-RU" sz="2400" dirty="0" err="1"/>
              <a:t>Динамикс</a:t>
            </a:r>
            <a:r>
              <a:rPr lang="ru-RU" sz="2400" dirty="0"/>
              <a:t>" </a:t>
            </a: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2200" y="1028798"/>
            <a:ext cx="2331502" cy="8160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5" name="Прямоугольник 34"/>
          <p:cNvSpPr/>
          <p:nvPr/>
        </p:nvSpPr>
        <p:spPr>
          <a:xfrm>
            <a:off x="827584" y="1035893"/>
            <a:ext cx="60486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Rock</a:t>
            </a:r>
            <a:r>
              <a:rPr lang="ru-RU" sz="1400" b="1" dirty="0"/>
              <a:t> </a:t>
            </a:r>
            <a:r>
              <a:rPr lang="ru-RU" sz="1400" b="1" dirty="0" err="1"/>
              <a:t>Flow</a:t>
            </a:r>
            <a:r>
              <a:rPr lang="ru-RU" sz="1400" b="1" dirty="0"/>
              <a:t> </a:t>
            </a:r>
            <a:r>
              <a:rPr lang="ru-RU" sz="1400" b="1" dirty="0" err="1"/>
              <a:t>Dynamics</a:t>
            </a:r>
            <a:r>
              <a:rPr lang="ru-RU" sz="1400" b="1" dirty="0"/>
              <a:t> получила крупный контракт от BG </a:t>
            </a:r>
            <a:r>
              <a:rPr lang="ru-RU" sz="1400" b="1" dirty="0" err="1" smtClean="0"/>
              <a:t>Group</a:t>
            </a:r>
            <a:endParaRPr lang="en-US" sz="1400" b="1" dirty="0" smtClean="0"/>
          </a:p>
          <a:p>
            <a:endParaRPr lang="ru-RU" sz="1400" dirty="0" smtClean="0"/>
          </a:p>
          <a:p>
            <a:r>
              <a:rPr lang="ru-RU" sz="1400" dirty="0" smtClean="0"/>
              <a:t>Компания </a:t>
            </a:r>
            <a:r>
              <a:rPr lang="ru-RU" sz="1400" dirty="0" err="1"/>
              <a:t>Rock</a:t>
            </a:r>
            <a:r>
              <a:rPr lang="ru-RU" sz="1400" dirty="0"/>
              <a:t> </a:t>
            </a:r>
            <a:r>
              <a:rPr lang="ru-RU" sz="1400" dirty="0" err="1"/>
              <a:t>Flow</a:t>
            </a:r>
            <a:r>
              <a:rPr lang="ru-RU" sz="1400" dirty="0"/>
              <a:t> </a:t>
            </a:r>
            <a:r>
              <a:rPr lang="ru-RU" sz="1400" dirty="0" err="1"/>
              <a:t>Dynamics</a:t>
            </a:r>
            <a:r>
              <a:rPr lang="ru-RU" sz="1400" dirty="0"/>
              <a:t> заключила соглашение об </a:t>
            </a:r>
            <a:endParaRPr lang="ru-RU" sz="1400" dirty="0" smtClean="0"/>
          </a:p>
          <a:p>
            <a:r>
              <a:rPr lang="ru-RU" sz="1400" dirty="0" smtClean="0"/>
              <a:t>использовании </a:t>
            </a:r>
            <a:r>
              <a:rPr lang="ru-RU" sz="1400" dirty="0"/>
              <a:t>ее продукта </a:t>
            </a:r>
            <a:r>
              <a:rPr lang="ru-RU" sz="1400" dirty="0" err="1"/>
              <a:t>tNavigator</a:t>
            </a:r>
            <a:r>
              <a:rPr lang="ru-RU" sz="1400" dirty="0"/>
              <a:t> с британской нефтегазовой корпорацией BG </a:t>
            </a:r>
            <a:r>
              <a:rPr lang="ru-RU" sz="1400" dirty="0" err="1"/>
              <a:t>Group</a:t>
            </a:r>
            <a:r>
              <a:rPr lang="ru-RU" sz="1400" dirty="0" smtClean="0"/>
              <a:t>.</a:t>
            </a:r>
            <a:r>
              <a:rPr lang="ru-RU" sz="1400" dirty="0"/>
              <a:t> По словам представителей </a:t>
            </a:r>
            <a:r>
              <a:rPr lang="ru-RU" sz="1400" dirty="0" err="1"/>
              <a:t>Rock</a:t>
            </a:r>
            <a:r>
              <a:rPr lang="ru-RU" sz="1400" dirty="0"/>
              <a:t> </a:t>
            </a:r>
            <a:r>
              <a:rPr lang="ru-RU" sz="1400" dirty="0" err="1"/>
              <a:t>Flow</a:t>
            </a:r>
            <a:r>
              <a:rPr lang="ru-RU" sz="1400" dirty="0"/>
              <a:t> </a:t>
            </a:r>
            <a:r>
              <a:rPr lang="ru-RU" sz="1400" dirty="0" err="1"/>
              <a:t>Dynamics</a:t>
            </a:r>
            <a:r>
              <a:rPr lang="ru-RU" sz="1400" dirty="0"/>
              <a:t>, </a:t>
            </a:r>
            <a:endParaRPr lang="ru-RU" sz="1400" dirty="0" smtClean="0"/>
          </a:p>
          <a:p>
            <a:r>
              <a:rPr lang="ru-RU" sz="1400" dirty="0" smtClean="0"/>
              <a:t>эта </a:t>
            </a:r>
            <a:r>
              <a:rPr lang="ru-RU" sz="1400" dirty="0"/>
              <a:t>сделка является одной из крупнейших за историю компании.</a:t>
            </a:r>
            <a:endParaRPr lang="ru-RU" sz="1400" dirty="0"/>
          </a:p>
        </p:txBody>
      </p:sp>
      <p:pic>
        <p:nvPicPr>
          <p:cNvPr id="36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0"/>
          <p:cNvSpPr/>
          <p:nvPr/>
        </p:nvSpPr>
        <p:spPr>
          <a:xfrm>
            <a:off x="827584" y="2996952"/>
            <a:ext cx="7920880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FFFFFF"/>
                </a:solidFill>
              </a:rPr>
              <a:t>tNavigator</a:t>
            </a:r>
            <a:r>
              <a:rPr lang="ru-RU" sz="1400" dirty="0">
                <a:solidFill>
                  <a:srgbClr val="FFFFFF"/>
                </a:solidFill>
              </a:rPr>
              <a:t>® - параллельный интерактивный пакет для гидродинамического моделирования нефтегазовых месторождений на суперкомпьютерных системах на основе нового поколения многоядерных процессоров, многоядерных графических карт, систем сетевой связи и систем быстрой оперативной памяти. Поддержка моделирования всех типов пластов, видов нефти и способов добычи.</a:t>
            </a:r>
            <a:endParaRPr lang="ru-RU" sz="1400" dirty="0">
              <a:solidFill>
                <a:srgbClr val="FFFFFF"/>
              </a:solidFill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262762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7584" y="4365104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9" name="Rectangle 10"/>
          <p:cNvSpPr/>
          <p:nvPr/>
        </p:nvSpPr>
        <p:spPr>
          <a:xfrm>
            <a:off x="827584" y="4725144"/>
            <a:ext cx="789016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Уникальное программное решение, не имеющее аналогов, позволяет работать с моделью месторождения в реальном времени в режиме полностью интерактивного симулятора.</a:t>
            </a:r>
            <a:endParaRPr lang="ru-RU" sz="1400" dirty="0">
              <a:solidFill>
                <a:schemeClr val="accent1"/>
              </a:solidFill>
              <a:cs typeface="Arial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38205" y="5805264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dirty="0">
                <a:solidFill>
                  <a:schemeClr val="bg2"/>
                </a:solidFill>
              </a:rPr>
              <a:t>Основные регионы добычи углеводородов по всему </a:t>
            </a:r>
            <a:r>
              <a:rPr lang="ru-RU" sz="1400" dirty="0" smtClean="0">
                <a:solidFill>
                  <a:schemeClr val="bg2"/>
                </a:solidFill>
              </a:rPr>
              <a:t>миру: </a:t>
            </a:r>
            <a:endParaRPr lang="ru-RU" sz="1400" dirty="0">
              <a:solidFill>
                <a:schemeClr val="bg2"/>
              </a:solidFill>
            </a:endParaRPr>
          </a:p>
          <a:p>
            <a:r>
              <a:rPr lang="ru-RU" sz="1400" dirty="0">
                <a:solidFill>
                  <a:schemeClr val="bg2"/>
                </a:solidFill>
              </a:rPr>
              <a:t>• Россия – 150 млн.$</a:t>
            </a:r>
          </a:p>
          <a:p>
            <a:r>
              <a:rPr lang="ru-RU" sz="1400" dirty="0">
                <a:solidFill>
                  <a:schemeClr val="bg2"/>
                </a:solidFill>
              </a:rPr>
              <a:t>• Мировой рынок – более 2 млрд.$</a:t>
            </a:r>
            <a:endParaRPr lang="ru-RU" sz="1400" dirty="0">
              <a:solidFill>
                <a:schemeClr val="bg2"/>
              </a:solidFill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44522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028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НОВАС </a:t>
            </a:r>
            <a:r>
              <a:rPr lang="ru-RU" sz="2800" dirty="0" err="1"/>
              <a:t>Ск</a:t>
            </a:r>
            <a:endParaRPr lang="ru-RU" sz="2800" dirty="0"/>
          </a:p>
        </p:txBody>
      </p:sp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9"/>
          <p:cNvSpPr/>
          <p:nvPr/>
        </p:nvSpPr>
        <p:spPr>
          <a:xfrm>
            <a:off x="755576" y="963885"/>
            <a:ext cx="789629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"</a:t>
            </a:r>
            <a:r>
              <a:rPr lang="ru-RU" sz="1400" b="1" dirty="0" err="1" smtClean="0"/>
              <a:t>Новас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Ск</a:t>
            </a:r>
            <a:r>
              <a:rPr lang="ru-RU" sz="1400" b="1" dirty="0" smtClean="0"/>
              <a:t>" </a:t>
            </a:r>
            <a:r>
              <a:rPr lang="ru-RU" sz="1400" b="1" dirty="0"/>
              <a:t>проведет опытно-промышленные работы в </a:t>
            </a:r>
            <a:r>
              <a:rPr lang="ru-RU" sz="1400" b="1" dirty="0" smtClean="0"/>
              <a:t>Китае</a:t>
            </a:r>
          </a:p>
          <a:p>
            <a:r>
              <a:rPr lang="ru-RU" sz="1400" b="1" dirty="0"/>
              <a:t> </a:t>
            </a:r>
            <a:endParaRPr lang="ru-RU" sz="1400" b="1" dirty="0" smtClean="0"/>
          </a:p>
          <a:p>
            <a:endParaRPr lang="ru-RU" sz="1400" b="1" dirty="0" smtClean="0"/>
          </a:p>
          <a:p>
            <a:r>
              <a:rPr lang="ru-RU" sz="1400" dirty="0"/>
              <a:t>Компания «</a:t>
            </a:r>
            <a:r>
              <a:rPr lang="ru-RU" sz="1400" dirty="0" err="1"/>
              <a:t>Новас</a:t>
            </a:r>
            <a:r>
              <a:rPr lang="ru-RU" sz="1400" dirty="0"/>
              <a:t> СК» договорилась </a:t>
            </a:r>
            <a:r>
              <a:rPr lang="ru-RU" sz="1400" dirty="0" err="1"/>
              <a:t>c</a:t>
            </a:r>
            <a:r>
              <a:rPr lang="ru-RU" sz="1400" dirty="0"/>
              <a:t> руководством </a:t>
            </a:r>
            <a:r>
              <a:rPr lang="ru-RU" sz="1400" dirty="0" err="1" smtClean="0"/>
              <a:t>China</a:t>
            </a:r>
            <a:r>
              <a:rPr lang="ru-RU" sz="1400" dirty="0" smtClean="0"/>
              <a:t> </a:t>
            </a:r>
          </a:p>
          <a:p>
            <a:r>
              <a:rPr lang="ru-RU" sz="1400" dirty="0" err="1" smtClean="0"/>
              <a:t>United</a:t>
            </a:r>
            <a:r>
              <a:rPr lang="ru-RU" sz="1400" dirty="0" smtClean="0"/>
              <a:t> </a:t>
            </a:r>
            <a:r>
              <a:rPr lang="ru-RU" sz="1400" dirty="0" err="1"/>
              <a:t>Coalbed</a:t>
            </a:r>
            <a:r>
              <a:rPr lang="ru-RU" sz="1400" dirty="0"/>
              <a:t> </a:t>
            </a:r>
            <a:r>
              <a:rPr lang="ru-RU" sz="1400" dirty="0" err="1"/>
              <a:t>Methane</a:t>
            </a:r>
            <a:r>
              <a:rPr lang="ru-RU" sz="1400" dirty="0"/>
              <a:t> </a:t>
            </a:r>
            <a:r>
              <a:rPr lang="ru-RU" sz="1400" dirty="0" err="1"/>
              <a:t>Corporation</a:t>
            </a:r>
            <a:r>
              <a:rPr lang="ru-RU" sz="1400" dirty="0"/>
              <a:t> о проведении опытно-промышленных работ в Китае.</a:t>
            </a:r>
            <a:endParaRPr lang="ru-RU" sz="1400" dirty="0" smtClean="0"/>
          </a:p>
          <a:p>
            <a:endParaRPr lang="ru-RU" sz="1400" b="1" dirty="0"/>
          </a:p>
        </p:txBody>
      </p:sp>
      <p:sp>
        <p:nvSpPr>
          <p:cNvPr id="13" name="Rectangle 10"/>
          <p:cNvSpPr/>
          <p:nvPr/>
        </p:nvSpPr>
        <p:spPr>
          <a:xfrm>
            <a:off x="838199" y="2708920"/>
            <a:ext cx="785521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Создание экологически чистой технологии повышения </a:t>
            </a:r>
            <a:r>
              <a:rPr lang="ru-RU" sz="1400" dirty="0" err="1">
                <a:solidFill>
                  <a:schemeClr val="bg2"/>
                </a:solidFill>
              </a:rPr>
              <a:t>нефте</a:t>
            </a:r>
            <a:r>
              <a:rPr lang="ru-RU" sz="1400" dirty="0">
                <a:solidFill>
                  <a:schemeClr val="bg2"/>
                </a:solidFill>
              </a:rPr>
              <a:t> и </a:t>
            </a:r>
            <a:r>
              <a:rPr lang="ru-RU" sz="1400" dirty="0" err="1">
                <a:solidFill>
                  <a:schemeClr val="bg2"/>
                </a:solidFill>
              </a:rPr>
              <a:t>газоотдачи</a:t>
            </a:r>
            <a:r>
              <a:rPr lang="ru-RU" sz="1400" dirty="0">
                <a:solidFill>
                  <a:schemeClr val="bg2"/>
                </a:solidFill>
              </a:rPr>
              <a:t> горизонтальных нефтяных и газовых (сланцевых) скважин методом плазменно-импульсного воздействия. 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198" y="2348880"/>
            <a:ext cx="7855215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3429000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Суть </a:t>
            </a:r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инновации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38205" y="3789040"/>
            <a:ext cx="7890164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Технология плазменно-импульсного воздействия является абсолютно экологически чистой, безопасной, она не наносит вреда цементной колонне и подземному оборудованию. В процессе работы генератора, погруженного в скважину, создается плотная плазма. Импульсы давления раскрывают природные и создают новые </a:t>
            </a:r>
            <a:r>
              <a:rPr lang="ru-RU" sz="1400" dirty="0" err="1">
                <a:solidFill>
                  <a:schemeClr val="accent1"/>
                </a:solidFill>
              </a:rPr>
              <a:t>микротрещены</a:t>
            </a:r>
            <a:r>
              <a:rPr lang="ru-RU" sz="1400" dirty="0">
                <a:solidFill>
                  <a:schemeClr val="accent1"/>
                </a:solidFill>
              </a:rPr>
              <a:t>, что повышает проницаемость коллектора. В результате значительно улучшаются фильтрационные свойства пласта, что приводит к повышению </a:t>
            </a:r>
            <a:r>
              <a:rPr lang="ru-RU" sz="1400" dirty="0" err="1">
                <a:solidFill>
                  <a:schemeClr val="accent1"/>
                </a:solidFill>
              </a:rPr>
              <a:t>нефте</a:t>
            </a:r>
            <a:r>
              <a:rPr lang="ru-RU" sz="1400" dirty="0">
                <a:solidFill>
                  <a:schemeClr val="accent1"/>
                </a:solidFill>
              </a:rPr>
              <a:t>- и </a:t>
            </a:r>
            <a:r>
              <a:rPr lang="ru-RU" sz="1400" dirty="0" err="1">
                <a:solidFill>
                  <a:schemeClr val="accent1"/>
                </a:solidFill>
              </a:rPr>
              <a:t>газоотдачи</a:t>
            </a:r>
            <a:r>
              <a:rPr lang="ru-RU" sz="1400" dirty="0">
                <a:solidFill>
                  <a:schemeClr val="accent1"/>
                </a:solidFill>
              </a:rPr>
              <a:t>. Суть ноу-хау состоит в использовании энергии плазмы для воздействия на продуктивные пласты.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8144" y="908720"/>
            <a:ext cx="2736304" cy="8070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8" name="TextBox 17"/>
          <p:cNvSpPr txBox="1"/>
          <p:nvPr/>
        </p:nvSpPr>
        <p:spPr>
          <a:xfrm>
            <a:off x="838199" y="5589240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0"/>
          <p:cNvSpPr/>
          <p:nvPr/>
        </p:nvSpPr>
        <p:spPr>
          <a:xfrm>
            <a:off x="838198" y="5949280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На </a:t>
            </a:r>
            <a:r>
              <a:rPr lang="ru-RU" sz="1400" dirty="0">
                <a:solidFill>
                  <a:schemeClr val="bg2"/>
                </a:solidFill>
              </a:rPr>
              <a:t>сегодняшний день в мире насчитывается около 110 тыс. горизонтальных скважин, в </a:t>
            </a:r>
            <a:r>
              <a:rPr lang="ru-RU" sz="1400" dirty="0" err="1">
                <a:solidFill>
                  <a:schemeClr val="bg2"/>
                </a:solidFill>
              </a:rPr>
              <a:t>т.ч</a:t>
            </a:r>
            <a:r>
              <a:rPr lang="ru-RU" sz="1400" dirty="0">
                <a:solidFill>
                  <a:schemeClr val="bg2"/>
                </a:solidFill>
              </a:rPr>
              <a:t>. в России 6 тыс., в США более 70 тыс. По предварительным расчетам к 2015 году объем рынка для технологии плазменно-импульсного воздействия достигнет 960 000 000$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42647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nZi0Ox0kSGbDiK5pRH6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J5UXjJBDE2mD4uYzWj6a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SceMuB5ka0fK4C08VHi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ihHuXS3Q0yKcIij85NW1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heme/theme1.xml><?xml version="1.0" encoding="utf-8"?>
<a:theme xmlns:a="http://schemas.openxmlformats.org/drawingml/2006/main" name="Bazovaya Presentacia 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Ареал.thmx</Template>
  <TotalTime>21434</TotalTime>
  <Words>1547</Words>
  <Application>Microsoft Macintosh PowerPoint</Application>
  <PresentationFormat>Экран (4:3)</PresentationFormat>
  <Paragraphs>134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Bazovaya Presentacia Skolkovo</vt:lpstr>
      <vt:lpstr>think-cell Slide</vt:lpstr>
      <vt:lpstr>Истории успеха Участников Проекта «Сколково» Декабрь 2013</vt:lpstr>
      <vt:lpstr>Содержание</vt:lpstr>
      <vt:lpstr>Даурия - спутниковые технологии</vt:lpstr>
      <vt:lpstr>ООО "РобоСиВи" </vt:lpstr>
      <vt:lpstr>СПИРИТ Навигация</vt:lpstr>
      <vt:lpstr>Октого</vt:lpstr>
      <vt:lpstr>Антурис-2</vt:lpstr>
      <vt:lpstr>ООО "Рок Флоу Динамикс" </vt:lpstr>
      <vt:lpstr>НОВАС Ск</vt:lpstr>
      <vt:lpstr>Международный центр квантовой оптики и квантовых технологий </vt:lpstr>
      <vt:lpstr>ООО "Научно-технический центр Т8" (ООО "Т8 НТЦ")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риска невыполнения бюджета Фонда на 2012г.</dc:title>
  <dc:creator>Windows User</dc:creator>
  <cp:lastModifiedBy>Виталий Шустиков</cp:lastModifiedBy>
  <cp:revision>692</cp:revision>
  <cp:lastPrinted>2012-10-10T09:57:27Z</cp:lastPrinted>
  <dcterms:created xsi:type="dcterms:W3CDTF">2012-07-02T14:14:40Z</dcterms:created>
  <dcterms:modified xsi:type="dcterms:W3CDTF">2014-01-14T07:24:32Z</dcterms:modified>
</cp:coreProperties>
</file>