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5" r:id="rId3"/>
    <p:sldId id="383" r:id="rId4"/>
    <p:sldId id="405" r:id="rId5"/>
    <p:sldId id="402" r:id="rId6"/>
    <p:sldId id="395" r:id="rId7"/>
    <p:sldId id="404" r:id="rId8"/>
    <p:sldId id="403" r:id="rId9"/>
    <p:sldId id="406" r:id="rId10"/>
    <p:sldId id="407" r:id="rId11"/>
    <p:sldId id="408" r:id="rId12"/>
    <p:sldId id="409" r:id="rId13"/>
    <p:sldId id="354" r:id="rId14"/>
  </p:sldIdLst>
  <p:sldSz cx="9144000" cy="6858000" type="screen4x3"/>
  <p:notesSz cx="6797675" cy="987425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D8FF"/>
    <a:srgbClr val="FF0000"/>
    <a:srgbClr val="EBF1DE"/>
    <a:srgbClr val="CCFFCC"/>
    <a:srgbClr val="2992BE"/>
    <a:srgbClr val="CC0000"/>
    <a:srgbClr val="990000"/>
    <a:srgbClr val="EFFBFF"/>
    <a:srgbClr val="CDF2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786" autoAdjust="0"/>
  </p:normalViewPr>
  <p:slideViewPr>
    <p:cSldViewPr>
      <p:cViewPr varScale="1">
        <p:scale>
          <a:sx n="112" d="100"/>
          <a:sy n="112" d="100"/>
        </p:scale>
        <p:origin x="-1152" y="-104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tags" Target="tags/tag1.xml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D069-F7DC-4F12-AD4A-F50FC7BCBE4E}" type="datetimeFigureOut">
              <a:rPr lang="ru-RU" smtClean="0"/>
              <a:t>04.12.13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7B9-24B2-4865-9F23-3DA645A20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B0C13-1782-40AD-A838-8C9F94060FA9}" type="datetimeFigureOut">
              <a:rPr lang="ru-RU" smtClean="0"/>
              <a:t>04.12.13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7FB1-CB6E-4AC0-9CE6-E9A8EDB3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5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slideMaster" Target="../slideMasters/slideMaster1.xml"/><Relationship Id="rId9" Type="http://schemas.openxmlformats.org/officeDocument/2006/relationships/oleObject" Target="../embeddings/oleObject1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08696"/>
            <a:ext cx="976984" cy="703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/>
        </p:blipFill>
        <p:spPr>
          <a:xfrm>
            <a:off x="0" y="-2782"/>
            <a:ext cx="439175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0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1"/>
            <a:ext cx="4953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200" b="0" smtClean="0"/>
              <a:pPr algn="r">
                <a:defRPr/>
              </a:pPr>
              <a:t>‹#›</a:t>
            </a:fld>
            <a:endParaRPr lang="en-US" sz="1200" b="0" smtClean="0"/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815" y="115888"/>
            <a:ext cx="8159262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22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1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974" y="115888"/>
            <a:ext cx="191965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2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9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95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7.png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8.pn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9.png"/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20.png"/><Relationship Id="rId1" Type="http://schemas.openxmlformats.org/officeDocument/2006/relationships/tags" Target="../tags/tag18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4.png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5.png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6.pn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916833"/>
            <a:ext cx="4464496" cy="2098772"/>
          </a:xfrm>
        </p:spPr>
        <p:txBody>
          <a:bodyPr/>
          <a:lstStyle/>
          <a:p>
            <a:r>
              <a:rPr lang="ru-RU" sz="3600" dirty="0" smtClean="0">
                <a:solidFill>
                  <a:srgbClr val="00B0F0"/>
                </a:solidFill>
              </a:rPr>
              <a:t>Истории успеха Участников Проекта «</a:t>
            </a:r>
            <a:r>
              <a:rPr lang="ru-RU" sz="3600" dirty="0" err="1" smtClean="0">
                <a:solidFill>
                  <a:srgbClr val="00B0F0"/>
                </a:solidFill>
              </a:rPr>
              <a:t>Сколково</a:t>
            </a:r>
            <a:r>
              <a:rPr lang="ru-RU" sz="3600" dirty="0" smtClean="0">
                <a:solidFill>
                  <a:srgbClr val="00B0F0"/>
                </a:solidFill>
              </a:rPr>
              <a:t>»</a:t>
            </a:r>
            <a:br>
              <a:rPr lang="ru-RU" sz="3600" dirty="0" smtClean="0">
                <a:solidFill>
                  <a:srgbClr val="00B0F0"/>
                </a:solidFill>
              </a:rPr>
            </a:br>
            <a:r>
              <a:rPr lang="ru-RU" sz="3600" dirty="0" smtClean="0">
                <a:solidFill>
                  <a:srgbClr val="00B0F0"/>
                </a:solidFill>
              </a:rPr>
              <a:t>Ноябрь 2013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22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СДН-видео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64807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CDNvideo</a:t>
            </a:r>
            <a:r>
              <a:rPr lang="ru-RU" sz="1400" b="1" dirty="0"/>
              <a:t> начинает поставки </a:t>
            </a:r>
            <a:r>
              <a:rPr lang="ru-RU" sz="1400" b="1" dirty="0" smtClean="0"/>
              <a:t>промышленной </a:t>
            </a:r>
            <a:r>
              <a:rPr lang="ru-RU" sz="1400" b="1" dirty="0"/>
              <a:t>системы гарантированной доставки </a:t>
            </a:r>
            <a:r>
              <a:rPr lang="ru-RU" sz="1400" b="1" dirty="0" err="1"/>
              <a:t>видеоконтента</a:t>
            </a:r>
            <a:r>
              <a:rPr lang="ru-RU" sz="1400" b="1" dirty="0"/>
              <a:t> в Интернете для телеканалов – </a:t>
            </a:r>
            <a:r>
              <a:rPr lang="ru-RU" sz="1400" b="1" dirty="0" err="1" smtClean="0"/>
              <a:t>TVLight</a:t>
            </a:r>
            <a:endParaRPr lang="ru-RU" sz="1400" b="1" dirty="0" smtClean="0"/>
          </a:p>
          <a:p>
            <a:endParaRPr lang="ru-RU" sz="1400" b="1" dirty="0">
              <a:latin typeface="Arial"/>
              <a:cs typeface="Arial"/>
            </a:endParaRPr>
          </a:p>
          <a:p>
            <a:r>
              <a:rPr lang="en-US" sz="1400" dirty="0" err="1"/>
              <a:t>Решение</a:t>
            </a:r>
            <a:r>
              <a:rPr lang="en-US" sz="1400" dirty="0"/>
              <a:t> </a:t>
            </a:r>
            <a:r>
              <a:rPr lang="en-US" sz="1400" dirty="0" err="1"/>
              <a:t>TVLight</a:t>
            </a:r>
            <a:r>
              <a:rPr lang="en-US" sz="1400" dirty="0"/>
              <a:t> </a:t>
            </a:r>
            <a:r>
              <a:rPr lang="en-US" sz="1400" dirty="0" err="1"/>
              <a:t>предназначено</a:t>
            </a:r>
            <a:r>
              <a:rPr lang="en-US" sz="1400" dirty="0"/>
              <a:t> </a:t>
            </a:r>
            <a:r>
              <a:rPr lang="en-US" sz="1400" dirty="0" err="1"/>
              <a:t>для</a:t>
            </a:r>
            <a:r>
              <a:rPr lang="en-US" sz="1400" dirty="0"/>
              <a:t> </a:t>
            </a:r>
            <a:r>
              <a:rPr lang="en-US" sz="1400" dirty="0" err="1"/>
              <a:t>телеканалов</a:t>
            </a:r>
            <a:r>
              <a:rPr lang="en-US" sz="1400" dirty="0"/>
              <a:t> </a:t>
            </a:r>
            <a:r>
              <a:rPr lang="en-US" sz="1400" dirty="0" err="1"/>
              <a:t>любого</a:t>
            </a:r>
            <a:r>
              <a:rPr lang="en-US" sz="1400" dirty="0"/>
              <a:t> </a:t>
            </a:r>
            <a:r>
              <a:rPr lang="en-US" sz="1400" dirty="0" err="1"/>
              <a:t>размера</a:t>
            </a:r>
            <a:r>
              <a:rPr lang="en-US" sz="1400" dirty="0"/>
              <a:t>, </a:t>
            </a:r>
            <a:r>
              <a:rPr lang="en-US" sz="1400" dirty="0" err="1"/>
              <a:t>в</a:t>
            </a:r>
            <a:r>
              <a:rPr lang="en-US" sz="1400" dirty="0"/>
              <a:t> </a:t>
            </a:r>
            <a:r>
              <a:rPr lang="en-US" sz="1400" dirty="0" err="1"/>
              <a:t>том</a:t>
            </a:r>
            <a:r>
              <a:rPr lang="en-US" sz="1400" dirty="0"/>
              <a:t> </a:t>
            </a:r>
            <a:r>
              <a:rPr lang="en-US" sz="1400" dirty="0" err="1"/>
              <a:t>числе</a:t>
            </a:r>
            <a:r>
              <a:rPr lang="en-US" sz="1400" dirty="0"/>
              <a:t>, </a:t>
            </a:r>
            <a:r>
              <a:rPr lang="en-US" sz="1400" dirty="0" err="1"/>
              <a:t>для</a:t>
            </a:r>
            <a:r>
              <a:rPr lang="en-US" sz="1400" dirty="0"/>
              <a:t> </a:t>
            </a:r>
            <a:r>
              <a:rPr lang="en-US" sz="1400" dirty="0" err="1"/>
              <a:t>небольших</a:t>
            </a:r>
            <a:r>
              <a:rPr lang="en-US" sz="1400" dirty="0"/>
              <a:t> </a:t>
            </a:r>
            <a:r>
              <a:rPr lang="en-US" sz="1400" dirty="0" err="1"/>
              <a:t>и</a:t>
            </a:r>
            <a:r>
              <a:rPr lang="en-US" sz="1400" dirty="0"/>
              <a:t> </a:t>
            </a:r>
            <a:r>
              <a:rPr lang="en-US" sz="1400" dirty="0" err="1"/>
              <a:t>нишевых</a:t>
            </a:r>
            <a:r>
              <a:rPr lang="en-US" sz="1400" dirty="0"/>
              <a:t>.</a:t>
            </a:r>
            <a:endParaRPr lang="ru-RU" sz="1400" b="1" dirty="0" smtClean="0"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708920"/>
            <a:ext cx="7920880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Компания </a:t>
            </a:r>
            <a:r>
              <a:rPr lang="ru-RU" sz="1400" dirty="0" err="1">
                <a:solidFill>
                  <a:srgbClr val="FFFFFF"/>
                </a:solidFill>
              </a:rPr>
              <a:t>CDNvideo</a:t>
            </a:r>
            <a:r>
              <a:rPr lang="ru-RU" sz="1400" dirty="0">
                <a:solidFill>
                  <a:srgbClr val="FFFFFF"/>
                </a:solidFill>
              </a:rPr>
              <a:t> – ведущий оператор сети доставки контента в России и странах </a:t>
            </a:r>
            <a:r>
              <a:rPr lang="ru-RU" sz="1400" dirty="0" smtClean="0">
                <a:solidFill>
                  <a:srgbClr val="FFFFFF"/>
                </a:solidFill>
              </a:rPr>
              <a:t>СНГ.</a:t>
            </a:r>
          </a:p>
          <a:p>
            <a:r>
              <a:rPr lang="ru-RU" sz="1400" dirty="0">
                <a:solidFill>
                  <a:srgbClr val="FFFFFF"/>
                </a:solidFill>
              </a:rPr>
              <a:t>Проект </a:t>
            </a:r>
            <a:r>
              <a:rPr lang="ru-RU" sz="1400" dirty="0" err="1">
                <a:solidFill>
                  <a:srgbClr val="FFFFFF"/>
                </a:solidFill>
              </a:rPr>
              <a:t>CDNvideo</a:t>
            </a:r>
            <a:r>
              <a:rPr lang="ru-RU" sz="1400" dirty="0">
                <a:solidFill>
                  <a:srgbClr val="FFFFFF"/>
                </a:solidFill>
              </a:rPr>
              <a:t> позволяет распространять контент через географически-распределенную сеть, тем самым решая проблему качественной и надежной доставки интернет-видео. В рамках исследований, проведенных компанией </a:t>
            </a:r>
            <a:r>
              <a:rPr lang="ru-RU" sz="1400" dirty="0" err="1">
                <a:solidFill>
                  <a:srgbClr val="FFFFFF"/>
                </a:solidFill>
              </a:rPr>
              <a:t>CDNvideo</a:t>
            </a:r>
            <a:r>
              <a:rPr lang="ru-RU" sz="1400" dirty="0">
                <a:solidFill>
                  <a:srgbClr val="FFFFFF"/>
                </a:solidFill>
              </a:rPr>
              <a:t> был найден алгоритм распределения нагрузки между распределенными серверами, позволяющий распространять интернет-видео в наилучшем качестве максимальному числу интернет-пользователей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34888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О </a:t>
            </a:r>
            <a:r>
              <a:rPr lang="ru-RU" b="1" dirty="0" err="1" smtClean="0">
                <a:solidFill>
                  <a:schemeClr val="bg2"/>
                </a:solidFill>
                <a:cs typeface="Arial" pitchFamily="34" charset="0"/>
              </a:rPr>
              <a:t>компани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283804"/>
            <a:ext cx="7890169" cy="646331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</a:p>
          <a:p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635133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chemeClr val="accent1"/>
                </a:solidFill>
              </a:rPr>
              <a:t>Платформа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TVLight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предназначена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для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гарантированной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доставки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видеоконтента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из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видеоархивов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контент-провайдера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на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всевозможные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мобильные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устройства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пользователей</a:t>
            </a:r>
            <a:r>
              <a:rPr lang="en-US" sz="1400" dirty="0">
                <a:solidFill>
                  <a:schemeClr val="accent1"/>
                </a:solidFill>
              </a:rPr>
              <a:t>, </a:t>
            </a:r>
            <a:r>
              <a:rPr lang="en-US" sz="1400" dirty="0" err="1">
                <a:solidFill>
                  <a:schemeClr val="accent1"/>
                </a:solidFill>
              </a:rPr>
              <a:t>ноутбуки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и</a:t>
            </a:r>
            <a:r>
              <a:rPr lang="en-US" sz="1400" dirty="0">
                <a:solidFill>
                  <a:schemeClr val="accent1"/>
                </a:solidFill>
              </a:rPr>
              <a:t> ПК, ТВ-</a:t>
            </a:r>
            <a:r>
              <a:rPr lang="en-US" sz="1400" dirty="0" err="1">
                <a:solidFill>
                  <a:schemeClr val="accent1"/>
                </a:solidFill>
              </a:rPr>
              <a:t>приставки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и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телевизоры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со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встроенной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функцией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 err="1">
                <a:solidFill>
                  <a:schemeClr val="accent1"/>
                </a:solidFill>
              </a:rPr>
              <a:t>SmartTV</a:t>
            </a:r>
            <a:r>
              <a:rPr lang="en-US" sz="1400" dirty="0">
                <a:solidFill>
                  <a:schemeClr val="accent1"/>
                </a:solidFill>
              </a:rPr>
              <a:t>. </a:t>
            </a:r>
            <a:endParaRPr lang="en-US" sz="1400" dirty="0" smtClean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949280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Н</a:t>
            </a:r>
            <a:r>
              <a:rPr lang="ru-RU" sz="1400" dirty="0" smtClean="0">
                <a:solidFill>
                  <a:schemeClr val="bg2"/>
                </a:solidFill>
              </a:rPr>
              <a:t>а </a:t>
            </a:r>
            <a:r>
              <a:rPr lang="ru-RU" sz="1400" dirty="0">
                <a:solidFill>
                  <a:schemeClr val="bg2"/>
                </a:solidFill>
              </a:rPr>
              <a:t>рынке CDN отсутствуют игроки, которые могут предложить качественные и бюджетные услуги, ориентированные на распространителей </a:t>
            </a:r>
            <a:r>
              <a:rPr lang="ru-RU" sz="1400" dirty="0" err="1">
                <a:solidFill>
                  <a:schemeClr val="bg2"/>
                </a:solidFill>
              </a:rPr>
              <a:t>видеоконтента</a:t>
            </a:r>
            <a:r>
              <a:rPr lang="ru-RU" sz="1400" dirty="0">
                <a:solidFill>
                  <a:schemeClr val="bg2"/>
                </a:solidFill>
              </a:rPr>
              <a:t>. </a:t>
            </a:r>
            <a:r>
              <a:rPr lang="ru-RU" sz="1400" dirty="0" smtClean="0">
                <a:solidFill>
                  <a:schemeClr val="bg2"/>
                </a:solidFill>
              </a:rPr>
              <a:t> Потенциальный </a:t>
            </a:r>
            <a:r>
              <a:rPr lang="ru-RU" sz="1400" dirty="0">
                <a:solidFill>
                  <a:schemeClr val="bg2"/>
                </a:solidFill>
              </a:rPr>
              <a:t>объем мирового рынка оценивается в $2 </a:t>
            </a:r>
            <a:r>
              <a:rPr lang="ru-RU" sz="1400" dirty="0" smtClean="0">
                <a:solidFill>
                  <a:schemeClr val="bg2"/>
                </a:solidFill>
              </a:rPr>
              <a:t>млрд. 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89240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62962" y="901457"/>
            <a:ext cx="1313494" cy="1231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534030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Карбоновая Долина</a:t>
            </a:r>
            <a:endParaRPr lang="ru-RU" sz="2400" dirty="0"/>
          </a:p>
        </p:txBody>
      </p:sp>
      <p:sp>
        <p:nvSpPr>
          <p:cNvPr id="4" name="Rectangle 9"/>
          <p:cNvSpPr/>
          <p:nvPr/>
        </p:nvSpPr>
        <p:spPr>
          <a:xfrm>
            <a:off x="827584" y="1037054"/>
            <a:ext cx="62646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«Карбоновая долина» </a:t>
            </a:r>
            <a:r>
              <a:rPr lang="ru-RU" sz="1400" b="1" dirty="0" smtClean="0"/>
              <a:t>объявила о </a:t>
            </a:r>
            <a:r>
              <a:rPr lang="ru-RU" sz="1400" b="1" dirty="0"/>
              <a:t>старте бета-теста </a:t>
            </a:r>
            <a:r>
              <a:rPr lang="ru-RU" sz="1400" b="1" dirty="0" err="1" smtClean="0"/>
              <a:t>CloudBank</a:t>
            </a:r>
            <a:endParaRPr lang="en-US" sz="1400" b="1" dirty="0" smtClean="0"/>
          </a:p>
          <a:p>
            <a:r>
              <a:rPr lang="en-US" sz="1400" b="1" dirty="0" smtClean="0"/>
              <a:t> </a:t>
            </a:r>
          </a:p>
          <a:p>
            <a:r>
              <a:rPr lang="ru-RU" sz="1400" dirty="0" err="1"/>
              <a:t>C</a:t>
            </a:r>
            <a:r>
              <a:rPr lang="ru-RU" sz="1400" dirty="0"/>
              <a:t> 12 ноября 2013 года доступна публичная бета версия </a:t>
            </a:r>
            <a:r>
              <a:rPr lang="ru-RU" sz="1400" dirty="0" err="1"/>
              <a:t>CloudBank</a:t>
            </a:r>
            <a:r>
              <a:rPr lang="ru-RU" sz="1400" dirty="0"/>
              <a:t>, являющегося частью проекта федеративного биобанка Проект 2020, разработчиков «Карбоновой долины»</a:t>
            </a:r>
            <a:endParaRPr lang="en-US" sz="1400" dirty="0"/>
          </a:p>
          <a:p>
            <a:endParaRPr lang="en-US" sz="1400" b="1" dirty="0" smtClean="0"/>
          </a:p>
          <a:p>
            <a:endParaRPr lang="en-US" sz="1400" b="1" dirty="0">
              <a:latin typeface="Arial"/>
              <a:cs typeface="Arial"/>
            </a:endParaRPr>
          </a:p>
          <a:p>
            <a:endParaRPr lang="ru-RU" sz="1400" b="1" dirty="0" smtClean="0"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836093"/>
            <a:ext cx="7920880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КАРБОНОВАЯ ДОЛИНА - разработчик специализированных медицинских ИТ-систем и онлайн сервисов. Мы помогаем решать реальные задачи экосистемы здравоохранения, </a:t>
            </a:r>
            <a:r>
              <a:rPr lang="ru-RU" sz="1400" dirty="0" err="1">
                <a:solidFill>
                  <a:schemeClr val="bg2"/>
                </a:solidFill>
              </a:rPr>
              <a:t>биотех</a:t>
            </a:r>
            <a:r>
              <a:rPr lang="ru-RU" sz="1400" dirty="0">
                <a:solidFill>
                  <a:schemeClr val="bg2"/>
                </a:solidFill>
              </a:rPr>
              <a:t> и </a:t>
            </a:r>
            <a:r>
              <a:rPr lang="ru-RU" sz="1400" dirty="0" err="1">
                <a:solidFill>
                  <a:schemeClr val="bg2"/>
                </a:solidFill>
              </a:rPr>
              <a:t>фарм</a:t>
            </a:r>
            <a:r>
              <a:rPr lang="ru-RU" sz="1400" dirty="0">
                <a:solidFill>
                  <a:schemeClr val="bg2"/>
                </a:solidFill>
              </a:rPr>
              <a:t>-индустрии в следующих областях: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ЭЛЕКТРОННАЯ ИСТОРИЯ ЗДОРОВЬЯ 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БИОМЕДИЦИНСКАЯ ИНФРАСТУКТУРА 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МАССИВЫ ДАННЫХ ДЛЯ БИО-ФАРМ R&amp;D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О </a:t>
            </a:r>
            <a:r>
              <a:rPr lang="ru-RU" b="1" dirty="0" err="1" smtClean="0">
                <a:solidFill>
                  <a:schemeClr val="bg2"/>
                </a:solidFill>
                <a:cs typeface="Arial" pitchFamily="34" charset="0"/>
              </a:rPr>
              <a:t>компани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438853"/>
            <a:ext cx="7890169" cy="646331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</a:p>
          <a:p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850576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Целью Проекта 2020 является создание </a:t>
            </a:r>
            <a:r>
              <a:rPr lang="ru-RU" sz="1400" dirty="0" err="1">
                <a:solidFill>
                  <a:schemeClr val="accent1"/>
                </a:solidFill>
              </a:rPr>
              <a:t>био</a:t>
            </a:r>
            <a:r>
              <a:rPr lang="ru-RU" sz="1400" dirty="0">
                <a:solidFill>
                  <a:schemeClr val="accent1"/>
                </a:solidFill>
              </a:rPr>
              <a:t>-информационной  системы для сбора и анализа больших объёмов информации из разных областей здравоохранения, с целью ускоренной разработки новых лекарств и улучшения продолжительности и качества жизни населения.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Мировой рынок информационных технологий в области здравоохранения, по прогнозам, превысит оценку в $ 24 миллиарда к 2015 году с показателем среднегодового темпа роста в 11%.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6296" y="836712"/>
            <a:ext cx="1440160" cy="14401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740565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err="1"/>
              <a:t>ВижнЛабс</a:t>
            </a:r>
            <a:endParaRPr lang="ru-RU" sz="2400" dirty="0"/>
          </a:p>
        </p:txBody>
      </p:sp>
      <p:sp>
        <p:nvSpPr>
          <p:cNvPr id="4" name="Rectangle 9"/>
          <p:cNvSpPr/>
          <p:nvPr/>
        </p:nvSpPr>
        <p:spPr>
          <a:xfrm>
            <a:off x="827584" y="1037054"/>
            <a:ext cx="62646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VisionLabs</a:t>
            </a:r>
            <a:r>
              <a:rPr lang="ru-RU" sz="1400" b="1" dirty="0"/>
              <a:t> взяла первое место в конкурсе </a:t>
            </a:r>
            <a:r>
              <a:rPr lang="ru-RU" sz="1400" b="1" dirty="0" err="1"/>
              <a:t>стартапов</a:t>
            </a:r>
            <a:r>
              <a:rPr lang="ru-RU" sz="1400" b="1" dirty="0"/>
              <a:t> SAP </a:t>
            </a:r>
            <a:r>
              <a:rPr lang="ru-RU" sz="1400" b="1" dirty="0" err="1" smtClean="0"/>
              <a:t>Labs</a:t>
            </a:r>
            <a:endParaRPr lang="en-US" sz="1400" b="1" dirty="0" smtClean="0"/>
          </a:p>
          <a:p>
            <a:endParaRPr lang="en-US" sz="1400" b="1" dirty="0"/>
          </a:p>
          <a:p>
            <a:r>
              <a:rPr lang="ru-RU" sz="1400" dirty="0"/>
              <a:t>Презентация технологии обработки изображений и быстрого анализа огромных объемов видео-контента </a:t>
            </a:r>
            <a:r>
              <a:rPr lang="ru-RU" sz="1400" dirty="0" err="1"/>
              <a:t>VisionLabs</a:t>
            </a:r>
            <a:r>
              <a:rPr lang="ru-RU" sz="1400" dirty="0"/>
              <a:t>, вместе с описанием планов и представлением команды проекта, весьма впечатлили компетентное жюри</a:t>
            </a:r>
            <a:r>
              <a:rPr lang="ru-RU" sz="1400" dirty="0" smtClean="0"/>
              <a:t>.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780928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ВижнЛабс</a:t>
            </a:r>
            <a:r>
              <a:rPr lang="ru-RU" sz="1400" dirty="0">
                <a:solidFill>
                  <a:schemeClr val="bg2"/>
                </a:solidFill>
              </a:rPr>
              <a:t> ведет научно-исследовательскую деятельность в области компьютерного зрения, анализа данных и </a:t>
            </a:r>
            <a:r>
              <a:rPr lang="ru-RU" sz="1400" dirty="0" smtClean="0">
                <a:solidFill>
                  <a:schemeClr val="bg2"/>
                </a:solidFill>
              </a:rPr>
              <a:t>робототехники.</a:t>
            </a:r>
            <a:r>
              <a:rPr lang="en-US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В </a:t>
            </a:r>
            <a:r>
              <a:rPr lang="ru-RU" sz="1400" dirty="0">
                <a:solidFill>
                  <a:schemeClr val="bg2"/>
                </a:solidFill>
              </a:rPr>
              <a:t>рамках </a:t>
            </a:r>
            <a:r>
              <a:rPr lang="ru-RU" sz="1400" dirty="0" smtClean="0">
                <a:solidFill>
                  <a:schemeClr val="bg2"/>
                </a:solidFill>
              </a:rPr>
              <a:t>проекта </a:t>
            </a:r>
            <a:r>
              <a:rPr lang="ru-RU" sz="1400" dirty="0">
                <a:solidFill>
                  <a:schemeClr val="bg2"/>
                </a:solidFill>
              </a:rPr>
              <a:t>в </a:t>
            </a:r>
            <a:r>
              <a:rPr lang="ru-RU" sz="1400" dirty="0" err="1" smtClean="0">
                <a:solidFill>
                  <a:schemeClr val="bg2"/>
                </a:solidFill>
              </a:rPr>
              <a:t>Сколково</a:t>
            </a:r>
            <a:r>
              <a:rPr lang="ru-RU" sz="1400" dirty="0" smtClean="0">
                <a:solidFill>
                  <a:schemeClr val="bg2"/>
                </a:solidFill>
              </a:rPr>
              <a:t> ведется </a:t>
            </a:r>
            <a:r>
              <a:rPr lang="ru-RU" sz="1400" dirty="0">
                <a:solidFill>
                  <a:schemeClr val="bg2"/>
                </a:solidFill>
              </a:rPr>
              <a:t>разработка интеллектуальных аппаратно-программных комплексов распознавания и анализа видеоинформации.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420888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О </a:t>
            </a:r>
            <a:r>
              <a:rPr lang="ru-RU" b="1" dirty="0" err="1" smtClean="0">
                <a:solidFill>
                  <a:schemeClr val="bg2"/>
                </a:solidFill>
                <a:cs typeface="Arial" pitchFamily="34" charset="0"/>
              </a:rPr>
              <a:t>компани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77974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Суть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149080"/>
            <a:ext cx="792088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</a:rPr>
              <a:t>Продукт Проекта</a:t>
            </a:r>
            <a:r>
              <a:rPr lang="ru-RU" sz="1400" dirty="0">
                <a:solidFill>
                  <a:schemeClr val="accent1"/>
                </a:solidFill>
              </a:rPr>
              <a:t> – интеллектуальная камера – компактное многофункциональное устройство со встроенными уникальными алгоритмами компьютерного зрения для решения широкого круга задач бизнеса. Также может быть платформой для построения эффективных систем </a:t>
            </a:r>
            <a:r>
              <a:rPr lang="ru-RU" sz="1400" dirty="0" err="1">
                <a:solidFill>
                  <a:schemeClr val="accent1"/>
                </a:solidFill>
              </a:rPr>
              <a:t>видеоаналитики</a:t>
            </a:r>
            <a:r>
              <a:rPr lang="ru-RU" sz="1400" dirty="0">
                <a:solidFill>
                  <a:schemeClr val="accent1"/>
                </a:solidFill>
              </a:rPr>
              <a:t> в области безопасности, машинного зрения, беспилотных транспортных средств и робототехники. Алгоритмы, превосходящие существующие; адаптивны </a:t>
            </a:r>
            <a:r>
              <a:rPr lang="ru-RU" sz="1400" dirty="0" smtClean="0">
                <a:solidFill>
                  <a:schemeClr val="accent1"/>
                </a:solidFill>
              </a:rPr>
              <a:t>и </a:t>
            </a:r>
            <a:r>
              <a:rPr lang="ru-RU" sz="1400" dirty="0">
                <a:solidFill>
                  <a:schemeClr val="accent1"/>
                </a:solidFill>
              </a:rPr>
              <a:t>не требуют сложной настройки.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949280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Основные потребители Продукта - малый и средний бизнес, банки, сетевые </a:t>
            </a:r>
            <a:r>
              <a:rPr lang="ru-RU" sz="1400" dirty="0" err="1">
                <a:solidFill>
                  <a:srgbClr val="FFFFFF"/>
                </a:solidFill>
              </a:rPr>
              <a:t>ретейлеры</a:t>
            </a:r>
            <a:r>
              <a:rPr lang="ru-RU" sz="1400" dirty="0">
                <a:solidFill>
                  <a:srgbClr val="FFFFFF"/>
                </a:solidFill>
              </a:rPr>
              <a:t>, транспортные узлы.  Тенденции рынка показывают рост использования </a:t>
            </a:r>
            <a:r>
              <a:rPr lang="ru-RU" sz="1400" dirty="0" err="1">
                <a:solidFill>
                  <a:srgbClr val="FFFFFF"/>
                </a:solidFill>
              </a:rPr>
              <a:t>видеоаналитики</a:t>
            </a:r>
            <a:r>
              <a:rPr lang="ru-RU" sz="1400" dirty="0">
                <a:solidFill>
                  <a:srgbClr val="FFFFFF"/>
                </a:solidFill>
              </a:rPr>
              <a:t> более чем на 35% в год.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199" y="557994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63837" y="908720"/>
            <a:ext cx="1512618" cy="132250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02646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Карбоновая Долина</a:t>
            </a:r>
            <a:endParaRPr lang="ru-RU" sz="2400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48245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Appercode</a:t>
            </a:r>
            <a:r>
              <a:rPr lang="ru-RU" sz="1400" b="1" dirty="0"/>
              <a:t> получил 2,5 млн </a:t>
            </a:r>
            <a:r>
              <a:rPr lang="ru-RU" sz="1400" b="1" dirty="0" smtClean="0"/>
              <a:t>рублей</a:t>
            </a:r>
          </a:p>
          <a:p>
            <a:endParaRPr lang="ru-RU" sz="1400" b="1" dirty="0" smtClean="0"/>
          </a:p>
          <a:p>
            <a:r>
              <a:rPr lang="ru-RU" sz="1400" dirty="0"/>
              <a:t>Проект </a:t>
            </a:r>
            <a:r>
              <a:rPr lang="ru-RU" sz="1400" dirty="0" err="1"/>
              <a:t>Appercode</a:t>
            </a:r>
            <a:r>
              <a:rPr lang="ru-RU" sz="1400" dirty="0"/>
              <a:t> стал победителем федерального конкурса «Бизнес инновационных технологий». Авторы проекты получили денежную премию и стали обладателями звания лучшего </a:t>
            </a:r>
            <a:r>
              <a:rPr lang="ru-RU" sz="1400" dirty="0" err="1"/>
              <a:t>стартапа</a:t>
            </a:r>
            <a:r>
              <a:rPr lang="ru-RU" sz="1400" dirty="0"/>
              <a:t> России по версии организаторов конкурса. </a:t>
            </a:r>
            <a:endParaRPr lang="en-US" sz="1400" dirty="0" smtClean="0"/>
          </a:p>
          <a:p>
            <a:r>
              <a:rPr lang="en-US" sz="1400" b="1" dirty="0" smtClean="0"/>
              <a:t> </a:t>
            </a:r>
          </a:p>
          <a:p>
            <a:endParaRPr lang="en-US" sz="1400" b="1" dirty="0" smtClean="0"/>
          </a:p>
          <a:p>
            <a:endParaRPr lang="en-US" sz="1400" b="1" dirty="0">
              <a:latin typeface="Arial"/>
              <a:cs typeface="Arial"/>
            </a:endParaRPr>
          </a:p>
          <a:p>
            <a:endParaRPr lang="ru-RU" sz="1400" b="1" dirty="0" smtClean="0"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924944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Appercode</a:t>
            </a:r>
            <a:r>
              <a:rPr lang="ru-RU" sz="1400" dirty="0">
                <a:solidFill>
                  <a:schemeClr val="bg2"/>
                </a:solidFill>
              </a:rPr>
              <a:t> — платформа для разработки мобильных приложений, позволяющая сократить сроки и стоимость разработки в 3-5 раз. В отличие от конструкторов приложений, проект ориентирован на разработчиков и системных интеграторов и упрощает создание профессиональных мобильных приложений для </a:t>
            </a:r>
            <a:r>
              <a:rPr lang="ru-RU" sz="1400" dirty="0" err="1">
                <a:solidFill>
                  <a:schemeClr val="bg2"/>
                </a:solidFill>
              </a:rPr>
              <a:t>iPhone</a:t>
            </a:r>
            <a:r>
              <a:rPr lang="ru-RU" sz="1400" dirty="0">
                <a:solidFill>
                  <a:schemeClr val="bg2"/>
                </a:solidFill>
              </a:rPr>
              <a:t>, </a:t>
            </a:r>
            <a:r>
              <a:rPr lang="ru-RU" sz="1400" dirty="0" err="1">
                <a:solidFill>
                  <a:schemeClr val="bg2"/>
                </a:solidFill>
              </a:rPr>
              <a:t>iPad</a:t>
            </a:r>
            <a:r>
              <a:rPr lang="ru-RU" sz="1400" dirty="0">
                <a:solidFill>
                  <a:schemeClr val="bg2"/>
                </a:solidFill>
              </a:rPr>
              <a:t>, </a:t>
            </a:r>
            <a:r>
              <a:rPr lang="ru-RU" sz="1400" dirty="0" err="1">
                <a:solidFill>
                  <a:schemeClr val="bg2"/>
                </a:solidFill>
              </a:rPr>
              <a:t>Android</a:t>
            </a:r>
            <a:r>
              <a:rPr lang="ru-RU" sz="1400" dirty="0">
                <a:solidFill>
                  <a:schemeClr val="bg2"/>
                </a:solidFill>
              </a:rPr>
              <a:t>, </a:t>
            </a:r>
            <a:r>
              <a:rPr lang="ru-RU" sz="1400" dirty="0" err="1">
                <a:solidFill>
                  <a:schemeClr val="bg2"/>
                </a:solidFill>
              </a:rPr>
              <a:t>Windows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Phone</a:t>
            </a:r>
            <a:r>
              <a:rPr lang="ru-RU" sz="1400" dirty="0">
                <a:solidFill>
                  <a:schemeClr val="bg2"/>
                </a:solidFill>
              </a:rPr>
              <a:t>, </a:t>
            </a:r>
            <a:r>
              <a:rPr lang="ru-RU" sz="1400" dirty="0" err="1">
                <a:solidFill>
                  <a:schemeClr val="bg2"/>
                </a:solidFill>
              </a:rPr>
              <a:t>Windows</a:t>
            </a:r>
            <a:r>
              <a:rPr lang="ru-RU" sz="1400" dirty="0">
                <a:solidFill>
                  <a:schemeClr val="bg2"/>
                </a:solidFill>
              </a:rPr>
              <a:t> 8.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Суть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150821"/>
            <a:ext cx="7890169" cy="646331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преимущества</a:t>
            </a:r>
          </a:p>
          <a:p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581128"/>
            <a:ext cx="7890164" cy="203132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Основные принципы и элементы управления спроектированы таким образом, чтобы разработчик, знакомый с .NET/С# и </a:t>
            </a:r>
            <a:r>
              <a:rPr lang="ru-RU" sz="1400" dirty="0" err="1">
                <a:solidFill>
                  <a:schemeClr val="accent1"/>
                </a:solidFill>
              </a:rPr>
              <a:t>Windows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err="1">
                <a:solidFill>
                  <a:schemeClr val="accent1"/>
                </a:solidFill>
              </a:rPr>
              <a:t>Phone</a:t>
            </a:r>
            <a:r>
              <a:rPr lang="ru-RU" sz="1400" dirty="0">
                <a:solidFill>
                  <a:schemeClr val="accent1"/>
                </a:solidFill>
              </a:rPr>
              <a:t>, смог с легкостью создать интерфейс приложения для других поддерживаемых платформ. В составе </a:t>
            </a:r>
            <a:r>
              <a:rPr lang="ru-RU" sz="1400" dirty="0" err="1">
                <a:solidFill>
                  <a:schemeClr val="accent1"/>
                </a:solidFill>
              </a:rPr>
              <a:t>фреймворка</a:t>
            </a:r>
            <a:r>
              <a:rPr lang="ru-RU" sz="1400" dirty="0">
                <a:solidFill>
                  <a:schemeClr val="accent1"/>
                </a:solidFill>
              </a:rPr>
              <a:t> находятся как базовые элементы: кнопка, картинка, текст и т.д., так и элементы более высокого уровня: выдвигаемое меню, экран с </a:t>
            </a:r>
            <a:r>
              <a:rPr lang="ru-RU" sz="1400" dirty="0" err="1">
                <a:solidFill>
                  <a:schemeClr val="accent1"/>
                </a:solidFill>
              </a:rPr>
              <a:t>табами</a:t>
            </a:r>
            <a:r>
              <a:rPr lang="ru-RU" sz="1400" dirty="0">
                <a:solidFill>
                  <a:schemeClr val="accent1"/>
                </a:solidFill>
              </a:rPr>
              <a:t> и другие. Количество элементов увеличивается в процессе развития проекта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en-US" sz="1400" dirty="0" smtClean="0">
              <a:solidFill>
                <a:schemeClr val="accent1"/>
              </a:solidFill>
            </a:endParaRPr>
          </a:p>
          <a:p>
            <a:endParaRPr lang="ru-RU" sz="1400" dirty="0">
              <a:solidFill>
                <a:schemeClr val="accent1"/>
              </a:solidFill>
            </a:endParaRPr>
          </a:p>
          <a:p>
            <a:r>
              <a:rPr lang="ru-RU" sz="1400" dirty="0">
                <a:solidFill>
                  <a:schemeClr val="accent1"/>
                </a:solidFill>
              </a:rPr>
              <a:t>В платформу </a:t>
            </a:r>
            <a:r>
              <a:rPr lang="ru-RU" sz="1400" dirty="0" err="1">
                <a:solidFill>
                  <a:schemeClr val="accent1"/>
                </a:solidFill>
              </a:rPr>
              <a:t>Appercode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err="1">
                <a:solidFill>
                  <a:schemeClr val="accent1"/>
                </a:solidFill>
              </a:rPr>
              <a:t>портируются</a:t>
            </a:r>
            <a:r>
              <a:rPr lang="ru-RU" sz="1400" dirty="0">
                <a:solidFill>
                  <a:schemeClr val="accent1"/>
                </a:solidFill>
              </a:rPr>
              <a:t> все (ключевые) </a:t>
            </a:r>
            <a:r>
              <a:rPr lang="ru-RU" sz="1400" dirty="0" err="1">
                <a:solidFill>
                  <a:schemeClr val="accent1"/>
                </a:solidFill>
              </a:rPr>
              <a:t>контролы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err="1">
                <a:solidFill>
                  <a:schemeClr val="accent1"/>
                </a:solidFill>
              </a:rPr>
              <a:t>Windows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err="1">
                <a:solidFill>
                  <a:schemeClr val="accent1"/>
                </a:solidFill>
              </a:rPr>
              <a:t>Phone</a:t>
            </a:r>
            <a:r>
              <a:rPr lang="ru-RU" sz="1400" dirty="0">
                <a:solidFill>
                  <a:schemeClr val="accent1"/>
                </a:solidFill>
              </a:rPr>
              <a:t>, таким образом, использование </a:t>
            </a:r>
            <a:r>
              <a:rPr lang="ru-RU" sz="1400" dirty="0" err="1">
                <a:solidFill>
                  <a:schemeClr val="accent1"/>
                </a:solidFill>
              </a:rPr>
              <a:t>Appercode</a:t>
            </a:r>
            <a:r>
              <a:rPr lang="ru-RU" sz="1400" dirty="0">
                <a:solidFill>
                  <a:schemeClr val="accent1"/>
                </a:solidFill>
              </a:rPr>
              <a:t> не ограничивает функционал приложений, которые могут быть созданы с ее помощью.</a:t>
            </a: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24128" y="1124744"/>
            <a:ext cx="2952328" cy="9452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6819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189777"/>
            <a:ext cx="8280920" cy="5047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«</a:t>
            </a:r>
            <a:r>
              <a:rPr lang="en-US" sz="1400" dirty="0" err="1" smtClean="0">
                <a:latin typeface="Arial"/>
                <a:cs typeface="Arial"/>
              </a:rPr>
              <a:t>Новас</a:t>
            </a:r>
            <a:r>
              <a:rPr lang="en-US" sz="1400" dirty="0" smtClean="0">
                <a:latin typeface="Arial"/>
                <a:cs typeface="Arial"/>
              </a:rPr>
              <a:t> </a:t>
            </a:r>
            <a:r>
              <a:rPr lang="en-US" sz="1400" dirty="0" err="1" smtClean="0">
                <a:latin typeface="Arial"/>
                <a:cs typeface="Arial"/>
              </a:rPr>
              <a:t>Ск</a:t>
            </a:r>
            <a:r>
              <a:rPr lang="ru-RU" sz="1400" dirty="0">
                <a:latin typeface="Arial"/>
                <a:cs typeface="Arial"/>
              </a:rPr>
              <a:t>»</a:t>
            </a:r>
            <a:r>
              <a:rPr lang="en-US" sz="1400" dirty="0" smtClean="0">
                <a:latin typeface="Arial"/>
                <a:cs typeface="Arial"/>
              </a:rPr>
              <a:t> </a:t>
            </a:r>
            <a:r>
              <a:rPr lang="en-US" sz="1400" dirty="0" err="1">
                <a:latin typeface="Arial"/>
                <a:cs typeface="Arial"/>
              </a:rPr>
              <a:t>привлек</a:t>
            </a:r>
            <a:r>
              <a:rPr lang="en-US" sz="1400" dirty="0">
                <a:latin typeface="Arial"/>
                <a:cs typeface="Arial"/>
              </a:rPr>
              <a:t> $6 </a:t>
            </a:r>
            <a:r>
              <a:rPr lang="en-US" sz="1400" dirty="0" err="1">
                <a:latin typeface="Arial"/>
                <a:cs typeface="Arial"/>
              </a:rPr>
              <a:t>млн</a:t>
            </a:r>
            <a:r>
              <a:rPr lang="en-US" sz="1400" dirty="0">
                <a:latin typeface="Arial"/>
                <a:cs typeface="Arial"/>
              </a:rPr>
              <a:t> </a:t>
            </a:r>
            <a:r>
              <a:rPr lang="ru-RU" sz="1400" dirty="0">
                <a:latin typeface="Arial"/>
                <a:cs typeface="Arial"/>
              </a:rPr>
              <a:t>от </a:t>
            </a:r>
            <a:r>
              <a:rPr lang="en-US" sz="1400" dirty="0" err="1">
                <a:latin typeface="Arial"/>
                <a:cs typeface="Arial"/>
              </a:rPr>
              <a:t>канадской</a:t>
            </a:r>
            <a:r>
              <a:rPr lang="en-US" sz="1400" dirty="0">
                <a:latin typeface="Arial"/>
                <a:cs typeface="Arial"/>
              </a:rPr>
              <a:t> </a:t>
            </a:r>
            <a:r>
              <a:rPr lang="en-US" sz="1400" dirty="0" err="1">
                <a:latin typeface="Arial"/>
                <a:cs typeface="Arial"/>
              </a:rPr>
              <a:t>венчурной</a:t>
            </a:r>
            <a:r>
              <a:rPr lang="en-US" sz="1400" dirty="0">
                <a:latin typeface="Arial"/>
                <a:cs typeface="Arial"/>
              </a:rPr>
              <a:t> </a:t>
            </a:r>
            <a:r>
              <a:rPr lang="en-US" sz="1400" dirty="0" err="1">
                <a:latin typeface="Arial"/>
                <a:cs typeface="Arial"/>
              </a:rPr>
              <a:t>компаниеи</a:t>
            </a:r>
            <a:r>
              <a:rPr lang="en-US" sz="1400" dirty="0">
                <a:latin typeface="Arial"/>
                <a:cs typeface="Arial"/>
              </a:rPr>
              <a:t> </a:t>
            </a:r>
            <a:r>
              <a:rPr lang="en-US" sz="1400" dirty="0" err="1" smtClean="0">
                <a:latin typeface="Arial"/>
                <a:cs typeface="Arial"/>
              </a:rPr>
              <a:t>TechnoVita</a:t>
            </a:r>
            <a:r>
              <a:rPr lang="en-US" sz="1400" dirty="0" smtClean="0">
                <a:latin typeface="Arial"/>
                <a:cs typeface="Arial"/>
              </a:rPr>
              <a:t> </a:t>
            </a:r>
            <a:r>
              <a:rPr lang="en-US" sz="1400" dirty="0" err="1" smtClean="0">
                <a:latin typeface="Arial"/>
                <a:cs typeface="Arial"/>
              </a:rPr>
              <a:t>echnologies</a:t>
            </a:r>
            <a:r>
              <a:rPr lang="en-US" sz="1400" dirty="0" smtClean="0">
                <a:latin typeface="Arial"/>
                <a:cs typeface="Arial"/>
              </a:rPr>
              <a:t> Corp</a:t>
            </a:r>
          </a:p>
          <a:p>
            <a:r>
              <a:rPr lang="en-US" sz="1400" dirty="0">
                <a:latin typeface="Arial"/>
                <a:cs typeface="Arial"/>
              </a:rPr>
              <a:t> </a:t>
            </a:r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«</a:t>
            </a:r>
            <a:r>
              <a:rPr lang="ru-RU" sz="1400" dirty="0" smtClean="0">
                <a:latin typeface="Arial"/>
                <a:cs typeface="Arial"/>
              </a:rPr>
              <a:t>ВЭБ</a:t>
            </a:r>
            <a:r>
              <a:rPr lang="ru-RU" sz="1400" dirty="0">
                <a:latin typeface="Arial"/>
                <a:cs typeface="Arial"/>
              </a:rPr>
              <a:t>-</a:t>
            </a:r>
            <a:r>
              <a:rPr lang="ru-RU" sz="1400" dirty="0" smtClean="0">
                <a:latin typeface="Arial"/>
                <a:cs typeface="Arial"/>
              </a:rPr>
              <a:t>Инновации</a:t>
            </a:r>
            <a:r>
              <a:rPr lang="ru-RU" sz="1400" dirty="0">
                <a:latin typeface="Arial"/>
                <a:cs typeface="Arial"/>
              </a:rPr>
              <a:t>»</a:t>
            </a:r>
            <a:r>
              <a:rPr lang="ru-RU" sz="1400" dirty="0" smtClean="0">
                <a:latin typeface="Arial"/>
                <a:cs typeface="Arial"/>
              </a:rPr>
              <a:t> </a:t>
            </a:r>
            <a:r>
              <a:rPr lang="ru-RU" sz="1400" dirty="0">
                <a:latin typeface="Arial"/>
                <a:cs typeface="Arial"/>
              </a:rPr>
              <a:t>вложат 5 млн </a:t>
            </a:r>
            <a:r>
              <a:rPr lang="ru-RU" sz="1400" dirty="0" err="1">
                <a:latin typeface="Arial"/>
                <a:cs typeface="Arial"/>
              </a:rPr>
              <a:t>руб</a:t>
            </a:r>
            <a:r>
              <a:rPr lang="ru-RU" sz="1400" dirty="0">
                <a:latin typeface="Arial"/>
                <a:cs typeface="Arial"/>
              </a:rPr>
              <a:t> в проект «</a:t>
            </a:r>
            <a:r>
              <a:rPr lang="ru-RU" sz="1400" dirty="0" err="1" smtClean="0">
                <a:latin typeface="Arial"/>
                <a:cs typeface="Arial"/>
              </a:rPr>
              <a:t>Спектралазера</a:t>
            </a:r>
            <a:r>
              <a:rPr lang="ru-RU" sz="1400" dirty="0">
                <a:latin typeface="Arial"/>
                <a:cs typeface="Arial"/>
              </a:rPr>
              <a:t>»</a:t>
            </a:r>
            <a:endParaRPr lang="en-US" sz="1400" dirty="0" smtClean="0">
              <a:latin typeface="Arial"/>
              <a:cs typeface="Arial"/>
            </a:endParaRPr>
          </a:p>
          <a:p>
            <a:r>
              <a:rPr lang="en-US" sz="1400" dirty="0">
                <a:latin typeface="Arial"/>
                <a:cs typeface="Arial"/>
              </a:rPr>
              <a:t> </a:t>
            </a:r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Исследование </a:t>
            </a:r>
            <a:r>
              <a:rPr lang="ru-RU" sz="1400" dirty="0" err="1">
                <a:latin typeface="Arial"/>
                <a:cs typeface="Arial"/>
              </a:rPr>
              <a:t>ОнкоМакс</a:t>
            </a:r>
            <a:r>
              <a:rPr lang="ru-RU" sz="1400" dirty="0">
                <a:latin typeface="Arial"/>
                <a:cs typeface="Arial"/>
              </a:rPr>
              <a:t> отмечено специальной </a:t>
            </a:r>
            <a:r>
              <a:rPr lang="ru-RU" sz="1400" dirty="0" smtClean="0">
                <a:latin typeface="Arial"/>
                <a:cs typeface="Arial"/>
              </a:rPr>
              <a:t>наградой</a:t>
            </a:r>
            <a:r>
              <a:rPr lang="en-US" sz="1400" dirty="0" smtClean="0">
                <a:latin typeface="Arial"/>
                <a:cs typeface="Arial"/>
              </a:rPr>
              <a:t> </a:t>
            </a:r>
            <a:r>
              <a:rPr lang="ru-RU" sz="1400" dirty="0" smtClean="0">
                <a:latin typeface="Arial"/>
                <a:cs typeface="Arial"/>
              </a:rPr>
              <a:t>«</a:t>
            </a:r>
            <a:r>
              <a:rPr lang="ru-RU" sz="1400" dirty="0">
                <a:latin typeface="Arial"/>
                <a:cs typeface="Arial"/>
              </a:rPr>
              <a:t>FIRST PRIZE» на EMUC-</a:t>
            </a:r>
            <a:r>
              <a:rPr lang="ru-RU" sz="1400" dirty="0" smtClean="0">
                <a:latin typeface="Arial"/>
                <a:cs typeface="Arial"/>
              </a:rPr>
              <a:t>2013</a:t>
            </a:r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Runa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Capital</a:t>
            </a:r>
            <a:r>
              <a:rPr lang="ru-RU" sz="1400" dirty="0">
                <a:latin typeface="Arial"/>
                <a:cs typeface="Arial"/>
              </a:rPr>
              <a:t> и </a:t>
            </a:r>
            <a:r>
              <a:rPr lang="ru-RU" sz="1400" dirty="0" err="1">
                <a:latin typeface="Arial"/>
                <a:cs typeface="Arial"/>
              </a:rPr>
              <a:t>Almaz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Capital</a:t>
            </a:r>
            <a:r>
              <a:rPr lang="ru-RU" sz="1400" dirty="0">
                <a:latin typeface="Arial"/>
                <a:cs typeface="Arial"/>
              </a:rPr>
              <a:t> инвестировали $10 млн в </a:t>
            </a:r>
            <a:r>
              <a:rPr lang="ru-RU" sz="1400" dirty="0" err="1" smtClean="0">
                <a:latin typeface="Arial"/>
                <a:cs typeface="Arial"/>
              </a:rPr>
              <a:t>Acumatica</a:t>
            </a:r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Компания </a:t>
            </a:r>
            <a:r>
              <a:rPr lang="ru-RU" sz="1400" dirty="0" err="1">
                <a:latin typeface="Arial"/>
                <a:cs typeface="Arial"/>
              </a:rPr>
              <a:t>iBuildApp</a:t>
            </a:r>
            <a:r>
              <a:rPr lang="ru-RU" sz="1400" dirty="0">
                <a:latin typeface="Arial"/>
                <a:cs typeface="Arial"/>
              </a:rPr>
              <a:t> объявила о выпуске набора готовых решений для </a:t>
            </a:r>
            <a:r>
              <a:rPr lang="ru-RU" sz="1400" dirty="0" smtClean="0">
                <a:latin typeface="Arial"/>
                <a:cs typeface="Arial"/>
              </a:rPr>
              <a:t>бизнеса</a:t>
            </a:r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«Т8» - самая высокотехнологичная компания РФ по версии </a:t>
            </a:r>
            <a:r>
              <a:rPr lang="ru-RU" sz="1400" dirty="0" err="1" smtClean="0">
                <a:latin typeface="Arial"/>
                <a:cs typeface="Arial"/>
              </a:rPr>
              <a:t>C</a:t>
            </a:r>
            <a:r>
              <a:rPr lang="en-US" sz="1400" dirty="0" smtClean="0">
                <a:latin typeface="Arial"/>
                <a:cs typeface="Arial"/>
              </a:rPr>
              <a:t>n</a:t>
            </a:r>
            <a:r>
              <a:rPr lang="ru-RU" sz="1400" dirty="0" err="1" smtClean="0">
                <a:latin typeface="Arial"/>
                <a:cs typeface="Arial"/>
              </a:rPr>
              <a:t>ews</a:t>
            </a:r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it-IT" sz="1400" dirty="0" err="1">
                <a:latin typeface="Arial"/>
                <a:cs typeface="Arial"/>
              </a:rPr>
              <a:t>Зрители</a:t>
            </a:r>
            <a:r>
              <a:rPr lang="it-IT" sz="1400" dirty="0">
                <a:latin typeface="Arial"/>
                <a:cs typeface="Arial"/>
              </a:rPr>
              <a:t> </a:t>
            </a:r>
            <a:r>
              <a:rPr lang="it-IT" sz="1400" dirty="0" err="1">
                <a:latin typeface="Arial"/>
                <a:cs typeface="Arial"/>
              </a:rPr>
              <a:t>Silicon</a:t>
            </a:r>
            <a:r>
              <a:rPr lang="it-IT" sz="1400" dirty="0">
                <a:latin typeface="Arial"/>
                <a:cs typeface="Arial"/>
              </a:rPr>
              <a:t> Valley </a:t>
            </a:r>
            <a:r>
              <a:rPr lang="it-IT" sz="1400" dirty="0" err="1">
                <a:latin typeface="Arial"/>
                <a:cs typeface="Arial"/>
              </a:rPr>
              <a:t>Meets</a:t>
            </a:r>
            <a:r>
              <a:rPr lang="it-IT" sz="1400" dirty="0">
                <a:latin typeface="Arial"/>
                <a:cs typeface="Arial"/>
              </a:rPr>
              <a:t> Russia </a:t>
            </a:r>
            <a:r>
              <a:rPr lang="it-IT" sz="1400" dirty="0" err="1">
                <a:latin typeface="Arial"/>
                <a:cs typeface="Arial"/>
              </a:rPr>
              <a:t>проголосовали</a:t>
            </a:r>
            <a:r>
              <a:rPr lang="it-IT" sz="1400" dirty="0">
                <a:latin typeface="Arial"/>
                <a:cs typeface="Arial"/>
              </a:rPr>
              <a:t> </a:t>
            </a:r>
            <a:r>
              <a:rPr lang="it-IT" sz="1400" dirty="0" err="1">
                <a:latin typeface="Arial"/>
                <a:cs typeface="Arial"/>
              </a:rPr>
              <a:t>за</a:t>
            </a:r>
            <a:r>
              <a:rPr lang="it-IT" sz="1400" dirty="0">
                <a:latin typeface="Arial"/>
                <a:cs typeface="Arial"/>
              </a:rPr>
              <a:t> </a:t>
            </a:r>
            <a:r>
              <a:rPr lang="it-IT" sz="1400" dirty="0" err="1" smtClean="0">
                <a:latin typeface="Arial"/>
                <a:cs typeface="Arial"/>
              </a:rPr>
              <a:t>Penxy</a:t>
            </a:r>
            <a:endParaRPr lang="it-IT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it-IT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>
                <a:latin typeface="Arial"/>
                <a:cs typeface="Arial"/>
              </a:rPr>
              <a:t>CDNvideo</a:t>
            </a:r>
            <a:r>
              <a:rPr lang="ru-RU" sz="1400" dirty="0">
                <a:latin typeface="Arial"/>
                <a:cs typeface="Arial"/>
              </a:rPr>
              <a:t> начинает поставки промышленной системы гарантированной доставки </a:t>
            </a:r>
            <a:r>
              <a:rPr lang="ru-RU" sz="1400" dirty="0" err="1">
                <a:latin typeface="Arial"/>
                <a:cs typeface="Arial"/>
              </a:rPr>
              <a:t>видеоконтента</a:t>
            </a:r>
            <a:r>
              <a:rPr lang="ru-RU" sz="1400" dirty="0">
                <a:latin typeface="Arial"/>
                <a:cs typeface="Arial"/>
              </a:rPr>
              <a:t> в Интернете для телеканалов – </a:t>
            </a:r>
            <a:r>
              <a:rPr lang="ru-RU" sz="1400" dirty="0" err="1" smtClean="0">
                <a:latin typeface="Arial"/>
                <a:cs typeface="Arial"/>
              </a:rPr>
              <a:t>TVLight</a:t>
            </a:r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«Карбоновая долина» объявила о старте бета-теста </a:t>
            </a:r>
            <a:r>
              <a:rPr lang="ru-RU" sz="1400" dirty="0" err="1" smtClean="0">
                <a:latin typeface="Arial"/>
                <a:cs typeface="Arial"/>
              </a:rPr>
              <a:t>CloudBank</a:t>
            </a:r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>
                <a:latin typeface="Arial"/>
                <a:cs typeface="Arial"/>
              </a:rPr>
              <a:t>VisionLabs</a:t>
            </a:r>
            <a:r>
              <a:rPr lang="ru-RU" sz="1400" dirty="0">
                <a:latin typeface="Arial"/>
                <a:cs typeface="Arial"/>
              </a:rPr>
              <a:t> взяла первое место в конкурсе </a:t>
            </a:r>
            <a:r>
              <a:rPr lang="ru-RU" sz="1400" dirty="0" err="1">
                <a:latin typeface="Arial"/>
                <a:cs typeface="Arial"/>
              </a:rPr>
              <a:t>стартапов</a:t>
            </a:r>
            <a:r>
              <a:rPr lang="ru-RU" sz="1400" dirty="0">
                <a:latin typeface="Arial"/>
                <a:cs typeface="Arial"/>
              </a:rPr>
              <a:t> SAP </a:t>
            </a:r>
            <a:r>
              <a:rPr lang="ru-RU" sz="1400" dirty="0" err="1" smtClean="0">
                <a:latin typeface="Arial"/>
                <a:cs typeface="Arial"/>
              </a:rPr>
              <a:t>Labs</a:t>
            </a:r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>
                <a:latin typeface="Arial"/>
                <a:cs typeface="Arial"/>
              </a:rPr>
              <a:t>Appercode</a:t>
            </a:r>
            <a:r>
              <a:rPr lang="ru-RU" sz="1400" dirty="0">
                <a:latin typeface="Arial"/>
                <a:cs typeface="Arial"/>
              </a:rPr>
              <a:t> получил 2,5 млн </a:t>
            </a:r>
            <a:r>
              <a:rPr lang="ru-RU" sz="1400" dirty="0" smtClean="0">
                <a:latin typeface="Arial"/>
                <a:cs typeface="Arial"/>
              </a:rPr>
              <a:t>рублей</a:t>
            </a:r>
            <a:r>
              <a:rPr lang="en-US" sz="1400" dirty="0" smtClean="0">
                <a:latin typeface="Arial"/>
                <a:cs typeface="Arial"/>
              </a:rPr>
              <a:t> </a:t>
            </a:r>
            <a:r>
              <a:rPr lang="ru-RU" sz="1400" dirty="0" smtClean="0">
                <a:latin typeface="Arial"/>
                <a:cs typeface="Arial"/>
              </a:rPr>
              <a:t>от организаторов </a:t>
            </a:r>
            <a:r>
              <a:rPr lang="ru-RU" sz="1400" dirty="0">
                <a:latin typeface="Arial"/>
                <a:cs typeface="Arial"/>
              </a:rPr>
              <a:t>конкурса «Бизнес инновационных технологий</a:t>
            </a:r>
            <a:r>
              <a:rPr lang="ru-RU" sz="1400" dirty="0" smtClean="0">
                <a:latin typeface="Arial"/>
                <a:cs typeface="Arial"/>
              </a:rPr>
              <a:t>»</a:t>
            </a:r>
            <a:endParaRPr lang="ru-RU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852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НОВАС </a:t>
            </a:r>
            <a:r>
              <a:rPr lang="ru-RU" sz="2800" dirty="0" err="1"/>
              <a:t>Ск</a:t>
            </a:r>
            <a:endParaRPr lang="ru-RU" sz="2800" dirty="0"/>
          </a:p>
        </p:txBody>
      </p:sp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9"/>
          <p:cNvSpPr/>
          <p:nvPr/>
        </p:nvSpPr>
        <p:spPr>
          <a:xfrm>
            <a:off x="780161" y="1035893"/>
            <a:ext cx="789629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"</a:t>
            </a:r>
            <a:r>
              <a:rPr lang="ru-RU" sz="1400" b="1" dirty="0" err="1"/>
              <a:t>Новас</a:t>
            </a:r>
            <a:r>
              <a:rPr lang="ru-RU" sz="1400" b="1" dirty="0"/>
              <a:t> </a:t>
            </a:r>
            <a:r>
              <a:rPr lang="ru-RU" sz="1400" b="1" dirty="0" err="1"/>
              <a:t>Ск</a:t>
            </a:r>
            <a:r>
              <a:rPr lang="ru-RU" sz="1400" b="1" dirty="0"/>
              <a:t>" обрел </a:t>
            </a:r>
            <a:r>
              <a:rPr lang="ru-RU" sz="1400" b="1" dirty="0" err="1"/>
              <a:t>соинвесторов</a:t>
            </a:r>
            <a:r>
              <a:rPr lang="ru-RU" sz="1400" b="1" dirty="0"/>
              <a:t> в </a:t>
            </a:r>
            <a:r>
              <a:rPr lang="ru-RU" sz="1400" b="1" dirty="0" smtClean="0"/>
              <a:t>Канаде</a:t>
            </a:r>
          </a:p>
          <a:p>
            <a:endParaRPr lang="ru-RU" sz="1400" b="1" dirty="0"/>
          </a:p>
          <a:p>
            <a:r>
              <a:rPr lang="en-US" sz="1400" dirty="0" err="1"/>
              <a:t>Инвестиционный</a:t>
            </a:r>
            <a:r>
              <a:rPr lang="en-US" sz="1400" dirty="0"/>
              <a:t> </a:t>
            </a:r>
            <a:r>
              <a:rPr lang="en-US" sz="1400" dirty="0" err="1"/>
              <a:t>контракт</a:t>
            </a:r>
            <a:r>
              <a:rPr lang="en-US" sz="1400" dirty="0"/>
              <a:t> </a:t>
            </a:r>
            <a:r>
              <a:rPr lang="en-US" sz="1400" dirty="0" err="1"/>
              <a:t>был</a:t>
            </a:r>
            <a:r>
              <a:rPr lang="en-US" sz="1400" dirty="0"/>
              <a:t> </a:t>
            </a:r>
            <a:r>
              <a:rPr lang="en-US" sz="1400" dirty="0" err="1"/>
              <a:t>подписан</a:t>
            </a:r>
            <a:r>
              <a:rPr lang="en-US" sz="1400" dirty="0"/>
              <a:t> </a:t>
            </a:r>
            <a:r>
              <a:rPr lang="en-US" sz="1400" dirty="0" err="1"/>
              <a:t>между</a:t>
            </a:r>
            <a:r>
              <a:rPr lang="en-US" sz="1400" dirty="0"/>
              <a:t> </a:t>
            </a:r>
            <a:r>
              <a:rPr lang="en-US" sz="1400" dirty="0" err="1" smtClean="0"/>
              <a:t>компанией</a:t>
            </a:r>
            <a:endParaRPr lang="ru-RU" sz="1400" dirty="0" smtClean="0"/>
          </a:p>
          <a:p>
            <a:r>
              <a:rPr lang="en-US" sz="1400" dirty="0" smtClean="0"/>
              <a:t> </a:t>
            </a:r>
            <a:r>
              <a:rPr lang="en-US" sz="1400" dirty="0"/>
              <a:t>"</a:t>
            </a:r>
            <a:r>
              <a:rPr lang="en-US" sz="1400" dirty="0" err="1"/>
              <a:t>Новас</a:t>
            </a:r>
            <a:r>
              <a:rPr lang="en-US" sz="1400" dirty="0"/>
              <a:t> </a:t>
            </a:r>
            <a:r>
              <a:rPr lang="en-US" sz="1400" dirty="0" err="1"/>
              <a:t>Ск</a:t>
            </a:r>
            <a:r>
              <a:rPr lang="en-US" sz="1400" dirty="0"/>
              <a:t>" </a:t>
            </a:r>
            <a:r>
              <a:rPr lang="en-US" sz="1400" dirty="0" err="1"/>
              <a:t>и</a:t>
            </a:r>
            <a:r>
              <a:rPr lang="en-US" sz="1400" dirty="0"/>
              <a:t> </a:t>
            </a:r>
            <a:r>
              <a:rPr lang="en-US" sz="1400" dirty="0" err="1"/>
              <a:t>канадской</a:t>
            </a:r>
            <a:r>
              <a:rPr lang="en-US" sz="1400" dirty="0"/>
              <a:t> </a:t>
            </a:r>
            <a:r>
              <a:rPr lang="en-US" sz="1400" dirty="0" err="1"/>
              <a:t>венчурной</a:t>
            </a:r>
            <a:r>
              <a:rPr lang="en-US" sz="1400" dirty="0"/>
              <a:t> </a:t>
            </a:r>
            <a:r>
              <a:rPr lang="en-US" sz="1400" dirty="0" err="1"/>
              <a:t>компанией</a:t>
            </a:r>
            <a:r>
              <a:rPr lang="en-US" sz="1400" dirty="0"/>
              <a:t> </a:t>
            </a:r>
            <a:r>
              <a:rPr lang="en-US" sz="1400" dirty="0" err="1"/>
              <a:t>TechnoVita</a:t>
            </a:r>
            <a:r>
              <a:rPr lang="en-US" sz="1400" dirty="0"/>
              <a:t> </a:t>
            </a:r>
            <a:endParaRPr lang="ru-RU" sz="1400" dirty="0" smtClean="0"/>
          </a:p>
          <a:p>
            <a:r>
              <a:rPr lang="en-US" sz="1400" dirty="0" err="1" smtClean="0"/>
              <a:t>echnologies</a:t>
            </a:r>
            <a:r>
              <a:rPr lang="en-US" sz="1400" dirty="0" smtClean="0"/>
              <a:t> </a:t>
            </a:r>
            <a:r>
              <a:rPr lang="en-US" sz="1400" dirty="0"/>
              <a:t>Corp. </a:t>
            </a:r>
            <a:r>
              <a:rPr lang="en-US" sz="1400" dirty="0" err="1"/>
              <a:t>Объем</a:t>
            </a:r>
            <a:r>
              <a:rPr lang="en-US" sz="1400" dirty="0"/>
              <a:t> </a:t>
            </a:r>
            <a:r>
              <a:rPr lang="en-US" sz="1400" dirty="0" err="1"/>
              <a:t>финансирования</a:t>
            </a:r>
            <a:r>
              <a:rPr lang="en-US" sz="1400" dirty="0"/>
              <a:t> </a:t>
            </a:r>
            <a:r>
              <a:rPr lang="en-US" sz="1400" dirty="0" err="1"/>
              <a:t>проекта</a:t>
            </a:r>
            <a:r>
              <a:rPr lang="en-US" sz="1400" dirty="0"/>
              <a:t> </a:t>
            </a:r>
            <a:r>
              <a:rPr lang="en-US" sz="1400" dirty="0" err="1"/>
              <a:t>и</a:t>
            </a:r>
            <a:r>
              <a:rPr lang="en-US" sz="1400" dirty="0"/>
              <a:t> </a:t>
            </a:r>
            <a:r>
              <a:rPr lang="en-US" sz="1400" dirty="0" err="1"/>
              <a:t>сумма</a:t>
            </a:r>
            <a:r>
              <a:rPr lang="en-US" sz="1400" dirty="0"/>
              <a:t> </a:t>
            </a:r>
            <a:r>
              <a:rPr lang="en-US" sz="1400" dirty="0" err="1"/>
              <a:t>контракта</a:t>
            </a:r>
            <a:r>
              <a:rPr lang="en-US" sz="1400" dirty="0"/>
              <a:t> </a:t>
            </a:r>
            <a:r>
              <a:rPr lang="en-US" sz="1400" dirty="0" err="1"/>
              <a:t>составляют</a:t>
            </a:r>
            <a:r>
              <a:rPr lang="en-US" sz="1400" dirty="0"/>
              <a:t> $6 </a:t>
            </a:r>
            <a:r>
              <a:rPr lang="en-US" sz="1400" dirty="0" err="1"/>
              <a:t>млн</a:t>
            </a:r>
            <a:r>
              <a:rPr lang="en-US" sz="1400" dirty="0"/>
              <a:t>.</a:t>
            </a:r>
            <a:endParaRPr lang="ru-RU" sz="1400" dirty="0"/>
          </a:p>
          <a:p>
            <a:endParaRPr lang="ru-RU" sz="1400" b="1" dirty="0" smtClean="0"/>
          </a:p>
          <a:p>
            <a:endParaRPr lang="ru-RU" sz="1400" b="1" dirty="0"/>
          </a:p>
        </p:txBody>
      </p:sp>
      <p:sp>
        <p:nvSpPr>
          <p:cNvPr id="13" name="Rectangle 10"/>
          <p:cNvSpPr/>
          <p:nvPr/>
        </p:nvSpPr>
        <p:spPr>
          <a:xfrm>
            <a:off x="838199" y="2708920"/>
            <a:ext cx="785521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Создание экологически чистой технологии повышения </a:t>
            </a:r>
            <a:r>
              <a:rPr lang="ru-RU" sz="1400" dirty="0" err="1">
                <a:solidFill>
                  <a:schemeClr val="bg2"/>
                </a:solidFill>
              </a:rPr>
              <a:t>нефте</a:t>
            </a:r>
            <a:r>
              <a:rPr lang="ru-RU" sz="1400" dirty="0">
                <a:solidFill>
                  <a:schemeClr val="bg2"/>
                </a:solidFill>
              </a:rPr>
              <a:t> и </a:t>
            </a:r>
            <a:r>
              <a:rPr lang="ru-RU" sz="1400" dirty="0" err="1">
                <a:solidFill>
                  <a:schemeClr val="bg2"/>
                </a:solidFill>
              </a:rPr>
              <a:t>газоотдачи</a:t>
            </a:r>
            <a:r>
              <a:rPr lang="ru-RU" sz="1400" dirty="0">
                <a:solidFill>
                  <a:schemeClr val="bg2"/>
                </a:solidFill>
              </a:rPr>
              <a:t> горизонтальных нефтяных и газовых (сланцевых) скважин методом плазменно-импульсного воздействия. 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198" y="2348880"/>
            <a:ext cx="7855215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3429000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Суть </a:t>
            </a:r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инновации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38205" y="3789040"/>
            <a:ext cx="7890164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Технология плазменно-импульсного воздействия является абсолютно экологически чистой, безопасной, она не наносит вреда цементной колонне и подземному оборудованию. В процессе работы генератора, погруженного в скважину, создается плотная плазма. Импульсы давления раскрывают природные и создают новые </a:t>
            </a:r>
            <a:r>
              <a:rPr lang="ru-RU" sz="1400" dirty="0" err="1">
                <a:solidFill>
                  <a:schemeClr val="accent1"/>
                </a:solidFill>
              </a:rPr>
              <a:t>микротрещены</a:t>
            </a:r>
            <a:r>
              <a:rPr lang="ru-RU" sz="1400" dirty="0">
                <a:solidFill>
                  <a:schemeClr val="accent1"/>
                </a:solidFill>
              </a:rPr>
              <a:t>, что повышает проницаемость коллектора. В результате значительно улучшаются фильтрационные свойства пласта, что приводит к повышению </a:t>
            </a:r>
            <a:r>
              <a:rPr lang="ru-RU" sz="1400" dirty="0" err="1">
                <a:solidFill>
                  <a:schemeClr val="accent1"/>
                </a:solidFill>
              </a:rPr>
              <a:t>нефте</a:t>
            </a:r>
            <a:r>
              <a:rPr lang="ru-RU" sz="1400" dirty="0">
                <a:solidFill>
                  <a:schemeClr val="accent1"/>
                </a:solidFill>
              </a:rPr>
              <a:t>- и </a:t>
            </a:r>
            <a:r>
              <a:rPr lang="ru-RU" sz="1400" dirty="0" err="1">
                <a:solidFill>
                  <a:schemeClr val="accent1"/>
                </a:solidFill>
              </a:rPr>
              <a:t>газоотдачи</a:t>
            </a:r>
            <a:r>
              <a:rPr lang="ru-RU" sz="1400" dirty="0">
                <a:solidFill>
                  <a:schemeClr val="accent1"/>
                </a:solidFill>
              </a:rPr>
              <a:t>. Суть ноу-хау состоит в использовании энергии плазмы для воздействия на продуктивные пласты.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8144" y="908720"/>
            <a:ext cx="2736304" cy="8070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8" name="TextBox 17"/>
          <p:cNvSpPr txBox="1"/>
          <p:nvPr/>
        </p:nvSpPr>
        <p:spPr>
          <a:xfrm>
            <a:off x="838199" y="5589240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38198" y="5949280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На </a:t>
            </a:r>
            <a:r>
              <a:rPr lang="ru-RU" sz="1400" dirty="0">
                <a:solidFill>
                  <a:schemeClr val="bg2"/>
                </a:solidFill>
              </a:rPr>
              <a:t>сегодняшний день в мире насчитывается около 110 тыс. горизонтальных скважин, в </a:t>
            </a:r>
            <a:r>
              <a:rPr lang="ru-RU" sz="1400" dirty="0" err="1">
                <a:solidFill>
                  <a:schemeClr val="bg2"/>
                </a:solidFill>
              </a:rPr>
              <a:t>т.ч</a:t>
            </a:r>
            <a:r>
              <a:rPr lang="ru-RU" sz="1400" dirty="0">
                <a:solidFill>
                  <a:schemeClr val="bg2"/>
                </a:solidFill>
              </a:rPr>
              <a:t>. в России 6 тыс., в США более 70 тыс. По предварительным расчетам к 2015 году объем рынка для технологии плазменно-импульсного воздействия достигнет 960 000 000$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4264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ООО "</a:t>
            </a:r>
            <a:r>
              <a:rPr lang="ru-RU" sz="2400" dirty="0" err="1"/>
              <a:t>Спектралазер</a:t>
            </a:r>
            <a:r>
              <a:rPr lang="ru-RU" sz="2400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3" y="963885"/>
            <a:ext cx="78488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"ВЭБ-Инновации" вложат 5 млн </a:t>
            </a:r>
            <a:r>
              <a:rPr lang="ru-RU" sz="1400" b="1" dirty="0" err="1"/>
              <a:t>руб</a:t>
            </a:r>
            <a:r>
              <a:rPr lang="ru-RU" sz="1400" b="1" dirty="0"/>
              <a:t> в проект "</a:t>
            </a:r>
            <a:r>
              <a:rPr lang="ru-RU" sz="1400" b="1" dirty="0" err="1" smtClean="0"/>
              <a:t>Спектралазера</a:t>
            </a:r>
            <a:r>
              <a:rPr lang="en-US" sz="1400" b="1" dirty="0" smtClean="0"/>
              <a:t>”</a:t>
            </a:r>
            <a:endParaRPr lang="ru-RU" sz="1400" b="1" dirty="0" smtClean="0"/>
          </a:p>
          <a:p>
            <a:endParaRPr lang="ru-RU" sz="1400" dirty="0" smtClean="0"/>
          </a:p>
          <a:p>
            <a:r>
              <a:rPr lang="ru-RU" sz="1400" dirty="0" smtClean="0"/>
              <a:t>"</a:t>
            </a:r>
            <a:r>
              <a:rPr lang="ru-RU" sz="1400" dirty="0"/>
              <a:t>ВЭБ-Инновации" стали </a:t>
            </a:r>
            <a:r>
              <a:rPr lang="ru-RU" sz="1400" dirty="0" err="1"/>
              <a:t>соинвестором</a:t>
            </a:r>
            <a:r>
              <a:rPr lang="ru-RU" sz="1400" dirty="0"/>
              <a:t> второго этапа проекта, </a:t>
            </a:r>
            <a:endParaRPr lang="ru-RU" sz="1400" dirty="0" smtClean="0"/>
          </a:p>
          <a:p>
            <a:r>
              <a:rPr lang="ru-RU" sz="1400" dirty="0" smtClean="0"/>
              <a:t>направленного </a:t>
            </a:r>
            <a:r>
              <a:rPr lang="ru-RU" sz="1400" dirty="0"/>
              <a:t>на проведение серии испытаний лазерных </a:t>
            </a:r>
            <a:endParaRPr lang="ru-RU" sz="1400" dirty="0" smtClean="0"/>
          </a:p>
          <a:p>
            <a:r>
              <a:rPr lang="ru-RU" sz="1400" dirty="0" smtClean="0"/>
              <a:t>модулей </a:t>
            </a:r>
            <a:r>
              <a:rPr lang="ru-RU" sz="1400" dirty="0"/>
              <a:t>в составе модельных и маршевых камер сгорания </a:t>
            </a:r>
            <a:r>
              <a:rPr lang="ru-RU" sz="1400" dirty="0" smtClean="0"/>
              <a:t>ракетных двигателей, а также подготовку модулей к тестированию на выпускаемых промышленностью ракетных двигателей.</a:t>
            </a:r>
            <a:endParaRPr lang="ru-RU" sz="1400" dirty="0">
              <a:latin typeface="Arial"/>
              <a:cs typeface="Arial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2160" y="836712"/>
            <a:ext cx="2664296" cy="8997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4" name="Rectangle 10"/>
          <p:cNvSpPr/>
          <p:nvPr/>
        </p:nvSpPr>
        <p:spPr>
          <a:xfrm>
            <a:off x="818374" y="2852936"/>
            <a:ext cx="7858082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Проект направлен на разработку, создание и вывод на международный рынок линейки лазерных систем и модулей зажигания для различных типов двигателей. На первом этапе - для сегмента жидкостных ракетных двигателей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248360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38205" y="4204245"/>
            <a:ext cx="7838251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Лазерные модули зажигания повышают эффективность работы ракетных и автомобильных двигателей.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Они: легче, не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дают электромагнитных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помех, обеспечивают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прицельное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воспламенение,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р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аботают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при низких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температурах, обладают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повышенным ресурсом</a:t>
            </a:r>
          </a:p>
          <a:p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Уникальные лазерные диоды на фотонных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кристаллах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2 заявки на патенты, протоколы с ведущими российскими ракетными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КБ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6146140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FFFF"/>
                </a:solidFill>
              </a:rPr>
              <a:t>Объем </a:t>
            </a:r>
            <a:r>
              <a:rPr lang="ru-RU" sz="1400" dirty="0">
                <a:solidFill>
                  <a:srgbClr val="FFFFFF"/>
                </a:solidFill>
              </a:rPr>
              <a:t>продаж в 2018 г. – 116,9 млн. </a:t>
            </a:r>
            <a:r>
              <a:rPr lang="ru-RU" sz="1400" dirty="0" smtClean="0">
                <a:solidFill>
                  <a:srgbClr val="FFFFFF"/>
                </a:solidFill>
              </a:rPr>
              <a:t>рублей</a:t>
            </a:r>
            <a:endParaRPr lang="ru-RU" sz="1400" dirty="0">
              <a:solidFill>
                <a:srgbClr val="FFFFFF"/>
              </a:solidFill>
            </a:endParaRPr>
          </a:p>
          <a:p>
            <a:r>
              <a:rPr lang="ru-RU" sz="1400" dirty="0">
                <a:solidFill>
                  <a:srgbClr val="FFFFFF"/>
                </a:solidFill>
              </a:rPr>
              <a:t>Объем рынка систем лазерного зажигания в 2020 г. – более $1 млрд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7585" y="579597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Рынок, применение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8205" y="3851756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450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ОнкоМакс</a:t>
            </a:r>
            <a:endParaRPr lang="ru-RU" dirty="0"/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43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9"/>
          <p:cNvSpPr/>
          <p:nvPr/>
        </p:nvSpPr>
        <p:spPr>
          <a:xfrm>
            <a:off x="744616" y="908720"/>
            <a:ext cx="80038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Исследование </a:t>
            </a:r>
            <a:r>
              <a:rPr lang="ru-RU" sz="1400" b="1" dirty="0" err="1"/>
              <a:t>ОнкоМакс</a:t>
            </a:r>
            <a:r>
              <a:rPr lang="ru-RU" sz="1400" b="1" dirty="0"/>
              <a:t> отмечено специальной </a:t>
            </a:r>
            <a:r>
              <a:rPr lang="ru-RU" sz="1400" b="1" dirty="0" smtClean="0"/>
              <a:t>наградой</a:t>
            </a:r>
          </a:p>
          <a:p>
            <a:r>
              <a:rPr lang="ru-RU" sz="1400" b="1" dirty="0" smtClean="0"/>
              <a:t> </a:t>
            </a:r>
            <a:r>
              <a:rPr lang="ru-RU" sz="1400" b="1" dirty="0"/>
              <a:t>«FIRST PRIZE» на EMUC-</a:t>
            </a:r>
            <a:r>
              <a:rPr lang="ru-RU" sz="1400" b="1" dirty="0" smtClean="0"/>
              <a:t>2013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За представленное исследование «FGF- и VEGF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представитель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ОнкоМакс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», получил специальную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награду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за лучшее исследование «FIRST PRIZE».</a:t>
            </a:r>
          </a:p>
        </p:txBody>
      </p:sp>
      <p:sp>
        <p:nvSpPr>
          <p:cNvPr id="16" name="Rectangle 10"/>
          <p:cNvSpPr/>
          <p:nvPr/>
        </p:nvSpPr>
        <p:spPr>
          <a:xfrm>
            <a:off x="818374" y="2564904"/>
            <a:ext cx="7883962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Основная деятельность «</a:t>
            </a:r>
            <a:r>
              <a:rPr lang="ru-RU" sz="1400" dirty="0" err="1">
                <a:solidFill>
                  <a:schemeClr val="bg2"/>
                </a:solidFill>
              </a:rPr>
              <a:t>ОнкоМакса</a:t>
            </a:r>
            <a:r>
              <a:rPr lang="ru-RU" sz="1400" dirty="0">
                <a:solidFill>
                  <a:schemeClr val="bg2"/>
                </a:solidFill>
              </a:rPr>
              <a:t>» направлена на разработку и выведение на российский рынок инновационных биофармацевтических препаратов для диагностики и лечения онкологических заболеваний. Первый препарат компании ОМ-RCA-01 предназначен для </a:t>
            </a:r>
            <a:r>
              <a:rPr lang="ru-RU" sz="1400" dirty="0" err="1">
                <a:solidFill>
                  <a:schemeClr val="bg2"/>
                </a:solidFill>
              </a:rPr>
              <a:t>таргетной</a:t>
            </a:r>
            <a:r>
              <a:rPr lang="ru-RU" sz="1400" dirty="0">
                <a:solidFill>
                  <a:schemeClr val="bg2"/>
                </a:solidFill>
              </a:rPr>
              <a:t> терапии рака почки и отмечен многими российскими и зарубежными наградами.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204864"/>
            <a:ext cx="788255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0"/>
          <p:cNvSpPr/>
          <p:nvPr/>
        </p:nvSpPr>
        <p:spPr>
          <a:xfrm>
            <a:off x="838205" y="4132237"/>
            <a:ext cx="7838251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Существующие препараты для лечения почечно-клеточного рака не показывают достаточную эффективность. Кроме того они имеют неудобный способ приема, высокую стоимость и для увеличения эффективности применяются в сочетании с другими препаратами, что увеличивает токсичность терапии. Все ведущие эксперты в этой области сходятся во мнении, что наиболее перспективным подходом к лечению пациентов, страдающих раком почки, являются </a:t>
            </a:r>
            <a:r>
              <a:rPr lang="ru-RU" sz="1400" dirty="0" err="1">
                <a:solidFill>
                  <a:schemeClr val="accent1"/>
                </a:solidFill>
              </a:rPr>
              <a:t>таргетные</a:t>
            </a:r>
            <a:r>
              <a:rPr lang="ru-RU" sz="1400" dirty="0">
                <a:solidFill>
                  <a:schemeClr val="accent1"/>
                </a:solidFill>
              </a:rPr>
              <a:t> препараты, к которым относится и OM-RCA-01. 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8" y="980728"/>
            <a:ext cx="2642420" cy="9361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0" name="Прямоугольник 19"/>
          <p:cNvSpPr/>
          <p:nvPr/>
        </p:nvSpPr>
        <p:spPr>
          <a:xfrm>
            <a:off x="838205" y="6074132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Рынок препаратов для терапии почечно-клеточного рака на основных мировых рынках (США, Япония, страны ЕС) составляет около </a:t>
            </a:r>
            <a:r>
              <a:rPr lang="en-US" sz="1400" dirty="0" smtClean="0">
                <a:solidFill>
                  <a:srgbClr val="FFFFFF"/>
                </a:solidFill>
              </a:rPr>
              <a:t>$</a:t>
            </a:r>
            <a:r>
              <a:rPr lang="ru-RU" sz="1400" dirty="0" smtClean="0">
                <a:solidFill>
                  <a:srgbClr val="FFFFFF"/>
                </a:solidFill>
              </a:rPr>
              <a:t>950 млн. </a:t>
            </a:r>
            <a:r>
              <a:rPr lang="ru-RU" sz="1400" dirty="0">
                <a:solidFill>
                  <a:srgbClr val="FFFFFF"/>
                </a:solidFill>
              </a:rPr>
              <a:t>Емкость </a:t>
            </a:r>
            <a:r>
              <a:rPr lang="ru-RU" sz="1400" dirty="0" smtClean="0">
                <a:solidFill>
                  <a:srgbClr val="FFFFFF"/>
                </a:solidFill>
              </a:rPr>
              <a:t>российского рынка около </a:t>
            </a:r>
            <a:r>
              <a:rPr lang="ru-RU" sz="1400" dirty="0">
                <a:solidFill>
                  <a:srgbClr val="FFFFFF"/>
                </a:solidFill>
              </a:rPr>
              <a:t>5 млрд. рублей. 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72396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5" y="3779748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137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Акуматика</a:t>
            </a:r>
            <a:endParaRPr lang="ru-RU" dirty="0"/>
          </a:p>
        </p:txBody>
      </p:sp>
      <p:sp>
        <p:nvSpPr>
          <p:cNvPr id="4" name="Rectangle 9"/>
          <p:cNvSpPr/>
          <p:nvPr/>
        </p:nvSpPr>
        <p:spPr>
          <a:xfrm>
            <a:off x="755576" y="963885"/>
            <a:ext cx="54726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/>
              <a:t>Runa</a:t>
            </a:r>
            <a:r>
              <a:rPr lang="ru-RU" sz="1400" b="1" dirty="0" smtClean="0"/>
              <a:t> </a:t>
            </a:r>
            <a:r>
              <a:rPr lang="ru-RU" sz="1400" b="1" dirty="0" err="1"/>
              <a:t>Capital</a:t>
            </a:r>
            <a:r>
              <a:rPr lang="ru-RU" sz="1400" b="1" dirty="0"/>
              <a:t> и </a:t>
            </a:r>
            <a:r>
              <a:rPr lang="ru-RU" sz="1400" b="1" dirty="0" err="1"/>
              <a:t>Almaz</a:t>
            </a:r>
            <a:r>
              <a:rPr lang="ru-RU" sz="1400" b="1" dirty="0"/>
              <a:t> </a:t>
            </a:r>
            <a:r>
              <a:rPr lang="ru-RU" sz="1400" b="1" dirty="0" err="1"/>
              <a:t>Capital</a:t>
            </a:r>
            <a:r>
              <a:rPr lang="ru-RU" sz="1400" b="1" dirty="0"/>
              <a:t> инвестировали $10 млн в </a:t>
            </a:r>
            <a:r>
              <a:rPr lang="ru-RU" sz="1400" b="1" dirty="0" err="1"/>
              <a:t>Acumatica</a:t>
            </a:r>
            <a:r>
              <a:rPr lang="ru-RU" sz="1400" b="1" dirty="0"/>
              <a:t> — поставщика облачных программ для управления предприятиями</a:t>
            </a:r>
            <a:r>
              <a:rPr lang="ru-RU" sz="1400" b="1" dirty="0" smtClean="0"/>
              <a:t>.</a:t>
            </a:r>
          </a:p>
          <a:p>
            <a:endParaRPr lang="ru-RU" sz="1400" dirty="0"/>
          </a:p>
          <a:p>
            <a:r>
              <a:rPr lang="ru-RU" sz="1400" dirty="0" smtClean="0"/>
              <a:t>Спрос </a:t>
            </a:r>
            <a:r>
              <a:rPr lang="ru-RU" sz="1400" dirty="0"/>
              <a:t>со стороны малого и среднего бизнеса на такие услуги постоянно растет, в 2012 году объем мирового рынка таких систем достиг $24,5 млрд.</a:t>
            </a:r>
            <a:endParaRPr lang="en-US" sz="1400" b="1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924944"/>
            <a:ext cx="7920880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accent1"/>
                </a:solidFill>
              </a:rPr>
              <a:t>Acumatica</a:t>
            </a:r>
            <a:r>
              <a:rPr lang="ru-RU" sz="1400" dirty="0">
                <a:solidFill>
                  <a:schemeClr val="accent1"/>
                </a:solidFill>
              </a:rPr>
              <a:t> — разработчик облачных ERP-систем, основан в 2007 году. Спектр решений включает в себя продукты для управления финансами, сбытом, клиентской базой. Продукция </a:t>
            </a:r>
            <a:r>
              <a:rPr lang="ru-RU" sz="1400" dirty="0" err="1">
                <a:solidFill>
                  <a:schemeClr val="accent1"/>
                </a:solidFill>
              </a:rPr>
              <a:t>Acumatica</a:t>
            </a:r>
            <a:r>
              <a:rPr lang="ru-RU" sz="1400" dirty="0">
                <a:solidFill>
                  <a:schemeClr val="accent1"/>
                </a:solidFill>
              </a:rPr>
              <a:t> распространяется через </a:t>
            </a:r>
            <a:r>
              <a:rPr lang="ru-RU" sz="1400" dirty="0" err="1">
                <a:solidFill>
                  <a:schemeClr val="accent1"/>
                </a:solidFill>
              </a:rPr>
              <a:t>реселлеров</a:t>
            </a:r>
            <a:r>
              <a:rPr lang="ru-RU" sz="1400" dirty="0">
                <a:solidFill>
                  <a:schemeClr val="accent1"/>
                </a:solidFill>
              </a:rPr>
              <a:t> в США, Канаде, Великобритании, Африке, Индии, на Ближнем Востоке и в странах Юго-Восточной Азии. В Голландии и скандинавских странах решения от </a:t>
            </a:r>
            <a:r>
              <a:rPr lang="ru-RU" sz="1400" dirty="0" err="1">
                <a:solidFill>
                  <a:schemeClr val="accent1"/>
                </a:solidFill>
              </a:rPr>
              <a:t>Acumatica</a:t>
            </a:r>
            <a:r>
              <a:rPr lang="ru-RU" sz="1400" dirty="0">
                <a:solidFill>
                  <a:schemeClr val="accent1"/>
                </a:solidFill>
              </a:rPr>
              <a:t> продаются как часть </a:t>
            </a:r>
            <a:r>
              <a:rPr lang="ru-RU" sz="1400" dirty="0" err="1">
                <a:solidFill>
                  <a:schemeClr val="accent1"/>
                </a:solidFill>
              </a:rPr>
              <a:t>Visma.net</a:t>
            </a:r>
            <a:r>
              <a:rPr lang="ru-RU" sz="1400" dirty="0">
                <a:solidFill>
                  <a:schemeClr val="accent1"/>
                </a:solidFill>
              </a:rPr>
              <a:t>, в Австралии и Новой Зеландии — под брендом MYOB. Текущие финансовые показатели не раскрываются. Планируется, что выручка в 2014 году превысит $20 млн.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О компании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229200"/>
            <a:ext cx="7910259" cy="138499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По данным </a:t>
            </a:r>
            <a:r>
              <a:rPr lang="ru-RU" sz="1400" dirty="0" err="1">
                <a:solidFill>
                  <a:schemeClr val="bg2"/>
                </a:solidFill>
              </a:rPr>
              <a:t>Gartner</a:t>
            </a:r>
            <a:r>
              <a:rPr lang="ru-RU" sz="1400" dirty="0">
                <a:solidFill>
                  <a:schemeClr val="bg2"/>
                </a:solidFill>
              </a:rPr>
              <a:t>, объем мирового рынка систем управления предприятием в 2012 году составил $24,5 млрд. При этом доля ERP-систем, чей бизнес заключается в предоставлении </a:t>
            </a:r>
            <a:r>
              <a:rPr lang="ru-RU" sz="1400" dirty="0" err="1">
                <a:solidFill>
                  <a:schemeClr val="bg2"/>
                </a:solidFill>
              </a:rPr>
              <a:t>SaaS</a:t>
            </a:r>
            <a:r>
              <a:rPr lang="ru-RU" sz="1400" dirty="0">
                <a:solidFill>
                  <a:schemeClr val="bg2"/>
                </a:solidFill>
              </a:rPr>
              <a:t>-услуг (</a:t>
            </a:r>
            <a:r>
              <a:rPr lang="ru-RU" sz="1400" dirty="0" err="1">
                <a:solidFill>
                  <a:schemeClr val="bg2"/>
                </a:solidFill>
              </a:rPr>
              <a:t>SaaS</a:t>
            </a:r>
            <a:r>
              <a:rPr lang="ru-RU" sz="1400" dirty="0">
                <a:solidFill>
                  <a:schemeClr val="bg2"/>
                </a:solidFill>
              </a:rPr>
              <a:t> — </a:t>
            </a:r>
            <a:r>
              <a:rPr lang="ru-RU" sz="1400" dirty="0" err="1">
                <a:solidFill>
                  <a:schemeClr val="bg2"/>
                </a:solidFill>
              </a:rPr>
              <a:t>soft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as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a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service</a:t>
            </a:r>
            <a:r>
              <a:rPr lang="ru-RU" sz="1400" dirty="0">
                <a:solidFill>
                  <a:schemeClr val="bg2"/>
                </a:solidFill>
              </a:rPr>
              <a:t>, ПО как услуга), растет: в 2013 году их доля составит 12% рынка, а к 2017-му — уже 17%. О потенциале дальнейшего роста этого рынка свидетельствует также опрос </a:t>
            </a:r>
            <a:r>
              <a:rPr lang="ru-RU" sz="1400" dirty="0" err="1">
                <a:solidFill>
                  <a:schemeClr val="bg2"/>
                </a:solidFill>
              </a:rPr>
              <a:t>Gartner</a:t>
            </a:r>
            <a:r>
              <a:rPr lang="ru-RU" sz="1400" dirty="0">
                <a:solidFill>
                  <a:schemeClr val="bg2"/>
                </a:solidFill>
              </a:rPr>
              <a:t> мировых компаний, называвших в числе ключевых приоритетов IT-расходов на 2013 год внедрение ERP- и CRM-систем управления взаимоотношениями с клиентами.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485986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1317" y="836712"/>
            <a:ext cx="2445353" cy="15121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42983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err="1"/>
              <a:t>Хайвекс</a:t>
            </a:r>
            <a:r>
              <a:rPr lang="ru-RU" sz="2000" b="1" dirty="0"/>
              <a:t> Технолоджи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633670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Компания </a:t>
            </a:r>
            <a:r>
              <a:rPr lang="ru-RU" sz="1400" b="1" dirty="0" err="1" smtClean="0"/>
              <a:t>iBuildApp</a:t>
            </a:r>
            <a:r>
              <a:rPr lang="ru-RU" sz="1400" b="1" dirty="0" smtClean="0"/>
              <a:t> объявила о </a:t>
            </a:r>
            <a:r>
              <a:rPr lang="ru-RU" sz="1400" b="1" dirty="0"/>
              <a:t>выпуске набора готовых решений для бизнеса</a:t>
            </a:r>
            <a:r>
              <a:rPr lang="ru-RU" sz="1400" b="1" dirty="0" smtClean="0"/>
              <a:t>.</a:t>
            </a:r>
          </a:p>
          <a:p>
            <a:r>
              <a:rPr lang="ru-RU" sz="1400" b="1" dirty="0"/>
              <a:t> </a:t>
            </a:r>
            <a:endParaRPr lang="ru-RU" sz="1400" b="1" dirty="0" smtClean="0"/>
          </a:p>
          <a:p>
            <a:r>
              <a:rPr lang="ru-RU" sz="1400" dirty="0"/>
              <a:t>Решения </a:t>
            </a:r>
            <a:r>
              <a:rPr lang="ru-RU" sz="1400" dirty="0" smtClean="0"/>
              <a:t>представляют </a:t>
            </a:r>
            <a:r>
              <a:rPr lang="ru-RU" sz="1400" dirty="0"/>
              <a:t>собой уже готовые мобильные приложения для </a:t>
            </a:r>
            <a:r>
              <a:rPr lang="ru-RU" sz="1400" dirty="0" err="1"/>
              <a:t>iPhone</a:t>
            </a:r>
            <a:r>
              <a:rPr lang="ru-RU" sz="1400" dirty="0"/>
              <a:t> и </a:t>
            </a:r>
            <a:r>
              <a:rPr lang="ru-RU" sz="1400" dirty="0" err="1"/>
              <a:t>Android</a:t>
            </a:r>
            <a:r>
              <a:rPr lang="ru-RU" sz="1400" dirty="0"/>
              <a:t>. Всё, что необходимо представителю бизнеса, - это загрузить свои логотипы и фирменную графику, задать название </a:t>
            </a:r>
            <a:r>
              <a:rPr lang="ru-RU" sz="1400" dirty="0" smtClean="0"/>
              <a:t>и </a:t>
            </a:r>
            <a:r>
              <a:rPr lang="ru-RU" sz="1400" dirty="0"/>
              <a:t>указать свои контакты. </a:t>
            </a:r>
            <a:endParaRPr lang="ru-RU" sz="1400" b="1" dirty="0"/>
          </a:p>
          <a:p>
            <a:endParaRPr lang="ru-RU" sz="1400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907521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iBuildApp</a:t>
            </a:r>
            <a:r>
              <a:rPr lang="ru-RU" sz="1400" dirty="0">
                <a:solidFill>
                  <a:schemeClr val="bg2"/>
                </a:solidFill>
              </a:rPr>
              <a:t>, </a:t>
            </a:r>
            <a:r>
              <a:rPr lang="ru-RU" sz="1400" dirty="0" err="1">
                <a:solidFill>
                  <a:schemeClr val="bg2"/>
                </a:solidFill>
              </a:rPr>
              <a:t>Inc</a:t>
            </a:r>
            <a:r>
              <a:rPr lang="ru-RU" sz="1400" dirty="0">
                <a:solidFill>
                  <a:schemeClr val="bg2"/>
                </a:solidFill>
              </a:rPr>
              <a:t>  – одна из ведущих компаний в индустрии разработки мобильных приложений. </a:t>
            </a:r>
            <a:r>
              <a:rPr lang="ru-RU" sz="1400" dirty="0" err="1">
                <a:solidFill>
                  <a:schemeClr val="bg2"/>
                </a:solidFill>
              </a:rPr>
              <a:t>iBuildApp</a:t>
            </a:r>
            <a:r>
              <a:rPr lang="ru-RU" sz="1400" dirty="0">
                <a:solidFill>
                  <a:schemeClr val="bg2"/>
                </a:solidFill>
              </a:rPr>
              <a:t> – это сервис, работающий в модели  </a:t>
            </a:r>
            <a:r>
              <a:rPr lang="ru-RU" sz="1400" dirty="0" err="1">
                <a:solidFill>
                  <a:schemeClr val="bg2"/>
                </a:solidFill>
              </a:rPr>
              <a:t>SaaS</a:t>
            </a:r>
            <a:r>
              <a:rPr lang="ru-RU" sz="1400" dirty="0">
                <a:solidFill>
                  <a:schemeClr val="bg2"/>
                </a:solidFill>
              </a:rPr>
              <a:t>; позволяет частным лицам, издательствам и компаниям по всему миру создавать, </a:t>
            </a:r>
            <a:r>
              <a:rPr lang="ru-RU" sz="1400" dirty="0" err="1">
                <a:solidFill>
                  <a:schemeClr val="bg2"/>
                </a:solidFill>
              </a:rPr>
              <a:t>кастомизировать</a:t>
            </a:r>
            <a:r>
              <a:rPr lang="ru-RU" sz="1400" dirty="0">
                <a:solidFill>
                  <a:schemeClr val="bg2"/>
                </a:solidFill>
              </a:rPr>
              <a:t>, и управлять собственными мобильными приложениями на базе  </a:t>
            </a:r>
            <a:r>
              <a:rPr lang="ru-RU" sz="1400" dirty="0" err="1">
                <a:solidFill>
                  <a:schemeClr val="bg2"/>
                </a:solidFill>
              </a:rPr>
              <a:t>Phone</a:t>
            </a:r>
            <a:r>
              <a:rPr lang="ru-RU" sz="1400" dirty="0">
                <a:solidFill>
                  <a:schemeClr val="bg2"/>
                </a:solidFill>
              </a:rPr>
              <a:t>/</a:t>
            </a:r>
            <a:r>
              <a:rPr lang="ru-RU" sz="1400" dirty="0" err="1">
                <a:solidFill>
                  <a:schemeClr val="bg2"/>
                </a:solidFill>
              </a:rPr>
              <a:t>iPad</a:t>
            </a:r>
            <a:r>
              <a:rPr lang="ru-RU" sz="1400" dirty="0">
                <a:solidFill>
                  <a:schemeClr val="bg2"/>
                </a:solidFill>
              </a:rPr>
              <a:t>/</a:t>
            </a:r>
            <a:r>
              <a:rPr lang="ru-RU" sz="1400" dirty="0" err="1">
                <a:solidFill>
                  <a:schemeClr val="bg2"/>
                </a:solidFill>
              </a:rPr>
              <a:t>Android</a:t>
            </a:r>
            <a:r>
              <a:rPr lang="ru-RU" sz="1400" dirty="0">
                <a:solidFill>
                  <a:schemeClr val="bg2"/>
                </a:solidFill>
              </a:rPr>
              <a:t> платформ.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О компании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7707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437112"/>
            <a:ext cx="789016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Конструктор </a:t>
            </a:r>
            <a:r>
              <a:rPr lang="ru-RU" sz="1400" dirty="0" err="1">
                <a:solidFill>
                  <a:schemeClr val="accent1"/>
                </a:solidFill>
              </a:rPr>
              <a:t>iBuildApp</a:t>
            </a:r>
            <a:r>
              <a:rPr lang="ru-RU" sz="1400" dirty="0">
                <a:solidFill>
                  <a:schemeClr val="accent1"/>
                </a:solidFill>
              </a:rPr>
              <a:t> позволяет самостоятельно создавать мобильные приложения для смартфонов и планшетов. К услугам пользователей — широкий набор готовых решений и </a:t>
            </a:r>
            <a:r>
              <a:rPr lang="ru-RU" sz="1400" dirty="0" err="1">
                <a:solidFill>
                  <a:schemeClr val="accent1"/>
                </a:solidFill>
              </a:rPr>
              <a:t>виджетов</a:t>
            </a:r>
            <a:r>
              <a:rPr lang="ru-RU" sz="1400" dirty="0">
                <a:solidFill>
                  <a:schemeClr val="accent1"/>
                </a:solidFill>
              </a:rPr>
              <a:t> от сторонних разработчиков.</a:t>
            </a:r>
            <a:endParaRPr lang="ru-RU" sz="1400" dirty="0" smtClean="0">
              <a:solidFill>
                <a:schemeClr val="accent1"/>
              </a:solidFill>
            </a:endParaRPr>
          </a:p>
          <a:p>
            <a:r>
              <a:rPr lang="ru-RU" sz="1400" dirty="0" smtClean="0">
                <a:solidFill>
                  <a:schemeClr val="accent1"/>
                </a:solidFill>
              </a:rPr>
              <a:t>400 </a:t>
            </a:r>
            <a:r>
              <a:rPr lang="ru-RU" sz="1400" dirty="0">
                <a:solidFill>
                  <a:schemeClr val="accent1"/>
                </a:solidFill>
              </a:rPr>
              <a:t>тыс. клиентов </a:t>
            </a:r>
            <a:r>
              <a:rPr lang="ru-RU" sz="1400" dirty="0" err="1">
                <a:solidFill>
                  <a:schemeClr val="accent1"/>
                </a:solidFill>
              </a:rPr>
              <a:t>iBuildApp</a:t>
            </a:r>
            <a:r>
              <a:rPr lang="ru-RU" sz="1400" dirty="0">
                <a:solidFill>
                  <a:schemeClr val="accent1"/>
                </a:solidFill>
              </a:rPr>
              <a:t> во всём мире уже создали более 100 тыс. кросс-платформенных приложений для </a:t>
            </a:r>
            <a:r>
              <a:rPr lang="ru-RU" sz="1400" dirty="0" err="1">
                <a:solidFill>
                  <a:schemeClr val="accent1"/>
                </a:solidFill>
              </a:rPr>
              <a:t>iPhone</a:t>
            </a:r>
            <a:r>
              <a:rPr lang="ru-RU" sz="1400" dirty="0">
                <a:solidFill>
                  <a:schemeClr val="accent1"/>
                </a:solidFill>
              </a:rPr>
              <a:t>, </a:t>
            </a:r>
            <a:r>
              <a:rPr lang="ru-RU" sz="1400" dirty="0" err="1">
                <a:solidFill>
                  <a:schemeClr val="accent1"/>
                </a:solidFill>
              </a:rPr>
              <a:t>iPad</a:t>
            </a:r>
            <a:r>
              <a:rPr lang="ru-RU" sz="1400" dirty="0">
                <a:solidFill>
                  <a:schemeClr val="accent1"/>
                </a:solidFill>
              </a:rPr>
              <a:t> и </a:t>
            </a:r>
            <a:r>
              <a:rPr lang="ru-RU" sz="1400" dirty="0" err="1">
                <a:solidFill>
                  <a:schemeClr val="accent1"/>
                </a:solidFill>
              </a:rPr>
              <a:t>Android</a:t>
            </a:r>
            <a:r>
              <a:rPr lang="ru-RU" sz="1400" dirty="0">
                <a:solidFill>
                  <a:schemeClr val="accent1"/>
                </a:solidFill>
              </a:rPr>
              <a:t>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Рынок мультимедийных публикаций для планшетов США вырастет на 300% в 2011 ($15.4Billion) году и 1000% к 2014 году ($58 миллиардов) – </a:t>
            </a:r>
            <a:r>
              <a:rPr lang="ru-RU" sz="1400" dirty="0" err="1">
                <a:solidFill>
                  <a:srgbClr val="FFFFFF"/>
                </a:solidFill>
              </a:rPr>
              <a:t>Gartner</a:t>
            </a:r>
            <a:r>
              <a:rPr lang="ru-RU" sz="1400" dirty="0">
                <a:solidFill>
                  <a:srgbClr val="FFFFFF"/>
                </a:solidFill>
              </a:rPr>
              <a:t> и </a:t>
            </a:r>
            <a:r>
              <a:rPr lang="ru-RU" sz="1400" dirty="0" err="1">
                <a:solidFill>
                  <a:srgbClr val="FFFFFF"/>
                </a:solidFill>
              </a:rPr>
              <a:t>Nielsen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Media</a:t>
            </a:r>
            <a:r>
              <a:rPr lang="ru-RU" sz="1400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6296" y="908720"/>
            <a:ext cx="1368152" cy="1368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097592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ООО "Научно-технический центр Т8" (ООО "Т8 НТЦ")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827584" y="908720"/>
            <a:ext cx="568863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«Т8» - самая высокотехнологичная компания РФ по версии </a:t>
            </a:r>
            <a:r>
              <a:rPr lang="ru-RU" sz="1400" b="1" dirty="0" err="1" smtClean="0"/>
              <a:t>C</a:t>
            </a:r>
            <a:r>
              <a:rPr lang="en-US" sz="1400" b="1" dirty="0" smtClean="0"/>
              <a:t>n</a:t>
            </a:r>
            <a:r>
              <a:rPr lang="ru-RU" sz="1400" b="1" dirty="0" err="1" smtClean="0"/>
              <a:t>ews</a:t>
            </a:r>
            <a:endParaRPr lang="ru-RU" sz="1400" b="1" dirty="0" smtClean="0"/>
          </a:p>
          <a:p>
            <a:r>
              <a:rPr lang="ru-RU" sz="1400" b="1" dirty="0"/>
              <a:t> </a:t>
            </a:r>
            <a:endParaRPr lang="ru-RU" sz="1400" b="1" dirty="0" smtClean="0"/>
          </a:p>
          <a:p>
            <a:r>
              <a:rPr lang="ru-RU" sz="1400" dirty="0" smtClean="0"/>
              <a:t>Компания </a:t>
            </a:r>
            <a:r>
              <a:rPr lang="ru-RU" sz="1400" dirty="0"/>
              <a:t>«Т8» стала лауреатом </a:t>
            </a:r>
            <a:r>
              <a:rPr lang="ru-RU" sz="1400" dirty="0" err="1"/>
              <a:t>CNews</a:t>
            </a:r>
            <a:r>
              <a:rPr lang="ru-RU" sz="1400" dirty="0"/>
              <a:t> AWARDS. Об этом было объявлено </a:t>
            </a:r>
            <a:r>
              <a:rPr lang="ru-RU" sz="1400" dirty="0" smtClean="0"/>
              <a:t>на прошедшем в </a:t>
            </a:r>
            <a:r>
              <a:rPr lang="ru-RU" sz="1400" dirty="0"/>
              <a:t>Москве ежегодном мероприятии «</a:t>
            </a:r>
            <a:r>
              <a:rPr lang="ru-RU" sz="1400" dirty="0" err="1"/>
              <a:t>CNews</a:t>
            </a:r>
            <a:r>
              <a:rPr lang="ru-RU" sz="1400" dirty="0"/>
              <a:t> </a:t>
            </a:r>
            <a:r>
              <a:rPr lang="ru-RU" sz="1400" dirty="0" err="1"/>
              <a:t>Forum</a:t>
            </a:r>
            <a:r>
              <a:rPr lang="ru-RU" sz="1400" dirty="0"/>
              <a:t> 2013: Информационные технологии завтра».</a:t>
            </a:r>
            <a:endParaRPr lang="ru-RU" sz="1400" b="1" dirty="0"/>
          </a:p>
        </p:txBody>
      </p:sp>
      <p:sp>
        <p:nvSpPr>
          <p:cNvPr id="5" name="Rectangle 10"/>
          <p:cNvSpPr/>
          <p:nvPr/>
        </p:nvSpPr>
        <p:spPr>
          <a:xfrm>
            <a:off x="827584" y="2636912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Разработка и серийное производство систем волоконно-оптической связи со спектральным уплотнением (DWDM систем) нового поколения – для когерентной передачи данных со скоростью до 25Тбит/с.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27687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63573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005064"/>
            <a:ext cx="7890164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Разрабатываемое компанией оборудование имеет лучшие в мире характеристики.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 Оборудование сертифицировано Минсвязи и доказало свое высокое качество.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Уникальная лаборатория – более 200 приборов, позволяет предложить лучшие условия по обслуживанию ВОЛС в России.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Компания имеет опыт внедрения DWDM от Туркмении до Заполярья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В </a:t>
            </a:r>
            <a:r>
              <a:rPr lang="ru-RU" sz="1400" dirty="0">
                <a:solidFill>
                  <a:schemeClr val="accent1"/>
                </a:solidFill>
              </a:rPr>
              <a:t>2012 году побит мировой рекорд: продемонстрирована передача 100Гб/с на 4000 км без компенсаторов дисперсии в 88-канальной DWDM системе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Суммарный трафик в России удваивается каждый год. Объем Российского рынка </a:t>
            </a:r>
            <a:r>
              <a:rPr lang="ru-RU" sz="1400" dirty="0" err="1">
                <a:solidFill>
                  <a:schemeClr val="bg2"/>
                </a:solidFill>
              </a:rPr>
              <a:t>DWDMв</a:t>
            </a:r>
            <a:r>
              <a:rPr lang="ru-RU" sz="1400" dirty="0">
                <a:solidFill>
                  <a:schemeClr val="bg2"/>
                </a:solidFill>
              </a:rPr>
              <a:t> 2012 г – 500 млн дол. Основные клиенты – Ростелеком, мобильные и ведомственные операторы связи.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8224" y="980728"/>
            <a:ext cx="2107933" cy="8584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023657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Колорпэн</a:t>
            </a:r>
            <a:r>
              <a:rPr lang="ru-RU" dirty="0"/>
              <a:t> Рисерч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908720"/>
            <a:ext cx="57606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dirty="0" err="1"/>
              <a:t>Зрители</a:t>
            </a:r>
            <a:r>
              <a:rPr lang="it-IT" sz="1400" b="1" dirty="0"/>
              <a:t> </a:t>
            </a:r>
            <a:r>
              <a:rPr lang="it-IT" sz="1400" b="1" dirty="0" err="1"/>
              <a:t>Silicon</a:t>
            </a:r>
            <a:r>
              <a:rPr lang="it-IT" sz="1400" b="1" dirty="0"/>
              <a:t> Valley </a:t>
            </a:r>
            <a:r>
              <a:rPr lang="it-IT" sz="1400" b="1" dirty="0" err="1"/>
              <a:t>Meets</a:t>
            </a:r>
            <a:r>
              <a:rPr lang="it-IT" sz="1400" b="1" dirty="0"/>
              <a:t> Russia </a:t>
            </a:r>
            <a:r>
              <a:rPr lang="it-IT" sz="1400" b="1" dirty="0" err="1"/>
              <a:t>проголосовали</a:t>
            </a:r>
            <a:r>
              <a:rPr lang="it-IT" sz="1400" b="1" dirty="0"/>
              <a:t> </a:t>
            </a:r>
            <a:r>
              <a:rPr lang="it-IT" sz="1400" b="1" dirty="0" err="1"/>
              <a:t>за</a:t>
            </a:r>
            <a:r>
              <a:rPr lang="it-IT" sz="1400" b="1" dirty="0"/>
              <a:t> </a:t>
            </a:r>
            <a:r>
              <a:rPr lang="it-IT" sz="1400" b="1" dirty="0" err="1" smtClean="0"/>
              <a:t>Penxy</a:t>
            </a:r>
            <a:endParaRPr lang="ru-RU" sz="1400" b="1" dirty="0" smtClean="0"/>
          </a:p>
          <a:p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Стартап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Penxy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победил по результатам голосования на проходившей 30 октября в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Digital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October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международной конференции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Silicon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Valley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Meets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Russia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474893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Penxy</a:t>
            </a:r>
            <a:r>
              <a:rPr lang="ru-RU" sz="1400" dirty="0">
                <a:solidFill>
                  <a:schemeClr val="bg2"/>
                </a:solidFill>
              </a:rPr>
              <a:t> – это контент-платформа наполняемая клиентским приложением для мобильных устройств. Мобильное приложение используется докладчиками во время презентации и позволяет переключать слайды на проекторе, транслировать выступление онлайн и записать его в формате голоса наложенного на слайды.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12356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63573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3988221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accent1"/>
                </a:solidFill>
              </a:rPr>
              <a:t>Penxy</a:t>
            </a:r>
            <a:r>
              <a:rPr lang="ru-RU" sz="1400" dirty="0">
                <a:solidFill>
                  <a:schemeClr val="accent1"/>
                </a:solidFill>
              </a:rPr>
              <a:t> минимизирует барьер для публикации презентации </a:t>
            </a:r>
            <a:r>
              <a:rPr lang="ru-RU" sz="1400" dirty="0" smtClean="0">
                <a:solidFill>
                  <a:schemeClr val="accent1"/>
                </a:solidFill>
              </a:rPr>
              <a:t>(и другого контента выступлений) синхронизированного </a:t>
            </a:r>
            <a:r>
              <a:rPr lang="ru-RU" sz="1400" dirty="0">
                <a:solidFill>
                  <a:schemeClr val="accent1"/>
                </a:solidFill>
              </a:rPr>
              <a:t>с голосом.  </a:t>
            </a:r>
            <a:r>
              <a:rPr lang="ru-RU" sz="1400" dirty="0" err="1">
                <a:solidFill>
                  <a:schemeClr val="accent1"/>
                </a:solidFill>
              </a:rPr>
              <a:t>Penxy</a:t>
            </a:r>
            <a:r>
              <a:rPr lang="ru-RU" sz="1400" dirty="0">
                <a:solidFill>
                  <a:schemeClr val="accent1"/>
                </a:solidFill>
              </a:rPr>
              <a:t> позволяет организовать прямую трансляцию выступления на сайт </a:t>
            </a:r>
            <a:r>
              <a:rPr lang="ru-RU" sz="1400" dirty="0" err="1">
                <a:solidFill>
                  <a:schemeClr val="accent1"/>
                </a:solidFill>
              </a:rPr>
              <a:t>www.penxy.com</a:t>
            </a:r>
            <a:r>
              <a:rPr lang="ru-RU" sz="1400" dirty="0">
                <a:solidFill>
                  <a:schemeClr val="accent1"/>
                </a:solidFill>
              </a:rPr>
              <a:t>. Она и ее запись доступна зрителям прямо из браузера. Использование </a:t>
            </a:r>
            <a:r>
              <a:rPr lang="ru-RU" sz="1400" dirty="0" err="1">
                <a:solidFill>
                  <a:schemeClr val="accent1"/>
                </a:solidFill>
              </a:rPr>
              <a:t>penxy</a:t>
            </a:r>
            <a:r>
              <a:rPr lang="ru-RU" sz="1400" dirty="0">
                <a:solidFill>
                  <a:schemeClr val="accent1"/>
                </a:solidFill>
              </a:rPr>
              <a:t> во время выступления делает ведение презентации удобным: выступающий переключает слайды, получает вопросы от аудитории. Это позволяет выступающему не отвлекаться всегда сохраняя контакт глаз и </a:t>
            </a:r>
            <a:r>
              <a:rPr lang="ru-RU" sz="1400" dirty="0" smtClean="0">
                <a:solidFill>
                  <a:schemeClr val="accent1"/>
                </a:solidFill>
              </a:rPr>
              <a:t>упорядочивает коммуникацию </a:t>
            </a:r>
            <a:r>
              <a:rPr lang="ru-RU" sz="1400" dirty="0">
                <a:solidFill>
                  <a:schemeClr val="accent1"/>
                </a:solidFill>
              </a:rPr>
              <a:t>с аудиторией.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930696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По данным </a:t>
            </a:r>
            <a:r>
              <a:rPr lang="ru-RU" sz="1400" dirty="0" err="1">
                <a:solidFill>
                  <a:srgbClr val="FFFFFF"/>
                </a:solidFill>
              </a:rPr>
              <a:t>Ambient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Insight</a:t>
            </a:r>
            <a:r>
              <a:rPr lang="ru-RU" sz="1400" dirty="0">
                <a:solidFill>
                  <a:srgbClr val="FFFFFF"/>
                </a:solidFill>
              </a:rPr>
              <a:t> размер глобального рынка электронного контента и сопутствующих ему сервисов </a:t>
            </a:r>
            <a:r>
              <a:rPr lang="ru-RU" sz="1400" dirty="0" smtClean="0">
                <a:solidFill>
                  <a:srgbClr val="FFFFFF"/>
                </a:solidFill>
              </a:rPr>
              <a:t>составил </a:t>
            </a:r>
            <a:r>
              <a:rPr lang="ru-RU" sz="1400" dirty="0">
                <a:solidFill>
                  <a:srgbClr val="FFFFFF"/>
                </a:solidFill>
              </a:rPr>
              <a:t>$32.1 млрд в 2010. </a:t>
            </a:r>
            <a:r>
              <a:rPr lang="ru-RU" sz="1400" dirty="0" err="1" smtClean="0">
                <a:solidFill>
                  <a:srgbClr val="FFFFFF"/>
                </a:solidFill>
              </a:rPr>
              <a:t>Penxy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ориентируется глобальный рынок с фокусом продвижения на развитые рынки: США, Евросоюз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7994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1076" y="945094"/>
            <a:ext cx="2215380" cy="7557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6086870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20354</TotalTime>
  <Words>1853</Words>
  <Application>Microsoft Macintosh PowerPoint</Application>
  <PresentationFormat>Экран (4:3)</PresentationFormat>
  <Paragraphs>153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Bazovaya Presentacia Skolkovo</vt:lpstr>
      <vt:lpstr>think-cell Slide</vt:lpstr>
      <vt:lpstr>Истории успеха Участников Проекта «Сколково» Ноябрь 2013</vt:lpstr>
      <vt:lpstr>Содержание</vt:lpstr>
      <vt:lpstr>НОВАС Ск</vt:lpstr>
      <vt:lpstr>ООО "Спектралазер"</vt:lpstr>
      <vt:lpstr>ОнкоМакс</vt:lpstr>
      <vt:lpstr>Акуматика</vt:lpstr>
      <vt:lpstr>Хайвекс Технолоджи</vt:lpstr>
      <vt:lpstr>ООО "Научно-технический центр Т8" (ООО "Т8 НТЦ")</vt:lpstr>
      <vt:lpstr>Колорпэн Рисерч</vt:lpstr>
      <vt:lpstr>СДН-видео</vt:lpstr>
      <vt:lpstr>Карбоновая Долина</vt:lpstr>
      <vt:lpstr>ВижнЛабс</vt:lpstr>
      <vt:lpstr>Карбоновая Долина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Windows User</dc:creator>
  <cp:lastModifiedBy>Виталий Шустиков</cp:lastModifiedBy>
  <cp:revision>676</cp:revision>
  <cp:lastPrinted>2012-10-10T09:57:27Z</cp:lastPrinted>
  <dcterms:created xsi:type="dcterms:W3CDTF">2012-07-02T14:14:40Z</dcterms:created>
  <dcterms:modified xsi:type="dcterms:W3CDTF">2013-12-04T04:30:29Z</dcterms:modified>
</cp:coreProperties>
</file>