
<file path=[Content_Types].xml><?xml version="1.0" encoding="utf-8"?>
<Types xmlns="http://schemas.openxmlformats.org/package/2006/content-types">
  <Default Extension="xml" ContentType="application/xml"/>
  <Default Extension="jpg" ContentType="image/jpeg"/>
  <Default Extension="jpeg" ContentType="image/jpeg"/>
  <Default Extension="emf" ContentType="image/x-emf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embeddings/oleObject1.bin" ContentType="application/vnd.openxmlformats-officedocument.oleObject"/>
  <Override PartName="/ppt/theme/theme2.xml" ContentType="application/vnd.openxmlformats-officedocument.theme+xml"/>
  <Override PartName="/ppt/theme/theme3.xml" ContentType="application/vnd.openxmlformats-officedocument.them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56" r:id="rId2"/>
    <p:sldId id="325" r:id="rId3"/>
    <p:sldId id="398" r:id="rId4"/>
    <p:sldId id="396" r:id="rId5"/>
    <p:sldId id="383" r:id="rId6"/>
    <p:sldId id="400" r:id="rId7"/>
    <p:sldId id="395" r:id="rId8"/>
    <p:sldId id="393" r:id="rId9"/>
    <p:sldId id="394" r:id="rId10"/>
    <p:sldId id="399" r:id="rId11"/>
    <p:sldId id="354" r:id="rId12"/>
    <p:sldId id="401" r:id="rId13"/>
  </p:sldIdLst>
  <p:sldSz cx="9144000" cy="6858000" type="screen4x3"/>
  <p:notesSz cx="6797675" cy="9874250"/>
  <p:custDataLst>
    <p:tags r:id="rId17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katerina Inozemtseva" initials="EI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8D8FF"/>
    <a:srgbClr val="FF0000"/>
    <a:srgbClr val="EBF1DE"/>
    <a:srgbClr val="CCFFCC"/>
    <a:srgbClr val="2992BE"/>
    <a:srgbClr val="CC0000"/>
    <a:srgbClr val="990000"/>
    <a:srgbClr val="EFFBFF"/>
    <a:srgbClr val="CDF2FF"/>
    <a:srgbClr val="FFE7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786" autoAdjust="0"/>
  </p:normalViewPr>
  <p:slideViewPr>
    <p:cSldViewPr>
      <p:cViewPr varScale="1">
        <p:scale>
          <a:sx n="104" d="100"/>
          <a:sy n="104" d="100"/>
        </p:scale>
        <p:origin x="-912" y="-96"/>
      </p:cViewPr>
      <p:guideLst>
        <p:guide orient="horz" pos="1162"/>
        <p:guide pos="38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tags" Target="tags/tag1.xml"/><Relationship Id="rId18" Type="http://schemas.openxmlformats.org/officeDocument/2006/relationships/commentAuthors" Target="commentAuthors.xml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79D069-F7DC-4F12-AD4A-F50FC7BCBE4E}" type="datetimeFigureOut">
              <a:rPr lang="ru-RU" smtClean="0"/>
              <a:t>06.11.13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51F7B9-24B2-4865-9F23-3DA645A20D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04342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3B0C13-1782-40AD-A838-8C9F94060FA9}" type="datetimeFigureOut">
              <a:rPr lang="ru-RU" smtClean="0"/>
              <a:t>06.11.13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6E7FB1-CB6E-4AC0-9CE6-E9A8EDB33F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0159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Relationship Id="rId3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4" Type="http://schemas.openxmlformats.org/officeDocument/2006/relationships/tags" Target="../tags/tag4.xml"/><Relationship Id="rId5" Type="http://schemas.openxmlformats.org/officeDocument/2006/relationships/tags" Target="../tags/tag5.xml"/><Relationship Id="rId6" Type="http://schemas.openxmlformats.org/officeDocument/2006/relationships/tags" Target="../tags/tag6.xml"/><Relationship Id="rId7" Type="http://schemas.openxmlformats.org/officeDocument/2006/relationships/tags" Target="../tags/tag7.xml"/><Relationship Id="rId8" Type="http://schemas.openxmlformats.org/officeDocument/2006/relationships/slideMaster" Target="../slideMasters/slideMaster1.xml"/><Relationship Id="rId9" Type="http://schemas.openxmlformats.org/officeDocument/2006/relationships/oleObject" Target="../embeddings/oleObject1.bin"/><Relationship Id="rId10" Type="http://schemas.openxmlformats.org/officeDocument/2006/relationships/image" Target="../media/image4.emf"/><Relationship Id="rId1" Type="http://schemas.openxmlformats.org/officeDocument/2006/relationships/vmlDrawing" Target="../drawings/vmlDrawing1.vml"/><Relationship Id="rId2" Type="http://schemas.openxmlformats.org/officeDocument/2006/relationships/tags" Target="../tags/tag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240" y="406786"/>
            <a:ext cx="4644698" cy="4575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22760" y="1916833"/>
            <a:ext cx="3991429" cy="2098772"/>
          </a:xfrm>
          <a:prstGeom prst="rect">
            <a:avLst/>
          </a:prstGeom>
        </p:spPr>
        <p:txBody>
          <a:bodyPr/>
          <a:lstStyle>
            <a:lvl1pPr algn="r">
              <a:defRPr sz="3200" baseline="0">
                <a:ln>
                  <a:noFill/>
                </a:ln>
                <a:solidFill>
                  <a:schemeClr val="accent6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233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7019" y="108695"/>
            <a:ext cx="6493373" cy="703623"/>
          </a:xfrm>
          <a:prstGeom prst="rect">
            <a:avLst/>
          </a:prstGeom>
        </p:spPr>
        <p:txBody>
          <a:bodyPr anchor="t"/>
          <a:lstStyle>
            <a:lvl1pPr>
              <a:defRPr sz="3200"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844674"/>
            <a:ext cx="8281292" cy="4680669"/>
          </a:xfrm>
        </p:spPr>
        <p:txBody>
          <a:bodyPr>
            <a:normAutofit/>
          </a:bodyPr>
          <a:lstStyle>
            <a:lvl1pPr>
              <a:defRPr sz="1800">
                <a:latin typeface="+mn-lt"/>
              </a:defRPr>
            </a:lvl1pPr>
            <a:lvl2pPr>
              <a:buSzPct val="100000"/>
              <a:defRPr sz="1800">
                <a:latin typeface="+mn-lt"/>
              </a:defRPr>
            </a:lvl2pPr>
            <a:lvl3pPr>
              <a:buSzPct val="100000"/>
              <a:defRPr sz="1800">
                <a:latin typeface="+mn-lt"/>
              </a:defRPr>
            </a:lvl3pPr>
            <a:lvl4pPr>
              <a:buSzPct val="100000"/>
              <a:defRPr sz="1800">
                <a:latin typeface="+mn-lt"/>
              </a:defRPr>
            </a:lvl4pPr>
            <a:lvl5pPr>
              <a:buSzPct val="100000"/>
              <a:defRPr sz="1800">
                <a:latin typeface="+mn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1" y="108696"/>
            <a:ext cx="976984" cy="70362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154"/>
          <a:stretch/>
        </p:blipFill>
        <p:spPr>
          <a:xfrm>
            <a:off x="0" y="-2782"/>
            <a:ext cx="439175" cy="68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1384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0" y="0"/>
          <a:ext cx="146538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95" name="think-cell Slide" r:id="rId9" imgW="270" imgH="270" progId="TCLayout.ActiveDocument.1">
                  <p:embed/>
                </p:oleObj>
              </mc:Choice>
              <mc:Fallback>
                <p:oleObj name="think-cell Slide" r:id="rId9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46538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Foliennummernplatzhalter 4"/>
          <p:cNvSpPr txBox="1">
            <a:spLocks noGrp="1"/>
          </p:cNvSpPr>
          <p:nvPr userDrawn="1">
            <p:custDataLst>
              <p:tags r:id="rId3"/>
            </p:custDataLst>
          </p:nvPr>
        </p:nvSpPr>
        <p:spPr bwMode="auto">
          <a:xfrm>
            <a:off x="8373208" y="6572251"/>
            <a:ext cx="495300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defRPr/>
            </a:pPr>
            <a:fld id="{9012202A-0966-4C86-88B9-13F21CEC4770}" type="slidenum">
              <a:rPr lang="en-US" sz="1200" b="0" smtClean="0"/>
              <a:pPr algn="r">
                <a:defRPr/>
              </a:pPr>
              <a:t>‹#›</a:t>
            </a:fld>
            <a:endParaRPr lang="en-US" sz="1200" b="0" smtClean="0"/>
          </a:p>
        </p:txBody>
      </p:sp>
      <p:sp>
        <p:nvSpPr>
          <p:cNvPr id="8" name="Объект 6"/>
          <p:cNvSpPr>
            <a:spLocks noGrp="1"/>
          </p:cNvSpPr>
          <p:nvPr>
            <p:ph sz="quarter" idx="10"/>
          </p:nvPr>
        </p:nvSpPr>
        <p:spPr>
          <a:xfrm>
            <a:off x="106974" y="1124607"/>
            <a:ext cx="8949102" cy="5286703"/>
          </a:xfrm>
          <a:prstGeom prst="rect">
            <a:avLst/>
          </a:prstGeom>
        </p:spPr>
        <p:txBody>
          <a:bodyPr/>
          <a:lstStyle>
            <a:lvl1pPr marL="357188" indent="-35718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latin typeface="Calibri" pitchFamily="34" charset="0"/>
                <a:cs typeface="Calibri" pitchFamily="34" charset="0"/>
              </a:defRPr>
            </a:lvl1pPr>
            <a:lvl2pPr marL="714375" indent="-35083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latin typeface="Calibri" pitchFamily="34" charset="0"/>
                <a:cs typeface="Calibri" pitchFamily="34" charset="0"/>
              </a:defRPr>
            </a:lvl2pPr>
            <a:lvl3pPr marL="1071563" indent="-36988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latin typeface="Calibri" pitchFamily="34" charset="0"/>
                <a:cs typeface="Calibri" pitchFamily="34" charset="0"/>
              </a:defRPr>
            </a:lvl3pPr>
            <a:lvl4pPr marL="1797050" indent="-35718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latin typeface="Calibri" pitchFamily="34" charset="0"/>
                <a:cs typeface="Calibri" pitchFamily="34" charset="0"/>
              </a:defRPr>
            </a:lvl4pPr>
            <a:lvl5pPr marL="2154238" indent="-35718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SzPct val="100000"/>
              <a:buFont typeface="Arial" pitchFamily="34" charset="0"/>
              <a:buChar char="‒"/>
              <a:defRPr sz="1400"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9" name="Прямоугольник 4"/>
          <p:cNvSpPr/>
          <p:nvPr userDrawn="1">
            <p:custDataLst>
              <p:tags r:id="rId4"/>
            </p:custDataLst>
          </p:nvPr>
        </p:nvSpPr>
        <p:spPr>
          <a:xfrm>
            <a:off x="896815" y="115888"/>
            <a:ext cx="8159262" cy="865187"/>
          </a:xfrm>
          <a:prstGeom prst="rect">
            <a:avLst/>
          </a:prstGeom>
          <a:solidFill>
            <a:srgbClr val="646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Arial"/>
              <a:cs typeface="Arial"/>
              <a:sym typeface="Helvetica"/>
            </a:endParaRPr>
          </a:p>
        </p:txBody>
      </p:sp>
      <p:sp>
        <p:nvSpPr>
          <p:cNvPr id="10" name="Прямоугольник 5"/>
          <p:cNvSpPr/>
          <p:nvPr userDrawn="1">
            <p:custDataLst>
              <p:tags r:id="rId5"/>
            </p:custDataLst>
          </p:nvPr>
        </p:nvSpPr>
        <p:spPr>
          <a:xfrm>
            <a:off x="372208" y="115888"/>
            <a:ext cx="191966" cy="865187"/>
          </a:xfrm>
          <a:prstGeom prst="rect">
            <a:avLst/>
          </a:prstGeom>
          <a:solidFill>
            <a:srgbClr val="D2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Arial"/>
              <a:cs typeface="Arial"/>
              <a:sym typeface="Helvetica"/>
            </a:endParaRPr>
          </a:p>
        </p:txBody>
      </p:sp>
      <p:sp>
        <p:nvSpPr>
          <p:cNvPr id="11" name="Прямоугольник 6"/>
          <p:cNvSpPr/>
          <p:nvPr userDrawn="1">
            <p:custDataLst>
              <p:tags r:id="rId6"/>
            </p:custDataLst>
          </p:nvPr>
        </p:nvSpPr>
        <p:spPr>
          <a:xfrm>
            <a:off x="106974" y="115888"/>
            <a:ext cx="191965" cy="865187"/>
          </a:xfrm>
          <a:prstGeom prst="rect">
            <a:avLst/>
          </a:prstGeom>
          <a:solidFill>
            <a:srgbClr val="D2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Arial"/>
              <a:cs typeface="Arial"/>
              <a:sym typeface="Helvetica"/>
            </a:endParaRPr>
          </a:p>
        </p:txBody>
      </p:sp>
      <p:sp>
        <p:nvSpPr>
          <p:cNvPr id="12" name="Прямоугольник 7"/>
          <p:cNvSpPr/>
          <p:nvPr userDrawn="1">
            <p:custDataLst>
              <p:tags r:id="rId7"/>
            </p:custDataLst>
          </p:nvPr>
        </p:nvSpPr>
        <p:spPr>
          <a:xfrm>
            <a:off x="638908" y="115888"/>
            <a:ext cx="191966" cy="865187"/>
          </a:xfrm>
          <a:prstGeom prst="rect">
            <a:avLst/>
          </a:prstGeom>
          <a:solidFill>
            <a:srgbClr val="D2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Arial"/>
              <a:cs typeface="Arial"/>
              <a:sym typeface="Helvetica"/>
            </a:endParaRPr>
          </a:p>
        </p:txBody>
      </p:sp>
      <p:sp>
        <p:nvSpPr>
          <p:cNvPr id="13" name="Заголовок 5"/>
          <p:cNvSpPr>
            <a:spLocks noGrp="1"/>
          </p:cNvSpPr>
          <p:nvPr>
            <p:ph type="title"/>
          </p:nvPr>
        </p:nvSpPr>
        <p:spPr>
          <a:xfrm>
            <a:off x="896815" y="115888"/>
            <a:ext cx="8159261" cy="865187"/>
          </a:xfrm>
          <a:prstGeom prst="rect">
            <a:avLst/>
          </a:prstGeom>
        </p:spPr>
        <p:txBody>
          <a:bodyPr anchor="ctr"/>
          <a:lstStyle>
            <a:lvl1pPr>
              <a:defRPr b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17955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1628" y="349113"/>
            <a:ext cx="1217930" cy="871220"/>
          </a:xfrm>
          <a:prstGeom prst="rect">
            <a:avLst/>
          </a:prstGeom>
        </p:spPr>
      </p:pic>
      <p:sp>
        <p:nvSpPr>
          <p:cNvPr id="10" name="Прямоугольник 9"/>
          <p:cNvSpPr/>
          <p:nvPr userDrawn="1"/>
        </p:nvSpPr>
        <p:spPr>
          <a:xfrm>
            <a:off x="0" y="0"/>
            <a:ext cx="393405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/>
          <p:cNvSpPr txBox="1"/>
          <p:nvPr userDrawn="1"/>
        </p:nvSpPr>
        <p:spPr>
          <a:xfrm rot="16200000">
            <a:off x="-3340001" y="3221897"/>
            <a:ext cx="70734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Отчет</a:t>
            </a:r>
            <a:r>
              <a:rPr lang="ru-RU" sz="2000" b="1" baseline="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о деятельности Фонда «Сколково», август 2012</a:t>
            </a:r>
            <a:endParaRPr lang="ru-RU" sz="2000" b="1" dirty="0">
              <a:solidFill>
                <a:schemeClr val="accent1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117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1628" y="349113"/>
            <a:ext cx="1217930" cy="871220"/>
          </a:xfrm>
          <a:prstGeom prst="rect">
            <a:avLst/>
          </a:prstGeom>
        </p:spPr>
      </p:pic>
      <p:sp>
        <p:nvSpPr>
          <p:cNvPr id="10" name="Прямоугольник 9"/>
          <p:cNvSpPr/>
          <p:nvPr userDrawn="1"/>
        </p:nvSpPr>
        <p:spPr>
          <a:xfrm>
            <a:off x="0" y="0"/>
            <a:ext cx="393405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/>
          <p:cNvSpPr txBox="1"/>
          <p:nvPr userDrawn="1"/>
        </p:nvSpPr>
        <p:spPr>
          <a:xfrm rot="16200000">
            <a:off x="-3340001" y="3221897"/>
            <a:ext cx="70734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Отчет</a:t>
            </a:r>
            <a:r>
              <a:rPr lang="ru-RU" sz="2000" b="1" baseline="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о деятельности Фонда «Сколково», август 2012</a:t>
            </a:r>
            <a:endParaRPr lang="ru-RU" sz="2000" b="1" dirty="0">
              <a:solidFill>
                <a:schemeClr val="accent1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117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1628" y="349113"/>
            <a:ext cx="1217930" cy="871220"/>
          </a:xfrm>
          <a:prstGeom prst="rect">
            <a:avLst/>
          </a:prstGeom>
        </p:spPr>
      </p:pic>
      <p:sp>
        <p:nvSpPr>
          <p:cNvPr id="10" name="Прямоугольник 9"/>
          <p:cNvSpPr/>
          <p:nvPr userDrawn="1"/>
        </p:nvSpPr>
        <p:spPr>
          <a:xfrm>
            <a:off x="0" y="0"/>
            <a:ext cx="393405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/>
          <p:cNvSpPr txBox="1"/>
          <p:nvPr userDrawn="1"/>
        </p:nvSpPr>
        <p:spPr>
          <a:xfrm rot="16200000">
            <a:off x="-3340001" y="3221897"/>
            <a:ext cx="70734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Отчет</a:t>
            </a:r>
            <a:r>
              <a:rPr lang="ru-RU" sz="2000" b="1" baseline="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о деятельности Фонда «Сколково», август 2012</a:t>
            </a:r>
            <a:endParaRPr lang="ru-RU" sz="2000" b="1" dirty="0">
              <a:solidFill>
                <a:schemeClr val="accent1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117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1628" y="349113"/>
            <a:ext cx="1217930" cy="871220"/>
          </a:xfrm>
          <a:prstGeom prst="rect">
            <a:avLst/>
          </a:prstGeom>
        </p:spPr>
      </p:pic>
      <p:sp>
        <p:nvSpPr>
          <p:cNvPr id="10" name="Прямоугольник 9"/>
          <p:cNvSpPr/>
          <p:nvPr userDrawn="1"/>
        </p:nvSpPr>
        <p:spPr>
          <a:xfrm>
            <a:off x="0" y="0"/>
            <a:ext cx="393405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/>
          <p:cNvSpPr txBox="1"/>
          <p:nvPr userDrawn="1"/>
        </p:nvSpPr>
        <p:spPr>
          <a:xfrm rot="16200000">
            <a:off x="-3340001" y="3221897"/>
            <a:ext cx="70734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Отчет</a:t>
            </a:r>
            <a:r>
              <a:rPr lang="ru-RU" sz="2000" b="1" baseline="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о деятельности Фонда «Сколково», август 2012</a:t>
            </a:r>
            <a:endParaRPr lang="ru-RU" sz="2000" b="1" dirty="0">
              <a:solidFill>
                <a:schemeClr val="accent1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117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2497" y="1888357"/>
            <a:ext cx="757207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126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HelveticaNeueCyr-Heavy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–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–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»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4" Type="http://schemas.openxmlformats.org/officeDocument/2006/relationships/image" Target="../media/image16.png"/><Relationship Id="rId1" Type="http://schemas.openxmlformats.org/officeDocument/2006/relationships/tags" Target="../tags/tag15.xml"/><Relationship Id="rId2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4" Type="http://schemas.openxmlformats.org/officeDocument/2006/relationships/image" Target="../media/image17.png"/><Relationship Id="rId1" Type="http://schemas.openxmlformats.org/officeDocument/2006/relationships/tags" Target="../tags/tag16.xml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4" Type="http://schemas.openxmlformats.org/officeDocument/2006/relationships/image" Target="../media/image18.png"/><Relationship Id="rId1" Type="http://schemas.openxmlformats.org/officeDocument/2006/relationships/tags" Target="../tags/tag17.xml"/><Relationship Id="rId2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1" Type="http://schemas.openxmlformats.org/officeDocument/2006/relationships/tags" Target="../tags/tag8.xml"/><Relationship Id="rId2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8.png"/><Relationship Id="rId1" Type="http://schemas.openxmlformats.org/officeDocument/2006/relationships/tags" Target="../tags/tag9.xml"/><Relationship Id="rId2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1" Type="http://schemas.openxmlformats.org/officeDocument/2006/relationships/tags" Target="../tags/tag10.xml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4" Type="http://schemas.openxmlformats.org/officeDocument/2006/relationships/image" Target="../media/image9.png"/><Relationship Id="rId1" Type="http://schemas.openxmlformats.org/officeDocument/2006/relationships/tags" Target="../tags/tag11.xml"/><Relationship Id="rId2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1" Type="http://schemas.openxmlformats.org/officeDocument/2006/relationships/tags" Target="../tags/tag12.xml"/><Relationship Id="rId2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4" Type="http://schemas.openxmlformats.org/officeDocument/2006/relationships/image" Target="../media/image14.png"/><Relationship Id="rId1" Type="http://schemas.openxmlformats.org/officeDocument/2006/relationships/tags" Target="../tags/tag13.xml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4" Type="http://schemas.openxmlformats.org/officeDocument/2006/relationships/image" Target="../media/image15.png"/><Relationship Id="rId1" Type="http://schemas.openxmlformats.org/officeDocument/2006/relationships/tags" Target="../tags/tag14.xm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44008" y="1916833"/>
            <a:ext cx="4464496" cy="2098772"/>
          </a:xfrm>
        </p:spPr>
        <p:txBody>
          <a:bodyPr/>
          <a:lstStyle/>
          <a:p>
            <a:r>
              <a:rPr lang="ru-RU" sz="3600" dirty="0" smtClean="0">
                <a:solidFill>
                  <a:srgbClr val="00B0F0"/>
                </a:solidFill>
              </a:rPr>
              <a:t>Истории успеха Участников Проекта «</a:t>
            </a:r>
            <a:r>
              <a:rPr lang="ru-RU" sz="3600" dirty="0" err="1" smtClean="0">
                <a:solidFill>
                  <a:srgbClr val="00B0F0"/>
                </a:solidFill>
              </a:rPr>
              <a:t>Сколково</a:t>
            </a:r>
            <a:r>
              <a:rPr lang="ru-RU" sz="3600" dirty="0" smtClean="0">
                <a:solidFill>
                  <a:srgbClr val="00B0F0"/>
                </a:solidFill>
              </a:rPr>
              <a:t>»</a:t>
            </a:r>
            <a:br>
              <a:rPr lang="ru-RU" sz="3600" dirty="0" smtClean="0">
                <a:solidFill>
                  <a:srgbClr val="00B0F0"/>
                </a:solidFill>
              </a:rPr>
            </a:br>
            <a:r>
              <a:rPr lang="ru-RU" sz="3600" dirty="0" smtClean="0">
                <a:solidFill>
                  <a:srgbClr val="00B0F0"/>
                </a:solidFill>
              </a:rPr>
              <a:t>Октябрь 2013</a:t>
            </a:r>
            <a:endParaRPr lang="ru-RU" sz="36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82227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err="1"/>
              <a:t>Вокорд</a:t>
            </a:r>
            <a:r>
              <a:rPr lang="ru-RU" sz="2800" dirty="0"/>
              <a:t> </a:t>
            </a:r>
            <a:r>
              <a:rPr lang="ru-RU" sz="2800" dirty="0" err="1"/>
              <a:t>СофтЛаб</a:t>
            </a:r>
            <a:endParaRPr lang="ru-RU" sz="2800" dirty="0"/>
          </a:p>
        </p:txBody>
      </p:sp>
      <p:sp>
        <p:nvSpPr>
          <p:cNvPr id="4" name="Rectangle 9"/>
          <p:cNvSpPr/>
          <p:nvPr/>
        </p:nvSpPr>
        <p:spPr>
          <a:xfrm>
            <a:off x="827584" y="962725"/>
            <a:ext cx="7992888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«МегаФон» завершил установку новой технологической </a:t>
            </a:r>
            <a:endParaRPr lang="ru-RU" sz="1400" b="1" dirty="0" smtClean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  <a:p>
            <a:r>
              <a:rPr lang="ru-RU" sz="1400" b="1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платформы </a:t>
            </a:r>
            <a:r>
              <a:rPr lang="ru-RU" sz="1400" b="1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сбора и обработки информации о </a:t>
            </a:r>
            <a:endParaRPr lang="ru-RU" sz="1400" b="1" dirty="0" smtClean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  <a:p>
            <a:r>
              <a:rPr lang="ru-RU" sz="1400" b="1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подозрительных </a:t>
            </a:r>
            <a:r>
              <a:rPr lang="ru-RU" sz="1400" b="1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сообщениях и </a:t>
            </a:r>
            <a:r>
              <a:rPr lang="ru-RU" sz="1400" b="1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спаме - </a:t>
            </a:r>
            <a:r>
              <a:rPr lang="ru-RU" sz="1400" b="1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VOCORD </a:t>
            </a:r>
            <a:r>
              <a:rPr lang="ru-RU" sz="1400" b="1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SRS.</a:t>
            </a:r>
          </a:p>
          <a:p>
            <a:endParaRPr lang="ru-RU" sz="1400" b="1" dirty="0" smtClean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  <a:p>
            <a:r>
              <a:rPr lang="ru-RU" sz="1400" dirty="0"/>
              <a:t>П</a:t>
            </a:r>
            <a:r>
              <a:rPr lang="ru-RU" sz="1400" dirty="0" smtClean="0"/>
              <a:t>латформа </a:t>
            </a:r>
            <a:r>
              <a:rPr lang="ru-RU" sz="1400" dirty="0"/>
              <a:t>VOCORD SRS совместима с </a:t>
            </a:r>
            <a:r>
              <a:rPr lang="ru-RU" sz="1400" dirty="0" smtClean="0"/>
              <a:t>мобильными</a:t>
            </a:r>
          </a:p>
          <a:p>
            <a:r>
              <a:rPr lang="ru-RU" sz="1400" dirty="0" smtClean="0"/>
              <a:t>Устройствами любых </a:t>
            </a:r>
            <a:r>
              <a:rPr lang="ru-RU" sz="1400" dirty="0"/>
              <a:t>производителей и не требует от абонентов </a:t>
            </a:r>
            <a:endParaRPr lang="ru-RU" sz="1400" dirty="0" smtClean="0"/>
          </a:p>
          <a:p>
            <a:r>
              <a:rPr lang="ru-RU" sz="1400" dirty="0" smtClean="0"/>
              <a:t>установки </a:t>
            </a:r>
            <a:r>
              <a:rPr lang="ru-RU" sz="1400" dirty="0"/>
              <a:t>каких-либо дополнительных </a:t>
            </a:r>
            <a:r>
              <a:rPr lang="ru-RU" sz="1400" dirty="0" smtClean="0"/>
              <a:t>приложений.</a:t>
            </a:r>
            <a:r>
              <a:rPr lang="ru-RU" sz="1400" b="1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</a:t>
            </a:r>
            <a:endParaRPr lang="ru-RU" sz="1400" b="1" dirty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5" name="Rectangle 10"/>
          <p:cNvSpPr/>
          <p:nvPr/>
        </p:nvSpPr>
        <p:spPr>
          <a:xfrm>
            <a:off x="827584" y="3122384"/>
            <a:ext cx="7920880" cy="738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</a:rPr>
              <a:t>Компания </a:t>
            </a:r>
            <a:r>
              <a:rPr lang="ru-RU" sz="1400" dirty="0" err="1">
                <a:solidFill>
                  <a:schemeClr val="bg2"/>
                </a:solidFill>
              </a:rPr>
              <a:t>Вокорд</a:t>
            </a:r>
            <a:r>
              <a:rPr lang="ru-RU" sz="1400" dirty="0">
                <a:solidFill>
                  <a:schemeClr val="bg2"/>
                </a:solidFill>
              </a:rPr>
              <a:t> </a:t>
            </a:r>
            <a:r>
              <a:rPr lang="ru-RU" sz="1400" dirty="0" smtClean="0">
                <a:solidFill>
                  <a:schemeClr val="bg2"/>
                </a:solidFill>
              </a:rPr>
              <a:t>разрабатывает </a:t>
            </a:r>
            <a:r>
              <a:rPr lang="ru-RU" sz="1400" dirty="0">
                <a:solidFill>
                  <a:schemeClr val="bg2"/>
                </a:solidFill>
              </a:rPr>
              <a:t>профессиональные системы безопасности с уникальными техническими характеристиками, на основе которых успешно реализуются сложные территориально-распределенные проекты. </a:t>
            </a:r>
            <a:endParaRPr lang="ru-RU" sz="1400" dirty="0" smtClean="0">
              <a:solidFill>
                <a:schemeClr val="bg2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2771636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О компании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4067780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2"/>
                </a:solidFill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преимущества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827584" y="4437112"/>
            <a:ext cx="7890164" cy="116955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accent1"/>
                </a:solidFill>
              </a:rPr>
              <a:t>VOCORD SRS (</a:t>
            </a:r>
            <a:r>
              <a:rPr lang="ru-RU" sz="1400" dirty="0" err="1">
                <a:solidFill>
                  <a:schemeClr val="accent1"/>
                </a:solidFill>
              </a:rPr>
              <a:t>SpamReportingSystem</a:t>
            </a:r>
            <a:r>
              <a:rPr lang="ru-RU" sz="1400" dirty="0">
                <a:solidFill>
                  <a:schemeClr val="accent1"/>
                </a:solidFill>
              </a:rPr>
              <a:t>) представляет собой единую унифицированную систему информирования оператора его абонентами о фактах SMS-спама. Уникальность системы заключается в том, что у клиентов «МегаФона» появляется возможность отправить подозрительный SMS на единый номер принятия претензий 1911. </a:t>
            </a:r>
            <a:r>
              <a:rPr lang="ru-RU" sz="1400" dirty="0">
                <a:solidFill>
                  <a:schemeClr val="accent1"/>
                </a:solidFill>
              </a:rPr>
              <a:t> </a:t>
            </a:r>
            <a:r>
              <a:rPr lang="ru-RU" sz="1400" dirty="0" smtClean="0">
                <a:solidFill>
                  <a:schemeClr val="accent1"/>
                </a:solidFill>
              </a:rPr>
              <a:t>Система </a:t>
            </a:r>
            <a:r>
              <a:rPr lang="ru-RU" sz="1400" dirty="0">
                <a:solidFill>
                  <a:schemeClr val="accent1"/>
                </a:solidFill>
              </a:rPr>
              <a:t>фиксирует сообщения и формирует развернутые аналитические данные по источникам спама, объемам спам-рассылки и многим </a:t>
            </a:r>
            <a:r>
              <a:rPr lang="ru-RU" sz="1400" dirty="0" smtClean="0">
                <a:solidFill>
                  <a:schemeClr val="accent1"/>
                </a:solidFill>
              </a:rPr>
              <a:t>др. </a:t>
            </a:r>
            <a:endParaRPr lang="ru-RU" sz="1400" dirty="0">
              <a:solidFill>
                <a:schemeClr val="accent1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38205" y="6146140"/>
            <a:ext cx="7910259" cy="52322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</a:rPr>
              <a:t>Системы VOCORD работают более чем в 50 проектах класса «Безопасный город» в России и за рубежом</a:t>
            </a:r>
            <a:r>
              <a:rPr lang="ru-RU" sz="1400" dirty="0" smtClean="0">
                <a:solidFill>
                  <a:schemeClr val="bg2"/>
                </a:solidFill>
              </a:rPr>
              <a:t>.</a:t>
            </a:r>
            <a:endParaRPr lang="ru-RU" sz="1400" dirty="0">
              <a:solidFill>
                <a:schemeClr val="bg2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199" y="5795972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cs typeface="Arial" pitchFamily="34" charset="0"/>
              </a:rPr>
              <a:t>Рынок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84166" y="1088263"/>
            <a:ext cx="2664298" cy="104459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7874975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/>
              <a:t>ЗИНГАЯ</a:t>
            </a:r>
            <a:endParaRPr lang="ru-RU" sz="2400" dirty="0"/>
          </a:p>
        </p:txBody>
      </p:sp>
      <p:sp>
        <p:nvSpPr>
          <p:cNvPr id="4" name="Rectangle 9"/>
          <p:cNvSpPr/>
          <p:nvPr/>
        </p:nvSpPr>
        <p:spPr>
          <a:xfrm>
            <a:off x="755576" y="980728"/>
            <a:ext cx="691276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err="1">
                <a:latin typeface="Arial"/>
                <a:cs typeface="Arial"/>
              </a:rPr>
              <a:t>Zingaya</a:t>
            </a:r>
            <a:r>
              <a:rPr lang="ru-RU" sz="1400" b="1" dirty="0">
                <a:latin typeface="Arial"/>
                <a:cs typeface="Arial"/>
              </a:rPr>
              <a:t> </a:t>
            </a:r>
            <a:r>
              <a:rPr lang="ru-RU" sz="1400" b="1" dirty="0" smtClean="0">
                <a:latin typeface="Arial"/>
                <a:cs typeface="Arial"/>
              </a:rPr>
              <a:t>вошла в </a:t>
            </a:r>
            <a:r>
              <a:rPr lang="ru-RU" sz="1400" b="1" dirty="0">
                <a:latin typeface="Arial"/>
                <a:cs typeface="Arial"/>
              </a:rPr>
              <a:t>top10 лучших </a:t>
            </a:r>
            <a:r>
              <a:rPr lang="ru-RU" sz="1400" b="1" dirty="0" err="1">
                <a:latin typeface="Arial"/>
                <a:cs typeface="Arial"/>
              </a:rPr>
              <a:t>стартапов</a:t>
            </a:r>
            <a:r>
              <a:rPr lang="ru-RU" sz="1400" b="1" dirty="0">
                <a:latin typeface="Arial"/>
                <a:cs typeface="Arial"/>
              </a:rPr>
              <a:t> из Москвы по версии </a:t>
            </a:r>
            <a:r>
              <a:rPr lang="ru-RU" sz="1400" b="1" dirty="0" smtClean="0">
                <a:latin typeface="Arial"/>
                <a:cs typeface="Arial"/>
              </a:rPr>
              <a:t>WIRED</a:t>
            </a:r>
          </a:p>
          <a:p>
            <a:endParaRPr lang="ru-RU" sz="1400" b="1" dirty="0">
              <a:latin typeface="Arial"/>
              <a:cs typeface="Arial"/>
            </a:endParaRPr>
          </a:p>
          <a:p>
            <a:r>
              <a:rPr lang="ru-RU" sz="1400" dirty="0" err="1"/>
              <a:t>Zingaya</a:t>
            </a:r>
            <a:r>
              <a:rPr lang="ru-RU" sz="1400" dirty="0"/>
              <a:t> – российский разработчик </a:t>
            </a:r>
            <a:r>
              <a:rPr lang="ru-RU" sz="1400" dirty="0" err="1"/>
              <a:t>VoIP</a:t>
            </a:r>
            <a:r>
              <a:rPr lang="ru-RU" sz="1400" dirty="0"/>
              <a:t> решений для </a:t>
            </a:r>
            <a:endParaRPr lang="ru-RU" sz="1400" dirty="0" smtClean="0"/>
          </a:p>
          <a:p>
            <a:r>
              <a:rPr lang="ru-RU" sz="1400" dirty="0" smtClean="0"/>
              <a:t>дистанционного </a:t>
            </a:r>
            <a:r>
              <a:rPr lang="ru-RU" sz="1400" dirty="0"/>
              <a:t>обслуживания клиентов, в том числе для </a:t>
            </a:r>
            <a:endParaRPr lang="ru-RU" sz="1400" dirty="0" smtClean="0"/>
          </a:p>
          <a:p>
            <a:r>
              <a:rPr lang="ru-RU" sz="1400" dirty="0" smtClean="0"/>
              <a:t>онлайн</a:t>
            </a:r>
            <a:r>
              <a:rPr lang="ru-RU" sz="1400" dirty="0"/>
              <a:t>-продаж и онлайн-поддержки. </a:t>
            </a:r>
            <a:endParaRPr lang="ru-RU" sz="1400" b="1" dirty="0" smtClean="0">
              <a:latin typeface="Arial"/>
              <a:cs typeface="Arial"/>
            </a:endParaRPr>
          </a:p>
        </p:txBody>
      </p:sp>
      <p:sp>
        <p:nvSpPr>
          <p:cNvPr id="5" name="Rectangle 10"/>
          <p:cNvSpPr/>
          <p:nvPr/>
        </p:nvSpPr>
        <p:spPr>
          <a:xfrm>
            <a:off x="827584" y="2780928"/>
            <a:ext cx="7920880" cy="138499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</a:rPr>
              <a:t>Компания </a:t>
            </a:r>
            <a:r>
              <a:rPr lang="ru-RU" sz="1400" dirty="0" err="1">
                <a:solidFill>
                  <a:schemeClr val="bg2"/>
                </a:solidFill>
              </a:rPr>
              <a:t>Zingaya</a:t>
            </a:r>
            <a:r>
              <a:rPr lang="ru-RU" sz="1400" dirty="0">
                <a:solidFill>
                  <a:schemeClr val="bg2"/>
                </a:solidFill>
              </a:rPr>
              <a:t> предлагает на базе своей облачной платформы для аудио и видео коммуникаций одноименный сервис, позволяющий клиентам звонить в отдел продаж или поддержки прямо с сайта компании, из веб-браузера без скачивания и установки  какого-либо дополнительного программного обеспечения. </a:t>
            </a:r>
            <a:r>
              <a:rPr lang="ru-RU" sz="1400" dirty="0" smtClean="0">
                <a:solidFill>
                  <a:schemeClr val="bg2"/>
                </a:solidFill>
              </a:rPr>
              <a:t>Необходимо только наличие микрофона. Звонки при этом могут поступать как на реальный телефонный номер компании, так и на IP-АТС или в </a:t>
            </a:r>
            <a:r>
              <a:rPr lang="ru-RU" sz="1400" dirty="0" err="1" smtClean="0">
                <a:solidFill>
                  <a:schemeClr val="bg2"/>
                </a:solidFill>
              </a:rPr>
              <a:t>колл</a:t>
            </a:r>
            <a:r>
              <a:rPr lang="ru-RU" sz="1400" dirty="0" smtClean="0">
                <a:solidFill>
                  <a:schemeClr val="bg2"/>
                </a:solidFill>
              </a:rPr>
              <a:t>-центр с использованием протокола SIP.</a:t>
            </a:r>
            <a:endParaRPr lang="ru-RU" sz="1400" dirty="0">
              <a:solidFill>
                <a:schemeClr val="bg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2420888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О </a:t>
            </a:r>
            <a:r>
              <a:rPr lang="ru-RU" b="1" dirty="0" err="1" smtClean="0">
                <a:solidFill>
                  <a:schemeClr val="bg2"/>
                </a:solidFill>
                <a:cs typeface="Arial" pitchFamily="34" charset="0"/>
              </a:rPr>
              <a:t>компани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4283804"/>
            <a:ext cx="7890169" cy="646331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2"/>
                </a:solidFill>
                <a:cs typeface="Arial" pitchFamily="34" charset="0"/>
              </a:rPr>
              <a:t>Суть инновации</a:t>
            </a:r>
          </a:p>
          <a:p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827584" y="4635133"/>
            <a:ext cx="7890164" cy="95410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accent1"/>
                </a:solidFill>
              </a:rPr>
              <a:t>Сервис онлайн-звонок: низкая онлайн-конверсия, обслуживание клиентов, находящихся за рубежом, получение </a:t>
            </a:r>
            <a:r>
              <a:rPr lang="ru-RU" sz="1400" dirty="0" err="1">
                <a:solidFill>
                  <a:schemeClr val="accent1"/>
                </a:solidFill>
              </a:rPr>
              <a:t>фидбэка</a:t>
            </a:r>
            <a:r>
              <a:rPr lang="ru-RU" sz="1400" dirty="0">
                <a:solidFill>
                  <a:schemeClr val="accent1"/>
                </a:solidFill>
              </a:rPr>
              <a:t> от </a:t>
            </a:r>
            <a:r>
              <a:rPr lang="ru-RU" sz="1400" dirty="0" smtClean="0">
                <a:solidFill>
                  <a:schemeClr val="accent1"/>
                </a:solidFill>
              </a:rPr>
              <a:t>клиентов. Платформа </a:t>
            </a:r>
            <a:r>
              <a:rPr lang="ru-RU" sz="1400" dirty="0">
                <a:solidFill>
                  <a:schemeClr val="accent1"/>
                </a:solidFill>
              </a:rPr>
              <a:t>онлайн-коммуникаций: сложность и высокая стоимость разработки качественных и масштабируемых сервисов коммуникаций (аудио, видео, телефония, </a:t>
            </a:r>
            <a:r>
              <a:rPr lang="ru-RU" sz="1400" dirty="0" err="1">
                <a:solidFill>
                  <a:schemeClr val="accent1"/>
                </a:solidFill>
              </a:rPr>
              <a:t>messaging</a:t>
            </a:r>
            <a:r>
              <a:rPr lang="ru-RU" sz="1400" dirty="0">
                <a:solidFill>
                  <a:schemeClr val="accent1"/>
                </a:solidFill>
              </a:rPr>
              <a:t>) в реальном времени.</a:t>
            </a:r>
            <a:endParaRPr lang="ru-RU" sz="1400" dirty="0">
              <a:solidFill>
                <a:schemeClr val="accent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38205" y="6146140"/>
            <a:ext cx="7910259" cy="52322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FFFF"/>
                </a:solidFill>
              </a:rPr>
              <a:t>Г</a:t>
            </a:r>
            <a:r>
              <a:rPr lang="ru-RU" sz="1400" dirty="0" smtClean="0">
                <a:solidFill>
                  <a:srgbClr val="FFFFFF"/>
                </a:solidFill>
              </a:rPr>
              <a:t>лобальный </a:t>
            </a:r>
            <a:r>
              <a:rPr lang="ru-RU" sz="1400" dirty="0">
                <a:solidFill>
                  <a:srgbClr val="FFFFFF"/>
                </a:solidFill>
              </a:rPr>
              <a:t>рынок, первоначальный фокус на России и США. Размер рынка: 60 млрд. </a:t>
            </a:r>
            <a:r>
              <a:rPr lang="ru-RU" sz="1400" dirty="0" err="1">
                <a:solidFill>
                  <a:srgbClr val="FFFFFF"/>
                </a:solidFill>
              </a:rPr>
              <a:t>руб</a:t>
            </a:r>
            <a:r>
              <a:rPr lang="ru-RU" sz="1400" dirty="0">
                <a:solidFill>
                  <a:srgbClr val="FFFFFF"/>
                </a:solidFill>
              </a:rPr>
              <a:t> ($2 млрд.). </a:t>
            </a:r>
            <a:r>
              <a:rPr lang="ru-RU" sz="1400" dirty="0" smtClean="0">
                <a:solidFill>
                  <a:srgbClr val="FFFFFF"/>
                </a:solidFill>
              </a:rPr>
              <a:t>В планах -  занять </a:t>
            </a:r>
            <a:r>
              <a:rPr lang="ru-RU" sz="1400" dirty="0">
                <a:solidFill>
                  <a:srgbClr val="FFFFFF"/>
                </a:solidFill>
              </a:rPr>
              <a:t>долю рынка 3% в 2016.</a:t>
            </a:r>
            <a:endParaRPr lang="ru-RU" sz="1400" dirty="0">
              <a:solidFill>
                <a:srgbClr val="FFFFFF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199" y="5795972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cs typeface="Arial" pitchFamily="34" charset="0"/>
              </a:rPr>
              <a:t>Рынок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88626" y="1402886"/>
            <a:ext cx="2787830" cy="80197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6681913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/>
              <a:t>МИРП-Интеллектуальные Системы</a:t>
            </a:r>
            <a:endParaRPr lang="ru-RU" sz="2400" dirty="0"/>
          </a:p>
        </p:txBody>
      </p:sp>
      <p:sp>
        <p:nvSpPr>
          <p:cNvPr id="4" name="Rectangle 9"/>
          <p:cNvSpPr/>
          <p:nvPr/>
        </p:nvSpPr>
        <p:spPr>
          <a:xfrm>
            <a:off x="755576" y="980728"/>
            <a:ext cx="691276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latin typeface="Arial"/>
                <a:cs typeface="Arial"/>
              </a:rPr>
              <a:t>HYPERBOK присвоен </a:t>
            </a:r>
            <a:r>
              <a:rPr lang="ru-RU" sz="1400" b="1" dirty="0">
                <a:latin typeface="Arial"/>
                <a:cs typeface="Arial"/>
              </a:rPr>
              <a:t>рейтинг ААА </a:t>
            </a:r>
            <a:r>
              <a:rPr lang="ru-RU" sz="1400" b="1" dirty="0" err="1">
                <a:latin typeface="Arial"/>
                <a:cs typeface="Arial"/>
              </a:rPr>
              <a:t>Russian</a:t>
            </a:r>
            <a:r>
              <a:rPr lang="ru-RU" sz="1400" b="1" dirty="0">
                <a:latin typeface="Arial"/>
                <a:cs typeface="Arial"/>
              </a:rPr>
              <a:t> </a:t>
            </a:r>
            <a:r>
              <a:rPr lang="ru-RU" sz="1400" b="1" dirty="0" err="1">
                <a:latin typeface="Arial"/>
                <a:cs typeface="Arial"/>
              </a:rPr>
              <a:t>Startup</a:t>
            </a:r>
            <a:r>
              <a:rPr lang="ru-RU" sz="1400" b="1" dirty="0">
                <a:latin typeface="Arial"/>
                <a:cs typeface="Arial"/>
              </a:rPr>
              <a:t> </a:t>
            </a:r>
            <a:r>
              <a:rPr lang="ru-RU" sz="1400" b="1" dirty="0" err="1">
                <a:latin typeface="Arial"/>
                <a:cs typeface="Arial"/>
              </a:rPr>
              <a:t>Rating</a:t>
            </a:r>
            <a:r>
              <a:rPr lang="ru-RU" sz="1400" b="1" dirty="0" smtClean="0">
                <a:latin typeface="Arial"/>
                <a:cs typeface="Arial"/>
              </a:rPr>
              <a:t>.</a:t>
            </a:r>
            <a:endParaRPr lang="en-US" sz="1400" b="1" dirty="0" smtClean="0">
              <a:latin typeface="Arial"/>
              <a:cs typeface="Arial"/>
            </a:endParaRPr>
          </a:p>
          <a:p>
            <a:endParaRPr lang="ru-RU" sz="1400" b="1" dirty="0">
              <a:latin typeface="Arial"/>
              <a:cs typeface="Arial"/>
            </a:endParaRPr>
          </a:p>
          <a:p>
            <a:r>
              <a:rPr lang="ru-RU" sz="1400" dirty="0"/>
              <a:t>ГИПЕРКОЛОБОК – это электронная игрушка, которая может </a:t>
            </a:r>
            <a:endParaRPr lang="en-US" sz="1400" dirty="0" smtClean="0"/>
          </a:p>
          <a:p>
            <a:r>
              <a:rPr lang="ru-RU" sz="1400" dirty="0" smtClean="0"/>
              <a:t>выполнять </a:t>
            </a:r>
            <a:r>
              <a:rPr lang="ru-RU" sz="1400" dirty="0"/>
              <a:t>не только запрограммированные действия - этого </a:t>
            </a:r>
            <a:endParaRPr lang="en-US" sz="1400" dirty="0" smtClean="0"/>
          </a:p>
          <a:p>
            <a:r>
              <a:rPr lang="ru-RU" sz="1400" dirty="0" smtClean="0"/>
              <a:t>робота </a:t>
            </a:r>
            <a:r>
              <a:rPr lang="ru-RU" sz="1400" dirty="0"/>
              <a:t>смело можно назвать первым в мире РОБОТОМ-ДРУГОМ </a:t>
            </a:r>
            <a:endParaRPr lang="en-US" sz="1400" dirty="0" smtClean="0"/>
          </a:p>
          <a:p>
            <a:r>
              <a:rPr lang="ru-RU" sz="1400" dirty="0" smtClean="0"/>
              <a:t>благодаря </a:t>
            </a:r>
            <a:r>
              <a:rPr lang="ru-RU" sz="1400" dirty="0"/>
              <a:t>его способности к мышлению.</a:t>
            </a:r>
            <a:endParaRPr lang="ru-RU" sz="1400" b="1" dirty="0">
              <a:latin typeface="Arial"/>
              <a:cs typeface="Arial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16216" y="1124744"/>
            <a:ext cx="2160240" cy="110500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12" name="Rectangle 10"/>
          <p:cNvSpPr/>
          <p:nvPr/>
        </p:nvSpPr>
        <p:spPr>
          <a:xfrm>
            <a:off x="827584" y="2852936"/>
            <a:ext cx="7920880" cy="116955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</a:rPr>
              <a:t>Робот обладает своим характером и способностью развиваться. Каждый день он обучается на событиях, происходящих вокруг него, и запоминает, что нравится его владельцу, а что - не очень, во сколько просыпается хозяин, во сколько возвращается домой, в какое время любит играть с ним, а когда предпочитает посмотреть телевизор. Образ жизни и </a:t>
            </a:r>
            <a:r>
              <a:rPr lang="ru-RU" sz="1400" dirty="0" err="1">
                <a:solidFill>
                  <a:schemeClr val="bg2"/>
                </a:solidFill>
              </a:rPr>
              <a:t>психотип</a:t>
            </a:r>
            <a:r>
              <a:rPr lang="ru-RU" sz="1400" dirty="0">
                <a:solidFill>
                  <a:schemeClr val="bg2"/>
                </a:solidFill>
              </a:rPr>
              <a:t> хозяина влияет на формирование характера робота, что делает каждого робота уникальным.</a:t>
            </a:r>
            <a:endParaRPr lang="ru-RU" sz="1400" dirty="0">
              <a:solidFill>
                <a:schemeClr val="bg2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27584" y="2483604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Суть инновации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27584" y="4293096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2"/>
                </a:solidFill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преимущества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17" name="Rectangle 10"/>
          <p:cNvSpPr/>
          <p:nvPr/>
        </p:nvSpPr>
        <p:spPr>
          <a:xfrm>
            <a:off x="827584" y="4653136"/>
            <a:ext cx="7890164" cy="52322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err="1">
                <a:solidFill>
                  <a:schemeClr val="accent1"/>
                </a:solidFill>
              </a:rPr>
              <a:t>Гиперколобок</a:t>
            </a:r>
            <a:r>
              <a:rPr lang="ru-RU" sz="1400" dirty="0">
                <a:solidFill>
                  <a:schemeClr val="accent1"/>
                </a:solidFill>
              </a:rPr>
              <a:t> автономен, нет необходимости использовать пульт или программировать его. Необходимо просто включить его, а управлять им можно голосовыми командами.</a:t>
            </a:r>
            <a:endParaRPr lang="ru-RU" sz="1400" dirty="0">
              <a:solidFill>
                <a:schemeClr val="accent1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38205" y="5733256"/>
            <a:ext cx="7910259" cy="954107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</a:rPr>
              <a:t>Емкость мирового рынка домашних роботов по прогнозам Японской ассоциации робототехники составит к 2025 году 66 млрд долларов</a:t>
            </a:r>
            <a:r>
              <a:rPr lang="ru-RU" sz="1400" dirty="0" smtClean="0">
                <a:solidFill>
                  <a:schemeClr val="bg2"/>
                </a:solidFill>
              </a:rPr>
              <a:t>.</a:t>
            </a:r>
            <a:r>
              <a:rPr lang="en-US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>
                <a:solidFill>
                  <a:schemeClr val="bg2"/>
                </a:solidFill>
              </a:rPr>
              <a:t>Через 7 лет большинство семей уже будет иметь домашнего интеллектуального робота или, по крайней мере, планировать такую покупку в ближайшее время, – такие данные прогнозирует МФР.</a:t>
            </a:r>
            <a:endParaRPr lang="ru-RU" sz="1400" dirty="0">
              <a:solidFill>
                <a:schemeClr val="bg2"/>
              </a:solidFill>
              <a:latin typeface="Arial"/>
              <a:cs typeface="Arial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38199" y="5373216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cs typeface="Arial" pitchFamily="34" charset="0"/>
              </a:rPr>
              <a:t>Рынок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7740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Содержание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1117769"/>
            <a:ext cx="8280920" cy="5262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ru-RU" sz="1400" dirty="0" smtClean="0">
                <a:latin typeface="Arial"/>
                <a:cs typeface="Arial"/>
              </a:rPr>
              <a:t>Производитель </a:t>
            </a:r>
            <a:r>
              <a:rPr lang="ru-RU" sz="1400" dirty="0">
                <a:latin typeface="Arial"/>
                <a:cs typeface="Arial"/>
              </a:rPr>
              <a:t>спутников "Даурия </a:t>
            </a:r>
            <a:r>
              <a:rPr lang="ru-RU" sz="1400" dirty="0" err="1">
                <a:latin typeface="Arial"/>
                <a:cs typeface="Arial"/>
              </a:rPr>
              <a:t>Аэроспейс</a:t>
            </a:r>
            <a:r>
              <a:rPr lang="ru-RU" sz="1400" dirty="0">
                <a:latin typeface="Arial"/>
                <a:cs typeface="Arial"/>
              </a:rPr>
              <a:t>" привлек </a:t>
            </a:r>
            <a:r>
              <a:rPr lang="ru-RU" sz="1400" dirty="0" smtClean="0">
                <a:latin typeface="Arial"/>
                <a:cs typeface="Arial"/>
              </a:rPr>
              <a:t>$</a:t>
            </a:r>
            <a:r>
              <a:rPr lang="ru-RU" sz="1400" dirty="0">
                <a:latin typeface="Arial"/>
                <a:cs typeface="Arial"/>
              </a:rPr>
              <a:t>20 млн венчурных </a:t>
            </a:r>
            <a:r>
              <a:rPr lang="ru-RU" sz="1400" dirty="0" smtClean="0">
                <a:latin typeface="Arial"/>
                <a:cs typeface="Arial"/>
              </a:rPr>
              <a:t>инвестиций</a:t>
            </a:r>
            <a:r>
              <a:rPr lang="en-US" sz="1400" dirty="0" smtClean="0">
                <a:latin typeface="Arial"/>
                <a:cs typeface="Arial"/>
              </a:rPr>
              <a:t>.</a:t>
            </a:r>
            <a:endParaRPr lang="en-US" sz="1400" dirty="0">
              <a:latin typeface="Arial"/>
              <a:cs typeface="Arial"/>
            </a:endParaRPr>
          </a:p>
          <a:p>
            <a:endParaRPr lang="en-US" sz="14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ru-RU" sz="1400" dirty="0" err="1" smtClean="0">
                <a:latin typeface="Arial"/>
                <a:cs typeface="Arial"/>
              </a:rPr>
              <a:t>Leta</a:t>
            </a:r>
            <a:r>
              <a:rPr lang="ru-RU" sz="1400" dirty="0" smtClean="0">
                <a:latin typeface="Arial"/>
                <a:cs typeface="Arial"/>
              </a:rPr>
              <a:t> </a:t>
            </a:r>
            <a:r>
              <a:rPr lang="ru-RU" sz="1400" dirty="0" err="1">
                <a:latin typeface="Arial"/>
                <a:cs typeface="Arial"/>
              </a:rPr>
              <a:t>Capital</a:t>
            </a:r>
            <a:r>
              <a:rPr lang="ru-RU" sz="1400" dirty="0">
                <a:latin typeface="Arial"/>
                <a:cs typeface="Arial"/>
              </a:rPr>
              <a:t> инвестирует $500 тыс. в разработчика «автопилота для транспортных средств»</a:t>
            </a:r>
            <a:r>
              <a:rPr lang="en-US" sz="1400" dirty="0">
                <a:latin typeface="Arial"/>
                <a:cs typeface="Arial"/>
              </a:rPr>
              <a:t> - </a:t>
            </a:r>
            <a:r>
              <a:rPr lang="ru-RU" sz="1400" dirty="0">
                <a:latin typeface="Arial"/>
                <a:cs typeface="Arial"/>
              </a:rPr>
              <a:t> компанию </a:t>
            </a:r>
            <a:r>
              <a:rPr lang="ru-RU" sz="1400" dirty="0" err="1" smtClean="0">
                <a:latin typeface="Arial"/>
                <a:cs typeface="Arial"/>
              </a:rPr>
              <a:t>RoboCV</a:t>
            </a:r>
            <a:r>
              <a:rPr lang="en-US" sz="1400" dirty="0" smtClean="0">
                <a:latin typeface="Arial"/>
                <a:cs typeface="Arial"/>
              </a:rPr>
              <a:t>.</a:t>
            </a:r>
            <a:endParaRPr lang="en-US" sz="1400" dirty="0" smtClean="0">
              <a:latin typeface="Arial"/>
              <a:cs typeface="Arial"/>
            </a:endParaRPr>
          </a:p>
          <a:p>
            <a:endParaRPr lang="en-US" sz="14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latin typeface="Arial"/>
                <a:cs typeface="Arial"/>
              </a:rPr>
              <a:t>«</a:t>
            </a:r>
            <a:r>
              <a:rPr lang="ru-RU" sz="1400" dirty="0" err="1">
                <a:latin typeface="Arial"/>
                <a:cs typeface="Arial"/>
              </a:rPr>
              <a:t>СмС</a:t>
            </a:r>
            <a:r>
              <a:rPr lang="ru-RU" sz="1400" dirty="0">
                <a:latin typeface="Arial"/>
                <a:cs typeface="Arial"/>
              </a:rPr>
              <a:t> </a:t>
            </a:r>
            <a:r>
              <a:rPr lang="ru-RU" sz="1400" dirty="0" err="1">
                <a:latin typeface="Arial"/>
                <a:cs typeface="Arial"/>
              </a:rPr>
              <a:t>тензотерм</a:t>
            </a:r>
            <a:r>
              <a:rPr lang="ru-RU" sz="1400" dirty="0">
                <a:latin typeface="Arial"/>
                <a:cs typeface="Arial"/>
              </a:rPr>
              <a:t> Рус» получил патент на Охлаждающую многослойную </a:t>
            </a:r>
            <a:r>
              <a:rPr lang="ru-RU" sz="1400" dirty="0" smtClean="0">
                <a:latin typeface="Arial"/>
                <a:cs typeface="Arial"/>
              </a:rPr>
              <a:t>структуру</a:t>
            </a:r>
            <a:r>
              <a:rPr lang="en-US" sz="1400" dirty="0" smtClean="0">
                <a:latin typeface="Arial"/>
                <a:cs typeface="Arial"/>
              </a:rPr>
              <a:t>.</a:t>
            </a:r>
          </a:p>
          <a:p>
            <a:endParaRPr lang="en-US" sz="14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latin typeface="Arial"/>
                <a:cs typeface="Arial"/>
              </a:rPr>
              <a:t>Проекту компании «Сорбенты Кузбасса» присвоен рейтинг ААА </a:t>
            </a:r>
            <a:r>
              <a:rPr lang="ru-RU" sz="1400" dirty="0" err="1">
                <a:latin typeface="Arial"/>
                <a:cs typeface="Arial"/>
              </a:rPr>
              <a:t>Russian</a:t>
            </a:r>
            <a:r>
              <a:rPr lang="ru-RU" sz="1400" dirty="0">
                <a:latin typeface="Arial"/>
                <a:cs typeface="Arial"/>
              </a:rPr>
              <a:t> </a:t>
            </a:r>
            <a:r>
              <a:rPr lang="ru-RU" sz="1400" dirty="0" err="1">
                <a:latin typeface="Arial"/>
                <a:cs typeface="Arial"/>
              </a:rPr>
              <a:t>Startup</a:t>
            </a:r>
            <a:r>
              <a:rPr lang="ru-RU" sz="1400" dirty="0">
                <a:latin typeface="Arial"/>
                <a:cs typeface="Arial"/>
              </a:rPr>
              <a:t> </a:t>
            </a:r>
            <a:r>
              <a:rPr lang="ru-RU" sz="1400" dirty="0" err="1">
                <a:latin typeface="Arial"/>
                <a:cs typeface="Arial"/>
              </a:rPr>
              <a:t>Rating</a:t>
            </a:r>
            <a:r>
              <a:rPr lang="ru-RU" sz="1400" dirty="0" smtClean="0">
                <a:latin typeface="Arial"/>
                <a:cs typeface="Arial"/>
              </a:rPr>
              <a:t>.</a:t>
            </a:r>
          </a:p>
          <a:p>
            <a:endParaRPr lang="en-US" sz="1400" dirty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ru-RU" sz="1400" dirty="0" smtClean="0">
                <a:latin typeface="Arial"/>
                <a:cs typeface="Arial"/>
              </a:rPr>
              <a:t>«</a:t>
            </a:r>
            <a:r>
              <a:rPr lang="ru-RU" sz="1400" dirty="0" err="1">
                <a:latin typeface="Arial"/>
                <a:cs typeface="Arial"/>
              </a:rPr>
              <a:t>Астерос</a:t>
            </a:r>
            <a:r>
              <a:rPr lang="ru-RU" sz="1400" dirty="0">
                <a:latin typeface="Arial"/>
                <a:cs typeface="Arial"/>
              </a:rPr>
              <a:t> Контакт Авиа» использовался в </a:t>
            </a:r>
            <a:r>
              <a:rPr lang="ru-RU" sz="1400" dirty="0" smtClean="0">
                <a:latin typeface="Arial"/>
                <a:cs typeface="Arial"/>
              </a:rPr>
              <a:t>качестве</a:t>
            </a:r>
            <a:r>
              <a:rPr lang="en-US" sz="1400" dirty="0" smtClean="0">
                <a:latin typeface="Arial"/>
                <a:cs typeface="Arial"/>
              </a:rPr>
              <a:t> </a:t>
            </a:r>
            <a:r>
              <a:rPr lang="ru-RU" sz="1400" dirty="0" smtClean="0">
                <a:latin typeface="Arial"/>
                <a:cs typeface="Arial"/>
              </a:rPr>
              <a:t>технологической </a:t>
            </a:r>
            <a:r>
              <a:rPr lang="ru-RU" sz="1400" dirty="0">
                <a:latin typeface="Arial"/>
                <a:cs typeface="Arial"/>
              </a:rPr>
              <a:t>платформы конкурса, который </a:t>
            </a:r>
            <a:r>
              <a:rPr lang="ru-RU" sz="1400" dirty="0" smtClean="0">
                <a:latin typeface="Arial"/>
                <a:cs typeface="Arial"/>
              </a:rPr>
              <a:t>проводился </a:t>
            </a:r>
            <a:r>
              <a:rPr lang="ru-RU" sz="1400" dirty="0">
                <a:latin typeface="Arial"/>
                <a:cs typeface="Arial"/>
              </a:rPr>
              <a:t>среди агентов </a:t>
            </a:r>
            <a:r>
              <a:rPr lang="ru-RU" sz="1400" dirty="0" smtClean="0">
                <a:latin typeface="Arial"/>
                <a:cs typeface="Arial"/>
              </a:rPr>
              <a:t>регистрации</a:t>
            </a:r>
            <a:r>
              <a:rPr lang="en-US" sz="1400" dirty="0" smtClean="0">
                <a:latin typeface="Arial"/>
                <a:cs typeface="Arial"/>
              </a:rPr>
              <a:t> </a:t>
            </a:r>
            <a:r>
              <a:rPr lang="ru-RU" sz="1400" dirty="0" err="1" smtClean="0">
                <a:latin typeface="Arial"/>
                <a:cs typeface="Arial"/>
              </a:rPr>
              <a:t>пассажирскихперевозок</a:t>
            </a:r>
            <a:r>
              <a:rPr lang="ru-RU" sz="1400" dirty="0">
                <a:latin typeface="Arial"/>
                <a:cs typeface="Arial"/>
              </a:rPr>
              <a:t> авиапредприятий </a:t>
            </a:r>
            <a:r>
              <a:rPr lang="ru-RU" sz="1400" dirty="0" smtClean="0">
                <a:latin typeface="Arial"/>
                <a:cs typeface="Arial"/>
              </a:rPr>
              <a:t>ПФО.</a:t>
            </a:r>
          </a:p>
          <a:p>
            <a:endParaRPr lang="ru-RU" sz="14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latin typeface="Arial"/>
                <a:cs typeface="Arial"/>
              </a:rPr>
              <a:t>Проект </a:t>
            </a:r>
            <a:r>
              <a:rPr lang="ru-RU" sz="1400" dirty="0" err="1">
                <a:latin typeface="Arial"/>
                <a:cs typeface="Arial"/>
              </a:rPr>
              <a:t>Gvidi</a:t>
            </a:r>
            <a:r>
              <a:rPr lang="ru-RU" sz="1400" dirty="0">
                <a:latin typeface="Arial"/>
                <a:cs typeface="Arial"/>
              </a:rPr>
              <a:t> компании Вай2Гео стал победителем </a:t>
            </a:r>
            <a:r>
              <a:rPr lang="ru-RU" sz="1400" dirty="0" err="1">
                <a:latin typeface="Arial"/>
                <a:cs typeface="Arial"/>
              </a:rPr>
              <a:t>Bully</a:t>
            </a:r>
            <a:r>
              <a:rPr lang="ru-RU" sz="1400" dirty="0">
                <a:latin typeface="Arial"/>
                <a:cs typeface="Arial"/>
              </a:rPr>
              <a:t> </a:t>
            </a:r>
            <a:r>
              <a:rPr lang="ru-RU" sz="1400" dirty="0" err="1" smtClean="0">
                <a:latin typeface="Arial"/>
                <a:cs typeface="Arial"/>
              </a:rPr>
              <a:t>Award</a:t>
            </a:r>
            <a:endParaRPr lang="ru-RU" sz="1400" dirty="0" smtClean="0">
              <a:latin typeface="Arial"/>
              <a:cs typeface="Arial"/>
            </a:endParaRPr>
          </a:p>
          <a:p>
            <a:endParaRPr lang="ru-RU" sz="14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latin typeface="Arial"/>
                <a:cs typeface="Arial"/>
              </a:rPr>
              <a:t>Власти Москвы запускают пилотный проект по контролю скоростного режима на дорогах с помощью </a:t>
            </a:r>
            <a:r>
              <a:rPr lang="ru-RU" sz="1400" dirty="0" smtClean="0">
                <a:latin typeface="Arial"/>
                <a:cs typeface="Arial"/>
              </a:rPr>
              <a:t>комплекса «</a:t>
            </a:r>
            <a:r>
              <a:rPr lang="ru-RU" sz="1400" dirty="0" err="1">
                <a:latin typeface="Arial"/>
                <a:cs typeface="Arial"/>
              </a:rPr>
              <a:t>Автодория</a:t>
            </a:r>
            <a:r>
              <a:rPr lang="ru-RU" sz="1400" dirty="0" smtClean="0">
                <a:latin typeface="Arial"/>
                <a:cs typeface="Arial"/>
              </a:rPr>
              <a:t>».</a:t>
            </a:r>
          </a:p>
          <a:p>
            <a:endParaRPr lang="ru-RU" sz="14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«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МегаФон» завершил установку новой технологической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платформы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сбора и обработки информации о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подозрительных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сообщениях и спаме - VOCORD SRS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.</a:t>
            </a:r>
          </a:p>
          <a:p>
            <a:endParaRPr lang="ru-RU" sz="1400" dirty="0" smtClean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ru-RU" sz="1400" dirty="0" err="1">
                <a:latin typeface="Arial"/>
                <a:cs typeface="Arial"/>
              </a:rPr>
              <a:t>Zingaya</a:t>
            </a:r>
            <a:r>
              <a:rPr lang="ru-RU" sz="1400" dirty="0">
                <a:latin typeface="Arial"/>
                <a:cs typeface="Arial"/>
              </a:rPr>
              <a:t> вошла в top10 лучших </a:t>
            </a:r>
            <a:r>
              <a:rPr lang="ru-RU" sz="1400" dirty="0" err="1">
                <a:latin typeface="Arial"/>
                <a:cs typeface="Arial"/>
              </a:rPr>
              <a:t>стартапов</a:t>
            </a:r>
            <a:r>
              <a:rPr lang="ru-RU" sz="1400" dirty="0">
                <a:latin typeface="Arial"/>
                <a:cs typeface="Arial"/>
              </a:rPr>
              <a:t> из Москвы по версии </a:t>
            </a:r>
            <a:r>
              <a:rPr lang="ru-RU" sz="1400" dirty="0" smtClean="0">
                <a:latin typeface="Arial"/>
                <a:cs typeface="Arial"/>
              </a:rPr>
              <a:t>WIRED.</a:t>
            </a:r>
          </a:p>
          <a:p>
            <a:endParaRPr lang="ru-RU" sz="14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ru-RU" sz="1400" dirty="0" smtClean="0">
                <a:latin typeface="Arial"/>
                <a:cs typeface="Arial"/>
              </a:rPr>
              <a:t>Проекту HYPERBOK </a:t>
            </a:r>
            <a:r>
              <a:rPr lang="ru-RU" sz="1400" dirty="0">
                <a:latin typeface="Arial"/>
                <a:cs typeface="Arial"/>
              </a:rPr>
              <a:t>присвоен рейтинг ААА </a:t>
            </a:r>
            <a:r>
              <a:rPr lang="ru-RU" sz="1400" dirty="0" err="1">
                <a:latin typeface="Arial"/>
                <a:cs typeface="Arial"/>
              </a:rPr>
              <a:t>Russian</a:t>
            </a:r>
            <a:r>
              <a:rPr lang="ru-RU" sz="1400" dirty="0">
                <a:latin typeface="Arial"/>
                <a:cs typeface="Arial"/>
              </a:rPr>
              <a:t> </a:t>
            </a:r>
            <a:r>
              <a:rPr lang="ru-RU" sz="1400" dirty="0" err="1">
                <a:latin typeface="Arial"/>
                <a:cs typeface="Arial"/>
              </a:rPr>
              <a:t>Startup</a:t>
            </a:r>
            <a:r>
              <a:rPr lang="ru-RU" sz="1400" dirty="0">
                <a:latin typeface="Arial"/>
                <a:cs typeface="Arial"/>
              </a:rPr>
              <a:t> </a:t>
            </a:r>
            <a:r>
              <a:rPr lang="ru-RU" sz="1400" dirty="0" err="1">
                <a:latin typeface="Arial"/>
                <a:cs typeface="Arial"/>
              </a:rPr>
              <a:t>Rating</a:t>
            </a:r>
            <a:r>
              <a:rPr lang="ru-RU" sz="1400" dirty="0" smtClean="0">
                <a:latin typeface="Arial"/>
                <a:cs typeface="Arial"/>
              </a:rPr>
              <a:t>.</a:t>
            </a:r>
            <a:endParaRPr lang="ru-RU" sz="1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68529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/>
              <a:t>Даурия - спутниковые технологии</a:t>
            </a:r>
            <a:endParaRPr lang="ru-RU" sz="2800" dirty="0"/>
          </a:p>
        </p:txBody>
      </p:sp>
      <p:sp>
        <p:nvSpPr>
          <p:cNvPr id="4" name="Rectangle 9"/>
          <p:cNvSpPr/>
          <p:nvPr/>
        </p:nvSpPr>
        <p:spPr>
          <a:xfrm>
            <a:off x="827583" y="963885"/>
            <a:ext cx="5976665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latin typeface="Arial"/>
                <a:cs typeface="Arial"/>
              </a:rPr>
              <a:t>Производитель спутников "Даурия </a:t>
            </a:r>
            <a:r>
              <a:rPr lang="ru-RU" sz="1400" b="1" dirty="0" err="1">
                <a:latin typeface="Arial"/>
                <a:cs typeface="Arial"/>
              </a:rPr>
              <a:t>Аэроспейс</a:t>
            </a:r>
            <a:r>
              <a:rPr lang="ru-RU" sz="1400" b="1" dirty="0">
                <a:latin typeface="Arial"/>
                <a:cs typeface="Arial"/>
              </a:rPr>
              <a:t>" привлек </a:t>
            </a:r>
            <a:endParaRPr lang="ru-RU" sz="1400" b="1" dirty="0" smtClean="0">
              <a:latin typeface="Arial"/>
              <a:cs typeface="Arial"/>
            </a:endParaRPr>
          </a:p>
          <a:p>
            <a:r>
              <a:rPr lang="ru-RU" sz="1400" b="1" dirty="0" smtClean="0">
                <a:latin typeface="Arial"/>
                <a:cs typeface="Arial"/>
              </a:rPr>
              <a:t>$</a:t>
            </a:r>
            <a:r>
              <a:rPr lang="ru-RU" sz="1400" b="1" dirty="0">
                <a:latin typeface="Arial"/>
                <a:cs typeface="Arial"/>
              </a:rPr>
              <a:t>20 млн венчурных </a:t>
            </a:r>
            <a:r>
              <a:rPr lang="ru-RU" sz="1400" b="1" dirty="0" smtClean="0">
                <a:latin typeface="Arial"/>
                <a:cs typeface="Arial"/>
              </a:rPr>
              <a:t>инвестиций</a:t>
            </a:r>
            <a:r>
              <a:rPr lang="en-US" sz="1400" b="1" dirty="0">
                <a:latin typeface="Arial"/>
                <a:cs typeface="Arial"/>
              </a:rPr>
              <a:t>.</a:t>
            </a:r>
            <a:endParaRPr lang="ru-RU" sz="1400" b="1" dirty="0" smtClean="0">
              <a:latin typeface="Arial"/>
              <a:cs typeface="Arial"/>
            </a:endParaRPr>
          </a:p>
          <a:p>
            <a:endParaRPr lang="ru-RU" sz="1400" b="1" dirty="0" smtClean="0">
              <a:latin typeface="Arial"/>
              <a:cs typeface="Arial"/>
            </a:endParaRPr>
          </a:p>
          <a:p>
            <a:r>
              <a:rPr lang="ru-RU" sz="1400" dirty="0" smtClean="0"/>
              <a:t>Производитель спутников </a:t>
            </a:r>
            <a:r>
              <a:rPr lang="ru-RU" sz="1400" dirty="0"/>
              <a:t>«Даурия </a:t>
            </a:r>
            <a:r>
              <a:rPr lang="ru-RU" sz="1400" dirty="0" err="1"/>
              <a:t>Аэроспейс</a:t>
            </a:r>
            <a:r>
              <a:rPr lang="ru-RU" sz="1400" dirty="0"/>
              <a:t>» получил $20 млн от венчурного фонда I2BF </a:t>
            </a:r>
            <a:r>
              <a:rPr lang="ru-RU" sz="1400" dirty="0" err="1"/>
              <a:t>Global</a:t>
            </a:r>
            <a:r>
              <a:rPr lang="ru-RU" sz="1400" dirty="0"/>
              <a:t> </a:t>
            </a:r>
            <a:r>
              <a:rPr lang="ru-RU" sz="1400" dirty="0" err="1"/>
              <a:t>Ventures</a:t>
            </a:r>
            <a:r>
              <a:rPr lang="ru-RU" sz="1400" dirty="0"/>
              <a:t>. </a:t>
            </a:r>
            <a:endParaRPr lang="ru-RU" sz="1400" b="1" dirty="0" smtClean="0">
              <a:latin typeface="Arial"/>
              <a:cs typeface="Arial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32304" y="44624"/>
            <a:ext cx="602248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10"/>
          <p:cNvSpPr/>
          <p:nvPr/>
        </p:nvSpPr>
        <p:spPr>
          <a:xfrm>
            <a:off x="818374" y="2708920"/>
            <a:ext cx="7858082" cy="2462213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err="1">
                <a:solidFill>
                  <a:srgbClr val="FFFFFF"/>
                </a:solidFill>
                <a:latin typeface="+mj-lt"/>
              </a:rPr>
              <a:t>Dauria</a:t>
            </a:r>
            <a:r>
              <a:rPr lang="ru-RU" sz="1400" dirty="0">
                <a:solidFill>
                  <a:srgbClr val="FFFFFF"/>
                </a:solidFill>
                <a:latin typeface="+mj-lt"/>
              </a:rPr>
              <a:t> </a:t>
            </a:r>
            <a:r>
              <a:rPr lang="ru-RU" sz="1400" dirty="0" err="1">
                <a:solidFill>
                  <a:srgbClr val="FFFFFF"/>
                </a:solidFill>
                <a:latin typeface="+mj-lt"/>
              </a:rPr>
              <a:t>Aerospace</a:t>
            </a:r>
            <a:r>
              <a:rPr lang="ru-RU" sz="1400" dirty="0">
                <a:solidFill>
                  <a:srgbClr val="FFFFFF"/>
                </a:solidFill>
                <a:latin typeface="+mj-lt"/>
              </a:rPr>
              <a:t> – первая в России частная компания- разработчик и производитель бюджетных спутников</a:t>
            </a:r>
            <a:r>
              <a:rPr lang="ru-RU" sz="1400" dirty="0" smtClean="0">
                <a:solidFill>
                  <a:srgbClr val="FFFFFF"/>
                </a:solidFill>
                <a:latin typeface="+mj-lt"/>
              </a:rPr>
              <a:t>.</a:t>
            </a:r>
          </a:p>
          <a:p>
            <a:endParaRPr lang="ru-RU" sz="1400" dirty="0">
              <a:solidFill>
                <a:srgbClr val="FFFFFF"/>
              </a:solidFill>
              <a:latin typeface="+mj-lt"/>
            </a:endParaRPr>
          </a:p>
          <a:p>
            <a:r>
              <a:rPr lang="ru-RU" sz="1400" dirty="0">
                <a:solidFill>
                  <a:srgbClr val="FFFFFF"/>
                </a:solidFill>
                <a:latin typeface="+mj-lt"/>
              </a:rPr>
              <a:t>В данный момент компания занимается разработкой универсальной стандартизированной спутниковой платформы для быстрого создания новых бюджетных спутников и разработкой системы регулярных кластерных запусков малых космических аппаратов.</a:t>
            </a:r>
          </a:p>
          <a:p>
            <a:r>
              <a:rPr lang="ru-RU" sz="1400" dirty="0">
                <a:solidFill>
                  <a:srgbClr val="FFFFFF"/>
                </a:solidFill>
                <a:latin typeface="+mj-lt"/>
              </a:rPr>
              <a:t>Компания заключила первое в России соглашение о государственно-частном партнёрстве с </a:t>
            </a:r>
            <a:r>
              <a:rPr lang="ru-RU" sz="1400" dirty="0" err="1">
                <a:solidFill>
                  <a:srgbClr val="FFFFFF"/>
                </a:solidFill>
                <a:latin typeface="+mj-lt"/>
              </a:rPr>
              <a:t>Роскосмосом</a:t>
            </a:r>
            <a:r>
              <a:rPr lang="ru-RU" sz="1400" dirty="0">
                <a:solidFill>
                  <a:srgbClr val="FFFFFF"/>
                </a:solidFill>
                <a:latin typeface="+mj-lt"/>
              </a:rPr>
              <a:t> и НПО им. С.А. Лавочкина</a:t>
            </a:r>
            <a:r>
              <a:rPr lang="ru-RU" sz="1400" dirty="0" smtClean="0">
                <a:solidFill>
                  <a:srgbClr val="FFFFFF"/>
                </a:solidFill>
                <a:latin typeface="+mj-lt"/>
              </a:rPr>
              <a:t>.</a:t>
            </a:r>
          </a:p>
          <a:p>
            <a:endParaRPr lang="ru-RU" sz="1400" dirty="0" smtClean="0">
              <a:solidFill>
                <a:srgbClr val="FFFFFF"/>
              </a:solidFill>
              <a:latin typeface="+mj-lt"/>
            </a:endParaRPr>
          </a:p>
          <a:p>
            <a:r>
              <a:rPr lang="ru-RU" sz="1400" dirty="0" smtClean="0">
                <a:solidFill>
                  <a:schemeClr val="accent1"/>
                </a:solidFill>
                <a:latin typeface="+mj-lt"/>
                <a:cs typeface="Arial"/>
              </a:rPr>
              <a:t>15 </a:t>
            </a:r>
            <a:r>
              <a:rPr lang="ru-RU" sz="1400" dirty="0">
                <a:solidFill>
                  <a:schemeClr val="accent1"/>
                </a:solidFill>
                <a:latin typeface="+mj-lt"/>
                <a:cs typeface="Arial"/>
              </a:rPr>
              <a:t>октября </a:t>
            </a:r>
            <a:r>
              <a:rPr lang="ru-RU" sz="1400" dirty="0" smtClean="0">
                <a:solidFill>
                  <a:schemeClr val="accent1"/>
                </a:solidFill>
                <a:latin typeface="+mj-lt"/>
                <a:cs typeface="Arial"/>
              </a:rPr>
              <a:t>2013г «</a:t>
            </a:r>
            <a:r>
              <a:rPr lang="ru-RU" sz="1400" dirty="0">
                <a:solidFill>
                  <a:schemeClr val="accent1"/>
                </a:solidFill>
                <a:latin typeface="+mj-lt"/>
                <a:cs typeface="Arial"/>
              </a:rPr>
              <a:t>Даурия </a:t>
            </a:r>
            <a:r>
              <a:rPr lang="ru-RU" sz="1400" dirty="0" err="1">
                <a:solidFill>
                  <a:schemeClr val="accent1"/>
                </a:solidFill>
                <a:latin typeface="+mj-lt"/>
                <a:cs typeface="Arial"/>
              </a:rPr>
              <a:t>Аэроспейс</a:t>
            </a:r>
            <a:r>
              <a:rPr lang="ru-RU" sz="1400" dirty="0" smtClean="0">
                <a:solidFill>
                  <a:schemeClr val="accent1"/>
                </a:solidFill>
                <a:latin typeface="+mj-lt"/>
                <a:cs typeface="Arial"/>
              </a:rPr>
              <a:t>» и </a:t>
            </a:r>
            <a:r>
              <a:rPr lang="ru-RU" sz="1400" dirty="0" err="1">
                <a:solidFill>
                  <a:schemeClr val="accent1"/>
                </a:solidFill>
                <a:latin typeface="+mj-lt"/>
                <a:cs typeface="Arial"/>
              </a:rPr>
              <a:t>Samsung</a:t>
            </a:r>
            <a:r>
              <a:rPr lang="ru-RU" sz="1400" dirty="0">
                <a:solidFill>
                  <a:schemeClr val="accent1"/>
                </a:solidFill>
                <a:latin typeface="+mj-lt"/>
                <a:cs typeface="Arial"/>
              </a:rPr>
              <a:t> </a:t>
            </a:r>
            <a:r>
              <a:rPr lang="ru-RU" sz="1400" dirty="0" err="1">
                <a:solidFill>
                  <a:schemeClr val="accent1"/>
                </a:solidFill>
                <a:latin typeface="+mj-lt"/>
                <a:cs typeface="Arial"/>
              </a:rPr>
              <a:t>Electronics</a:t>
            </a:r>
            <a:r>
              <a:rPr lang="ru-RU" sz="1400" dirty="0">
                <a:solidFill>
                  <a:schemeClr val="accent1"/>
                </a:solidFill>
                <a:latin typeface="+mj-lt"/>
                <a:cs typeface="Arial"/>
              </a:rPr>
              <a:t> </a:t>
            </a:r>
            <a:r>
              <a:rPr lang="ru-RU" sz="1400" dirty="0" err="1">
                <a:solidFill>
                  <a:schemeClr val="accent1"/>
                </a:solidFill>
                <a:latin typeface="+mj-lt"/>
                <a:cs typeface="Arial"/>
              </a:rPr>
              <a:t>Rus</a:t>
            </a:r>
            <a:r>
              <a:rPr lang="ru-RU" sz="1400" dirty="0">
                <a:solidFill>
                  <a:schemeClr val="accent1"/>
                </a:solidFill>
                <a:latin typeface="+mj-lt"/>
                <a:cs typeface="Arial"/>
              </a:rPr>
              <a:t> </a:t>
            </a:r>
            <a:r>
              <a:rPr lang="ru-RU" sz="1400" dirty="0" err="1">
                <a:solidFill>
                  <a:schemeClr val="accent1"/>
                </a:solidFill>
                <a:latin typeface="+mj-lt"/>
                <a:cs typeface="Arial"/>
              </a:rPr>
              <a:t>Company</a:t>
            </a:r>
            <a:r>
              <a:rPr lang="ru-RU" sz="1400" dirty="0">
                <a:solidFill>
                  <a:schemeClr val="accent1"/>
                </a:solidFill>
                <a:latin typeface="+mj-lt"/>
                <a:cs typeface="Arial"/>
              </a:rPr>
              <a:t> огласили подробности проекта запуска спутника </a:t>
            </a:r>
            <a:r>
              <a:rPr lang="ru-RU" sz="1400" dirty="0" err="1">
                <a:solidFill>
                  <a:schemeClr val="accent1"/>
                </a:solidFill>
                <a:latin typeface="+mj-lt"/>
                <a:cs typeface="Arial"/>
              </a:rPr>
              <a:t>Dauria</a:t>
            </a:r>
            <a:r>
              <a:rPr lang="ru-RU" sz="1400" dirty="0">
                <a:solidFill>
                  <a:schemeClr val="accent1"/>
                </a:solidFill>
                <a:latin typeface="+mj-lt"/>
                <a:cs typeface="Arial"/>
              </a:rPr>
              <a:t> Experimental-1 (DX1)</a:t>
            </a:r>
            <a:r>
              <a:rPr lang="ru-RU" sz="1400" dirty="0" smtClean="0">
                <a:solidFill>
                  <a:schemeClr val="accent1"/>
                </a:solidFill>
                <a:latin typeface="+mj-lt"/>
                <a:cs typeface="Arial"/>
              </a:rPr>
              <a:t>. </a:t>
            </a:r>
            <a:r>
              <a:rPr lang="ru-RU" sz="1400" dirty="0">
                <a:solidFill>
                  <a:schemeClr val="accent1"/>
                </a:solidFill>
                <a:latin typeface="+mj-lt"/>
                <a:cs typeface="Arial"/>
              </a:rPr>
              <a:t>Запуск состоится феврале 2014г.</a:t>
            </a:r>
            <a:endParaRPr lang="ru-RU" sz="1400" dirty="0" smtClean="0">
              <a:solidFill>
                <a:schemeClr val="accent1"/>
              </a:solidFill>
              <a:latin typeface="+mj-lt"/>
              <a:cs typeface="Arial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27584" y="2348880"/>
            <a:ext cx="7848872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О компании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38205" y="5786680"/>
            <a:ext cx="7838251" cy="738664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FFFF"/>
                </a:solidFill>
              </a:rPr>
              <a:t>·Космические аппараты и платформы для них.</a:t>
            </a:r>
          </a:p>
          <a:p>
            <a:r>
              <a:rPr lang="ru-RU" sz="1400" dirty="0">
                <a:solidFill>
                  <a:srgbClr val="FFFFFF"/>
                </a:solidFill>
              </a:rPr>
              <a:t>·Космические услуги, в основном, с использованием данных  полученных на разрабатываемых в рамках данного Проекта аппаратах</a:t>
            </a:r>
            <a:r>
              <a:rPr lang="ru-RU" sz="1400" dirty="0" smtClean="0">
                <a:solidFill>
                  <a:srgbClr val="FFFFFF"/>
                </a:solidFill>
              </a:rPr>
              <a:t>.</a:t>
            </a:r>
            <a:endParaRPr lang="ru-RU" sz="14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27585" y="5435932"/>
            <a:ext cx="7848872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Рынок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00669" y="950923"/>
            <a:ext cx="2103779" cy="110992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90760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/>
              <a:t>ООО "</a:t>
            </a:r>
            <a:r>
              <a:rPr lang="ru-RU" sz="2800" dirty="0" err="1"/>
              <a:t>РобоСиВи</a:t>
            </a:r>
            <a:r>
              <a:rPr lang="ru-RU" sz="2800" dirty="0"/>
              <a:t>" </a:t>
            </a:r>
          </a:p>
        </p:txBody>
      </p:sp>
      <p:sp>
        <p:nvSpPr>
          <p:cNvPr id="4" name="Rectangle 9"/>
          <p:cNvSpPr/>
          <p:nvPr/>
        </p:nvSpPr>
        <p:spPr>
          <a:xfrm>
            <a:off x="827583" y="963885"/>
            <a:ext cx="597666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err="1">
                <a:latin typeface="Arial"/>
                <a:cs typeface="Arial"/>
              </a:rPr>
              <a:t>Leta</a:t>
            </a:r>
            <a:r>
              <a:rPr lang="ru-RU" sz="1400" b="1" dirty="0">
                <a:latin typeface="Arial"/>
                <a:cs typeface="Arial"/>
              </a:rPr>
              <a:t> </a:t>
            </a:r>
            <a:r>
              <a:rPr lang="ru-RU" sz="1400" b="1" dirty="0" err="1">
                <a:latin typeface="Arial"/>
                <a:cs typeface="Arial"/>
              </a:rPr>
              <a:t>Capital</a:t>
            </a:r>
            <a:r>
              <a:rPr lang="ru-RU" sz="1400" b="1" dirty="0">
                <a:latin typeface="Arial"/>
                <a:cs typeface="Arial"/>
              </a:rPr>
              <a:t> инвестирует $500 тыс. в разработчика «автопилота для транспортных средств</a:t>
            </a:r>
            <a:r>
              <a:rPr lang="ru-RU" sz="1400" b="1" dirty="0" smtClean="0">
                <a:latin typeface="Arial"/>
                <a:cs typeface="Arial"/>
              </a:rPr>
              <a:t>»</a:t>
            </a:r>
            <a:r>
              <a:rPr lang="en-US" sz="1400" b="1" dirty="0" smtClean="0">
                <a:latin typeface="Arial"/>
                <a:cs typeface="Arial"/>
              </a:rPr>
              <a:t> - </a:t>
            </a:r>
            <a:r>
              <a:rPr lang="ru-RU" sz="1400" b="1" dirty="0">
                <a:latin typeface="Arial"/>
                <a:cs typeface="Arial"/>
              </a:rPr>
              <a:t> компанию </a:t>
            </a:r>
            <a:r>
              <a:rPr lang="ru-RU" sz="1400" b="1" dirty="0" err="1" smtClean="0">
                <a:latin typeface="Arial"/>
                <a:cs typeface="Arial"/>
              </a:rPr>
              <a:t>RoboCV</a:t>
            </a:r>
            <a:r>
              <a:rPr lang="en-US" sz="1400" b="1" dirty="0" smtClean="0">
                <a:latin typeface="Arial"/>
                <a:cs typeface="Arial"/>
              </a:rPr>
              <a:t>.</a:t>
            </a:r>
            <a:r>
              <a:rPr lang="ru-RU" sz="1400" b="1" dirty="0" smtClean="0">
                <a:latin typeface="Arial"/>
                <a:cs typeface="Arial"/>
              </a:rPr>
              <a:t> </a:t>
            </a:r>
            <a:endParaRPr lang="en-US" sz="1400" b="1" dirty="0" smtClean="0">
              <a:latin typeface="Arial"/>
              <a:cs typeface="Arial"/>
            </a:endParaRPr>
          </a:p>
          <a:p>
            <a:endParaRPr lang="en-US" sz="1400" b="1" dirty="0" smtClean="0"/>
          </a:p>
          <a:p>
            <a:r>
              <a:rPr lang="ru-RU" sz="1400" dirty="0" smtClean="0"/>
              <a:t>Средства </a:t>
            </a:r>
            <a:r>
              <a:rPr lang="ru-RU" sz="1400" dirty="0"/>
              <a:t>от инвестиций будут направлены на развитие существующих автопилотов для складской техники, а также на разработку </a:t>
            </a:r>
            <a:r>
              <a:rPr lang="ru-RU" sz="1400" dirty="0" err="1"/>
              <a:t>предсерийного</a:t>
            </a:r>
            <a:r>
              <a:rPr lang="ru-RU" sz="1400" dirty="0"/>
              <a:t> образца для автомобилей, сообщили </a:t>
            </a:r>
            <a:r>
              <a:rPr lang="ru-RU" sz="1400" dirty="0" smtClean="0"/>
              <a:t>в </a:t>
            </a:r>
            <a:r>
              <a:rPr lang="ru-RU" sz="1400" dirty="0" err="1"/>
              <a:t>Leta</a:t>
            </a:r>
            <a:r>
              <a:rPr lang="ru-RU" sz="1400" dirty="0"/>
              <a:t> </a:t>
            </a:r>
            <a:r>
              <a:rPr lang="ru-RU" sz="1400" dirty="0" err="1"/>
              <a:t>Capital</a:t>
            </a:r>
            <a:r>
              <a:rPr lang="ru-RU" sz="1400" dirty="0"/>
              <a:t>.</a:t>
            </a:r>
            <a:endParaRPr lang="en-US" sz="1400" b="1" dirty="0" smtClean="0"/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32304" y="44624"/>
            <a:ext cx="602248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16262" y="908720"/>
            <a:ext cx="1760194" cy="140441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14" name="Rectangle 10"/>
          <p:cNvSpPr/>
          <p:nvPr/>
        </p:nvSpPr>
        <p:spPr>
          <a:xfrm>
            <a:off x="818374" y="2924944"/>
            <a:ext cx="7858082" cy="138499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</a:rPr>
              <a:t>В проекте разрабатывается универсальный навигационный комплекс - «автопилот для транспортных роботов», способный работать как в составе наземных транспортных или водных роботов, БПЛА, так и в составе автономных планетных роботов. Комплекс создается на базе технологий технического зрения, БИНС и ГЛОНАСС/GPS. «Автопилот» позволит мобильному роботу всегда знать о своем местоположении и окружающей обстановке, а так же рассчитывать маршрут движения до заданной точки с учетом статичных и динамичных препятствий. </a:t>
            </a:r>
            <a:endParaRPr lang="ru-RU" sz="1400" dirty="0">
              <a:solidFill>
                <a:schemeClr val="bg2"/>
              </a:solidFill>
              <a:latin typeface="Arial"/>
              <a:cs typeface="Arial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27584" y="2564904"/>
            <a:ext cx="7848872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Суть инновации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0"/>
          <p:cNvSpPr/>
          <p:nvPr/>
        </p:nvSpPr>
        <p:spPr>
          <a:xfrm>
            <a:off x="838205" y="4941168"/>
            <a:ext cx="7838251" cy="52322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accent1"/>
                </a:solidFill>
              </a:rPr>
              <a:t>В проекте используются наработки его основателей в области технического зрения и распознавания образов, построения телеметрических и автономных вычислительных систем</a:t>
            </a:r>
            <a:r>
              <a:rPr lang="ru-RU" sz="1400" dirty="0" smtClean="0">
                <a:solidFill>
                  <a:schemeClr val="accent1"/>
                </a:solidFill>
              </a:rPr>
              <a:t>.</a:t>
            </a:r>
            <a:endParaRPr lang="ru-RU" sz="1400" dirty="0">
              <a:solidFill>
                <a:schemeClr val="accent1"/>
              </a:solidFill>
              <a:latin typeface="Arial"/>
              <a:cs typeface="Arial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38205" y="6074132"/>
            <a:ext cx="7838251" cy="52322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FFFF"/>
                </a:solidFill>
              </a:rPr>
              <a:t>Рынок робототехники за рубежом неуклонно растет. Согласно прогнозу Японской ассоциации робототехники, к 2025 г. общий объем рынка робототехники в мире достигнет 66,4 млрд. долларов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7585" y="5723964"/>
            <a:ext cx="7848872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Рынок, применение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38205" y="4581128"/>
            <a:ext cx="7838251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преимущества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0513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err="1"/>
              <a:t>СмС</a:t>
            </a:r>
            <a:r>
              <a:rPr lang="ru-RU" sz="2400" dirty="0"/>
              <a:t> </a:t>
            </a:r>
            <a:r>
              <a:rPr lang="ru-RU" sz="2400" dirty="0" err="1"/>
              <a:t>тензотерм</a:t>
            </a:r>
            <a:r>
              <a:rPr lang="ru-RU" sz="2400" dirty="0"/>
              <a:t> Рус</a:t>
            </a:r>
            <a:endParaRPr lang="ru-RU" sz="2200" dirty="0"/>
          </a:p>
        </p:txBody>
      </p:sp>
      <p:pic>
        <p:nvPicPr>
          <p:cNvPr id="11" name="Picture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597969" y="43947"/>
            <a:ext cx="624334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9"/>
          <p:cNvSpPr/>
          <p:nvPr/>
        </p:nvSpPr>
        <p:spPr>
          <a:xfrm>
            <a:off x="780161" y="1035893"/>
            <a:ext cx="5880071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latin typeface="Arial"/>
                <a:cs typeface="Arial"/>
              </a:rPr>
              <a:t>«</a:t>
            </a:r>
            <a:r>
              <a:rPr lang="ru-RU" sz="1400" b="1" dirty="0" err="1">
                <a:latin typeface="Arial"/>
                <a:cs typeface="Arial"/>
              </a:rPr>
              <a:t>СмС</a:t>
            </a:r>
            <a:r>
              <a:rPr lang="ru-RU" sz="1400" b="1" dirty="0">
                <a:latin typeface="Arial"/>
                <a:cs typeface="Arial"/>
              </a:rPr>
              <a:t> </a:t>
            </a:r>
            <a:r>
              <a:rPr lang="ru-RU" sz="1400" b="1" dirty="0" err="1">
                <a:latin typeface="Arial"/>
                <a:cs typeface="Arial"/>
              </a:rPr>
              <a:t>тензотерм</a:t>
            </a:r>
            <a:r>
              <a:rPr lang="ru-RU" sz="1400" b="1" dirty="0">
                <a:latin typeface="Arial"/>
                <a:cs typeface="Arial"/>
              </a:rPr>
              <a:t> Рус» получил патент на Охлаждающую многослойную </a:t>
            </a:r>
            <a:r>
              <a:rPr lang="ru-RU" sz="1400" b="1" dirty="0" smtClean="0">
                <a:latin typeface="Arial"/>
                <a:cs typeface="Arial"/>
              </a:rPr>
              <a:t>структуру</a:t>
            </a:r>
            <a:r>
              <a:rPr lang="en-US" sz="1400" b="1" dirty="0">
                <a:latin typeface="Arial"/>
                <a:cs typeface="Arial"/>
              </a:rPr>
              <a:t>.</a:t>
            </a:r>
            <a:endParaRPr lang="ru-RU" sz="1400" b="1" dirty="0" smtClean="0">
              <a:latin typeface="Arial"/>
              <a:cs typeface="Arial"/>
            </a:endParaRPr>
          </a:p>
          <a:p>
            <a:r>
              <a:rPr lang="ru-RU" sz="1400" b="1" dirty="0">
                <a:solidFill>
                  <a:schemeClr val="bg1">
                    <a:lumMod val="25000"/>
                  </a:schemeClr>
                </a:solidFill>
                <a:cs typeface="Arial"/>
              </a:rPr>
              <a:t> </a:t>
            </a:r>
            <a:endParaRPr lang="ru-RU" sz="1400" b="1" dirty="0" smtClean="0">
              <a:solidFill>
                <a:schemeClr val="bg1">
                  <a:lumMod val="25000"/>
                </a:schemeClr>
              </a:solidFill>
              <a:cs typeface="Arial"/>
            </a:endParaRPr>
          </a:p>
          <a:p>
            <a:r>
              <a:rPr lang="ru-RU" sz="1400" dirty="0"/>
              <a:t>Дата приоритета патента на полезную модель №131238 «Охлаждающая многослойная структура» - 31.01.2013.</a:t>
            </a:r>
            <a:endParaRPr lang="ru-RU" sz="1400" dirty="0">
              <a:solidFill>
                <a:schemeClr val="bg1">
                  <a:lumMod val="25000"/>
                </a:schemeClr>
              </a:solidFill>
              <a:cs typeface="Arial"/>
            </a:endParaRPr>
          </a:p>
        </p:txBody>
      </p:sp>
      <p:sp>
        <p:nvSpPr>
          <p:cNvPr id="13" name="Rectangle 10"/>
          <p:cNvSpPr/>
          <p:nvPr/>
        </p:nvSpPr>
        <p:spPr>
          <a:xfrm>
            <a:off x="838199" y="2708920"/>
            <a:ext cx="7855214" cy="738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err="1">
                <a:solidFill>
                  <a:schemeClr val="bg2"/>
                </a:solidFill>
              </a:rPr>
              <a:t>СмС</a:t>
            </a:r>
            <a:r>
              <a:rPr lang="ru-RU" sz="1400" dirty="0">
                <a:solidFill>
                  <a:schemeClr val="bg2"/>
                </a:solidFill>
              </a:rPr>
              <a:t> </a:t>
            </a:r>
            <a:r>
              <a:rPr lang="ru-RU" sz="1400" dirty="0" err="1">
                <a:solidFill>
                  <a:schemeClr val="bg2"/>
                </a:solidFill>
              </a:rPr>
              <a:t>тензотерм</a:t>
            </a:r>
            <a:r>
              <a:rPr lang="ru-RU" sz="1400" dirty="0">
                <a:solidFill>
                  <a:schemeClr val="bg2"/>
                </a:solidFill>
              </a:rPr>
              <a:t> Рус – дочерняя компания немецкой </a:t>
            </a:r>
            <a:r>
              <a:rPr lang="ru-RU" sz="1400" dirty="0" err="1">
                <a:solidFill>
                  <a:schemeClr val="bg2"/>
                </a:solidFill>
              </a:rPr>
              <a:t>СмС</a:t>
            </a:r>
            <a:r>
              <a:rPr lang="ru-RU" sz="1400" dirty="0">
                <a:solidFill>
                  <a:schemeClr val="bg2"/>
                </a:solidFill>
              </a:rPr>
              <a:t> </a:t>
            </a:r>
            <a:r>
              <a:rPr lang="ru-RU" sz="1400" dirty="0" err="1">
                <a:solidFill>
                  <a:schemeClr val="bg2"/>
                </a:solidFill>
              </a:rPr>
              <a:t>тензотерм</a:t>
            </a:r>
            <a:r>
              <a:rPr lang="ru-RU" sz="1400" dirty="0">
                <a:solidFill>
                  <a:schemeClr val="bg2"/>
                </a:solidFill>
              </a:rPr>
              <a:t> </a:t>
            </a:r>
            <a:r>
              <a:rPr lang="ru-RU" sz="1400" dirty="0" err="1">
                <a:solidFill>
                  <a:schemeClr val="bg2"/>
                </a:solidFill>
              </a:rPr>
              <a:t>ГмбХ</a:t>
            </a:r>
            <a:r>
              <a:rPr lang="ru-RU" sz="1400" dirty="0">
                <a:solidFill>
                  <a:schemeClr val="bg2"/>
                </a:solidFill>
              </a:rPr>
              <a:t>, которая работает в сфере исследований, разработок, производства и продажи </a:t>
            </a:r>
            <a:r>
              <a:rPr lang="ru-RU" sz="1400" dirty="0" err="1">
                <a:solidFill>
                  <a:schemeClr val="bg2"/>
                </a:solidFill>
              </a:rPr>
              <a:t>тензодатчиков</a:t>
            </a:r>
            <a:r>
              <a:rPr lang="ru-RU" sz="1400" dirty="0">
                <a:solidFill>
                  <a:schemeClr val="bg2"/>
                </a:solidFill>
              </a:rPr>
              <a:t> и термоэлектрических устройств из сульфида самария.</a:t>
            </a:r>
            <a:endParaRPr lang="ru-RU" sz="1400" dirty="0">
              <a:solidFill>
                <a:schemeClr val="bg2"/>
              </a:solidFill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38198" y="2348880"/>
            <a:ext cx="7855215" cy="3693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О компании</a:t>
            </a:r>
            <a:endParaRPr lang="ru-RU" dirty="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27584" y="3635732"/>
            <a:ext cx="7890169" cy="3693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Суть </a:t>
            </a:r>
            <a:r>
              <a:rPr lang="ru-RU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инновации</a:t>
            </a:r>
            <a:endParaRPr lang="ru-RU" dirty="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0"/>
          <p:cNvSpPr/>
          <p:nvPr/>
        </p:nvSpPr>
        <p:spPr>
          <a:xfrm>
            <a:off x="838205" y="3988221"/>
            <a:ext cx="7890164" cy="138499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accent1"/>
                </a:solidFill>
              </a:rPr>
              <a:t>Основной целью </a:t>
            </a:r>
            <a:r>
              <a:rPr lang="ru-RU" sz="1400" dirty="0" smtClean="0">
                <a:solidFill>
                  <a:schemeClr val="accent1"/>
                </a:solidFill>
              </a:rPr>
              <a:t>проекта </a:t>
            </a:r>
            <a:r>
              <a:rPr lang="ru-RU" sz="1400" dirty="0">
                <a:solidFill>
                  <a:schemeClr val="accent1"/>
                </a:solidFill>
              </a:rPr>
              <a:t>является разработка первичных полупроводниковых преобразователей на основе редкоземельного полупроводника </a:t>
            </a:r>
            <a:r>
              <a:rPr lang="ru-RU" sz="1400" dirty="0" err="1">
                <a:solidFill>
                  <a:schemeClr val="accent1"/>
                </a:solidFill>
              </a:rPr>
              <a:t>SmS</a:t>
            </a:r>
            <a:r>
              <a:rPr lang="ru-RU" sz="1400" dirty="0">
                <a:solidFill>
                  <a:schemeClr val="accent1"/>
                </a:solidFill>
              </a:rPr>
              <a:t>. Основные направления деятельности</a:t>
            </a:r>
            <a:r>
              <a:rPr lang="ru-RU" sz="1400" dirty="0" smtClean="0">
                <a:solidFill>
                  <a:schemeClr val="accent1"/>
                </a:solidFill>
              </a:rPr>
              <a:t>:</a:t>
            </a:r>
            <a:endParaRPr lang="ru-RU" sz="1400" dirty="0">
              <a:solidFill>
                <a:schemeClr val="accent1"/>
              </a:solidFill>
            </a:endParaRPr>
          </a:p>
          <a:p>
            <a:r>
              <a:rPr lang="ru-RU" sz="1400" dirty="0">
                <a:solidFill>
                  <a:schemeClr val="accent1"/>
                </a:solidFill>
              </a:rPr>
              <a:t>1) Создание термоэлектрического генератора, работающего при равномерном нагреве;</a:t>
            </a:r>
          </a:p>
          <a:p>
            <a:r>
              <a:rPr lang="ru-RU" sz="1400" dirty="0">
                <a:solidFill>
                  <a:schemeClr val="accent1"/>
                </a:solidFill>
              </a:rPr>
              <a:t>2)  Термоэлектрического холодильника;</a:t>
            </a:r>
          </a:p>
          <a:p>
            <a:r>
              <a:rPr lang="ru-RU" sz="1400" dirty="0">
                <a:solidFill>
                  <a:schemeClr val="accent1"/>
                </a:solidFill>
              </a:rPr>
              <a:t>3) </a:t>
            </a:r>
            <a:r>
              <a:rPr lang="ru-RU" sz="1400" dirty="0" err="1">
                <a:solidFill>
                  <a:schemeClr val="accent1"/>
                </a:solidFill>
              </a:rPr>
              <a:t>Тензорезисторов</a:t>
            </a:r>
            <a:r>
              <a:rPr lang="ru-RU" sz="1400" dirty="0">
                <a:solidFill>
                  <a:schemeClr val="accent1"/>
                </a:solidFill>
              </a:rPr>
              <a:t>, превосходящим все известные решения в данной области по своим эксплуатационным характеристикам. </a:t>
            </a:r>
            <a:endParaRPr lang="ru-RU" sz="1400" dirty="0">
              <a:solidFill>
                <a:schemeClr val="accent1"/>
              </a:solidFill>
              <a:latin typeface="Arial"/>
              <a:cs typeface="Arial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04248" y="980729"/>
            <a:ext cx="1800200" cy="108293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18" name="TextBox 17"/>
          <p:cNvSpPr txBox="1"/>
          <p:nvPr/>
        </p:nvSpPr>
        <p:spPr>
          <a:xfrm>
            <a:off x="838199" y="5589240"/>
            <a:ext cx="7890169" cy="3693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Рынок</a:t>
            </a:r>
            <a:endParaRPr lang="ru-RU" dirty="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0"/>
          <p:cNvSpPr/>
          <p:nvPr/>
        </p:nvSpPr>
        <p:spPr>
          <a:xfrm>
            <a:off x="838198" y="5949280"/>
            <a:ext cx="7890164" cy="738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err="1">
                <a:solidFill>
                  <a:schemeClr val="bg2"/>
                </a:solidFill>
              </a:rPr>
              <a:t>СмС</a:t>
            </a:r>
            <a:r>
              <a:rPr lang="ru-RU" sz="1400" dirty="0">
                <a:solidFill>
                  <a:schemeClr val="bg2"/>
                </a:solidFill>
              </a:rPr>
              <a:t> </a:t>
            </a:r>
            <a:r>
              <a:rPr lang="ru-RU" sz="1400" dirty="0" err="1">
                <a:solidFill>
                  <a:schemeClr val="bg2"/>
                </a:solidFill>
              </a:rPr>
              <a:t>тензотерм</a:t>
            </a:r>
            <a:r>
              <a:rPr lang="ru-RU" sz="1400" dirty="0">
                <a:solidFill>
                  <a:schemeClr val="bg2"/>
                </a:solidFill>
              </a:rPr>
              <a:t> </a:t>
            </a:r>
            <a:r>
              <a:rPr lang="ru-RU" sz="1400" dirty="0" err="1">
                <a:solidFill>
                  <a:schemeClr val="bg2"/>
                </a:solidFill>
              </a:rPr>
              <a:t>ГмбХ</a:t>
            </a:r>
            <a:r>
              <a:rPr lang="ru-RU" sz="1400" dirty="0">
                <a:solidFill>
                  <a:schemeClr val="bg2"/>
                </a:solidFill>
              </a:rPr>
              <a:t> начнет реализацию </a:t>
            </a:r>
            <a:r>
              <a:rPr lang="ru-RU" sz="1400" dirty="0" err="1">
                <a:solidFill>
                  <a:schemeClr val="bg2"/>
                </a:solidFill>
              </a:rPr>
              <a:t>тензодатчиков</a:t>
            </a:r>
            <a:r>
              <a:rPr lang="ru-RU" sz="1400" dirty="0">
                <a:solidFill>
                  <a:schemeClr val="bg2"/>
                </a:solidFill>
              </a:rPr>
              <a:t> в середине 2013 года и планирует вывести производство на полную мощность к концу 2014 года. К этому времени, ожидается, что валовая прибыль компании от пилотной линии составит $5M.</a:t>
            </a:r>
            <a:endParaRPr lang="ru-RU" sz="1400" dirty="0">
              <a:solidFill>
                <a:schemeClr val="bg2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042647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Сорбенты Кузбасса</a:t>
            </a:r>
          </a:p>
        </p:txBody>
      </p:sp>
      <p:sp>
        <p:nvSpPr>
          <p:cNvPr id="4" name="Rectangle 31"/>
          <p:cNvSpPr/>
          <p:nvPr/>
        </p:nvSpPr>
        <p:spPr>
          <a:xfrm>
            <a:off x="711366" y="2481232"/>
            <a:ext cx="4984584" cy="107484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9"/>
          <p:cNvSpPr/>
          <p:nvPr/>
        </p:nvSpPr>
        <p:spPr>
          <a:xfrm>
            <a:off x="744616" y="1035893"/>
            <a:ext cx="627565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latin typeface="Arial"/>
                <a:cs typeface="Arial"/>
              </a:rPr>
              <a:t>Проекту компании </a:t>
            </a:r>
            <a:r>
              <a:rPr lang="ru-RU" sz="1400" b="1" dirty="0">
                <a:latin typeface="Arial"/>
                <a:cs typeface="Arial"/>
              </a:rPr>
              <a:t>«Сорбенты Кузбасса» </a:t>
            </a:r>
            <a:r>
              <a:rPr lang="ru-RU" sz="1400" b="1" dirty="0" smtClean="0">
                <a:latin typeface="Arial"/>
                <a:cs typeface="Arial"/>
              </a:rPr>
              <a:t>присвоен </a:t>
            </a:r>
            <a:r>
              <a:rPr lang="ru-RU" sz="1400" b="1" dirty="0">
                <a:latin typeface="Arial"/>
                <a:cs typeface="Arial"/>
              </a:rPr>
              <a:t>рейтинг ААА </a:t>
            </a:r>
            <a:r>
              <a:rPr lang="ru-RU" sz="1400" b="1" dirty="0" err="1">
                <a:latin typeface="Arial"/>
                <a:cs typeface="Arial"/>
              </a:rPr>
              <a:t>Russian</a:t>
            </a:r>
            <a:r>
              <a:rPr lang="ru-RU" sz="1400" b="1" dirty="0">
                <a:latin typeface="Arial"/>
                <a:cs typeface="Arial"/>
              </a:rPr>
              <a:t> </a:t>
            </a:r>
            <a:r>
              <a:rPr lang="ru-RU" sz="1400" b="1" dirty="0" err="1">
                <a:latin typeface="Arial"/>
                <a:cs typeface="Arial"/>
              </a:rPr>
              <a:t>Startup</a:t>
            </a:r>
            <a:r>
              <a:rPr lang="ru-RU" sz="1400" b="1" dirty="0">
                <a:latin typeface="Arial"/>
                <a:cs typeface="Arial"/>
              </a:rPr>
              <a:t> </a:t>
            </a:r>
            <a:r>
              <a:rPr lang="ru-RU" sz="1400" b="1" dirty="0" err="1">
                <a:latin typeface="Arial"/>
                <a:cs typeface="Arial"/>
              </a:rPr>
              <a:t>Rating</a:t>
            </a:r>
            <a:r>
              <a:rPr lang="ru-RU" sz="1400" b="1" dirty="0">
                <a:latin typeface="Arial"/>
                <a:cs typeface="Arial"/>
              </a:rPr>
              <a:t>.</a:t>
            </a:r>
            <a:endParaRPr lang="ru-RU" sz="1400" b="1" dirty="0" smtClean="0">
              <a:latin typeface="Arial"/>
              <a:cs typeface="Arial"/>
            </a:endParaRPr>
          </a:p>
          <a:p>
            <a:endParaRPr lang="ru-RU" sz="1400" b="1" dirty="0" smtClean="0">
              <a:latin typeface="+mj-lt"/>
            </a:endParaRPr>
          </a:p>
          <a:p>
            <a:r>
              <a:rPr lang="ru-RU" sz="1400" dirty="0"/>
              <a:t>Рейтинг ААА присвоен </a:t>
            </a:r>
            <a:r>
              <a:rPr lang="ru-RU" sz="1400" dirty="0" err="1"/>
              <a:t>Russian</a:t>
            </a:r>
            <a:r>
              <a:rPr lang="ru-RU" sz="1400" dirty="0"/>
              <a:t> </a:t>
            </a:r>
            <a:r>
              <a:rPr lang="ru-RU" sz="1400" dirty="0" err="1"/>
              <a:t>Startup</a:t>
            </a:r>
            <a:r>
              <a:rPr lang="ru-RU" sz="1400" dirty="0"/>
              <a:t> </a:t>
            </a:r>
            <a:r>
              <a:rPr lang="ru-RU" sz="1400" dirty="0" err="1"/>
              <a:t>Rating</a:t>
            </a:r>
            <a:r>
              <a:rPr lang="ru-RU" sz="1400" dirty="0"/>
              <a:t> инновационному проекту "Разработка </a:t>
            </a:r>
            <a:r>
              <a:rPr lang="ru-RU" sz="1400" dirty="0" err="1"/>
              <a:t>энергоэффективной</a:t>
            </a:r>
            <a:r>
              <a:rPr lang="ru-RU" sz="1400" dirty="0"/>
              <a:t> технологии и организация производства </a:t>
            </a:r>
            <a:r>
              <a:rPr lang="ru-RU" sz="1400" dirty="0" err="1"/>
              <a:t>нанопористых</a:t>
            </a:r>
            <a:r>
              <a:rPr lang="ru-RU" sz="1400" dirty="0"/>
              <a:t> сорбентов из углей", </a:t>
            </a:r>
            <a:r>
              <a:rPr lang="ru-RU" sz="1400" dirty="0" smtClean="0"/>
              <a:t>компании "</a:t>
            </a:r>
            <a:r>
              <a:rPr lang="ru-RU" sz="1400" dirty="0"/>
              <a:t>Сорбенты </a:t>
            </a:r>
            <a:r>
              <a:rPr lang="ru-RU" sz="1400" dirty="0" smtClean="0"/>
              <a:t>Кузбасса".</a:t>
            </a:r>
            <a:endParaRPr lang="ru-RU" sz="1400" b="1" dirty="0" smtClean="0">
              <a:latin typeface="+mj-lt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67040" y="980728"/>
            <a:ext cx="1661327" cy="136815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1" name="Picture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7597969" y="43947"/>
            <a:ext cx="624334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0"/>
          <p:cNvSpPr/>
          <p:nvPr/>
        </p:nvSpPr>
        <p:spPr>
          <a:xfrm>
            <a:off x="838199" y="2924944"/>
            <a:ext cx="7855214" cy="738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FFFF"/>
                </a:solidFill>
              </a:rPr>
              <a:t>Основное направление деятельности компании заключается в научно-технических и инновационных разработках, создании и производстве высококачественных углеродных материалов – </a:t>
            </a:r>
            <a:r>
              <a:rPr lang="ru-RU" sz="1400" dirty="0" err="1">
                <a:solidFill>
                  <a:srgbClr val="FFFFFF"/>
                </a:solidFill>
              </a:rPr>
              <a:t>наноструктурированных</a:t>
            </a:r>
            <a:r>
              <a:rPr lang="ru-RU" sz="1400" dirty="0">
                <a:solidFill>
                  <a:srgbClr val="FFFFFF"/>
                </a:solidFill>
              </a:rPr>
              <a:t> сорбентов для разделения газов</a:t>
            </a:r>
            <a:endParaRPr lang="ru-RU" sz="14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38198" y="2564904"/>
            <a:ext cx="7855215" cy="3693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О компании</a:t>
            </a:r>
            <a:endParaRPr lang="ru-RU" dirty="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27584" y="3861048"/>
            <a:ext cx="7890169" cy="3693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Суть </a:t>
            </a:r>
            <a:r>
              <a:rPr lang="ru-RU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инновации</a:t>
            </a:r>
            <a:endParaRPr lang="ru-RU" dirty="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0"/>
          <p:cNvSpPr/>
          <p:nvPr/>
        </p:nvSpPr>
        <p:spPr>
          <a:xfrm>
            <a:off x="838205" y="4221088"/>
            <a:ext cx="7890164" cy="138499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accent1"/>
                </a:solidFill>
              </a:rPr>
              <a:t>С помощью </a:t>
            </a:r>
            <a:r>
              <a:rPr lang="ru-RU" sz="1400" dirty="0" smtClean="0">
                <a:solidFill>
                  <a:schemeClr val="accent1"/>
                </a:solidFill>
              </a:rPr>
              <a:t>углеродных </a:t>
            </a:r>
            <a:r>
              <a:rPr lang="ru-RU" sz="1400" dirty="0">
                <a:solidFill>
                  <a:schemeClr val="accent1"/>
                </a:solidFill>
              </a:rPr>
              <a:t>молекулярных сит можно получать чистый </a:t>
            </a:r>
            <a:r>
              <a:rPr lang="ru-RU" sz="1400" dirty="0" smtClean="0">
                <a:solidFill>
                  <a:schemeClr val="accent1"/>
                </a:solidFill>
              </a:rPr>
              <a:t>водород, </a:t>
            </a:r>
            <a:r>
              <a:rPr lang="ru-RU" sz="1400" dirty="0">
                <a:solidFill>
                  <a:schemeClr val="accent1"/>
                </a:solidFill>
              </a:rPr>
              <a:t>проводить концентрирование метана и выделять азот с высокой степенью чистоты. Основные цели </a:t>
            </a:r>
            <a:r>
              <a:rPr lang="ru-RU" sz="1400" dirty="0" smtClean="0">
                <a:solidFill>
                  <a:schemeClr val="accent1"/>
                </a:solidFill>
              </a:rPr>
              <a:t>компании</a:t>
            </a:r>
            <a:r>
              <a:rPr lang="ru-RU" sz="1400" dirty="0">
                <a:solidFill>
                  <a:schemeClr val="accent1"/>
                </a:solidFill>
              </a:rPr>
              <a:t>: Проведение НИР и НИОКР, разработка технологий получения углеродных </a:t>
            </a:r>
            <a:r>
              <a:rPr lang="ru-RU" sz="1400" dirty="0" err="1">
                <a:solidFill>
                  <a:schemeClr val="accent1"/>
                </a:solidFill>
              </a:rPr>
              <a:t>нанопористых</a:t>
            </a:r>
            <a:r>
              <a:rPr lang="ru-RU" sz="1400" dirty="0">
                <a:solidFill>
                  <a:schemeClr val="accent1"/>
                </a:solidFill>
              </a:rPr>
              <a:t> сорбентов для разделения газов из углей Кузбасса, организация производства продукции с высоким уровнем качества по собственным уникальным </a:t>
            </a:r>
            <a:r>
              <a:rPr lang="ru-RU" sz="1400" dirty="0" smtClean="0">
                <a:solidFill>
                  <a:schemeClr val="accent1"/>
                </a:solidFill>
              </a:rPr>
              <a:t>технологиям, расширение номенклатуры продукции, разработка новых углеродных материалов</a:t>
            </a:r>
            <a:endParaRPr lang="ru-RU" sz="1400" dirty="0">
              <a:solidFill>
                <a:schemeClr val="accent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38199" y="5795972"/>
            <a:ext cx="7890169" cy="3693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Рынок</a:t>
            </a:r>
            <a:endParaRPr lang="ru-RU" dirty="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0"/>
          <p:cNvSpPr/>
          <p:nvPr/>
        </p:nvSpPr>
        <p:spPr>
          <a:xfrm>
            <a:off x="838198" y="6165304"/>
            <a:ext cx="7890164" cy="52322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FFFF"/>
                </a:solidFill>
              </a:rPr>
              <a:t>Рынок углеродных сорбентов для разделения газов и концентрирования метана в России – более 10000 тонн в год (более 1 </a:t>
            </a:r>
            <a:r>
              <a:rPr lang="ru-RU" sz="1400" dirty="0" err="1">
                <a:solidFill>
                  <a:srgbClr val="FFFFFF"/>
                </a:solidFill>
              </a:rPr>
              <a:t>млрд.руб</a:t>
            </a:r>
            <a:r>
              <a:rPr lang="ru-RU" sz="1400" dirty="0">
                <a:solidFill>
                  <a:srgbClr val="FFFFFF"/>
                </a:solidFill>
              </a:rPr>
              <a:t>.),рост 10-20% в год.</a:t>
            </a:r>
            <a:endParaRPr lang="ru-RU" sz="1400" dirty="0">
              <a:solidFill>
                <a:srgbClr val="FFFFF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2828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/>
              <a:t>ООО "</a:t>
            </a:r>
            <a:r>
              <a:rPr lang="ru-RU" sz="2800" dirty="0" err="1"/>
              <a:t>Астерос</a:t>
            </a:r>
            <a:r>
              <a:rPr lang="ru-RU" sz="2800" dirty="0"/>
              <a:t> </a:t>
            </a:r>
            <a:r>
              <a:rPr lang="ru-RU" sz="2800" dirty="0" err="1"/>
              <a:t>Лабс</a:t>
            </a:r>
            <a:r>
              <a:rPr lang="ru-RU" sz="2800" dirty="0"/>
              <a:t>"</a:t>
            </a:r>
          </a:p>
        </p:txBody>
      </p:sp>
      <p:sp>
        <p:nvSpPr>
          <p:cNvPr id="4" name="Rectangle 9"/>
          <p:cNvSpPr/>
          <p:nvPr/>
        </p:nvSpPr>
        <p:spPr>
          <a:xfrm>
            <a:off x="755576" y="963885"/>
            <a:ext cx="799288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latin typeface="Arial"/>
                <a:cs typeface="Arial"/>
              </a:rPr>
              <a:t>«</a:t>
            </a:r>
            <a:r>
              <a:rPr lang="ru-RU" sz="1400" b="1" dirty="0" err="1">
                <a:latin typeface="Arial"/>
                <a:cs typeface="Arial"/>
              </a:rPr>
              <a:t>Астерос</a:t>
            </a:r>
            <a:r>
              <a:rPr lang="ru-RU" sz="1400" b="1" dirty="0">
                <a:latin typeface="Arial"/>
                <a:cs typeface="Arial"/>
              </a:rPr>
              <a:t> Контакт Авиа» прошёл боевое </a:t>
            </a:r>
            <a:r>
              <a:rPr lang="ru-RU" sz="1400" b="1" dirty="0" smtClean="0">
                <a:latin typeface="Arial"/>
                <a:cs typeface="Arial"/>
              </a:rPr>
              <a:t>крещение</a:t>
            </a:r>
            <a:r>
              <a:rPr lang="en-US" sz="1400" b="1" dirty="0" smtClean="0">
                <a:latin typeface="Arial"/>
                <a:cs typeface="Arial"/>
              </a:rPr>
              <a:t>.</a:t>
            </a:r>
            <a:r>
              <a:rPr lang="ru-RU" sz="1400" b="1" dirty="0" smtClean="0">
                <a:latin typeface="Arial"/>
                <a:cs typeface="Arial"/>
              </a:rPr>
              <a:t> </a:t>
            </a:r>
            <a:endParaRPr lang="en-US" sz="1400" b="1" dirty="0" smtClean="0">
              <a:latin typeface="Arial"/>
              <a:cs typeface="Arial"/>
            </a:endParaRPr>
          </a:p>
          <a:p>
            <a:r>
              <a:rPr lang="en-US" sz="1400" b="1" dirty="0"/>
              <a:t> </a:t>
            </a:r>
            <a:endParaRPr lang="en-US" sz="1400" b="1" dirty="0" smtClean="0"/>
          </a:p>
          <a:p>
            <a:r>
              <a:rPr lang="ru-RU" sz="1400" dirty="0" smtClean="0"/>
              <a:t>«</a:t>
            </a:r>
            <a:r>
              <a:rPr lang="ru-RU" sz="1400" dirty="0" err="1" smtClean="0"/>
              <a:t>Астерос</a:t>
            </a:r>
            <a:r>
              <a:rPr lang="ru-RU" sz="1400" dirty="0" smtClean="0"/>
              <a:t> Контакт Авиа» использовался в качестве</a:t>
            </a:r>
            <a:endParaRPr lang="en-US" sz="1400" dirty="0" smtClean="0"/>
          </a:p>
          <a:p>
            <a:r>
              <a:rPr lang="ru-RU" sz="1400" dirty="0" smtClean="0"/>
              <a:t> технологической платформы конкурса, который </a:t>
            </a:r>
            <a:endParaRPr lang="en-US" sz="1400" dirty="0" smtClean="0"/>
          </a:p>
          <a:p>
            <a:r>
              <a:rPr lang="ru-RU" sz="1400" dirty="0" smtClean="0"/>
              <a:t>проводился среди </a:t>
            </a:r>
            <a:r>
              <a:rPr lang="ru-RU" sz="1400" dirty="0"/>
              <a:t>агентов </a:t>
            </a:r>
            <a:r>
              <a:rPr lang="ru-RU" sz="1400" dirty="0" smtClean="0"/>
              <a:t>регистрации</a:t>
            </a:r>
            <a:endParaRPr lang="en-US" sz="1400" dirty="0" smtClean="0"/>
          </a:p>
          <a:p>
            <a:r>
              <a:rPr lang="ru-RU" sz="1400" dirty="0" err="1" smtClean="0"/>
              <a:t>пассажирскихперевозок</a:t>
            </a:r>
            <a:r>
              <a:rPr lang="ru-RU" sz="1400" dirty="0"/>
              <a:t> </a:t>
            </a:r>
            <a:r>
              <a:rPr lang="ru-RU" sz="1400" dirty="0" smtClean="0"/>
              <a:t>авиапредприятий </a:t>
            </a:r>
            <a:r>
              <a:rPr lang="ru-RU" sz="1400" dirty="0"/>
              <a:t>Приволжского федерального округа.</a:t>
            </a:r>
            <a:endParaRPr lang="ru-RU" sz="1400" dirty="0">
              <a:solidFill>
                <a:schemeClr val="bg1">
                  <a:lumMod val="25000"/>
                </a:schemeClr>
              </a:solidFill>
              <a:cs typeface="Arial"/>
            </a:endParaRPr>
          </a:p>
        </p:txBody>
      </p:sp>
      <p:sp>
        <p:nvSpPr>
          <p:cNvPr id="5" name="Rectangle 10"/>
          <p:cNvSpPr/>
          <p:nvPr/>
        </p:nvSpPr>
        <p:spPr>
          <a:xfrm>
            <a:off x="827584" y="2924944"/>
            <a:ext cx="7920880" cy="738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FFFF"/>
                </a:solidFill>
              </a:rPr>
              <a:t>У</a:t>
            </a:r>
            <a:r>
              <a:rPr lang="ru-RU" sz="1400" dirty="0" smtClean="0">
                <a:solidFill>
                  <a:srgbClr val="FFFFFF"/>
                </a:solidFill>
              </a:rPr>
              <a:t>ниверсальный </a:t>
            </a:r>
            <a:r>
              <a:rPr lang="ru-RU" sz="1400" dirty="0">
                <a:solidFill>
                  <a:srgbClr val="FFFFFF"/>
                </a:solidFill>
              </a:rPr>
              <a:t>интерфейс для регистрации авиапассажиров «</a:t>
            </a:r>
            <a:r>
              <a:rPr lang="ru-RU" sz="1400" dirty="0" err="1">
                <a:solidFill>
                  <a:srgbClr val="FFFFFF"/>
                </a:solidFill>
              </a:rPr>
              <a:t>Астерос</a:t>
            </a:r>
            <a:r>
              <a:rPr lang="ru-RU" sz="1400" dirty="0">
                <a:solidFill>
                  <a:srgbClr val="FFFFFF"/>
                </a:solidFill>
              </a:rPr>
              <a:t> Контакт Авиа</a:t>
            </a:r>
            <a:r>
              <a:rPr lang="ru-RU" sz="1400" dirty="0" smtClean="0">
                <a:solidFill>
                  <a:srgbClr val="FFFFFF"/>
                </a:solidFill>
              </a:rPr>
              <a:t>» позволяет </a:t>
            </a:r>
            <a:r>
              <a:rPr lang="ru-RU" sz="1400" dirty="0">
                <a:solidFill>
                  <a:srgbClr val="FFFFFF"/>
                </a:solidFill>
              </a:rPr>
              <a:t>аэропортам проводить регистрацию пассажиров на рейсы различных авиакомпаний на любой стойке, реализуя подход </a:t>
            </a:r>
            <a:r>
              <a:rPr lang="ru-RU" sz="1400" dirty="0" err="1">
                <a:solidFill>
                  <a:srgbClr val="FFFFFF"/>
                </a:solidFill>
              </a:rPr>
              <a:t>common</a:t>
            </a:r>
            <a:r>
              <a:rPr lang="ru-RU" sz="1400" dirty="0">
                <a:solidFill>
                  <a:srgbClr val="FFFFFF"/>
                </a:solidFill>
              </a:rPr>
              <a:t> </a:t>
            </a:r>
            <a:r>
              <a:rPr lang="ru-RU" sz="1400" dirty="0" err="1">
                <a:solidFill>
                  <a:srgbClr val="FFFFFF"/>
                </a:solidFill>
              </a:rPr>
              <a:t>check-in</a:t>
            </a:r>
            <a:r>
              <a:rPr lang="ru-RU" sz="1400" dirty="0">
                <a:solidFill>
                  <a:srgbClr val="FFFFFF"/>
                </a:solidFill>
              </a:rPr>
              <a:t> - "единого </a:t>
            </a:r>
            <a:r>
              <a:rPr lang="ru-RU" sz="1400" dirty="0" smtClean="0">
                <a:solidFill>
                  <a:srgbClr val="FFFFFF"/>
                </a:solidFill>
              </a:rPr>
              <a:t>окна".</a:t>
            </a:r>
            <a:endParaRPr lang="ru-RU" sz="1400" dirty="0">
              <a:solidFill>
                <a:srgbClr val="FFFF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2555612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Суть инновации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3933056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2"/>
                </a:solidFill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преимущества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827584" y="4293096"/>
            <a:ext cx="7890164" cy="738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chemeClr val="accent1"/>
                </a:solidFill>
              </a:rPr>
              <a:t>Разработка позволит разгружать </a:t>
            </a:r>
            <a:r>
              <a:rPr lang="ru-RU" sz="1400" dirty="0">
                <a:solidFill>
                  <a:schemeClr val="accent1"/>
                </a:solidFill>
              </a:rPr>
              <a:t>зону регистрации в часы пиковых </a:t>
            </a:r>
            <a:r>
              <a:rPr lang="ru-RU" sz="1400" dirty="0" smtClean="0">
                <a:solidFill>
                  <a:schemeClr val="accent1"/>
                </a:solidFill>
              </a:rPr>
              <a:t>нагрузок. </a:t>
            </a:r>
          </a:p>
          <a:p>
            <a:r>
              <a:rPr lang="ru-RU" sz="1400" dirty="0">
                <a:solidFill>
                  <a:schemeClr val="accent1"/>
                </a:solidFill>
              </a:rPr>
              <a:t>О</a:t>
            </a:r>
            <a:r>
              <a:rPr lang="ru-RU" sz="1400" dirty="0" smtClean="0">
                <a:solidFill>
                  <a:schemeClr val="accent1"/>
                </a:solidFill>
              </a:rPr>
              <a:t>птимизирует </a:t>
            </a:r>
            <a:r>
              <a:rPr lang="ru-RU" sz="1400" dirty="0">
                <a:solidFill>
                  <a:schemeClr val="accent1"/>
                </a:solidFill>
              </a:rPr>
              <a:t>процедуру обучения персонала, которому больше не нужно будет изучать системы регистрации авиакомпаний, им достаточно будет знать только один интерфейс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838205" y="5661248"/>
            <a:ext cx="7910259" cy="954107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</a:rPr>
              <a:t>За время проведения выставки интерес к решению проявили аэропорты США, Швейцарии, Финляндии, Латвии, Сингапура, Омана и Турции, а также практически все российские терминалы, представители которых посетили выставку. В результате были запланированы пилотные проекты внедрения "</a:t>
            </a:r>
            <a:r>
              <a:rPr lang="ru-RU" sz="1400" dirty="0" err="1">
                <a:solidFill>
                  <a:schemeClr val="bg2"/>
                </a:solidFill>
              </a:rPr>
              <a:t>Астерос</a:t>
            </a:r>
            <a:r>
              <a:rPr lang="ru-RU" sz="1400" dirty="0">
                <a:solidFill>
                  <a:schemeClr val="bg2"/>
                </a:solidFill>
              </a:rPr>
              <a:t> Контакт Авиа" сразу в трех отечественных аэропортах.</a:t>
            </a:r>
            <a:endParaRPr lang="ru-RU" sz="1400" dirty="0">
              <a:solidFill>
                <a:schemeClr val="bg2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199" y="5301208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cs typeface="Arial" pitchFamily="34" charset="0"/>
              </a:rPr>
              <a:t>Рынок, перспективы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79780" y="1231316"/>
            <a:ext cx="3168684" cy="76048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7429837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/>
              <a:t>ООО "Вай2Гео"</a:t>
            </a:r>
          </a:p>
        </p:txBody>
      </p:sp>
      <p:sp>
        <p:nvSpPr>
          <p:cNvPr id="4" name="Rectangle 9"/>
          <p:cNvSpPr/>
          <p:nvPr/>
        </p:nvSpPr>
        <p:spPr>
          <a:xfrm>
            <a:off x="827584" y="1035893"/>
            <a:ext cx="6048672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latin typeface="Arial"/>
                <a:cs typeface="Arial"/>
              </a:rPr>
              <a:t>Проект </a:t>
            </a:r>
            <a:r>
              <a:rPr lang="ru-RU" sz="1400" b="1" dirty="0" err="1">
                <a:latin typeface="Arial"/>
                <a:cs typeface="Arial"/>
              </a:rPr>
              <a:t>Gvidi</a:t>
            </a:r>
            <a:r>
              <a:rPr lang="ru-RU" sz="1400" b="1" dirty="0">
                <a:latin typeface="Arial"/>
                <a:cs typeface="Arial"/>
              </a:rPr>
              <a:t> </a:t>
            </a:r>
            <a:r>
              <a:rPr lang="ru-RU" sz="1400" b="1" dirty="0" smtClean="0">
                <a:latin typeface="Arial"/>
                <a:cs typeface="Arial"/>
              </a:rPr>
              <a:t>компании Вай2Гео </a:t>
            </a:r>
            <a:r>
              <a:rPr lang="ru-RU" sz="1400" b="1" dirty="0">
                <a:latin typeface="Arial"/>
                <a:cs typeface="Arial"/>
              </a:rPr>
              <a:t>стал победителем </a:t>
            </a:r>
            <a:r>
              <a:rPr lang="ru-RU" sz="1400" b="1" dirty="0" err="1">
                <a:latin typeface="Arial"/>
                <a:cs typeface="Arial"/>
              </a:rPr>
              <a:t>Bully</a:t>
            </a:r>
            <a:r>
              <a:rPr lang="ru-RU" sz="1400" b="1" dirty="0">
                <a:latin typeface="Arial"/>
                <a:cs typeface="Arial"/>
              </a:rPr>
              <a:t> </a:t>
            </a:r>
            <a:r>
              <a:rPr lang="ru-RU" sz="1400" b="1" dirty="0" err="1" smtClean="0">
                <a:latin typeface="Arial"/>
                <a:cs typeface="Arial"/>
              </a:rPr>
              <a:t>Award</a:t>
            </a:r>
            <a:endParaRPr lang="ru-RU" sz="1400" b="1" dirty="0" smtClean="0">
              <a:latin typeface="Arial"/>
              <a:cs typeface="Arial"/>
            </a:endParaRPr>
          </a:p>
          <a:p>
            <a:endParaRPr lang="en-US" sz="1400" b="1" dirty="0" smtClean="0"/>
          </a:p>
          <a:p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Премией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Bully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Award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традиционно отмечаются лучшие инновационные проекты с большим потенциалом роста,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сообщил Антон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Баранчук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, генеральный директор компании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AlterGeo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.</a:t>
            </a:r>
            <a:endParaRPr lang="ru-RU" sz="1400" dirty="0" smtClean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5" name="Rectangle 10"/>
          <p:cNvSpPr/>
          <p:nvPr/>
        </p:nvSpPr>
        <p:spPr>
          <a:xfrm>
            <a:off x="827584" y="2978949"/>
            <a:ext cx="7920880" cy="95410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</a:rPr>
              <a:t>Сервис обеспечивает интеллектуальный поиск заведений общепита на основе индивидуальных предпочтений каждого человека: он анализирует личные вкусы пользователей через социальный граф, сопоставляет их с собственной глобальной базой мест и выдает персональные рекомендации, куда сходить.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7584" y="2627620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Суть инновации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4211796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2"/>
                </a:solidFill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преимущества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827584" y="4563705"/>
            <a:ext cx="7890164" cy="738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D4FF01"/>
                </a:solidFill>
              </a:rPr>
              <a:t>Сервис обеспечивает интеллектуальный поиск заведений общепита на основе индивидуальных предпочтений каждого </a:t>
            </a:r>
            <a:r>
              <a:rPr lang="ru-RU" sz="1400" dirty="0" smtClean="0">
                <a:solidFill>
                  <a:srgbClr val="D4FF01"/>
                </a:solidFill>
              </a:rPr>
              <a:t>человека. </a:t>
            </a:r>
            <a:r>
              <a:rPr lang="ru-RU" sz="1400" dirty="0">
                <a:solidFill>
                  <a:srgbClr val="D4FF01"/>
                </a:solidFill>
              </a:rPr>
              <a:t>Сейчас через </a:t>
            </a:r>
            <a:r>
              <a:rPr lang="ru-RU" sz="1400" dirty="0" err="1">
                <a:solidFill>
                  <a:srgbClr val="D4FF01"/>
                </a:solidFill>
              </a:rPr>
              <a:t>Gvidi</a:t>
            </a:r>
            <a:r>
              <a:rPr lang="ru-RU" sz="1400" dirty="0">
                <a:solidFill>
                  <a:srgbClr val="D4FF01"/>
                </a:solidFill>
              </a:rPr>
              <a:t> можно зарезервировать столик практически в любом несетевом заведении Москвы.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838205" y="5877272"/>
            <a:ext cx="7910259" cy="738664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FFFF"/>
                </a:solidFill>
              </a:rPr>
              <a:t>Мировой рынок </a:t>
            </a:r>
            <a:r>
              <a:rPr lang="ru-RU" sz="1400" dirty="0" err="1">
                <a:solidFill>
                  <a:srgbClr val="FFFFFF"/>
                </a:solidFill>
              </a:rPr>
              <a:t>геотаргетированной</a:t>
            </a:r>
            <a:r>
              <a:rPr lang="ru-RU" sz="1400" dirty="0">
                <a:solidFill>
                  <a:srgbClr val="FFFFFF"/>
                </a:solidFill>
              </a:rPr>
              <a:t> рекламы в 2011 году оценивался </a:t>
            </a:r>
            <a:r>
              <a:rPr lang="ru-RU" sz="1400" dirty="0" err="1">
                <a:solidFill>
                  <a:srgbClr val="FFFFFF"/>
                </a:solidFill>
              </a:rPr>
              <a:t>Berg</a:t>
            </a:r>
            <a:r>
              <a:rPr lang="ru-RU" sz="1400" dirty="0">
                <a:solidFill>
                  <a:srgbClr val="FFFFFF"/>
                </a:solidFill>
              </a:rPr>
              <a:t> </a:t>
            </a:r>
            <a:r>
              <a:rPr lang="ru-RU" sz="1400" dirty="0" err="1">
                <a:solidFill>
                  <a:srgbClr val="FFFFFF"/>
                </a:solidFill>
              </a:rPr>
              <a:t>Insight</a:t>
            </a:r>
            <a:r>
              <a:rPr lang="ru-RU" sz="1400" dirty="0">
                <a:solidFill>
                  <a:srgbClr val="FFFFFF"/>
                </a:solidFill>
              </a:rPr>
              <a:t> в 192 млн евро (5% от всего рынка мобильной рекламы), растет, по сведениям агентства, в среднем на 90,9% в год и составит 4,9 млрд евро в 2016 году (28,3% от всего рынка мобильной рекламы).</a:t>
            </a:r>
            <a:endParaRPr lang="ru-RU" sz="14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199" y="5517232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cs typeface="Arial" pitchFamily="34" charset="0"/>
              </a:rPr>
              <a:t>Рынок, перспективы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65571" y="902548"/>
            <a:ext cx="1610885" cy="144633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3273487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/>
              <a:t>ООО "</a:t>
            </a:r>
            <a:r>
              <a:rPr lang="ru-RU" sz="2800" dirty="0" err="1"/>
              <a:t>Автодория</a:t>
            </a:r>
            <a:r>
              <a:rPr lang="ru-RU" sz="2800" dirty="0"/>
              <a:t>"</a:t>
            </a:r>
          </a:p>
        </p:txBody>
      </p:sp>
      <p:sp>
        <p:nvSpPr>
          <p:cNvPr id="4" name="Rectangle 9"/>
          <p:cNvSpPr/>
          <p:nvPr/>
        </p:nvSpPr>
        <p:spPr>
          <a:xfrm>
            <a:off x="755576" y="836712"/>
            <a:ext cx="5688632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latin typeface="Arial"/>
                <a:cs typeface="Arial"/>
              </a:rPr>
              <a:t>Власти Москвы </a:t>
            </a:r>
            <a:r>
              <a:rPr lang="ru-RU" sz="1400" b="1" dirty="0" smtClean="0">
                <a:latin typeface="Arial"/>
                <a:cs typeface="Arial"/>
              </a:rPr>
              <a:t>запускают пилотный </a:t>
            </a:r>
            <a:r>
              <a:rPr lang="ru-RU" sz="1400" b="1" dirty="0">
                <a:latin typeface="Arial"/>
                <a:cs typeface="Arial"/>
              </a:rPr>
              <a:t>проект по контролю скоростного режима на </a:t>
            </a:r>
            <a:r>
              <a:rPr lang="ru-RU" sz="1400" b="1" dirty="0" smtClean="0">
                <a:latin typeface="Arial"/>
                <a:cs typeface="Arial"/>
              </a:rPr>
              <a:t>дорогах с помощью </a:t>
            </a:r>
            <a:r>
              <a:rPr lang="ru-RU" sz="1400" b="1" dirty="0" smtClean="0">
                <a:latin typeface="Arial"/>
                <a:cs typeface="Arial"/>
              </a:rPr>
              <a:t>«</a:t>
            </a:r>
            <a:r>
              <a:rPr lang="ru-RU" sz="1400" b="1" dirty="0" err="1">
                <a:latin typeface="Arial"/>
                <a:cs typeface="Arial"/>
              </a:rPr>
              <a:t>Автодория</a:t>
            </a:r>
            <a:r>
              <a:rPr lang="ru-RU" sz="1400" b="1" dirty="0" smtClean="0">
                <a:latin typeface="Arial"/>
                <a:cs typeface="Arial"/>
              </a:rPr>
              <a:t>»</a:t>
            </a:r>
          </a:p>
          <a:p>
            <a:endParaRPr lang="ru-RU" sz="1400" dirty="0" smtClean="0"/>
          </a:p>
          <a:p>
            <a:r>
              <a:rPr lang="ru-RU" sz="1400" dirty="0"/>
              <a:t>К</a:t>
            </a:r>
            <a:r>
              <a:rPr lang="ru-RU" sz="1400" dirty="0" smtClean="0"/>
              <a:t>омплекс </a:t>
            </a:r>
            <a:r>
              <a:rPr lang="ru-RU" sz="1400" dirty="0"/>
              <a:t>смонтирован на километровом участке Волоколамского шоссе по направлению от МКАД к станции метро «Тушинская»</a:t>
            </a:r>
            <a:endParaRPr lang="ru-RU" sz="1400" b="1" dirty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5" name="Rectangle 10"/>
          <p:cNvSpPr/>
          <p:nvPr/>
        </p:nvSpPr>
        <p:spPr>
          <a:xfrm>
            <a:off x="827584" y="2420888"/>
            <a:ext cx="7920880" cy="95410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FFFF"/>
                </a:solidFill>
              </a:rPr>
              <a:t>Система «</a:t>
            </a:r>
            <a:r>
              <a:rPr lang="ru-RU" sz="1400" dirty="0" err="1">
                <a:solidFill>
                  <a:srgbClr val="FFFFFF"/>
                </a:solidFill>
              </a:rPr>
              <a:t>Автодория</a:t>
            </a:r>
            <a:r>
              <a:rPr lang="ru-RU" sz="1400" dirty="0">
                <a:solidFill>
                  <a:srgbClr val="FFFFFF"/>
                </a:solidFill>
              </a:rPr>
              <a:t>» представляет собой аппаратно-программный комплекс, предназначенный для измерений скорости движения транспортных средств путем вычисления времени, за которое они преодолели расстояние между установленными вдоль дороги регистраторами. </a:t>
            </a:r>
            <a:endParaRPr lang="ru-RU" sz="1400" dirty="0" smtClean="0">
              <a:solidFill>
                <a:srgbClr val="FFFFFF"/>
              </a:solidFill>
            </a:endParaRPr>
          </a:p>
          <a:p>
            <a:r>
              <a:rPr lang="ru-RU" sz="1400" dirty="0" smtClean="0">
                <a:solidFill>
                  <a:srgbClr val="FFFFFF"/>
                </a:solidFill>
              </a:rPr>
              <a:t>Используются  технологии </a:t>
            </a:r>
            <a:r>
              <a:rPr lang="ru-RU" sz="1400" dirty="0">
                <a:solidFill>
                  <a:srgbClr val="FFFFFF"/>
                </a:solidFill>
              </a:rPr>
              <a:t>оптического распознавания </a:t>
            </a:r>
            <a:r>
              <a:rPr lang="ru-RU" sz="1400" dirty="0" err="1">
                <a:solidFill>
                  <a:srgbClr val="FFFFFF"/>
                </a:solidFill>
              </a:rPr>
              <a:t>госномера</a:t>
            </a:r>
            <a:r>
              <a:rPr lang="ru-RU" sz="1400" dirty="0">
                <a:solidFill>
                  <a:srgbClr val="FFFFFF"/>
                </a:solidFill>
              </a:rPr>
              <a:t>, ГЛОНАСС и ЭЦП</a:t>
            </a:r>
            <a:endParaRPr lang="ru-RU" sz="1400" dirty="0">
              <a:solidFill>
                <a:srgbClr val="FFFFFF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2051556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Суть инновации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3501008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2"/>
                </a:solidFill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преимущества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827584" y="3861048"/>
            <a:ext cx="7890164" cy="181588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  <a:sym typeface="Arial"/>
              </a:rPr>
              <a:t>Соблюдение ПДД на протяженных участках дорог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  <a:sym typeface="Arial"/>
              </a:rPr>
              <a:t>Незаметность для радар- детекторов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  <a:sym typeface="Arial"/>
              </a:rPr>
              <a:t>Юридическая значимость данных за счет использования ЭЦП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  <a:sym typeface="Arial"/>
              </a:rPr>
              <a:t>Низкая стоимость внедрения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  <a:sym typeface="Arial"/>
              </a:rPr>
              <a:t>Точное определение места и времени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  <a:sym typeface="Arial"/>
              </a:rPr>
              <a:t>Непрерывный контроль на всем пути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  <a:sym typeface="Arial"/>
              </a:rPr>
              <a:t>Розыск транспортных средств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  <a:sym typeface="Arial"/>
              </a:rPr>
              <a:t>Уникальное бизнес-предложение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838205" y="6146140"/>
            <a:ext cx="7910259" cy="52322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FFFF"/>
                </a:solidFill>
              </a:rPr>
              <a:t>В Европе и Америке рынок систем контроля движения транспортных средств существует со второй половины 20 века и ежегодно </a:t>
            </a:r>
            <a:r>
              <a:rPr lang="ru-RU" sz="1400" dirty="0" smtClean="0">
                <a:solidFill>
                  <a:srgbClr val="FFFFFF"/>
                </a:solidFill>
              </a:rPr>
              <a:t>растёт.</a:t>
            </a:r>
            <a:endParaRPr lang="ru-RU" sz="14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199" y="5795972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cs typeface="Arial" pitchFamily="34" charset="0"/>
              </a:rPr>
              <a:t>Рынок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02893" y="908720"/>
            <a:ext cx="2517579" cy="86813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34866199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2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YG0dgD.WU6IflVpAtCxlQ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YG0dgD.WU6IflVpAtCxlQ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d09.ZH5zEOLYwRCO4yun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1onZi0Ox0kSGbDiK5pRH6g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J5UXjJBDE2mD4uYzWj6ag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iSceMuB5ka0fK4C08VHiw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5ihHuXS3Q0yKcIij85NW1g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heme/theme1.xml><?xml version="1.0" encoding="utf-8"?>
<a:theme xmlns:a="http://schemas.openxmlformats.org/drawingml/2006/main" name="Bazovaya Presentacia Skolkovo">
  <a:themeElements>
    <a:clrScheme name="Skolkovo">
      <a:dk1>
        <a:sysClr val="windowText" lastClr="000000"/>
      </a:dk1>
      <a:lt1>
        <a:srgbClr val="EFEFEF"/>
      </a:lt1>
      <a:dk2>
        <a:srgbClr val="666666"/>
      </a:dk2>
      <a:lt2>
        <a:srgbClr val="FFFFFF"/>
      </a:lt2>
      <a:accent1>
        <a:srgbClr val="D4FF01"/>
      </a:accent1>
      <a:accent2>
        <a:srgbClr val="EC5D01"/>
      </a:accent2>
      <a:accent3>
        <a:srgbClr val="C2074E"/>
      </a:accent3>
      <a:accent4>
        <a:srgbClr val="B607BD"/>
      </a:accent4>
      <a:accent5>
        <a:srgbClr val="5800CD"/>
      </a:accent5>
      <a:accent6>
        <a:srgbClr val="2992BE"/>
      </a:accent6>
      <a:hlink>
        <a:srgbClr val="38BD93"/>
      </a:hlink>
      <a:folHlink>
        <a:srgbClr val="5ECB1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Ареал.thmx</Template>
  <TotalTime>20237</TotalTime>
  <Words>1640</Words>
  <Application>Microsoft Macintosh PowerPoint</Application>
  <PresentationFormat>Экран (4:3)</PresentationFormat>
  <Paragraphs>150</Paragraphs>
  <Slides>12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Bazovaya Presentacia Skolkovo</vt:lpstr>
      <vt:lpstr>think-cell Slide</vt:lpstr>
      <vt:lpstr>Истории успеха Участников Проекта «Сколково» Октябрь 2013</vt:lpstr>
      <vt:lpstr>Содержание</vt:lpstr>
      <vt:lpstr>Даурия - спутниковые технологии</vt:lpstr>
      <vt:lpstr>ООО "РобоСиВи" </vt:lpstr>
      <vt:lpstr>СмС тензотерм Рус</vt:lpstr>
      <vt:lpstr>Сорбенты Кузбасса</vt:lpstr>
      <vt:lpstr>ООО "Астерос Лабс"</vt:lpstr>
      <vt:lpstr>ООО "Вай2Гео"</vt:lpstr>
      <vt:lpstr>ООО "Автодория"</vt:lpstr>
      <vt:lpstr>Вокорд СофтЛаб</vt:lpstr>
      <vt:lpstr>ЗИНГАЯ</vt:lpstr>
      <vt:lpstr>МИРП-Интеллектуальные Системы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риска невыполнения бюджета Фонда на 2012г.</dc:title>
  <dc:creator>Windows User</dc:creator>
  <cp:lastModifiedBy>Виталий Шустиков</cp:lastModifiedBy>
  <cp:revision>654</cp:revision>
  <cp:lastPrinted>2012-10-10T09:57:27Z</cp:lastPrinted>
  <dcterms:created xsi:type="dcterms:W3CDTF">2012-07-02T14:14:40Z</dcterms:created>
  <dcterms:modified xsi:type="dcterms:W3CDTF">2013-11-06T06:36:27Z</dcterms:modified>
</cp:coreProperties>
</file>