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5" r:id="rId3"/>
    <p:sldId id="379" r:id="rId4"/>
    <p:sldId id="383" r:id="rId5"/>
    <p:sldId id="389" r:id="rId6"/>
    <p:sldId id="354" r:id="rId7"/>
    <p:sldId id="385" r:id="rId8"/>
    <p:sldId id="377" r:id="rId9"/>
    <p:sldId id="391" r:id="rId10"/>
    <p:sldId id="392" r:id="rId11"/>
    <p:sldId id="387" r:id="rId12"/>
    <p:sldId id="388" r:id="rId13"/>
    <p:sldId id="390" r:id="rId14"/>
  </p:sldIdLst>
  <p:sldSz cx="9144000" cy="6858000" type="screen4x3"/>
  <p:notesSz cx="6797675" cy="987425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786" autoAdjust="0"/>
  </p:normalViewPr>
  <p:slideViewPr>
    <p:cSldViewPr>
      <p:cViewPr varScale="1">
        <p:scale>
          <a:sx n="111" d="100"/>
          <a:sy n="111" d="100"/>
        </p:scale>
        <p:origin x="-1168" y="-112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tags" Target="tags/tag1.xml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03.10.13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03.10.13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3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8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9.png"/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0.png"/><Relationship Id="rId1" Type="http://schemas.openxmlformats.org/officeDocument/2006/relationships/tags" Target="../tags/tag18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</a:rPr>
              <a:t>Истории успеха Участников Проекта «</a:t>
            </a:r>
            <a:r>
              <a:rPr lang="ru-RU" sz="36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3600" dirty="0" smtClean="0">
                <a:solidFill>
                  <a:srgbClr val="00B0F0"/>
                </a:solidFill>
              </a:rPr>
              <a:t>»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Сентябрь 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err="1"/>
              <a:t>Хайвекс</a:t>
            </a:r>
            <a:r>
              <a:rPr lang="ru-RU" sz="2000" b="1" dirty="0"/>
              <a:t> Технолоджи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6048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Компания </a:t>
            </a:r>
            <a:r>
              <a:rPr lang="ru-RU" sz="1400" b="1" dirty="0" err="1"/>
              <a:t>iBuildApp</a:t>
            </a:r>
            <a:r>
              <a:rPr lang="ru-RU" sz="1400" b="1" dirty="0"/>
              <a:t>, резидент «</a:t>
            </a:r>
            <a:r>
              <a:rPr lang="ru-RU" sz="1400" b="1" dirty="0" err="1"/>
              <a:t>Сколково</a:t>
            </a:r>
            <a:r>
              <a:rPr lang="ru-RU" sz="1400" b="1" dirty="0"/>
              <a:t>», объявила об открытии полноценной русской версии своего сервиса</a:t>
            </a:r>
            <a:r>
              <a:rPr lang="ru-RU" sz="1400" b="1" dirty="0" smtClean="0"/>
              <a:t>.</a:t>
            </a:r>
          </a:p>
          <a:p>
            <a:r>
              <a:rPr lang="ru-RU" sz="1400" dirty="0"/>
              <a:t> </a:t>
            </a:r>
            <a:endParaRPr lang="ru-RU" sz="1400" dirty="0" smtClean="0"/>
          </a:p>
          <a:p>
            <a:r>
              <a:rPr lang="ru-RU" sz="1400" dirty="0"/>
              <a:t>Доступны готовые решения для таких популярных сегментов бизнеса, как рестораны, отели, автосалоны. </a:t>
            </a:r>
            <a:endParaRPr lang="ru-RU" sz="1400" dirty="0" smtClean="0"/>
          </a:p>
          <a:p>
            <a:endParaRPr lang="ru-RU" sz="1400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907521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iBuildApp</a:t>
            </a:r>
            <a:r>
              <a:rPr lang="ru-RU" sz="1400" dirty="0">
                <a:solidFill>
                  <a:schemeClr val="bg2"/>
                </a:solidFill>
              </a:rPr>
              <a:t>, </a:t>
            </a:r>
            <a:r>
              <a:rPr lang="ru-RU" sz="1400" dirty="0" err="1">
                <a:solidFill>
                  <a:schemeClr val="bg2"/>
                </a:solidFill>
              </a:rPr>
              <a:t>Inc</a:t>
            </a:r>
            <a:r>
              <a:rPr lang="ru-RU" sz="1400" dirty="0">
                <a:solidFill>
                  <a:schemeClr val="bg2"/>
                </a:solidFill>
              </a:rPr>
              <a:t>  – одна из ведущих компаний в индустрии разработки мобильных приложений. </a:t>
            </a:r>
            <a:r>
              <a:rPr lang="ru-RU" sz="1400" dirty="0" err="1">
                <a:solidFill>
                  <a:schemeClr val="bg2"/>
                </a:solidFill>
              </a:rPr>
              <a:t>iBuildApp</a:t>
            </a:r>
            <a:r>
              <a:rPr lang="ru-RU" sz="1400" dirty="0">
                <a:solidFill>
                  <a:schemeClr val="bg2"/>
                </a:solidFill>
              </a:rPr>
              <a:t> – это сервис, работающий в модели  </a:t>
            </a:r>
            <a:r>
              <a:rPr lang="ru-RU" sz="1400" dirty="0" err="1">
                <a:solidFill>
                  <a:schemeClr val="bg2"/>
                </a:solidFill>
              </a:rPr>
              <a:t>SaaS</a:t>
            </a:r>
            <a:r>
              <a:rPr lang="ru-RU" sz="1400" dirty="0">
                <a:solidFill>
                  <a:schemeClr val="bg2"/>
                </a:solidFill>
              </a:rPr>
              <a:t>; позволяет частным лицам, издательствам и компаниям по всему миру создавать, </a:t>
            </a:r>
            <a:r>
              <a:rPr lang="ru-RU" sz="1400" dirty="0" err="1">
                <a:solidFill>
                  <a:schemeClr val="bg2"/>
                </a:solidFill>
              </a:rPr>
              <a:t>кастомизировать</a:t>
            </a:r>
            <a:r>
              <a:rPr lang="ru-RU" sz="1400" dirty="0">
                <a:solidFill>
                  <a:schemeClr val="bg2"/>
                </a:solidFill>
              </a:rPr>
              <a:t>, и управлять собственными мобильными приложениями на базе  </a:t>
            </a:r>
            <a:r>
              <a:rPr lang="ru-RU" sz="1400" dirty="0" err="1">
                <a:solidFill>
                  <a:schemeClr val="bg2"/>
                </a:solidFill>
              </a:rPr>
              <a:t>Phone</a:t>
            </a:r>
            <a:r>
              <a:rPr lang="ru-RU" sz="1400" dirty="0">
                <a:solidFill>
                  <a:schemeClr val="bg2"/>
                </a:solidFill>
              </a:rPr>
              <a:t>/</a:t>
            </a:r>
            <a:r>
              <a:rPr lang="ru-RU" sz="1400" dirty="0" err="1">
                <a:solidFill>
                  <a:schemeClr val="bg2"/>
                </a:solidFill>
              </a:rPr>
              <a:t>iPad</a:t>
            </a:r>
            <a:r>
              <a:rPr lang="ru-RU" sz="1400" dirty="0">
                <a:solidFill>
                  <a:schemeClr val="bg2"/>
                </a:solidFill>
              </a:rPr>
              <a:t>/</a:t>
            </a:r>
            <a:r>
              <a:rPr lang="ru-RU" sz="1400" dirty="0" err="1">
                <a:solidFill>
                  <a:schemeClr val="bg2"/>
                </a:solidFill>
              </a:rPr>
              <a:t>Android</a:t>
            </a:r>
            <a:r>
              <a:rPr lang="ru-RU" sz="1400" dirty="0">
                <a:solidFill>
                  <a:schemeClr val="bg2"/>
                </a:solidFill>
              </a:rPr>
              <a:t> платформ.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компании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77072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437112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Конструктор </a:t>
            </a:r>
            <a:r>
              <a:rPr lang="ru-RU" sz="1400" dirty="0" err="1">
                <a:solidFill>
                  <a:schemeClr val="accent1"/>
                </a:solidFill>
              </a:rPr>
              <a:t>iBuildApp</a:t>
            </a:r>
            <a:r>
              <a:rPr lang="ru-RU" sz="1400" dirty="0">
                <a:solidFill>
                  <a:schemeClr val="accent1"/>
                </a:solidFill>
              </a:rPr>
              <a:t> позволяет самостоятельно создавать мобильные приложения для смартфонов и планшетов. К услугам пользователей — широкий набор готовых решений и </a:t>
            </a:r>
            <a:r>
              <a:rPr lang="ru-RU" sz="1400" dirty="0" err="1">
                <a:solidFill>
                  <a:schemeClr val="accent1"/>
                </a:solidFill>
              </a:rPr>
              <a:t>виджетов</a:t>
            </a:r>
            <a:r>
              <a:rPr lang="ru-RU" sz="1400" dirty="0">
                <a:solidFill>
                  <a:schemeClr val="accent1"/>
                </a:solidFill>
              </a:rPr>
              <a:t> от сторонних разработчиков.</a:t>
            </a:r>
            <a:endParaRPr lang="ru-RU" sz="1400" dirty="0" smtClean="0">
              <a:solidFill>
                <a:schemeClr val="accent1"/>
              </a:solidFill>
            </a:endParaRPr>
          </a:p>
          <a:p>
            <a:r>
              <a:rPr lang="ru-RU" sz="1400" dirty="0" smtClean="0">
                <a:solidFill>
                  <a:schemeClr val="accent1"/>
                </a:solidFill>
              </a:rPr>
              <a:t>400 </a:t>
            </a:r>
            <a:r>
              <a:rPr lang="ru-RU" sz="1400" dirty="0">
                <a:solidFill>
                  <a:schemeClr val="accent1"/>
                </a:solidFill>
              </a:rPr>
              <a:t>тыс. клиентов </a:t>
            </a:r>
            <a:r>
              <a:rPr lang="ru-RU" sz="1400" dirty="0" err="1">
                <a:solidFill>
                  <a:schemeClr val="accent1"/>
                </a:solidFill>
              </a:rPr>
              <a:t>iBuildApp</a:t>
            </a:r>
            <a:r>
              <a:rPr lang="ru-RU" sz="1400" dirty="0">
                <a:solidFill>
                  <a:schemeClr val="accent1"/>
                </a:solidFill>
              </a:rPr>
              <a:t> во всём мире уже создали более 100 тыс. кросс-платформенных приложений для </a:t>
            </a:r>
            <a:r>
              <a:rPr lang="ru-RU" sz="1400" dirty="0" err="1">
                <a:solidFill>
                  <a:schemeClr val="accent1"/>
                </a:solidFill>
              </a:rPr>
              <a:t>iPhone</a:t>
            </a:r>
            <a:r>
              <a:rPr lang="ru-RU" sz="1400" dirty="0">
                <a:solidFill>
                  <a:schemeClr val="accent1"/>
                </a:solidFill>
              </a:rPr>
              <a:t>, </a:t>
            </a:r>
            <a:r>
              <a:rPr lang="ru-RU" sz="1400" dirty="0" err="1">
                <a:solidFill>
                  <a:schemeClr val="accent1"/>
                </a:solidFill>
              </a:rPr>
              <a:t>iPad</a:t>
            </a:r>
            <a:r>
              <a:rPr lang="ru-RU" sz="1400" dirty="0">
                <a:solidFill>
                  <a:schemeClr val="accent1"/>
                </a:solidFill>
              </a:rPr>
              <a:t> и </a:t>
            </a:r>
            <a:r>
              <a:rPr lang="ru-RU" sz="1400" dirty="0" err="1">
                <a:solidFill>
                  <a:schemeClr val="accent1"/>
                </a:solidFill>
              </a:rPr>
              <a:t>Android</a:t>
            </a:r>
            <a:r>
              <a:rPr lang="ru-RU" sz="1400" dirty="0">
                <a:solidFill>
                  <a:schemeClr val="accent1"/>
                </a:solidFill>
              </a:rPr>
              <a:t>. 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мультимедийных публикаций для планшетов США вырастет на 300% в 2011 ($15.4Billion) году и 1000% к 2014 году ($58 миллиардов) – </a:t>
            </a:r>
            <a:r>
              <a:rPr lang="ru-RU" sz="1400" dirty="0" err="1">
                <a:solidFill>
                  <a:srgbClr val="FFFFFF"/>
                </a:solidFill>
              </a:rPr>
              <a:t>Gartner</a:t>
            </a:r>
            <a:r>
              <a:rPr lang="ru-RU" sz="1400" dirty="0">
                <a:solidFill>
                  <a:srgbClr val="FFFFFF"/>
                </a:solidFill>
              </a:rPr>
              <a:t> и </a:t>
            </a:r>
            <a:r>
              <a:rPr lang="ru-RU" sz="1400" dirty="0" err="1">
                <a:solidFill>
                  <a:srgbClr val="FFFFFF"/>
                </a:solidFill>
              </a:rPr>
              <a:t>Nielsen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Media</a:t>
            </a:r>
            <a:r>
              <a:rPr lang="ru-RU" sz="140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908720"/>
            <a:ext cx="1368152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24366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 </a:t>
            </a:r>
            <a:r>
              <a:rPr lang="ru-RU" sz="2000" b="1" dirty="0" err="1"/>
              <a:t>Чойстер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5472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b="1" dirty="0" err="1"/>
              <a:t>Choister</a:t>
            </a:r>
            <a:r>
              <a:rPr lang="fi-FI" sz="1400" b="1" dirty="0"/>
              <a:t> </a:t>
            </a:r>
            <a:r>
              <a:rPr lang="fi-FI" sz="1400" b="1" dirty="0" err="1"/>
              <a:t>Education</a:t>
            </a:r>
            <a:r>
              <a:rPr lang="fi-FI" sz="1400" b="1" dirty="0"/>
              <a:t> </a:t>
            </a:r>
            <a:r>
              <a:rPr lang="fi-FI" sz="1400" b="1" dirty="0" err="1"/>
              <a:t>победил</a:t>
            </a:r>
            <a:r>
              <a:rPr lang="fi-FI" sz="1400" b="1" dirty="0"/>
              <a:t> в </a:t>
            </a:r>
            <a:r>
              <a:rPr lang="fi-FI" sz="1400" b="1" dirty="0" err="1"/>
              <a:t>Startup</a:t>
            </a:r>
            <a:r>
              <a:rPr lang="fi-FI" sz="1400" b="1" dirty="0"/>
              <a:t> Battle в </a:t>
            </a:r>
            <a:r>
              <a:rPr lang="fi-FI" sz="1400" b="1" dirty="0" err="1"/>
              <a:t>Сан-</a:t>
            </a:r>
            <a:r>
              <a:rPr lang="fi-FI" sz="1400" b="1" dirty="0" err="1" smtClean="0"/>
              <a:t>Франциско</a:t>
            </a:r>
            <a:endParaRPr lang="fi-FI" sz="1400" b="1" dirty="0" smtClean="0"/>
          </a:p>
          <a:p>
            <a:endParaRPr lang="fi-FI" sz="1400" b="1" dirty="0" smtClean="0"/>
          </a:p>
          <a:p>
            <a:r>
              <a:rPr lang="ru-RU" sz="1400" dirty="0" smtClean="0"/>
              <a:t>В состязании, которое проходило в Кремниевой Долине в рамках DISRUPT </a:t>
            </a:r>
            <a:r>
              <a:rPr lang="ru-RU" sz="1400" dirty="0" err="1" smtClean="0"/>
              <a:t>TechCrunch</a:t>
            </a:r>
            <a:r>
              <a:rPr lang="ru-RU" sz="1400" dirty="0" smtClean="0"/>
              <a:t> 2013, соревновались друг с другом </a:t>
            </a:r>
            <a:r>
              <a:rPr lang="ru-RU" sz="1400" dirty="0" err="1" smtClean="0"/>
              <a:t>стартапы</a:t>
            </a:r>
            <a:r>
              <a:rPr lang="ru-RU" sz="1400" dirty="0" smtClean="0"/>
              <a:t> из калифорнийского бизнес-инкубатора </a:t>
            </a:r>
            <a:r>
              <a:rPr lang="ru-RU" sz="1400" dirty="0" err="1" smtClean="0"/>
              <a:t>Happy</a:t>
            </a:r>
            <a:r>
              <a:rPr lang="ru-RU" sz="1400" dirty="0" smtClean="0"/>
              <a:t> </a:t>
            </a:r>
            <a:r>
              <a:rPr lang="ru-RU" sz="1400" dirty="0" err="1" smtClean="0"/>
              <a:t>Farm</a:t>
            </a:r>
            <a:r>
              <a:rPr lang="ru-RU" sz="1400" dirty="0" smtClean="0"/>
              <a:t> и команда </a:t>
            </a:r>
            <a:r>
              <a:rPr lang="ru-RU" sz="1400" dirty="0" err="1" smtClean="0"/>
              <a:t>стартапов</a:t>
            </a:r>
            <a:r>
              <a:rPr lang="ru-RU" sz="1400" dirty="0" smtClean="0"/>
              <a:t> </a:t>
            </a:r>
            <a:r>
              <a:rPr lang="ru-RU" sz="1400" dirty="0" err="1" smtClean="0"/>
              <a:t>Сколково</a:t>
            </a:r>
            <a:r>
              <a:rPr lang="ru-RU" sz="1400" dirty="0" smtClean="0"/>
              <a:t>, которая приехала на </a:t>
            </a:r>
            <a:r>
              <a:rPr lang="ru-RU" sz="1400" dirty="0" err="1" smtClean="0"/>
              <a:t>TechCrunch</a:t>
            </a:r>
            <a:r>
              <a:rPr lang="ru-RU" sz="1400" dirty="0" smtClean="0"/>
              <a:t> в США.</a:t>
            </a:r>
          </a:p>
        </p:txBody>
      </p:sp>
      <p:sp>
        <p:nvSpPr>
          <p:cNvPr id="5" name="Rectangle 10"/>
          <p:cNvSpPr/>
          <p:nvPr/>
        </p:nvSpPr>
        <p:spPr>
          <a:xfrm>
            <a:off x="827584" y="2836093"/>
            <a:ext cx="7920880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  <a:latin typeface="Arial"/>
                <a:cs typeface="Arial"/>
              </a:rPr>
              <a:t>Choister</a:t>
            </a:r>
            <a:r>
              <a:rPr lang="ru-RU" sz="1400" dirty="0">
                <a:solidFill>
                  <a:srgbClr val="FFFFFF"/>
                </a:solidFill>
                <a:latin typeface="Arial"/>
                <a:cs typeface="Arial"/>
              </a:rPr>
              <a:t> - платформа для агрегации, структурирования и обогащения данных с обновлениями в режиме реального. Платформа позволяет собирать </a:t>
            </a:r>
            <a:r>
              <a:rPr lang="ru-RU" sz="1400" dirty="0" err="1">
                <a:solidFill>
                  <a:srgbClr val="FFFFFF"/>
                </a:solidFill>
                <a:latin typeface="Arial"/>
                <a:cs typeface="Arial"/>
              </a:rPr>
              <a:t>разноформатные</a:t>
            </a:r>
            <a:r>
              <a:rPr lang="ru-RU" sz="1400" dirty="0">
                <a:solidFill>
                  <a:srgbClr val="FFFFFF"/>
                </a:solidFill>
                <a:latin typeface="Arial"/>
                <a:cs typeface="Arial"/>
              </a:rPr>
              <a:t> данные из разных источников, осуществлять </a:t>
            </a:r>
            <a:r>
              <a:rPr lang="ru-RU" sz="1400" dirty="0" err="1">
                <a:solidFill>
                  <a:srgbClr val="FFFFFF"/>
                </a:solidFill>
                <a:latin typeface="Arial"/>
                <a:cs typeface="Arial"/>
              </a:rPr>
              <a:t>smart</a:t>
            </a:r>
            <a:r>
              <a:rPr lang="ru-RU" sz="1400" dirty="0">
                <a:solidFill>
                  <a:srgbClr val="FFFFFF"/>
                </a:solidFill>
                <a:latin typeface="Arial"/>
                <a:cs typeface="Arial"/>
              </a:rPr>
              <a:t>-поиск по этим данным, связывать данные между собой и с социальным графом, обогащать данные и улучшать качество данных, отображать данные в разных форматах, подписываться на запрос и осуществлять мониторинг информационных источников в режиме реального времени</a:t>
            </a:r>
            <a:r>
              <a:rPr lang="ru-RU" sz="140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42782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779149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Главное отличие </a:t>
            </a:r>
            <a:r>
              <a:rPr lang="ru-RU" sz="1400" dirty="0" err="1">
                <a:solidFill>
                  <a:schemeClr val="accent1"/>
                </a:solidFill>
                <a:latin typeface="Arial"/>
                <a:cs typeface="Arial"/>
              </a:rPr>
              <a:t>Choister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 от традиционных поисковиков в том, что пользователь получает в выдаче не список ссылок на ресурсы, которые нужно просматривать вручную, а информацию в удобном для восприятия виде (таблица, карта, график, диаграмма). Это позволяет экономить до 90% времени, обычно затрачиваемого на поиск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289575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Рынок интернет поиска и агрегации данных: контекстная реклама и генерация </a:t>
            </a:r>
            <a:r>
              <a:rPr lang="ru-RU" sz="1400" dirty="0" err="1">
                <a:solidFill>
                  <a:schemeClr val="bg2"/>
                </a:solidFill>
              </a:rPr>
              <a:t>лидов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93998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5194" y="1124744"/>
            <a:ext cx="2441261" cy="837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27215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 </a:t>
            </a:r>
            <a:r>
              <a:rPr lang="ru-RU" sz="2000" b="1" dirty="0" err="1"/>
              <a:t>Датадванс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52565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Airbus</a:t>
            </a:r>
            <a:r>
              <a:rPr lang="ru-RU" sz="1400" b="1" dirty="0"/>
              <a:t> приступил к комплексному использованию ПО </a:t>
            </a:r>
            <a:r>
              <a:rPr lang="ru-RU" sz="1400" b="1" dirty="0" err="1" smtClean="0"/>
              <a:t>Datadvance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ru-RU" sz="1400" dirty="0"/>
              <a:t>Европейский авиастроительный гигант уверен, что ПО, разработанное российскими учеными, позволит </a:t>
            </a:r>
            <a:r>
              <a:rPr lang="ru-RU" sz="1400" dirty="0" err="1"/>
              <a:t>Airbus</a:t>
            </a:r>
            <a:r>
              <a:rPr lang="ru-RU" sz="1400" dirty="0"/>
              <a:t> сделать шаг вперед в решении сложных конструкторских задач.</a:t>
            </a:r>
            <a:endParaRPr lang="fi-FI" sz="1400" b="1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836093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DATADVANCE  — совместная российско-французская компания, ведущий разработчик программного обеспечения для предсказательного моделирования и многодисциплинарной оптимизации. Основной продукт компании  — MACROS  — это удобная программная платформа для автоматизации инженерных расчётов, интеллектуального анализа данных и оптимизации. 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0506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365104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Использование комплексной </a:t>
            </a:r>
            <a:r>
              <a:rPr lang="ru-RU" sz="1400" dirty="0" err="1">
                <a:solidFill>
                  <a:schemeClr val="accent1"/>
                </a:solidFill>
              </a:rPr>
              <a:t>SaaS</a:t>
            </a:r>
            <a:r>
              <a:rPr lang="ru-RU" sz="1400" dirty="0">
                <a:solidFill>
                  <a:schemeClr val="accent1"/>
                </a:solidFill>
              </a:rPr>
              <a:t> модели, на базе решений компаний DATADVANCE, FIDESYS и </a:t>
            </a:r>
            <a:r>
              <a:rPr lang="ru-RU" sz="1400" dirty="0" err="1">
                <a:solidFill>
                  <a:schemeClr val="accent1"/>
                </a:solidFill>
              </a:rPr>
              <a:t>T-Services</a:t>
            </a:r>
            <a:r>
              <a:rPr lang="ru-RU" sz="1400" dirty="0">
                <a:solidFill>
                  <a:schemeClr val="accent1"/>
                </a:solidFill>
              </a:rPr>
              <a:t>, позволит существенно упростить процесс, и сократить сроки и стоимость проектирования сложных технических изделий за счёт интеграции на базе платформы PSE, стандартных для отрасли CAD- и CAE-пакетов, например, таких как </a:t>
            </a:r>
            <a:r>
              <a:rPr lang="ru-RU" sz="1400" dirty="0" err="1">
                <a:solidFill>
                  <a:schemeClr val="accent1"/>
                </a:solidFill>
              </a:rPr>
              <a:t>SolidWorks</a:t>
            </a:r>
            <a:r>
              <a:rPr lang="ru-RU" sz="1400" dirty="0">
                <a:solidFill>
                  <a:schemeClr val="accent1"/>
                </a:solidFill>
              </a:rPr>
              <a:t> и </a:t>
            </a:r>
            <a:r>
              <a:rPr lang="ru-RU" sz="1400" dirty="0" err="1">
                <a:solidFill>
                  <a:schemeClr val="accent1"/>
                </a:solidFill>
              </a:rPr>
              <a:t>OpenFOAM</a:t>
            </a:r>
            <a:r>
              <a:rPr lang="ru-RU" sz="1400" dirty="0">
                <a:solidFill>
                  <a:schemeClr val="accent1"/>
                </a:solidFill>
              </a:rPr>
              <a:t>,  пакета прочностного анализа нового поколения CAE FIDESYS, и передовых методов многопараметрической и многодисциплинарной оптимизации, реализованных в пакете MACROS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289575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FFFF"/>
                </a:solidFill>
              </a:rPr>
              <a:t>Международный рынок решений для автоматизации инженерных расчетов и оптимизации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93998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1158388"/>
            <a:ext cx="2592287" cy="828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15006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err="1"/>
              <a:t>Авикомп</a:t>
            </a:r>
            <a:r>
              <a:rPr lang="ru-RU" sz="2000" b="1" dirty="0"/>
              <a:t> </a:t>
            </a:r>
            <a:r>
              <a:rPr lang="ru-RU" sz="2000" b="1" dirty="0" err="1"/>
              <a:t>Сервисез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64807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Эвентос</a:t>
            </a:r>
            <a:r>
              <a:rPr lang="ru-RU" sz="1400" b="1" dirty="0"/>
              <a:t>» разработала систему управления БД в формате </a:t>
            </a:r>
            <a:r>
              <a:rPr lang="ru-RU" sz="1400" b="1" dirty="0" smtClean="0"/>
              <a:t>RDF </a:t>
            </a:r>
            <a:r>
              <a:rPr lang="ru-RU" sz="1400" b="1" dirty="0"/>
              <a:t>— </a:t>
            </a:r>
            <a:r>
              <a:rPr lang="ru-RU" sz="1400" b="1" dirty="0" err="1"/>
              <a:t>OntoQuad</a:t>
            </a:r>
            <a:r>
              <a:rPr lang="ru-RU" sz="1400" b="1" dirty="0"/>
              <a:t> RDF </a:t>
            </a:r>
            <a:r>
              <a:rPr lang="ru-RU" sz="1400" b="1" dirty="0" err="1" smtClean="0"/>
              <a:t>Server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ru-RU" sz="1400" dirty="0"/>
              <a:t>С</a:t>
            </a:r>
            <a:r>
              <a:rPr lang="ru-RU" sz="1400" dirty="0" smtClean="0"/>
              <a:t>истема </a:t>
            </a:r>
            <a:r>
              <a:rPr lang="ru-RU" sz="1400" dirty="0"/>
              <a:t>рассчитана на хранение сотен миллионов </a:t>
            </a:r>
            <a:r>
              <a:rPr lang="ru-RU" sz="1400" dirty="0" err="1"/>
              <a:t>квадруплетов</a:t>
            </a:r>
            <a:r>
              <a:rPr lang="ru-RU" sz="1400" dirty="0"/>
              <a:t> RDF, обеспечивая транзакционный многопоточный режим обработки данных.</a:t>
            </a:r>
            <a:endParaRPr lang="ru-RU" sz="1400" b="1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836093"/>
            <a:ext cx="7920880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Облачная платформа для создания и предоставления семантических сервисов </a:t>
            </a:r>
            <a:r>
              <a:rPr lang="ru-RU" sz="1400" dirty="0" err="1">
                <a:solidFill>
                  <a:srgbClr val="FFFFFF"/>
                </a:solidFill>
              </a:rPr>
              <a:t>Semantic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PaaS</a:t>
            </a:r>
            <a:r>
              <a:rPr lang="ru-RU" sz="1400" dirty="0">
                <a:solidFill>
                  <a:srgbClr val="FFFFFF"/>
                </a:solidFill>
              </a:rPr>
              <a:t> (</a:t>
            </a:r>
            <a:r>
              <a:rPr lang="ru-RU" sz="1400" dirty="0" err="1">
                <a:solidFill>
                  <a:srgbClr val="FFFFFF"/>
                </a:solidFill>
              </a:rPr>
              <a:t>SPaaS</a:t>
            </a:r>
            <a:r>
              <a:rPr lang="ru-RU" sz="1400" dirty="0">
                <a:solidFill>
                  <a:srgbClr val="FFFFFF"/>
                </a:solidFill>
              </a:rPr>
              <a:t>), позволяющая извлекать и обрабатывать информацию из текстов на естественном </a:t>
            </a:r>
            <a:r>
              <a:rPr lang="ru-RU" sz="1400" dirty="0" smtClean="0">
                <a:solidFill>
                  <a:srgbClr val="FFFFFF"/>
                </a:solidFill>
              </a:rPr>
              <a:t>языке</a:t>
            </a:r>
          </a:p>
          <a:p>
            <a:r>
              <a:rPr lang="ru-RU" sz="1400" dirty="0">
                <a:solidFill>
                  <a:srgbClr val="FFFFFF"/>
                </a:solidFill>
              </a:rPr>
              <a:t>Разрабатываемая платформа состоит из трех фундаментальных компонентов: качественного </a:t>
            </a:r>
            <a:r>
              <a:rPr lang="ru-RU" sz="1400" dirty="0" err="1">
                <a:solidFill>
                  <a:srgbClr val="FFFFFF"/>
                </a:solidFill>
              </a:rPr>
              <a:t>мультиязычного</a:t>
            </a:r>
            <a:r>
              <a:rPr lang="ru-RU" sz="1400" dirty="0">
                <a:solidFill>
                  <a:srgbClr val="FFFFFF"/>
                </a:solidFill>
              </a:rPr>
              <a:t> лингвистического процессора, системы идентификации (</a:t>
            </a:r>
            <a:r>
              <a:rPr lang="ru-RU" sz="1400" dirty="0" err="1">
                <a:solidFill>
                  <a:srgbClr val="FFFFFF"/>
                </a:solidFill>
              </a:rPr>
              <a:t>Identification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Knowledge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Base</a:t>
            </a:r>
            <a:r>
              <a:rPr lang="ru-RU" sz="1400" dirty="0">
                <a:solidFill>
                  <a:srgbClr val="FFFFFF"/>
                </a:solidFill>
              </a:rPr>
              <a:t>), базы знаний с возможностями выполнения разнообразных операций над хранимыми данными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Суть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57183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924325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D4FF01"/>
                </a:solidFill>
              </a:rPr>
              <a:t>Соединение глубокого лингвистического анализа с собственной системой идентификации и функционалом RDF-хранилищ делает технологию  уникальной  не только в России, но и на мировом </a:t>
            </a:r>
            <a:r>
              <a:rPr lang="ru-RU" sz="1400" dirty="0" smtClean="0">
                <a:solidFill>
                  <a:srgbClr val="D4FF01"/>
                </a:solidFill>
              </a:rPr>
              <a:t>рынке. В </a:t>
            </a:r>
            <a:r>
              <a:rPr lang="ru-RU" sz="1400" dirty="0">
                <a:solidFill>
                  <a:srgbClr val="D4FF01"/>
                </a:solidFill>
              </a:rPr>
              <a:t>основе разработки используется отечественная инновационная технология семантической обработки данных</a:t>
            </a:r>
            <a:r>
              <a:rPr lang="ru-RU" sz="1400" dirty="0" smtClean="0">
                <a:solidFill>
                  <a:srgbClr val="D4FF01"/>
                </a:solidFill>
              </a:rPr>
              <a:t>. </a:t>
            </a:r>
            <a:r>
              <a:rPr lang="ru-RU" sz="1400" dirty="0">
                <a:solidFill>
                  <a:srgbClr val="D4FF01"/>
                </a:solidFill>
              </a:rPr>
              <a:t>Манипулирование данными в </a:t>
            </a:r>
            <a:r>
              <a:rPr lang="ru-RU" sz="1400" dirty="0" smtClean="0">
                <a:solidFill>
                  <a:srgbClr val="D4FF01"/>
                </a:solidFill>
              </a:rPr>
              <a:t>системе осуществляется </a:t>
            </a:r>
            <a:r>
              <a:rPr lang="ru-RU" sz="1400" dirty="0">
                <a:solidFill>
                  <a:srgbClr val="D4FF01"/>
                </a:solidFill>
              </a:rPr>
              <a:t>с использованием языка SPARQL. При этом взаимодействие осуществляется по протоколу HTTP, а также через программный интерфейс, позволяющий работать с семантическим </a:t>
            </a:r>
            <a:r>
              <a:rPr lang="ru-RU" sz="1400" dirty="0" err="1">
                <a:solidFill>
                  <a:srgbClr val="D4FF01"/>
                </a:solidFill>
              </a:rPr>
              <a:t>фреймворком</a:t>
            </a:r>
            <a:r>
              <a:rPr lang="ru-RU" sz="1400" dirty="0">
                <a:solidFill>
                  <a:srgbClr val="D4FF01"/>
                </a:solidFill>
              </a:rPr>
              <a:t> </a:t>
            </a:r>
            <a:r>
              <a:rPr lang="ru-RU" sz="1400" dirty="0" err="1">
                <a:solidFill>
                  <a:srgbClr val="D4FF01"/>
                </a:solidFill>
              </a:rPr>
              <a:t>Apache</a:t>
            </a:r>
            <a:r>
              <a:rPr lang="ru-RU" sz="1400" dirty="0">
                <a:solidFill>
                  <a:srgbClr val="D4FF01"/>
                </a:solidFill>
              </a:rPr>
              <a:t> </a:t>
            </a:r>
            <a:r>
              <a:rPr lang="ru-RU" sz="1400" dirty="0" err="1">
                <a:solidFill>
                  <a:srgbClr val="D4FF01"/>
                </a:solidFill>
              </a:rPr>
              <a:t>Jena</a:t>
            </a:r>
            <a:r>
              <a:rPr lang="ru-RU" sz="1400" dirty="0">
                <a:solidFill>
                  <a:srgbClr val="D4FF01"/>
                </a:solidFill>
              </a:rPr>
              <a:t>.</a:t>
            </a:r>
            <a:endParaRPr lang="ru-RU" sz="1400" dirty="0">
              <a:solidFill>
                <a:srgbClr val="D4FF01"/>
              </a:solidFill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24328" y="908720"/>
            <a:ext cx="1042253" cy="1237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96969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117769"/>
            <a:ext cx="8280920" cy="5047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Компания  </a:t>
            </a:r>
            <a:r>
              <a:rPr lang="ru-RU" sz="1400" dirty="0" smtClean="0">
                <a:latin typeface="Arial"/>
                <a:cs typeface="Arial"/>
              </a:rPr>
              <a:t>«</a:t>
            </a:r>
            <a:r>
              <a:rPr lang="ru-RU" sz="1400" dirty="0">
                <a:latin typeface="Arial"/>
                <a:cs typeface="Arial"/>
              </a:rPr>
              <a:t>3D </a:t>
            </a:r>
            <a:r>
              <a:rPr lang="ru-RU" sz="1400" dirty="0" err="1">
                <a:latin typeface="Arial"/>
                <a:cs typeface="Arial"/>
              </a:rPr>
              <a:t>Биопринтинг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Солюшенс</a:t>
            </a:r>
            <a:r>
              <a:rPr lang="ru-RU" sz="1400" dirty="0">
                <a:latin typeface="Arial"/>
                <a:cs typeface="Arial"/>
              </a:rPr>
              <a:t>» открыла лабораторию биотехнологических исследований 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«</a:t>
            </a:r>
            <a:r>
              <a:rPr lang="ru-RU" sz="1400" dirty="0" err="1">
                <a:latin typeface="Arial"/>
                <a:cs typeface="Arial"/>
              </a:rPr>
              <a:t>ЭнСол</a:t>
            </a:r>
            <a:r>
              <a:rPr lang="ru-RU" sz="1400" dirty="0">
                <a:latin typeface="Arial"/>
                <a:cs typeface="Arial"/>
              </a:rPr>
              <a:t>» приступил к коммерциализации технологии управления литий-ионными </a:t>
            </a:r>
            <a:r>
              <a:rPr lang="ru-RU" sz="1400" dirty="0" smtClean="0">
                <a:latin typeface="Arial"/>
                <a:cs typeface="Arial"/>
              </a:rPr>
              <a:t>батареями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Процессоры MULTICLET P1 стали еще </a:t>
            </a:r>
            <a:r>
              <a:rPr lang="ru-RU" sz="1400" dirty="0" smtClean="0">
                <a:latin typeface="Arial"/>
                <a:cs typeface="Arial"/>
              </a:rPr>
              <a:t>быстрее</a:t>
            </a:r>
          </a:p>
          <a:p>
            <a:r>
              <a:rPr lang="ru-RU" sz="1400" dirty="0" smtClean="0">
                <a:latin typeface="Arial"/>
                <a:cs typeface="Arial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Компания </a:t>
            </a:r>
            <a:r>
              <a:rPr lang="ru-RU" sz="1400" dirty="0" err="1">
                <a:latin typeface="Arial"/>
                <a:cs typeface="Arial"/>
              </a:rPr>
              <a:t>Jelastic</a:t>
            </a:r>
            <a:r>
              <a:rPr lang="ru-RU" sz="1400" dirty="0">
                <a:latin typeface="Arial"/>
                <a:cs typeface="Arial"/>
              </a:rPr>
              <a:t> объявила о привлечении инвестиций от фонда </a:t>
            </a:r>
            <a:r>
              <a:rPr lang="ru-RU" sz="1400" dirty="0" err="1">
                <a:latin typeface="Arial"/>
                <a:cs typeface="Arial"/>
              </a:rPr>
              <a:t>Maxfield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Capital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smtClean="0">
                <a:latin typeface="Arial"/>
                <a:cs typeface="Arial"/>
              </a:rPr>
              <a:t> 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>
                <a:latin typeface="Arial"/>
                <a:cs typeface="Arial"/>
              </a:rPr>
              <a:t>RealSpeaker</a:t>
            </a:r>
            <a:r>
              <a:rPr lang="ru-RU" sz="1400" dirty="0">
                <a:latin typeface="Arial"/>
                <a:cs typeface="Arial"/>
              </a:rPr>
              <a:t> выпустил версию распознавателя речи для </a:t>
            </a:r>
            <a:r>
              <a:rPr lang="ru-RU" sz="1400" dirty="0" err="1" smtClean="0">
                <a:latin typeface="Arial"/>
                <a:cs typeface="Arial"/>
              </a:rPr>
              <a:t>Android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500 км со скоростью 800 Гбит/с на российском оборудовании от «Т8</a:t>
            </a:r>
            <a:r>
              <a:rPr lang="ru-RU" sz="1400" dirty="0" smtClean="0">
                <a:latin typeface="Arial"/>
                <a:cs typeface="Arial"/>
              </a:rPr>
              <a:t>»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Компания 3D</a:t>
            </a:r>
            <a:r>
              <a:rPr lang="ru-RU" sz="1400" dirty="0">
                <a:latin typeface="Arial"/>
                <a:cs typeface="Arial"/>
              </a:rPr>
              <a:t>-tek открыла салон в центре </a:t>
            </a:r>
            <a:r>
              <a:rPr lang="ru-RU" sz="1400" dirty="0" smtClean="0">
                <a:latin typeface="Arial"/>
                <a:cs typeface="Arial"/>
              </a:rPr>
              <a:t>Москвы</a:t>
            </a:r>
          </a:p>
          <a:p>
            <a:pPr marL="285750" indent="-285750">
              <a:buFont typeface="Arial"/>
              <a:buChar char="•"/>
            </a:pPr>
            <a:endParaRPr lang="ru-RU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Компания </a:t>
            </a:r>
            <a:r>
              <a:rPr lang="ru-RU" sz="1400" dirty="0" err="1">
                <a:latin typeface="Arial"/>
                <a:cs typeface="Arial"/>
              </a:rPr>
              <a:t>iBuildApp</a:t>
            </a:r>
            <a:r>
              <a:rPr lang="ru-RU" sz="1400" dirty="0">
                <a:latin typeface="Arial"/>
                <a:cs typeface="Arial"/>
              </a:rPr>
              <a:t>, резидент «</a:t>
            </a:r>
            <a:r>
              <a:rPr lang="ru-RU" sz="1400" dirty="0" err="1">
                <a:latin typeface="Arial"/>
                <a:cs typeface="Arial"/>
              </a:rPr>
              <a:t>Сколково</a:t>
            </a:r>
            <a:r>
              <a:rPr lang="ru-RU" sz="1400" dirty="0">
                <a:latin typeface="Arial"/>
                <a:cs typeface="Arial"/>
              </a:rPr>
              <a:t>», объявила об открытии полноценной русской версии своего сервиса</a:t>
            </a:r>
            <a:r>
              <a:rPr lang="ru-RU" sz="1400" dirty="0" smtClean="0">
                <a:latin typeface="Arial"/>
                <a:cs typeface="Arial"/>
              </a:rPr>
              <a:t>.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fi-FI" sz="1400" dirty="0" err="1">
                <a:latin typeface="Arial"/>
                <a:cs typeface="Arial"/>
              </a:rPr>
              <a:t>Choister</a:t>
            </a:r>
            <a:r>
              <a:rPr lang="fi-FI" sz="1400" dirty="0">
                <a:latin typeface="Arial"/>
                <a:cs typeface="Arial"/>
              </a:rPr>
              <a:t> </a:t>
            </a:r>
            <a:r>
              <a:rPr lang="fi-FI" sz="1400" dirty="0" err="1">
                <a:latin typeface="Arial"/>
                <a:cs typeface="Arial"/>
              </a:rPr>
              <a:t>Education</a:t>
            </a:r>
            <a:r>
              <a:rPr lang="fi-FI" sz="1400" dirty="0">
                <a:latin typeface="Arial"/>
                <a:cs typeface="Arial"/>
              </a:rPr>
              <a:t> </a:t>
            </a:r>
            <a:r>
              <a:rPr lang="fi-FI" sz="1400" dirty="0" err="1">
                <a:latin typeface="Arial"/>
                <a:cs typeface="Arial"/>
              </a:rPr>
              <a:t>победил</a:t>
            </a:r>
            <a:r>
              <a:rPr lang="fi-FI" sz="1400" dirty="0">
                <a:latin typeface="Arial"/>
                <a:cs typeface="Arial"/>
              </a:rPr>
              <a:t> в </a:t>
            </a:r>
            <a:r>
              <a:rPr lang="fi-FI" sz="1400" dirty="0" err="1">
                <a:latin typeface="Arial"/>
                <a:cs typeface="Arial"/>
              </a:rPr>
              <a:t>Startup</a:t>
            </a:r>
            <a:r>
              <a:rPr lang="fi-FI" sz="1400" dirty="0">
                <a:latin typeface="Arial"/>
                <a:cs typeface="Arial"/>
              </a:rPr>
              <a:t> Battle в </a:t>
            </a:r>
            <a:r>
              <a:rPr lang="fi-FI" sz="1400" dirty="0" err="1">
                <a:latin typeface="Arial"/>
                <a:cs typeface="Arial"/>
              </a:rPr>
              <a:t>Сан-</a:t>
            </a:r>
            <a:r>
              <a:rPr lang="fi-FI" sz="1400" dirty="0" err="1" smtClean="0">
                <a:latin typeface="Arial"/>
                <a:cs typeface="Arial"/>
              </a:rPr>
              <a:t>Франциско</a:t>
            </a:r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ru-RU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>
                <a:latin typeface="Arial"/>
                <a:cs typeface="Arial"/>
              </a:rPr>
              <a:t>Airbus</a:t>
            </a:r>
            <a:r>
              <a:rPr lang="ru-RU" sz="1400" dirty="0">
                <a:latin typeface="Arial"/>
                <a:cs typeface="Arial"/>
              </a:rPr>
              <a:t> приступил к комплексному использованию ПО </a:t>
            </a:r>
            <a:r>
              <a:rPr lang="ru-RU" sz="1400" dirty="0" err="1" smtClean="0">
                <a:latin typeface="Arial"/>
                <a:cs typeface="Arial"/>
              </a:rPr>
              <a:t>Datadvance</a:t>
            </a:r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ru-RU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«</a:t>
            </a:r>
            <a:r>
              <a:rPr lang="ru-RU" sz="1400" dirty="0" err="1">
                <a:latin typeface="Arial"/>
                <a:cs typeface="Arial"/>
              </a:rPr>
              <a:t>Эвентос</a:t>
            </a:r>
            <a:r>
              <a:rPr lang="ru-RU" sz="1400" dirty="0">
                <a:latin typeface="Arial"/>
                <a:cs typeface="Arial"/>
              </a:rPr>
              <a:t>» разработала систему управления БД в формате RDF — </a:t>
            </a:r>
            <a:r>
              <a:rPr lang="ru-RU" sz="1400" dirty="0" err="1">
                <a:latin typeface="Arial"/>
                <a:cs typeface="Arial"/>
              </a:rPr>
              <a:t>OntoQuad</a:t>
            </a:r>
            <a:r>
              <a:rPr lang="ru-RU" sz="1400" dirty="0">
                <a:latin typeface="Arial"/>
                <a:cs typeface="Arial"/>
              </a:rPr>
              <a:t> RDF </a:t>
            </a:r>
            <a:r>
              <a:rPr lang="ru-RU" sz="1400" dirty="0" err="1" smtClean="0">
                <a:latin typeface="Arial"/>
                <a:cs typeface="Arial"/>
              </a:rPr>
              <a:t>Server</a:t>
            </a:r>
            <a:endParaRPr lang="ru-RU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3Д </a:t>
            </a:r>
            <a:r>
              <a:rPr lang="ru-RU" sz="2400" b="1" dirty="0" err="1"/>
              <a:t>Биопринтинг</a:t>
            </a:r>
            <a:r>
              <a:rPr lang="ru-RU" sz="2400" b="1" dirty="0"/>
              <a:t> </a:t>
            </a:r>
            <a:r>
              <a:rPr lang="ru-RU" sz="2400" b="1" dirty="0" err="1"/>
              <a:t>Солюшенс</a:t>
            </a:r>
            <a:endParaRPr lang="ru-RU" sz="2400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908720"/>
            <a:ext cx="6419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Компания «</a:t>
            </a:r>
            <a:r>
              <a:rPr lang="ru-RU" sz="1400" b="1" dirty="0"/>
              <a:t>3D </a:t>
            </a:r>
            <a:r>
              <a:rPr lang="ru-RU" sz="1400" b="1" dirty="0" err="1"/>
              <a:t>Биопринтинг</a:t>
            </a:r>
            <a:r>
              <a:rPr lang="ru-RU" sz="1400" b="1" dirty="0"/>
              <a:t> </a:t>
            </a:r>
            <a:r>
              <a:rPr lang="ru-RU" sz="1400" b="1" dirty="0" err="1"/>
              <a:t>Солюшенс</a:t>
            </a:r>
            <a:r>
              <a:rPr lang="ru-RU" sz="1400" b="1" dirty="0"/>
              <a:t>» </a:t>
            </a:r>
            <a:r>
              <a:rPr lang="ru-RU" sz="1400" b="1" dirty="0" smtClean="0"/>
              <a:t>открыла лабораторию </a:t>
            </a:r>
            <a:r>
              <a:rPr lang="ru-RU" sz="1400" b="1" dirty="0"/>
              <a:t>биотехнологических исследований </a:t>
            </a:r>
            <a:endParaRPr lang="ru-RU" sz="1400" b="1" dirty="0" smtClean="0"/>
          </a:p>
          <a:p>
            <a:endParaRPr lang="ru-RU" sz="1400" dirty="0"/>
          </a:p>
          <a:p>
            <a:r>
              <a:rPr lang="ru-RU" sz="1400" dirty="0" err="1"/>
              <a:t>Биопринтинг</a:t>
            </a:r>
            <a:r>
              <a:rPr lang="ru-RU" sz="1400" dirty="0"/>
              <a:t> является </a:t>
            </a:r>
            <a:r>
              <a:rPr lang="ru-RU" sz="1400" dirty="0" err="1"/>
              <a:t>мультидисциплинарным</a:t>
            </a:r>
            <a:r>
              <a:rPr lang="ru-RU" sz="1400" dirty="0"/>
              <a:t> направлением, и научная команда лаборатории работает  в нескольких векторах, среди которых: перепрограммирование клеток и работа с клеточными культурами, получение функциональных </a:t>
            </a:r>
            <a:r>
              <a:rPr lang="ru-RU" sz="1400" dirty="0" err="1"/>
              <a:t>микротканей</a:t>
            </a:r>
            <a:r>
              <a:rPr lang="ru-RU" sz="1400" dirty="0"/>
              <a:t>, а также работа, направленная на создание российского 3Д-биопринтера.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18374" y="3121804"/>
            <a:ext cx="7883962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Миссией Лаборатории «3D </a:t>
            </a:r>
            <a:r>
              <a:rPr lang="ru-RU" sz="1400" dirty="0" err="1">
                <a:solidFill>
                  <a:srgbClr val="FFFFFF"/>
                </a:solidFill>
              </a:rPr>
              <a:t>Bioprinting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Solutions</a:t>
            </a:r>
            <a:r>
              <a:rPr lang="ru-RU" sz="1400" dirty="0">
                <a:solidFill>
                  <a:srgbClr val="FFFFFF"/>
                </a:solidFill>
              </a:rPr>
              <a:t>» является практическое развитие и внедрение технологий 3D - </a:t>
            </a:r>
            <a:r>
              <a:rPr lang="ru-RU" sz="1400" dirty="0" err="1">
                <a:solidFill>
                  <a:srgbClr val="FFFFFF"/>
                </a:solidFill>
              </a:rPr>
              <a:t>биопечати</a:t>
            </a:r>
            <a:r>
              <a:rPr lang="ru-RU" sz="1400" dirty="0">
                <a:solidFill>
                  <a:srgbClr val="FFFFFF"/>
                </a:solidFill>
              </a:rPr>
              <a:t> в регенеративной медицине в России.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771636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221088"/>
            <a:ext cx="7838251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Использование технологии трехмерной </a:t>
            </a:r>
            <a:r>
              <a:rPr lang="ru-RU" sz="1400" dirty="0" err="1">
                <a:solidFill>
                  <a:schemeClr val="accent1"/>
                </a:solidFill>
              </a:rPr>
              <a:t>биопечати</a:t>
            </a:r>
            <a:r>
              <a:rPr lang="ru-RU" sz="1400" dirty="0">
                <a:solidFill>
                  <a:schemeClr val="accent1"/>
                </a:solidFill>
              </a:rPr>
              <a:t> органов из </a:t>
            </a:r>
            <a:r>
              <a:rPr lang="ru-RU" sz="1400" dirty="0" err="1">
                <a:solidFill>
                  <a:schemeClr val="accent1"/>
                </a:solidFill>
              </a:rPr>
              <a:t>аутологичных</a:t>
            </a:r>
            <a:r>
              <a:rPr lang="ru-RU" sz="1400" dirty="0">
                <a:solidFill>
                  <a:schemeClr val="accent1"/>
                </a:solidFill>
              </a:rPr>
              <a:t> стволовых клеток пациента может стать решением проблемы иммунной совместимости, а со временем технология открывает возможность получения прототипов органов и эффективных способов </a:t>
            </a:r>
            <a:r>
              <a:rPr lang="ru-RU" sz="1400" dirty="0" err="1">
                <a:solidFill>
                  <a:schemeClr val="accent1"/>
                </a:solidFill>
              </a:rPr>
              <a:t>тканезамещения</a:t>
            </a:r>
            <a:r>
              <a:rPr lang="ru-RU" sz="1400" dirty="0">
                <a:solidFill>
                  <a:schemeClr val="accent1"/>
                </a:solidFill>
              </a:rPr>
              <a:t>, позволяющих полностью возвращать здоровье.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5701" y="1052736"/>
            <a:ext cx="1343425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5733256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- В 2004 году трансплантации органов ожидали более 87 000 американцев. Из них около 61 000 ждали донорских почек, 17 000 – печени, 1600 – поджелудочной железы, 3300 – сердца, 4 000 – легких, а около 3 000 – группы органов. </a:t>
            </a:r>
          </a:p>
          <a:p>
            <a:r>
              <a:rPr lang="ru-RU" sz="1400" dirty="0">
                <a:solidFill>
                  <a:schemeClr val="bg2"/>
                </a:solidFill>
              </a:rPr>
              <a:t>- Только рынок почки оценивается специалистами в 25 млрд долларов США;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37321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3851756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проекте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31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err="1"/>
              <a:t>ЭнСол</a:t>
            </a:r>
            <a:r>
              <a:rPr lang="ru-RU" sz="2400" b="1" dirty="0"/>
              <a:t> Технологии</a:t>
            </a:r>
            <a:endParaRPr lang="ru-RU" sz="2200" dirty="0"/>
          </a:p>
        </p:txBody>
      </p:sp>
      <p:sp>
        <p:nvSpPr>
          <p:cNvPr id="4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780161" y="1035893"/>
            <a:ext cx="56640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ЭнСол</a:t>
            </a:r>
            <a:r>
              <a:rPr lang="ru-RU" sz="1400" b="1" dirty="0"/>
              <a:t>» приступил к коммерциализации технологии управления литий-ионными </a:t>
            </a:r>
            <a:r>
              <a:rPr lang="ru-RU" sz="1400" b="1" dirty="0" smtClean="0"/>
              <a:t>батареями</a:t>
            </a:r>
          </a:p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cs typeface="Arial"/>
              </a:rPr>
              <a:t> 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На крупнейшей промышленной выставке ITFM/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cs typeface="Arial"/>
              </a:rPr>
              <a:t>CeMAT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cs typeface="Arial"/>
              </a:rPr>
              <a:t>Russia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cs typeface="Arial"/>
              </a:rPr>
              <a:t> 2013 компания представит свои батареи широкому кругу специалистов. </a:t>
            </a:r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</p:txBody>
      </p:sp>
      <p:sp>
        <p:nvSpPr>
          <p:cNvPr id="13" name="Rectangle 10"/>
          <p:cNvSpPr/>
          <p:nvPr/>
        </p:nvSpPr>
        <p:spPr>
          <a:xfrm>
            <a:off x="838199" y="2996952"/>
            <a:ext cx="785521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Компания </a:t>
            </a:r>
            <a:r>
              <a:rPr lang="ru-RU" sz="1400" dirty="0" err="1">
                <a:solidFill>
                  <a:schemeClr val="bg2"/>
                </a:solidFill>
              </a:rPr>
              <a:t>ЭнСол</a:t>
            </a:r>
            <a:r>
              <a:rPr lang="ru-RU" sz="1400" dirty="0">
                <a:solidFill>
                  <a:schemeClr val="bg2"/>
                </a:solidFill>
              </a:rPr>
              <a:t> Технологии разрабатывает комплекс быстрого заряда и управления литий-ионным накопителем для жестких режимов эксплуатации в условиях промышленного производства и логистических комплексов. Компания надеется добиться прорыва как в скорости полного заряда накопителя, так и в снижении стоимости доступной энергии за счет максимально полного использования емкости ячеек и увеличения срока жизни аккумулятора.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198" y="2636912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205" y="4366845"/>
            <a:ext cx="7890169" cy="646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</a:p>
          <a:p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38205" y="4778568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Ключевым элементом комплекса должна стать разрабатываемая система управления аккумуляторной батареей (СУ АКБ), основанная на инновационном методе активной трансформаторной балансировки ячеек. 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7561" y="993143"/>
            <a:ext cx="2196887" cy="1355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TextBox 17"/>
          <p:cNvSpPr txBox="1"/>
          <p:nvPr/>
        </p:nvSpPr>
        <p:spPr>
          <a:xfrm>
            <a:off x="838199" y="5723964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38198" y="6074132"/>
            <a:ext cx="789016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Рынок промышленных применений Литий ионных батарей растет быстрыми </a:t>
            </a:r>
            <a:r>
              <a:rPr lang="ru-RU" sz="1400" dirty="0" smtClean="0">
                <a:solidFill>
                  <a:schemeClr val="bg2"/>
                </a:solidFill>
              </a:rPr>
              <a:t>темпами. Наиболее </a:t>
            </a:r>
            <a:r>
              <a:rPr lang="ru-RU" sz="1400" dirty="0">
                <a:solidFill>
                  <a:schemeClr val="bg2"/>
                </a:solidFill>
              </a:rPr>
              <a:t>свежие прогнозы экспертов – мировой рынок вырастет с $1,5 </a:t>
            </a:r>
            <a:r>
              <a:rPr lang="ru-RU" sz="1400" dirty="0" err="1">
                <a:solidFill>
                  <a:schemeClr val="bg2"/>
                </a:solidFill>
              </a:rPr>
              <a:t>Bn</a:t>
            </a:r>
            <a:r>
              <a:rPr lang="ru-RU" sz="1400" dirty="0">
                <a:solidFill>
                  <a:schemeClr val="bg2"/>
                </a:solidFill>
              </a:rPr>
              <a:t> в 2012 до $10 </a:t>
            </a:r>
            <a:r>
              <a:rPr lang="ru-RU" sz="1400" dirty="0" err="1">
                <a:solidFill>
                  <a:schemeClr val="bg2"/>
                </a:solidFill>
              </a:rPr>
              <a:t>Bn</a:t>
            </a:r>
            <a:r>
              <a:rPr lang="ru-RU" sz="1400" dirty="0">
                <a:solidFill>
                  <a:schemeClr val="bg2"/>
                </a:solidFill>
              </a:rPr>
              <a:t> к 2015 </a:t>
            </a:r>
            <a:r>
              <a:rPr lang="ru-RU" sz="1400" dirty="0" smtClean="0">
                <a:solidFill>
                  <a:schemeClr val="bg2"/>
                </a:solidFill>
              </a:rPr>
              <a:t>году.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264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err="1"/>
              <a:t>Мультиклет</a:t>
            </a:r>
            <a:endParaRPr lang="ru-RU" sz="1800" dirty="0"/>
          </a:p>
        </p:txBody>
      </p:sp>
      <p:sp>
        <p:nvSpPr>
          <p:cNvPr id="5" name="Rectangle 10"/>
          <p:cNvSpPr/>
          <p:nvPr/>
        </p:nvSpPr>
        <p:spPr>
          <a:xfrm>
            <a:off x="827584" y="2996952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Разработка и вывод на рынок отказоустойчивых, высокопроизводительных и </a:t>
            </a:r>
            <a:r>
              <a:rPr lang="ru-RU" sz="1400" dirty="0" err="1">
                <a:solidFill>
                  <a:srgbClr val="FFFFFF"/>
                </a:solidFill>
              </a:rPr>
              <a:t>энергоэкономичных</a:t>
            </a:r>
            <a:r>
              <a:rPr lang="ru-RU" sz="1400" dirty="0">
                <a:solidFill>
                  <a:srgbClr val="FFFFFF"/>
                </a:solidFill>
              </a:rPr>
              <a:t> процессоров с принципиально новой </a:t>
            </a:r>
            <a:r>
              <a:rPr lang="ru-RU" sz="1400" dirty="0" err="1">
                <a:solidFill>
                  <a:srgbClr val="FFFFFF"/>
                </a:solidFill>
              </a:rPr>
              <a:t>мультиклеточной</a:t>
            </a:r>
            <a:r>
              <a:rPr lang="ru-RU" sz="1400" dirty="0">
                <a:solidFill>
                  <a:srgbClr val="FFFFFF"/>
                </a:solidFill>
              </a:rPr>
              <a:t> архитектурой для космических и телекоммуникационных приложений.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Суть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4293096"/>
            <a:ext cx="7910259" cy="13849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Отказоустойчивость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Динамическая реконфигурация </a:t>
            </a:r>
            <a:endParaRPr lang="ru-RU" sz="1400" dirty="0" smtClean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 smtClean="0">
                <a:solidFill>
                  <a:schemeClr val="accent1"/>
                </a:solidFill>
                <a:latin typeface="Arial"/>
                <a:cs typeface="Arial"/>
              </a:rPr>
              <a:t>Дефектоустойчивость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 производства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Природный иммунитет к вирусам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Криптографические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возможности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Антихакерские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свойства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3933056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838205" y="6237312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Создается новая </a:t>
            </a:r>
            <a:r>
              <a:rPr lang="ru-RU" sz="1400" dirty="0">
                <a:solidFill>
                  <a:srgbClr val="FFFFFF"/>
                </a:solidFill>
              </a:rPr>
              <a:t>высоконадежная элементная база для космической и телекоммуникационной приборостроительной промышленности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584" y="5877272"/>
            <a:ext cx="792087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9"/>
          <p:cNvSpPr/>
          <p:nvPr/>
        </p:nvSpPr>
        <p:spPr>
          <a:xfrm>
            <a:off x="827584" y="908720"/>
            <a:ext cx="62646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Процессоры MULTICLET P1 стали еще </a:t>
            </a:r>
            <a:r>
              <a:rPr lang="ru-RU" sz="1400" b="1" dirty="0" smtClean="0"/>
              <a:t>быстрее</a:t>
            </a:r>
          </a:p>
          <a:p>
            <a:endParaRPr lang="ru-RU" sz="1400" b="1" dirty="0" smtClean="0"/>
          </a:p>
          <a:p>
            <a:r>
              <a:rPr lang="ru-RU" sz="1400" dirty="0" smtClean="0"/>
              <a:t>Специалисты </a:t>
            </a:r>
            <a:r>
              <a:rPr lang="ru-RU" sz="1400" dirty="0"/>
              <a:t>компании «</a:t>
            </a:r>
            <a:r>
              <a:rPr lang="ru-RU" sz="1400" dirty="0" err="1"/>
              <a:t>Мультиклет</a:t>
            </a:r>
            <a:r>
              <a:rPr lang="ru-RU" sz="1400" dirty="0"/>
              <a:t>» провели дополнительную аттестацию процессора MULTICLET P1 по </a:t>
            </a:r>
            <a:r>
              <a:rPr lang="ru-RU" sz="1400" dirty="0" smtClean="0"/>
              <a:t>частоте. В </a:t>
            </a:r>
            <a:r>
              <a:rPr lang="ru-RU" sz="1400" dirty="0"/>
              <a:t>ходе тестирования было установлено, что процессоры MULTICLET P1 функционируют на частоте 120 МГц, что повышает верхнюю планку по быстродействию до 2,88 GFLOPS.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949224"/>
            <a:ext cx="1440160" cy="1395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95184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err="1"/>
              <a:t>Хайвекс</a:t>
            </a:r>
            <a:r>
              <a:rPr lang="ru-RU" sz="2000" b="1" dirty="0"/>
              <a:t> Технолоджи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Компания </a:t>
            </a:r>
            <a:r>
              <a:rPr lang="ru-RU" sz="1400" b="1" dirty="0" err="1"/>
              <a:t>Jelastic</a:t>
            </a:r>
            <a:r>
              <a:rPr lang="ru-RU" sz="1400" b="1" dirty="0"/>
              <a:t> объявила о привлечении инвестиций от </a:t>
            </a:r>
            <a:r>
              <a:rPr lang="ru-RU" sz="1400" b="1" dirty="0" smtClean="0"/>
              <a:t>фонда </a:t>
            </a:r>
            <a:r>
              <a:rPr lang="ru-RU" sz="1400" b="1" dirty="0" err="1"/>
              <a:t>Maxfield</a:t>
            </a:r>
            <a:r>
              <a:rPr lang="ru-RU" sz="1400" b="1" dirty="0"/>
              <a:t> </a:t>
            </a:r>
            <a:r>
              <a:rPr lang="ru-RU" sz="1400" b="1" dirty="0" err="1" smtClean="0"/>
              <a:t>Capital</a:t>
            </a:r>
            <a:r>
              <a:rPr lang="ru-RU" sz="1400" b="1" dirty="0" smtClean="0"/>
              <a:t> </a:t>
            </a:r>
          </a:p>
          <a:p>
            <a:endParaRPr lang="ru-RU" sz="1400" b="1" dirty="0" smtClean="0"/>
          </a:p>
          <a:p>
            <a:r>
              <a:rPr lang="ru-RU" sz="1400" dirty="0"/>
              <a:t>Подробности сделки не разглашаются. </a:t>
            </a:r>
            <a:r>
              <a:rPr lang="ru-RU" sz="1400" dirty="0"/>
              <a:t>У</a:t>
            </a:r>
            <a:r>
              <a:rPr lang="ru-RU" sz="1400" dirty="0" smtClean="0"/>
              <a:t>правляющий </a:t>
            </a:r>
            <a:r>
              <a:rPr lang="ru-RU" sz="1400" dirty="0"/>
              <a:t>партнер венчурного фонда </a:t>
            </a:r>
            <a:r>
              <a:rPr lang="ru-RU" sz="1400" dirty="0" err="1"/>
              <a:t>AVentures</a:t>
            </a:r>
            <a:r>
              <a:rPr lang="ru-RU" sz="1400" dirty="0"/>
              <a:t> </a:t>
            </a:r>
            <a:r>
              <a:rPr lang="ru-RU" sz="1400" dirty="0" err="1"/>
              <a:t>Capital</a:t>
            </a:r>
            <a:r>
              <a:rPr lang="ru-RU" sz="1400" dirty="0"/>
              <a:t> Евгений Сысоев оценивает сумму сделки в $2-5 млн.</a:t>
            </a:r>
            <a:endParaRPr lang="ru-RU" sz="1400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907521"/>
            <a:ext cx="7920880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chemeClr val="bg2"/>
                </a:solidFill>
              </a:rPr>
              <a:t>Jelastic</a:t>
            </a:r>
            <a:r>
              <a:rPr lang="ru-RU" sz="1400" dirty="0" smtClean="0">
                <a:solidFill>
                  <a:schemeClr val="bg2"/>
                </a:solidFill>
              </a:rPr>
              <a:t> — это облачная платформа (</a:t>
            </a:r>
            <a:r>
              <a:rPr lang="ru-RU" sz="1400" dirty="0" err="1" smtClean="0">
                <a:solidFill>
                  <a:schemeClr val="bg2"/>
                </a:solidFill>
              </a:rPr>
              <a:t>Platform-as-a-Service</a:t>
            </a:r>
            <a:r>
              <a:rPr lang="ru-RU" sz="1400" dirty="0" smtClean="0">
                <a:solidFill>
                  <a:schemeClr val="bg2"/>
                </a:solidFill>
              </a:rPr>
              <a:t>) нового поколения для хостинга новых и уже существующих </a:t>
            </a:r>
            <a:r>
              <a:rPr lang="ru-RU" sz="1400" dirty="0" err="1" smtClean="0">
                <a:solidFill>
                  <a:schemeClr val="bg2"/>
                </a:solidFill>
              </a:rPr>
              <a:t>Java</a:t>
            </a:r>
            <a:r>
              <a:rPr lang="ru-RU" sz="1400" dirty="0" smtClean="0">
                <a:solidFill>
                  <a:schemeClr val="bg2"/>
                </a:solidFill>
              </a:rPr>
              <a:t> и PHP приложений, которая дает возможность разработчикам сконцентрироваться на создании приложения и не волноваться о покупке сервера, создании окружения, конфигурации ОС, серверов приложений и баз данных, о загрузке кода и других административных задачах.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</a:t>
            </a:r>
            <a:r>
              <a:rPr lang="ru-RU" b="1" dirty="0" err="1" smtClean="0">
                <a:solidFill>
                  <a:schemeClr val="bg2"/>
                </a:solidFill>
                <a:cs typeface="Arial" pitchFamily="34" charset="0"/>
              </a:rPr>
              <a:t>компани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83804"/>
            <a:ext cx="7890169" cy="64633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</a:p>
          <a:p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635133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D4FF01"/>
                </a:solidFill>
              </a:rPr>
              <a:t>С более чем 55 000 конечных пользователей и 12 </a:t>
            </a:r>
            <a:r>
              <a:rPr lang="ru-RU" sz="1400" dirty="0" err="1">
                <a:solidFill>
                  <a:srgbClr val="D4FF01"/>
                </a:solidFill>
              </a:rPr>
              <a:t>хостинговыми</a:t>
            </a:r>
            <a:r>
              <a:rPr lang="ru-RU" sz="1400" dirty="0">
                <a:solidFill>
                  <a:srgbClr val="D4FF01"/>
                </a:solidFill>
              </a:rPr>
              <a:t> партнерами, которые уже предоставляют наш сервис коммерчески, </a:t>
            </a:r>
            <a:r>
              <a:rPr lang="ru-RU" sz="1400" dirty="0" err="1">
                <a:solidFill>
                  <a:srgbClr val="D4FF01"/>
                </a:solidFill>
              </a:rPr>
              <a:t>Jelastic</a:t>
            </a:r>
            <a:r>
              <a:rPr lang="ru-RU" sz="1400" dirty="0">
                <a:solidFill>
                  <a:srgbClr val="D4FF01"/>
                </a:solidFill>
              </a:rPr>
              <a:t> становится глобальной облачной платформой номер один</a:t>
            </a:r>
            <a:r>
              <a:rPr lang="ru-RU" sz="1400" dirty="0" smtClean="0">
                <a:solidFill>
                  <a:srgbClr val="D4FF01"/>
                </a:solidFill>
              </a:rPr>
              <a:t>. </a:t>
            </a:r>
            <a:r>
              <a:rPr lang="ru-RU" sz="1400" dirty="0" err="1">
                <a:solidFill>
                  <a:srgbClr val="D4FF01"/>
                </a:solidFill>
              </a:rPr>
              <a:t>Jelastic</a:t>
            </a:r>
            <a:r>
              <a:rPr lang="ru-RU" sz="1400" dirty="0">
                <a:solidFill>
                  <a:srgbClr val="D4FF01"/>
                </a:solidFill>
              </a:rPr>
              <a:t> сочетает все преимущества выделенного хостинга, </a:t>
            </a:r>
            <a:r>
              <a:rPr lang="ru-RU" sz="1400" dirty="0" err="1">
                <a:solidFill>
                  <a:srgbClr val="D4FF01"/>
                </a:solidFill>
              </a:rPr>
              <a:t>IaaS</a:t>
            </a:r>
            <a:r>
              <a:rPr lang="ru-RU" sz="1400" dirty="0">
                <a:solidFill>
                  <a:srgbClr val="D4FF01"/>
                </a:solidFill>
              </a:rPr>
              <a:t> и полностью автоматизированной </a:t>
            </a:r>
            <a:r>
              <a:rPr lang="ru-RU" sz="1400" dirty="0" err="1">
                <a:solidFill>
                  <a:srgbClr val="D4FF01"/>
                </a:solidFill>
              </a:rPr>
              <a:t>PaaS</a:t>
            </a:r>
            <a:r>
              <a:rPr lang="ru-RU" sz="1400" dirty="0">
                <a:solidFill>
                  <a:srgbClr val="D4FF01"/>
                </a:solidFill>
              </a:rPr>
              <a:t>.</a:t>
            </a:r>
            <a:endParaRPr lang="ru-RU" sz="1400" dirty="0">
              <a:solidFill>
                <a:srgbClr val="D4FF0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</a:rPr>
              <a:t>Jelastic</a:t>
            </a:r>
            <a:r>
              <a:rPr lang="ru-RU" sz="1400" dirty="0">
                <a:solidFill>
                  <a:srgbClr val="FFFFFF"/>
                </a:solidFill>
              </a:rPr>
              <a:t> – это своего рода "</a:t>
            </a:r>
            <a:r>
              <a:rPr lang="ru-RU" sz="1400" dirty="0" err="1">
                <a:solidFill>
                  <a:srgbClr val="FFFFFF"/>
                </a:solidFill>
              </a:rPr>
              <a:t>Android</a:t>
            </a:r>
            <a:r>
              <a:rPr lang="ru-RU" sz="1400" dirty="0">
                <a:solidFill>
                  <a:srgbClr val="FFFFFF"/>
                </a:solidFill>
              </a:rPr>
              <a:t>" на рынке </a:t>
            </a:r>
            <a:r>
              <a:rPr lang="ru-RU" sz="1400" dirty="0" err="1">
                <a:solidFill>
                  <a:srgbClr val="FFFFFF"/>
                </a:solidFill>
              </a:rPr>
              <a:t>PaaS</a:t>
            </a:r>
            <a:r>
              <a:rPr lang="ru-RU" sz="1400" dirty="0">
                <a:solidFill>
                  <a:srgbClr val="FFFFFF"/>
                </a:solidFill>
              </a:rPr>
              <a:t>: </a:t>
            </a:r>
            <a:r>
              <a:rPr lang="ru-RU" sz="1400" dirty="0" err="1">
                <a:solidFill>
                  <a:srgbClr val="FFFFFF"/>
                </a:solidFill>
              </a:rPr>
              <a:t>хостинговые</a:t>
            </a:r>
            <a:r>
              <a:rPr lang="ru-RU" sz="1400" dirty="0">
                <a:solidFill>
                  <a:srgbClr val="FFFFFF"/>
                </a:solidFill>
              </a:rPr>
              <a:t> компании могут развернуть </a:t>
            </a:r>
            <a:r>
              <a:rPr lang="ru-RU" sz="1400" dirty="0" err="1">
                <a:solidFill>
                  <a:srgbClr val="FFFFFF"/>
                </a:solidFill>
              </a:rPr>
              <a:t>Jelasticу</a:t>
            </a:r>
            <a:r>
              <a:rPr lang="ru-RU" sz="1400" dirty="0">
                <a:solidFill>
                  <a:srgbClr val="FFFFFF"/>
                </a:solidFill>
              </a:rPr>
              <a:t> себя и конкурировать с такими мировыми гигантами, как </a:t>
            </a:r>
            <a:r>
              <a:rPr lang="ru-RU" sz="1400" dirty="0" err="1">
                <a:solidFill>
                  <a:srgbClr val="FFFFFF"/>
                </a:solidFill>
              </a:rPr>
              <a:t>Heroku</a:t>
            </a:r>
            <a:r>
              <a:rPr lang="ru-RU" sz="1400" dirty="0">
                <a:solidFill>
                  <a:srgbClr val="FFFFFF"/>
                </a:solidFill>
              </a:rPr>
              <a:t> и </a:t>
            </a:r>
            <a:r>
              <a:rPr lang="ru-RU" sz="1400" dirty="0" err="1">
                <a:solidFill>
                  <a:srgbClr val="FFFFFF"/>
                </a:solidFill>
              </a:rPr>
              <a:t>GoogleAppEngine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1285378"/>
            <a:ext cx="2448272" cy="775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68191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err="1"/>
              <a:t>РеалСпикер</a:t>
            </a:r>
            <a:r>
              <a:rPr lang="ru-RU" sz="2000" b="1" dirty="0"/>
              <a:t> </a:t>
            </a:r>
            <a:r>
              <a:rPr lang="ru-RU" sz="2000" b="1" dirty="0" err="1"/>
              <a:t>Лаб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1035893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RealSpeaker</a:t>
            </a:r>
            <a:r>
              <a:rPr lang="ru-RU" sz="1400" b="1" dirty="0"/>
              <a:t> выпустил версию распознавателя речи для </a:t>
            </a:r>
            <a:r>
              <a:rPr lang="ru-RU" sz="1400" b="1" dirty="0" err="1" smtClean="0"/>
              <a:t>Android</a:t>
            </a:r>
            <a:endParaRPr lang="en-US" sz="1400" b="1" dirty="0" smtClean="0"/>
          </a:p>
          <a:p>
            <a:endParaRPr lang="en-US" sz="1400" b="1" i="1" dirty="0"/>
          </a:p>
          <a:p>
            <a:r>
              <a:rPr lang="ru-RU" sz="1400" dirty="0"/>
              <a:t>Приложение позволяет распознавать 6 языков: английский, американский, русский, французский, немецкий и корейский.</a:t>
            </a:r>
            <a:endParaRPr lang="ru-RU" sz="1400" b="1" dirty="0"/>
          </a:p>
        </p:txBody>
      </p:sp>
      <p:sp>
        <p:nvSpPr>
          <p:cNvPr id="5" name="Rectangle 10"/>
          <p:cNvSpPr/>
          <p:nvPr/>
        </p:nvSpPr>
        <p:spPr>
          <a:xfrm>
            <a:off x="827584" y="2708920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RealSpeaker</a:t>
            </a:r>
            <a:r>
              <a:rPr lang="ru-RU" sz="1400" dirty="0">
                <a:solidFill>
                  <a:schemeClr val="bg2"/>
                </a:solidFill>
              </a:rPr>
              <a:t> - это видео расширение для увеличения точности программ аудио-распознавания речи. Цель - создание сверхточного пользовательского аудиовизуального распознавателя речи, благодаря которому можно было бы не только свободно переводить речь в текстовую форму, но и также управлять техникой с помощью голоса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34888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86104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21088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Точность </a:t>
            </a:r>
            <a:r>
              <a:rPr lang="ru-RU" sz="1400" dirty="0" err="1" smtClean="0">
                <a:solidFill>
                  <a:schemeClr val="accent1"/>
                </a:solidFill>
              </a:rPr>
              <a:t>RealSpeaker'а</a:t>
            </a:r>
            <a:r>
              <a:rPr lang="ru-RU" sz="1400" dirty="0" smtClean="0">
                <a:solidFill>
                  <a:schemeClr val="accent1"/>
                </a:solidFill>
              </a:rPr>
              <a:t> выше, чем у существующих подобных программ. Это обеспечивается за счет анализа движения губ.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r>
              <a:rPr lang="ru-RU" sz="1400" dirty="0">
                <a:solidFill>
                  <a:schemeClr val="accent1"/>
                </a:solidFill>
              </a:rPr>
              <a:t>Техника на основе </a:t>
            </a:r>
            <a:r>
              <a:rPr lang="ru-RU" sz="1400" dirty="0" err="1">
                <a:solidFill>
                  <a:schemeClr val="accent1"/>
                </a:solidFill>
              </a:rPr>
              <a:t>RealSpeaker</a:t>
            </a:r>
            <a:r>
              <a:rPr lang="ru-RU" sz="1400" dirty="0">
                <a:solidFill>
                  <a:schemeClr val="accent1"/>
                </a:solidFill>
              </a:rPr>
              <a:t> в ближайшей перспективе будет способна самостоятельно осуществлять автоматическую адаптацию под </a:t>
            </a:r>
            <a:r>
              <a:rPr lang="ru-RU" sz="1400" dirty="0" smtClean="0">
                <a:solidFill>
                  <a:schemeClr val="accent1"/>
                </a:solidFill>
              </a:rPr>
              <a:t>пользователя</a:t>
            </a:r>
            <a:r>
              <a:rPr lang="ru-RU" sz="1400" dirty="0">
                <a:solidFill>
                  <a:schemeClr val="accent1"/>
                </a:solidFill>
              </a:rPr>
              <a:t>.</a:t>
            </a:r>
            <a:r>
              <a:rPr lang="en-US" sz="1400" dirty="0" smtClean="0">
                <a:solidFill>
                  <a:schemeClr val="accent1"/>
                </a:solidFill>
              </a:rPr>
              <a:t> 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517232"/>
            <a:ext cx="7910259" cy="11695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Существуют 2 ветки развития технологий распознавания речи:(объем рынка с $1.09 по $2.42 миллиарда с 2012 по 2016 гг., темп роста +22.07%. Преобразование речи в текст (объем рынка с $860млн. (2012г.) до $1727млн. (2016г.) - общая доля 79%-71% с 2012 по 2016 гг.), Верификация и идентификация голоса человека (объем рынка с $229млн. (2012г.) до $697млн. - общая доля 21%-28,8% с 2012 по 2016 гг.)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15719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764704"/>
            <a:ext cx="1405665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69413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ООО "Научно-технический центр Т8" (ООО "Т8 НТЦ")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827584" y="908720"/>
            <a:ext cx="5688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500 км со скоростью 800 Гбит/с на российском оборудовании от «Т8»</a:t>
            </a:r>
            <a:endParaRPr lang="ru-RU" sz="1400" dirty="0" smtClean="0"/>
          </a:p>
          <a:p>
            <a:r>
              <a:rPr lang="ru-RU" sz="1400" dirty="0" smtClean="0"/>
              <a:t>Компания </a:t>
            </a:r>
            <a:r>
              <a:rPr lang="ru-RU" sz="1400" dirty="0"/>
              <a:t>«T8» продемонстрировала передачу восьми DWDM-каналов со скоростью 100 Гбит/с в однопролетной линии связи длиной 500 км, использующей только усилители с удаленной оптической накачкой (ROPA). Суммарная скорость передачи на рекордное расстояние 500 км достигла, таким образом, 800 Гбит/с.</a:t>
            </a:r>
            <a:endParaRPr lang="ru-RU" sz="1400" b="1" dirty="0" smtClean="0"/>
          </a:p>
        </p:txBody>
      </p:sp>
      <p:sp>
        <p:nvSpPr>
          <p:cNvPr id="5" name="Rectangle 10"/>
          <p:cNvSpPr/>
          <p:nvPr/>
        </p:nvSpPr>
        <p:spPr>
          <a:xfrm>
            <a:off x="827584" y="2834352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Разработка и серийное производство систем волоконно-оптической связи со спектральным уплотнением (DWDM систем) нового поколения – для когерентной передачи данных со скоростью до 25Тбит/с.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70774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60810"/>
            <a:ext cx="7890164" cy="16004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Разрабатываемое компанией оборудование имеет лучшие в мире характеристики.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 Оборудование сертифицировано Минсвязи и доказало свое высокое качество.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 Уникальная лаборатория – более 200 приборов, позволяет предложить лучшие условия по обслуживанию ВОЛС в России.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</a:rPr>
              <a:t>Компания имеет опыт внедрения DWDM от Туркмении до Заполярья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ru-RU" sz="1400" dirty="0" smtClean="0">
                <a:solidFill>
                  <a:schemeClr val="accent1"/>
                </a:solidFill>
              </a:rPr>
              <a:t>В </a:t>
            </a:r>
            <a:r>
              <a:rPr lang="ru-RU" sz="1400" dirty="0">
                <a:solidFill>
                  <a:schemeClr val="accent1"/>
                </a:solidFill>
              </a:rPr>
              <a:t>2012 году побит мировой рекорд: продемонстрирована передача 100Гб/с на 4000 км без компенсаторов дисперсии в 88-канальной DWDM системе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Суммарный трафик в России удваивается каждый год. Объем Российского рынка </a:t>
            </a:r>
            <a:r>
              <a:rPr lang="ru-RU" sz="1400" dirty="0" err="1">
                <a:solidFill>
                  <a:schemeClr val="bg2"/>
                </a:solidFill>
              </a:rPr>
              <a:t>DWDMв</a:t>
            </a:r>
            <a:r>
              <a:rPr lang="ru-RU" sz="1400" dirty="0">
                <a:solidFill>
                  <a:schemeClr val="bg2"/>
                </a:solidFill>
              </a:rPr>
              <a:t> 2012 г – 500 млн дол. Основные клиенты – Ростелеком, мобильные и ведомственные операторы связи.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224" y="980728"/>
            <a:ext cx="2107933" cy="858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19066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3D-tek</a:t>
            </a:r>
            <a:endParaRPr lang="ru-RU" sz="2000" b="1" dirty="0"/>
          </a:p>
        </p:txBody>
      </p:sp>
      <p:sp>
        <p:nvSpPr>
          <p:cNvPr id="4" name="Rectangle 9"/>
          <p:cNvSpPr/>
          <p:nvPr/>
        </p:nvSpPr>
        <p:spPr>
          <a:xfrm>
            <a:off x="755576" y="1035893"/>
            <a:ext cx="63367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3D-tek открыла салон в центре </a:t>
            </a:r>
            <a:r>
              <a:rPr lang="ru-RU" sz="1400" b="1" dirty="0" smtClean="0"/>
              <a:t>Москвы</a:t>
            </a:r>
          </a:p>
          <a:p>
            <a:endParaRPr lang="ru-RU" sz="1400" b="1" dirty="0" smtClean="0"/>
          </a:p>
          <a:p>
            <a:r>
              <a:rPr lang="ru-RU" sz="1400" dirty="0"/>
              <a:t>Салон на проспекте Мира – это шоу-</a:t>
            </a:r>
            <a:r>
              <a:rPr lang="ru-RU" sz="1400" dirty="0" err="1"/>
              <a:t>рум</a:t>
            </a:r>
            <a:r>
              <a:rPr lang="ru-RU" sz="1400" dirty="0"/>
              <a:t>, штаб-квартира и офис продаж инновационной аудио-визуальной техники. Здесь все приспособлено для демонстрации больших экранов в широком угле зрения зрения, вплоть до 90°, работает интерактивная шестиметровая видео-</a:t>
            </a:r>
            <a:r>
              <a:rPr lang="ru-RU" sz="1400" dirty="0" smtClean="0"/>
              <a:t>стена.</a:t>
            </a:r>
            <a:endParaRPr lang="en-US" sz="1400" b="1" i="1" dirty="0"/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Основной вид деятельности компании 3D-tek - разработка средств отображения в формате 2D и 3D на базе Интерполяционных экранов, в основе которых лежит </a:t>
            </a:r>
            <a:r>
              <a:rPr lang="ru-RU" sz="1400" dirty="0" err="1">
                <a:solidFill>
                  <a:srgbClr val="FFFFFF"/>
                </a:solidFill>
              </a:rPr>
              <a:t>соверщенно</a:t>
            </a:r>
            <a:r>
              <a:rPr lang="ru-RU" sz="1400" dirty="0">
                <a:solidFill>
                  <a:srgbClr val="FFFFFF"/>
                </a:solidFill>
              </a:rPr>
              <a:t> новый принцип формирования изображения на большой площади. </a:t>
            </a:r>
            <a:endParaRPr lang="ru-RU" sz="1400" dirty="0">
              <a:solidFill>
                <a:srgbClr val="FFFFFF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86104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21088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Интерполяционные экраны – уникальная разработка компании 3D-tek, не имеющая мировых аналогов. В основе Интерполяционных экранов лежит совершенно новый принцип формирования изображения - принцип оптической интерполяции, вследствие чего кардинально улучшается качество и эргономика восприятия проецируемой на экран картинки.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715253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В</a:t>
            </a:r>
            <a:r>
              <a:rPr lang="ru-RU" sz="1400" dirty="0" smtClean="0">
                <a:solidFill>
                  <a:srgbClr val="FFFFFF"/>
                </a:solidFill>
              </a:rPr>
              <a:t> </a:t>
            </a:r>
            <a:r>
              <a:rPr lang="ru-RU" sz="1400" dirty="0">
                <a:solidFill>
                  <a:srgbClr val="FFFFFF"/>
                </a:solidFill>
              </a:rPr>
              <a:t>2013 году 30% всех продаваемых LCD телевизоров будут иметь 3D-режим, так покупатели предпочитают качественное 3D-изображение и готовы за него переплачивать, что доказывает успех технологии 3D PR, по которой в 2013 году будет произведено около 34 млн панелей (48% всех 3D-панелей).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3639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0296" y="792474"/>
            <a:ext cx="1571665" cy="1556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022151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20103</TotalTime>
  <Words>1705</Words>
  <Application>Microsoft Macintosh PowerPoint</Application>
  <PresentationFormat>Экран (4:3)</PresentationFormat>
  <Paragraphs>142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Bazovaya Presentacia Skolkovo</vt:lpstr>
      <vt:lpstr>think-cell Slide</vt:lpstr>
      <vt:lpstr>Истории успеха Участников Проекта «Сколково» Сентябрь 2013</vt:lpstr>
      <vt:lpstr>Содержание</vt:lpstr>
      <vt:lpstr>3Д Биопринтинг Солюшенс</vt:lpstr>
      <vt:lpstr>ЭнСол Технологии</vt:lpstr>
      <vt:lpstr>Мультиклет</vt:lpstr>
      <vt:lpstr>Хайвекс Технолоджи</vt:lpstr>
      <vt:lpstr>РеалСпикер Лаб</vt:lpstr>
      <vt:lpstr>ООО "Научно-технический центр Т8" (ООО "Т8 НТЦ")</vt:lpstr>
      <vt:lpstr>3D-tek</vt:lpstr>
      <vt:lpstr>Хайвекс Технолоджи</vt:lpstr>
      <vt:lpstr> Чойстер</vt:lpstr>
      <vt:lpstr> Датадванс</vt:lpstr>
      <vt:lpstr>Авикомп Сервисез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Виталий Шустиков</cp:lastModifiedBy>
  <cp:revision>628</cp:revision>
  <cp:lastPrinted>2012-10-10T09:57:27Z</cp:lastPrinted>
  <dcterms:created xsi:type="dcterms:W3CDTF">2012-07-02T14:14:40Z</dcterms:created>
  <dcterms:modified xsi:type="dcterms:W3CDTF">2013-10-03T09:47:23Z</dcterms:modified>
</cp:coreProperties>
</file>