
<file path=[Content_Types].xml><?xml version="1.0" encoding="utf-8"?>
<Types xmlns="http://schemas.openxmlformats.org/package/2006/content-types">
  <Default Extension="xml" ContentType="application/xml"/>
  <Default Extension="jpg" ContentType="image/jpeg"/>
  <Default Extension="jpeg" ContentType="image/jpeg"/>
  <Default Extension="emf" ContentType="image/x-emf"/>
  <Default Extension="rels" ContentType="application/vnd.openxmlformats-package.relationships+xml"/>
  <Default Extension="vml" ContentType="application/vnd.openxmlformats-officedocument.vmlDrawing"/>
  <Default Extension="bin" ContentType="application/vnd.openxmlformats-officedocument.presentationml.printerSettings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embeddings/oleObject1.bin" ContentType="application/vnd.openxmlformats-officedocument.oleObject"/>
  <Override PartName="/ppt/theme/theme2.xml" ContentType="application/vnd.openxmlformats-officedocument.theme+xml"/>
  <Override PartName="/ppt/theme/theme3.xml" ContentType="application/vnd.openxmlformats-officedocument.theme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 autoCompressPictures="0">
  <p:sldMasterIdLst>
    <p:sldMasterId id="2147483660" r:id="rId1"/>
  </p:sldMasterIdLst>
  <p:notesMasterIdLst>
    <p:notesMasterId r:id="rId15"/>
  </p:notesMasterIdLst>
  <p:handoutMasterIdLst>
    <p:handoutMasterId r:id="rId16"/>
  </p:handoutMasterIdLst>
  <p:sldIdLst>
    <p:sldId id="256" r:id="rId2"/>
    <p:sldId id="325" r:id="rId3"/>
    <p:sldId id="379" r:id="rId4"/>
    <p:sldId id="383" r:id="rId5"/>
    <p:sldId id="389" r:id="rId6"/>
    <p:sldId id="354" r:id="rId7"/>
    <p:sldId id="385" r:id="rId8"/>
    <p:sldId id="377" r:id="rId9"/>
    <p:sldId id="391" r:id="rId10"/>
    <p:sldId id="392" r:id="rId11"/>
    <p:sldId id="387" r:id="rId12"/>
    <p:sldId id="388" r:id="rId13"/>
    <p:sldId id="390" r:id="rId14"/>
  </p:sldIdLst>
  <p:sldSz cx="9144000" cy="6858000" type="screen4x3"/>
  <p:notesSz cx="6797675" cy="9874250"/>
  <p:custDataLst>
    <p:tags r:id="rId18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Ekaterina Inozemtseva" initials="EI" lastIdx="10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8D8FF"/>
    <a:srgbClr val="FF0000"/>
    <a:srgbClr val="EBF1DE"/>
    <a:srgbClr val="CCFFCC"/>
    <a:srgbClr val="2992BE"/>
    <a:srgbClr val="CC0000"/>
    <a:srgbClr val="990000"/>
    <a:srgbClr val="EFFBFF"/>
    <a:srgbClr val="CDF2FF"/>
    <a:srgbClr val="FFE7E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9D7B26C5-4107-4FEC-AEDC-1716B250A1EF}" styleName="Светлый стиль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4786" autoAdjust="0"/>
  </p:normalViewPr>
  <p:slideViewPr>
    <p:cSldViewPr>
      <p:cViewPr varScale="1">
        <p:scale>
          <a:sx n="111" d="100"/>
          <a:sy n="111" d="100"/>
        </p:scale>
        <p:origin x="-1168" y="-112"/>
      </p:cViewPr>
      <p:guideLst>
        <p:guide orient="horz" pos="1162"/>
        <p:guide pos="385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presProps" Target="presProps.xml"/><Relationship Id="rId21" Type="http://schemas.openxmlformats.org/officeDocument/2006/relationships/viewProps" Target="viewProps.xml"/><Relationship Id="rId22" Type="http://schemas.openxmlformats.org/officeDocument/2006/relationships/theme" Target="theme/theme1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notesMaster" Target="notesMasters/notesMaster1.xml"/><Relationship Id="rId16" Type="http://schemas.openxmlformats.org/officeDocument/2006/relationships/handoutMaster" Target="handoutMasters/handoutMaster1.xml"/><Relationship Id="rId17" Type="http://schemas.openxmlformats.org/officeDocument/2006/relationships/printerSettings" Target="printerSettings/printerSettings1.bin"/><Relationship Id="rId18" Type="http://schemas.openxmlformats.org/officeDocument/2006/relationships/tags" Target="tags/tag1.xml"/><Relationship Id="rId19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C79D069-F7DC-4F12-AD4A-F50FC7BCBE4E}" type="datetimeFigureOut">
              <a:rPr lang="ru-RU" smtClean="0"/>
              <a:t>03.10.13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378950"/>
            <a:ext cx="2946400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9688" y="9378950"/>
            <a:ext cx="2946400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051F7B9-24B2-4865-9F23-3DA645A20DC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2043429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83B0C13-1782-40AD-A838-8C9F94060FA9}" type="datetimeFigureOut">
              <a:rPr lang="ru-RU" smtClean="0"/>
              <a:t>03.10.13</a:t>
            </a:fld>
            <a:endParaRPr lang="ru-R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31863" y="741363"/>
            <a:ext cx="4933950" cy="37020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690269"/>
            <a:ext cx="5438140" cy="444341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78824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378824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6E7FB1-CB6E-4AC0-9CE6-E9A8EDB33FB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801595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g"/><Relationship Id="rId3" Type="http://schemas.openxmlformats.org/officeDocument/2006/relationships/image" Target="../media/image3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tags" Target="../tags/tag3.xml"/><Relationship Id="rId4" Type="http://schemas.openxmlformats.org/officeDocument/2006/relationships/tags" Target="../tags/tag4.xml"/><Relationship Id="rId5" Type="http://schemas.openxmlformats.org/officeDocument/2006/relationships/tags" Target="../tags/tag5.xml"/><Relationship Id="rId6" Type="http://schemas.openxmlformats.org/officeDocument/2006/relationships/tags" Target="../tags/tag6.xml"/><Relationship Id="rId7" Type="http://schemas.openxmlformats.org/officeDocument/2006/relationships/tags" Target="../tags/tag7.xml"/><Relationship Id="rId8" Type="http://schemas.openxmlformats.org/officeDocument/2006/relationships/slideMaster" Target="../slideMasters/slideMaster1.xml"/><Relationship Id="rId9" Type="http://schemas.openxmlformats.org/officeDocument/2006/relationships/oleObject" Target="../embeddings/oleObject1.bin"/><Relationship Id="rId10" Type="http://schemas.openxmlformats.org/officeDocument/2006/relationships/image" Target="../media/image4.emf"/><Relationship Id="rId1" Type="http://schemas.openxmlformats.org/officeDocument/2006/relationships/vmlDrawing" Target="../drawings/vmlDrawing1.vml"/><Relationship Id="rId2" Type="http://schemas.openxmlformats.org/officeDocument/2006/relationships/tags" Target="../tags/tag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7240" y="406786"/>
            <a:ext cx="4644698" cy="457519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922760" y="1916833"/>
            <a:ext cx="3991429" cy="2098772"/>
          </a:xfrm>
          <a:prstGeom prst="rect">
            <a:avLst/>
          </a:prstGeom>
        </p:spPr>
        <p:txBody>
          <a:bodyPr/>
          <a:lstStyle>
            <a:lvl1pPr algn="r">
              <a:defRPr sz="3200" baseline="0">
                <a:ln>
                  <a:noFill/>
                </a:ln>
                <a:solidFill>
                  <a:schemeClr val="accent6"/>
                </a:solidFill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22332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7019" y="108695"/>
            <a:ext cx="6493373" cy="703623"/>
          </a:xfrm>
          <a:prstGeom prst="rect">
            <a:avLst/>
          </a:prstGeom>
        </p:spPr>
        <p:txBody>
          <a:bodyPr anchor="t"/>
          <a:lstStyle>
            <a:lvl1pPr>
              <a:defRPr sz="3200">
                <a:latin typeface="+mn-lt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1188" y="1844674"/>
            <a:ext cx="8281292" cy="4680669"/>
          </a:xfrm>
        </p:spPr>
        <p:txBody>
          <a:bodyPr>
            <a:normAutofit/>
          </a:bodyPr>
          <a:lstStyle>
            <a:lvl1pPr>
              <a:defRPr sz="1800">
                <a:latin typeface="+mn-lt"/>
              </a:defRPr>
            </a:lvl1pPr>
            <a:lvl2pPr>
              <a:buSzPct val="100000"/>
              <a:defRPr sz="1800">
                <a:latin typeface="+mn-lt"/>
              </a:defRPr>
            </a:lvl2pPr>
            <a:lvl3pPr>
              <a:buSzPct val="100000"/>
              <a:defRPr sz="1800">
                <a:latin typeface="+mn-lt"/>
              </a:defRPr>
            </a:lvl3pPr>
            <a:lvl4pPr>
              <a:buSzPct val="100000"/>
              <a:defRPr sz="1800">
                <a:latin typeface="+mn-lt"/>
              </a:defRPr>
            </a:lvl4pPr>
            <a:lvl5pPr>
              <a:buSzPct val="100000"/>
              <a:defRPr sz="1800">
                <a:latin typeface="+mn-lt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 userDrawn="1"/>
        </p:nvSpPr>
        <p:spPr>
          <a:xfrm>
            <a:off x="8293597" y="0"/>
            <a:ext cx="255841" cy="643072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Slide Number Placeholder 5"/>
          <p:cNvSpPr txBox="1">
            <a:spLocks/>
          </p:cNvSpPr>
          <p:nvPr userDrawn="1"/>
        </p:nvSpPr>
        <p:spPr>
          <a:xfrm>
            <a:off x="8238774" y="277946"/>
            <a:ext cx="39027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B15DF3F-6BF2-A845-8711-4B79E9497528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61" y="108696"/>
            <a:ext cx="976984" cy="703623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8154"/>
          <a:stretch/>
        </p:blipFill>
        <p:spPr>
          <a:xfrm>
            <a:off x="0" y="-2782"/>
            <a:ext cx="439175" cy="687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13841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1" hidden="1"/>
          <p:cNvGraphicFramePr>
            <a:graphicFrameLocks noChangeAspect="1"/>
          </p:cNvGraphicFramePr>
          <p:nvPr userDrawn="1">
            <p:custDataLst>
              <p:tags r:id="rId2"/>
            </p:custDataLst>
          </p:nvPr>
        </p:nvGraphicFramePr>
        <p:xfrm>
          <a:off x="0" y="0"/>
          <a:ext cx="146538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53" name="think-cell Slide" r:id="rId9" imgW="270" imgH="270" progId="TCLayout.ActiveDocument.1">
                  <p:embed/>
                </p:oleObj>
              </mc:Choice>
              <mc:Fallback>
                <p:oleObj name="think-cell Slide" r:id="rId9" imgW="270" imgH="270" progId="TCLayout.ActiveDocument.1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46538" cy="158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Foliennummernplatzhalter 4"/>
          <p:cNvSpPr txBox="1">
            <a:spLocks noGrp="1"/>
          </p:cNvSpPr>
          <p:nvPr userDrawn="1">
            <p:custDataLst>
              <p:tags r:id="rId3"/>
            </p:custDataLst>
          </p:nvPr>
        </p:nvSpPr>
        <p:spPr bwMode="auto">
          <a:xfrm>
            <a:off x="8373208" y="6572251"/>
            <a:ext cx="495300" cy="1846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>
            <a:lvl1pPr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>
              <a:defRPr/>
            </a:pPr>
            <a:fld id="{9012202A-0966-4C86-88B9-13F21CEC4770}" type="slidenum">
              <a:rPr lang="en-US" sz="1200" b="0" smtClean="0"/>
              <a:pPr algn="r">
                <a:defRPr/>
              </a:pPr>
              <a:t>‹#›</a:t>
            </a:fld>
            <a:endParaRPr lang="en-US" sz="1200" b="0" smtClean="0"/>
          </a:p>
        </p:txBody>
      </p:sp>
      <p:sp>
        <p:nvSpPr>
          <p:cNvPr id="8" name="Объект 6"/>
          <p:cNvSpPr>
            <a:spLocks noGrp="1"/>
          </p:cNvSpPr>
          <p:nvPr>
            <p:ph sz="quarter" idx="10"/>
          </p:nvPr>
        </p:nvSpPr>
        <p:spPr>
          <a:xfrm>
            <a:off x="106974" y="1124607"/>
            <a:ext cx="8949102" cy="5286703"/>
          </a:xfrm>
          <a:prstGeom prst="rect">
            <a:avLst/>
          </a:prstGeom>
        </p:spPr>
        <p:txBody>
          <a:bodyPr/>
          <a:lstStyle>
            <a:lvl1pPr marL="357188" indent="-357188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7DB935"/>
              </a:buClr>
              <a:buFont typeface="Arial" pitchFamily="34" charset="0"/>
              <a:buChar char="‒"/>
              <a:defRPr sz="1400">
                <a:latin typeface="Calibri" pitchFamily="34" charset="0"/>
                <a:cs typeface="Calibri" pitchFamily="34" charset="0"/>
              </a:defRPr>
            </a:lvl1pPr>
            <a:lvl2pPr marL="714375" indent="-350838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7DB935"/>
              </a:buClr>
              <a:buFont typeface="Arial" pitchFamily="34" charset="0"/>
              <a:buChar char="‒"/>
              <a:defRPr sz="1400">
                <a:latin typeface="Calibri" pitchFamily="34" charset="0"/>
                <a:cs typeface="Calibri" pitchFamily="34" charset="0"/>
              </a:defRPr>
            </a:lvl2pPr>
            <a:lvl3pPr marL="1071563" indent="-369888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7DB935"/>
              </a:buClr>
              <a:buFont typeface="Arial" pitchFamily="34" charset="0"/>
              <a:buChar char="‒"/>
              <a:defRPr sz="1400">
                <a:latin typeface="Calibri" pitchFamily="34" charset="0"/>
                <a:cs typeface="Calibri" pitchFamily="34" charset="0"/>
              </a:defRPr>
            </a:lvl3pPr>
            <a:lvl4pPr marL="1797050" indent="-357188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7DB935"/>
              </a:buClr>
              <a:buFont typeface="Arial" pitchFamily="34" charset="0"/>
              <a:buChar char="‒"/>
              <a:defRPr sz="1400">
                <a:latin typeface="Calibri" pitchFamily="34" charset="0"/>
                <a:cs typeface="Calibri" pitchFamily="34" charset="0"/>
              </a:defRPr>
            </a:lvl4pPr>
            <a:lvl5pPr marL="2154238" indent="-357188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7DB935"/>
              </a:buClr>
              <a:buSzPct val="100000"/>
              <a:buFont typeface="Arial" pitchFamily="34" charset="0"/>
              <a:buChar char="‒"/>
              <a:defRPr sz="1400">
                <a:latin typeface="Calibri" pitchFamily="34" charset="0"/>
                <a:cs typeface="Calibri" pitchFamily="34" charset="0"/>
              </a:defRPr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9" name="Прямоугольник 4"/>
          <p:cNvSpPr/>
          <p:nvPr userDrawn="1">
            <p:custDataLst>
              <p:tags r:id="rId4"/>
            </p:custDataLst>
          </p:nvPr>
        </p:nvSpPr>
        <p:spPr>
          <a:xfrm>
            <a:off x="896815" y="115888"/>
            <a:ext cx="8159262" cy="865187"/>
          </a:xfrm>
          <a:prstGeom prst="rect">
            <a:avLst/>
          </a:prstGeom>
          <a:solidFill>
            <a:srgbClr val="6464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latin typeface="Arial"/>
              <a:cs typeface="Arial"/>
              <a:sym typeface="Helvetica"/>
            </a:endParaRPr>
          </a:p>
        </p:txBody>
      </p:sp>
      <p:sp>
        <p:nvSpPr>
          <p:cNvPr id="10" name="Прямоугольник 5"/>
          <p:cNvSpPr/>
          <p:nvPr userDrawn="1">
            <p:custDataLst>
              <p:tags r:id="rId5"/>
            </p:custDataLst>
          </p:nvPr>
        </p:nvSpPr>
        <p:spPr>
          <a:xfrm>
            <a:off x="372208" y="115888"/>
            <a:ext cx="191966" cy="865187"/>
          </a:xfrm>
          <a:prstGeom prst="rect">
            <a:avLst/>
          </a:prstGeom>
          <a:solidFill>
            <a:srgbClr val="D2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latin typeface="Arial"/>
              <a:cs typeface="Arial"/>
              <a:sym typeface="Helvetica"/>
            </a:endParaRPr>
          </a:p>
        </p:txBody>
      </p:sp>
      <p:sp>
        <p:nvSpPr>
          <p:cNvPr id="11" name="Прямоугольник 6"/>
          <p:cNvSpPr/>
          <p:nvPr userDrawn="1">
            <p:custDataLst>
              <p:tags r:id="rId6"/>
            </p:custDataLst>
          </p:nvPr>
        </p:nvSpPr>
        <p:spPr>
          <a:xfrm>
            <a:off x="106974" y="115888"/>
            <a:ext cx="191965" cy="865187"/>
          </a:xfrm>
          <a:prstGeom prst="rect">
            <a:avLst/>
          </a:prstGeom>
          <a:solidFill>
            <a:srgbClr val="D2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latin typeface="Arial"/>
              <a:cs typeface="Arial"/>
              <a:sym typeface="Helvetica"/>
            </a:endParaRPr>
          </a:p>
        </p:txBody>
      </p:sp>
      <p:sp>
        <p:nvSpPr>
          <p:cNvPr id="12" name="Прямоугольник 7"/>
          <p:cNvSpPr/>
          <p:nvPr userDrawn="1">
            <p:custDataLst>
              <p:tags r:id="rId7"/>
            </p:custDataLst>
          </p:nvPr>
        </p:nvSpPr>
        <p:spPr>
          <a:xfrm>
            <a:off x="638908" y="115888"/>
            <a:ext cx="191966" cy="865187"/>
          </a:xfrm>
          <a:prstGeom prst="rect">
            <a:avLst/>
          </a:prstGeom>
          <a:solidFill>
            <a:srgbClr val="D2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latin typeface="Arial"/>
              <a:cs typeface="Arial"/>
              <a:sym typeface="Helvetica"/>
            </a:endParaRPr>
          </a:p>
        </p:txBody>
      </p:sp>
      <p:sp>
        <p:nvSpPr>
          <p:cNvPr id="13" name="Заголовок 5"/>
          <p:cNvSpPr>
            <a:spLocks noGrp="1"/>
          </p:cNvSpPr>
          <p:nvPr>
            <p:ph type="title"/>
          </p:nvPr>
        </p:nvSpPr>
        <p:spPr>
          <a:xfrm>
            <a:off x="896815" y="115888"/>
            <a:ext cx="8159261" cy="865187"/>
          </a:xfrm>
          <a:prstGeom prst="rect">
            <a:avLst/>
          </a:prstGeom>
        </p:spPr>
        <p:txBody>
          <a:bodyPr anchor="ctr"/>
          <a:lstStyle>
            <a:lvl1pPr>
              <a:defRPr b="0">
                <a:solidFill>
                  <a:schemeClr val="bg1"/>
                </a:solidFill>
                <a:latin typeface="Calibri" pitchFamily="34" charset="0"/>
                <a:cs typeface="Calibri" pitchFamily="34" charset="0"/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9179550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8293597" y="0"/>
            <a:ext cx="255841" cy="643072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Slide Number Placeholder 5"/>
          <p:cNvSpPr txBox="1">
            <a:spLocks/>
          </p:cNvSpPr>
          <p:nvPr userDrawn="1"/>
        </p:nvSpPr>
        <p:spPr>
          <a:xfrm>
            <a:off x="8238774" y="277946"/>
            <a:ext cx="39027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B15DF3F-6BF2-A845-8711-4B79E9497528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51628" y="349113"/>
            <a:ext cx="1217930" cy="871220"/>
          </a:xfrm>
          <a:prstGeom prst="rect">
            <a:avLst/>
          </a:prstGeom>
        </p:spPr>
      </p:pic>
      <p:sp>
        <p:nvSpPr>
          <p:cNvPr id="10" name="Прямоугольник 9"/>
          <p:cNvSpPr/>
          <p:nvPr userDrawn="1"/>
        </p:nvSpPr>
        <p:spPr>
          <a:xfrm>
            <a:off x="0" y="0"/>
            <a:ext cx="393405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1" name="TextBox 10"/>
          <p:cNvSpPr txBox="1"/>
          <p:nvPr userDrawn="1"/>
        </p:nvSpPr>
        <p:spPr>
          <a:xfrm rot="16200000">
            <a:off x="-3340001" y="3221897"/>
            <a:ext cx="707341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Отчет</a:t>
            </a:r>
            <a:r>
              <a:rPr lang="ru-RU" sz="2000" b="1" baseline="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 о деятельности Фонда «Сколково», август 2012</a:t>
            </a:r>
            <a:endParaRPr lang="ru-RU" sz="2000" b="1" dirty="0">
              <a:solidFill>
                <a:schemeClr val="accent1">
                  <a:lumMod val="60000"/>
                  <a:lumOff val="4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711729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8293597" y="0"/>
            <a:ext cx="255841" cy="643072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Slide Number Placeholder 5"/>
          <p:cNvSpPr txBox="1">
            <a:spLocks/>
          </p:cNvSpPr>
          <p:nvPr userDrawn="1"/>
        </p:nvSpPr>
        <p:spPr>
          <a:xfrm>
            <a:off x="8238774" y="277946"/>
            <a:ext cx="39027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B15DF3F-6BF2-A845-8711-4B79E9497528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51628" y="349113"/>
            <a:ext cx="1217930" cy="871220"/>
          </a:xfrm>
          <a:prstGeom prst="rect">
            <a:avLst/>
          </a:prstGeom>
        </p:spPr>
      </p:pic>
      <p:sp>
        <p:nvSpPr>
          <p:cNvPr id="10" name="Прямоугольник 9"/>
          <p:cNvSpPr/>
          <p:nvPr userDrawn="1"/>
        </p:nvSpPr>
        <p:spPr>
          <a:xfrm>
            <a:off x="0" y="0"/>
            <a:ext cx="393405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1" name="TextBox 10"/>
          <p:cNvSpPr txBox="1"/>
          <p:nvPr userDrawn="1"/>
        </p:nvSpPr>
        <p:spPr>
          <a:xfrm rot="16200000">
            <a:off x="-3340001" y="3221897"/>
            <a:ext cx="707341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Отчет</a:t>
            </a:r>
            <a:r>
              <a:rPr lang="ru-RU" sz="2000" b="1" baseline="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 о деятельности Фонда «Сколково», август 2012</a:t>
            </a:r>
            <a:endParaRPr lang="ru-RU" sz="2000" b="1" dirty="0">
              <a:solidFill>
                <a:schemeClr val="accent1">
                  <a:lumMod val="60000"/>
                  <a:lumOff val="4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711729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8293597" y="0"/>
            <a:ext cx="255841" cy="643072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Slide Number Placeholder 5"/>
          <p:cNvSpPr txBox="1">
            <a:spLocks/>
          </p:cNvSpPr>
          <p:nvPr userDrawn="1"/>
        </p:nvSpPr>
        <p:spPr>
          <a:xfrm>
            <a:off x="8238774" y="277946"/>
            <a:ext cx="39027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B15DF3F-6BF2-A845-8711-4B79E9497528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51628" y="349113"/>
            <a:ext cx="1217930" cy="871220"/>
          </a:xfrm>
          <a:prstGeom prst="rect">
            <a:avLst/>
          </a:prstGeom>
        </p:spPr>
      </p:pic>
      <p:sp>
        <p:nvSpPr>
          <p:cNvPr id="10" name="Прямоугольник 9"/>
          <p:cNvSpPr/>
          <p:nvPr userDrawn="1"/>
        </p:nvSpPr>
        <p:spPr>
          <a:xfrm>
            <a:off x="0" y="0"/>
            <a:ext cx="393405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1" name="TextBox 10"/>
          <p:cNvSpPr txBox="1"/>
          <p:nvPr userDrawn="1"/>
        </p:nvSpPr>
        <p:spPr>
          <a:xfrm rot="16200000">
            <a:off x="-3340001" y="3221897"/>
            <a:ext cx="707341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Отчет</a:t>
            </a:r>
            <a:r>
              <a:rPr lang="ru-RU" sz="2000" b="1" baseline="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 о деятельности Фонда «Сколково», август 2012</a:t>
            </a:r>
            <a:endParaRPr lang="ru-RU" sz="2000" b="1" dirty="0">
              <a:solidFill>
                <a:schemeClr val="accent1">
                  <a:lumMod val="60000"/>
                  <a:lumOff val="4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711729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8293597" y="0"/>
            <a:ext cx="255841" cy="643072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Slide Number Placeholder 5"/>
          <p:cNvSpPr txBox="1">
            <a:spLocks/>
          </p:cNvSpPr>
          <p:nvPr userDrawn="1"/>
        </p:nvSpPr>
        <p:spPr>
          <a:xfrm>
            <a:off x="8238774" y="277946"/>
            <a:ext cx="39027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B15DF3F-6BF2-A845-8711-4B79E9497528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51628" y="349113"/>
            <a:ext cx="1217930" cy="871220"/>
          </a:xfrm>
          <a:prstGeom prst="rect">
            <a:avLst/>
          </a:prstGeom>
        </p:spPr>
      </p:pic>
      <p:sp>
        <p:nvSpPr>
          <p:cNvPr id="10" name="Прямоугольник 9"/>
          <p:cNvSpPr/>
          <p:nvPr userDrawn="1"/>
        </p:nvSpPr>
        <p:spPr>
          <a:xfrm>
            <a:off x="0" y="0"/>
            <a:ext cx="393405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1" name="TextBox 10"/>
          <p:cNvSpPr txBox="1"/>
          <p:nvPr userDrawn="1"/>
        </p:nvSpPr>
        <p:spPr>
          <a:xfrm rot="16200000">
            <a:off x="-3340001" y="3221897"/>
            <a:ext cx="707341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Отчет</a:t>
            </a:r>
            <a:r>
              <a:rPr lang="ru-RU" sz="2000" b="1" baseline="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 о деятельности Фонда «Сколково», август 2012</a:t>
            </a:r>
            <a:endParaRPr lang="ru-RU" sz="2000" b="1" dirty="0">
              <a:solidFill>
                <a:schemeClr val="accent1">
                  <a:lumMod val="60000"/>
                  <a:lumOff val="4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711729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32497" y="1888357"/>
            <a:ext cx="757207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81264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/>
          </a:solidFill>
          <a:latin typeface="HelveticaNeueCyr-Heavy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sz="1800" kern="1200">
          <a:solidFill>
            <a:schemeClr val="tx1"/>
          </a:solidFill>
          <a:latin typeface="HelveticaNeueCyr-Roman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–"/>
        <a:defRPr sz="1800" kern="1200">
          <a:solidFill>
            <a:schemeClr val="tx1"/>
          </a:solidFill>
          <a:latin typeface="HelveticaNeueCyr-Roman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sz="1800" kern="1200">
          <a:solidFill>
            <a:schemeClr val="tx1"/>
          </a:solidFill>
          <a:latin typeface="HelveticaNeueCyr-Roman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–"/>
        <a:defRPr sz="1800" kern="1200">
          <a:solidFill>
            <a:schemeClr val="tx1"/>
          </a:solidFill>
          <a:latin typeface="HelveticaNeueCyr-Roman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»"/>
        <a:defRPr sz="1800" kern="1200">
          <a:solidFill>
            <a:schemeClr val="tx1"/>
          </a:solidFill>
          <a:latin typeface="HelveticaNeueCyr-Roman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4" Type="http://schemas.openxmlformats.org/officeDocument/2006/relationships/image" Target="../media/image17.png"/><Relationship Id="rId1" Type="http://schemas.openxmlformats.org/officeDocument/2006/relationships/tags" Target="../tags/tag15.xml"/><Relationship Id="rId2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4" Type="http://schemas.openxmlformats.org/officeDocument/2006/relationships/image" Target="../media/image18.png"/><Relationship Id="rId1" Type="http://schemas.openxmlformats.org/officeDocument/2006/relationships/tags" Target="../tags/tag16.xml"/><Relationship Id="rId2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4" Type="http://schemas.openxmlformats.org/officeDocument/2006/relationships/image" Target="../media/image19.png"/><Relationship Id="rId1" Type="http://schemas.openxmlformats.org/officeDocument/2006/relationships/tags" Target="../tags/tag17.xml"/><Relationship Id="rId2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4" Type="http://schemas.openxmlformats.org/officeDocument/2006/relationships/image" Target="../media/image20.png"/><Relationship Id="rId1" Type="http://schemas.openxmlformats.org/officeDocument/2006/relationships/tags" Target="../tags/tag18.xml"/><Relationship Id="rId2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4" Type="http://schemas.openxmlformats.org/officeDocument/2006/relationships/image" Target="../media/image7.png"/><Relationship Id="rId1" Type="http://schemas.openxmlformats.org/officeDocument/2006/relationships/tags" Target="../tags/tag8.xml"/><Relationship Id="rId2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4" Type="http://schemas.openxmlformats.org/officeDocument/2006/relationships/image" Target="../media/image9.png"/><Relationship Id="rId1" Type="http://schemas.openxmlformats.org/officeDocument/2006/relationships/tags" Target="../tags/tag9.xml"/><Relationship Id="rId2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4" Type="http://schemas.openxmlformats.org/officeDocument/2006/relationships/image" Target="../media/image11.png"/><Relationship Id="rId1" Type="http://schemas.openxmlformats.org/officeDocument/2006/relationships/tags" Target="../tags/tag10.xml"/><Relationship Id="rId2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4" Type="http://schemas.openxmlformats.org/officeDocument/2006/relationships/image" Target="../media/image13.png"/><Relationship Id="rId1" Type="http://schemas.openxmlformats.org/officeDocument/2006/relationships/tags" Target="../tags/tag11.xml"/><Relationship Id="rId2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4" Type="http://schemas.openxmlformats.org/officeDocument/2006/relationships/image" Target="../media/image14.png"/><Relationship Id="rId1" Type="http://schemas.openxmlformats.org/officeDocument/2006/relationships/tags" Target="../tags/tag12.xml"/><Relationship Id="rId2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4" Type="http://schemas.openxmlformats.org/officeDocument/2006/relationships/image" Target="../media/image15.png"/><Relationship Id="rId1" Type="http://schemas.openxmlformats.org/officeDocument/2006/relationships/tags" Target="../tags/tag13.xml"/><Relationship Id="rId2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4" Type="http://schemas.openxmlformats.org/officeDocument/2006/relationships/image" Target="../media/image16.png"/><Relationship Id="rId1" Type="http://schemas.openxmlformats.org/officeDocument/2006/relationships/tags" Target="../tags/tag14.xml"/><Relationship Id="rId2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644008" y="1916833"/>
            <a:ext cx="4464496" cy="2098772"/>
          </a:xfrm>
        </p:spPr>
        <p:txBody>
          <a:bodyPr/>
          <a:lstStyle/>
          <a:p>
            <a:r>
              <a:rPr lang="ru-RU" sz="3600" dirty="0" smtClean="0">
                <a:solidFill>
                  <a:srgbClr val="00B0F0"/>
                </a:solidFill>
              </a:rPr>
              <a:t>Истории успеха Участников Проекта «</a:t>
            </a:r>
            <a:r>
              <a:rPr lang="ru-RU" sz="3600" dirty="0" err="1" smtClean="0">
                <a:solidFill>
                  <a:srgbClr val="00B0F0"/>
                </a:solidFill>
              </a:rPr>
              <a:t>Сколково</a:t>
            </a:r>
            <a:r>
              <a:rPr lang="ru-RU" sz="3600" dirty="0" smtClean="0">
                <a:solidFill>
                  <a:srgbClr val="00B0F0"/>
                </a:solidFill>
              </a:rPr>
              <a:t>»</a:t>
            </a:r>
            <a:br>
              <a:rPr lang="ru-RU" sz="3600" dirty="0" smtClean="0">
                <a:solidFill>
                  <a:srgbClr val="00B0F0"/>
                </a:solidFill>
              </a:rPr>
            </a:br>
            <a:r>
              <a:rPr lang="ru-RU" sz="3600" dirty="0" smtClean="0">
                <a:solidFill>
                  <a:srgbClr val="00B0F0"/>
                </a:solidFill>
              </a:rPr>
              <a:t>Сентябрь 2013</a:t>
            </a:r>
            <a:endParaRPr lang="ru-RU" sz="3600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822276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000" b="1" dirty="0" err="1"/>
              <a:t>Хайвекс</a:t>
            </a:r>
            <a:r>
              <a:rPr lang="ru-RU" sz="2000" b="1" dirty="0"/>
              <a:t> Технолоджи</a:t>
            </a:r>
            <a:endParaRPr lang="ru-RU" sz="2000" b="1" dirty="0"/>
          </a:p>
        </p:txBody>
      </p:sp>
      <p:sp>
        <p:nvSpPr>
          <p:cNvPr id="4" name="Rectangle 9"/>
          <p:cNvSpPr/>
          <p:nvPr/>
        </p:nvSpPr>
        <p:spPr>
          <a:xfrm>
            <a:off x="755576" y="980728"/>
            <a:ext cx="6048672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/>
              <a:t>Компания </a:t>
            </a:r>
            <a:r>
              <a:rPr lang="ru-RU" sz="1400" b="1" dirty="0" err="1"/>
              <a:t>iBuildApp</a:t>
            </a:r>
            <a:r>
              <a:rPr lang="ru-RU" sz="1400" b="1" dirty="0"/>
              <a:t>, резидент «</a:t>
            </a:r>
            <a:r>
              <a:rPr lang="ru-RU" sz="1400" b="1" dirty="0" err="1"/>
              <a:t>Сколково</a:t>
            </a:r>
            <a:r>
              <a:rPr lang="ru-RU" sz="1400" b="1" dirty="0"/>
              <a:t>», объявила об открытии полноценной русской версии своего сервиса</a:t>
            </a:r>
            <a:r>
              <a:rPr lang="ru-RU" sz="1400" b="1" dirty="0" smtClean="0"/>
              <a:t>.</a:t>
            </a:r>
          </a:p>
          <a:p>
            <a:r>
              <a:rPr lang="ru-RU" sz="1400" dirty="0"/>
              <a:t> </a:t>
            </a:r>
            <a:endParaRPr lang="ru-RU" sz="1400" dirty="0" smtClean="0"/>
          </a:p>
          <a:p>
            <a:r>
              <a:rPr lang="ru-RU" sz="1400" dirty="0"/>
              <a:t>Доступны готовые решения для таких популярных сегментов бизнеса, как рестораны, отели, автосалоны. </a:t>
            </a:r>
            <a:endParaRPr lang="ru-RU" sz="1400" dirty="0" smtClean="0"/>
          </a:p>
          <a:p>
            <a:endParaRPr lang="ru-RU" sz="1400" dirty="0" smtClean="0"/>
          </a:p>
        </p:txBody>
      </p:sp>
      <p:sp>
        <p:nvSpPr>
          <p:cNvPr id="5" name="Rectangle 10"/>
          <p:cNvSpPr/>
          <p:nvPr/>
        </p:nvSpPr>
        <p:spPr>
          <a:xfrm>
            <a:off x="827584" y="2907521"/>
            <a:ext cx="7920880" cy="954107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2">
                <a:lumMod val="9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ru-RU" sz="1400" dirty="0" err="1">
                <a:solidFill>
                  <a:schemeClr val="bg2"/>
                </a:solidFill>
              </a:rPr>
              <a:t>iBuildApp</a:t>
            </a:r>
            <a:r>
              <a:rPr lang="ru-RU" sz="1400" dirty="0">
                <a:solidFill>
                  <a:schemeClr val="bg2"/>
                </a:solidFill>
              </a:rPr>
              <a:t>, </a:t>
            </a:r>
            <a:r>
              <a:rPr lang="ru-RU" sz="1400" dirty="0" err="1">
                <a:solidFill>
                  <a:schemeClr val="bg2"/>
                </a:solidFill>
              </a:rPr>
              <a:t>Inc</a:t>
            </a:r>
            <a:r>
              <a:rPr lang="ru-RU" sz="1400" dirty="0">
                <a:solidFill>
                  <a:schemeClr val="bg2"/>
                </a:solidFill>
              </a:rPr>
              <a:t>  – одна из ведущих компаний в индустрии разработки мобильных приложений. </a:t>
            </a:r>
            <a:r>
              <a:rPr lang="ru-RU" sz="1400" dirty="0" err="1">
                <a:solidFill>
                  <a:schemeClr val="bg2"/>
                </a:solidFill>
              </a:rPr>
              <a:t>iBuildApp</a:t>
            </a:r>
            <a:r>
              <a:rPr lang="ru-RU" sz="1400" dirty="0">
                <a:solidFill>
                  <a:schemeClr val="bg2"/>
                </a:solidFill>
              </a:rPr>
              <a:t> – это сервис, работающий в модели  </a:t>
            </a:r>
            <a:r>
              <a:rPr lang="ru-RU" sz="1400" dirty="0" err="1">
                <a:solidFill>
                  <a:schemeClr val="bg2"/>
                </a:solidFill>
              </a:rPr>
              <a:t>SaaS</a:t>
            </a:r>
            <a:r>
              <a:rPr lang="ru-RU" sz="1400" dirty="0">
                <a:solidFill>
                  <a:schemeClr val="bg2"/>
                </a:solidFill>
              </a:rPr>
              <a:t>; позволяет частным лицам, издательствам и компаниям по всему миру создавать, </a:t>
            </a:r>
            <a:r>
              <a:rPr lang="ru-RU" sz="1400" dirty="0" err="1">
                <a:solidFill>
                  <a:schemeClr val="bg2"/>
                </a:solidFill>
              </a:rPr>
              <a:t>кастомизировать</a:t>
            </a:r>
            <a:r>
              <a:rPr lang="ru-RU" sz="1400" dirty="0">
                <a:solidFill>
                  <a:schemeClr val="bg2"/>
                </a:solidFill>
              </a:rPr>
              <a:t>, и управлять собственными мобильными приложениями на базе  </a:t>
            </a:r>
            <a:r>
              <a:rPr lang="ru-RU" sz="1400" dirty="0" err="1">
                <a:solidFill>
                  <a:schemeClr val="bg2"/>
                </a:solidFill>
              </a:rPr>
              <a:t>Phone</a:t>
            </a:r>
            <a:r>
              <a:rPr lang="ru-RU" sz="1400" dirty="0">
                <a:solidFill>
                  <a:schemeClr val="bg2"/>
                </a:solidFill>
              </a:rPr>
              <a:t>/</a:t>
            </a:r>
            <a:r>
              <a:rPr lang="ru-RU" sz="1400" dirty="0" err="1">
                <a:solidFill>
                  <a:schemeClr val="bg2"/>
                </a:solidFill>
              </a:rPr>
              <a:t>iPad</a:t>
            </a:r>
            <a:r>
              <a:rPr lang="ru-RU" sz="1400" dirty="0">
                <a:solidFill>
                  <a:schemeClr val="bg2"/>
                </a:solidFill>
              </a:rPr>
              <a:t>/</a:t>
            </a:r>
            <a:r>
              <a:rPr lang="ru-RU" sz="1400" dirty="0" err="1">
                <a:solidFill>
                  <a:schemeClr val="bg2"/>
                </a:solidFill>
              </a:rPr>
              <a:t>Android</a:t>
            </a:r>
            <a:r>
              <a:rPr lang="ru-RU" sz="1400" dirty="0">
                <a:solidFill>
                  <a:schemeClr val="bg2"/>
                </a:solidFill>
              </a:rPr>
              <a:t> платформ.</a:t>
            </a:r>
            <a:endParaRPr lang="ru-RU" sz="1400" dirty="0">
              <a:solidFill>
                <a:schemeClr val="bg2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27584" y="2555612"/>
            <a:ext cx="7920880" cy="369332"/>
          </a:xfrm>
          <a:prstGeom prst="rect">
            <a:avLst/>
          </a:prstGeom>
          <a:solidFill>
            <a:srgbClr val="FF6600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chemeClr val="bg2"/>
                </a:solidFill>
                <a:cs typeface="Arial" pitchFamily="34" charset="0"/>
              </a:rPr>
              <a:t>О компании</a:t>
            </a:r>
            <a:endParaRPr lang="ru-RU" b="1" dirty="0">
              <a:solidFill>
                <a:schemeClr val="bg2"/>
              </a:solidFill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827584" y="4077072"/>
            <a:ext cx="7890169" cy="369332"/>
          </a:xfrm>
          <a:prstGeom prst="rect">
            <a:avLst/>
          </a:prstGeom>
          <a:solidFill>
            <a:srgbClr val="FF6600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b="1" dirty="0">
                <a:solidFill>
                  <a:schemeClr val="bg2"/>
                </a:solidFill>
                <a:cs typeface="Arial" pitchFamily="34" charset="0"/>
              </a:rPr>
              <a:t>Основные </a:t>
            </a:r>
            <a:r>
              <a:rPr lang="ru-RU" b="1" dirty="0" smtClean="0">
                <a:solidFill>
                  <a:schemeClr val="bg2"/>
                </a:solidFill>
                <a:cs typeface="Arial" pitchFamily="34" charset="0"/>
              </a:rPr>
              <a:t>преимущества</a:t>
            </a:r>
            <a:endParaRPr lang="ru-RU" b="1" dirty="0">
              <a:solidFill>
                <a:schemeClr val="bg2"/>
              </a:solidFill>
              <a:cs typeface="Arial" pitchFamily="34" charset="0"/>
            </a:endParaRPr>
          </a:p>
        </p:txBody>
      </p:sp>
      <p:sp>
        <p:nvSpPr>
          <p:cNvPr id="8" name="Rectangle 10"/>
          <p:cNvSpPr/>
          <p:nvPr/>
        </p:nvSpPr>
        <p:spPr>
          <a:xfrm>
            <a:off x="827584" y="4437112"/>
            <a:ext cx="7890164" cy="1169551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2">
                <a:lumMod val="9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ru-RU" sz="1400" dirty="0">
                <a:solidFill>
                  <a:schemeClr val="accent1"/>
                </a:solidFill>
              </a:rPr>
              <a:t>Конструктор </a:t>
            </a:r>
            <a:r>
              <a:rPr lang="ru-RU" sz="1400" dirty="0" err="1">
                <a:solidFill>
                  <a:schemeClr val="accent1"/>
                </a:solidFill>
              </a:rPr>
              <a:t>iBuildApp</a:t>
            </a:r>
            <a:r>
              <a:rPr lang="ru-RU" sz="1400" dirty="0">
                <a:solidFill>
                  <a:schemeClr val="accent1"/>
                </a:solidFill>
              </a:rPr>
              <a:t> позволяет самостоятельно создавать мобильные приложения для смартфонов и планшетов. К услугам пользователей — широкий набор готовых решений и </a:t>
            </a:r>
            <a:r>
              <a:rPr lang="ru-RU" sz="1400" dirty="0" err="1">
                <a:solidFill>
                  <a:schemeClr val="accent1"/>
                </a:solidFill>
              </a:rPr>
              <a:t>виджетов</a:t>
            </a:r>
            <a:r>
              <a:rPr lang="ru-RU" sz="1400" dirty="0">
                <a:solidFill>
                  <a:schemeClr val="accent1"/>
                </a:solidFill>
              </a:rPr>
              <a:t> от сторонних разработчиков.</a:t>
            </a:r>
            <a:endParaRPr lang="ru-RU" sz="1400" dirty="0" smtClean="0">
              <a:solidFill>
                <a:schemeClr val="accent1"/>
              </a:solidFill>
            </a:endParaRPr>
          </a:p>
          <a:p>
            <a:r>
              <a:rPr lang="ru-RU" sz="1400" dirty="0" smtClean="0">
                <a:solidFill>
                  <a:schemeClr val="accent1"/>
                </a:solidFill>
              </a:rPr>
              <a:t>400 </a:t>
            </a:r>
            <a:r>
              <a:rPr lang="ru-RU" sz="1400" dirty="0">
                <a:solidFill>
                  <a:schemeClr val="accent1"/>
                </a:solidFill>
              </a:rPr>
              <a:t>тыс. клиентов </a:t>
            </a:r>
            <a:r>
              <a:rPr lang="ru-RU" sz="1400" dirty="0" err="1">
                <a:solidFill>
                  <a:schemeClr val="accent1"/>
                </a:solidFill>
              </a:rPr>
              <a:t>iBuildApp</a:t>
            </a:r>
            <a:r>
              <a:rPr lang="ru-RU" sz="1400" dirty="0">
                <a:solidFill>
                  <a:schemeClr val="accent1"/>
                </a:solidFill>
              </a:rPr>
              <a:t> во всём мире уже создали более 100 тыс. кросс-платформенных приложений для </a:t>
            </a:r>
            <a:r>
              <a:rPr lang="ru-RU" sz="1400" dirty="0" err="1">
                <a:solidFill>
                  <a:schemeClr val="accent1"/>
                </a:solidFill>
              </a:rPr>
              <a:t>iPhone</a:t>
            </a:r>
            <a:r>
              <a:rPr lang="ru-RU" sz="1400" dirty="0">
                <a:solidFill>
                  <a:schemeClr val="accent1"/>
                </a:solidFill>
              </a:rPr>
              <a:t>, </a:t>
            </a:r>
            <a:r>
              <a:rPr lang="ru-RU" sz="1400" dirty="0" err="1">
                <a:solidFill>
                  <a:schemeClr val="accent1"/>
                </a:solidFill>
              </a:rPr>
              <a:t>iPad</a:t>
            </a:r>
            <a:r>
              <a:rPr lang="ru-RU" sz="1400" dirty="0">
                <a:solidFill>
                  <a:schemeClr val="accent1"/>
                </a:solidFill>
              </a:rPr>
              <a:t> и </a:t>
            </a:r>
            <a:r>
              <a:rPr lang="ru-RU" sz="1400" dirty="0" err="1">
                <a:solidFill>
                  <a:schemeClr val="accent1"/>
                </a:solidFill>
              </a:rPr>
              <a:t>Android</a:t>
            </a:r>
            <a:r>
              <a:rPr lang="ru-RU" sz="1400" dirty="0">
                <a:solidFill>
                  <a:schemeClr val="accent1"/>
                </a:solidFill>
              </a:rPr>
              <a:t>. </a:t>
            </a:r>
            <a:endParaRPr lang="ru-RU" sz="1400" dirty="0">
              <a:solidFill>
                <a:schemeClr val="accent1"/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838205" y="6146140"/>
            <a:ext cx="7910259" cy="523220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txBody>
          <a:bodyPr wrap="square">
            <a:spAutoFit/>
          </a:bodyPr>
          <a:lstStyle/>
          <a:p>
            <a:r>
              <a:rPr lang="ru-RU" sz="1400" dirty="0">
                <a:solidFill>
                  <a:srgbClr val="FFFFFF"/>
                </a:solidFill>
              </a:rPr>
              <a:t>Рынок мультимедийных публикаций для планшетов США вырастет на 300% в 2011 ($15.4Billion) году и 1000% к 2014 году ($58 миллиардов) – </a:t>
            </a:r>
            <a:r>
              <a:rPr lang="ru-RU" sz="1400" dirty="0" err="1">
                <a:solidFill>
                  <a:srgbClr val="FFFFFF"/>
                </a:solidFill>
              </a:rPr>
              <a:t>Gartner</a:t>
            </a:r>
            <a:r>
              <a:rPr lang="ru-RU" sz="1400" dirty="0">
                <a:solidFill>
                  <a:srgbClr val="FFFFFF"/>
                </a:solidFill>
              </a:rPr>
              <a:t> и </a:t>
            </a:r>
            <a:r>
              <a:rPr lang="ru-RU" sz="1400" dirty="0" err="1">
                <a:solidFill>
                  <a:srgbClr val="FFFFFF"/>
                </a:solidFill>
              </a:rPr>
              <a:t>Nielsen</a:t>
            </a:r>
            <a:r>
              <a:rPr lang="ru-RU" sz="1400" dirty="0">
                <a:solidFill>
                  <a:srgbClr val="FFFFFF"/>
                </a:solidFill>
              </a:rPr>
              <a:t> </a:t>
            </a:r>
            <a:r>
              <a:rPr lang="ru-RU" sz="1400" dirty="0" err="1">
                <a:solidFill>
                  <a:srgbClr val="FFFFFF"/>
                </a:solidFill>
              </a:rPr>
              <a:t>Media</a:t>
            </a:r>
            <a:r>
              <a:rPr lang="ru-RU" sz="1400" dirty="0">
                <a:solidFill>
                  <a:srgbClr val="FFFFFF"/>
                </a:solidFill>
              </a:rPr>
              <a:t>.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838199" y="5795972"/>
            <a:ext cx="7910265" cy="369332"/>
          </a:xfrm>
          <a:prstGeom prst="rect">
            <a:avLst/>
          </a:prstGeom>
          <a:solidFill>
            <a:srgbClr val="FF6600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FFFFFF"/>
                </a:solidFill>
                <a:cs typeface="Arial" pitchFamily="34" charset="0"/>
              </a:rPr>
              <a:t>Рынок</a:t>
            </a:r>
            <a:endParaRPr lang="ru-RU" b="1" dirty="0">
              <a:solidFill>
                <a:srgbClr val="FFFFFF"/>
              </a:solidFill>
              <a:cs typeface="Arial" pitchFamily="34" charset="0"/>
            </a:endParaRPr>
          </a:p>
        </p:txBody>
      </p:sp>
      <p:pic>
        <p:nvPicPr>
          <p:cNvPr id="13" name="Picture 4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7622449" y="44624"/>
            <a:ext cx="621959" cy="4320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236296" y="908720"/>
            <a:ext cx="1368152" cy="1368152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/>
        </p:spPr>
      </p:pic>
    </p:spTree>
    <p:extLst>
      <p:ext uri="{BB962C8B-B14F-4D97-AF65-F5344CB8AC3E}">
        <p14:creationId xmlns:p14="http://schemas.microsoft.com/office/powerpoint/2010/main" val="162436670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000" b="1" dirty="0" smtClean="0"/>
              <a:t> </a:t>
            </a:r>
            <a:r>
              <a:rPr lang="ru-RU" sz="2000" b="1" dirty="0" err="1"/>
              <a:t>Чойстер</a:t>
            </a:r>
            <a:endParaRPr lang="ru-RU" sz="2000" b="1" dirty="0"/>
          </a:p>
        </p:txBody>
      </p:sp>
      <p:sp>
        <p:nvSpPr>
          <p:cNvPr id="4" name="Rectangle 9"/>
          <p:cNvSpPr/>
          <p:nvPr/>
        </p:nvSpPr>
        <p:spPr>
          <a:xfrm>
            <a:off x="755576" y="980728"/>
            <a:ext cx="5472608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i-FI" sz="1400" b="1" dirty="0" err="1"/>
              <a:t>Choister</a:t>
            </a:r>
            <a:r>
              <a:rPr lang="fi-FI" sz="1400" b="1" dirty="0"/>
              <a:t> </a:t>
            </a:r>
            <a:r>
              <a:rPr lang="fi-FI" sz="1400" b="1" dirty="0" err="1"/>
              <a:t>Education</a:t>
            </a:r>
            <a:r>
              <a:rPr lang="fi-FI" sz="1400" b="1" dirty="0"/>
              <a:t> </a:t>
            </a:r>
            <a:r>
              <a:rPr lang="fi-FI" sz="1400" b="1" dirty="0" err="1"/>
              <a:t>победил</a:t>
            </a:r>
            <a:r>
              <a:rPr lang="fi-FI" sz="1400" b="1" dirty="0"/>
              <a:t> в </a:t>
            </a:r>
            <a:r>
              <a:rPr lang="fi-FI" sz="1400" b="1" dirty="0" err="1"/>
              <a:t>Startup</a:t>
            </a:r>
            <a:r>
              <a:rPr lang="fi-FI" sz="1400" b="1" dirty="0"/>
              <a:t> Battle в </a:t>
            </a:r>
            <a:r>
              <a:rPr lang="fi-FI" sz="1400" b="1" dirty="0" err="1"/>
              <a:t>Сан-</a:t>
            </a:r>
            <a:r>
              <a:rPr lang="fi-FI" sz="1400" b="1" dirty="0" err="1" smtClean="0"/>
              <a:t>Франциско</a:t>
            </a:r>
            <a:endParaRPr lang="fi-FI" sz="1400" b="1" dirty="0" smtClean="0"/>
          </a:p>
          <a:p>
            <a:endParaRPr lang="fi-FI" sz="1400" b="1" dirty="0" smtClean="0"/>
          </a:p>
          <a:p>
            <a:r>
              <a:rPr lang="ru-RU" sz="1400" dirty="0" smtClean="0"/>
              <a:t>В состязании, которое проходило в Кремниевой Долине в рамках DISRUPT </a:t>
            </a:r>
            <a:r>
              <a:rPr lang="ru-RU" sz="1400" dirty="0" err="1" smtClean="0"/>
              <a:t>TechCrunch</a:t>
            </a:r>
            <a:r>
              <a:rPr lang="ru-RU" sz="1400" dirty="0" smtClean="0"/>
              <a:t> 2013, соревновались друг с другом </a:t>
            </a:r>
            <a:r>
              <a:rPr lang="ru-RU" sz="1400" dirty="0" err="1" smtClean="0"/>
              <a:t>стартапы</a:t>
            </a:r>
            <a:r>
              <a:rPr lang="ru-RU" sz="1400" dirty="0" smtClean="0"/>
              <a:t> из калифорнийского бизнес-инкубатора </a:t>
            </a:r>
            <a:r>
              <a:rPr lang="ru-RU" sz="1400" dirty="0" err="1" smtClean="0"/>
              <a:t>Happy</a:t>
            </a:r>
            <a:r>
              <a:rPr lang="ru-RU" sz="1400" dirty="0" smtClean="0"/>
              <a:t> </a:t>
            </a:r>
            <a:r>
              <a:rPr lang="ru-RU" sz="1400" dirty="0" err="1" smtClean="0"/>
              <a:t>Farm</a:t>
            </a:r>
            <a:r>
              <a:rPr lang="ru-RU" sz="1400" dirty="0" smtClean="0"/>
              <a:t> и команда </a:t>
            </a:r>
            <a:r>
              <a:rPr lang="ru-RU" sz="1400" dirty="0" err="1" smtClean="0"/>
              <a:t>стартапов</a:t>
            </a:r>
            <a:r>
              <a:rPr lang="ru-RU" sz="1400" dirty="0" smtClean="0"/>
              <a:t> </a:t>
            </a:r>
            <a:r>
              <a:rPr lang="ru-RU" sz="1400" dirty="0" err="1" smtClean="0"/>
              <a:t>Сколково</a:t>
            </a:r>
            <a:r>
              <a:rPr lang="ru-RU" sz="1400" dirty="0" smtClean="0"/>
              <a:t>, которая приехала на </a:t>
            </a:r>
            <a:r>
              <a:rPr lang="ru-RU" sz="1400" dirty="0" err="1" smtClean="0"/>
              <a:t>TechCrunch</a:t>
            </a:r>
            <a:r>
              <a:rPr lang="ru-RU" sz="1400" dirty="0" smtClean="0"/>
              <a:t> в США.</a:t>
            </a:r>
          </a:p>
        </p:txBody>
      </p:sp>
      <p:sp>
        <p:nvSpPr>
          <p:cNvPr id="5" name="Rectangle 10"/>
          <p:cNvSpPr/>
          <p:nvPr/>
        </p:nvSpPr>
        <p:spPr>
          <a:xfrm>
            <a:off x="827584" y="2836093"/>
            <a:ext cx="7920880" cy="1384995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2">
                <a:lumMod val="9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ru-RU" sz="1400" dirty="0" err="1">
                <a:solidFill>
                  <a:srgbClr val="FFFFFF"/>
                </a:solidFill>
                <a:latin typeface="Arial"/>
                <a:cs typeface="Arial"/>
              </a:rPr>
              <a:t>Choister</a:t>
            </a:r>
            <a:r>
              <a:rPr lang="ru-RU" sz="1400" dirty="0">
                <a:solidFill>
                  <a:srgbClr val="FFFFFF"/>
                </a:solidFill>
                <a:latin typeface="Arial"/>
                <a:cs typeface="Arial"/>
              </a:rPr>
              <a:t> - платформа для агрегации, структурирования и обогащения данных с обновлениями в режиме реального. Платформа позволяет собирать </a:t>
            </a:r>
            <a:r>
              <a:rPr lang="ru-RU" sz="1400" dirty="0" err="1">
                <a:solidFill>
                  <a:srgbClr val="FFFFFF"/>
                </a:solidFill>
                <a:latin typeface="Arial"/>
                <a:cs typeface="Arial"/>
              </a:rPr>
              <a:t>разноформатные</a:t>
            </a:r>
            <a:r>
              <a:rPr lang="ru-RU" sz="1400" dirty="0">
                <a:solidFill>
                  <a:srgbClr val="FFFFFF"/>
                </a:solidFill>
                <a:latin typeface="Arial"/>
                <a:cs typeface="Arial"/>
              </a:rPr>
              <a:t> данные из разных источников, осуществлять </a:t>
            </a:r>
            <a:r>
              <a:rPr lang="ru-RU" sz="1400" dirty="0" err="1">
                <a:solidFill>
                  <a:srgbClr val="FFFFFF"/>
                </a:solidFill>
                <a:latin typeface="Arial"/>
                <a:cs typeface="Arial"/>
              </a:rPr>
              <a:t>smart</a:t>
            </a:r>
            <a:r>
              <a:rPr lang="ru-RU" sz="1400" dirty="0">
                <a:solidFill>
                  <a:srgbClr val="FFFFFF"/>
                </a:solidFill>
                <a:latin typeface="Arial"/>
                <a:cs typeface="Arial"/>
              </a:rPr>
              <a:t>-поиск по этим данным, связывать данные между собой и с социальным графом, обогащать данные и улучшать качество данных, отображать данные в разных форматах, подписываться на запрос и осуществлять мониторинг информационных источников в режиме реального времени</a:t>
            </a:r>
            <a:r>
              <a:rPr lang="ru-RU" sz="1400" dirty="0" smtClean="0">
                <a:solidFill>
                  <a:srgbClr val="FFFFFF"/>
                </a:solidFill>
                <a:latin typeface="Arial"/>
                <a:cs typeface="Arial"/>
              </a:rPr>
              <a:t>.</a:t>
            </a:r>
            <a:endParaRPr lang="ru-RU" sz="1400" dirty="0">
              <a:solidFill>
                <a:srgbClr val="FFFFFF"/>
              </a:solidFill>
              <a:latin typeface="Arial"/>
              <a:cs typeface="Arial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27584" y="2483604"/>
            <a:ext cx="7920880" cy="369332"/>
          </a:xfrm>
          <a:prstGeom prst="rect">
            <a:avLst/>
          </a:prstGeom>
          <a:solidFill>
            <a:srgbClr val="FF6600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b="1" dirty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О </a:t>
            </a:r>
            <a:r>
              <a:rPr lang="ru-RU" b="1" dirty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компании</a:t>
            </a:r>
            <a:endParaRPr lang="ru-RU" b="1" dirty="0">
              <a:solidFill>
                <a:srgbClr val="FFFFFF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827584" y="4427820"/>
            <a:ext cx="7890169" cy="369332"/>
          </a:xfrm>
          <a:prstGeom prst="rect">
            <a:avLst/>
          </a:prstGeom>
          <a:solidFill>
            <a:srgbClr val="FF6600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b="1" dirty="0">
                <a:solidFill>
                  <a:schemeClr val="bg2"/>
                </a:solidFill>
                <a:cs typeface="Arial" pitchFamily="34" charset="0"/>
              </a:rPr>
              <a:t>Основные </a:t>
            </a:r>
            <a:r>
              <a:rPr lang="ru-RU" b="1" dirty="0" smtClean="0">
                <a:solidFill>
                  <a:schemeClr val="bg2"/>
                </a:solidFill>
                <a:cs typeface="Arial" pitchFamily="34" charset="0"/>
              </a:rPr>
              <a:t>преимущества</a:t>
            </a:r>
            <a:endParaRPr lang="ru-RU" b="1" dirty="0">
              <a:solidFill>
                <a:schemeClr val="bg2"/>
              </a:solidFill>
              <a:cs typeface="Arial" pitchFamily="34" charset="0"/>
            </a:endParaRPr>
          </a:p>
        </p:txBody>
      </p:sp>
      <p:sp>
        <p:nvSpPr>
          <p:cNvPr id="8" name="Rectangle 10"/>
          <p:cNvSpPr/>
          <p:nvPr/>
        </p:nvSpPr>
        <p:spPr>
          <a:xfrm>
            <a:off x="827584" y="4779149"/>
            <a:ext cx="7890164" cy="954107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2">
                <a:lumMod val="9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ru-RU" sz="1400" dirty="0">
                <a:solidFill>
                  <a:schemeClr val="accent1"/>
                </a:solidFill>
                <a:latin typeface="Arial"/>
                <a:cs typeface="Arial"/>
              </a:rPr>
              <a:t>Главное отличие </a:t>
            </a:r>
            <a:r>
              <a:rPr lang="ru-RU" sz="1400" dirty="0" err="1">
                <a:solidFill>
                  <a:schemeClr val="accent1"/>
                </a:solidFill>
                <a:latin typeface="Arial"/>
                <a:cs typeface="Arial"/>
              </a:rPr>
              <a:t>Choister</a:t>
            </a:r>
            <a:r>
              <a:rPr lang="ru-RU" sz="1400" dirty="0">
                <a:solidFill>
                  <a:schemeClr val="accent1"/>
                </a:solidFill>
                <a:latin typeface="Arial"/>
                <a:cs typeface="Arial"/>
              </a:rPr>
              <a:t> от традиционных поисковиков в том, что пользователь получает в выдаче не список ссылок на ресурсы, которые нужно просматривать вручную, а информацию в удобном для восприятия виде (таблица, карта, график, диаграмма). Это позволяет экономить до 90% времени, обычно затрачиваемого на поиск</a:t>
            </a:r>
            <a:r>
              <a:rPr lang="ru-RU" sz="1400" dirty="0" smtClean="0">
                <a:solidFill>
                  <a:schemeClr val="accent1"/>
                </a:solidFill>
                <a:latin typeface="Arial"/>
                <a:cs typeface="Arial"/>
              </a:rPr>
              <a:t>.</a:t>
            </a:r>
            <a:endParaRPr lang="ru-RU" sz="1400" dirty="0">
              <a:solidFill>
                <a:schemeClr val="accent1"/>
              </a:solidFill>
              <a:latin typeface="Arial"/>
              <a:cs typeface="Arial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838205" y="6289575"/>
            <a:ext cx="7910259" cy="307777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txBody>
          <a:bodyPr wrap="square">
            <a:spAutoFit/>
          </a:bodyPr>
          <a:lstStyle/>
          <a:p>
            <a:r>
              <a:rPr lang="ru-RU" sz="1400" dirty="0">
                <a:solidFill>
                  <a:schemeClr val="bg2"/>
                </a:solidFill>
              </a:rPr>
              <a:t>Рынок интернет поиска и агрегации данных: контекстная реклама и генерация </a:t>
            </a:r>
            <a:r>
              <a:rPr lang="ru-RU" sz="1400" dirty="0" err="1">
                <a:solidFill>
                  <a:schemeClr val="bg2"/>
                </a:solidFill>
              </a:rPr>
              <a:t>лидов</a:t>
            </a:r>
            <a:endParaRPr lang="ru-RU" sz="1400" dirty="0">
              <a:solidFill>
                <a:schemeClr val="bg2"/>
              </a:solidFill>
              <a:latin typeface="Arial"/>
              <a:cs typeface="Arial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838199" y="5939988"/>
            <a:ext cx="7910265" cy="369332"/>
          </a:xfrm>
          <a:prstGeom prst="rect">
            <a:avLst/>
          </a:prstGeom>
          <a:solidFill>
            <a:srgbClr val="FF6600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FFFFFF"/>
                </a:solidFill>
                <a:cs typeface="Arial" pitchFamily="34" charset="0"/>
              </a:rPr>
              <a:t>Рынок</a:t>
            </a:r>
            <a:endParaRPr lang="ru-RU" b="1" dirty="0">
              <a:solidFill>
                <a:srgbClr val="FFFFFF"/>
              </a:solidFill>
              <a:cs typeface="Arial" pitchFamily="34" charset="0"/>
            </a:endParaRPr>
          </a:p>
        </p:txBody>
      </p:sp>
      <p:pic>
        <p:nvPicPr>
          <p:cNvPr id="13" name="Picture 4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7622449" y="44624"/>
            <a:ext cx="621959" cy="4320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235194" y="1124744"/>
            <a:ext cx="2441261" cy="837341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/>
        </p:spPr>
      </p:pic>
    </p:spTree>
    <p:extLst>
      <p:ext uri="{BB962C8B-B14F-4D97-AF65-F5344CB8AC3E}">
        <p14:creationId xmlns:p14="http://schemas.microsoft.com/office/powerpoint/2010/main" val="182721533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000" b="1" dirty="0" smtClean="0"/>
              <a:t> </a:t>
            </a:r>
            <a:r>
              <a:rPr lang="ru-RU" sz="2000" b="1" dirty="0" err="1"/>
              <a:t>Датадванс</a:t>
            </a:r>
            <a:endParaRPr lang="ru-RU" sz="2000" b="1" dirty="0"/>
          </a:p>
        </p:txBody>
      </p:sp>
      <p:sp>
        <p:nvSpPr>
          <p:cNvPr id="4" name="Rectangle 9"/>
          <p:cNvSpPr/>
          <p:nvPr/>
        </p:nvSpPr>
        <p:spPr>
          <a:xfrm>
            <a:off x="755576" y="980728"/>
            <a:ext cx="5256584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 err="1"/>
              <a:t>Airbus</a:t>
            </a:r>
            <a:r>
              <a:rPr lang="ru-RU" sz="1400" b="1" dirty="0"/>
              <a:t> приступил к комплексному использованию ПО </a:t>
            </a:r>
            <a:r>
              <a:rPr lang="ru-RU" sz="1400" b="1" dirty="0" err="1" smtClean="0"/>
              <a:t>Datadvance</a:t>
            </a:r>
            <a:endParaRPr lang="ru-RU" sz="1400" b="1" dirty="0" smtClean="0"/>
          </a:p>
          <a:p>
            <a:endParaRPr lang="ru-RU" sz="1400" b="1" dirty="0" smtClean="0"/>
          </a:p>
          <a:p>
            <a:r>
              <a:rPr lang="ru-RU" sz="1400" dirty="0"/>
              <a:t>Европейский авиастроительный гигант уверен, что ПО, разработанное российскими учеными, позволит </a:t>
            </a:r>
            <a:r>
              <a:rPr lang="ru-RU" sz="1400" dirty="0" err="1"/>
              <a:t>Airbus</a:t>
            </a:r>
            <a:r>
              <a:rPr lang="ru-RU" sz="1400" dirty="0"/>
              <a:t> сделать шаг вперед в решении сложных конструкторских задач.</a:t>
            </a:r>
            <a:endParaRPr lang="fi-FI" sz="1400" b="1" dirty="0" smtClean="0"/>
          </a:p>
        </p:txBody>
      </p:sp>
      <p:sp>
        <p:nvSpPr>
          <p:cNvPr id="5" name="Rectangle 10"/>
          <p:cNvSpPr/>
          <p:nvPr/>
        </p:nvSpPr>
        <p:spPr>
          <a:xfrm>
            <a:off x="827584" y="2836093"/>
            <a:ext cx="7920880" cy="954107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2">
                <a:lumMod val="9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ru-RU" sz="1400" dirty="0">
                <a:solidFill>
                  <a:schemeClr val="bg2"/>
                </a:solidFill>
              </a:rPr>
              <a:t>DATADVANCE  — совместная российско-французская компания, ведущий разработчик программного обеспечения для предсказательного моделирования и многодисциплинарной оптимизации. Основной продукт компании  — MACROS  — это удобная программная платформа для автоматизации инженерных расчётов, интеллектуального анализа данных и оптимизации. </a:t>
            </a:r>
            <a:endParaRPr lang="ru-RU" sz="1400" dirty="0">
              <a:solidFill>
                <a:schemeClr val="bg2"/>
              </a:solidFill>
              <a:latin typeface="Arial"/>
              <a:cs typeface="Arial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27584" y="2483604"/>
            <a:ext cx="7920880" cy="369332"/>
          </a:xfrm>
          <a:prstGeom prst="rect">
            <a:avLst/>
          </a:prstGeom>
          <a:solidFill>
            <a:srgbClr val="FF6600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b="1" dirty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О </a:t>
            </a:r>
            <a:r>
              <a:rPr lang="ru-RU" b="1" dirty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компании</a:t>
            </a:r>
            <a:endParaRPr lang="ru-RU" b="1" dirty="0">
              <a:solidFill>
                <a:srgbClr val="FFFFFF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827584" y="4005064"/>
            <a:ext cx="7890169" cy="369332"/>
          </a:xfrm>
          <a:prstGeom prst="rect">
            <a:avLst/>
          </a:prstGeom>
          <a:solidFill>
            <a:srgbClr val="FF6600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b="1" dirty="0">
                <a:solidFill>
                  <a:schemeClr val="bg2"/>
                </a:solidFill>
                <a:cs typeface="Arial" pitchFamily="34" charset="0"/>
              </a:rPr>
              <a:t>Основные </a:t>
            </a:r>
            <a:r>
              <a:rPr lang="ru-RU" b="1" dirty="0" smtClean="0">
                <a:solidFill>
                  <a:schemeClr val="bg2"/>
                </a:solidFill>
                <a:cs typeface="Arial" pitchFamily="34" charset="0"/>
              </a:rPr>
              <a:t>преимущества</a:t>
            </a:r>
            <a:endParaRPr lang="ru-RU" b="1" dirty="0">
              <a:solidFill>
                <a:schemeClr val="bg2"/>
              </a:solidFill>
              <a:cs typeface="Arial" pitchFamily="34" charset="0"/>
            </a:endParaRPr>
          </a:p>
        </p:txBody>
      </p:sp>
      <p:sp>
        <p:nvSpPr>
          <p:cNvPr id="8" name="Rectangle 10"/>
          <p:cNvSpPr/>
          <p:nvPr/>
        </p:nvSpPr>
        <p:spPr>
          <a:xfrm>
            <a:off x="827584" y="4365104"/>
            <a:ext cx="7890164" cy="1384995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2">
                <a:lumMod val="9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ru-RU" sz="1400" dirty="0">
                <a:solidFill>
                  <a:schemeClr val="accent1"/>
                </a:solidFill>
              </a:rPr>
              <a:t>Использование комплексной </a:t>
            </a:r>
            <a:r>
              <a:rPr lang="ru-RU" sz="1400" dirty="0" err="1">
                <a:solidFill>
                  <a:schemeClr val="accent1"/>
                </a:solidFill>
              </a:rPr>
              <a:t>SaaS</a:t>
            </a:r>
            <a:r>
              <a:rPr lang="ru-RU" sz="1400" dirty="0">
                <a:solidFill>
                  <a:schemeClr val="accent1"/>
                </a:solidFill>
              </a:rPr>
              <a:t> модели, на базе решений компаний DATADVANCE, FIDESYS и </a:t>
            </a:r>
            <a:r>
              <a:rPr lang="ru-RU" sz="1400" dirty="0" err="1">
                <a:solidFill>
                  <a:schemeClr val="accent1"/>
                </a:solidFill>
              </a:rPr>
              <a:t>T-Services</a:t>
            </a:r>
            <a:r>
              <a:rPr lang="ru-RU" sz="1400" dirty="0">
                <a:solidFill>
                  <a:schemeClr val="accent1"/>
                </a:solidFill>
              </a:rPr>
              <a:t>, позволит существенно упростить процесс, и сократить сроки и стоимость проектирования сложных технических изделий за счёт интеграции на базе платформы PSE, стандартных для отрасли CAD- и CAE-пакетов, например, таких как </a:t>
            </a:r>
            <a:r>
              <a:rPr lang="ru-RU" sz="1400" dirty="0" err="1">
                <a:solidFill>
                  <a:schemeClr val="accent1"/>
                </a:solidFill>
              </a:rPr>
              <a:t>SolidWorks</a:t>
            </a:r>
            <a:r>
              <a:rPr lang="ru-RU" sz="1400" dirty="0">
                <a:solidFill>
                  <a:schemeClr val="accent1"/>
                </a:solidFill>
              </a:rPr>
              <a:t> и </a:t>
            </a:r>
            <a:r>
              <a:rPr lang="ru-RU" sz="1400" dirty="0" err="1">
                <a:solidFill>
                  <a:schemeClr val="accent1"/>
                </a:solidFill>
              </a:rPr>
              <a:t>OpenFOAM</a:t>
            </a:r>
            <a:r>
              <a:rPr lang="ru-RU" sz="1400" dirty="0">
                <a:solidFill>
                  <a:schemeClr val="accent1"/>
                </a:solidFill>
              </a:rPr>
              <a:t>,  пакета прочностного анализа нового поколения CAE FIDESYS, и передовых методов многопараметрической и многодисциплинарной оптимизации, реализованных в пакете MACROS</a:t>
            </a:r>
            <a:endParaRPr lang="ru-RU" sz="1400" dirty="0">
              <a:solidFill>
                <a:schemeClr val="accent1"/>
              </a:solidFill>
              <a:latin typeface="Arial"/>
              <a:cs typeface="Arial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838205" y="6289575"/>
            <a:ext cx="7910259" cy="307777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txBody>
          <a:bodyPr wrap="square">
            <a:spAutoFit/>
          </a:bodyPr>
          <a:lstStyle/>
          <a:p>
            <a:r>
              <a:rPr lang="ru-RU" sz="1400" b="1" dirty="0">
                <a:solidFill>
                  <a:srgbClr val="FFFFFF"/>
                </a:solidFill>
              </a:rPr>
              <a:t>Международный рынок решений для автоматизации инженерных расчетов и оптимизации</a:t>
            </a:r>
            <a:endParaRPr lang="ru-RU" sz="1400" dirty="0">
              <a:solidFill>
                <a:srgbClr val="FFFFFF"/>
              </a:solidFill>
              <a:latin typeface="Arial"/>
              <a:cs typeface="Arial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838199" y="5939988"/>
            <a:ext cx="7910265" cy="369332"/>
          </a:xfrm>
          <a:prstGeom prst="rect">
            <a:avLst/>
          </a:prstGeom>
          <a:solidFill>
            <a:srgbClr val="FF6600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FFFFFF"/>
                </a:solidFill>
                <a:cs typeface="Arial" pitchFamily="34" charset="0"/>
              </a:rPr>
              <a:t>Рынок</a:t>
            </a:r>
            <a:endParaRPr lang="ru-RU" b="1" dirty="0">
              <a:solidFill>
                <a:srgbClr val="FFFFFF"/>
              </a:solidFill>
              <a:cs typeface="Arial" pitchFamily="34" charset="0"/>
            </a:endParaRPr>
          </a:p>
        </p:txBody>
      </p:sp>
      <p:pic>
        <p:nvPicPr>
          <p:cNvPr id="13" name="Picture 4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7622449" y="44624"/>
            <a:ext cx="621959" cy="4320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084168" y="1158388"/>
            <a:ext cx="2592287" cy="828584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/>
        </p:spPr>
      </p:pic>
    </p:spTree>
    <p:extLst>
      <p:ext uri="{BB962C8B-B14F-4D97-AF65-F5344CB8AC3E}">
        <p14:creationId xmlns:p14="http://schemas.microsoft.com/office/powerpoint/2010/main" val="191500660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000" b="1" dirty="0" err="1"/>
              <a:t>Авикомп</a:t>
            </a:r>
            <a:r>
              <a:rPr lang="ru-RU" sz="2000" b="1" dirty="0"/>
              <a:t> </a:t>
            </a:r>
            <a:r>
              <a:rPr lang="ru-RU" sz="2000" b="1" dirty="0" err="1"/>
              <a:t>Сервисез</a:t>
            </a:r>
            <a:endParaRPr lang="ru-RU" sz="2000" b="1" dirty="0"/>
          </a:p>
        </p:txBody>
      </p:sp>
      <p:sp>
        <p:nvSpPr>
          <p:cNvPr id="4" name="Rectangle 9"/>
          <p:cNvSpPr/>
          <p:nvPr/>
        </p:nvSpPr>
        <p:spPr>
          <a:xfrm>
            <a:off x="755576" y="980728"/>
            <a:ext cx="6480720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/>
              <a:t>«</a:t>
            </a:r>
            <a:r>
              <a:rPr lang="ru-RU" sz="1400" b="1" dirty="0" err="1"/>
              <a:t>Эвентос</a:t>
            </a:r>
            <a:r>
              <a:rPr lang="ru-RU" sz="1400" b="1" dirty="0"/>
              <a:t>» разработала систему управления БД в формате </a:t>
            </a:r>
            <a:r>
              <a:rPr lang="ru-RU" sz="1400" b="1" dirty="0" smtClean="0"/>
              <a:t>RDF </a:t>
            </a:r>
            <a:r>
              <a:rPr lang="ru-RU" sz="1400" b="1" dirty="0"/>
              <a:t>— </a:t>
            </a:r>
            <a:r>
              <a:rPr lang="ru-RU" sz="1400" b="1" dirty="0" err="1"/>
              <a:t>OntoQuad</a:t>
            </a:r>
            <a:r>
              <a:rPr lang="ru-RU" sz="1400" b="1" dirty="0"/>
              <a:t> RDF </a:t>
            </a:r>
            <a:r>
              <a:rPr lang="ru-RU" sz="1400" b="1" dirty="0" err="1" smtClean="0"/>
              <a:t>Server</a:t>
            </a:r>
            <a:endParaRPr lang="ru-RU" sz="1400" b="1" dirty="0" smtClean="0"/>
          </a:p>
          <a:p>
            <a:endParaRPr lang="ru-RU" sz="1400" b="1" dirty="0" smtClean="0"/>
          </a:p>
          <a:p>
            <a:r>
              <a:rPr lang="ru-RU" sz="1400" dirty="0"/>
              <a:t>С</a:t>
            </a:r>
            <a:r>
              <a:rPr lang="ru-RU" sz="1400" dirty="0" smtClean="0"/>
              <a:t>истема </a:t>
            </a:r>
            <a:r>
              <a:rPr lang="ru-RU" sz="1400" dirty="0"/>
              <a:t>рассчитана на хранение сотен миллионов </a:t>
            </a:r>
            <a:r>
              <a:rPr lang="ru-RU" sz="1400" dirty="0" err="1"/>
              <a:t>квадруплетов</a:t>
            </a:r>
            <a:r>
              <a:rPr lang="ru-RU" sz="1400" dirty="0"/>
              <a:t> RDF, обеспечивая транзакционный многопоточный режим обработки данных.</a:t>
            </a:r>
            <a:endParaRPr lang="ru-RU" sz="1400" b="1" dirty="0" smtClean="0"/>
          </a:p>
        </p:txBody>
      </p:sp>
      <p:sp>
        <p:nvSpPr>
          <p:cNvPr id="5" name="Rectangle 10"/>
          <p:cNvSpPr/>
          <p:nvPr/>
        </p:nvSpPr>
        <p:spPr>
          <a:xfrm>
            <a:off x="827584" y="2836093"/>
            <a:ext cx="7920880" cy="1384995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2">
                <a:lumMod val="9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ru-RU" sz="1400" dirty="0">
                <a:solidFill>
                  <a:srgbClr val="FFFFFF"/>
                </a:solidFill>
              </a:rPr>
              <a:t>Облачная платформа для создания и предоставления семантических сервисов </a:t>
            </a:r>
            <a:r>
              <a:rPr lang="ru-RU" sz="1400" dirty="0" err="1">
                <a:solidFill>
                  <a:srgbClr val="FFFFFF"/>
                </a:solidFill>
              </a:rPr>
              <a:t>Semantic</a:t>
            </a:r>
            <a:r>
              <a:rPr lang="ru-RU" sz="1400" dirty="0">
                <a:solidFill>
                  <a:srgbClr val="FFFFFF"/>
                </a:solidFill>
              </a:rPr>
              <a:t> </a:t>
            </a:r>
            <a:r>
              <a:rPr lang="ru-RU" sz="1400" dirty="0" err="1">
                <a:solidFill>
                  <a:srgbClr val="FFFFFF"/>
                </a:solidFill>
              </a:rPr>
              <a:t>PaaS</a:t>
            </a:r>
            <a:r>
              <a:rPr lang="ru-RU" sz="1400" dirty="0">
                <a:solidFill>
                  <a:srgbClr val="FFFFFF"/>
                </a:solidFill>
              </a:rPr>
              <a:t> (</a:t>
            </a:r>
            <a:r>
              <a:rPr lang="ru-RU" sz="1400" dirty="0" err="1">
                <a:solidFill>
                  <a:srgbClr val="FFFFFF"/>
                </a:solidFill>
              </a:rPr>
              <a:t>SPaaS</a:t>
            </a:r>
            <a:r>
              <a:rPr lang="ru-RU" sz="1400" dirty="0">
                <a:solidFill>
                  <a:srgbClr val="FFFFFF"/>
                </a:solidFill>
              </a:rPr>
              <a:t>), позволяющая извлекать и обрабатывать информацию из текстов на естественном </a:t>
            </a:r>
            <a:r>
              <a:rPr lang="ru-RU" sz="1400" dirty="0" smtClean="0">
                <a:solidFill>
                  <a:srgbClr val="FFFFFF"/>
                </a:solidFill>
              </a:rPr>
              <a:t>языке</a:t>
            </a:r>
          </a:p>
          <a:p>
            <a:r>
              <a:rPr lang="ru-RU" sz="1400" dirty="0">
                <a:solidFill>
                  <a:srgbClr val="FFFFFF"/>
                </a:solidFill>
              </a:rPr>
              <a:t>Разрабатываемая платформа состоит из трех фундаментальных компонентов: качественного </a:t>
            </a:r>
            <a:r>
              <a:rPr lang="ru-RU" sz="1400" dirty="0" err="1">
                <a:solidFill>
                  <a:srgbClr val="FFFFFF"/>
                </a:solidFill>
              </a:rPr>
              <a:t>мультиязычного</a:t>
            </a:r>
            <a:r>
              <a:rPr lang="ru-RU" sz="1400" dirty="0">
                <a:solidFill>
                  <a:srgbClr val="FFFFFF"/>
                </a:solidFill>
              </a:rPr>
              <a:t> лингвистического процессора, системы идентификации (</a:t>
            </a:r>
            <a:r>
              <a:rPr lang="ru-RU" sz="1400" dirty="0" err="1">
                <a:solidFill>
                  <a:srgbClr val="FFFFFF"/>
                </a:solidFill>
              </a:rPr>
              <a:t>Identification</a:t>
            </a:r>
            <a:r>
              <a:rPr lang="ru-RU" sz="1400" dirty="0">
                <a:solidFill>
                  <a:srgbClr val="FFFFFF"/>
                </a:solidFill>
              </a:rPr>
              <a:t> </a:t>
            </a:r>
            <a:r>
              <a:rPr lang="ru-RU" sz="1400" dirty="0" err="1">
                <a:solidFill>
                  <a:srgbClr val="FFFFFF"/>
                </a:solidFill>
              </a:rPr>
              <a:t>Knowledge</a:t>
            </a:r>
            <a:r>
              <a:rPr lang="ru-RU" sz="1400" dirty="0">
                <a:solidFill>
                  <a:srgbClr val="FFFFFF"/>
                </a:solidFill>
              </a:rPr>
              <a:t> </a:t>
            </a:r>
            <a:r>
              <a:rPr lang="ru-RU" sz="1400" dirty="0" err="1">
                <a:solidFill>
                  <a:srgbClr val="FFFFFF"/>
                </a:solidFill>
              </a:rPr>
              <a:t>Base</a:t>
            </a:r>
            <a:r>
              <a:rPr lang="ru-RU" sz="1400" dirty="0">
                <a:solidFill>
                  <a:srgbClr val="FFFFFF"/>
                </a:solidFill>
              </a:rPr>
              <a:t>), базы знаний с возможностями выполнения разнообразных операций над хранимыми данными</a:t>
            </a:r>
            <a:r>
              <a:rPr lang="ru-RU" sz="1400" dirty="0" smtClean="0">
                <a:solidFill>
                  <a:srgbClr val="FFFFFF"/>
                </a:solidFill>
              </a:rPr>
              <a:t>.</a:t>
            </a:r>
            <a:endParaRPr lang="ru-RU" sz="1400" dirty="0">
              <a:solidFill>
                <a:srgbClr val="FFFFFF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27584" y="2483604"/>
            <a:ext cx="7920880" cy="369332"/>
          </a:xfrm>
          <a:prstGeom prst="rect">
            <a:avLst/>
          </a:prstGeom>
          <a:solidFill>
            <a:srgbClr val="FF6600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b="1" dirty="0">
                <a:solidFill>
                  <a:schemeClr val="bg2"/>
                </a:solidFill>
                <a:cs typeface="Arial" pitchFamily="34" charset="0"/>
              </a:rPr>
              <a:t>Суть </a:t>
            </a:r>
            <a:r>
              <a:rPr lang="ru-RU" b="1" dirty="0" smtClean="0">
                <a:solidFill>
                  <a:schemeClr val="bg2"/>
                </a:solidFill>
                <a:cs typeface="Arial" pitchFamily="34" charset="0"/>
              </a:rPr>
              <a:t>инновации</a:t>
            </a:r>
            <a:endParaRPr lang="ru-RU" b="1" dirty="0">
              <a:solidFill>
                <a:schemeClr val="bg2"/>
              </a:solidFill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827584" y="4571836"/>
            <a:ext cx="7890169" cy="369332"/>
          </a:xfrm>
          <a:prstGeom prst="rect">
            <a:avLst/>
          </a:prstGeom>
          <a:solidFill>
            <a:srgbClr val="FF6600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b="1" dirty="0">
                <a:solidFill>
                  <a:schemeClr val="bg2"/>
                </a:solidFill>
                <a:cs typeface="Arial" pitchFamily="34" charset="0"/>
              </a:rPr>
              <a:t>Основные </a:t>
            </a:r>
            <a:r>
              <a:rPr lang="ru-RU" b="1" dirty="0" smtClean="0">
                <a:solidFill>
                  <a:schemeClr val="bg2"/>
                </a:solidFill>
                <a:cs typeface="Arial" pitchFamily="34" charset="0"/>
              </a:rPr>
              <a:t>преимущества</a:t>
            </a:r>
            <a:endParaRPr lang="ru-RU" b="1" dirty="0">
              <a:solidFill>
                <a:schemeClr val="bg2"/>
              </a:solidFill>
              <a:cs typeface="Arial" pitchFamily="34" charset="0"/>
            </a:endParaRPr>
          </a:p>
        </p:txBody>
      </p:sp>
      <p:sp>
        <p:nvSpPr>
          <p:cNvPr id="8" name="Rectangle 10"/>
          <p:cNvSpPr/>
          <p:nvPr/>
        </p:nvSpPr>
        <p:spPr>
          <a:xfrm>
            <a:off x="827584" y="4924325"/>
            <a:ext cx="7890164" cy="1384995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2">
                <a:lumMod val="9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ru-RU" sz="1400" dirty="0">
                <a:solidFill>
                  <a:srgbClr val="D4FF01"/>
                </a:solidFill>
              </a:rPr>
              <a:t>Соединение глубокого лингвистического анализа с собственной системой идентификации и функционалом RDF-хранилищ делает технологию  уникальной  не только в России, но и на мировом </a:t>
            </a:r>
            <a:r>
              <a:rPr lang="ru-RU" sz="1400" dirty="0" smtClean="0">
                <a:solidFill>
                  <a:srgbClr val="D4FF01"/>
                </a:solidFill>
              </a:rPr>
              <a:t>рынке. В </a:t>
            </a:r>
            <a:r>
              <a:rPr lang="ru-RU" sz="1400" dirty="0">
                <a:solidFill>
                  <a:srgbClr val="D4FF01"/>
                </a:solidFill>
              </a:rPr>
              <a:t>основе разработки используется отечественная инновационная технология семантической обработки данных</a:t>
            </a:r>
            <a:r>
              <a:rPr lang="ru-RU" sz="1400" dirty="0" smtClean="0">
                <a:solidFill>
                  <a:srgbClr val="D4FF01"/>
                </a:solidFill>
              </a:rPr>
              <a:t>. </a:t>
            </a:r>
            <a:r>
              <a:rPr lang="ru-RU" sz="1400" dirty="0">
                <a:solidFill>
                  <a:srgbClr val="D4FF01"/>
                </a:solidFill>
              </a:rPr>
              <a:t>Манипулирование данными в </a:t>
            </a:r>
            <a:r>
              <a:rPr lang="ru-RU" sz="1400" dirty="0" smtClean="0">
                <a:solidFill>
                  <a:srgbClr val="D4FF01"/>
                </a:solidFill>
              </a:rPr>
              <a:t>системе осуществляется </a:t>
            </a:r>
            <a:r>
              <a:rPr lang="ru-RU" sz="1400" dirty="0">
                <a:solidFill>
                  <a:srgbClr val="D4FF01"/>
                </a:solidFill>
              </a:rPr>
              <a:t>с использованием языка SPARQL. При этом взаимодействие осуществляется по протоколу HTTP, а также через программный интерфейс, позволяющий работать с семантическим </a:t>
            </a:r>
            <a:r>
              <a:rPr lang="ru-RU" sz="1400" dirty="0" err="1">
                <a:solidFill>
                  <a:srgbClr val="D4FF01"/>
                </a:solidFill>
              </a:rPr>
              <a:t>фреймворком</a:t>
            </a:r>
            <a:r>
              <a:rPr lang="ru-RU" sz="1400" dirty="0">
                <a:solidFill>
                  <a:srgbClr val="D4FF01"/>
                </a:solidFill>
              </a:rPr>
              <a:t> </a:t>
            </a:r>
            <a:r>
              <a:rPr lang="ru-RU" sz="1400" dirty="0" err="1">
                <a:solidFill>
                  <a:srgbClr val="D4FF01"/>
                </a:solidFill>
              </a:rPr>
              <a:t>Apache</a:t>
            </a:r>
            <a:r>
              <a:rPr lang="ru-RU" sz="1400" dirty="0">
                <a:solidFill>
                  <a:srgbClr val="D4FF01"/>
                </a:solidFill>
              </a:rPr>
              <a:t> </a:t>
            </a:r>
            <a:r>
              <a:rPr lang="ru-RU" sz="1400" dirty="0" err="1">
                <a:solidFill>
                  <a:srgbClr val="D4FF01"/>
                </a:solidFill>
              </a:rPr>
              <a:t>Jena</a:t>
            </a:r>
            <a:r>
              <a:rPr lang="ru-RU" sz="1400" dirty="0">
                <a:solidFill>
                  <a:srgbClr val="D4FF01"/>
                </a:solidFill>
              </a:rPr>
              <a:t>.</a:t>
            </a:r>
            <a:endParaRPr lang="ru-RU" sz="1400" dirty="0">
              <a:solidFill>
                <a:srgbClr val="D4FF01"/>
              </a:solidFill>
            </a:endParaRPr>
          </a:p>
        </p:txBody>
      </p:sp>
      <p:pic>
        <p:nvPicPr>
          <p:cNvPr id="13" name="Picture 4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7622449" y="44624"/>
            <a:ext cx="621959" cy="4320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524328" y="908720"/>
            <a:ext cx="1042253" cy="1237067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/>
        </p:spPr>
      </p:pic>
    </p:spTree>
    <p:extLst>
      <p:ext uri="{BB962C8B-B14F-4D97-AF65-F5344CB8AC3E}">
        <p14:creationId xmlns:p14="http://schemas.microsoft.com/office/powerpoint/2010/main" val="9969697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Содержание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755576" y="1117769"/>
            <a:ext cx="8280920" cy="5047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ru-RU" sz="1400" dirty="0" smtClean="0">
                <a:latin typeface="Arial"/>
                <a:cs typeface="Arial"/>
              </a:rPr>
              <a:t>Компания  </a:t>
            </a:r>
            <a:r>
              <a:rPr lang="ru-RU" sz="1400" dirty="0" smtClean="0">
                <a:latin typeface="Arial"/>
                <a:cs typeface="Arial"/>
              </a:rPr>
              <a:t>«</a:t>
            </a:r>
            <a:r>
              <a:rPr lang="ru-RU" sz="1400" dirty="0">
                <a:latin typeface="Arial"/>
                <a:cs typeface="Arial"/>
              </a:rPr>
              <a:t>3D </a:t>
            </a:r>
            <a:r>
              <a:rPr lang="ru-RU" sz="1400" dirty="0" err="1">
                <a:latin typeface="Arial"/>
                <a:cs typeface="Arial"/>
              </a:rPr>
              <a:t>Биопринтинг</a:t>
            </a:r>
            <a:r>
              <a:rPr lang="ru-RU" sz="1400" dirty="0">
                <a:latin typeface="Arial"/>
                <a:cs typeface="Arial"/>
              </a:rPr>
              <a:t> </a:t>
            </a:r>
            <a:r>
              <a:rPr lang="ru-RU" sz="1400" dirty="0" err="1">
                <a:latin typeface="Arial"/>
                <a:cs typeface="Arial"/>
              </a:rPr>
              <a:t>Солюшенс</a:t>
            </a:r>
            <a:r>
              <a:rPr lang="ru-RU" sz="1400" dirty="0">
                <a:latin typeface="Arial"/>
                <a:cs typeface="Arial"/>
              </a:rPr>
              <a:t>» открыла лабораторию биотехнологических исследований </a:t>
            </a:r>
            <a:endParaRPr lang="ru-RU" sz="1400" dirty="0" smtClean="0">
              <a:latin typeface="Arial"/>
              <a:cs typeface="Arial"/>
            </a:endParaRPr>
          </a:p>
          <a:p>
            <a:endParaRPr lang="ru-RU" sz="1400" dirty="0" smtClean="0">
              <a:latin typeface="Arial"/>
              <a:cs typeface="Arial"/>
            </a:endParaRPr>
          </a:p>
          <a:p>
            <a:pPr marL="285750" indent="-285750">
              <a:buFont typeface="Arial"/>
              <a:buChar char="•"/>
            </a:pPr>
            <a:r>
              <a:rPr lang="ru-RU" sz="1400" dirty="0">
                <a:latin typeface="Arial"/>
                <a:cs typeface="Arial"/>
              </a:rPr>
              <a:t>«</a:t>
            </a:r>
            <a:r>
              <a:rPr lang="ru-RU" sz="1400" dirty="0" err="1">
                <a:latin typeface="Arial"/>
                <a:cs typeface="Arial"/>
              </a:rPr>
              <a:t>ЭнСол</a:t>
            </a:r>
            <a:r>
              <a:rPr lang="ru-RU" sz="1400" dirty="0">
                <a:latin typeface="Arial"/>
                <a:cs typeface="Arial"/>
              </a:rPr>
              <a:t>» приступил к коммерциализации технологии управления литий-ионными </a:t>
            </a:r>
            <a:r>
              <a:rPr lang="ru-RU" sz="1400" dirty="0" smtClean="0">
                <a:latin typeface="Arial"/>
                <a:cs typeface="Arial"/>
              </a:rPr>
              <a:t>батареями</a:t>
            </a:r>
          </a:p>
          <a:p>
            <a:endParaRPr lang="ru-RU" sz="1400" dirty="0" smtClean="0">
              <a:latin typeface="Arial"/>
              <a:cs typeface="Arial"/>
            </a:endParaRPr>
          </a:p>
          <a:p>
            <a:pPr marL="285750" indent="-285750">
              <a:buFont typeface="Arial"/>
              <a:buChar char="•"/>
            </a:pPr>
            <a:r>
              <a:rPr lang="ru-RU" sz="1400" dirty="0">
                <a:latin typeface="Arial"/>
                <a:cs typeface="Arial"/>
              </a:rPr>
              <a:t>Процессоры MULTICLET P1 стали еще </a:t>
            </a:r>
            <a:r>
              <a:rPr lang="ru-RU" sz="1400" dirty="0" smtClean="0">
                <a:latin typeface="Arial"/>
                <a:cs typeface="Arial"/>
              </a:rPr>
              <a:t>быстрее</a:t>
            </a:r>
          </a:p>
          <a:p>
            <a:r>
              <a:rPr lang="ru-RU" sz="1400" dirty="0" smtClean="0">
                <a:latin typeface="Arial"/>
                <a:cs typeface="Arial"/>
              </a:rPr>
              <a:t> </a:t>
            </a:r>
          </a:p>
          <a:p>
            <a:pPr marL="285750" indent="-285750">
              <a:buFont typeface="Arial"/>
              <a:buChar char="•"/>
            </a:pPr>
            <a:r>
              <a:rPr lang="ru-RU" sz="1400" dirty="0" smtClean="0">
                <a:latin typeface="Arial"/>
                <a:cs typeface="Arial"/>
              </a:rPr>
              <a:t>Компания </a:t>
            </a:r>
            <a:r>
              <a:rPr lang="ru-RU" sz="1400" dirty="0" err="1">
                <a:latin typeface="Arial"/>
                <a:cs typeface="Arial"/>
              </a:rPr>
              <a:t>Jelastic</a:t>
            </a:r>
            <a:r>
              <a:rPr lang="ru-RU" sz="1400" dirty="0">
                <a:latin typeface="Arial"/>
                <a:cs typeface="Arial"/>
              </a:rPr>
              <a:t> объявила о привлечении инвестиций от фонда </a:t>
            </a:r>
            <a:r>
              <a:rPr lang="ru-RU" sz="1400" dirty="0" err="1">
                <a:latin typeface="Arial"/>
                <a:cs typeface="Arial"/>
              </a:rPr>
              <a:t>Maxfield</a:t>
            </a:r>
            <a:r>
              <a:rPr lang="ru-RU" sz="1400" dirty="0">
                <a:latin typeface="Arial"/>
                <a:cs typeface="Arial"/>
              </a:rPr>
              <a:t> </a:t>
            </a:r>
            <a:r>
              <a:rPr lang="ru-RU" sz="1400" dirty="0" err="1">
                <a:latin typeface="Arial"/>
                <a:cs typeface="Arial"/>
              </a:rPr>
              <a:t>Capital</a:t>
            </a:r>
            <a:r>
              <a:rPr lang="ru-RU" sz="1400" dirty="0">
                <a:latin typeface="Arial"/>
                <a:cs typeface="Arial"/>
              </a:rPr>
              <a:t> </a:t>
            </a:r>
            <a:r>
              <a:rPr lang="ru-RU" sz="1400" dirty="0" smtClean="0">
                <a:latin typeface="Arial"/>
                <a:cs typeface="Arial"/>
              </a:rPr>
              <a:t> </a:t>
            </a:r>
          </a:p>
          <a:p>
            <a:endParaRPr lang="ru-RU" sz="1400" dirty="0" smtClean="0">
              <a:latin typeface="Arial"/>
              <a:cs typeface="Arial"/>
            </a:endParaRPr>
          </a:p>
          <a:p>
            <a:pPr marL="285750" indent="-285750">
              <a:buFont typeface="Arial"/>
              <a:buChar char="•"/>
            </a:pPr>
            <a:r>
              <a:rPr lang="ru-RU" sz="1400" dirty="0" err="1">
                <a:latin typeface="Arial"/>
                <a:cs typeface="Arial"/>
              </a:rPr>
              <a:t>RealSpeaker</a:t>
            </a:r>
            <a:r>
              <a:rPr lang="ru-RU" sz="1400" dirty="0">
                <a:latin typeface="Arial"/>
                <a:cs typeface="Arial"/>
              </a:rPr>
              <a:t> выпустил версию распознавателя речи для </a:t>
            </a:r>
            <a:r>
              <a:rPr lang="ru-RU" sz="1400" dirty="0" err="1" smtClean="0">
                <a:latin typeface="Arial"/>
                <a:cs typeface="Arial"/>
              </a:rPr>
              <a:t>Android</a:t>
            </a:r>
            <a:endParaRPr lang="ru-RU" sz="1400" dirty="0" smtClean="0">
              <a:latin typeface="Arial"/>
              <a:cs typeface="Arial"/>
            </a:endParaRPr>
          </a:p>
          <a:p>
            <a:endParaRPr lang="ru-RU" sz="1400" dirty="0" smtClean="0">
              <a:latin typeface="Arial"/>
              <a:cs typeface="Arial"/>
            </a:endParaRPr>
          </a:p>
          <a:p>
            <a:pPr marL="285750" indent="-285750">
              <a:buFont typeface="Arial"/>
              <a:buChar char="•"/>
            </a:pPr>
            <a:r>
              <a:rPr lang="ru-RU" sz="1400" dirty="0">
                <a:latin typeface="Arial"/>
                <a:cs typeface="Arial"/>
              </a:rPr>
              <a:t>500 км со скоростью 800 Гбит/с на российском оборудовании от «Т8</a:t>
            </a:r>
            <a:r>
              <a:rPr lang="ru-RU" sz="1400" dirty="0" smtClean="0">
                <a:latin typeface="Arial"/>
                <a:cs typeface="Arial"/>
              </a:rPr>
              <a:t>»</a:t>
            </a:r>
          </a:p>
          <a:p>
            <a:endParaRPr lang="ru-RU" sz="1400" dirty="0" smtClean="0">
              <a:latin typeface="Arial"/>
              <a:cs typeface="Arial"/>
            </a:endParaRPr>
          </a:p>
          <a:p>
            <a:pPr marL="285750" indent="-285750">
              <a:buFont typeface="Arial"/>
              <a:buChar char="•"/>
            </a:pPr>
            <a:r>
              <a:rPr lang="ru-RU" sz="1400" dirty="0" smtClean="0">
                <a:latin typeface="Arial"/>
                <a:cs typeface="Arial"/>
              </a:rPr>
              <a:t>Компания 3D</a:t>
            </a:r>
            <a:r>
              <a:rPr lang="ru-RU" sz="1400" dirty="0">
                <a:latin typeface="Arial"/>
                <a:cs typeface="Arial"/>
              </a:rPr>
              <a:t>-tek открыла салон в центре </a:t>
            </a:r>
            <a:r>
              <a:rPr lang="ru-RU" sz="1400" dirty="0" smtClean="0">
                <a:latin typeface="Arial"/>
                <a:cs typeface="Arial"/>
              </a:rPr>
              <a:t>Москвы</a:t>
            </a:r>
          </a:p>
          <a:p>
            <a:pPr marL="285750" indent="-285750">
              <a:buFont typeface="Arial"/>
              <a:buChar char="•"/>
            </a:pPr>
            <a:endParaRPr lang="ru-RU" sz="1400" dirty="0">
              <a:latin typeface="Arial"/>
              <a:cs typeface="Arial"/>
            </a:endParaRPr>
          </a:p>
          <a:p>
            <a:pPr marL="285750" indent="-285750">
              <a:buFont typeface="Arial"/>
              <a:buChar char="•"/>
            </a:pPr>
            <a:r>
              <a:rPr lang="ru-RU" sz="1400" dirty="0">
                <a:latin typeface="Arial"/>
                <a:cs typeface="Arial"/>
              </a:rPr>
              <a:t>Компания </a:t>
            </a:r>
            <a:r>
              <a:rPr lang="ru-RU" sz="1400" dirty="0" err="1">
                <a:latin typeface="Arial"/>
                <a:cs typeface="Arial"/>
              </a:rPr>
              <a:t>iBuildApp</a:t>
            </a:r>
            <a:r>
              <a:rPr lang="ru-RU" sz="1400" dirty="0">
                <a:latin typeface="Arial"/>
                <a:cs typeface="Arial"/>
              </a:rPr>
              <a:t>, резидент «</a:t>
            </a:r>
            <a:r>
              <a:rPr lang="ru-RU" sz="1400" dirty="0" err="1">
                <a:latin typeface="Arial"/>
                <a:cs typeface="Arial"/>
              </a:rPr>
              <a:t>Сколково</a:t>
            </a:r>
            <a:r>
              <a:rPr lang="ru-RU" sz="1400" dirty="0">
                <a:latin typeface="Arial"/>
                <a:cs typeface="Arial"/>
              </a:rPr>
              <a:t>», объявила об открытии полноценной русской версии своего сервиса</a:t>
            </a:r>
            <a:r>
              <a:rPr lang="ru-RU" sz="1400" dirty="0" smtClean="0">
                <a:latin typeface="Arial"/>
                <a:cs typeface="Arial"/>
              </a:rPr>
              <a:t>.</a:t>
            </a:r>
          </a:p>
          <a:p>
            <a:endParaRPr lang="ru-RU" sz="1400" dirty="0" smtClean="0">
              <a:latin typeface="Arial"/>
              <a:cs typeface="Arial"/>
            </a:endParaRPr>
          </a:p>
          <a:p>
            <a:pPr marL="285750" indent="-285750">
              <a:buFont typeface="Arial"/>
              <a:buChar char="•"/>
            </a:pPr>
            <a:r>
              <a:rPr lang="fi-FI" sz="1400" dirty="0" err="1">
                <a:latin typeface="Arial"/>
                <a:cs typeface="Arial"/>
              </a:rPr>
              <a:t>Choister</a:t>
            </a:r>
            <a:r>
              <a:rPr lang="fi-FI" sz="1400" dirty="0">
                <a:latin typeface="Arial"/>
                <a:cs typeface="Arial"/>
              </a:rPr>
              <a:t> </a:t>
            </a:r>
            <a:r>
              <a:rPr lang="fi-FI" sz="1400" dirty="0" err="1">
                <a:latin typeface="Arial"/>
                <a:cs typeface="Arial"/>
              </a:rPr>
              <a:t>Education</a:t>
            </a:r>
            <a:r>
              <a:rPr lang="fi-FI" sz="1400" dirty="0">
                <a:latin typeface="Arial"/>
                <a:cs typeface="Arial"/>
              </a:rPr>
              <a:t> </a:t>
            </a:r>
            <a:r>
              <a:rPr lang="fi-FI" sz="1400" dirty="0" err="1">
                <a:latin typeface="Arial"/>
                <a:cs typeface="Arial"/>
              </a:rPr>
              <a:t>победил</a:t>
            </a:r>
            <a:r>
              <a:rPr lang="fi-FI" sz="1400" dirty="0">
                <a:latin typeface="Arial"/>
                <a:cs typeface="Arial"/>
              </a:rPr>
              <a:t> в </a:t>
            </a:r>
            <a:r>
              <a:rPr lang="fi-FI" sz="1400" dirty="0" err="1">
                <a:latin typeface="Arial"/>
                <a:cs typeface="Arial"/>
              </a:rPr>
              <a:t>Startup</a:t>
            </a:r>
            <a:r>
              <a:rPr lang="fi-FI" sz="1400" dirty="0">
                <a:latin typeface="Arial"/>
                <a:cs typeface="Arial"/>
              </a:rPr>
              <a:t> Battle в </a:t>
            </a:r>
            <a:r>
              <a:rPr lang="fi-FI" sz="1400" dirty="0" err="1">
                <a:latin typeface="Arial"/>
                <a:cs typeface="Arial"/>
              </a:rPr>
              <a:t>Сан-</a:t>
            </a:r>
            <a:r>
              <a:rPr lang="fi-FI" sz="1400" dirty="0" err="1" smtClean="0">
                <a:latin typeface="Arial"/>
                <a:cs typeface="Arial"/>
              </a:rPr>
              <a:t>Франциско</a:t>
            </a:r>
            <a:endParaRPr lang="ru-RU" sz="1400" dirty="0" smtClean="0">
              <a:latin typeface="Arial"/>
              <a:cs typeface="Arial"/>
            </a:endParaRPr>
          </a:p>
          <a:p>
            <a:pPr marL="285750" indent="-285750">
              <a:buFont typeface="Arial"/>
              <a:buChar char="•"/>
            </a:pPr>
            <a:endParaRPr lang="ru-RU" sz="1400" dirty="0">
              <a:latin typeface="Arial"/>
              <a:cs typeface="Arial"/>
            </a:endParaRPr>
          </a:p>
          <a:p>
            <a:pPr marL="285750" indent="-285750">
              <a:buFont typeface="Arial"/>
              <a:buChar char="•"/>
            </a:pPr>
            <a:r>
              <a:rPr lang="ru-RU" sz="1400" dirty="0" err="1">
                <a:latin typeface="Arial"/>
                <a:cs typeface="Arial"/>
              </a:rPr>
              <a:t>Airbus</a:t>
            </a:r>
            <a:r>
              <a:rPr lang="ru-RU" sz="1400" dirty="0">
                <a:latin typeface="Arial"/>
                <a:cs typeface="Arial"/>
              </a:rPr>
              <a:t> приступил к комплексному использованию ПО </a:t>
            </a:r>
            <a:r>
              <a:rPr lang="ru-RU" sz="1400" dirty="0" err="1" smtClean="0">
                <a:latin typeface="Arial"/>
                <a:cs typeface="Arial"/>
              </a:rPr>
              <a:t>Datadvance</a:t>
            </a:r>
            <a:endParaRPr lang="ru-RU" sz="1400" dirty="0" smtClean="0">
              <a:latin typeface="Arial"/>
              <a:cs typeface="Arial"/>
            </a:endParaRPr>
          </a:p>
          <a:p>
            <a:pPr marL="285750" indent="-285750">
              <a:buFont typeface="Arial"/>
              <a:buChar char="•"/>
            </a:pPr>
            <a:endParaRPr lang="ru-RU" sz="1400" dirty="0">
              <a:latin typeface="Arial"/>
              <a:cs typeface="Arial"/>
            </a:endParaRPr>
          </a:p>
          <a:p>
            <a:pPr marL="285750" indent="-285750">
              <a:buFont typeface="Arial"/>
              <a:buChar char="•"/>
            </a:pPr>
            <a:r>
              <a:rPr lang="ru-RU" sz="1400" dirty="0">
                <a:latin typeface="Arial"/>
                <a:cs typeface="Arial"/>
              </a:rPr>
              <a:t>«</a:t>
            </a:r>
            <a:r>
              <a:rPr lang="ru-RU" sz="1400" dirty="0" err="1">
                <a:latin typeface="Arial"/>
                <a:cs typeface="Arial"/>
              </a:rPr>
              <a:t>Эвентос</a:t>
            </a:r>
            <a:r>
              <a:rPr lang="ru-RU" sz="1400" dirty="0">
                <a:latin typeface="Arial"/>
                <a:cs typeface="Arial"/>
              </a:rPr>
              <a:t>» разработала систему управления БД в формате RDF — </a:t>
            </a:r>
            <a:r>
              <a:rPr lang="ru-RU" sz="1400" dirty="0" err="1">
                <a:latin typeface="Arial"/>
                <a:cs typeface="Arial"/>
              </a:rPr>
              <a:t>OntoQuad</a:t>
            </a:r>
            <a:r>
              <a:rPr lang="ru-RU" sz="1400" dirty="0">
                <a:latin typeface="Arial"/>
                <a:cs typeface="Arial"/>
              </a:rPr>
              <a:t> RDF </a:t>
            </a:r>
            <a:r>
              <a:rPr lang="ru-RU" sz="1400" dirty="0" err="1" smtClean="0">
                <a:latin typeface="Arial"/>
                <a:cs typeface="Arial"/>
              </a:rPr>
              <a:t>Server</a:t>
            </a:r>
            <a:endParaRPr lang="ru-RU" sz="1400" dirty="0" smtClean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5685291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400" b="1" dirty="0"/>
              <a:t>3Д </a:t>
            </a:r>
            <a:r>
              <a:rPr lang="ru-RU" sz="2400" b="1" dirty="0" err="1"/>
              <a:t>Биопринтинг</a:t>
            </a:r>
            <a:r>
              <a:rPr lang="ru-RU" sz="2400" b="1" dirty="0"/>
              <a:t> </a:t>
            </a:r>
            <a:r>
              <a:rPr lang="ru-RU" sz="2400" b="1" dirty="0" err="1"/>
              <a:t>Солюшенс</a:t>
            </a:r>
            <a:endParaRPr lang="ru-RU" sz="2400" dirty="0"/>
          </a:p>
        </p:txBody>
      </p:sp>
      <p:pic>
        <p:nvPicPr>
          <p:cNvPr id="13" name="Picture 5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7622449" y="44624"/>
            <a:ext cx="624332" cy="4320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" name="Rectangle 9"/>
          <p:cNvSpPr/>
          <p:nvPr/>
        </p:nvSpPr>
        <p:spPr>
          <a:xfrm>
            <a:off x="744616" y="908720"/>
            <a:ext cx="6419672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 smtClean="0"/>
              <a:t>Компания «</a:t>
            </a:r>
            <a:r>
              <a:rPr lang="ru-RU" sz="1400" b="1" dirty="0"/>
              <a:t>3D </a:t>
            </a:r>
            <a:r>
              <a:rPr lang="ru-RU" sz="1400" b="1" dirty="0" err="1"/>
              <a:t>Биопринтинг</a:t>
            </a:r>
            <a:r>
              <a:rPr lang="ru-RU" sz="1400" b="1" dirty="0"/>
              <a:t> </a:t>
            </a:r>
            <a:r>
              <a:rPr lang="ru-RU" sz="1400" b="1" dirty="0" err="1"/>
              <a:t>Солюшенс</a:t>
            </a:r>
            <a:r>
              <a:rPr lang="ru-RU" sz="1400" b="1" dirty="0"/>
              <a:t>» </a:t>
            </a:r>
            <a:r>
              <a:rPr lang="ru-RU" sz="1400" b="1" dirty="0" smtClean="0"/>
              <a:t>открыла лабораторию </a:t>
            </a:r>
            <a:r>
              <a:rPr lang="ru-RU" sz="1400" b="1" dirty="0"/>
              <a:t>биотехнологических исследований </a:t>
            </a:r>
            <a:endParaRPr lang="ru-RU" sz="1400" b="1" dirty="0" smtClean="0"/>
          </a:p>
          <a:p>
            <a:endParaRPr lang="ru-RU" sz="1400" dirty="0"/>
          </a:p>
          <a:p>
            <a:r>
              <a:rPr lang="ru-RU" sz="1400" dirty="0" err="1"/>
              <a:t>Биопринтинг</a:t>
            </a:r>
            <a:r>
              <a:rPr lang="ru-RU" sz="1400" dirty="0"/>
              <a:t> является </a:t>
            </a:r>
            <a:r>
              <a:rPr lang="ru-RU" sz="1400" dirty="0" err="1"/>
              <a:t>мультидисциплинарным</a:t>
            </a:r>
            <a:r>
              <a:rPr lang="ru-RU" sz="1400" dirty="0"/>
              <a:t> направлением, и научная команда лаборатории работает  в нескольких векторах, среди которых: перепрограммирование клеток и работа с клеточными культурами, получение функциональных </a:t>
            </a:r>
            <a:r>
              <a:rPr lang="ru-RU" sz="1400" dirty="0" err="1"/>
              <a:t>микротканей</a:t>
            </a:r>
            <a:r>
              <a:rPr lang="ru-RU" sz="1400" dirty="0"/>
              <a:t>, а также работа, направленная на создание российского 3Д-биопринтера.</a:t>
            </a:r>
            <a:endParaRPr lang="ru-RU" sz="1400" b="1" dirty="0">
              <a:solidFill>
                <a:schemeClr val="bg1">
                  <a:lumMod val="25000"/>
                </a:schemeClr>
              </a:solidFill>
              <a:latin typeface="Arial"/>
              <a:cs typeface="Arial"/>
            </a:endParaRPr>
          </a:p>
        </p:txBody>
      </p:sp>
      <p:sp>
        <p:nvSpPr>
          <p:cNvPr id="16" name="Rectangle 10"/>
          <p:cNvSpPr/>
          <p:nvPr/>
        </p:nvSpPr>
        <p:spPr>
          <a:xfrm>
            <a:off x="818374" y="3121804"/>
            <a:ext cx="7883962" cy="52322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2">
                <a:lumMod val="9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ru-RU" sz="1400" dirty="0">
                <a:solidFill>
                  <a:srgbClr val="FFFFFF"/>
                </a:solidFill>
              </a:rPr>
              <a:t>Миссией Лаборатории «3D </a:t>
            </a:r>
            <a:r>
              <a:rPr lang="ru-RU" sz="1400" dirty="0" err="1">
                <a:solidFill>
                  <a:srgbClr val="FFFFFF"/>
                </a:solidFill>
              </a:rPr>
              <a:t>Bioprinting</a:t>
            </a:r>
            <a:r>
              <a:rPr lang="ru-RU" sz="1400" dirty="0">
                <a:solidFill>
                  <a:srgbClr val="FFFFFF"/>
                </a:solidFill>
              </a:rPr>
              <a:t> </a:t>
            </a:r>
            <a:r>
              <a:rPr lang="ru-RU" sz="1400" dirty="0" err="1">
                <a:solidFill>
                  <a:srgbClr val="FFFFFF"/>
                </a:solidFill>
              </a:rPr>
              <a:t>Solutions</a:t>
            </a:r>
            <a:r>
              <a:rPr lang="ru-RU" sz="1400" dirty="0">
                <a:solidFill>
                  <a:srgbClr val="FFFFFF"/>
                </a:solidFill>
              </a:rPr>
              <a:t>» является практическое развитие и внедрение технологий 3D - </a:t>
            </a:r>
            <a:r>
              <a:rPr lang="ru-RU" sz="1400" dirty="0" err="1">
                <a:solidFill>
                  <a:srgbClr val="FFFFFF"/>
                </a:solidFill>
              </a:rPr>
              <a:t>биопечати</a:t>
            </a:r>
            <a:r>
              <a:rPr lang="ru-RU" sz="1400" dirty="0">
                <a:solidFill>
                  <a:srgbClr val="FFFFFF"/>
                </a:solidFill>
              </a:rPr>
              <a:t> в регенеративной медицине в России.</a:t>
            </a:r>
            <a:endParaRPr lang="ru-RU" sz="1400" dirty="0">
              <a:solidFill>
                <a:srgbClr val="FFFFFF"/>
              </a:solidFill>
              <a:latin typeface="Arial"/>
              <a:cs typeface="Arial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827584" y="2771636"/>
            <a:ext cx="7882550" cy="369332"/>
          </a:xfrm>
          <a:prstGeom prst="rect">
            <a:avLst/>
          </a:prstGeom>
          <a:solidFill>
            <a:srgbClr val="FF6600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О компании</a:t>
            </a:r>
            <a:endParaRPr lang="ru-RU" b="1" dirty="0">
              <a:solidFill>
                <a:srgbClr val="FFFFFF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Rectangle 10"/>
          <p:cNvSpPr/>
          <p:nvPr/>
        </p:nvSpPr>
        <p:spPr>
          <a:xfrm>
            <a:off x="838205" y="4221088"/>
            <a:ext cx="7838251" cy="954107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2">
                <a:lumMod val="9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ru-RU" sz="1400" dirty="0">
                <a:solidFill>
                  <a:schemeClr val="accent1"/>
                </a:solidFill>
              </a:rPr>
              <a:t>Использование технологии трехмерной </a:t>
            </a:r>
            <a:r>
              <a:rPr lang="ru-RU" sz="1400" dirty="0" err="1">
                <a:solidFill>
                  <a:schemeClr val="accent1"/>
                </a:solidFill>
              </a:rPr>
              <a:t>биопечати</a:t>
            </a:r>
            <a:r>
              <a:rPr lang="ru-RU" sz="1400" dirty="0">
                <a:solidFill>
                  <a:schemeClr val="accent1"/>
                </a:solidFill>
              </a:rPr>
              <a:t> органов из </a:t>
            </a:r>
            <a:r>
              <a:rPr lang="ru-RU" sz="1400" dirty="0" err="1">
                <a:solidFill>
                  <a:schemeClr val="accent1"/>
                </a:solidFill>
              </a:rPr>
              <a:t>аутологичных</a:t>
            </a:r>
            <a:r>
              <a:rPr lang="ru-RU" sz="1400" dirty="0">
                <a:solidFill>
                  <a:schemeClr val="accent1"/>
                </a:solidFill>
              </a:rPr>
              <a:t> стволовых клеток пациента может стать решением проблемы иммунной совместимости, а со временем технология открывает возможность получения прототипов органов и эффективных способов </a:t>
            </a:r>
            <a:r>
              <a:rPr lang="ru-RU" sz="1400" dirty="0" err="1">
                <a:solidFill>
                  <a:schemeClr val="accent1"/>
                </a:solidFill>
              </a:rPr>
              <a:t>тканезамещения</a:t>
            </a:r>
            <a:r>
              <a:rPr lang="ru-RU" sz="1400" dirty="0">
                <a:solidFill>
                  <a:schemeClr val="accent1"/>
                </a:solidFill>
              </a:rPr>
              <a:t>, позволяющих полностью возвращать здоровье.</a:t>
            </a:r>
            <a:endParaRPr lang="ru-RU" sz="1400" dirty="0">
              <a:solidFill>
                <a:schemeClr val="accent1"/>
              </a:solidFill>
              <a:latin typeface="Arial"/>
              <a:cs typeface="Arial"/>
            </a:endParaRPr>
          </a:p>
        </p:txBody>
      </p:sp>
      <p:pic>
        <p:nvPicPr>
          <p:cNvPr id="19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305701" y="1052736"/>
            <a:ext cx="1343425" cy="1368152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/>
        </p:spPr>
      </p:pic>
      <p:sp>
        <p:nvSpPr>
          <p:cNvPr id="20" name="Прямоугольник 19"/>
          <p:cNvSpPr/>
          <p:nvPr/>
        </p:nvSpPr>
        <p:spPr>
          <a:xfrm>
            <a:off x="838205" y="5733256"/>
            <a:ext cx="7910259" cy="954107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txBody>
          <a:bodyPr wrap="square">
            <a:spAutoFit/>
          </a:bodyPr>
          <a:lstStyle/>
          <a:p>
            <a:r>
              <a:rPr lang="ru-RU" sz="1400" dirty="0">
                <a:solidFill>
                  <a:schemeClr val="bg2"/>
                </a:solidFill>
              </a:rPr>
              <a:t>- В 2004 году трансплантации органов ожидали более 87 000 американцев. Из них около 61 000 ждали донорских почек, 17 000 – печени, 1600 – поджелудочной железы, 3300 – сердца, 4 000 – легких, а около 3 000 – группы органов. </a:t>
            </a:r>
          </a:p>
          <a:p>
            <a:r>
              <a:rPr lang="ru-RU" sz="1400" dirty="0">
                <a:solidFill>
                  <a:schemeClr val="bg2"/>
                </a:solidFill>
              </a:rPr>
              <a:t>- Только рынок почки оценивается специалистами в 25 млрд долларов США;</a:t>
            </a:r>
            <a:endParaRPr lang="ru-RU" sz="1400" dirty="0">
              <a:solidFill>
                <a:schemeClr val="bg2"/>
              </a:solidFill>
              <a:latin typeface="Arial"/>
              <a:cs typeface="Arial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838199" y="5373216"/>
            <a:ext cx="7890169" cy="369332"/>
          </a:xfrm>
          <a:prstGeom prst="rect">
            <a:avLst/>
          </a:prstGeom>
          <a:solidFill>
            <a:srgbClr val="FF6600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Рынок</a:t>
            </a:r>
            <a:endParaRPr lang="ru-RU" b="1" dirty="0">
              <a:solidFill>
                <a:srgbClr val="FFFFFF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838205" y="3851756"/>
            <a:ext cx="7838251" cy="369332"/>
          </a:xfrm>
          <a:prstGeom prst="rect">
            <a:avLst/>
          </a:prstGeom>
          <a:solidFill>
            <a:srgbClr val="FF6600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О проекте</a:t>
            </a:r>
            <a:endParaRPr lang="ru-RU" b="1" dirty="0">
              <a:solidFill>
                <a:srgbClr val="FFFFFF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223173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400" b="1" dirty="0" err="1"/>
              <a:t>ЭнСол</a:t>
            </a:r>
            <a:r>
              <a:rPr lang="ru-RU" sz="2400" b="1" dirty="0"/>
              <a:t> Технологии</a:t>
            </a:r>
            <a:endParaRPr lang="ru-RU" sz="2200" dirty="0"/>
          </a:p>
        </p:txBody>
      </p:sp>
      <p:sp>
        <p:nvSpPr>
          <p:cNvPr id="4" name="Rectangle 31"/>
          <p:cNvSpPr/>
          <p:nvPr/>
        </p:nvSpPr>
        <p:spPr>
          <a:xfrm>
            <a:off x="711366" y="2481232"/>
            <a:ext cx="4984584" cy="1074847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1" name="Picture 3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7597969" y="43947"/>
            <a:ext cx="624334" cy="4320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Rectangle 9"/>
          <p:cNvSpPr/>
          <p:nvPr/>
        </p:nvSpPr>
        <p:spPr>
          <a:xfrm>
            <a:off x="780161" y="1035893"/>
            <a:ext cx="5664047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/>
              <a:t>«</a:t>
            </a:r>
            <a:r>
              <a:rPr lang="ru-RU" sz="1400" b="1" dirty="0" err="1"/>
              <a:t>ЭнСол</a:t>
            </a:r>
            <a:r>
              <a:rPr lang="ru-RU" sz="1400" b="1" dirty="0"/>
              <a:t>» приступил к коммерциализации технологии управления литий-ионными </a:t>
            </a:r>
            <a:r>
              <a:rPr lang="ru-RU" sz="1400" b="1" dirty="0" smtClean="0"/>
              <a:t>батареями</a:t>
            </a:r>
          </a:p>
          <a:p>
            <a:r>
              <a:rPr lang="ru-RU" sz="1400" b="1" dirty="0" smtClean="0">
                <a:solidFill>
                  <a:schemeClr val="bg1">
                    <a:lumMod val="25000"/>
                  </a:schemeClr>
                </a:solidFill>
                <a:cs typeface="Arial"/>
              </a:rPr>
              <a:t> </a:t>
            </a:r>
          </a:p>
          <a:p>
            <a:r>
              <a:rPr lang="ru-RU" sz="1400" dirty="0">
                <a:solidFill>
                  <a:schemeClr val="bg1">
                    <a:lumMod val="25000"/>
                  </a:schemeClr>
                </a:solidFill>
                <a:cs typeface="Arial"/>
              </a:rPr>
              <a:t>На крупнейшей промышленной выставке ITFM/</a:t>
            </a:r>
            <a:r>
              <a:rPr lang="ru-RU" sz="1400" dirty="0" err="1">
                <a:solidFill>
                  <a:schemeClr val="bg1">
                    <a:lumMod val="25000"/>
                  </a:schemeClr>
                </a:solidFill>
                <a:cs typeface="Arial"/>
              </a:rPr>
              <a:t>CeMAT</a:t>
            </a:r>
            <a:r>
              <a:rPr lang="ru-RU" sz="1400" dirty="0">
                <a:solidFill>
                  <a:schemeClr val="bg1">
                    <a:lumMod val="25000"/>
                  </a:schemeClr>
                </a:solidFill>
                <a:cs typeface="Arial"/>
              </a:rPr>
              <a:t> </a:t>
            </a:r>
            <a:r>
              <a:rPr lang="ru-RU" sz="1400" dirty="0" err="1">
                <a:solidFill>
                  <a:schemeClr val="bg1">
                    <a:lumMod val="25000"/>
                  </a:schemeClr>
                </a:solidFill>
                <a:cs typeface="Arial"/>
              </a:rPr>
              <a:t>Russia</a:t>
            </a:r>
            <a:r>
              <a:rPr lang="ru-RU" sz="1400" dirty="0">
                <a:solidFill>
                  <a:schemeClr val="bg1">
                    <a:lumMod val="25000"/>
                  </a:schemeClr>
                </a:solidFill>
                <a:cs typeface="Arial"/>
              </a:rPr>
              <a:t> 2013 компания представит свои батареи широкому кругу специалистов. </a:t>
            </a:r>
            <a:endParaRPr lang="ru-RU" sz="1400" dirty="0">
              <a:solidFill>
                <a:schemeClr val="bg1">
                  <a:lumMod val="25000"/>
                </a:schemeClr>
              </a:solidFill>
              <a:cs typeface="Arial"/>
            </a:endParaRPr>
          </a:p>
          <a:p>
            <a:endParaRPr lang="ru-RU" sz="1400" dirty="0">
              <a:solidFill>
                <a:schemeClr val="bg1">
                  <a:lumMod val="25000"/>
                </a:schemeClr>
              </a:solidFill>
              <a:cs typeface="Arial"/>
            </a:endParaRPr>
          </a:p>
        </p:txBody>
      </p:sp>
      <p:sp>
        <p:nvSpPr>
          <p:cNvPr id="13" name="Rectangle 10"/>
          <p:cNvSpPr/>
          <p:nvPr/>
        </p:nvSpPr>
        <p:spPr>
          <a:xfrm>
            <a:off x="838199" y="2996952"/>
            <a:ext cx="7855214" cy="1169551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2">
                <a:lumMod val="9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ru-RU" sz="1400" dirty="0">
                <a:solidFill>
                  <a:schemeClr val="bg2"/>
                </a:solidFill>
              </a:rPr>
              <a:t>Компания </a:t>
            </a:r>
            <a:r>
              <a:rPr lang="ru-RU" sz="1400" dirty="0" err="1">
                <a:solidFill>
                  <a:schemeClr val="bg2"/>
                </a:solidFill>
              </a:rPr>
              <a:t>ЭнСол</a:t>
            </a:r>
            <a:r>
              <a:rPr lang="ru-RU" sz="1400" dirty="0">
                <a:solidFill>
                  <a:schemeClr val="bg2"/>
                </a:solidFill>
              </a:rPr>
              <a:t> Технологии разрабатывает комплекс быстрого заряда и управления литий-ионным накопителем для жестких режимов эксплуатации в условиях промышленного производства и логистических комплексов. Компания надеется добиться прорыва как в скорости полного заряда накопителя, так и в снижении стоимости доступной энергии за счет максимально полного использования емкости ячеек и увеличения срока жизни аккумулятора.</a:t>
            </a:r>
            <a:endParaRPr lang="ru-RU" sz="1400" dirty="0">
              <a:solidFill>
                <a:schemeClr val="bg2"/>
              </a:solidFill>
              <a:latin typeface="Arial"/>
              <a:cs typeface="Arial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838198" y="2636912"/>
            <a:ext cx="7855215" cy="36933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chemeClr val="bg2"/>
                </a:solidFill>
                <a:latin typeface="Arial" pitchFamily="34" charset="0"/>
                <a:cs typeface="Arial" pitchFamily="34" charset="0"/>
              </a:rPr>
              <a:t>О компании</a:t>
            </a:r>
            <a:endParaRPr lang="ru-RU" dirty="0">
              <a:solidFill>
                <a:schemeClr val="bg2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838205" y="4366845"/>
            <a:ext cx="7890169" cy="646331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dirty="0">
                <a:solidFill>
                  <a:schemeClr val="bg2"/>
                </a:solidFill>
                <a:latin typeface="Arial" pitchFamily="34" charset="0"/>
                <a:cs typeface="Arial" pitchFamily="34" charset="0"/>
              </a:rPr>
              <a:t>Суть инновации</a:t>
            </a:r>
          </a:p>
          <a:p>
            <a:endParaRPr lang="ru-RU" dirty="0">
              <a:solidFill>
                <a:schemeClr val="bg2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Rectangle 10"/>
          <p:cNvSpPr/>
          <p:nvPr/>
        </p:nvSpPr>
        <p:spPr>
          <a:xfrm>
            <a:off x="838205" y="4778568"/>
            <a:ext cx="7890164" cy="738664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2">
                <a:lumMod val="9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ru-RU" sz="1400" dirty="0">
                <a:solidFill>
                  <a:schemeClr val="accent1"/>
                </a:solidFill>
              </a:rPr>
              <a:t>Ключевым элементом комплекса должна стать разрабатываемая система управления аккумуляторной батареей (СУ АКБ), основанная на инновационном методе активной трансформаторной балансировки ячеек. </a:t>
            </a:r>
            <a:endParaRPr lang="ru-RU" sz="1400" dirty="0">
              <a:solidFill>
                <a:schemeClr val="accent1"/>
              </a:solidFill>
              <a:latin typeface="Arial"/>
              <a:cs typeface="Arial"/>
            </a:endParaRPr>
          </a:p>
        </p:txBody>
      </p:sp>
      <p:pic>
        <p:nvPicPr>
          <p:cNvPr id="17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407561" y="993143"/>
            <a:ext cx="2196887" cy="1355737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/>
        </p:spPr>
      </p:pic>
      <p:sp>
        <p:nvSpPr>
          <p:cNvPr id="18" name="TextBox 17"/>
          <p:cNvSpPr txBox="1"/>
          <p:nvPr/>
        </p:nvSpPr>
        <p:spPr>
          <a:xfrm>
            <a:off x="838199" y="5723964"/>
            <a:ext cx="7890169" cy="36933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chemeClr val="bg2"/>
                </a:solidFill>
                <a:latin typeface="Arial" pitchFamily="34" charset="0"/>
                <a:cs typeface="Arial" pitchFamily="34" charset="0"/>
              </a:rPr>
              <a:t>Рынок</a:t>
            </a:r>
            <a:endParaRPr lang="ru-RU" dirty="0">
              <a:solidFill>
                <a:schemeClr val="bg2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Rectangle 10"/>
          <p:cNvSpPr/>
          <p:nvPr/>
        </p:nvSpPr>
        <p:spPr>
          <a:xfrm>
            <a:off x="838198" y="6074132"/>
            <a:ext cx="7890164" cy="52322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2">
                <a:lumMod val="9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ru-RU" sz="1400" dirty="0">
                <a:solidFill>
                  <a:schemeClr val="bg2"/>
                </a:solidFill>
              </a:rPr>
              <a:t>Рынок промышленных применений Литий ионных батарей растет быстрыми </a:t>
            </a:r>
            <a:r>
              <a:rPr lang="ru-RU" sz="1400" dirty="0" smtClean="0">
                <a:solidFill>
                  <a:schemeClr val="bg2"/>
                </a:solidFill>
              </a:rPr>
              <a:t>темпами. Наиболее </a:t>
            </a:r>
            <a:r>
              <a:rPr lang="ru-RU" sz="1400" dirty="0">
                <a:solidFill>
                  <a:schemeClr val="bg2"/>
                </a:solidFill>
              </a:rPr>
              <a:t>свежие прогнозы экспертов – мировой рынок вырастет с $1,5 </a:t>
            </a:r>
            <a:r>
              <a:rPr lang="ru-RU" sz="1400" dirty="0" err="1">
                <a:solidFill>
                  <a:schemeClr val="bg2"/>
                </a:solidFill>
              </a:rPr>
              <a:t>Bn</a:t>
            </a:r>
            <a:r>
              <a:rPr lang="ru-RU" sz="1400" dirty="0">
                <a:solidFill>
                  <a:schemeClr val="bg2"/>
                </a:solidFill>
              </a:rPr>
              <a:t> в 2012 до $10 </a:t>
            </a:r>
            <a:r>
              <a:rPr lang="ru-RU" sz="1400" dirty="0" err="1">
                <a:solidFill>
                  <a:schemeClr val="bg2"/>
                </a:solidFill>
              </a:rPr>
              <a:t>Bn</a:t>
            </a:r>
            <a:r>
              <a:rPr lang="ru-RU" sz="1400" dirty="0">
                <a:solidFill>
                  <a:schemeClr val="bg2"/>
                </a:solidFill>
              </a:rPr>
              <a:t> к 2015 </a:t>
            </a:r>
            <a:r>
              <a:rPr lang="ru-RU" sz="1400" dirty="0" smtClean="0">
                <a:solidFill>
                  <a:schemeClr val="bg2"/>
                </a:solidFill>
              </a:rPr>
              <a:t>году.</a:t>
            </a:r>
            <a:endParaRPr lang="ru-RU" sz="1400" dirty="0">
              <a:solidFill>
                <a:schemeClr val="bg2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8042647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1800" b="1" dirty="0" err="1"/>
              <a:t>Мультиклет</a:t>
            </a:r>
            <a:endParaRPr lang="ru-RU" sz="1800" dirty="0"/>
          </a:p>
        </p:txBody>
      </p:sp>
      <p:sp>
        <p:nvSpPr>
          <p:cNvPr id="5" name="Rectangle 10"/>
          <p:cNvSpPr/>
          <p:nvPr/>
        </p:nvSpPr>
        <p:spPr>
          <a:xfrm>
            <a:off x="827584" y="2996952"/>
            <a:ext cx="7920880" cy="738664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2">
                <a:lumMod val="9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ru-RU" sz="1400" dirty="0">
                <a:solidFill>
                  <a:srgbClr val="FFFFFF"/>
                </a:solidFill>
              </a:rPr>
              <a:t>Разработка и вывод на рынок отказоустойчивых, высокопроизводительных и </a:t>
            </a:r>
            <a:r>
              <a:rPr lang="ru-RU" sz="1400" dirty="0" err="1">
                <a:solidFill>
                  <a:srgbClr val="FFFFFF"/>
                </a:solidFill>
              </a:rPr>
              <a:t>энергоэкономичных</a:t>
            </a:r>
            <a:r>
              <a:rPr lang="ru-RU" sz="1400" dirty="0">
                <a:solidFill>
                  <a:srgbClr val="FFFFFF"/>
                </a:solidFill>
              </a:rPr>
              <a:t> процессоров с принципиально новой </a:t>
            </a:r>
            <a:r>
              <a:rPr lang="ru-RU" sz="1400" dirty="0" err="1">
                <a:solidFill>
                  <a:srgbClr val="FFFFFF"/>
                </a:solidFill>
              </a:rPr>
              <a:t>мультиклеточной</a:t>
            </a:r>
            <a:r>
              <a:rPr lang="ru-RU" sz="1400" dirty="0">
                <a:solidFill>
                  <a:srgbClr val="FFFFFF"/>
                </a:solidFill>
              </a:rPr>
              <a:t> архитектурой для космических и телекоммуникационных приложений.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27584" y="2627620"/>
            <a:ext cx="7920880" cy="369332"/>
          </a:xfrm>
          <a:prstGeom prst="rect">
            <a:avLst/>
          </a:prstGeom>
          <a:solidFill>
            <a:srgbClr val="FF6600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b="1" dirty="0">
                <a:solidFill>
                  <a:schemeClr val="bg2"/>
                </a:solidFill>
                <a:cs typeface="Arial" pitchFamily="34" charset="0"/>
              </a:rPr>
              <a:t>Суть </a:t>
            </a:r>
            <a:r>
              <a:rPr lang="ru-RU" b="1" dirty="0" smtClean="0">
                <a:solidFill>
                  <a:schemeClr val="bg2"/>
                </a:solidFill>
                <a:cs typeface="Arial" pitchFamily="34" charset="0"/>
              </a:rPr>
              <a:t>инновации</a:t>
            </a:r>
            <a:endParaRPr lang="ru-RU" b="1" dirty="0">
              <a:solidFill>
                <a:schemeClr val="bg2"/>
              </a:solidFill>
              <a:cs typeface="Arial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838205" y="4293096"/>
            <a:ext cx="7910259" cy="1384995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txBody>
          <a:bodyPr wrap="square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ru-RU" sz="1400" dirty="0" smtClean="0">
                <a:solidFill>
                  <a:schemeClr val="accent1"/>
                </a:solidFill>
                <a:latin typeface="Arial"/>
                <a:cs typeface="Arial"/>
              </a:rPr>
              <a:t>Отказоустойчивость</a:t>
            </a:r>
            <a:endParaRPr lang="ru-RU" sz="1400" dirty="0">
              <a:solidFill>
                <a:schemeClr val="accent1"/>
              </a:solidFill>
              <a:latin typeface="Arial"/>
              <a:cs typeface="Arial"/>
            </a:endParaRPr>
          </a:p>
          <a:p>
            <a:pPr marL="285750" indent="-285750">
              <a:buFont typeface="Arial"/>
              <a:buChar char="•"/>
            </a:pPr>
            <a:r>
              <a:rPr lang="ru-RU" sz="1400" dirty="0">
                <a:solidFill>
                  <a:schemeClr val="accent1"/>
                </a:solidFill>
                <a:latin typeface="Arial"/>
                <a:cs typeface="Arial"/>
              </a:rPr>
              <a:t>Динамическая реконфигурация </a:t>
            </a:r>
            <a:endParaRPr lang="ru-RU" sz="1400" dirty="0" smtClean="0">
              <a:solidFill>
                <a:schemeClr val="accent1"/>
              </a:solidFill>
              <a:latin typeface="Arial"/>
              <a:cs typeface="Arial"/>
            </a:endParaRPr>
          </a:p>
          <a:p>
            <a:pPr marL="285750" indent="-285750">
              <a:buFont typeface="Arial"/>
              <a:buChar char="•"/>
            </a:pPr>
            <a:r>
              <a:rPr lang="ru-RU" sz="1400" dirty="0" err="1" smtClean="0">
                <a:solidFill>
                  <a:schemeClr val="accent1"/>
                </a:solidFill>
                <a:latin typeface="Arial"/>
                <a:cs typeface="Arial"/>
              </a:rPr>
              <a:t>Дефектоустойчивость</a:t>
            </a:r>
            <a:r>
              <a:rPr lang="ru-RU" sz="1400" dirty="0" smtClean="0">
                <a:solidFill>
                  <a:schemeClr val="accent1"/>
                </a:solidFill>
                <a:latin typeface="Arial"/>
                <a:cs typeface="Arial"/>
              </a:rPr>
              <a:t> производства</a:t>
            </a:r>
          </a:p>
          <a:p>
            <a:pPr marL="285750" indent="-285750">
              <a:buFont typeface="Arial"/>
              <a:buChar char="•"/>
            </a:pPr>
            <a:r>
              <a:rPr lang="ru-RU" sz="1400" dirty="0">
                <a:solidFill>
                  <a:schemeClr val="accent1"/>
                </a:solidFill>
                <a:latin typeface="Arial"/>
                <a:cs typeface="Arial"/>
              </a:rPr>
              <a:t>Природный иммунитет к вирусам</a:t>
            </a:r>
          </a:p>
          <a:p>
            <a:pPr marL="285750" indent="-285750">
              <a:buFont typeface="Arial"/>
              <a:buChar char="•"/>
            </a:pPr>
            <a:r>
              <a:rPr lang="ru-RU" sz="1400" dirty="0">
                <a:solidFill>
                  <a:schemeClr val="accent1"/>
                </a:solidFill>
                <a:latin typeface="Arial"/>
                <a:cs typeface="Arial"/>
              </a:rPr>
              <a:t>Криптографические </a:t>
            </a:r>
            <a:r>
              <a:rPr lang="ru-RU" sz="1400" dirty="0" smtClean="0">
                <a:solidFill>
                  <a:schemeClr val="accent1"/>
                </a:solidFill>
                <a:latin typeface="Arial"/>
                <a:cs typeface="Arial"/>
              </a:rPr>
              <a:t>возможности</a:t>
            </a:r>
            <a:endParaRPr lang="ru-RU" sz="1400" dirty="0">
              <a:solidFill>
                <a:schemeClr val="accent1"/>
              </a:solidFill>
              <a:latin typeface="Arial"/>
              <a:cs typeface="Arial"/>
            </a:endParaRPr>
          </a:p>
          <a:p>
            <a:pPr marL="285750" indent="-285750">
              <a:buFont typeface="Arial"/>
              <a:buChar char="•"/>
            </a:pPr>
            <a:r>
              <a:rPr lang="ru-RU" sz="1400" dirty="0">
                <a:solidFill>
                  <a:schemeClr val="accent1"/>
                </a:solidFill>
                <a:latin typeface="Arial"/>
                <a:cs typeface="Arial"/>
              </a:rPr>
              <a:t>Антихакерские </a:t>
            </a:r>
            <a:r>
              <a:rPr lang="ru-RU" sz="1400" dirty="0" smtClean="0">
                <a:solidFill>
                  <a:schemeClr val="accent1"/>
                </a:solidFill>
                <a:latin typeface="Arial"/>
                <a:cs typeface="Arial"/>
              </a:rPr>
              <a:t>свойства</a:t>
            </a:r>
            <a:endParaRPr lang="ru-RU" sz="1400" dirty="0">
              <a:solidFill>
                <a:schemeClr val="accent1"/>
              </a:solidFill>
              <a:latin typeface="Arial"/>
              <a:cs typeface="Arial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838199" y="3933056"/>
            <a:ext cx="7910265" cy="369332"/>
          </a:xfrm>
          <a:prstGeom prst="rect">
            <a:avLst/>
          </a:prstGeom>
          <a:solidFill>
            <a:srgbClr val="FF6600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b="1" dirty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Основные </a:t>
            </a:r>
            <a:r>
              <a:rPr lang="ru-RU" b="1" dirty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преимущества</a:t>
            </a:r>
            <a:endParaRPr lang="ru-RU" b="1" dirty="0">
              <a:solidFill>
                <a:srgbClr val="FFFFFF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3" name="Picture 4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632304" y="44624"/>
            <a:ext cx="602248" cy="4320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Прямоугольник 11"/>
          <p:cNvSpPr/>
          <p:nvPr/>
        </p:nvSpPr>
        <p:spPr>
          <a:xfrm>
            <a:off x="838205" y="6237312"/>
            <a:ext cx="7910259" cy="523220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txBody>
          <a:bodyPr wrap="square">
            <a:spAutoFit/>
          </a:bodyPr>
          <a:lstStyle/>
          <a:p>
            <a:r>
              <a:rPr lang="ru-RU" sz="1400" dirty="0" smtClean="0">
                <a:solidFill>
                  <a:srgbClr val="FFFFFF"/>
                </a:solidFill>
              </a:rPr>
              <a:t>Создается новая </a:t>
            </a:r>
            <a:r>
              <a:rPr lang="ru-RU" sz="1400" dirty="0">
                <a:solidFill>
                  <a:srgbClr val="FFFFFF"/>
                </a:solidFill>
              </a:rPr>
              <a:t>высоконадежная элементная база для космической и телекоммуникационной приборостроительной промышленности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27584" y="5877272"/>
            <a:ext cx="7920879" cy="369332"/>
          </a:xfrm>
          <a:prstGeom prst="rect">
            <a:avLst/>
          </a:prstGeom>
          <a:solidFill>
            <a:srgbClr val="FF6600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Рынок</a:t>
            </a:r>
            <a:endParaRPr lang="ru-RU" b="1" dirty="0">
              <a:solidFill>
                <a:srgbClr val="FFFFFF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Rectangle 9"/>
          <p:cNvSpPr/>
          <p:nvPr/>
        </p:nvSpPr>
        <p:spPr>
          <a:xfrm>
            <a:off x="827584" y="908720"/>
            <a:ext cx="6264696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/>
              <a:t>Процессоры MULTICLET P1 стали еще </a:t>
            </a:r>
            <a:r>
              <a:rPr lang="ru-RU" sz="1400" b="1" dirty="0" smtClean="0"/>
              <a:t>быстрее</a:t>
            </a:r>
          </a:p>
          <a:p>
            <a:endParaRPr lang="ru-RU" sz="1400" b="1" dirty="0" smtClean="0"/>
          </a:p>
          <a:p>
            <a:r>
              <a:rPr lang="ru-RU" sz="1400" dirty="0" smtClean="0"/>
              <a:t>Специалисты </a:t>
            </a:r>
            <a:r>
              <a:rPr lang="ru-RU" sz="1400" dirty="0"/>
              <a:t>компании «</a:t>
            </a:r>
            <a:r>
              <a:rPr lang="ru-RU" sz="1400" dirty="0" err="1"/>
              <a:t>Мультиклет</a:t>
            </a:r>
            <a:r>
              <a:rPr lang="ru-RU" sz="1400" dirty="0"/>
              <a:t>» провели дополнительную аттестацию процессора MULTICLET P1 по </a:t>
            </a:r>
            <a:r>
              <a:rPr lang="ru-RU" sz="1400" dirty="0" smtClean="0"/>
              <a:t>частоте. В </a:t>
            </a:r>
            <a:r>
              <a:rPr lang="ru-RU" sz="1400" dirty="0"/>
              <a:t>ходе тестирования было установлено, что процессоры MULTICLET P1 функционируют на частоте 120 МГц, что повышает верхнюю планку по быстродействию до 2,88 GFLOPS.</a:t>
            </a:r>
            <a:endParaRPr lang="ru-RU" sz="1400" b="1" dirty="0" smtClean="0">
              <a:solidFill>
                <a:schemeClr val="bg1">
                  <a:lumMod val="25000"/>
                </a:schemeClr>
              </a:solidFill>
              <a:latin typeface="Arial"/>
              <a:cs typeface="Arial"/>
            </a:endParaRPr>
          </a:p>
        </p:txBody>
      </p:sp>
      <p:pic>
        <p:nvPicPr>
          <p:cNvPr id="19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236296" y="949224"/>
            <a:ext cx="1440160" cy="1395156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/>
        </p:spPr>
      </p:pic>
    </p:spTree>
    <p:extLst>
      <p:ext uri="{BB962C8B-B14F-4D97-AF65-F5344CB8AC3E}">
        <p14:creationId xmlns:p14="http://schemas.microsoft.com/office/powerpoint/2010/main" val="18951843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000" b="1" dirty="0" err="1"/>
              <a:t>Хайвекс</a:t>
            </a:r>
            <a:r>
              <a:rPr lang="ru-RU" sz="2000" b="1" dirty="0"/>
              <a:t> Технолоджи</a:t>
            </a:r>
            <a:endParaRPr lang="ru-RU" sz="2000" b="1" dirty="0"/>
          </a:p>
        </p:txBody>
      </p:sp>
      <p:sp>
        <p:nvSpPr>
          <p:cNvPr id="4" name="Rectangle 9"/>
          <p:cNvSpPr/>
          <p:nvPr/>
        </p:nvSpPr>
        <p:spPr>
          <a:xfrm>
            <a:off x="755576" y="980728"/>
            <a:ext cx="540060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 smtClean="0"/>
              <a:t>Компания </a:t>
            </a:r>
            <a:r>
              <a:rPr lang="ru-RU" sz="1400" b="1" dirty="0" err="1"/>
              <a:t>Jelastic</a:t>
            </a:r>
            <a:r>
              <a:rPr lang="ru-RU" sz="1400" b="1" dirty="0"/>
              <a:t> объявила о привлечении инвестиций от </a:t>
            </a:r>
            <a:r>
              <a:rPr lang="ru-RU" sz="1400" b="1" dirty="0" smtClean="0"/>
              <a:t>фонда </a:t>
            </a:r>
            <a:r>
              <a:rPr lang="ru-RU" sz="1400" b="1" dirty="0" err="1"/>
              <a:t>Maxfield</a:t>
            </a:r>
            <a:r>
              <a:rPr lang="ru-RU" sz="1400" b="1" dirty="0"/>
              <a:t> </a:t>
            </a:r>
            <a:r>
              <a:rPr lang="ru-RU" sz="1400" b="1" dirty="0" err="1" smtClean="0"/>
              <a:t>Capital</a:t>
            </a:r>
            <a:r>
              <a:rPr lang="ru-RU" sz="1400" b="1" dirty="0" smtClean="0"/>
              <a:t> </a:t>
            </a:r>
          </a:p>
          <a:p>
            <a:endParaRPr lang="ru-RU" sz="1400" b="1" dirty="0" smtClean="0"/>
          </a:p>
          <a:p>
            <a:r>
              <a:rPr lang="ru-RU" sz="1400" dirty="0"/>
              <a:t>Подробности сделки не разглашаются. </a:t>
            </a:r>
            <a:r>
              <a:rPr lang="ru-RU" sz="1400" dirty="0"/>
              <a:t>У</a:t>
            </a:r>
            <a:r>
              <a:rPr lang="ru-RU" sz="1400" dirty="0" smtClean="0"/>
              <a:t>правляющий </a:t>
            </a:r>
            <a:r>
              <a:rPr lang="ru-RU" sz="1400" dirty="0"/>
              <a:t>партнер венчурного фонда </a:t>
            </a:r>
            <a:r>
              <a:rPr lang="ru-RU" sz="1400" dirty="0" err="1"/>
              <a:t>AVentures</a:t>
            </a:r>
            <a:r>
              <a:rPr lang="ru-RU" sz="1400" dirty="0"/>
              <a:t> </a:t>
            </a:r>
            <a:r>
              <a:rPr lang="ru-RU" sz="1400" dirty="0" err="1"/>
              <a:t>Capital</a:t>
            </a:r>
            <a:r>
              <a:rPr lang="ru-RU" sz="1400" dirty="0"/>
              <a:t> Евгений Сысоев оценивает сумму сделки в $2-5 млн.</a:t>
            </a:r>
            <a:endParaRPr lang="ru-RU" sz="1400" dirty="0" smtClean="0"/>
          </a:p>
        </p:txBody>
      </p:sp>
      <p:sp>
        <p:nvSpPr>
          <p:cNvPr id="5" name="Rectangle 10"/>
          <p:cNvSpPr/>
          <p:nvPr/>
        </p:nvSpPr>
        <p:spPr>
          <a:xfrm>
            <a:off x="827584" y="2907521"/>
            <a:ext cx="7920880" cy="1169551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2">
                <a:lumMod val="9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ru-RU" sz="1400" dirty="0" err="1" smtClean="0">
                <a:solidFill>
                  <a:schemeClr val="bg2"/>
                </a:solidFill>
              </a:rPr>
              <a:t>Jelastic</a:t>
            </a:r>
            <a:r>
              <a:rPr lang="ru-RU" sz="1400" dirty="0" smtClean="0">
                <a:solidFill>
                  <a:schemeClr val="bg2"/>
                </a:solidFill>
              </a:rPr>
              <a:t> — это облачная платформа (</a:t>
            </a:r>
            <a:r>
              <a:rPr lang="ru-RU" sz="1400" dirty="0" err="1" smtClean="0">
                <a:solidFill>
                  <a:schemeClr val="bg2"/>
                </a:solidFill>
              </a:rPr>
              <a:t>Platform-as-a-Service</a:t>
            </a:r>
            <a:r>
              <a:rPr lang="ru-RU" sz="1400" dirty="0" smtClean="0">
                <a:solidFill>
                  <a:schemeClr val="bg2"/>
                </a:solidFill>
              </a:rPr>
              <a:t>) нового поколения для хостинга новых и уже существующих </a:t>
            </a:r>
            <a:r>
              <a:rPr lang="ru-RU" sz="1400" dirty="0" err="1" smtClean="0">
                <a:solidFill>
                  <a:schemeClr val="bg2"/>
                </a:solidFill>
              </a:rPr>
              <a:t>Java</a:t>
            </a:r>
            <a:r>
              <a:rPr lang="ru-RU" sz="1400" dirty="0" smtClean="0">
                <a:solidFill>
                  <a:schemeClr val="bg2"/>
                </a:solidFill>
              </a:rPr>
              <a:t> и PHP приложений, которая дает возможность разработчикам сконцентрироваться на создании приложения и не волноваться о покупке сервера, создании окружения, конфигурации ОС, серверов приложений и баз данных, о загрузке кода и других административных задачах.</a:t>
            </a:r>
            <a:endParaRPr lang="ru-RU" sz="1400" dirty="0">
              <a:solidFill>
                <a:schemeClr val="bg2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27584" y="2555612"/>
            <a:ext cx="7920880" cy="369332"/>
          </a:xfrm>
          <a:prstGeom prst="rect">
            <a:avLst/>
          </a:prstGeom>
          <a:solidFill>
            <a:srgbClr val="FF6600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chemeClr val="bg2"/>
                </a:solidFill>
                <a:cs typeface="Arial" pitchFamily="34" charset="0"/>
              </a:rPr>
              <a:t>О </a:t>
            </a:r>
            <a:r>
              <a:rPr lang="ru-RU" b="1" dirty="0" err="1" smtClean="0">
                <a:solidFill>
                  <a:schemeClr val="bg2"/>
                </a:solidFill>
                <a:cs typeface="Arial" pitchFamily="34" charset="0"/>
              </a:rPr>
              <a:t>компани</a:t>
            </a:r>
            <a:endParaRPr lang="ru-RU" b="1" dirty="0">
              <a:solidFill>
                <a:schemeClr val="bg2"/>
              </a:solidFill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827584" y="4283804"/>
            <a:ext cx="7890169" cy="646331"/>
          </a:xfrm>
          <a:prstGeom prst="rect">
            <a:avLst/>
          </a:prstGeom>
          <a:solidFill>
            <a:srgbClr val="FF6600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b="1" dirty="0">
                <a:solidFill>
                  <a:schemeClr val="bg2"/>
                </a:solidFill>
                <a:cs typeface="Arial" pitchFamily="34" charset="0"/>
              </a:rPr>
              <a:t>Суть инновации</a:t>
            </a:r>
          </a:p>
          <a:p>
            <a:endParaRPr lang="ru-RU" b="1" dirty="0">
              <a:solidFill>
                <a:schemeClr val="bg2"/>
              </a:solidFill>
              <a:cs typeface="Arial" pitchFamily="34" charset="0"/>
            </a:endParaRPr>
          </a:p>
        </p:txBody>
      </p:sp>
      <p:sp>
        <p:nvSpPr>
          <p:cNvPr id="8" name="Rectangle 10"/>
          <p:cNvSpPr/>
          <p:nvPr/>
        </p:nvSpPr>
        <p:spPr>
          <a:xfrm>
            <a:off x="827584" y="4635133"/>
            <a:ext cx="7890164" cy="954107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2">
                <a:lumMod val="9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ru-RU" sz="1400" dirty="0">
                <a:solidFill>
                  <a:srgbClr val="D4FF01"/>
                </a:solidFill>
              </a:rPr>
              <a:t>С более чем 55 000 конечных пользователей и 12 </a:t>
            </a:r>
            <a:r>
              <a:rPr lang="ru-RU" sz="1400" dirty="0" err="1">
                <a:solidFill>
                  <a:srgbClr val="D4FF01"/>
                </a:solidFill>
              </a:rPr>
              <a:t>хостинговыми</a:t>
            </a:r>
            <a:r>
              <a:rPr lang="ru-RU" sz="1400" dirty="0">
                <a:solidFill>
                  <a:srgbClr val="D4FF01"/>
                </a:solidFill>
              </a:rPr>
              <a:t> партнерами, которые уже предоставляют наш сервис коммерчески, </a:t>
            </a:r>
            <a:r>
              <a:rPr lang="ru-RU" sz="1400" dirty="0" err="1">
                <a:solidFill>
                  <a:srgbClr val="D4FF01"/>
                </a:solidFill>
              </a:rPr>
              <a:t>Jelastic</a:t>
            </a:r>
            <a:r>
              <a:rPr lang="ru-RU" sz="1400" dirty="0">
                <a:solidFill>
                  <a:srgbClr val="D4FF01"/>
                </a:solidFill>
              </a:rPr>
              <a:t> становится глобальной облачной платформой номер один</a:t>
            </a:r>
            <a:r>
              <a:rPr lang="ru-RU" sz="1400" dirty="0" smtClean="0">
                <a:solidFill>
                  <a:srgbClr val="D4FF01"/>
                </a:solidFill>
              </a:rPr>
              <a:t>. </a:t>
            </a:r>
            <a:r>
              <a:rPr lang="ru-RU" sz="1400" dirty="0" err="1">
                <a:solidFill>
                  <a:srgbClr val="D4FF01"/>
                </a:solidFill>
              </a:rPr>
              <a:t>Jelastic</a:t>
            </a:r>
            <a:r>
              <a:rPr lang="ru-RU" sz="1400" dirty="0">
                <a:solidFill>
                  <a:srgbClr val="D4FF01"/>
                </a:solidFill>
              </a:rPr>
              <a:t> сочетает все преимущества выделенного хостинга, </a:t>
            </a:r>
            <a:r>
              <a:rPr lang="ru-RU" sz="1400" dirty="0" err="1">
                <a:solidFill>
                  <a:srgbClr val="D4FF01"/>
                </a:solidFill>
              </a:rPr>
              <a:t>IaaS</a:t>
            </a:r>
            <a:r>
              <a:rPr lang="ru-RU" sz="1400" dirty="0">
                <a:solidFill>
                  <a:srgbClr val="D4FF01"/>
                </a:solidFill>
              </a:rPr>
              <a:t> и полностью автоматизированной </a:t>
            </a:r>
            <a:r>
              <a:rPr lang="ru-RU" sz="1400" dirty="0" err="1">
                <a:solidFill>
                  <a:srgbClr val="D4FF01"/>
                </a:solidFill>
              </a:rPr>
              <a:t>PaaS</a:t>
            </a:r>
            <a:r>
              <a:rPr lang="ru-RU" sz="1400" dirty="0">
                <a:solidFill>
                  <a:srgbClr val="D4FF01"/>
                </a:solidFill>
              </a:rPr>
              <a:t>.</a:t>
            </a:r>
            <a:endParaRPr lang="ru-RU" sz="1400" dirty="0">
              <a:solidFill>
                <a:srgbClr val="D4FF01"/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838205" y="6146140"/>
            <a:ext cx="7910259" cy="523220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txBody>
          <a:bodyPr wrap="square">
            <a:spAutoFit/>
          </a:bodyPr>
          <a:lstStyle/>
          <a:p>
            <a:r>
              <a:rPr lang="ru-RU" sz="1400" dirty="0" err="1">
                <a:solidFill>
                  <a:srgbClr val="FFFFFF"/>
                </a:solidFill>
              </a:rPr>
              <a:t>Jelastic</a:t>
            </a:r>
            <a:r>
              <a:rPr lang="ru-RU" sz="1400" dirty="0">
                <a:solidFill>
                  <a:srgbClr val="FFFFFF"/>
                </a:solidFill>
              </a:rPr>
              <a:t> – это своего рода "</a:t>
            </a:r>
            <a:r>
              <a:rPr lang="ru-RU" sz="1400" dirty="0" err="1">
                <a:solidFill>
                  <a:srgbClr val="FFFFFF"/>
                </a:solidFill>
              </a:rPr>
              <a:t>Android</a:t>
            </a:r>
            <a:r>
              <a:rPr lang="ru-RU" sz="1400" dirty="0">
                <a:solidFill>
                  <a:srgbClr val="FFFFFF"/>
                </a:solidFill>
              </a:rPr>
              <a:t>" на рынке </a:t>
            </a:r>
            <a:r>
              <a:rPr lang="ru-RU" sz="1400" dirty="0" err="1">
                <a:solidFill>
                  <a:srgbClr val="FFFFFF"/>
                </a:solidFill>
              </a:rPr>
              <a:t>PaaS</a:t>
            </a:r>
            <a:r>
              <a:rPr lang="ru-RU" sz="1400" dirty="0">
                <a:solidFill>
                  <a:srgbClr val="FFFFFF"/>
                </a:solidFill>
              </a:rPr>
              <a:t>: </a:t>
            </a:r>
            <a:r>
              <a:rPr lang="ru-RU" sz="1400" dirty="0" err="1">
                <a:solidFill>
                  <a:srgbClr val="FFFFFF"/>
                </a:solidFill>
              </a:rPr>
              <a:t>хостинговые</a:t>
            </a:r>
            <a:r>
              <a:rPr lang="ru-RU" sz="1400" dirty="0">
                <a:solidFill>
                  <a:srgbClr val="FFFFFF"/>
                </a:solidFill>
              </a:rPr>
              <a:t> компании могут развернуть </a:t>
            </a:r>
            <a:r>
              <a:rPr lang="ru-RU" sz="1400" dirty="0" err="1">
                <a:solidFill>
                  <a:srgbClr val="FFFFFF"/>
                </a:solidFill>
              </a:rPr>
              <a:t>Jelasticу</a:t>
            </a:r>
            <a:r>
              <a:rPr lang="ru-RU" sz="1400" dirty="0">
                <a:solidFill>
                  <a:srgbClr val="FFFFFF"/>
                </a:solidFill>
              </a:rPr>
              <a:t> себя и конкурировать с такими мировыми гигантами, как </a:t>
            </a:r>
            <a:r>
              <a:rPr lang="ru-RU" sz="1400" dirty="0" err="1">
                <a:solidFill>
                  <a:srgbClr val="FFFFFF"/>
                </a:solidFill>
              </a:rPr>
              <a:t>Heroku</a:t>
            </a:r>
            <a:r>
              <a:rPr lang="ru-RU" sz="1400" dirty="0">
                <a:solidFill>
                  <a:srgbClr val="FFFFFF"/>
                </a:solidFill>
              </a:rPr>
              <a:t> и </a:t>
            </a:r>
            <a:r>
              <a:rPr lang="ru-RU" sz="1400" dirty="0" err="1">
                <a:solidFill>
                  <a:srgbClr val="FFFFFF"/>
                </a:solidFill>
              </a:rPr>
              <a:t>GoogleAppEngine</a:t>
            </a:r>
            <a:r>
              <a:rPr lang="ru-RU" sz="1400" dirty="0" smtClean="0">
                <a:solidFill>
                  <a:srgbClr val="FFFFFF"/>
                </a:solidFill>
              </a:rPr>
              <a:t>.</a:t>
            </a:r>
            <a:endParaRPr lang="ru-RU" sz="1400" dirty="0">
              <a:solidFill>
                <a:srgbClr val="FFFFFF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838199" y="5795972"/>
            <a:ext cx="7910265" cy="369332"/>
          </a:xfrm>
          <a:prstGeom prst="rect">
            <a:avLst/>
          </a:prstGeom>
          <a:solidFill>
            <a:srgbClr val="FF6600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FFFFFF"/>
                </a:solidFill>
                <a:cs typeface="Arial" pitchFamily="34" charset="0"/>
              </a:rPr>
              <a:t>Рынок</a:t>
            </a:r>
            <a:endParaRPr lang="ru-RU" b="1" dirty="0">
              <a:solidFill>
                <a:srgbClr val="FFFFFF"/>
              </a:solidFill>
              <a:cs typeface="Arial" pitchFamily="34" charset="0"/>
            </a:endParaRPr>
          </a:p>
        </p:txBody>
      </p:sp>
      <p:pic>
        <p:nvPicPr>
          <p:cNvPr id="13" name="Picture 4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7622449" y="44624"/>
            <a:ext cx="621959" cy="4320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228184" y="1285378"/>
            <a:ext cx="2448272" cy="77547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/>
        </p:spPr>
      </p:pic>
    </p:spTree>
    <p:extLst>
      <p:ext uri="{BB962C8B-B14F-4D97-AF65-F5344CB8AC3E}">
        <p14:creationId xmlns:p14="http://schemas.microsoft.com/office/powerpoint/2010/main" val="36681913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000" b="1" dirty="0" err="1"/>
              <a:t>РеалСпикер</a:t>
            </a:r>
            <a:r>
              <a:rPr lang="ru-RU" sz="2000" b="1" dirty="0"/>
              <a:t> </a:t>
            </a:r>
            <a:r>
              <a:rPr lang="ru-RU" sz="2000" b="1" dirty="0" err="1"/>
              <a:t>Лаб</a:t>
            </a:r>
            <a:endParaRPr lang="ru-RU" sz="2000" b="1" dirty="0"/>
          </a:p>
        </p:txBody>
      </p:sp>
      <p:sp>
        <p:nvSpPr>
          <p:cNvPr id="4" name="Rectangle 9"/>
          <p:cNvSpPr/>
          <p:nvPr/>
        </p:nvSpPr>
        <p:spPr>
          <a:xfrm>
            <a:off x="755576" y="1035893"/>
            <a:ext cx="6264696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 err="1"/>
              <a:t>RealSpeaker</a:t>
            </a:r>
            <a:r>
              <a:rPr lang="ru-RU" sz="1400" b="1" dirty="0"/>
              <a:t> выпустил версию распознавателя речи для </a:t>
            </a:r>
            <a:r>
              <a:rPr lang="ru-RU" sz="1400" b="1" dirty="0" err="1" smtClean="0"/>
              <a:t>Android</a:t>
            </a:r>
            <a:endParaRPr lang="en-US" sz="1400" b="1" dirty="0" smtClean="0"/>
          </a:p>
          <a:p>
            <a:endParaRPr lang="en-US" sz="1400" b="1" i="1" dirty="0"/>
          </a:p>
          <a:p>
            <a:r>
              <a:rPr lang="ru-RU" sz="1400" dirty="0"/>
              <a:t>Приложение позволяет распознавать 6 языков: английский, американский, русский, французский, немецкий и корейский.</a:t>
            </a:r>
            <a:endParaRPr lang="ru-RU" sz="1400" b="1" dirty="0"/>
          </a:p>
        </p:txBody>
      </p:sp>
      <p:sp>
        <p:nvSpPr>
          <p:cNvPr id="5" name="Rectangle 10"/>
          <p:cNvSpPr/>
          <p:nvPr/>
        </p:nvSpPr>
        <p:spPr>
          <a:xfrm>
            <a:off x="827584" y="2708920"/>
            <a:ext cx="7920880" cy="954107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2">
                <a:lumMod val="9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ru-RU" sz="1400" dirty="0" err="1">
                <a:solidFill>
                  <a:schemeClr val="bg2"/>
                </a:solidFill>
              </a:rPr>
              <a:t>RealSpeaker</a:t>
            </a:r>
            <a:r>
              <a:rPr lang="ru-RU" sz="1400" dirty="0">
                <a:solidFill>
                  <a:schemeClr val="bg2"/>
                </a:solidFill>
              </a:rPr>
              <a:t> - это видео расширение для увеличения точности программ аудио-распознавания речи. Цель - создание сверхточного пользовательского аудиовизуального распознавателя речи, благодаря которому можно было бы не только свободно переводить речь в текстовую форму, но и также управлять техникой с помощью голоса</a:t>
            </a:r>
            <a:r>
              <a:rPr lang="ru-RU" sz="1400" dirty="0" smtClean="0">
                <a:solidFill>
                  <a:schemeClr val="bg2"/>
                </a:solidFill>
              </a:rPr>
              <a:t>.</a:t>
            </a:r>
            <a:endParaRPr lang="ru-RU" sz="1400" dirty="0">
              <a:solidFill>
                <a:schemeClr val="bg2"/>
              </a:solidFill>
              <a:latin typeface="Arial" pitchFamily="34" charset="0"/>
              <a:cs typeface="Arial" pitchFamily="34" charset="0"/>
              <a:sym typeface="Arial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27584" y="2348880"/>
            <a:ext cx="7920880" cy="369332"/>
          </a:xfrm>
          <a:prstGeom prst="rect">
            <a:avLst/>
          </a:prstGeom>
          <a:solidFill>
            <a:srgbClr val="FF6600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b="1" dirty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О </a:t>
            </a:r>
            <a:r>
              <a:rPr lang="ru-RU" b="1" dirty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компании</a:t>
            </a:r>
            <a:endParaRPr lang="ru-RU" b="1" dirty="0">
              <a:solidFill>
                <a:srgbClr val="FFFFFF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827584" y="3861048"/>
            <a:ext cx="7890169" cy="369332"/>
          </a:xfrm>
          <a:prstGeom prst="rect">
            <a:avLst/>
          </a:prstGeom>
          <a:solidFill>
            <a:srgbClr val="FF6600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b="1" dirty="0">
                <a:solidFill>
                  <a:schemeClr val="bg2"/>
                </a:solidFill>
                <a:cs typeface="Arial" pitchFamily="34" charset="0"/>
              </a:rPr>
              <a:t>Основные </a:t>
            </a:r>
            <a:r>
              <a:rPr lang="ru-RU" b="1" dirty="0" smtClean="0">
                <a:solidFill>
                  <a:schemeClr val="bg2"/>
                </a:solidFill>
                <a:cs typeface="Arial" pitchFamily="34" charset="0"/>
              </a:rPr>
              <a:t>преимущества</a:t>
            </a:r>
            <a:endParaRPr lang="ru-RU" b="1" dirty="0">
              <a:solidFill>
                <a:schemeClr val="bg2"/>
              </a:solidFill>
              <a:cs typeface="Arial" pitchFamily="34" charset="0"/>
            </a:endParaRPr>
          </a:p>
        </p:txBody>
      </p:sp>
      <p:sp>
        <p:nvSpPr>
          <p:cNvPr id="8" name="Rectangle 10"/>
          <p:cNvSpPr/>
          <p:nvPr/>
        </p:nvSpPr>
        <p:spPr>
          <a:xfrm>
            <a:off x="827584" y="4221088"/>
            <a:ext cx="7890164" cy="738664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2">
                <a:lumMod val="9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ru-RU" sz="1400" dirty="0" smtClean="0">
                <a:solidFill>
                  <a:schemeClr val="accent1"/>
                </a:solidFill>
              </a:rPr>
              <a:t>Точность </a:t>
            </a:r>
            <a:r>
              <a:rPr lang="ru-RU" sz="1400" dirty="0" err="1" smtClean="0">
                <a:solidFill>
                  <a:schemeClr val="accent1"/>
                </a:solidFill>
              </a:rPr>
              <a:t>RealSpeaker'а</a:t>
            </a:r>
            <a:r>
              <a:rPr lang="ru-RU" sz="1400" dirty="0" smtClean="0">
                <a:solidFill>
                  <a:schemeClr val="accent1"/>
                </a:solidFill>
              </a:rPr>
              <a:t> выше, чем у существующих подобных программ. Это обеспечивается за счет анализа движения губ.</a:t>
            </a:r>
            <a:r>
              <a:rPr lang="en-US" sz="1400" dirty="0" smtClean="0">
                <a:solidFill>
                  <a:schemeClr val="accent1"/>
                </a:solidFill>
              </a:rPr>
              <a:t> </a:t>
            </a:r>
            <a:r>
              <a:rPr lang="ru-RU" sz="1400" dirty="0">
                <a:solidFill>
                  <a:schemeClr val="accent1"/>
                </a:solidFill>
              </a:rPr>
              <a:t>Техника на основе </a:t>
            </a:r>
            <a:r>
              <a:rPr lang="ru-RU" sz="1400" dirty="0" err="1">
                <a:solidFill>
                  <a:schemeClr val="accent1"/>
                </a:solidFill>
              </a:rPr>
              <a:t>RealSpeaker</a:t>
            </a:r>
            <a:r>
              <a:rPr lang="ru-RU" sz="1400" dirty="0">
                <a:solidFill>
                  <a:schemeClr val="accent1"/>
                </a:solidFill>
              </a:rPr>
              <a:t> в ближайшей перспективе будет способна самостоятельно осуществлять автоматическую адаптацию под </a:t>
            </a:r>
            <a:r>
              <a:rPr lang="ru-RU" sz="1400" dirty="0" smtClean="0">
                <a:solidFill>
                  <a:schemeClr val="accent1"/>
                </a:solidFill>
              </a:rPr>
              <a:t>пользователя</a:t>
            </a:r>
            <a:r>
              <a:rPr lang="ru-RU" sz="1400" dirty="0">
                <a:solidFill>
                  <a:schemeClr val="accent1"/>
                </a:solidFill>
              </a:rPr>
              <a:t>.</a:t>
            </a:r>
            <a:r>
              <a:rPr lang="en-US" sz="1400" dirty="0" smtClean="0">
                <a:solidFill>
                  <a:schemeClr val="accent1"/>
                </a:solidFill>
              </a:rPr>
              <a:t> </a:t>
            </a:r>
            <a:endParaRPr lang="ru-RU" sz="1400" dirty="0">
              <a:solidFill>
                <a:schemeClr val="accent1"/>
              </a:solidFill>
              <a:latin typeface="Arial" pitchFamily="34" charset="0"/>
              <a:cs typeface="Arial" pitchFamily="34" charset="0"/>
              <a:sym typeface="Arial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838205" y="5517232"/>
            <a:ext cx="7910259" cy="1169551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txBody>
          <a:bodyPr wrap="square">
            <a:spAutoFit/>
          </a:bodyPr>
          <a:lstStyle/>
          <a:p>
            <a:r>
              <a:rPr lang="ru-RU" sz="1400" dirty="0">
                <a:solidFill>
                  <a:schemeClr val="bg2"/>
                </a:solidFill>
              </a:rPr>
              <a:t>Существуют 2 ветки развития технологий распознавания речи:(объем рынка с $1.09 по $2.42 миллиарда с 2012 по 2016 гг., темп роста +22.07%. Преобразование речи в текст (объем рынка с $860млн. (2012г.) до $1727млн. (2016г.) - общая доля 79%-71% с 2012 по 2016 гг.), Верификация и идентификация голоса человека (объем рынка с $229млн. (2012г.) до $697млн. - общая доля 21%-28,8% с 2012 по 2016 гг.)</a:t>
            </a:r>
            <a:endParaRPr lang="ru-RU" sz="1400" dirty="0">
              <a:solidFill>
                <a:schemeClr val="bg2"/>
              </a:solidFill>
              <a:latin typeface="Arial"/>
              <a:cs typeface="Arial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838199" y="5157192"/>
            <a:ext cx="7910265" cy="369332"/>
          </a:xfrm>
          <a:prstGeom prst="rect">
            <a:avLst/>
          </a:prstGeom>
          <a:solidFill>
            <a:srgbClr val="FF6600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FFFFFF"/>
                </a:solidFill>
                <a:cs typeface="Arial" pitchFamily="34" charset="0"/>
              </a:rPr>
              <a:t>Рынок</a:t>
            </a:r>
            <a:endParaRPr lang="ru-RU" b="1" dirty="0">
              <a:solidFill>
                <a:srgbClr val="FFFFFF"/>
              </a:solidFill>
              <a:cs typeface="Arial" pitchFamily="34" charset="0"/>
            </a:endParaRPr>
          </a:p>
        </p:txBody>
      </p:sp>
      <p:pic>
        <p:nvPicPr>
          <p:cNvPr id="13" name="Picture 4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7622449" y="44624"/>
            <a:ext cx="621959" cy="4320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236296" y="764704"/>
            <a:ext cx="1405665" cy="144016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/>
        </p:spPr>
      </p:pic>
    </p:spTree>
    <p:extLst>
      <p:ext uri="{BB962C8B-B14F-4D97-AF65-F5344CB8AC3E}">
        <p14:creationId xmlns:p14="http://schemas.microsoft.com/office/powerpoint/2010/main" val="226941321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000" dirty="0"/>
              <a:t>ООО "Научно-технический центр Т8" (ООО "Т8 НТЦ")</a:t>
            </a:r>
            <a:endParaRPr lang="ru-RU" sz="2000" b="1" dirty="0"/>
          </a:p>
        </p:txBody>
      </p:sp>
      <p:sp>
        <p:nvSpPr>
          <p:cNvPr id="4" name="Rectangle 9"/>
          <p:cNvSpPr/>
          <p:nvPr/>
        </p:nvSpPr>
        <p:spPr>
          <a:xfrm>
            <a:off x="827584" y="908720"/>
            <a:ext cx="5688632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/>
              <a:t>500 км со скоростью 800 Гбит/с на российском оборудовании от «Т8»</a:t>
            </a:r>
            <a:endParaRPr lang="ru-RU" sz="1400" dirty="0" smtClean="0"/>
          </a:p>
          <a:p>
            <a:r>
              <a:rPr lang="ru-RU" sz="1400" dirty="0" smtClean="0"/>
              <a:t>Компания </a:t>
            </a:r>
            <a:r>
              <a:rPr lang="ru-RU" sz="1400" dirty="0"/>
              <a:t>«T8» продемонстрировала передачу восьми DWDM-каналов со скоростью 100 Гбит/с в однопролетной линии связи длиной 500 км, использующей только усилители с удаленной оптической накачкой (ROPA). Суммарная скорость передачи на рекордное расстояние 500 км достигла, таким образом, 800 Гбит/с.</a:t>
            </a:r>
            <a:endParaRPr lang="ru-RU" sz="1400" b="1" dirty="0" smtClean="0"/>
          </a:p>
        </p:txBody>
      </p:sp>
      <p:sp>
        <p:nvSpPr>
          <p:cNvPr id="5" name="Rectangle 10"/>
          <p:cNvSpPr/>
          <p:nvPr/>
        </p:nvSpPr>
        <p:spPr>
          <a:xfrm>
            <a:off x="827584" y="2834352"/>
            <a:ext cx="7920880" cy="738664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2">
                <a:lumMod val="9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ru-RU" sz="1400" dirty="0">
                <a:solidFill>
                  <a:schemeClr val="bg2"/>
                </a:solidFill>
              </a:rPr>
              <a:t>Разработка и серийное производство систем волоконно-оптической связи со спектральным уплотнением (DWDM систем) нового поколения – для когерентной передачи данных со скоростью до 25Тбит/с.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27584" y="2483604"/>
            <a:ext cx="7920880" cy="369332"/>
          </a:xfrm>
          <a:prstGeom prst="rect">
            <a:avLst/>
          </a:prstGeom>
          <a:solidFill>
            <a:srgbClr val="FF6600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chemeClr val="bg2"/>
                </a:solidFill>
                <a:cs typeface="Arial" pitchFamily="34" charset="0"/>
              </a:rPr>
              <a:t>Суть инновации</a:t>
            </a:r>
            <a:endParaRPr lang="ru-RU" b="1" dirty="0">
              <a:solidFill>
                <a:schemeClr val="bg2"/>
              </a:solidFill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827584" y="3707740"/>
            <a:ext cx="7890169" cy="369332"/>
          </a:xfrm>
          <a:prstGeom prst="rect">
            <a:avLst/>
          </a:prstGeom>
          <a:solidFill>
            <a:srgbClr val="FF6600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b="1" dirty="0">
                <a:solidFill>
                  <a:schemeClr val="bg2"/>
                </a:solidFill>
                <a:cs typeface="Arial" pitchFamily="34" charset="0"/>
              </a:rPr>
              <a:t>Основные </a:t>
            </a:r>
            <a:r>
              <a:rPr lang="ru-RU" b="1" dirty="0" smtClean="0">
                <a:solidFill>
                  <a:schemeClr val="bg2"/>
                </a:solidFill>
                <a:cs typeface="Arial" pitchFamily="34" charset="0"/>
              </a:rPr>
              <a:t>преимущества</a:t>
            </a:r>
            <a:endParaRPr lang="ru-RU" b="1" dirty="0">
              <a:solidFill>
                <a:schemeClr val="bg2"/>
              </a:solidFill>
              <a:cs typeface="Arial" pitchFamily="34" charset="0"/>
            </a:endParaRPr>
          </a:p>
        </p:txBody>
      </p:sp>
      <p:sp>
        <p:nvSpPr>
          <p:cNvPr id="8" name="Rectangle 10"/>
          <p:cNvSpPr/>
          <p:nvPr/>
        </p:nvSpPr>
        <p:spPr>
          <a:xfrm>
            <a:off x="827584" y="4060810"/>
            <a:ext cx="7890164" cy="1600438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2">
                <a:lumMod val="95000"/>
              </a:schemeClr>
            </a:solidFill>
          </a:ln>
        </p:spPr>
        <p:txBody>
          <a:bodyPr wrap="square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ru-RU" sz="1400" dirty="0">
                <a:solidFill>
                  <a:schemeClr val="accent1"/>
                </a:solidFill>
              </a:rPr>
              <a:t> Разрабатываемое компанией оборудование имеет лучшие в мире характеристики.</a:t>
            </a:r>
          </a:p>
          <a:p>
            <a:pPr marL="285750" indent="-285750">
              <a:buFont typeface="Arial"/>
              <a:buChar char="•"/>
            </a:pPr>
            <a:r>
              <a:rPr lang="ru-RU" sz="1400" dirty="0">
                <a:solidFill>
                  <a:schemeClr val="accent1"/>
                </a:solidFill>
              </a:rPr>
              <a:t> Оборудование сертифицировано Минсвязи и доказало свое высокое качество.</a:t>
            </a:r>
          </a:p>
          <a:p>
            <a:pPr marL="285750" indent="-285750">
              <a:buFont typeface="Arial"/>
              <a:buChar char="•"/>
            </a:pPr>
            <a:r>
              <a:rPr lang="ru-RU" sz="1400" dirty="0">
                <a:solidFill>
                  <a:schemeClr val="accent1"/>
                </a:solidFill>
              </a:rPr>
              <a:t> Уникальная лаборатория – более 200 приборов, позволяет предложить лучшие условия по обслуживанию ВОЛС в России.</a:t>
            </a:r>
          </a:p>
          <a:p>
            <a:pPr marL="285750" indent="-285750">
              <a:buFont typeface="Arial"/>
              <a:buChar char="•"/>
            </a:pPr>
            <a:r>
              <a:rPr lang="ru-RU" sz="1400" dirty="0">
                <a:solidFill>
                  <a:schemeClr val="accent1"/>
                </a:solidFill>
              </a:rPr>
              <a:t>Компания имеет опыт внедрения DWDM от Туркмении до Заполярья</a:t>
            </a:r>
            <a:r>
              <a:rPr lang="ru-RU" sz="1400" dirty="0" smtClean="0">
                <a:solidFill>
                  <a:schemeClr val="accent1"/>
                </a:solidFill>
              </a:rPr>
              <a:t>.</a:t>
            </a:r>
          </a:p>
          <a:p>
            <a:r>
              <a:rPr lang="ru-RU" sz="1400" dirty="0" smtClean="0">
                <a:solidFill>
                  <a:schemeClr val="accent1"/>
                </a:solidFill>
              </a:rPr>
              <a:t>В </a:t>
            </a:r>
            <a:r>
              <a:rPr lang="ru-RU" sz="1400" dirty="0">
                <a:solidFill>
                  <a:schemeClr val="accent1"/>
                </a:solidFill>
              </a:rPr>
              <a:t>2012 году побит мировой рекорд: продемонстрирована передача 100Гб/с на 4000 км без компенсаторов дисперсии в 88-канальной DWDM системе</a:t>
            </a:r>
            <a:r>
              <a:rPr lang="ru-RU" sz="1400" dirty="0" smtClean="0">
                <a:solidFill>
                  <a:schemeClr val="accent1"/>
                </a:solidFill>
              </a:rPr>
              <a:t>.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827584" y="6146140"/>
            <a:ext cx="7910259" cy="523220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txBody>
          <a:bodyPr wrap="square">
            <a:spAutoFit/>
          </a:bodyPr>
          <a:lstStyle/>
          <a:p>
            <a:r>
              <a:rPr lang="ru-RU" sz="1400" dirty="0">
                <a:solidFill>
                  <a:schemeClr val="bg2"/>
                </a:solidFill>
              </a:rPr>
              <a:t>Суммарный трафик в России удваивается каждый год. Объем Российского рынка </a:t>
            </a:r>
            <a:r>
              <a:rPr lang="ru-RU" sz="1400" dirty="0" err="1">
                <a:solidFill>
                  <a:schemeClr val="bg2"/>
                </a:solidFill>
              </a:rPr>
              <a:t>DWDMв</a:t>
            </a:r>
            <a:r>
              <a:rPr lang="ru-RU" sz="1400" dirty="0">
                <a:solidFill>
                  <a:schemeClr val="bg2"/>
                </a:solidFill>
              </a:rPr>
              <a:t> 2012 г – 500 млн дол. Основные клиенты – Ростелеком, мобильные и ведомственные операторы связи.</a:t>
            </a:r>
            <a:endParaRPr lang="ru-RU" sz="1400" dirty="0">
              <a:solidFill>
                <a:schemeClr val="bg2"/>
              </a:solidFill>
              <a:latin typeface="Arial"/>
              <a:cs typeface="Arial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838199" y="5795972"/>
            <a:ext cx="7910265" cy="369332"/>
          </a:xfrm>
          <a:prstGeom prst="rect">
            <a:avLst/>
          </a:prstGeom>
          <a:solidFill>
            <a:srgbClr val="FF6600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FFFFFF"/>
                </a:solidFill>
                <a:cs typeface="Arial" pitchFamily="34" charset="0"/>
              </a:rPr>
              <a:t>Рынок</a:t>
            </a:r>
            <a:endParaRPr lang="ru-RU" b="1" dirty="0">
              <a:solidFill>
                <a:srgbClr val="FFFFFF"/>
              </a:solidFill>
              <a:cs typeface="Arial" pitchFamily="34" charset="0"/>
            </a:endParaRPr>
          </a:p>
        </p:txBody>
      </p:sp>
      <p:pic>
        <p:nvPicPr>
          <p:cNvPr id="13" name="Picture 4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7622449" y="44624"/>
            <a:ext cx="621959" cy="4320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588224" y="980728"/>
            <a:ext cx="2107933" cy="858434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/>
        </p:spPr>
      </p:pic>
    </p:spTree>
    <p:extLst>
      <p:ext uri="{BB962C8B-B14F-4D97-AF65-F5344CB8AC3E}">
        <p14:creationId xmlns:p14="http://schemas.microsoft.com/office/powerpoint/2010/main" val="131906609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000" b="1" dirty="0"/>
              <a:t>3D-tek</a:t>
            </a:r>
            <a:endParaRPr lang="ru-RU" sz="2000" b="1" dirty="0"/>
          </a:p>
        </p:txBody>
      </p:sp>
      <p:sp>
        <p:nvSpPr>
          <p:cNvPr id="4" name="Rectangle 9"/>
          <p:cNvSpPr/>
          <p:nvPr/>
        </p:nvSpPr>
        <p:spPr>
          <a:xfrm>
            <a:off x="755576" y="1035893"/>
            <a:ext cx="6336704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/>
              <a:t>3D-tek открыла салон в центре </a:t>
            </a:r>
            <a:r>
              <a:rPr lang="ru-RU" sz="1400" b="1" dirty="0" smtClean="0"/>
              <a:t>Москвы</a:t>
            </a:r>
          </a:p>
          <a:p>
            <a:endParaRPr lang="ru-RU" sz="1400" b="1" dirty="0" smtClean="0"/>
          </a:p>
          <a:p>
            <a:r>
              <a:rPr lang="ru-RU" sz="1400" dirty="0"/>
              <a:t>Салон на проспекте Мира – это шоу-</a:t>
            </a:r>
            <a:r>
              <a:rPr lang="ru-RU" sz="1400" dirty="0" err="1"/>
              <a:t>рум</a:t>
            </a:r>
            <a:r>
              <a:rPr lang="ru-RU" sz="1400" dirty="0"/>
              <a:t>, штаб-квартира и офис продаж инновационной аудио-визуальной техники. Здесь все приспособлено для демонстрации больших экранов в широком угле зрения зрения, вплоть до 90°, работает интерактивная шестиметровая видео-</a:t>
            </a:r>
            <a:r>
              <a:rPr lang="ru-RU" sz="1400" dirty="0" smtClean="0"/>
              <a:t>стена.</a:t>
            </a:r>
            <a:endParaRPr lang="en-US" sz="1400" b="1" i="1" dirty="0"/>
          </a:p>
        </p:txBody>
      </p:sp>
      <p:sp>
        <p:nvSpPr>
          <p:cNvPr id="5" name="Rectangle 10"/>
          <p:cNvSpPr/>
          <p:nvPr/>
        </p:nvSpPr>
        <p:spPr>
          <a:xfrm>
            <a:off x="827584" y="2924944"/>
            <a:ext cx="7920880" cy="738664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2">
                <a:lumMod val="9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ru-RU" sz="1400" dirty="0">
                <a:solidFill>
                  <a:srgbClr val="FFFFFF"/>
                </a:solidFill>
              </a:rPr>
              <a:t>Основной вид деятельности компании 3D-tek - разработка средств отображения в формате 2D и 3D на базе Интерполяционных экранов, в основе которых лежит </a:t>
            </a:r>
            <a:r>
              <a:rPr lang="ru-RU" sz="1400" dirty="0" err="1">
                <a:solidFill>
                  <a:srgbClr val="FFFFFF"/>
                </a:solidFill>
              </a:rPr>
              <a:t>соверщенно</a:t>
            </a:r>
            <a:r>
              <a:rPr lang="ru-RU" sz="1400" dirty="0">
                <a:solidFill>
                  <a:srgbClr val="FFFFFF"/>
                </a:solidFill>
              </a:rPr>
              <a:t> новый принцип формирования изображения на большой площади. </a:t>
            </a:r>
            <a:endParaRPr lang="ru-RU" sz="1400" dirty="0">
              <a:solidFill>
                <a:srgbClr val="FFFFFF"/>
              </a:solidFill>
              <a:latin typeface="Arial" pitchFamily="34" charset="0"/>
              <a:cs typeface="Arial" pitchFamily="34" charset="0"/>
              <a:sym typeface="Arial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27584" y="2555612"/>
            <a:ext cx="7920880" cy="369332"/>
          </a:xfrm>
          <a:prstGeom prst="rect">
            <a:avLst/>
          </a:prstGeom>
          <a:solidFill>
            <a:srgbClr val="FF6600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b="1" dirty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О </a:t>
            </a:r>
            <a:r>
              <a:rPr lang="ru-RU" b="1" dirty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компании</a:t>
            </a:r>
            <a:endParaRPr lang="ru-RU" b="1" dirty="0">
              <a:solidFill>
                <a:srgbClr val="FFFFFF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827584" y="3861048"/>
            <a:ext cx="7890169" cy="369332"/>
          </a:xfrm>
          <a:prstGeom prst="rect">
            <a:avLst/>
          </a:prstGeom>
          <a:solidFill>
            <a:srgbClr val="FF6600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b="1" dirty="0">
                <a:solidFill>
                  <a:schemeClr val="bg2"/>
                </a:solidFill>
                <a:cs typeface="Arial" pitchFamily="34" charset="0"/>
              </a:rPr>
              <a:t>Основные </a:t>
            </a:r>
            <a:r>
              <a:rPr lang="ru-RU" b="1" dirty="0" smtClean="0">
                <a:solidFill>
                  <a:schemeClr val="bg2"/>
                </a:solidFill>
                <a:cs typeface="Arial" pitchFamily="34" charset="0"/>
              </a:rPr>
              <a:t>преимущества</a:t>
            </a:r>
            <a:endParaRPr lang="ru-RU" b="1" dirty="0">
              <a:solidFill>
                <a:schemeClr val="bg2"/>
              </a:solidFill>
              <a:cs typeface="Arial" pitchFamily="34" charset="0"/>
            </a:endParaRPr>
          </a:p>
        </p:txBody>
      </p:sp>
      <p:sp>
        <p:nvSpPr>
          <p:cNvPr id="8" name="Rectangle 10"/>
          <p:cNvSpPr/>
          <p:nvPr/>
        </p:nvSpPr>
        <p:spPr>
          <a:xfrm>
            <a:off x="827584" y="4221088"/>
            <a:ext cx="7890164" cy="954107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2">
                <a:lumMod val="9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ru-RU" sz="1400" dirty="0">
                <a:solidFill>
                  <a:schemeClr val="accent1"/>
                </a:solidFill>
              </a:rPr>
              <a:t>Интерполяционные экраны – уникальная разработка компании 3D-tek, не имеющая мировых аналогов. В основе Интерполяционных экранов лежит совершенно новый принцип формирования изображения - принцип оптической интерполяции, вследствие чего кардинально улучшается качество и эргономика восприятия проецируемой на экран картинки.</a:t>
            </a:r>
            <a:endParaRPr lang="ru-RU" sz="1400" dirty="0">
              <a:solidFill>
                <a:schemeClr val="accent1"/>
              </a:solidFill>
              <a:latin typeface="Arial" pitchFamily="34" charset="0"/>
              <a:cs typeface="Arial" pitchFamily="34" charset="0"/>
              <a:sym typeface="Arial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838205" y="5715253"/>
            <a:ext cx="7910259" cy="954107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txBody>
          <a:bodyPr wrap="square">
            <a:spAutoFit/>
          </a:bodyPr>
          <a:lstStyle/>
          <a:p>
            <a:r>
              <a:rPr lang="ru-RU" sz="1400" dirty="0">
                <a:solidFill>
                  <a:srgbClr val="FFFFFF"/>
                </a:solidFill>
              </a:rPr>
              <a:t>В</a:t>
            </a:r>
            <a:r>
              <a:rPr lang="ru-RU" sz="1400" dirty="0" smtClean="0">
                <a:solidFill>
                  <a:srgbClr val="FFFFFF"/>
                </a:solidFill>
              </a:rPr>
              <a:t> </a:t>
            </a:r>
            <a:r>
              <a:rPr lang="ru-RU" sz="1400" dirty="0">
                <a:solidFill>
                  <a:srgbClr val="FFFFFF"/>
                </a:solidFill>
              </a:rPr>
              <a:t>2013 году 30% всех продаваемых LCD телевизоров будут иметь 3D-режим, так покупатели предпочитают качественное 3D-изображение и готовы за него переплачивать, что доказывает успех технологии 3D PR, по которой в 2013 году будет произведено около 34 млн панелей (48% всех 3D-панелей).</a:t>
            </a:r>
            <a:endParaRPr lang="ru-RU" sz="1400" dirty="0">
              <a:solidFill>
                <a:srgbClr val="FFFFFF"/>
              </a:solidFill>
              <a:latin typeface="Arial"/>
              <a:cs typeface="Arial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838199" y="5363924"/>
            <a:ext cx="7910265" cy="369332"/>
          </a:xfrm>
          <a:prstGeom prst="rect">
            <a:avLst/>
          </a:prstGeom>
          <a:solidFill>
            <a:srgbClr val="FF6600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FFFFFF"/>
                </a:solidFill>
                <a:cs typeface="Arial" pitchFamily="34" charset="0"/>
              </a:rPr>
              <a:t>Рынок</a:t>
            </a:r>
            <a:endParaRPr lang="ru-RU" b="1" dirty="0">
              <a:solidFill>
                <a:srgbClr val="FFFFFF"/>
              </a:solidFill>
              <a:cs typeface="Arial" pitchFamily="34" charset="0"/>
            </a:endParaRPr>
          </a:p>
        </p:txBody>
      </p:sp>
      <p:pic>
        <p:nvPicPr>
          <p:cNvPr id="13" name="Picture 4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7622449" y="44624"/>
            <a:ext cx="621959" cy="4320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070296" y="792474"/>
            <a:ext cx="1571665" cy="1556406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/>
        </p:spPr>
      </p:pic>
    </p:spTree>
    <p:extLst>
      <p:ext uri="{BB962C8B-B14F-4D97-AF65-F5344CB8AC3E}">
        <p14:creationId xmlns:p14="http://schemas.microsoft.com/office/powerpoint/2010/main" val="360221516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25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n66SNBCWmUeoK89VhJ8xew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n66SNBCWmUeoK89VhJ8xew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n66SNBCWmUeoK89VhJ8xew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n66SNBCWmUeoK89VhJ8xew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n66SNBCWmUeoK89VhJ8xew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n66SNBCWmUeoK89VhJ8xew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n66SNBCWmUeoK89VhJ8xew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n66SNBCWmUeoK89VhJ8xew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n66SNBCWmUeoK89VhJ8xew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Dd09.ZH5zEOLYwRCO4yunA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1onZi0Ox0kSGbDiK5pRH6g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3J5UXjJBDE2mD4uYzWj6ag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yiSceMuB5ka0fK4C08VHiw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5ihHuXS3Q0yKcIij85NW1g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yLVC57kl.kuRdDLL9wyOGw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4YG0dgD.WU6IflVpAtCxlQ"/>
</p:tagLst>
</file>

<file path=ppt/theme/theme1.xml><?xml version="1.0" encoding="utf-8"?>
<a:theme xmlns:a="http://schemas.openxmlformats.org/drawingml/2006/main" name="Bazovaya Presentacia Skolkovo">
  <a:themeElements>
    <a:clrScheme name="Skolkovo">
      <a:dk1>
        <a:sysClr val="windowText" lastClr="000000"/>
      </a:dk1>
      <a:lt1>
        <a:srgbClr val="EFEFEF"/>
      </a:lt1>
      <a:dk2>
        <a:srgbClr val="666666"/>
      </a:dk2>
      <a:lt2>
        <a:srgbClr val="FFFFFF"/>
      </a:lt2>
      <a:accent1>
        <a:srgbClr val="D4FF01"/>
      </a:accent1>
      <a:accent2>
        <a:srgbClr val="EC5D01"/>
      </a:accent2>
      <a:accent3>
        <a:srgbClr val="C2074E"/>
      </a:accent3>
      <a:accent4>
        <a:srgbClr val="B607BD"/>
      </a:accent4>
      <a:accent5>
        <a:srgbClr val="5800CD"/>
      </a:accent5>
      <a:accent6>
        <a:srgbClr val="2992BE"/>
      </a:accent6>
      <a:hlink>
        <a:srgbClr val="38BD93"/>
      </a:hlink>
      <a:folHlink>
        <a:srgbClr val="5ECB1B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Ареал.thmx</Template>
  <TotalTime>20103</TotalTime>
  <Words>1705</Words>
  <Application>Microsoft Macintosh PowerPoint</Application>
  <PresentationFormat>Экран (4:3)</PresentationFormat>
  <Paragraphs>142</Paragraphs>
  <Slides>13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5" baseType="lpstr">
      <vt:lpstr>Bazovaya Presentacia Skolkovo</vt:lpstr>
      <vt:lpstr>think-cell Slide</vt:lpstr>
      <vt:lpstr>Истории успеха Участников Проекта «Сколково» Сентябрь 2013</vt:lpstr>
      <vt:lpstr>Содержание</vt:lpstr>
      <vt:lpstr>3Д Биопринтинг Солюшенс</vt:lpstr>
      <vt:lpstr>ЭнСол Технологии</vt:lpstr>
      <vt:lpstr>Мультиклет</vt:lpstr>
      <vt:lpstr>Хайвекс Технолоджи</vt:lpstr>
      <vt:lpstr>РеалСпикер Лаб</vt:lpstr>
      <vt:lpstr>ООО "Научно-технический центр Т8" (ООО "Т8 НТЦ")</vt:lpstr>
      <vt:lpstr>3D-tek</vt:lpstr>
      <vt:lpstr>Хайвекс Технолоджи</vt:lpstr>
      <vt:lpstr> Чойстер</vt:lpstr>
      <vt:lpstr> Датадванс</vt:lpstr>
      <vt:lpstr>Авикомп Сервисез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Анализ риска невыполнения бюджета Фонда на 2012г.</dc:title>
  <dc:creator>Windows User</dc:creator>
  <cp:lastModifiedBy>Виталий Шустиков</cp:lastModifiedBy>
  <cp:revision>628</cp:revision>
  <cp:lastPrinted>2012-10-10T09:57:27Z</cp:lastPrinted>
  <dcterms:created xsi:type="dcterms:W3CDTF">2012-07-02T14:14:40Z</dcterms:created>
  <dcterms:modified xsi:type="dcterms:W3CDTF">2013-10-03T09:47:23Z</dcterms:modified>
</cp:coreProperties>
</file>