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5" r:id="rId3"/>
    <p:sldId id="379" r:id="rId4"/>
    <p:sldId id="384" r:id="rId5"/>
    <p:sldId id="375" r:id="rId6"/>
    <p:sldId id="373" r:id="rId7"/>
    <p:sldId id="374" r:id="rId8"/>
    <p:sldId id="386" r:id="rId9"/>
    <p:sldId id="383" r:id="rId10"/>
    <p:sldId id="385" r:id="rId11"/>
    <p:sldId id="377" r:id="rId12"/>
    <p:sldId id="354" r:id="rId13"/>
  </p:sldIdLst>
  <p:sldSz cx="9144000" cy="6858000" type="screen4x3"/>
  <p:notesSz cx="6797675" cy="987425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104" d="100"/>
          <a:sy n="104" d="100"/>
        </p:scale>
        <p:origin x="-968" y="-112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commentAuthors" Target="commentAuthors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03.09.13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03.09.13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3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1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3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Август </a:t>
            </a:r>
            <a:r>
              <a:rPr lang="ru-RU" sz="3600" dirty="0" smtClean="0">
                <a:solidFill>
                  <a:srgbClr val="00B0F0"/>
                </a:solidFill>
              </a:rPr>
              <a:t>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/>
              <a:t>Джибукинг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49685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Gbooking</a:t>
            </a:r>
            <a:r>
              <a:rPr lang="ru-RU" sz="1400" b="1" dirty="0"/>
              <a:t> привлек $1 млн. от Рябенького, Черкашина, </a:t>
            </a:r>
            <a:r>
              <a:rPr lang="ru-RU" sz="1400" b="1" dirty="0" err="1"/>
              <a:t>Синюшина</a:t>
            </a:r>
            <a:r>
              <a:rPr lang="ru-RU" sz="1400" b="1" dirty="0"/>
              <a:t> и группы израильских </a:t>
            </a:r>
            <a:r>
              <a:rPr lang="ru-RU" sz="1400" b="1" dirty="0" smtClean="0"/>
              <a:t>ангелов</a:t>
            </a:r>
          </a:p>
          <a:p>
            <a:r>
              <a:rPr lang="ru-RU" sz="1400" i="1" dirty="0"/>
              <a:t>Игорь Рябенький, основатель фонда </a:t>
            </a:r>
            <a:r>
              <a:rPr lang="ru-RU" sz="1400" i="1" dirty="0" err="1" smtClean="0"/>
              <a:t>Altair.VC</a:t>
            </a:r>
            <a:r>
              <a:rPr lang="ru-RU" sz="1400" i="1" dirty="0"/>
              <a:t>,</a:t>
            </a:r>
            <a:r>
              <a:rPr lang="ru-RU" sz="1400" i="1" dirty="0" smtClean="0"/>
              <a:t> </a:t>
            </a:r>
            <a:r>
              <a:rPr lang="ru-RU" sz="1400" i="1" dirty="0"/>
              <a:t>Павел Черкашин, основатель фонда </a:t>
            </a:r>
            <a:r>
              <a:rPr lang="ru-RU" sz="1400" i="1" dirty="0" err="1" smtClean="0"/>
              <a:t>Vestor.in</a:t>
            </a:r>
            <a:r>
              <a:rPr lang="ru-RU" sz="1400" i="1" dirty="0" smtClean="0"/>
              <a:t> и </a:t>
            </a:r>
            <a:r>
              <a:rPr lang="ru-RU" sz="1400" i="1" dirty="0"/>
              <a:t>в</a:t>
            </a:r>
            <a:r>
              <a:rPr lang="ru-RU" sz="1400" i="1" dirty="0" smtClean="0"/>
              <a:t>енчурный </a:t>
            </a:r>
            <a:r>
              <a:rPr lang="ru-RU" sz="1400" i="1" dirty="0"/>
              <a:t>фонд </a:t>
            </a:r>
            <a:r>
              <a:rPr lang="ru-RU" sz="1400" i="1" dirty="0" err="1"/>
              <a:t>TheUntitled</a:t>
            </a:r>
            <a:r>
              <a:rPr lang="ru-RU" sz="1400" i="1" dirty="0"/>
              <a:t>, возглавляемый Константином </a:t>
            </a:r>
            <a:r>
              <a:rPr lang="ru-RU" sz="1400" i="1" dirty="0" err="1"/>
              <a:t>Синюшиным</a:t>
            </a:r>
            <a:endParaRPr lang="ru-RU" sz="1400" b="1" i="1" dirty="0" smtClean="0"/>
          </a:p>
          <a:p>
            <a:endParaRPr lang="ru-RU" sz="1400" b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bg2"/>
                </a:solidFill>
              </a:rPr>
              <a:t>GBooking</a:t>
            </a:r>
            <a:r>
              <a:rPr lang="ru-RU" sz="1400" dirty="0" smtClean="0">
                <a:solidFill>
                  <a:schemeClr val="bg2"/>
                </a:solidFill>
              </a:rPr>
              <a:t> — это система онлайн-записи на приём и оптимизации ресурсов, разработанная специально как для предприятий сферы обслуживания, так и для их клиентов. </a:t>
            </a:r>
          </a:p>
          <a:p>
            <a:r>
              <a:rPr lang="ru-RU" sz="1400" dirty="0" smtClean="0">
                <a:solidFill>
                  <a:schemeClr val="bg2"/>
                </a:solidFill>
              </a:rPr>
              <a:t>Основная миссия  </a:t>
            </a:r>
            <a:r>
              <a:rPr lang="ru-RU" sz="1400" dirty="0" err="1" smtClean="0">
                <a:solidFill>
                  <a:schemeClr val="bg2"/>
                </a:solidFill>
              </a:rPr>
              <a:t>GBooking</a:t>
            </a:r>
            <a:r>
              <a:rPr lang="ru-RU" sz="1400" dirty="0" smtClean="0">
                <a:solidFill>
                  <a:schemeClr val="bg2"/>
                </a:solidFill>
              </a:rPr>
              <a:t>  –  сделать вклад  в  усовершенствование   пространства  взаимоотношений  продавец-покупатель,  максимизировать  удобство и экономию  времени обоих сторон и при этом  довести до совершенства свою стратегию —  ориентацию  на  конечных клиентов.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19109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accent1"/>
                </a:solidFill>
              </a:rPr>
              <a:t>G</a:t>
            </a:r>
            <a:r>
              <a:rPr lang="en-US" sz="1400" dirty="0" smtClean="0">
                <a:solidFill>
                  <a:schemeClr val="accent1"/>
                </a:solidFill>
              </a:rPr>
              <a:t>b</a:t>
            </a:r>
            <a:r>
              <a:rPr lang="ru-RU" sz="1400" dirty="0" err="1" smtClean="0">
                <a:solidFill>
                  <a:schemeClr val="accent1"/>
                </a:solidFill>
              </a:rPr>
              <a:t>ooking</a:t>
            </a:r>
            <a:r>
              <a:rPr lang="ru-RU" sz="1400" dirty="0" smtClean="0">
                <a:solidFill>
                  <a:schemeClr val="accent1"/>
                </a:solidFill>
              </a:rPr>
              <a:t> позволяет </a:t>
            </a:r>
            <a:r>
              <a:rPr lang="ru-RU" sz="1400" dirty="0">
                <a:solidFill>
                  <a:schemeClr val="accent1"/>
                </a:solidFill>
              </a:rPr>
              <a:t>потенциальным клиентам найти Ваше предприятие в Интернете, предлагая им скидки и продвигая Ваши услуги на скидки на сайтах партнёров. Система интегрируется с поисковиками, справочниками, </a:t>
            </a:r>
            <a:r>
              <a:rPr lang="ru-RU" sz="1400" dirty="0" err="1">
                <a:solidFill>
                  <a:schemeClr val="accent1"/>
                </a:solidFill>
              </a:rPr>
              <a:t>скидочными</a:t>
            </a:r>
            <a:r>
              <a:rPr lang="ru-RU" sz="1400" dirty="0">
                <a:solidFill>
                  <a:schemeClr val="accent1"/>
                </a:solidFill>
              </a:rPr>
              <a:t> сервисами, </a:t>
            </a:r>
            <a:r>
              <a:rPr lang="ru-RU" sz="1400" dirty="0" err="1">
                <a:solidFill>
                  <a:schemeClr val="accent1"/>
                </a:solidFill>
              </a:rPr>
              <a:t>обогaщая</a:t>
            </a:r>
            <a:r>
              <a:rPr lang="ru-RU" sz="1400" dirty="0">
                <a:solidFill>
                  <a:schemeClr val="accent1"/>
                </a:solidFill>
              </a:rPr>
              <a:t> их результаты поиска </a:t>
            </a:r>
            <a:r>
              <a:rPr lang="ru-RU" sz="1400" dirty="0" err="1">
                <a:solidFill>
                  <a:schemeClr val="accent1"/>
                </a:solidFill>
              </a:rPr>
              <a:t>виджетом</a:t>
            </a:r>
            <a:r>
              <a:rPr lang="ru-RU" sz="1400" dirty="0">
                <a:solidFill>
                  <a:schemeClr val="accent1"/>
                </a:solidFill>
              </a:rPr>
              <a:t> бронирования и оптимизации.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Система онлайн-записи «</a:t>
            </a:r>
            <a:r>
              <a:rPr lang="ru-RU" sz="1400" dirty="0" err="1">
                <a:solidFill>
                  <a:srgbClr val="FFFFFF"/>
                </a:solidFill>
              </a:rPr>
              <a:t>Gbooking</a:t>
            </a:r>
            <a:r>
              <a:rPr lang="ru-RU" sz="1400" dirty="0">
                <a:solidFill>
                  <a:srgbClr val="FFFFFF"/>
                </a:solidFill>
              </a:rPr>
              <a:t>» предназначена для рынка обеспечивающего потребности предприятий малого и среднего бизнеса, являющихся поставщиками услуг (автосервисы, салоны красоты, стоматологические кабинеты, медицинские клиники и др.</a:t>
            </a:r>
            <a:r>
              <a:rPr lang="ru-RU" sz="1400" dirty="0" smtClean="0">
                <a:solidFill>
                  <a:srgbClr val="FFFFFF"/>
                </a:solidFill>
              </a:rPr>
              <a:t>)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892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0152" y="980728"/>
            <a:ext cx="2736304" cy="10945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6941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ООО "Научно-технический центр Т8" (ООО "Т8 НТЦ")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77048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Первое внедрение 100G DWDM-платформы «Волга» компании «Т8» </a:t>
            </a:r>
            <a:endParaRPr lang="ru-RU" sz="1400" b="1" dirty="0" smtClean="0"/>
          </a:p>
          <a:p>
            <a:r>
              <a:rPr lang="ru-RU" sz="1400" b="1" dirty="0" smtClean="0"/>
              <a:t>с </a:t>
            </a:r>
            <a:r>
              <a:rPr lang="ru-RU" sz="1400" b="1" dirty="0"/>
              <a:t>максимальной емкостью </a:t>
            </a:r>
            <a:r>
              <a:rPr lang="ru-RU" sz="1400" b="1" dirty="0" smtClean="0"/>
              <a:t>9,6Тб</a:t>
            </a:r>
          </a:p>
          <a:p>
            <a:r>
              <a:rPr lang="ru-RU" sz="1400" dirty="0" smtClean="0"/>
              <a:t>Испытанный </a:t>
            </a:r>
            <a:r>
              <a:rPr lang="ru-RU" sz="1400" dirty="0"/>
              <a:t>в конце 2012 г. российский агрегирующий транспондер </a:t>
            </a:r>
            <a:endParaRPr lang="ru-RU" sz="1400" dirty="0" smtClean="0"/>
          </a:p>
          <a:p>
            <a:r>
              <a:rPr lang="ru-RU" sz="1400" dirty="0" smtClean="0"/>
              <a:t>производства </a:t>
            </a:r>
            <a:r>
              <a:rPr lang="ru-RU" sz="1400" dirty="0"/>
              <a:t>компании Т8 впервые установлен на работающей </a:t>
            </a:r>
            <a:r>
              <a:rPr lang="ru-RU" sz="1400" dirty="0" smtClean="0"/>
              <a:t>сети</a:t>
            </a:r>
          </a:p>
          <a:p>
            <a:r>
              <a:rPr lang="ru-RU" sz="1400" dirty="0" smtClean="0"/>
              <a:t>Оператора. Заказчиком </a:t>
            </a:r>
            <a:r>
              <a:rPr lang="ru-RU" sz="1400" dirty="0"/>
              <a:t>стала компания </a:t>
            </a:r>
            <a:r>
              <a:rPr lang="ru-RU" sz="1400" dirty="0" err="1"/>
              <a:t>Inoventica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43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и серийное производство систем волоконно-оптической связи со спектральным уплотнением (DWDM систем) нового поколения – для когерентной передачи данных со скоростью до 25Тбит/с.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0774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6081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Разрабатываемое компанией оборудование имеет лучшие в мире характеристики.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Оборудование сертифицировано Минсвязи и доказало свое высокое качество.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Уникальная лаборатория – более 200 приборов, позволяет предложить лучшие условия по обслуживанию ВОЛС в России.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Компания имеет опыт внедрения DWDM от Туркмении до Заполярья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2012 году побит мировой рекорд: продемонстрирована передача 100Гб/с на 4000 км без компенсаторов дисперсии в 88-канальной DWDM системе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Суммарный трафик в России удваивается каждый год. Объем Российского рынка </a:t>
            </a:r>
            <a:r>
              <a:rPr lang="ru-RU" sz="1400" dirty="0" err="1">
                <a:solidFill>
                  <a:schemeClr val="bg2"/>
                </a:solidFill>
              </a:rPr>
              <a:t>DWDMв</a:t>
            </a:r>
            <a:r>
              <a:rPr lang="ru-RU" sz="1400" dirty="0">
                <a:solidFill>
                  <a:schemeClr val="bg2"/>
                </a:solidFill>
              </a:rPr>
              <a:t> 2012 г – 500 млн дол. Основные клиенты – Ростелеком, мобильные и ведомственные операторы связи.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19066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/>
              <a:t>Синезис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40871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Синезис</a:t>
            </a:r>
            <a:r>
              <a:rPr lang="ru-RU" sz="1400" b="1" dirty="0"/>
              <a:t> и </a:t>
            </a:r>
            <a:r>
              <a:rPr lang="ru-RU" sz="1400" b="1" dirty="0" err="1"/>
              <a:t>Basler</a:t>
            </a:r>
            <a:r>
              <a:rPr lang="ru-RU" sz="1400" b="1" dirty="0"/>
              <a:t> выпустили совместное решение для </a:t>
            </a:r>
            <a:r>
              <a:rPr lang="ru-RU" sz="1400" b="1" dirty="0" err="1"/>
              <a:t>видеоаналитики</a:t>
            </a:r>
            <a:r>
              <a:rPr lang="ru-RU" sz="1400" b="1" dirty="0"/>
              <a:t> </a:t>
            </a:r>
            <a:endParaRPr lang="ru-RU" sz="1400" b="1" dirty="0" smtClean="0"/>
          </a:p>
          <a:p>
            <a:r>
              <a:rPr lang="ru-RU" sz="1400" dirty="0" smtClean="0"/>
              <a:t>Камеры </a:t>
            </a:r>
            <a:r>
              <a:rPr lang="ru-RU" sz="1400" dirty="0"/>
              <a:t>машинного зрения компании </a:t>
            </a:r>
            <a:r>
              <a:rPr lang="ru-RU" sz="1400" dirty="0" err="1"/>
              <a:t>Basler</a:t>
            </a:r>
            <a:r>
              <a:rPr lang="ru-RU" sz="1400" dirty="0"/>
              <a:t> интегрированы в IP-</a:t>
            </a:r>
            <a:r>
              <a:rPr lang="ru-RU" sz="1400" dirty="0" smtClean="0"/>
              <a:t>видеосервер </a:t>
            </a:r>
            <a:r>
              <a:rPr lang="ru-RU" sz="1400" dirty="0" err="1"/>
              <a:t>Kipod</a:t>
            </a:r>
            <a:r>
              <a:rPr lang="ru-RU" sz="1400" dirty="0"/>
              <a:t> </a:t>
            </a:r>
            <a:r>
              <a:rPr lang="ru-RU" sz="1400" dirty="0" err="1"/>
              <a:t>Server</a:t>
            </a:r>
            <a:r>
              <a:rPr lang="ru-RU" sz="1400" dirty="0"/>
              <a:t> компании </a:t>
            </a:r>
            <a:r>
              <a:rPr lang="ru-RU" sz="1400" dirty="0" err="1"/>
              <a:t>Синезис</a:t>
            </a:r>
            <a:r>
              <a:rPr lang="ru-RU" sz="1400" dirty="0"/>
              <a:t>. </a:t>
            </a:r>
            <a:r>
              <a:rPr lang="ru-RU" sz="1400" dirty="0" smtClean="0"/>
              <a:t>Такое решение позволяет </a:t>
            </a:r>
            <a:r>
              <a:rPr lang="ru-RU" sz="1400" dirty="0"/>
              <a:t>реализовать видеоанализ несжатого видео высокой точности (HD) и достичь </a:t>
            </a:r>
            <a:r>
              <a:rPr lang="ru-RU" sz="1400" dirty="0" err="1"/>
              <a:t>беспрецендентного</a:t>
            </a:r>
            <a:r>
              <a:rPr lang="ru-RU" sz="1400" dirty="0"/>
              <a:t> уровня точности </a:t>
            </a:r>
            <a:r>
              <a:rPr lang="ru-RU" sz="1400" dirty="0" err="1"/>
              <a:t>видеоаналитики</a:t>
            </a:r>
            <a:r>
              <a:rPr lang="ru-RU" sz="1400" dirty="0" smtClean="0"/>
              <a:t>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Синезис</a:t>
            </a:r>
            <a:r>
              <a:rPr lang="ru-RU" sz="1400" dirty="0">
                <a:solidFill>
                  <a:srgbClr val="FFFFFF"/>
                </a:solidFill>
              </a:rPr>
              <a:t> – разработчик систем </a:t>
            </a:r>
            <a:r>
              <a:rPr lang="ru-RU" sz="1400" dirty="0" err="1">
                <a:solidFill>
                  <a:srgbClr val="FFFFFF"/>
                </a:solidFill>
              </a:rPr>
              <a:t>видеоаналитики</a:t>
            </a:r>
            <a:r>
              <a:rPr lang="ru-RU" sz="1400" dirty="0">
                <a:solidFill>
                  <a:srgbClr val="FFFFFF"/>
                </a:solidFill>
              </a:rPr>
              <a:t> для автоматического распознавания объектов и ситуаций в поточном видео. Наши продукты позволяют регистрировать данные о перемещениях людей и транспортных средств в поле зрения камеры, а так же выявлять тревожные ситуации без участия оператора.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 является правообладателем более 10 патентуемых изобретений и более 20 программ для ЭВМ. </a:t>
            </a:r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 является мировым лидером в области стандартизации </a:t>
            </a:r>
            <a:r>
              <a:rPr lang="ru-RU" sz="1400" dirty="0" err="1">
                <a:solidFill>
                  <a:srgbClr val="D4FF01"/>
                </a:solidFill>
              </a:rPr>
              <a:t>видеоаналитики</a:t>
            </a:r>
            <a:r>
              <a:rPr lang="ru-RU" sz="1400" dirty="0">
                <a:solidFill>
                  <a:srgbClr val="D4FF01"/>
                </a:solidFill>
              </a:rPr>
              <a:t> на базе международного форма ONVIF. Библиотека ONVIF, разработанная </a:t>
            </a:r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, лицензирован крупными производителями оборудования для видеонаблюдения, включая </a:t>
            </a:r>
            <a:r>
              <a:rPr lang="ru-RU" sz="1400" dirty="0" err="1">
                <a:solidFill>
                  <a:srgbClr val="D4FF01"/>
                </a:solidFill>
              </a:rPr>
              <a:t>БайтЭрг</a:t>
            </a:r>
            <a:r>
              <a:rPr lang="ru-RU" sz="1400" dirty="0">
                <a:solidFill>
                  <a:srgbClr val="D4FF01"/>
                </a:solidFill>
              </a:rPr>
              <a:t>, </a:t>
            </a:r>
            <a:r>
              <a:rPr lang="ru-RU" sz="1400" dirty="0" err="1">
                <a:solidFill>
                  <a:srgbClr val="D4FF01"/>
                </a:solidFill>
              </a:rPr>
              <a:t>Basler</a:t>
            </a:r>
            <a:r>
              <a:rPr lang="ru-RU" sz="1400" dirty="0">
                <a:solidFill>
                  <a:srgbClr val="D4FF01"/>
                </a:solidFill>
              </a:rPr>
              <a:t>, </a:t>
            </a:r>
            <a:r>
              <a:rPr lang="ru-RU" sz="1400" dirty="0" err="1">
                <a:solidFill>
                  <a:srgbClr val="D4FF01"/>
                </a:solidFill>
              </a:rPr>
              <a:t>Xenics</a:t>
            </a:r>
            <a:r>
              <a:rPr lang="ru-RU" sz="1400" dirty="0">
                <a:solidFill>
                  <a:srgbClr val="D4FF01"/>
                </a:solidFill>
              </a:rPr>
              <a:t> и </a:t>
            </a:r>
            <a:r>
              <a:rPr lang="ru-RU" sz="1400" dirty="0" err="1">
                <a:solidFill>
                  <a:srgbClr val="D4FF01"/>
                </a:solidFill>
              </a:rPr>
              <a:t>Opticis</a:t>
            </a:r>
            <a:r>
              <a:rPr lang="ru-RU" sz="1400" dirty="0">
                <a:solidFill>
                  <a:srgbClr val="D4FF01"/>
                </a:solidFill>
              </a:rPr>
              <a:t>, и используется в составе их продукции.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Первоначальный целевой рынок инструментов </a:t>
            </a:r>
            <a:r>
              <a:rPr lang="ru-RU" sz="1400" dirty="0" err="1">
                <a:solidFill>
                  <a:schemeClr val="bg2"/>
                </a:solidFill>
              </a:rPr>
              <a:t>видеоаналитики</a:t>
            </a:r>
            <a:r>
              <a:rPr lang="ru-RU" sz="1400" dirty="0">
                <a:solidFill>
                  <a:schemeClr val="bg2"/>
                </a:solidFill>
              </a:rPr>
              <a:t> в РФ увеличивается с $30 млн в 2012 до $100 млн в </a:t>
            </a:r>
            <a:r>
              <a:rPr lang="ru-RU" sz="1400" dirty="0" smtClean="0">
                <a:solidFill>
                  <a:schemeClr val="bg2"/>
                </a:solidFill>
              </a:rPr>
              <a:t>2016.</a:t>
            </a:r>
            <a:r>
              <a:rPr lang="ru-RU" sz="1400" dirty="0">
                <a:solidFill>
                  <a:schemeClr val="bg2"/>
                </a:solidFill>
              </a:rPr>
              <a:t> Глобальный целевой рынок инструментов </a:t>
            </a:r>
            <a:r>
              <a:rPr lang="ru-RU" sz="1400" dirty="0" err="1">
                <a:solidFill>
                  <a:schemeClr val="bg2"/>
                </a:solidFill>
              </a:rPr>
              <a:t>видеоаналитики</a:t>
            </a:r>
            <a:r>
              <a:rPr lang="ru-RU" sz="1400" dirty="0">
                <a:solidFill>
                  <a:schemeClr val="bg2"/>
                </a:solidFill>
              </a:rPr>
              <a:t> увеличивается с $410 млн в 2012 до $900 млн в 2016, темпы роста составят более 20% в год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892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0640" y="908720"/>
            <a:ext cx="1455816" cy="1237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80920" cy="5262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 «</a:t>
            </a:r>
            <a:r>
              <a:rPr lang="ru-RU" sz="1400" dirty="0" err="1">
                <a:latin typeface="Arial"/>
                <a:cs typeface="Arial"/>
              </a:rPr>
              <a:t>ОнкоМакс</a:t>
            </a:r>
            <a:r>
              <a:rPr lang="ru-RU" sz="1400" dirty="0">
                <a:latin typeface="Arial"/>
                <a:cs typeface="Arial"/>
              </a:rPr>
              <a:t>» получила американский патент </a:t>
            </a:r>
            <a:r>
              <a:rPr lang="ru-RU" sz="1400" dirty="0" smtClean="0">
                <a:latin typeface="Arial"/>
                <a:cs typeface="Arial"/>
              </a:rPr>
              <a:t>на лекарство </a:t>
            </a:r>
            <a:r>
              <a:rPr lang="ru-RU" sz="1400" dirty="0">
                <a:latin typeface="Arial"/>
                <a:cs typeface="Arial"/>
              </a:rPr>
              <a:t>для </a:t>
            </a:r>
            <a:r>
              <a:rPr lang="ru-RU" sz="1400" dirty="0" err="1">
                <a:latin typeface="Arial"/>
                <a:cs typeface="Arial"/>
              </a:rPr>
              <a:t>таргетной</a:t>
            </a:r>
            <a:r>
              <a:rPr lang="ru-RU" sz="1400" dirty="0">
                <a:latin typeface="Arial"/>
                <a:cs typeface="Arial"/>
              </a:rPr>
              <a:t> терапии рака </a:t>
            </a:r>
            <a:r>
              <a:rPr lang="ru-RU" sz="1400" dirty="0" smtClean="0">
                <a:latin typeface="Arial"/>
                <a:cs typeface="Arial"/>
              </a:rPr>
              <a:t>почки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МетаМакс</a:t>
            </a:r>
            <a:r>
              <a:rPr lang="ru-RU" sz="1400" dirty="0">
                <a:latin typeface="Arial"/>
                <a:cs typeface="Arial"/>
              </a:rPr>
              <a:t> успешно завершила доклинические </a:t>
            </a:r>
            <a:r>
              <a:rPr lang="ru-RU" sz="1400" dirty="0" smtClean="0">
                <a:latin typeface="Arial"/>
                <a:cs typeface="Arial"/>
              </a:rPr>
              <a:t>исследования </a:t>
            </a:r>
            <a:r>
              <a:rPr lang="ru-RU" sz="1400" dirty="0" err="1">
                <a:latin typeface="Arial"/>
                <a:cs typeface="Arial"/>
              </a:rPr>
              <a:t>лидерного</a:t>
            </a:r>
            <a:r>
              <a:rPr lang="ru-RU" sz="1400" dirty="0">
                <a:latin typeface="Arial"/>
                <a:cs typeface="Arial"/>
              </a:rPr>
              <a:t> препарата MM-</a:t>
            </a:r>
            <a:r>
              <a:rPr lang="ru-RU" sz="1400" dirty="0" smtClean="0">
                <a:latin typeface="Arial"/>
                <a:cs typeface="Arial"/>
              </a:rPr>
              <a:t>D37K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«Аэроб» и французская </a:t>
            </a:r>
            <a:r>
              <a:rPr lang="ru-RU" sz="1400" dirty="0" err="1">
                <a:latin typeface="Arial"/>
                <a:cs typeface="Arial"/>
              </a:rPr>
              <a:t>Solon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Tech</a:t>
            </a:r>
            <a:r>
              <a:rPr lang="ru-RU" sz="1400" dirty="0">
                <a:latin typeface="Arial"/>
                <a:cs typeface="Arial"/>
              </a:rPr>
              <a:t> стали партнерами 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ОАО МТС расширяет </a:t>
            </a:r>
            <a:r>
              <a:rPr lang="ru-RU" sz="1400" dirty="0" err="1" smtClean="0">
                <a:latin typeface="Arial"/>
                <a:cs typeface="Arial"/>
              </a:rPr>
              <a:t>видеомониторинг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леса с </a:t>
            </a:r>
            <a:r>
              <a:rPr lang="ru-RU" sz="1400" dirty="0" smtClean="0">
                <a:latin typeface="Arial"/>
                <a:cs typeface="Arial"/>
              </a:rPr>
              <a:t>использованием системы </a:t>
            </a:r>
            <a:r>
              <a:rPr lang="ru-RU" sz="1400" dirty="0">
                <a:latin typeface="Arial"/>
                <a:cs typeface="Arial"/>
              </a:rPr>
              <a:t>«Лесной дозор</a:t>
            </a:r>
            <a:r>
              <a:rPr lang="ru-RU" sz="1400" dirty="0" smtClean="0">
                <a:latin typeface="Arial"/>
                <a:cs typeface="Arial"/>
              </a:rPr>
              <a:t>»</a:t>
            </a:r>
          </a:p>
          <a:p>
            <a:pPr marL="285750" indent="-285750">
              <a:buFont typeface="Arial"/>
              <a:buChar char="•"/>
            </a:pP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Компания-резидент </a:t>
            </a:r>
            <a:r>
              <a:rPr lang="ru-RU" sz="1400" dirty="0" err="1">
                <a:latin typeface="Arial"/>
                <a:cs typeface="Arial"/>
              </a:rPr>
              <a:t>Сколково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Bravo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Motors</a:t>
            </a:r>
            <a:r>
              <a:rPr lang="ru-RU" sz="1400" dirty="0">
                <a:latin typeface="Arial"/>
                <a:cs typeface="Arial"/>
              </a:rPr>
              <a:t> подписала соглашение о сотрудничестве с компанией-резидентом </a:t>
            </a:r>
            <a:r>
              <a:rPr lang="ru-RU" sz="1400" dirty="0" err="1">
                <a:latin typeface="Arial"/>
                <a:cs typeface="Arial"/>
              </a:rPr>
              <a:t>Сколково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 smtClean="0">
                <a:latin typeface="Arial"/>
                <a:cs typeface="Arial"/>
              </a:rPr>
              <a:t>RoboCV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Композитные системы ЗАО "</a:t>
            </a:r>
            <a:r>
              <a:rPr lang="ru-RU" sz="1400" dirty="0" err="1">
                <a:latin typeface="Arial"/>
                <a:cs typeface="Arial"/>
              </a:rPr>
              <a:t>Пултрузионные</a:t>
            </a:r>
            <a:r>
              <a:rPr lang="ru-RU" sz="1400" dirty="0">
                <a:latin typeface="Arial"/>
                <a:cs typeface="Arial"/>
              </a:rPr>
              <a:t> технологии" поставлены в </a:t>
            </a:r>
            <a:r>
              <a:rPr lang="ru-RU" sz="1400" dirty="0" smtClean="0">
                <a:latin typeface="Arial"/>
                <a:cs typeface="Arial"/>
              </a:rPr>
              <a:t>г. Долгопрудный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В Щербинке прошли испытания тепловоза "</a:t>
            </a:r>
            <a:r>
              <a:rPr lang="ru-RU" sz="1400" dirty="0" err="1">
                <a:latin typeface="Arial"/>
                <a:cs typeface="Arial"/>
              </a:rPr>
              <a:t>Sinara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 smtClean="0">
                <a:latin typeface="Arial"/>
                <a:cs typeface="Arial"/>
              </a:rPr>
              <a:t>Hybrid</a:t>
            </a:r>
            <a:r>
              <a:rPr lang="ru-RU" sz="1400" dirty="0" smtClean="0">
                <a:latin typeface="Arial"/>
                <a:cs typeface="Arial"/>
              </a:rPr>
              <a:t>”</a:t>
            </a:r>
            <a:endParaRPr lang="en-US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Gbooking</a:t>
            </a:r>
            <a:r>
              <a:rPr lang="ru-RU" sz="1400" dirty="0">
                <a:latin typeface="Arial"/>
                <a:cs typeface="Arial"/>
              </a:rPr>
              <a:t> привлек $1 млн. от Рябенького, Черкашина, </a:t>
            </a:r>
            <a:r>
              <a:rPr lang="ru-RU" sz="1400" dirty="0" err="1">
                <a:latin typeface="Arial"/>
                <a:cs typeface="Arial"/>
              </a:rPr>
              <a:t>Синюшина</a:t>
            </a:r>
            <a:r>
              <a:rPr lang="ru-RU" sz="1400" dirty="0">
                <a:latin typeface="Arial"/>
                <a:cs typeface="Arial"/>
              </a:rPr>
              <a:t> и группы израильских </a:t>
            </a:r>
            <a:r>
              <a:rPr lang="ru-RU" sz="1400" dirty="0" smtClean="0">
                <a:latin typeface="Arial"/>
                <a:cs typeface="Arial"/>
              </a:rPr>
              <a:t>ангелов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Первое внедрение 100G DWDM-платформы «Волга» компании «Т8» </a:t>
            </a:r>
            <a:r>
              <a:rPr lang="ru-RU" sz="1400" dirty="0" smtClean="0">
                <a:latin typeface="Arial"/>
                <a:cs typeface="Arial"/>
              </a:rPr>
              <a:t>с </a:t>
            </a:r>
            <a:r>
              <a:rPr lang="ru-RU" sz="1400" dirty="0">
                <a:latin typeface="Arial"/>
                <a:cs typeface="Arial"/>
              </a:rPr>
              <a:t>максимальной емкостью </a:t>
            </a:r>
            <a:r>
              <a:rPr lang="ru-RU" sz="1400" dirty="0" smtClean="0">
                <a:latin typeface="Arial"/>
                <a:cs typeface="Arial"/>
              </a:rPr>
              <a:t>9,6Тб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Синезис</a:t>
            </a:r>
            <a:r>
              <a:rPr lang="ru-RU" sz="1400" dirty="0">
                <a:latin typeface="Arial"/>
                <a:cs typeface="Arial"/>
              </a:rPr>
              <a:t> и </a:t>
            </a:r>
            <a:r>
              <a:rPr lang="ru-RU" sz="1400" dirty="0" err="1">
                <a:latin typeface="Arial"/>
                <a:cs typeface="Arial"/>
              </a:rPr>
              <a:t>Basler</a:t>
            </a:r>
            <a:r>
              <a:rPr lang="ru-RU" sz="1400" dirty="0">
                <a:latin typeface="Arial"/>
                <a:cs typeface="Arial"/>
              </a:rPr>
              <a:t> выпустили совместное решение для </a:t>
            </a:r>
            <a:r>
              <a:rPr lang="ru-RU" sz="1400" dirty="0" err="1">
                <a:latin typeface="Arial"/>
                <a:cs typeface="Arial"/>
              </a:rPr>
              <a:t>видеоаналитики</a:t>
            </a:r>
            <a:r>
              <a:rPr lang="ru-RU" sz="14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ОнкоМакс</a:t>
            </a:r>
            <a:endParaRPr lang="ru-RU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800384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«</a:t>
            </a:r>
            <a:r>
              <a:rPr lang="ru-RU" sz="1400" b="1" dirty="0" err="1"/>
              <a:t>ОнкоМакс</a:t>
            </a:r>
            <a:r>
              <a:rPr lang="ru-RU" sz="1400" b="1" dirty="0"/>
              <a:t>» получила американский патент </a:t>
            </a:r>
            <a:r>
              <a:rPr lang="ru-RU" sz="1400" b="1" dirty="0" smtClean="0"/>
              <a:t>на</a:t>
            </a:r>
          </a:p>
          <a:p>
            <a:r>
              <a:rPr lang="ru-RU" sz="1400" b="1" dirty="0" smtClean="0"/>
              <a:t>Лекарство для </a:t>
            </a:r>
            <a:r>
              <a:rPr lang="ru-RU" sz="1400" b="1" dirty="0" err="1"/>
              <a:t>таргетной</a:t>
            </a:r>
            <a:r>
              <a:rPr lang="ru-RU" sz="1400" b="1" dirty="0"/>
              <a:t> терапии рака </a:t>
            </a:r>
            <a:r>
              <a:rPr lang="ru-RU" sz="1400" b="1" dirty="0" smtClean="0"/>
              <a:t>почки</a:t>
            </a:r>
          </a:p>
          <a:p>
            <a:r>
              <a:rPr lang="ru-RU" sz="1400" dirty="0"/>
              <a:t>Биотехнологическая компания «</a:t>
            </a:r>
            <a:r>
              <a:rPr lang="ru-RU" sz="1400" dirty="0" err="1"/>
              <a:t>ОнкоМакс</a:t>
            </a:r>
            <a:r>
              <a:rPr lang="ru-RU" sz="1400" dirty="0"/>
              <a:t>» увеличила </a:t>
            </a:r>
            <a:endParaRPr lang="ru-RU" sz="1400" dirty="0" smtClean="0"/>
          </a:p>
          <a:p>
            <a:r>
              <a:rPr lang="ru-RU" sz="1400" dirty="0" smtClean="0"/>
              <a:t>коммерческую </a:t>
            </a:r>
            <a:r>
              <a:rPr lang="ru-RU" sz="1400" dirty="0"/>
              <a:t>ценность своего патентного портфеля за счет </a:t>
            </a:r>
            <a:endParaRPr lang="ru-RU" sz="1400" dirty="0" smtClean="0"/>
          </a:p>
          <a:p>
            <a:r>
              <a:rPr lang="ru-RU" sz="1400" dirty="0" smtClean="0"/>
              <a:t>получения </a:t>
            </a:r>
            <a:r>
              <a:rPr lang="ru-RU" sz="1400" dirty="0"/>
              <a:t>американского патента (US 8487083 от 16 июля </a:t>
            </a:r>
            <a:r>
              <a:rPr lang="ru-RU" sz="1400" dirty="0" smtClean="0"/>
              <a:t>2013)</a:t>
            </a:r>
            <a:r>
              <a:rPr lang="ru-RU" sz="1400" dirty="0"/>
              <a:t>.</a:t>
            </a:r>
            <a:endParaRPr lang="ru-RU" sz="1400" b="1" dirty="0" smtClean="0"/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2564904"/>
            <a:ext cx="788396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Основная деятельность «</a:t>
            </a:r>
            <a:r>
              <a:rPr lang="ru-RU" sz="1400" dirty="0" err="1">
                <a:solidFill>
                  <a:schemeClr val="bg2"/>
                </a:solidFill>
              </a:rPr>
              <a:t>ОнкоМакса</a:t>
            </a:r>
            <a:r>
              <a:rPr lang="ru-RU" sz="1400" dirty="0">
                <a:solidFill>
                  <a:schemeClr val="bg2"/>
                </a:solidFill>
              </a:rPr>
              <a:t>» направлена на разработку и выведение на российский рынок инновационных биофармацевтических препаратов для диагностики и лечения онкологических заболеваний. Первый препарат компании ОМ-RCA-01 предназначен для </a:t>
            </a:r>
            <a:r>
              <a:rPr lang="ru-RU" sz="1400" dirty="0" err="1">
                <a:solidFill>
                  <a:schemeClr val="bg2"/>
                </a:solidFill>
              </a:rPr>
              <a:t>таргетной</a:t>
            </a:r>
            <a:r>
              <a:rPr lang="ru-RU" sz="1400" dirty="0">
                <a:solidFill>
                  <a:schemeClr val="bg2"/>
                </a:solidFill>
              </a:rPr>
              <a:t> терапии рака почки и отмечен многими российскими и зарубежными наградами.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204864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132237"/>
            <a:ext cx="7838251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Существующие препараты для лечения почечно-клеточного рака не показывают достаточную эффективность. Кроме того они имеют неудобный способ приема, высокую стоимость и для увеличения эффективности применяются в сочетании с другими препаратами, что увеличивает токсичность терапии. Все ведущие эксперты в этой области сходятся во мнении, что наиболее перспективным подходом к лечению пациентов, страдающих раком почки, являются </a:t>
            </a:r>
            <a:r>
              <a:rPr lang="ru-RU" sz="1400" dirty="0" err="1">
                <a:solidFill>
                  <a:schemeClr val="accent1"/>
                </a:solidFill>
              </a:rPr>
              <a:t>таргетные</a:t>
            </a:r>
            <a:r>
              <a:rPr lang="ru-RU" sz="1400" dirty="0">
                <a:solidFill>
                  <a:schemeClr val="accent1"/>
                </a:solidFill>
              </a:rPr>
              <a:t> препараты, к которым относится и OM-RCA-01. 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980728"/>
            <a:ext cx="2642420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препаратов для терапии почечно-клеточного рака на основных мировых рынках (США, Япония, страны ЕС) составляет около </a:t>
            </a:r>
            <a:r>
              <a:rPr lang="en-US" sz="1400" dirty="0" smtClean="0">
                <a:solidFill>
                  <a:srgbClr val="FFFFFF"/>
                </a:solidFill>
              </a:rPr>
              <a:t>$</a:t>
            </a:r>
            <a:r>
              <a:rPr lang="ru-RU" sz="1400" dirty="0" smtClean="0">
                <a:solidFill>
                  <a:srgbClr val="FFFFFF"/>
                </a:solidFill>
              </a:rPr>
              <a:t>950 млн. </a:t>
            </a:r>
            <a:r>
              <a:rPr lang="ru-RU" sz="1400" dirty="0">
                <a:solidFill>
                  <a:srgbClr val="FFFFFF"/>
                </a:solidFill>
              </a:rPr>
              <a:t>Емкость </a:t>
            </a:r>
            <a:r>
              <a:rPr lang="ru-RU" sz="1400" dirty="0" smtClean="0">
                <a:solidFill>
                  <a:srgbClr val="FFFFFF"/>
                </a:solidFill>
              </a:rPr>
              <a:t>российского рынка около </a:t>
            </a:r>
            <a:r>
              <a:rPr lang="ru-RU" sz="1400" dirty="0">
                <a:solidFill>
                  <a:srgbClr val="FFFFFF"/>
                </a:solidFill>
              </a:rPr>
              <a:t>5 млрд. рублей. 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2396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77974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31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МетаМакс</a:t>
            </a:r>
            <a:endParaRPr lang="ru-RU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79318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</a:t>
            </a:r>
            <a:r>
              <a:rPr lang="ru-RU" sz="1400" b="1" dirty="0" err="1"/>
              <a:t>МетаМакс</a:t>
            </a:r>
            <a:r>
              <a:rPr lang="ru-RU" sz="1400" b="1" dirty="0"/>
              <a:t> успешно завершила доклинические </a:t>
            </a:r>
            <a:endParaRPr lang="ru-RU" sz="1400" b="1" dirty="0" smtClean="0"/>
          </a:p>
          <a:p>
            <a:r>
              <a:rPr lang="ru-RU" sz="1400" b="1" dirty="0" smtClean="0"/>
              <a:t>исследования </a:t>
            </a:r>
            <a:r>
              <a:rPr lang="ru-RU" sz="1400" b="1" dirty="0" err="1"/>
              <a:t>лидерного</a:t>
            </a:r>
            <a:r>
              <a:rPr lang="ru-RU" sz="1400" dirty="0"/>
              <a:t> </a:t>
            </a:r>
            <a:r>
              <a:rPr lang="ru-RU" sz="1400" b="1" dirty="0" smtClean="0"/>
              <a:t>препарата MM</a:t>
            </a:r>
            <a:r>
              <a:rPr lang="ru-RU" sz="1400" b="1" dirty="0"/>
              <a:t>-</a:t>
            </a:r>
            <a:r>
              <a:rPr lang="ru-RU" sz="1400" b="1" dirty="0" smtClean="0"/>
              <a:t>D37K</a:t>
            </a:r>
          </a:p>
          <a:p>
            <a:endParaRPr lang="ru-RU" sz="1400" b="1" dirty="0" smtClean="0"/>
          </a:p>
          <a:p>
            <a:r>
              <a:rPr lang="ru-RU" sz="1400" dirty="0"/>
              <a:t>У</a:t>
            </a:r>
            <a:r>
              <a:rPr lang="ru-RU" sz="1400" dirty="0" smtClean="0"/>
              <a:t>спешно завершены доклинические исследования</a:t>
            </a:r>
            <a:r>
              <a:rPr lang="ru-RU" sz="1400" dirty="0"/>
              <a:t> </a:t>
            </a:r>
            <a:r>
              <a:rPr lang="ru-RU" sz="1400" dirty="0" smtClean="0"/>
              <a:t>препарата </a:t>
            </a:r>
          </a:p>
          <a:p>
            <a:r>
              <a:rPr lang="ru-RU" sz="1400" dirty="0" smtClean="0"/>
              <a:t>для лечения </a:t>
            </a:r>
            <a:r>
              <a:rPr lang="ru-RU" sz="1400" dirty="0" err="1" smtClean="0"/>
              <a:t>колоректального</a:t>
            </a:r>
            <a:r>
              <a:rPr lang="ru-RU" sz="1400" dirty="0" smtClean="0"/>
              <a:t> рака MM-D37K, являющегося </a:t>
            </a:r>
          </a:p>
          <a:p>
            <a:r>
              <a:rPr lang="ru-RU" sz="1400" dirty="0" smtClean="0"/>
              <a:t>частным случаем технологической платформы на основе уникальных пептидных  технологий.</a:t>
            </a:r>
          </a:p>
        </p:txBody>
      </p:sp>
      <p:sp>
        <p:nvSpPr>
          <p:cNvPr id="16" name="Rectangle 10"/>
          <p:cNvSpPr/>
          <p:nvPr/>
        </p:nvSpPr>
        <p:spPr>
          <a:xfrm>
            <a:off x="818374" y="2833772"/>
            <a:ext cx="7883962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ООО «</a:t>
            </a:r>
            <a:r>
              <a:rPr lang="ru-RU" sz="1400" dirty="0" err="1">
                <a:solidFill>
                  <a:srgbClr val="FFFFFF"/>
                </a:solidFill>
              </a:rPr>
              <a:t>МетаМакс</a:t>
            </a:r>
            <a:r>
              <a:rPr lang="ru-RU" sz="1400" dirty="0">
                <a:solidFill>
                  <a:srgbClr val="FFFFFF"/>
                </a:solidFill>
              </a:rPr>
              <a:t>» — </a:t>
            </a:r>
            <a:r>
              <a:rPr lang="ru-RU" sz="1400" dirty="0" smtClean="0">
                <a:solidFill>
                  <a:srgbClr val="FFFFFF"/>
                </a:solidFill>
              </a:rPr>
              <a:t>Разработка </a:t>
            </a:r>
            <a:r>
              <a:rPr lang="ru-RU" sz="1400" dirty="0">
                <a:solidFill>
                  <a:srgbClr val="FFFFFF"/>
                </a:solidFill>
              </a:rPr>
              <a:t>инновационных лекарственных препаратов на основе технологии </a:t>
            </a:r>
            <a:r>
              <a:rPr lang="ru-RU" sz="1400" dirty="0" err="1">
                <a:solidFill>
                  <a:srgbClr val="FFFFFF"/>
                </a:solidFill>
              </a:rPr>
              <a:t>интернализуемых</a:t>
            </a:r>
            <a:r>
              <a:rPr lang="ru-RU" sz="1400" dirty="0">
                <a:solidFill>
                  <a:srgbClr val="FFFFFF"/>
                </a:solidFill>
              </a:rPr>
              <a:t> пептидов для </a:t>
            </a:r>
            <a:r>
              <a:rPr lang="ru-RU" sz="1400" dirty="0" err="1">
                <a:solidFill>
                  <a:srgbClr val="FFFFFF"/>
                </a:solidFill>
              </a:rPr>
              <a:t>таргетной</a:t>
            </a:r>
            <a:r>
              <a:rPr lang="ru-RU" sz="1400" dirty="0">
                <a:solidFill>
                  <a:srgbClr val="FFFFFF"/>
                </a:solidFill>
              </a:rPr>
              <a:t> терапии онкологических </a:t>
            </a:r>
            <a:r>
              <a:rPr lang="ru-RU" sz="1400" dirty="0" smtClean="0">
                <a:solidFill>
                  <a:srgbClr val="FFFFFF"/>
                </a:solidFill>
              </a:rPr>
              <a:t>заболеваний.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483604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3933056"/>
            <a:ext cx="7838251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MM-D37K — представляет из себя химерный пептид для лечения злокачественных образований, в частности </a:t>
            </a:r>
            <a:r>
              <a:rPr lang="ru-RU" sz="1400" dirty="0" err="1">
                <a:solidFill>
                  <a:schemeClr val="accent1"/>
                </a:solidFill>
              </a:rPr>
              <a:t>колоректального</a:t>
            </a:r>
            <a:r>
              <a:rPr lang="ru-RU" sz="1400" dirty="0">
                <a:solidFill>
                  <a:schemeClr val="accent1"/>
                </a:solidFill>
              </a:rPr>
              <a:t> рака. Доклиническая проверка эффективности показала высокий терапевтический потенциал данного агента в отношении различных моделей рака (</a:t>
            </a:r>
            <a:r>
              <a:rPr lang="ru-RU" sz="1400" dirty="0" err="1">
                <a:solidFill>
                  <a:schemeClr val="accent1"/>
                </a:solidFill>
              </a:rPr>
              <a:t>in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vitro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in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vivo</a:t>
            </a:r>
            <a:r>
              <a:rPr lang="ru-RU" sz="1400" dirty="0">
                <a:solidFill>
                  <a:schemeClr val="accent1"/>
                </a:solidFill>
              </a:rPr>
              <a:t>) и продемонстрировала аддитивный и кумулятивный эффект в комбинированной терапии со стандартными химиотерапевтическими агентами. Проведенные испытания по токсичности свидетельствует о безопасности соединения и позволяют рекомендовать его для проведения клинических исследований.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9119" y="908720"/>
            <a:ext cx="2492517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К </a:t>
            </a:r>
            <a:r>
              <a:rPr lang="ru-RU" sz="1400" dirty="0">
                <a:solidFill>
                  <a:srgbClr val="FFFFFF"/>
                </a:solidFill>
              </a:rPr>
              <a:t>2017 году объем рынка препаратов для лечения </a:t>
            </a:r>
            <a:r>
              <a:rPr lang="ru-RU" sz="1400" dirty="0" err="1">
                <a:solidFill>
                  <a:srgbClr val="FFFFFF"/>
                </a:solidFill>
              </a:rPr>
              <a:t>колоректального</a:t>
            </a:r>
            <a:r>
              <a:rPr lang="ru-RU" sz="1400" dirty="0">
                <a:solidFill>
                  <a:srgbClr val="FFFFFF"/>
                </a:solidFill>
              </a:rPr>
              <a:t> рака (7 крупнейших рынков) составит $7.8 млрд.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2396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57301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18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Аэроб</a:t>
            </a:r>
            <a:endParaRPr lang="ru-RU" sz="2400" dirty="0"/>
          </a:p>
        </p:txBody>
      </p:sp>
      <p:sp>
        <p:nvSpPr>
          <p:cNvPr id="5" name="Rectangle 10"/>
          <p:cNvSpPr/>
          <p:nvPr/>
        </p:nvSpPr>
        <p:spPr>
          <a:xfrm>
            <a:off x="827584" y="2690917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Российская </a:t>
            </a:r>
            <a:r>
              <a:rPr lang="ru-RU" sz="1400" dirty="0">
                <a:solidFill>
                  <a:schemeClr val="bg2"/>
                </a:solidFill>
              </a:rPr>
              <a:t>компания, разработчик уникальных беспилотных летательных аппаратов (БПЛА) и систем автоматизированного управления БПЛА. «Аэроб» - одна из первых компаний, вышедших на рынок с предложением доступных оперативных услуг по аэрофотосъемке и картографии с использованием БПЛА.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39588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</a:rPr>
              <a:t>О компании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221088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Разработанная инновационная технология создания систем автоматизированного управления (САУ) БПЛА позволила решить основные технологические проблемы, сдерживающие развитие рынка применения БПЛА в «гражданском» секторе. САУ БПЛА Аэроб обладает уникальными характеристиками: модульность, компактность, безопасность, низкая себестоимость, возможность адаптации к разным видам летательных аппаратов.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38610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В настоящее время мировой рынок БПЛА переживает бурный рост. Невысокая стоимость эксплуатации  БПЛА, простота и эффективность их использования привлекают растущее внимание к данным аппаратам со стороны коммерческих фирм.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5579948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«Аэроб» и французская </a:t>
            </a:r>
            <a:r>
              <a:rPr lang="ru-RU" sz="1400" b="1" dirty="0" err="1"/>
              <a:t>Solon</a:t>
            </a:r>
            <a:r>
              <a:rPr lang="ru-RU" sz="1400" b="1" dirty="0"/>
              <a:t> </a:t>
            </a:r>
            <a:r>
              <a:rPr lang="ru-RU" sz="1400" b="1" dirty="0" err="1"/>
              <a:t>Tech</a:t>
            </a:r>
            <a:r>
              <a:rPr lang="ru-RU" sz="1400" b="1" dirty="0"/>
              <a:t> стали партнерами</a:t>
            </a:r>
            <a:r>
              <a:rPr lang="ru-RU" sz="1400" b="1" dirty="0" smtClean="0"/>
              <a:t> </a:t>
            </a:r>
            <a:endParaRPr lang="en-US" sz="1400" b="1" dirty="0" smtClean="0"/>
          </a:p>
          <a:p>
            <a:r>
              <a:rPr lang="ru-RU" sz="1400" dirty="0" smtClean="0"/>
              <a:t>Андрей </a:t>
            </a:r>
            <a:r>
              <a:rPr lang="ru-RU" sz="1400" dirty="0"/>
              <a:t>Мамонтов, генеральный директор резидента кластера </a:t>
            </a:r>
            <a:r>
              <a:rPr lang="ru-RU" sz="1400" dirty="0" smtClean="0"/>
              <a:t>Космических</a:t>
            </a:r>
            <a:endParaRPr lang="en-US" sz="1400" dirty="0" smtClean="0"/>
          </a:p>
          <a:p>
            <a:r>
              <a:rPr lang="ru-RU" sz="1400" dirty="0" smtClean="0"/>
              <a:t> </a:t>
            </a:r>
            <a:r>
              <a:rPr lang="ru-RU" sz="1400" dirty="0"/>
              <a:t>технологий компании «Аэроб» и представитель французской компании </a:t>
            </a:r>
            <a:endParaRPr lang="en-US" sz="1400" dirty="0" smtClean="0"/>
          </a:p>
          <a:p>
            <a:r>
              <a:rPr lang="ru-RU" sz="1400" dirty="0" err="1" smtClean="0"/>
              <a:t>Solon</a:t>
            </a:r>
            <a:r>
              <a:rPr lang="ru-RU" sz="1400" dirty="0" smtClean="0"/>
              <a:t> </a:t>
            </a:r>
            <a:r>
              <a:rPr lang="ru-RU" sz="1400" dirty="0" err="1"/>
              <a:t>Tech</a:t>
            </a:r>
            <a:r>
              <a:rPr lang="ru-RU" sz="1400" dirty="0"/>
              <a:t>, инженер-разработчик Дмитрий Лавринов, подписали на </a:t>
            </a:r>
            <a:endParaRPr lang="en-US" sz="1400" dirty="0" smtClean="0"/>
          </a:p>
          <a:p>
            <a:r>
              <a:rPr lang="ru-RU" sz="1400" dirty="0" smtClean="0"/>
              <a:t>аэрокосмическом </a:t>
            </a:r>
            <a:r>
              <a:rPr lang="ru-RU" sz="1400" dirty="0"/>
              <a:t>салоне «МАКС-2013» договор о </a:t>
            </a:r>
            <a:r>
              <a:rPr lang="ru-RU" sz="1400" dirty="0" smtClean="0"/>
              <a:t>сотрудничестве.</a:t>
            </a:r>
            <a:endParaRPr lang="ru-RU" sz="1400" b="1" dirty="0" smtClean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765513"/>
            <a:ext cx="1455127" cy="13003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3471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</a:t>
            </a:r>
            <a:r>
              <a:rPr lang="ru-RU" sz="2400" dirty="0" err="1"/>
              <a:t>ДиСиКон</a:t>
            </a:r>
            <a:r>
              <a:rPr lang="ru-RU" sz="24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62646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ОАО МТС расширяет </a:t>
            </a:r>
            <a:r>
              <a:rPr lang="ru-RU" sz="1400" b="1" dirty="0" err="1" smtClean="0"/>
              <a:t>видеомониторинг</a:t>
            </a:r>
            <a:r>
              <a:rPr lang="ru-RU" sz="1400" b="1" dirty="0" smtClean="0"/>
              <a:t> леса </a:t>
            </a:r>
            <a:r>
              <a:rPr lang="ru-RU" sz="1400" b="1" dirty="0"/>
              <a:t>с </a:t>
            </a:r>
            <a:r>
              <a:rPr lang="ru-RU" sz="1400" b="1" dirty="0" smtClean="0"/>
              <a:t>использованием</a:t>
            </a:r>
          </a:p>
          <a:p>
            <a:r>
              <a:rPr lang="ru-RU" sz="1400" b="1" dirty="0" smtClean="0"/>
              <a:t>системы </a:t>
            </a:r>
            <a:r>
              <a:rPr lang="ru-RU" sz="1400" b="1" dirty="0"/>
              <a:t>«Лесной дозор</a:t>
            </a:r>
            <a:r>
              <a:rPr lang="ru-RU" sz="1400" b="1" dirty="0" smtClean="0"/>
              <a:t>»</a:t>
            </a:r>
          </a:p>
          <a:p>
            <a:r>
              <a:rPr lang="ru-RU" sz="1400" dirty="0"/>
              <a:t>Сейчас в лесах Республики </a:t>
            </a:r>
            <a:r>
              <a:rPr lang="ru-RU" sz="1400" dirty="0" smtClean="0"/>
              <a:t>Коми специальные </a:t>
            </a:r>
            <a:r>
              <a:rPr lang="ru-RU" sz="1400" dirty="0"/>
              <a:t>видеокамеры размещены на пяти </a:t>
            </a:r>
            <a:r>
              <a:rPr lang="ru-RU" sz="1400" dirty="0" smtClean="0"/>
              <a:t>объектах МТС. </a:t>
            </a:r>
            <a:r>
              <a:rPr lang="ru-RU" sz="1400" dirty="0"/>
              <a:t>П</a:t>
            </a:r>
            <a:r>
              <a:rPr lang="ru-RU" sz="1400" dirty="0" smtClean="0"/>
              <a:t>ланируют </a:t>
            </a:r>
            <a:r>
              <a:rPr lang="ru-RU" sz="1400" dirty="0"/>
              <a:t>расширить географию видеонаблюдения, дополнительно установив оборудование на двух </a:t>
            </a:r>
            <a:r>
              <a:rPr lang="ru-RU" sz="1400" dirty="0" smtClean="0"/>
              <a:t>мачтах оператора.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636912"/>
            <a:ext cx="785808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Основное назначение системы "Лесной Дозор": мониторинг лесов, степей, посевов и др. Одним из главных элементов системы является распределенная сеть датчиков (видеокамеры, </a:t>
            </a:r>
            <a:r>
              <a:rPr lang="ru-RU" sz="1400" dirty="0" err="1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тепловизоры</a:t>
            </a:r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 и др.), размещенных на высотных сооружениях, которые обеспечивают выполнение задач мониторинга</a:t>
            </a:r>
            <a:r>
              <a:rPr lang="ru-RU" sz="1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.</a:t>
            </a:r>
            <a:endParaRPr lang="ru-RU" sz="1400" dirty="0">
              <a:solidFill>
                <a:schemeClr val="bg2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2768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149080"/>
            <a:ext cx="7838251" cy="146193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solidFill>
                  <a:schemeClr val="accent1"/>
                </a:solidFill>
                <a:cs typeface="HelveticaNeueCyr-Roman"/>
              </a:rPr>
              <a:t>Для функционирования системы используется уже существующая инфраструктура мобильных операторов (вышки, аппаратура связи и обслуживающие команды). Т.к. система легко масштабируется и расширяется, она пригодна для обнаружения лесных пожаров как на небольших территориях, так и на больших площадях</a:t>
            </a:r>
            <a:r>
              <a:rPr lang="ru-RU" sz="1400" dirty="0" smtClean="0">
                <a:solidFill>
                  <a:schemeClr val="accent1"/>
                </a:solidFill>
                <a:cs typeface="HelveticaNeueCyr-Roman"/>
              </a:rPr>
              <a:t>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accent1"/>
                </a:solidFill>
              </a:rPr>
              <a:t>Инновационная </a:t>
            </a:r>
            <a:r>
              <a:rPr lang="ru-RU" sz="1400" dirty="0">
                <a:solidFill>
                  <a:schemeClr val="accent1"/>
                </a:solidFill>
              </a:rPr>
              <a:t>программная часть состоит из серверов системы размещенных  в «облаке» и обеспечивающих необходимый </a:t>
            </a:r>
            <a:r>
              <a:rPr lang="ru-RU" sz="1400" dirty="0" smtClean="0">
                <a:solidFill>
                  <a:schemeClr val="accent1"/>
                </a:solidFill>
              </a:rPr>
              <a:t>функционал по мониторингу леса и обнаружению лесных пожаров.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165304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Распределенные системы мониторинга, предназначенные для задач обнаружения пожаров на больших территориях, лесных пожаров.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85" y="57959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789040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5053" y="836712"/>
            <a:ext cx="1389395" cy="1170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801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33089"/>
            <a:ext cx="6493373" cy="703623"/>
          </a:xfrm>
        </p:spPr>
        <p:txBody>
          <a:bodyPr/>
          <a:lstStyle/>
          <a:p>
            <a:r>
              <a:rPr lang="ru-RU" sz="2400" b="1" dirty="0"/>
              <a:t>ООО "Браво Моторс"</a:t>
            </a:r>
            <a:endParaRPr lang="ru-RU" sz="2400" dirty="0"/>
          </a:p>
        </p:txBody>
      </p:sp>
      <p:sp>
        <p:nvSpPr>
          <p:cNvPr id="5" name="Rectangle 9"/>
          <p:cNvSpPr/>
          <p:nvPr/>
        </p:nvSpPr>
        <p:spPr>
          <a:xfrm>
            <a:off x="755576" y="963885"/>
            <a:ext cx="59876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Компания-резидент </a:t>
            </a:r>
            <a:r>
              <a:rPr lang="ru-RU" sz="1400" b="1" dirty="0" err="1"/>
              <a:t>Сколково</a:t>
            </a:r>
            <a:r>
              <a:rPr lang="ru-RU" sz="1400" b="1" dirty="0"/>
              <a:t> </a:t>
            </a:r>
            <a:r>
              <a:rPr lang="ru-RU" sz="1400" b="1" dirty="0" err="1"/>
              <a:t>Bravo</a:t>
            </a:r>
            <a:r>
              <a:rPr lang="ru-RU" sz="1400" b="1" dirty="0"/>
              <a:t> </a:t>
            </a:r>
            <a:r>
              <a:rPr lang="ru-RU" sz="1400" b="1" dirty="0" err="1"/>
              <a:t>Motors</a:t>
            </a:r>
            <a:r>
              <a:rPr lang="ru-RU" sz="1400" b="1" dirty="0"/>
              <a:t> подписала соглашение о сотрудничестве с компанией-резидентом </a:t>
            </a:r>
            <a:r>
              <a:rPr lang="ru-RU" sz="1400" b="1" dirty="0" err="1"/>
              <a:t>Сколково</a:t>
            </a:r>
            <a:r>
              <a:rPr lang="ru-RU" sz="1400" b="1" dirty="0"/>
              <a:t> </a:t>
            </a:r>
            <a:r>
              <a:rPr lang="ru-RU" sz="1400" b="1" dirty="0" err="1" smtClean="0"/>
              <a:t>RoboCV</a:t>
            </a:r>
            <a:endParaRPr lang="ru-RU" sz="1400" b="1" dirty="0" smtClean="0"/>
          </a:p>
          <a:p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  <a:p>
            <a:r>
              <a:rPr lang="ru-RU" sz="1400" dirty="0"/>
              <a:t>В ближайшее время обе компании намерены представить прототип электромобиля-</a:t>
            </a:r>
            <a:r>
              <a:rPr lang="ru-RU" sz="1400" dirty="0" err="1"/>
              <a:t>трансформера</a:t>
            </a:r>
            <a:r>
              <a:rPr lang="ru-RU" sz="1400" dirty="0"/>
              <a:t> </a:t>
            </a:r>
            <a:r>
              <a:rPr lang="ru-RU" sz="1400" dirty="0" err="1"/>
              <a:t>eTrike</a:t>
            </a:r>
            <a:r>
              <a:rPr lang="ru-RU" sz="1400" dirty="0"/>
              <a:t> с внедренной системой автопилотирования </a:t>
            </a:r>
            <a:r>
              <a:rPr lang="ru-RU" sz="1400" dirty="0" err="1"/>
              <a:t>RoboCV</a:t>
            </a:r>
            <a:r>
              <a:rPr lang="ru-RU" sz="1400" dirty="0"/>
              <a:t>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5966" y="908586"/>
            <a:ext cx="1570490" cy="14402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27584" y="2924944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ООО "Браво </a:t>
            </a:r>
            <a:r>
              <a:rPr lang="ru-RU" sz="1400" dirty="0" smtClean="0">
                <a:solidFill>
                  <a:srgbClr val="FFFFFF"/>
                </a:solidFill>
              </a:rPr>
              <a:t>Моторс" </a:t>
            </a:r>
            <a:r>
              <a:rPr lang="ru-RU" sz="1400" dirty="0">
                <a:solidFill>
                  <a:srgbClr val="FFFFFF"/>
                </a:solidFill>
              </a:rPr>
              <a:t>занимается научными исследованиями и разработками в области </a:t>
            </a:r>
            <a:r>
              <a:rPr lang="ru-RU" sz="1400" dirty="0" err="1">
                <a:solidFill>
                  <a:srgbClr val="FFFFFF"/>
                </a:solidFill>
              </a:rPr>
              <a:t>энергоэффективности</a:t>
            </a:r>
            <a:r>
              <a:rPr lang="ru-RU" sz="1400" dirty="0">
                <a:solidFill>
                  <a:srgbClr val="FFFFFF"/>
                </a:solidFill>
              </a:rPr>
              <a:t> и электрических транспортных средств будущего. Одна из основных разработок компании - инновационная система продления жизни аккумуляторных батарей в электрических транспортных средствах, защищенная патентами и не имеющая аналогов в мире.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13978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27584" y="4509120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 отличие от </a:t>
            </a:r>
            <a:r>
              <a:rPr lang="ru-RU" sz="1400" dirty="0" err="1">
                <a:solidFill>
                  <a:schemeClr val="accent1"/>
                </a:solidFill>
              </a:rPr>
              <a:t>Segway</a:t>
            </a:r>
            <a:r>
              <a:rPr lang="ru-RU" sz="1400" dirty="0">
                <a:solidFill>
                  <a:schemeClr val="accent1"/>
                </a:solidFill>
              </a:rPr>
              <a:t>, </a:t>
            </a:r>
            <a:r>
              <a:rPr lang="ru-RU" sz="1400" dirty="0" smtClean="0">
                <a:solidFill>
                  <a:schemeClr val="accent1"/>
                </a:solidFill>
              </a:rPr>
              <a:t>продукт </a:t>
            </a:r>
            <a:r>
              <a:rPr lang="ru-RU" sz="1400" dirty="0">
                <a:solidFill>
                  <a:schemeClr val="accent1"/>
                </a:solidFill>
              </a:rPr>
              <a:t>дарит потребителю уровень комфорта и безопасности полноразмерного автомобиля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rgbClr val="D4FF01"/>
                </a:solidFill>
              </a:rPr>
              <a:t>Выпускаемые электромобили </a:t>
            </a:r>
            <a:r>
              <a:rPr lang="ru-RU" sz="1400" dirty="0">
                <a:solidFill>
                  <a:srgbClr val="D4FF01"/>
                </a:solidFill>
              </a:rPr>
              <a:t>и </a:t>
            </a:r>
            <a:r>
              <a:rPr lang="ru-RU" sz="1400" dirty="0" err="1">
                <a:solidFill>
                  <a:srgbClr val="D4FF01"/>
                </a:solidFill>
              </a:rPr>
              <a:t>гольфкары</a:t>
            </a:r>
            <a:r>
              <a:rPr lang="ru-RU" sz="1400" dirty="0">
                <a:solidFill>
                  <a:srgbClr val="D4FF01"/>
                </a:solidFill>
              </a:rPr>
              <a:t> </a:t>
            </a:r>
            <a:r>
              <a:rPr lang="ru-RU" sz="1400" dirty="0" smtClean="0">
                <a:solidFill>
                  <a:srgbClr val="D4FF01"/>
                </a:solidFill>
              </a:rPr>
              <a:t>опережают </a:t>
            </a:r>
            <a:r>
              <a:rPr lang="ru-RU" sz="1400" dirty="0">
                <a:solidFill>
                  <a:srgbClr val="D4FF01"/>
                </a:solidFill>
              </a:rPr>
              <a:t>в качестве лучшие зарубежные аналоги, </a:t>
            </a:r>
            <a:r>
              <a:rPr lang="ru-RU" sz="1400" dirty="0" smtClean="0">
                <a:solidFill>
                  <a:srgbClr val="D4FF01"/>
                </a:solidFill>
              </a:rPr>
              <a:t>оставаясь </a:t>
            </a:r>
            <a:r>
              <a:rPr lang="ru-RU" sz="1400" dirty="0">
                <a:solidFill>
                  <a:srgbClr val="D4FF01"/>
                </a:solidFill>
              </a:rPr>
              <a:t>при этом </a:t>
            </a:r>
            <a:r>
              <a:rPr lang="ru-RU" sz="1400" dirty="0" smtClean="0">
                <a:solidFill>
                  <a:srgbClr val="D4FF01"/>
                </a:solidFill>
              </a:rPr>
              <a:t>конкурентоспособными </a:t>
            </a:r>
            <a:r>
              <a:rPr lang="ru-RU" sz="1400" dirty="0">
                <a:solidFill>
                  <a:srgbClr val="D4FF01"/>
                </a:solidFill>
              </a:rPr>
              <a:t>по цене даже с китайскими </a:t>
            </a:r>
            <a:r>
              <a:rPr lang="ru-RU" sz="1400" dirty="0" smtClean="0">
                <a:solidFill>
                  <a:srgbClr val="D4FF01"/>
                </a:solidFill>
              </a:rPr>
              <a:t>производителями.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100,000 </a:t>
            </a:r>
            <a:r>
              <a:rPr lang="ru-RU" sz="1400" dirty="0">
                <a:solidFill>
                  <a:schemeClr val="bg2"/>
                </a:solidFill>
              </a:rPr>
              <a:t>проданных единиц за пять лет – реалистичная оценка и по опыту продаж </a:t>
            </a:r>
            <a:r>
              <a:rPr lang="ru-RU" sz="1400" dirty="0" err="1">
                <a:solidFill>
                  <a:schemeClr val="bg2"/>
                </a:solidFill>
              </a:rPr>
              <a:t>Segway</a:t>
            </a:r>
            <a:r>
              <a:rPr lang="ru-RU" sz="1400" dirty="0">
                <a:solidFill>
                  <a:schemeClr val="bg2"/>
                </a:solidFill>
              </a:rPr>
              <a:t>, и по расчетам </a:t>
            </a:r>
            <a:r>
              <a:rPr lang="ru-RU" sz="1400" dirty="0" smtClean="0">
                <a:solidFill>
                  <a:schemeClr val="bg2"/>
                </a:solidFill>
              </a:rPr>
              <a:t>конкурентов </a:t>
            </a:r>
            <a:r>
              <a:rPr lang="ru-RU" sz="1400" dirty="0">
                <a:solidFill>
                  <a:schemeClr val="bg2"/>
                </a:solidFill>
              </a:rPr>
              <a:t>– </a:t>
            </a:r>
            <a:r>
              <a:rPr lang="ru-RU" sz="1400" dirty="0" err="1">
                <a:solidFill>
                  <a:schemeClr val="bg2"/>
                </a:solidFill>
              </a:rPr>
              <a:t>LitMotors</a:t>
            </a:r>
            <a:r>
              <a:rPr lang="ru-RU" sz="1400" dirty="0">
                <a:solidFill>
                  <a:schemeClr val="bg2"/>
                </a:solidFill>
              </a:rPr>
              <a:t>. Рынок растет на 39</a:t>
            </a:r>
            <a:r>
              <a:rPr lang="ru-RU" sz="1400" dirty="0" smtClean="0">
                <a:solidFill>
                  <a:schemeClr val="bg2"/>
                </a:solidFill>
              </a:rPr>
              <a:t>% ежегодно.</a:t>
            </a:r>
            <a:endParaRPr lang="ru-RU" sz="1400" b="1" dirty="0" smtClean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199" y="572396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37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33089"/>
            <a:ext cx="6493373" cy="703623"/>
          </a:xfrm>
        </p:spPr>
        <p:txBody>
          <a:bodyPr/>
          <a:lstStyle/>
          <a:p>
            <a:r>
              <a:rPr lang="ru-RU" sz="2400" b="1" dirty="0" err="1"/>
              <a:t>Пултрузионные</a:t>
            </a:r>
            <a:r>
              <a:rPr lang="ru-RU" sz="2400" b="1" dirty="0"/>
              <a:t> технологии</a:t>
            </a:r>
            <a:endParaRPr lang="ru-RU" sz="2400" dirty="0"/>
          </a:p>
        </p:txBody>
      </p:sp>
      <p:sp>
        <p:nvSpPr>
          <p:cNvPr id="5" name="Rectangle 9"/>
          <p:cNvSpPr/>
          <p:nvPr/>
        </p:nvSpPr>
        <p:spPr>
          <a:xfrm>
            <a:off x="755576" y="963885"/>
            <a:ext cx="61206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Композитные </a:t>
            </a:r>
            <a:r>
              <a:rPr lang="ru-RU" sz="1400" b="1" dirty="0" smtClean="0"/>
              <a:t>системы </a:t>
            </a:r>
            <a:r>
              <a:rPr lang="ru-RU" sz="1400" b="1" dirty="0"/>
              <a:t>ЗАО "</a:t>
            </a:r>
            <a:r>
              <a:rPr lang="ru-RU" sz="1400" b="1" dirty="0" err="1"/>
              <a:t>Пултрузионные</a:t>
            </a:r>
            <a:r>
              <a:rPr lang="ru-RU" sz="1400" b="1" dirty="0"/>
              <a:t> </a:t>
            </a:r>
            <a:r>
              <a:rPr lang="ru-RU" sz="1400" b="1" dirty="0" smtClean="0"/>
              <a:t>технологии" поставлены в </a:t>
            </a:r>
          </a:p>
          <a:p>
            <a:r>
              <a:rPr lang="ru-RU" sz="1400" b="1" dirty="0" smtClean="0"/>
              <a:t>г. Долгопрудный</a:t>
            </a:r>
          </a:p>
          <a:p>
            <a:r>
              <a:rPr lang="ru-RU" sz="1400" dirty="0" smtClean="0"/>
              <a:t> </a:t>
            </a:r>
          </a:p>
          <a:p>
            <a:r>
              <a:rPr lang="ru-RU" sz="1400" dirty="0" smtClean="0"/>
              <a:t>ЗАО </a:t>
            </a:r>
            <a:r>
              <a:rPr lang="ru-RU" sz="1400" dirty="0"/>
              <a:t>"</a:t>
            </a:r>
            <a:r>
              <a:rPr lang="ru-RU" sz="1400" dirty="0" err="1"/>
              <a:t>Пултрузионные</a:t>
            </a:r>
            <a:r>
              <a:rPr lang="ru-RU" sz="1400" dirty="0"/>
              <a:t> технологии" осуществило поставку композитных шпунтовых свай собственного производства для укрепления береговой линии центрального пруда в парке г</a:t>
            </a:r>
            <a:r>
              <a:rPr lang="ru-RU" sz="1400" dirty="0" smtClean="0"/>
              <a:t>. Долгопрудный</a:t>
            </a:r>
            <a:r>
              <a:rPr lang="ru-RU" sz="1400" dirty="0"/>
              <a:t>. </a:t>
            </a:r>
            <a:endParaRPr lang="ru-RU" sz="1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4833" y="836712"/>
            <a:ext cx="1571623" cy="15425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27584" y="2924944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ПУЛТРУЗИЯ – наиболее быстрый и экономически эффективный метод производства композитной продукции.</a:t>
            </a:r>
          </a:p>
          <a:p>
            <a:r>
              <a:rPr lang="ru-RU" sz="1400" dirty="0">
                <a:solidFill>
                  <a:schemeClr val="bg2"/>
                </a:solidFill>
              </a:rPr>
              <a:t>Производимая продукция (композитные шпунтовые сваи) является одним из наиболее сложных производимых композитных продуктов в мире и нацелен на один из наиболее перспективных сегментов рынка – укрепление береговой линии и обустройства котлованов в строительстве</a:t>
            </a:r>
            <a:r>
              <a:rPr lang="ru-RU" sz="1400" b="1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2930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27584" y="4653136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Преимущества композитных шпунтовых </a:t>
            </a:r>
            <a:r>
              <a:rPr lang="ru-RU" sz="1400" dirty="0" smtClean="0">
                <a:solidFill>
                  <a:schemeClr val="accent1"/>
                </a:solidFill>
              </a:rPr>
              <a:t>свай: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легкие </a:t>
            </a:r>
            <a:r>
              <a:rPr lang="ru-RU" sz="1400" dirty="0">
                <a:solidFill>
                  <a:schemeClr val="accent1"/>
                </a:solidFill>
              </a:rPr>
              <a:t>и простые в установке</a:t>
            </a:r>
            <a:r>
              <a:rPr lang="ru-RU" sz="1400" dirty="0" smtClean="0">
                <a:solidFill>
                  <a:schemeClr val="accent1"/>
                </a:solidFill>
              </a:rPr>
              <a:t>; </a:t>
            </a:r>
            <a:r>
              <a:rPr lang="ru-RU" sz="1400" dirty="0">
                <a:solidFill>
                  <a:schemeClr val="accent1"/>
                </a:solidFill>
              </a:rPr>
              <a:t>исключительная долговечность (не менее 50 лет!)</a:t>
            </a:r>
            <a:r>
              <a:rPr lang="ru-RU" sz="1400" dirty="0" smtClean="0">
                <a:solidFill>
                  <a:schemeClr val="accent1"/>
                </a:solidFill>
              </a:rPr>
              <a:t>;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высокие </a:t>
            </a:r>
            <a:r>
              <a:rPr lang="ru-RU" sz="1400" dirty="0">
                <a:solidFill>
                  <a:schemeClr val="accent1"/>
                </a:solidFill>
              </a:rPr>
              <a:t>механические характеристики и прочность</a:t>
            </a:r>
            <a:r>
              <a:rPr lang="ru-RU" sz="1400" dirty="0" smtClean="0">
                <a:solidFill>
                  <a:schemeClr val="accent1"/>
                </a:solidFill>
              </a:rPr>
              <a:t>;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экологическая </a:t>
            </a:r>
            <a:r>
              <a:rPr lang="ru-RU" sz="1400" dirty="0">
                <a:solidFill>
                  <a:schemeClr val="accent1"/>
                </a:solidFill>
              </a:rPr>
              <a:t>безопасность</a:t>
            </a:r>
            <a:r>
              <a:rPr lang="ru-RU" sz="1400" dirty="0" smtClean="0">
                <a:solidFill>
                  <a:schemeClr val="accent1"/>
                </a:solidFill>
              </a:rPr>
              <a:t>;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эстетичный </a:t>
            </a:r>
            <a:r>
              <a:rPr lang="ru-RU" sz="1400" dirty="0">
                <a:solidFill>
                  <a:schemeClr val="accent1"/>
                </a:solidFill>
              </a:rPr>
              <a:t>внешний вид</a:t>
            </a:r>
            <a:r>
              <a:rPr lang="ru-RU" sz="1400" dirty="0" smtClean="0">
                <a:solidFill>
                  <a:schemeClr val="accent1"/>
                </a:solidFill>
              </a:rPr>
              <a:t>;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специально </a:t>
            </a:r>
            <a:r>
              <a:rPr lang="ru-RU" sz="1400" dirty="0">
                <a:solidFill>
                  <a:schemeClr val="accent1"/>
                </a:solidFill>
              </a:rPr>
              <a:t>спроектированные замки</a:t>
            </a:r>
            <a:r>
              <a:rPr lang="ru-RU" sz="1400" dirty="0" smtClean="0">
                <a:solidFill>
                  <a:schemeClr val="accent1"/>
                </a:solidFill>
              </a:rPr>
              <a:t>;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стойкость </a:t>
            </a:r>
            <a:r>
              <a:rPr lang="ru-RU" sz="1400" dirty="0">
                <a:solidFill>
                  <a:schemeClr val="accent1"/>
                </a:solidFill>
              </a:rPr>
              <a:t>к коррозии и агрессивным </a:t>
            </a:r>
            <a:r>
              <a:rPr lang="ru-RU" sz="1400" dirty="0" smtClean="0">
                <a:solidFill>
                  <a:schemeClr val="accent1"/>
                </a:solidFill>
              </a:rPr>
              <a:t>средам</a:t>
            </a:r>
            <a:r>
              <a:rPr lang="en-US" sz="1400" dirty="0" smtClean="0">
                <a:solidFill>
                  <a:schemeClr val="accent1"/>
                </a:solidFill>
              </a:rPr>
              <a:t>; </a:t>
            </a:r>
            <a:r>
              <a:rPr lang="ru-RU" sz="1400" dirty="0" smtClean="0">
                <a:solidFill>
                  <a:schemeClr val="accent1"/>
                </a:solidFill>
              </a:rPr>
              <a:t>модульная </a:t>
            </a:r>
            <a:r>
              <a:rPr lang="ru-RU" sz="1400" dirty="0">
                <a:solidFill>
                  <a:schemeClr val="accent1"/>
                </a:solidFill>
              </a:rPr>
              <a:t>конструкция.</a:t>
            </a:r>
            <a:r>
              <a:rPr lang="ru-RU" sz="1400" b="1" dirty="0">
                <a:solidFill>
                  <a:schemeClr val="accent1"/>
                </a:solidFill>
              </a:rPr>
              <a:t> </a:t>
            </a:r>
            <a:endParaRPr lang="ru-RU" sz="1400" dirty="0" smtClean="0">
              <a:solidFill>
                <a:schemeClr val="accent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Общая стоимость защиты  только берегов рек Волжского бассейна в ближайшее время может составить более </a:t>
            </a:r>
            <a:r>
              <a:rPr lang="ru-RU" sz="1400" b="1" dirty="0">
                <a:solidFill>
                  <a:schemeClr val="bg2"/>
                </a:solidFill>
              </a:rPr>
              <a:t>100 миллиардов рублей.</a:t>
            </a:r>
            <a:endParaRPr lang="ru-RU" sz="1400" dirty="0" smtClean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1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ООО "Центр инновационного развития СТМ"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908720"/>
            <a:ext cx="56640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В Щербинке прошли </a:t>
            </a:r>
            <a:r>
              <a:rPr lang="ru-RU" sz="1400" b="1" dirty="0" smtClean="0">
                <a:latin typeface="Arial"/>
                <a:cs typeface="Arial"/>
              </a:rPr>
              <a:t>испытания </a:t>
            </a:r>
            <a:r>
              <a:rPr lang="ru-RU" sz="1400" b="1" dirty="0">
                <a:latin typeface="Arial"/>
                <a:cs typeface="Arial"/>
              </a:rPr>
              <a:t>тепловоза </a:t>
            </a:r>
            <a:r>
              <a:rPr lang="ru-RU" sz="1400" b="1" dirty="0" smtClean="0">
                <a:latin typeface="Arial"/>
                <a:cs typeface="Arial"/>
              </a:rPr>
              <a:t>"</a:t>
            </a:r>
            <a:r>
              <a:rPr lang="ru-RU" sz="1400" b="1" dirty="0" err="1" smtClean="0">
                <a:latin typeface="Arial"/>
                <a:cs typeface="Arial"/>
              </a:rPr>
              <a:t>Sinara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r>
              <a:rPr lang="ru-RU" sz="1400" b="1" dirty="0" err="1" smtClean="0">
                <a:latin typeface="Arial"/>
                <a:cs typeface="Arial"/>
              </a:rPr>
              <a:t>Hybrid</a:t>
            </a:r>
            <a:r>
              <a:rPr lang="ru-RU" sz="1400" b="1" dirty="0">
                <a:latin typeface="Arial"/>
                <a:cs typeface="Arial"/>
              </a:rPr>
              <a:t>"</a:t>
            </a:r>
            <a:endParaRPr lang="ru-RU" sz="1400" b="1" dirty="0" smtClean="0">
              <a:latin typeface="Arial"/>
              <a:cs typeface="Arial"/>
            </a:endParaRPr>
          </a:p>
          <a:p>
            <a:endParaRPr lang="ru-RU" sz="1400" b="1" dirty="0" smtClean="0">
              <a:latin typeface="Arial"/>
              <a:cs typeface="Arial"/>
            </a:endParaRPr>
          </a:p>
          <a:p>
            <a:r>
              <a:rPr lang="ru-RU" sz="1400" dirty="0" smtClean="0">
                <a:latin typeface="Arial"/>
                <a:cs typeface="Arial"/>
              </a:rPr>
              <a:t>В </a:t>
            </a:r>
            <a:r>
              <a:rPr lang="ru-RU" sz="1400" dirty="0">
                <a:latin typeface="Arial"/>
                <a:cs typeface="Arial"/>
              </a:rPr>
              <a:t>ходе проведения испытаний локомотив достиг показателей по снижению потребления дизельного топлива </a:t>
            </a:r>
            <a:r>
              <a:rPr lang="ru-RU" sz="1400" dirty="0" smtClean="0">
                <a:latin typeface="Arial"/>
                <a:cs typeface="Arial"/>
              </a:rPr>
              <a:t>до 30</a:t>
            </a:r>
            <a:r>
              <a:rPr lang="ru-RU" sz="1400" dirty="0">
                <a:latin typeface="Arial"/>
                <a:cs typeface="Arial"/>
              </a:rPr>
              <a:t>%</a:t>
            </a:r>
            <a:r>
              <a:rPr lang="ru-RU" sz="1400" dirty="0" smtClean="0">
                <a:latin typeface="Arial"/>
                <a:cs typeface="Arial"/>
              </a:rPr>
              <a:t>.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Сертификат соответствия на локомотив разработчики получат, когда все показатели, утвержденные в техническом задании РЖД, будут достигнуты.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Предположительно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это случится во второй половине нынешнего года. 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3265820"/>
            <a:ext cx="785521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Гибридный тепловоз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«</a:t>
            </a:r>
            <a:r>
              <a:rPr lang="en-US" sz="1400" dirty="0" err="1" smtClean="0">
                <a:solidFill>
                  <a:schemeClr val="bg2"/>
                </a:solidFill>
                <a:latin typeface="Arial"/>
                <a:cs typeface="Arial"/>
              </a:rPr>
              <a:t>SinaraHybrid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»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за счет применения гибридной трансмиссии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потребляет на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30% меньше дизельного топлива, что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составит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около 60 тонн в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год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915652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399577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4347101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Технические решения</a:t>
            </a:r>
            <a:r>
              <a:rPr lang="en-US" sz="1400" dirty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обеспечивают возможность накапливать энергию подвижного состава при его торможении и использовать её в тяговом режиме движения, снижая глубину и интенсивность переходных режимов дизельного двигателя, что позволяет значительно уменьшить расход топлива тепловоза и улучшить его экологические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показатели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1065151"/>
            <a:ext cx="2138953" cy="9236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50794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85868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Потребность ОАО «Российские железные дороги» в гибридных маневровых тепловозов, предварительно подтвержденная потенциальным потребителем, составляет не менее 120 локомотивов в течение 5 лет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19746</TotalTime>
  <Words>1704</Words>
  <Application>Microsoft Macintosh PowerPoint</Application>
  <PresentationFormat>Экран (4:3)</PresentationFormat>
  <Paragraphs>139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Bazovaya Presentacia Skolkovo</vt:lpstr>
      <vt:lpstr>think-cell Slide</vt:lpstr>
      <vt:lpstr>Истории успеха Участников Проекта «Сколково» Август 2013</vt:lpstr>
      <vt:lpstr>Содержание</vt:lpstr>
      <vt:lpstr>ОнкоМакс</vt:lpstr>
      <vt:lpstr>МетаМакс</vt:lpstr>
      <vt:lpstr>Аэроб</vt:lpstr>
      <vt:lpstr>ООО "ДиСиКон"</vt:lpstr>
      <vt:lpstr>ООО "Браво Моторс"</vt:lpstr>
      <vt:lpstr>Пултрузионные технологии</vt:lpstr>
      <vt:lpstr>ООО "Центр инновационного развития СТМ"</vt:lpstr>
      <vt:lpstr> Джибукинг</vt:lpstr>
      <vt:lpstr>ООО "Научно-технический центр Т8" (ООО "Т8 НТЦ")</vt:lpstr>
      <vt:lpstr> Синезис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605</cp:revision>
  <cp:lastPrinted>2012-10-10T09:57:27Z</cp:lastPrinted>
  <dcterms:created xsi:type="dcterms:W3CDTF">2012-07-02T14:14:40Z</dcterms:created>
  <dcterms:modified xsi:type="dcterms:W3CDTF">2013-09-03T11:40:44Z</dcterms:modified>
</cp:coreProperties>
</file>