
<file path=[Content_Types].xml><?xml version="1.0" encoding="utf-8"?>
<Types xmlns="http://schemas.openxmlformats.org/package/2006/content-types">
  <Default Extension="xml" ContentType="application/xml"/>
  <Default Extension="jpg" ContentType="image/jpeg"/>
  <Default Extension="jpeg" ContentType="image/jpeg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embeddings/oleObject1.bin" ContentType="application/vnd.openxmlformats-officedocument.oleObject"/>
  <Override PartName="/ppt/theme/theme2.xml" ContentType="application/vnd.openxmlformats-officedocument.theme+xml"/>
  <Override PartName="/ppt/theme/theme3.xml" ContentType="application/vnd.openxmlformats-officedocument.them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56" r:id="rId2"/>
    <p:sldId id="325" r:id="rId3"/>
    <p:sldId id="370" r:id="rId4"/>
    <p:sldId id="369" r:id="rId5"/>
    <p:sldId id="371" r:id="rId6"/>
    <p:sldId id="364" r:id="rId7"/>
    <p:sldId id="372" r:id="rId8"/>
    <p:sldId id="341" r:id="rId9"/>
    <p:sldId id="366" r:id="rId10"/>
    <p:sldId id="359" r:id="rId11"/>
    <p:sldId id="367" r:id="rId12"/>
    <p:sldId id="360" r:id="rId13"/>
    <p:sldId id="354" r:id="rId14"/>
  </p:sldIdLst>
  <p:sldSz cx="9144000" cy="6858000" type="screen4x3"/>
  <p:notesSz cx="6797675" cy="9874250"/>
  <p:custDataLst>
    <p:tags r:id="rId1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katerina Inozemtseva" initials="EI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D8FF"/>
    <a:srgbClr val="FF0000"/>
    <a:srgbClr val="EBF1DE"/>
    <a:srgbClr val="CCFFCC"/>
    <a:srgbClr val="2992BE"/>
    <a:srgbClr val="CC0000"/>
    <a:srgbClr val="990000"/>
    <a:srgbClr val="EFFBFF"/>
    <a:srgbClr val="CDF2FF"/>
    <a:srgbClr val="FFE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786" autoAdjust="0"/>
  </p:normalViewPr>
  <p:slideViewPr>
    <p:cSldViewPr>
      <p:cViewPr varScale="1">
        <p:scale>
          <a:sx n="108" d="100"/>
          <a:sy n="108" d="100"/>
        </p:scale>
        <p:origin x="-848" y="-112"/>
      </p:cViewPr>
      <p:guideLst>
        <p:guide orient="horz" pos="1162"/>
        <p:guide pos="38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tags" Target="tags/tag1.xml"/><Relationship Id="rId1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79D069-F7DC-4F12-AD4A-F50FC7BCBE4E}" type="datetimeFigureOut">
              <a:rPr lang="ru-RU" smtClean="0"/>
              <a:t>01.08.13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51F7B9-24B2-4865-9F23-3DA645A20D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4342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3B0C13-1782-40AD-A838-8C9F94060FA9}" type="datetimeFigureOut">
              <a:rPr lang="ru-RU" smtClean="0"/>
              <a:t>01.08.13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E7FB1-CB6E-4AC0-9CE6-E9A8EDB33F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0159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4" Type="http://schemas.openxmlformats.org/officeDocument/2006/relationships/tags" Target="../tags/tag4.xml"/><Relationship Id="rId5" Type="http://schemas.openxmlformats.org/officeDocument/2006/relationships/tags" Target="../tags/tag5.xml"/><Relationship Id="rId6" Type="http://schemas.openxmlformats.org/officeDocument/2006/relationships/tags" Target="../tags/tag6.xml"/><Relationship Id="rId7" Type="http://schemas.openxmlformats.org/officeDocument/2006/relationships/tags" Target="../tags/tag7.xml"/><Relationship Id="rId8" Type="http://schemas.openxmlformats.org/officeDocument/2006/relationships/slideMaster" Target="../slideMasters/slideMaster1.xml"/><Relationship Id="rId9" Type="http://schemas.openxmlformats.org/officeDocument/2006/relationships/oleObject" Target="../embeddings/oleObject1.bin"/><Relationship Id="rId10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tags" Target="../tags/tag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40" y="406786"/>
            <a:ext cx="4644698" cy="4575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22760" y="1916833"/>
            <a:ext cx="3991429" cy="2098772"/>
          </a:xfrm>
          <a:prstGeom prst="rect">
            <a:avLst/>
          </a:prstGeom>
        </p:spPr>
        <p:txBody>
          <a:bodyPr/>
          <a:lstStyle>
            <a:lvl1pPr algn="r">
              <a:defRPr sz="3200" baseline="0">
                <a:ln>
                  <a:noFill/>
                </a:ln>
                <a:solidFill>
                  <a:schemeClr val="accent6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233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7019" y="108695"/>
            <a:ext cx="6493373" cy="703623"/>
          </a:xfrm>
          <a:prstGeom prst="rect">
            <a:avLst/>
          </a:prstGeom>
        </p:spPr>
        <p:txBody>
          <a:bodyPr anchor="t"/>
          <a:lstStyle>
            <a:lvl1pPr>
              <a:defRPr sz="3200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844674"/>
            <a:ext cx="8281292" cy="4680669"/>
          </a:xfrm>
        </p:spPr>
        <p:txBody>
          <a:bodyPr>
            <a:normAutofit/>
          </a:bodyPr>
          <a:lstStyle>
            <a:lvl1pPr>
              <a:defRPr sz="1800">
                <a:latin typeface="+mn-lt"/>
              </a:defRPr>
            </a:lvl1pPr>
            <a:lvl2pPr>
              <a:buSzPct val="100000"/>
              <a:defRPr sz="1800">
                <a:latin typeface="+mn-lt"/>
              </a:defRPr>
            </a:lvl2pPr>
            <a:lvl3pPr>
              <a:buSzPct val="100000"/>
              <a:defRPr sz="1800">
                <a:latin typeface="+mn-lt"/>
              </a:defRPr>
            </a:lvl3pPr>
            <a:lvl4pPr>
              <a:buSzPct val="100000"/>
              <a:defRPr sz="1800">
                <a:latin typeface="+mn-lt"/>
              </a:defRPr>
            </a:lvl4pPr>
            <a:lvl5pPr>
              <a:buSzPct val="100000"/>
              <a:defRPr sz="1800">
                <a:latin typeface="+mn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1" y="108696"/>
            <a:ext cx="976984" cy="70362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154"/>
          <a:stretch/>
        </p:blipFill>
        <p:spPr>
          <a:xfrm>
            <a:off x="0" y="-2782"/>
            <a:ext cx="439175" cy="68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384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0" y="0"/>
          <a:ext cx="146538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9" name="think-cell Slide" r:id="rId9" imgW="270" imgH="270" progId="TCLayout.ActiveDocument.1">
                  <p:embed/>
                </p:oleObj>
              </mc:Choice>
              <mc:Fallback>
                <p:oleObj name="think-cell Slide" r:id="rId9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46538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Foliennummernplatzhalter 4"/>
          <p:cNvSpPr txBox="1">
            <a:spLocks noGrp="1"/>
          </p:cNvSpPr>
          <p:nvPr userDrawn="1">
            <p:custDataLst>
              <p:tags r:id="rId3"/>
            </p:custDataLst>
          </p:nvPr>
        </p:nvSpPr>
        <p:spPr bwMode="auto">
          <a:xfrm>
            <a:off x="8373208" y="6572251"/>
            <a:ext cx="495300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defRPr/>
            </a:pPr>
            <a:fld id="{9012202A-0966-4C86-88B9-13F21CEC4770}" type="slidenum">
              <a:rPr lang="en-US" sz="1200" b="0" smtClean="0"/>
              <a:pPr algn="r">
                <a:defRPr/>
              </a:pPr>
              <a:t>‹#›</a:t>
            </a:fld>
            <a:endParaRPr lang="en-US" sz="1200" b="0" smtClean="0"/>
          </a:p>
        </p:txBody>
      </p:sp>
      <p:sp>
        <p:nvSpPr>
          <p:cNvPr id="8" name="Объект 6"/>
          <p:cNvSpPr>
            <a:spLocks noGrp="1"/>
          </p:cNvSpPr>
          <p:nvPr>
            <p:ph sz="quarter" idx="10"/>
          </p:nvPr>
        </p:nvSpPr>
        <p:spPr>
          <a:xfrm>
            <a:off x="106974" y="1124607"/>
            <a:ext cx="8949102" cy="5286703"/>
          </a:xfrm>
          <a:prstGeom prst="rect">
            <a:avLst/>
          </a:prstGeom>
        </p:spPr>
        <p:txBody>
          <a:bodyPr/>
          <a:lstStyle>
            <a:lvl1pPr marL="357188" indent="-3571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1pPr>
            <a:lvl2pPr marL="714375" indent="-35083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2pPr>
            <a:lvl3pPr marL="1071563" indent="-3698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3pPr>
            <a:lvl4pPr marL="1797050" indent="-3571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4pPr>
            <a:lvl5pPr marL="2154238" indent="-3571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SzPct val="100000"/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9" name="Прямоугольник 4"/>
          <p:cNvSpPr/>
          <p:nvPr userDrawn="1">
            <p:custDataLst>
              <p:tags r:id="rId4"/>
            </p:custDataLst>
          </p:nvPr>
        </p:nvSpPr>
        <p:spPr>
          <a:xfrm>
            <a:off x="896815" y="115888"/>
            <a:ext cx="8159262" cy="865187"/>
          </a:xfrm>
          <a:prstGeom prst="rect">
            <a:avLst/>
          </a:prstGeom>
          <a:solidFill>
            <a:srgbClr val="646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Helvetica"/>
            </a:endParaRPr>
          </a:p>
        </p:txBody>
      </p:sp>
      <p:sp>
        <p:nvSpPr>
          <p:cNvPr id="10" name="Прямоугольник 5"/>
          <p:cNvSpPr/>
          <p:nvPr userDrawn="1">
            <p:custDataLst>
              <p:tags r:id="rId5"/>
            </p:custDataLst>
          </p:nvPr>
        </p:nvSpPr>
        <p:spPr>
          <a:xfrm>
            <a:off x="372208" y="115888"/>
            <a:ext cx="191966" cy="865187"/>
          </a:xfrm>
          <a:prstGeom prst="rect">
            <a:avLst/>
          </a:prstGeom>
          <a:solidFill>
            <a:srgbClr val="D2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Helvetica"/>
            </a:endParaRPr>
          </a:p>
        </p:txBody>
      </p:sp>
      <p:sp>
        <p:nvSpPr>
          <p:cNvPr id="11" name="Прямоугольник 6"/>
          <p:cNvSpPr/>
          <p:nvPr userDrawn="1">
            <p:custDataLst>
              <p:tags r:id="rId6"/>
            </p:custDataLst>
          </p:nvPr>
        </p:nvSpPr>
        <p:spPr>
          <a:xfrm>
            <a:off x="106974" y="115888"/>
            <a:ext cx="191965" cy="865187"/>
          </a:xfrm>
          <a:prstGeom prst="rect">
            <a:avLst/>
          </a:prstGeom>
          <a:solidFill>
            <a:srgbClr val="D2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Helvetica"/>
            </a:endParaRPr>
          </a:p>
        </p:txBody>
      </p:sp>
      <p:sp>
        <p:nvSpPr>
          <p:cNvPr id="12" name="Прямоугольник 7"/>
          <p:cNvSpPr/>
          <p:nvPr userDrawn="1">
            <p:custDataLst>
              <p:tags r:id="rId7"/>
            </p:custDataLst>
          </p:nvPr>
        </p:nvSpPr>
        <p:spPr>
          <a:xfrm>
            <a:off x="638908" y="115888"/>
            <a:ext cx="191966" cy="865187"/>
          </a:xfrm>
          <a:prstGeom prst="rect">
            <a:avLst/>
          </a:prstGeom>
          <a:solidFill>
            <a:srgbClr val="D2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Helvetica"/>
            </a:endParaRPr>
          </a:p>
        </p:txBody>
      </p:sp>
      <p:sp>
        <p:nvSpPr>
          <p:cNvPr id="13" name="Заголовок 5"/>
          <p:cNvSpPr>
            <a:spLocks noGrp="1"/>
          </p:cNvSpPr>
          <p:nvPr>
            <p:ph type="title"/>
          </p:nvPr>
        </p:nvSpPr>
        <p:spPr>
          <a:xfrm>
            <a:off x="896815" y="115888"/>
            <a:ext cx="8159261" cy="865187"/>
          </a:xfrm>
          <a:prstGeom prst="rect">
            <a:avLst/>
          </a:prstGeom>
        </p:spPr>
        <p:txBody>
          <a:bodyPr anchor="ctr"/>
          <a:lstStyle>
            <a:lvl1pPr>
              <a:defRPr b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17955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0" name="Прямоугольник 9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 userDrawn="1"/>
        </p:nvSpPr>
        <p:spPr>
          <a:xfrm rot="16200000">
            <a:off x="-3340001" y="3221897"/>
            <a:ext cx="70734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20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август 2012</a:t>
            </a:r>
            <a:endParaRPr lang="ru-RU" sz="20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17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0" name="Прямоугольник 9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 userDrawn="1"/>
        </p:nvSpPr>
        <p:spPr>
          <a:xfrm rot="16200000">
            <a:off x="-3340001" y="3221897"/>
            <a:ext cx="70734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20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август 2012</a:t>
            </a:r>
            <a:endParaRPr lang="ru-RU" sz="20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17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0" name="Прямоугольник 9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 userDrawn="1"/>
        </p:nvSpPr>
        <p:spPr>
          <a:xfrm rot="16200000">
            <a:off x="-3340001" y="3221897"/>
            <a:ext cx="70734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20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август 2012</a:t>
            </a:r>
            <a:endParaRPr lang="ru-RU" sz="20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17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0" name="Прямоугольник 9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 userDrawn="1"/>
        </p:nvSpPr>
        <p:spPr>
          <a:xfrm rot="16200000">
            <a:off x="-3340001" y="3221897"/>
            <a:ext cx="70734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20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август 2012</a:t>
            </a:r>
            <a:endParaRPr lang="ru-RU" sz="20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17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2497" y="1888357"/>
            <a:ext cx="757207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126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HelveticaNeueCyr-Heavy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–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–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»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4" Type="http://schemas.openxmlformats.org/officeDocument/2006/relationships/image" Target="../media/image17.png"/><Relationship Id="rId1" Type="http://schemas.openxmlformats.org/officeDocument/2006/relationships/tags" Target="../tags/tag15.xml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4" Type="http://schemas.openxmlformats.org/officeDocument/2006/relationships/image" Target="../media/image18.png"/><Relationship Id="rId1" Type="http://schemas.openxmlformats.org/officeDocument/2006/relationships/tags" Target="../tags/tag16.x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4" Type="http://schemas.openxmlformats.org/officeDocument/2006/relationships/image" Target="../media/image19.png"/><Relationship Id="rId1" Type="http://schemas.openxmlformats.org/officeDocument/2006/relationships/tags" Target="../tags/tag17.xml"/><Relationship Id="rId2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4" Type="http://schemas.openxmlformats.org/officeDocument/2006/relationships/image" Target="../media/image20.png"/><Relationship Id="rId1" Type="http://schemas.openxmlformats.org/officeDocument/2006/relationships/tags" Target="../tags/tag18.xml"/><Relationship Id="rId2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tags" Target="../tags/tag8.xml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7.png"/><Relationship Id="rId1" Type="http://schemas.openxmlformats.org/officeDocument/2006/relationships/tags" Target="../tags/tag9.xm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1" Type="http://schemas.openxmlformats.org/officeDocument/2006/relationships/tags" Target="../tags/tag10.x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1.png"/><Relationship Id="rId1" Type="http://schemas.openxmlformats.org/officeDocument/2006/relationships/tags" Target="../tags/tag11.x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2.png"/><Relationship Id="rId1" Type="http://schemas.openxmlformats.org/officeDocument/2006/relationships/tags" Target="../tags/tag12.x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1" Type="http://schemas.openxmlformats.org/officeDocument/2006/relationships/tags" Target="../tags/tag13.x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1" Type="http://schemas.openxmlformats.org/officeDocument/2006/relationships/tags" Target="../tags/tag14.x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44008" y="1916833"/>
            <a:ext cx="4464496" cy="2098772"/>
          </a:xfrm>
        </p:spPr>
        <p:txBody>
          <a:bodyPr/>
          <a:lstStyle/>
          <a:p>
            <a:r>
              <a:rPr lang="ru-RU" sz="3600" dirty="0" smtClean="0">
                <a:solidFill>
                  <a:srgbClr val="00B0F0"/>
                </a:solidFill>
              </a:rPr>
              <a:t>Истории успеха Участников Проекта «</a:t>
            </a:r>
            <a:r>
              <a:rPr lang="ru-RU" sz="3600" dirty="0" err="1" smtClean="0">
                <a:solidFill>
                  <a:srgbClr val="00B0F0"/>
                </a:solidFill>
              </a:rPr>
              <a:t>Сколково</a:t>
            </a:r>
            <a:r>
              <a:rPr lang="ru-RU" sz="3600" dirty="0" smtClean="0">
                <a:solidFill>
                  <a:srgbClr val="00B0F0"/>
                </a:solidFill>
              </a:rPr>
              <a:t>»</a:t>
            </a:r>
            <a:br>
              <a:rPr lang="ru-RU" sz="3600" dirty="0" smtClean="0">
                <a:solidFill>
                  <a:srgbClr val="00B0F0"/>
                </a:solidFill>
              </a:rPr>
            </a:br>
            <a:r>
              <a:rPr lang="ru-RU" sz="3600" dirty="0" smtClean="0">
                <a:solidFill>
                  <a:srgbClr val="00B0F0"/>
                </a:solidFill>
              </a:rPr>
              <a:t>Июль 2013</a:t>
            </a:r>
            <a:endParaRPr lang="ru-RU" sz="3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2227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/>
              <a:t>ООО "</a:t>
            </a:r>
            <a:r>
              <a:rPr lang="ru-RU" sz="2800" dirty="0" err="1"/>
              <a:t>Автодория</a:t>
            </a:r>
            <a:r>
              <a:rPr lang="ru-RU" sz="2800" dirty="0"/>
              <a:t>"</a:t>
            </a:r>
          </a:p>
        </p:txBody>
      </p:sp>
      <p:sp>
        <p:nvSpPr>
          <p:cNvPr id="4" name="Rectangle 9"/>
          <p:cNvSpPr/>
          <p:nvPr/>
        </p:nvSpPr>
        <p:spPr>
          <a:xfrm>
            <a:off x="755576" y="836712"/>
            <a:ext cx="568863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«</a:t>
            </a:r>
            <a:r>
              <a:rPr lang="ru-RU" sz="1400" b="1" dirty="0" err="1"/>
              <a:t>Автодория</a:t>
            </a:r>
            <a:r>
              <a:rPr lang="ru-RU" sz="1400" b="1" dirty="0"/>
              <a:t>» запустила пилотный проект в Ингушетии</a:t>
            </a:r>
            <a:endParaRPr lang="en-US" sz="1400" b="1" dirty="0" smtClean="0"/>
          </a:p>
          <a:p>
            <a:r>
              <a:rPr lang="en-US" sz="1400" b="1" dirty="0"/>
              <a:t> </a:t>
            </a:r>
            <a:endParaRPr lang="en-US" sz="1400" b="1" dirty="0" smtClean="0"/>
          </a:p>
          <a:p>
            <a:r>
              <a:rPr lang="ru-RU" sz="1400" dirty="0" smtClean="0"/>
              <a:t>Компания </a:t>
            </a:r>
            <a:r>
              <a:rPr lang="ru-RU" sz="1400" dirty="0"/>
              <a:t>«</a:t>
            </a:r>
            <a:r>
              <a:rPr lang="ru-RU" sz="1400" dirty="0" err="1"/>
              <a:t>Автодория</a:t>
            </a:r>
            <a:r>
              <a:rPr lang="ru-RU" sz="1400" dirty="0"/>
              <a:t>» запустила </a:t>
            </a:r>
            <a:r>
              <a:rPr lang="ru-RU" sz="1400" dirty="0" smtClean="0"/>
              <a:t>в </a:t>
            </a:r>
            <a:r>
              <a:rPr lang="ru-RU" sz="1400" dirty="0"/>
              <a:t>Республике </a:t>
            </a:r>
            <a:r>
              <a:rPr lang="ru-RU" sz="1400" dirty="0" smtClean="0"/>
              <a:t>Ингушетия в </a:t>
            </a:r>
            <a:endParaRPr lang="en-US" sz="1400" dirty="0" smtClean="0"/>
          </a:p>
          <a:p>
            <a:r>
              <a:rPr lang="ru-RU" sz="1400" dirty="0" smtClean="0"/>
              <a:t>тестовом </a:t>
            </a:r>
            <a:r>
              <a:rPr lang="ru-RU" sz="1400" dirty="0"/>
              <a:t>режиме </a:t>
            </a:r>
            <a:r>
              <a:rPr lang="ru-RU" sz="1400" dirty="0" smtClean="0"/>
              <a:t>систему </a:t>
            </a:r>
            <a:r>
              <a:rPr lang="ru-RU" sz="1400" dirty="0"/>
              <a:t>фиксации нарушений скоростного режима.</a:t>
            </a:r>
            <a:endParaRPr lang="ru-RU" sz="1400" b="1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5" name="Rectangle 10"/>
          <p:cNvSpPr/>
          <p:nvPr/>
        </p:nvSpPr>
        <p:spPr>
          <a:xfrm>
            <a:off x="827584" y="2420888"/>
            <a:ext cx="7920880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Система «</a:t>
            </a:r>
            <a:r>
              <a:rPr lang="ru-RU" sz="1400" dirty="0" err="1">
                <a:solidFill>
                  <a:srgbClr val="FFFFFF"/>
                </a:solidFill>
              </a:rPr>
              <a:t>Автодория</a:t>
            </a:r>
            <a:r>
              <a:rPr lang="ru-RU" sz="1400" dirty="0">
                <a:solidFill>
                  <a:srgbClr val="FFFFFF"/>
                </a:solidFill>
              </a:rPr>
              <a:t>» представляет собой аппаратно-программный комплекс, предназначенный для измерений скорости движения транспортных средств путем вычисления времени, за которое они преодолели расстояние между установленными вдоль дороги регистраторами. </a:t>
            </a:r>
            <a:endParaRPr lang="ru-RU" sz="1400" dirty="0" smtClean="0">
              <a:solidFill>
                <a:srgbClr val="FFFFFF"/>
              </a:solidFill>
            </a:endParaRPr>
          </a:p>
          <a:p>
            <a:r>
              <a:rPr lang="ru-RU" sz="1400" dirty="0" smtClean="0">
                <a:solidFill>
                  <a:srgbClr val="FFFFFF"/>
                </a:solidFill>
              </a:rPr>
              <a:t>Используются  технологии </a:t>
            </a:r>
            <a:r>
              <a:rPr lang="ru-RU" sz="1400" dirty="0">
                <a:solidFill>
                  <a:srgbClr val="FFFFFF"/>
                </a:solidFill>
              </a:rPr>
              <a:t>оптического распознавания </a:t>
            </a:r>
            <a:r>
              <a:rPr lang="ru-RU" sz="1400" dirty="0" err="1">
                <a:solidFill>
                  <a:srgbClr val="FFFFFF"/>
                </a:solidFill>
              </a:rPr>
              <a:t>госномера</a:t>
            </a:r>
            <a:r>
              <a:rPr lang="ru-RU" sz="1400" dirty="0">
                <a:solidFill>
                  <a:srgbClr val="FFFFFF"/>
                </a:solidFill>
              </a:rPr>
              <a:t>, ГЛОНАСС и ЭЦП</a:t>
            </a:r>
            <a:endParaRPr lang="ru-RU" sz="1400" dirty="0">
              <a:solidFill>
                <a:srgbClr val="FFFFFF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051556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Суть инновации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3501008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преимущества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3861048"/>
            <a:ext cx="7890164" cy="181588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Arial"/>
              </a:rPr>
              <a:t>Соблюдение ПДД на протяженных участках дорог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Arial"/>
              </a:rPr>
              <a:t>Незаметность для радар- детекторов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Arial"/>
              </a:rPr>
              <a:t>Юридическая значимость данных за счет использования ЭЦП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Arial"/>
              </a:rPr>
              <a:t>Низкая стоимость внедрения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Arial"/>
              </a:rPr>
              <a:t>Точное определение места и времени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Arial"/>
              </a:rPr>
              <a:t>Непрерывный контроль на всем пути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Arial"/>
              </a:rPr>
              <a:t>Розыск транспортных средств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  <a:sym typeface="Arial"/>
              </a:rPr>
              <a:t>Уникальное бизнес-предложение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6146140"/>
            <a:ext cx="7910259" cy="52322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В Европе и Америке рынок систем контроля движения транспортных средств существует со второй половины 20 века и ежегодно </a:t>
            </a:r>
            <a:r>
              <a:rPr lang="ru-RU" sz="1400" dirty="0" smtClean="0">
                <a:solidFill>
                  <a:srgbClr val="FFFFFF"/>
                </a:solidFill>
              </a:rPr>
              <a:t>растёт.</a:t>
            </a:r>
            <a:endParaRPr lang="ru-RU" sz="14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5795972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02893" y="908720"/>
            <a:ext cx="2517579" cy="86813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1898602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/>
              <a:t>ООО "</a:t>
            </a:r>
            <a:r>
              <a:rPr lang="ru-RU" sz="2800" dirty="0" err="1"/>
              <a:t>Воркл</a:t>
            </a:r>
            <a:r>
              <a:rPr lang="ru-RU" sz="2800" dirty="0"/>
              <a:t>"</a:t>
            </a:r>
          </a:p>
        </p:txBody>
      </p:sp>
      <p:sp>
        <p:nvSpPr>
          <p:cNvPr id="4" name="Rectangle 9"/>
          <p:cNvSpPr/>
          <p:nvPr/>
        </p:nvSpPr>
        <p:spPr>
          <a:xfrm>
            <a:off x="827584" y="1035313"/>
            <a:ext cx="547260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err="1"/>
              <a:t>Workle</a:t>
            </a:r>
            <a:r>
              <a:rPr lang="en-US" sz="1400" b="1" dirty="0"/>
              <a:t> – </a:t>
            </a:r>
            <a:r>
              <a:rPr lang="en-US" sz="1400" b="1" dirty="0" err="1"/>
              <a:t>победитель</a:t>
            </a:r>
            <a:r>
              <a:rPr lang="en-US" sz="1400" b="1" dirty="0"/>
              <a:t> </a:t>
            </a:r>
            <a:r>
              <a:rPr lang="en-US" sz="1400" b="1" dirty="0" err="1"/>
              <a:t>eLearnExpo</a:t>
            </a:r>
            <a:r>
              <a:rPr lang="en-US" sz="1400" b="1" dirty="0"/>
              <a:t> Awards-</a:t>
            </a:r>
            <a:r>
              <a:rPr lang="en-US" sz="1400" b="1" dirty="0" smtClean="0"/>
              <a:t>2013</a:t>
            </a:r>
            <a:endParaRPr lang="ru-RU" sz="1400" b="1" dirty="0" smtClean="0"/>
          </a:p>
          <a:p>
            <a:endParaRPr lang="ru-RU" sz="1400" b="1" dirty="0" smtClean="0"/>
          </a:p>
          <a:p>
            <a:r>
              <a:rPr lang="ru-RU" sz="1400" dirty="0" smtClean="0"/>
              <a:t>Экспертная </a:t>
            </a:r>
            <a:r>
              <a:rPr lang="ru-RU" sz="1400" dirty="0"/>
              <a:t>комиссия одного из самых престижных конкурсов в сфере электронного обучения в России присудила проекту победу в номинации «За социальную значимость среди компаний</a:t>
            </a:r>
            <a:r>
              <a:rPr lang="ru-RU" sz="1400" dirty="0" smtClean="0"/>
              <a:t>»</a:t>
            </a:r>
            <a:endParaRPr lang="ru-RU" sz="1400" dirty="0" smtClean="0"/>
          </a:p>
        </p:txBody>
      </p:sp>
      <p:sp>
        <p:nvSpPr>
          <p:cNvPr id="5" name="Rectangle 10"/>
          <p:cNvSpPr/>
          <p:nvPr/>
        </p:nvSpPr>
        <p:spPr>
          <a:xfrm>
            <a:off x="827584" y="2693238"/>
            <a:ext cx="7920880" cy="181588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err="1">
                <a:solidFill>
                  <a:schemeClr val="bg2"/>
                </a:solidFill>
              </a:rPr>
              <a:t>Workle</a:t>
            </a:r>
            <a:r>
              <a:rPr lang="ru-RU" sz="1400" dirty="0">
                <a:solidFill>
                  <a:schemeClr val="bg2"/>
                </a:solidFill>
              </a:rPr>
              <a:t> – уникальный российский проект, создавший интернет-профессии и онлайн-рабочие места в страховании, туризме и финансах.</a:t>
            </a:r>
          </a:p>
          <a:p>
            <a:r>
              <a:rPr lang="ru-RU" sz="1400" dirty="0">
                <a:solidFill>
                  <a:schemeClr val="bg2"/>
                </a:solidFill>
              </a:rPr>
              <a:t>Любой человек, вне зависимости от образования и опыта работы, с помощью </a:t>
            </a:r>
            <a:r>
              <a:rPr lang="ru-RU" sz="1400" dirty="0" err="1">
                <a:solidFill>
                  <a:schemeClr val="bg2"/>
                </a:solidFill>
              </a:rPr>
              <a:t>Workle</a:t>
            </a:r>
            <a:r>
              <a:rPr lang="ru-RU" sz="1400" dirty="0">
                <a:solidFill>
                  <a:schemeClr val="bg2"/>
                </a:solidFill>
              </a:rPr>
              <a:t> может: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bg2"/>
                </a:solidFill>
              </a:rPr>
              <a:t>освоить одну из самых популярных профессий, пройдя бесплатно обучающий курс;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bg2"/>
                </a:solidFill>
              </a:rPr>
              <a:t>получить доступ в высокотехнологичный персональный интернет-офис;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bg2"/>
                </a:solidFill>
              </a:rPr>
              <a:t>представлять интересы более 60 компаний-лидеров российского рынка;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bg2"/>
                </a:solidFill>
              </a:rPr>
              <a:t>оказывать услуги клиентам;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bg2"/>
                </a:solidFill>
              </a:rPr>
              <a:t>получать вознаграждение на счет или карту в банке после налоговых и социальных отчислений.</a:t>
            </a:r>
            <a:endParaRPr lang="ru-RU" sz="1400" dirty="0">
              <a:solidFill>
                <a:schemeClr val="bg2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339588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Суть инновации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4725144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преимущества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5085184"/>
            <a:ext cx="7890164" cy="30777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</a:rPr>
              <a:t>В настоящий момент через </a:t>
            </a:r>
            <a:r>
              <a:rPr lang="ru-RU" sz="1400" dirty="0" err="1">
                <a:solidFill>
                  <a:schemeClr val="accent1"/>
                </a:solidFill>
              </a:rPr>
              <a:t>Workle</a:t>
            </a:r>
            <a:r>
              <a:rPr lang="ru-RU" sz="1400" dirty="0">
                <a:solidFill>
                  <a:schemeClr val="accent1"/>
                </a:solidFill>
              </a:rPr>
              <a:t> работают 195 тысяч </a:t>
            </a:r>
            <a:r>
              <a:rPr lang="ru-RU" sz="1400" dirty="0" smtClean="0">
                <a:solidFill>
                  <a:schemeClr val="accent1"/>
                </a:solidFill>
              </a:rPr>
              <a:t>человек</a:t>
            </a:r>
            <a:endParaRPr lang="ru-RU" sz="1400" dirty="0">
              <a:solidFill>
                <a:schemeClr val="accent1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5930696"/>
            <a:ext cx="7910259" cy="738664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FFFFFF"/>
                </a:solidFill>
              </a:rPr>
              <a:t>Расширить к концу 2013 года географию сервиса, предоставив возможность пользоваться сервисом жителям ряда стран СНГ, а в дальнейшем — масштабировать сервис на международные рынки — в частности, в Индию, Бразилию.</a:t>
            </a:r>
            <a:endParaRPr lang="ru-RU" sz="14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5579948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Рынок, планы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45622" y="953428"/>
            <a:ext cx="2130834" cy="117942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9775939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/>
              <a:t>ООО "</a:t>
            </a:r>
            <a:r>
              <a:rPr lang="ru-RU" sz="2800" dirty="0" err="1"/>
              <a:t>Астерос</a:t>
            </a:r>
            <a:r>
              <a:rPr lang="ru-RU" sz="2800" dirty="0"/>
              <a:t> </a:t>
            </a:r>
            <a:r>
              <a:rPr lang="ru-RU" sz="2800" dirty="0" err="1"/>
              <a:t>Лабс</a:t>
            </a:r>
            <a:r>
              <a:rPr lang="ru-RU" sz="2800" dirty="0"/>
              <a:t>"</a:t>
            </a:r>
          </a:p>
        </p:txBody>
      </p:sp>
      <p:sp>
        <p:nvSpPr>
          <p:cNvPr id="4" name="Rectangle 9"/>
          <p:cNvSpPr/>
          <p:nvPr/>
        </p:nvSpPr>
        <p:spPr>
          <a:xfrm>
            <a:off x="755576" y="963885"/>
            <a:ext cx="799288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bg1">
                    <a:lumMod val="25000"/>
                  </a:schemeClr>
                </a:solidFill>
                <a:cs typeface="Arial"/>
              </a:rPr>
              <a:t>«</a:t>
            </a:r>
            <a:r>
              <a:rPr lang="ru-RU" sz="1400" b="1" dirty="0" err="1">
                <a:solidFill>
                  <a:schemeClr val="bg1">
                    <a:lumMod val="25000"/>
                  </a:schemeClr>
                </a:solidFill>
                <a:cs typeface="Arial"/>
              </a:rPr>
              <a:t>Астерос</a:t>
            </a:r>
            <a:r>
              <a:rPr lang="ru-RU" sz="1400" b="1" dirty="0">
                <a:solidFill>
                  <a:schemeClr val="bg1">
                    <a:lumMod val="25000"/>
                  </a:schemeClr>
                </a:solidFill>
                <a:cs typeface="Arial"/>
              </a:rPr>
              <a:t> Контакт Авиа» соответствует стандартам, принятым в 150 аэропортах мира</a:t>
            </a:r>
          </a:p>
          <a:p>
            <a:endParaRPr lang="ru-RU" sz="1400" dirty="0">
              <a:solidFill>
                <a:schemeClr val="bg1">
                  <a:lumMod val="25000"/>
                </a:schemeClr>
              </a:solidFill>
              <a:cs typeface="Arial"/>
            </a:endParaRPr>
          </a:p>
          <a:p>
            <a:r>
              <a:rPr lang="ru-RU" sz="1400" dirty="0">
                <a:solidFill>
                  <a:schemeClr val="bg1">
                    <a:lumMod val="25000"/>
                  </a:schemeClr>
                </a:solidFill>
                <a:cs typeface="Arial"/>
              </a:rPr>
              <a:t>Компания «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cs typeface="Arial"/>
              </a:rPr>
              <a:t>Астерос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cs typeface="Arial"/>
              </a:rPr>
              <a:t>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cs typeface="Arial"/>
              </a:rPr>
              <a:t>Лабс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cs typeface="Arial"/>
              </a:rPr>
              <a:t>» сертифицировала </a:t>
            </a:r>
          </a:p>
          <a:p>
            <a:r>
              <a:rPr lang="ru-RU" sz="1400" dirty="0">
                <a:solidFill>
                  <a:schemeClr val="bg1">
                    <a:lumMod val="25000"/>
                  </a:schemeClr>
                </a:solidFill>
                <a:cs typeface="Arial"/>
              </a:rPr>
              <a:t>решение для аэропортов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cs typeface="Arial"/>
              </a:rPr>
              <a:t>«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cs typeface="Arial"/>
              </a:rPr>
              <a:t>Астерос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cs typeface="Arial"/>
              </a:rPr>
              <a:t> Контакт Авиа» </a:t>
            </a:r>
            <a:endParaRPr lang="ru-RU" sz="1400" dirty="0" smtClean="0">
              <a:solidFill>
                <a:schemeClr val="bg1">
                  <a:lumMod val="25000"/>
                </a:schemeClr>
              </a:solidFill>
              <a:cs typeface="Arial"/>
            </a:endParaRPr>
          </a:p>
          <a:p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cs typeface="Arial"/>
              </a:rPr>
              <a:t>по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cs typeface="Arial"/>
              </a:rPr>
              <a:t>стандартам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cs typeface="Arial"/>
              </a:rPr>
              <a:t> ARINC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cs typeface="Arial"/>
              </a:rPr>
              <a:t>– лидера глобального рынка </a:t>
            </a:r>
            <a:endParaRPr lang="ru-RU" sz="1400" dirty="0" smtClean="0">
              <a:solidFill>
                <a:schemeClr val="bg1">
                  <a:lumMod val="25000"/>
                </a:schemeClr>
              </a:solidFill>
              <a:cs typeface="Arial"/>
            </a:endParaRPr>
          </a:p>
          <a:p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cs typeface="Arial"/>
              </a:rPr>
              <a:t>Систем регистрации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cs typeface="Arial"/>
              </a:rPr>
              <a:t>авиапассажиров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cs typeface="Arial"/>
              </a:rPr>
              <a:t>.</a:t>
            </a:r>
            <a:endParaRPr lang="ru-RU" sz="1400" dirty="0">
              <a:solidFill>
                <a:schemeClr val="bg1">
                  <a:lumMod val="25000"/>
                </a:schemeClr>
              </a:solidFill>
              <a:cs typeface="Arial"/>
            </a:endParaRPr>
          </a:p>
        </p:txBody>
      </p:sp>
      <p:sp>
        <p:nvSpPr>
          <p:cNvPr id="5" name="Rectangle 10"/>
          <p:cNvSpPr/>
          <p:nvPr/>
        </p:nvSpPr>
        <p:spPr>
          <a:xfrm>
            <a:off x="827584" y="2924944"/>
            <a:ext cx="7920880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У</a:t>
            </a:r>
            <a:r>
              <a:rPr lang="ru-RU" sz="1400" dirty="0" smtClean="0">
                <a:solidFill>
                  <a:srgbClr val="FFFFFF"/>
                </a:solidFill>
              </a:rPr>
              <a:t>ниверсальный </a:t>
            </a:r>
            <a:r>
              <a:rPr lang="ru-RU" sz="1400" dirty="0">
                <a:solidFill>
                  <a:srgbClr val="FFFFFF"/>
                </a:solidFill>
              </a:rPr>
              <a:t>интерфейс для регистрации авиапассажиров «</a:t>
            </a:r>
            <a:r>
              <a:rPr lang="ru-RU" sz="1400" dirty="0" err="1">
                <a:solidFill>
                  <a:srgbClr val="FFFFFF"/>
                </a:solidFill>
              </a:rPr>
              <a:t>Астерос</a:t>
            </a:r>
            <a:r>
              <a:rPr lang="ru-RU" sz="1400" dirty="0">
                <a:solidFill>
                  <a:srgbClr val="FFFFFF"/>
                </a:solidFill>
              </a:rPr>
              <a:t> Контакт Авиа</a:t>
            </a:r>
            <a:r>
              <a:rPr lang="ru-RU" sz="1400" dirty="0" smtClean="0">
                <a:solidFill>
                  <a:srgbClr val="FFFFFF"/>
                </a:solidFill>
              </a:rPr>
              <a:t>» позволяет </a:t>
            </a:r>
            <a:r>
              <a:rPr lang="ru-RU" sz="1400" dirty="0">
                <a:solidFill>
                  <a:srgbClr val="FFFFFF"/>
                </a:solidFill>
              </a:rPr>
              <a:t>аэропортам проводить регистрацию пассажиров на рейсы различных авиакомпаний на любой стойке, реализуя подход </a:t>
            </a:r>
            <a:r>
              <a:rPr lang="ru-RU" sz="1400" dirty="0" err="1">
                <a:solidFill>
                  <a:srgbClr val="FFFFFF"/>
                </a:solidFill>
              </a:rPr>
              <a:t>common</a:t>
            </a:r>
            <a:r>
              <a:rPr lang="ru-RU" sz="1400" dirty="0">
                <a:solidFill>
                  <a:srgbClr val="FFFFFF"/>
                </a:solidFill>
              </a:rPr>
              <a:t> </a:t>
            </a:r>
            <a:r>
              <a:rPr lang="ru-RU" sz="1400" dirty="0" err="1">
                <a:solidFill>
                  <a:srgbClr val="FFFFFF"/>
                </a:solidFill>
              </a:rPr>
              <a:t>check-in</a:t>
            </a:r>
            <a:r>
              <a:rPr lang="ru-RU" sz="1400" dirty="0">
                <a:solidFill>
                  <a:srgbClr val="FFFFFF"/>
                </a:solidFill>
              </a:rPr>
              <a:t> - "единого </a:t>
            </a:r>
            <a:r>
              <a:rPr lang="ru-RU" sz="1400" dirty="0" smtClean="0">
                <a:solidFill>
                  <a:srgbClr val="FFFFFF"/>
                </a:solidFill>
              </a:rPr>
              <a:t>окна".</a:t>
            </a:r>
            <a:endParaRPr lang="ru-RU" sz="1400" dirty="0">
              <a:solidFill>
                <a:srgbClr val="FFFF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555612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Суть инновации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3933056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преимущества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4293096"/>
            <a:ext cx="7890164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accent1"/>
                </a:solidFill>
              </a:rPr>
              <a:t>Разработка позволит разгружать </a:t>
            </a:r>
            <a:r>
              <a:rPr lang="ru-RU" sz="1400" dirty="0">
                <a:solidFill>
                  <a:schemeClr val="accent1"/>
                </a:solidFill>
              </a:rPr>
              <a:t>зону регистрации в часы пиковых </a:t>
            </a:r>
            <a:r>
              <a:rPr lang="ru-RU" sz="1400" dirty="0" smtClean="0">
                <a:solidFill>
                  <a:schemeClr val="accent1"/>
                </a:solidFill>
              </a:rPr>
              <a:t>нагрузок. </a:t>
            </a:r>
          </a:p>
          <a:p>
            <a:r>
              <a:rPr lang="ru-RU" sz="1400" dirty="0">
                <a:solidFill>
                  <a:schemeClr val="accent1"/>
                </a:solidFill>
              </a:rPr>
              <a:t>О</a:t>
            </a:r>
            <a:r>
              <a:rPr lang="ru-RU" sz="1400" dirty="0" smtClean="0">
                <a:solidFill>
                  <a:schemeClr val="accent1"/>
                </a:solidFill>
              </a:rPr>
              <a:t>птимизирует </a:t>
            </a:r>
            <a:r>
              <a:rPr lang="ru-RU" sz="1400" dirty="0">
                <a:solidFill>
                  <a:schemeClr val="accent1"/>
                </a:solidFill>
              </a:rPr>
              <a:t>процедуру обучения персонала, которому больше не нужно будет изучать системы регистрации авиакомпаний, им достаточно будет знать только один интерфейс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5661248"/>
            <a:ext cx="7910259" cy="954107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За время проведения выставки интерес к решению проявили аэропорты США, Швейцарии, Финляндии, Латвии, Сингапура, Омана и Турции, а также практически все российские терминалы, представители которых посетили выставку. В результате были запланированы пилотные проекты внедрения "</a:t>
            </a:r>
            <a:r>
              <a:rPr lang="ru-RU" sz="1400" dirty="0" err="1">
                <a:solidFill>
                  <a:schemeClr val="bg2"/>
                </a:solidFill>
              </a:rPr>
              <a:t>Астерос</a:t>
            </a:r>
            <a:r>
              <a:rPr lang="ru-RU" sz="1400" dirty="0">
                <a:solidFill>
                  <a:schemeClr val="bg2"/>
                </a:solidFill>
              </a:rPr>
              <a:t> Контакт Авиа" сразу в трех отечественных аэропортах.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5301208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Рынок, перспективы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76056" y="1412776"/>
            <a:ext cx="3600400" cy="86409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40846084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 smtClean="0"/>
              <a:t> </a:t>
            </a:r>
            <a:r>
              <a:rPr lang="ru-RU" sz="2000" b="1" dirty="0" err="1"/>
              <a:t>Синезис</a:t>
            </a:r>
            <a:endParaRPr lang="ru-RU" sz="2000" b="1" dirty="0"/>
          </a:p>
        </p:txBody>
      </p:sp>
      <p:sp>
        <p:nvSpPr>
          <p:cNvPr id="4" name="Rectangle 9"/>
          <p:cNvSpPr/>
          <p:nvPr/>
        </p:nvSpPr>
        <p:spPr>
          <a:xfrm>
            <a:off x="755576" y="1035893"/>
            <a:ext cx="590465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err="1"/>
              <a:t>Синезис</a:t>
            </a:r>
            <a:r>
              <a:rPr lang="ru-RU" sz="1400" b="1" dirty="0"/>
              <a:t> выпустил детектор драки и нестандартного поведения людей для систем охранного </a:t>
            </a:r>
            <a:r>
              <a:rPr lang="ru-RU" sz="1400" b="1" dirty="0" smtClean="0"/>
              <a:t>видеонаблюдения</a:t>
            </a:r>
          </a:p>
          <a:p>
            <a:r>
              <a:rPr lang="ru-RU" sz="1400" b="1" dirty="0"/>
              <a:t> </a:t>
            </a:r>
            <a:r>
              <a:rPr lang="ru-RU" sz="1400" dirty="0" smtClean="0"/>
              <a:t>Разработанный  </a:t>
            </a:r>
            <a:r>
              <a:rPr lang="ru-RU" sz="1400" dirty="0"/>
              <a:t>компанией </a:t>
            </a:r>
            <a:r>
              <a:rPr lang="ru-RU" sz="1400" dirty="0" err="1"/>
              <a:t>Синезис</a:t>
            </a:r>
            <a:r>
              <a:rPr lang="ru-RU" sz="1400" dirty="0"/>
              <a:t>  детектор драки (потасовки) может применяться  в составе систем городского видеонаблюдения в рамках проекта Безопасный город.</a:t>
            </a:r>
            <a:endParaRPr lang="ru-RU" sz="1400" dirty="0" smtClean="0"/>
          </a:p>
        </p:txBody>
      </p:sp>
      <p:sp>
        <p:nvSpPr>
          <p:cNvPr id="5" name="Rectangle 10"/>
          <p:cNvSpPr/>
          <p:nvPr/>
        </p:nvSpPr>
        <p:spPr>
          <a:xfrm>
            <a:off x="827584" y="2708920"/>
            <a:ext cx="7920880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err="1">
                <a:solidFill>
                  <a:srgbClr val="FFFFFF"/>
                </a:solidFill>
              </a:rPr>
              <a:t>Синезис</a:t>
            </a:r>
            <a:r>
              <a:rPr lang="ru-RU" sz="1400" dirty="0">
                <a:solidFill>
                  <a:srgbClr val="FFFFFF"/>
                </a:solidFill>
              </a:rPr>
              <a:t> – разработчик систем </a:t>
            </a:r>
            <a:r>
              <a:rPr lang="ru-RU" sz="1400" dirty="0" err="1">
                <a:solidFill>
                  <a:srgbClr val="FFFFFF"/>
                </a:solidFill>
              </a:rPr>
              <a:t>видеоаналитики</a:t>
            </a:r>
            <a:r>
              <a:rPr lang="ru-RU" sz="1400" dirty="0">
                <a:solidFill>
                  <a:srgbClr val="FFFFFF"/>
                </a:solidFill>
              </a:rPr>
              <a:t> для автоматического распознавания объектов и ситуаций в поточном видео. Наши продукты позволяют регистрировать данные о перемещениях людей и транспортных средств в поле зрения камеры, а так же выявлять тревожные ситуации без участия оператора. </a:t>
            </a:r>
            <a:endParaRPr lang="ru-RU" sz="1400" dirty="0">
              <a:solidFill>
                <a:srgbClr val="FFFF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348880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О </a:t>
            </a:r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компании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3861048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преимущества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4221088"/>
            <a:ext cx="7890164" cy="116955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err="1">
                <a:solidFill>
                  <a:srgbClr val="D4FF01"/>
                </a:solidFill>
              </a:rPr>
              <a:t>Синезис</a:t>
            </a:r>
            <a:r>
              <a:rPr lang="ru-RU" sz="1400" dirty="0">
                <a:solidFill>
                  <a:srgbClr val="D4FF01"/>
                </a:solidFill>
              </a:rPr>
              <a:t> является правообладателем более 10 патентуемых изобретений и более 20 программ для ЭВМ</a:t>
            </a:r>
            <a:r>
              <a:rPr lang="ru-RU" sz="1400" dirty="0">
                <a:solidFill>
                  <a:srgbClr val="D4FF01"/>
                </a:solidFill>
              </a:rPr>
              <a:t>. </a:t>
            </a:r>
            <a:r>
              <a:rPr lang="ru-RU" sz="1400" dirty="0" err="1">
                <a:solidFill>
                  <a:srgbClr val="D4FF01"/>
                </a:solidFill>
              </a:rPr>
              <a:t>Синезис</a:t>
            </a:r>
            <a:r>
              <a:rPr lang="ru-RU" sz="1400" dirty="0">
                <a:solidFill>
                  <a:srgbClr val="D4FF01"/>
                </a:solidFill>
              </a:rPr>
              <a:t> является мировым лидером в области стандартизации </a:t>
            </a:r>
            <a:r>
              <a:rPr lang="ru-RU" sz="1400" dirty="0" err="1">
                <a:solidFill>
                  <a:srgbClr val="D4FF01"/>
                </a:solidFill>
              </a:rPr>
              <a:t>видеоаналитики</a:t>
            </a:r>
            <a:r>
              <a:rPr lang="ru-RU" sz="1400" dirty="0">
                <a:solidFill>
                  <a:srgbClr val="D4FF01"/>
                </a:solidFill>
              </a:rPr>
              <a:t> на базе международного форма ONVIF. Библиотека ONVIF, разработанная </a:t>
            </a:r>
            <a:r>
              <a:rPr lang="ru-RU" sz="1400" dirty="0" err="1">
                <a:solidFill>
                  <a:srgbClr val="D4FF01"/>
                </a:solidFill>
              </a:rPr>
              <a:t>Синезис</a:t>
            </a:r>
            <a:r>
              <a:rPr lang="ru-RU" sz="1400" dirty="0">
                <a:solidFill>
                  <a:srgbClr val="D4FF01"/>
                </a:solidFill>
              </a:rPr>
              <a:t>, лицензирован крупными производителями оборудования для видеонаблюдения, включая </a:t>
            </a:r>
            <a:r>
              <a:rPr lang="ru-RU" sz="1400" dirty="0" err="1">
                <a:solidFill>
                  <a:srgbClr val="D4FF01"/>
                </a:solidFill>
              </a:rPr>
              <a:t>БайтЭрг</a:t>
            </a:r>
            <a:r>
              <a:rPr lang="ru-RU" sz="1400" dirty="0">
                <a:solidFill>
                  <a:srgbClr val="D4FF01"/>
                </a:solidFill>
              </a:rPr>
              <a:t>, </a:t>
            </a:r>
            <a:r>
              <a:rPr lang="ru-RU" sz="1400" dirty="0" err="1">
                <a:solidFill>
                  <a:srgbClr val="D4FF01"/>
                </a:solidFill>
              </a:rPr>
              <a:t>Basler</a:t>
            </a:r>
            <a:r>
              <a:rPr lang="ru-RU" sz="1400" dirty="0">
                <a:solidFill>
                  <a:srgbClr val="D4FF01"/>
                </a:solidFill>
              </a:rPr>
              <a:t>, </a:t>
            </a:r>
            <a:r>
              <a:rPr lang="ru-RU" sz="1400" dirty="0" err="1">
                <a:solidFill>
                  <a:srgbClr val="D4FF01"/>
                </a:solidFill>
              </a:rPr>
              <a:t>Xenics</a:t>
            </a:r>
            <a:r>
              <a:rPr lang="ru-RU" sz="1400" dirty="0">
                <a:solidFill>
                  <a:srgbClr val="D4FF01"/>
                </a:solidFill>
              </a:rPr>
              <a:t> и </a:t>
            </a:r>
            <a:r>
              <a:rPr lang="ru-RU" sz="1400" dirty="0" err="1">
                <a:solidFill>
                  <a:srgbClr val="D4FF01"/>
                </a:solidFill>
              </a:rPr>
              <a:t>Opticis</a:t>
            </a:r>
            <a:r>
              <a:rPr lang="ru-RU" sz="1400" dirty="0">
                <a:solidFill>
                  <a:srgbClr val="D4FF01"/>
                </a:solidFill>
              </a:rPr>
              <a:t>, и используется в составе их продукции.</a:t>
            </a:r>
            <a:endParaRPr lang="ru-RU" sz="1400" dirty="0">
              <a:solidFill>
                <a:srgbClr val="D4FF0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5949280"/>
            <a:ext cx="7910259" cy="738664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Первоначальный целевой рынок инструментов </a:t>
            </a:r>
            <a:r>
              <a:rPr lang="ru-RU" sz="1400" dirty="0" err="1">
                <a:solidFill>
                  <a:schemeClr val="bg2"/>
                </a:solidFill>
              </a:rPr>
              <a:t>видеоаналитики</a:t>
            </a:r>
            <a:r>
              <a:rPr lang="ru-RU" sz="1400" dirty="0">
                <a:solidFill>
                  <a:schemeClr val="bg2"/>
                </a:solidFill>
              </a:rPr>
              <a:t> в РФ увеличивается с $30 млн в 2012 до $100 млн в </a:t>
            </a:r>
            <a:r>
              <a:rPr lang="ru-RU" sz="1400" dirty="0" smtClean="0">
                <a:solidFill>
                  <a:schemeClr val="bg2"/>
                </a:solidFill>
              </a:rPr>
              <a:t>2016.</a:t>
            </a:r>
            <a:r>
              <a:rPr lang="ru-RU" sz="1400" dirty="0">
                <a:solidFill>
                  <a:schemeClr val="bg2"/>
                </a:solidFill>
              </a:rPr>
              <a:t> Глобальный целевой рынок инструментов </a:t>
            </a:r>
            <a:r>
              <a:rPr lang="ru-RU" sz="1400" dirty="0" err="1">
                <a:solidFill>
                  <a:schemeClr val="bg2"/>
                </a:solidFill>
              </a:rPr>
              <a:t>видеоаналитики</a:t>
            </a:r>
            <a:r>
              <a:rPr lang="ru-RU" sz="1400" dirty="0">
                <a:solidFill>
                  <a:schemeClr val="bg2"/>
                </a:solidFill>
              </a:rPr>
              <a:t> увеличивается с $410 млн в 2012 до $900 млн в 2016, темпы роста составят более 20% в год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5589240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20640" y="908720"/>
            <a:ext cx="1455816" cy="123706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668191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980728"/>
            <a:ext cx="8280920" cy="5693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/>
              <a:buChar char="•"/>
            </a:pPr>
            <a:r>
              <a:rPr lang="ru-RU" sz="1400" dirty="0"/>
              <a:t>Фонд «</a:t>
            </a:r>
            <a:r>
              <a:rPr lang="ru-RU" sz="1400" dirty="0" err="1"/>
              <a:t>Биопроцесс</a:t>
            </a:r>
            <a:r>
              <a:rPr lang="ru-RU" sz="1400" dirty="0"/>
              <a:t> </a:t>
            </a:r>
            <a:r>
              <a:rPr lang="ru-RU" sz="1400" dirty="0" err="1"/>
              <a:t>Кэпитал</a:t>
            </a:r>
            <a:r>
              <a:rPr lang="ru-RU" sz="1400" dirty="0"/>
              <a:t> </a:t>
            </a:r>
            <a:r>
              <a:rPr lang="ru-RU" sz="1400" dirty="0" err="1"/>
              <a:t>Венчурс</a:t>
            </a:r>
            <a:r>
              <a:rPr lang="ru-RU" sz="1400" dirty="0"/>
              <a:t>» инвестирует в проект «</a:t>
            </a:r>
            <a:r>
              <a:rPr lang="ru-RU" sz="1400" dirty="0" err="1"/>
              <a:t>Аксион</a:t>
            </a:r>
            <a:r>
              <a:rPr lang="ru-RU" sz="1400" dirty="0"/>
              <a:t> – Редкие и Драгоценные Металлы</a:t>
            </a:r>
            <a:r>
              <a:rPr lang="ru-RU" sz="1400" dirty="0" smtClean="0"/>
              <a:t>»</a:t>
            </a:r>
          </a:p>
          <a:p>
            <a:pPr marL="171450" indent="-171450">
              <a:buFont typeface="Arial"/>
              <a:buChar char="•"/>
            </a:pPr>
            <a:endParaRPr lang="ru-RU" sz="1400" dirty="0"/>
          </a:p>
          <a:p>
            <a:pPr marL="171450" indent="-171450">
              <a:buFont typeface="Arial"/>
              <a:buChar char="•"/>
            </a:pPr>
            <a:r>
              <a:rPr lang="ru-RU" sz="1400" dirty="0"/>
              <a:t>«</a:t>
            </a:r>
            <a:r>
              <a:rPr lang="ru-RU" sz="1400" dirty="0" err="1"/>
              <a:t>Интерсофт</a:t>
            </a:r>
            <a:r>
              <a:rPr lang="ru-RU" sz="1400" dirty="0"/>
              <a:t>-Евразия» приступила к </a:t>
            </a:r>
            <a:r>
              <a:rPr lang="ru-RU" sz="1400" dirty="0" err="1"/>
              <a:t>предсерийному</a:t>
            </a:r>
            <a:r>
              <a:rPr lang="ru-RU" sz="1400" dirty="0"/>
              <a:t> производству «ДО-РА</a:t>
            </a:r>
            <a:r>
              <a:rPr lang="ru-RU" sz="1400" dirty="0" smtClean="0"/>
              <a:t>»</a:t>
            </a:r>
          </a:p>
          <a:p>
            <a:pPr marL="171450" indent="-171450">
              <a:buFont typeface="Arial"/>
              <a:buChar char="•"/>
            </a:pPr>
            <a:endParaRPr lang="ru-RU" sz="1400" dirty="0"/>
          </a:p>
          <a:p>
            <a:pPr marL="171450" indent="-171450">
              <a:buFont typeface="Arial"/>
              <a:buChar char="•"/>
            </a:pPr>
            <a:r>
              <a:rPr lang="ru-RU" sz="1400" dirty="0" smtClean="0"/>
              <a:t>ГК «Навигатор» получила свидетельство о государственной регистрации программы «Навигатор-С» для РНИЦ </a:t>
            </a:r>
          </a:p>
          <a:p>
            <a:pPr marL="171450" indent="-171450">
              <a:buFont typeface="Arial"/>
              <a:buChar char="•"/>
            </a:pPr>
            <a:endParaRPr lang="ru-RU" sz="1400" dirty="0"/>
          </a:p>
          <a:p>
            <a:pPr marL="171450" indent="-171450">
              <a:buFont typeface="Arial"/>
              <a:buChar char="•"/>
            </a:pPr>
            <a:r>
              <a:rPr lang="ru-RU" sz="1400" dirty="0" smtClean="0"/>
              <a:t>Компании </a:t>
            </a:r>
            <a:r>
              <a:rPr lang="ru-RU" sz="1400" dirty="0"/>
              <a:t>"СПУТНИКС" и SAFT будут сотрудничать в области </a:t>
            </a:r>
            <a:r>
              <a:rPr lang="ru-RU" sz="1400" dirty="0" smtClean="0"/>
              <a:t>создания </a:t>
            </a:r>
            <a:r>
              <a:rPr lang="ru-RU" sz="1400" dirty="0"/>
              <a:t>системы энергопитания для малых </a:t>
            </a:r>
            <a:r>
              <a:rPr lang="ru-RU" sz="1400" dirty="0" smtClean="0"/>
              <a:t>космических аппаратов.</a:t>
            </a:r>
          </a:p>
          <a:p>
            <a:endParaRPr lang="ru-RU" sz="1400" dirty="0" smtClean="0"/>
          </a:p>
          <a:p>
            <a:pPr marL="171450" indent="-171450">
              <a:buFont typeface="Arial"/>
              <a:buChar char="•"/>
            </a:pPr>
            <a:r>
              <a:rPr lang="ru-RU" sz="1400" dirty="0" err="1"/>
              <a:t>WayRay</a:t>
            </a:r>
            <a:r>
              <a:rPr lang="ru-RU" sz="1400" dirty="0"/>
              <a:t> получила наивысший рейтинг инвестиционной привлекательности «ААА» от </a:t>
            </a:r>
            <a:r>
              <a:rPr lang="ru-RU" sz="1400" dirty="0" err="1"/>
              <a:t>Russian</a:t>
            </a:r>
            <a:r>
              <a:rPr lang="ru-RU" sz="1400" dirty="0"/>
              <a:t> </a:t>
            </a:r>
            <a:r>
              <a:rPr lang="ru-RU" sz="1400" dirty="0" err="1"/>
              <a:t>Startup</a:t>
            </a:r>
            <a:r>
              <a:rPr lang="ru-RU" sz="1400" dirty="0"/>
              <a:t> </a:t>
            </a:r>
            <a:r>
              <a:rPr lang="ru-RU" sz="1400" dirty="0" err="1" smtClean="0"/>
              <a:t>Rating</a:t>
            </a:r>
            <a:endParaRPr lang="ru-RU" sz="1400" dirty="0"/>
          </a:p>
          <a:p>
            <a:pPr marL="171450" indent="-171450">
              <a:buFont typeface="Arial"/>
              <a:buChar char="•"/>
            </a:pPr>
            <a:endParaRPr lang="ru-RU" sz="1400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Компания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"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Медбиофарм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" заключила два государственных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контракта на сумму </a:t>
            </a:r>
          </a:p>
          <a:p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 </a:t>
            </a:r>
            <a:r>
              <a:rPr lang="ru-RU" sz="1400" dirty="0" smtClean="0"/>
              <a:t>94 </a:t>
            </a:r>
            <a:r>
              <a:rPr lang="ru-RU" sz="1400" dirty="0"/>
              <a:t>млн 550 </a:t>
            </a:r>
            <a:r>
              <a:rPr lang="ru-RU" sz="1400" dirty="0" smtClean="0"/>
              <a:t>тыс. </a:t>
            </a:r>
            <a:r>
              <a:rPr lang="ru-RU" sz="1400" dirty="0"/>
              <a:t>р</a:t>
            </a:r>
            <a:r>
              <a:rPr lang="ru-RU" sz="1400" dirty="0" smtClean="0"/>
              <a:t>ублей</a:t>
            </a:r>
          </a:p>
          <a:p>
            <a:pPr marL="171450" indent="-171450">
              <a:buFont typeface="Arial"/>
              <a:buChar char="•"/>
            </a:pPr>
            <a:endParaRPr lang="ru-RU" sz="1400" dirty="0" smtClean="0"/>
          </a:p>
          <a:p>
            <a:pPr marL="171450" indent="-171450">
              <a:buFont typeface="Arial"/>
              <a:buChar char="•"/>
            </a:pP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Компания </a:t>
            </a:r>
            <a:r>
              <a:rPr lang="ru-RU" sz="1400" dirty="0" err="1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AlterGeo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выпустила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первую версию мобильного сервиса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Gvidi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для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Android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-устройств. </a:t>
            </a:r>
            <a:endParaRPr lang="ru-RU" sz="1400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  <a:p>
            <a:pPr marL="171450" indent="-171450">
              <a:buFont typeface="Arial"/>
              <a:buChar char="•"/>
            </a:pPr>
            <a:endParaRPr lang="ru-RU" sz="1400" dirty="0"/>
          </a:p>
          <a:p>
            <a:pPr marL="171450" indent="-171450">
              <a:buFont typeface="Arial"/>
              <a:buChar char="•"/>
            </a:pPr>
            <a:r>
              <a:rPr lang="ru-RU" sz="1400" dirty="0"/>
              <a:t>«</a:t>
            </a:r>
            <a:r>
              <a:rPr lang="ru-RU" sz="1400" dirty="0" err="1"/>
              <a:t>Автодория</a:t>
            </a:r>
            <a:r>
              <a:rPr lang="ru-RU" sz="1400" dirty="0"/>
              <a:t>» запустила пилотный проект в </a:t>
            </a:r>
            <a:r>
              <a:rPr lang="ru-RU" sz="1400" dirty="0" smtClean="0"/>
              <a:t>Ингушетии</a:t>
            </a:r>
          </a:p>
          <a:p>
            <a:pPr marL="171450" indent="-171450">
              <a:buFont typeface="Arial"/>
              <a:buChar char="•"/>
            </a:pPr>
            <a:endParaRPr lang="ru-RU" sz="1400" dirty="0"/>
          </a:p>
          <a:p>
            <a:pPr marL="171450" indent="-171450">
              <a:buFont typeface="Arial"/>
              <a:buChar char="•"/>
            </a:pPr>
            <a:r>
              <a:rPr lang="en-US" sz="1400" dirty="0" err="1"/>
              <a:t>Workle</a:t>
            </a:r>
            <a:r>
              <a:rPr lang="en-US" sz="1400" dirty="0"/>
              <a:t> – </a:t>
            </a:r>
            <a:r>
              <a:rPr lang="en-US" sz="1400" dirty="0" err="1"/>
              <a:t>победитель</a:t>
            </a:r>
            <a:r>
              <a:rPr lang="en-US" sz="1400" dirty="0"/>
              <a:t> </a:t>
            </a:r>
            <a:r>
              <a:rPr lang="en-US" sz="1400" dirty="0" err="1"/>
              <a:t>eLearnExpo</a:t>
            </a:r>
            <a:r>
              <a:rPr lang="en-US" sz="1400" dirty="0"/>
              <a:t> Awards-</a:t>
            </a:r>
            <a:r>
              <a:rPr lang="en-US" sz="1400" dirty="0" smtClean="0"/>
              <a:t>2013</a:t>
            </a:r>
            <a:endParaRPr lang="ru-RU" sz="1400" dirty="0" smtClean="0"/>
          </a:p>
          <a:p>
            <a:pPr marL="171450" indent="-171450">
              <a:buFont typeface="Arial"/>
              <a:buChar char="•"/>
            </a:pPr>
            <a:endParaRPr lang="ru-RU" sz="1400" dirty="0">
              <a:solidFill>
                <a:schemeClr val="bg1">
                  <a:lumMod val="25000"/>
                </a:schemeClr>
              </a:solidFill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cs typeface="Arial"/>
              </a:rPr>
              <a:t>«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cs typeface="Arial"/>
              </a:rPr>
              <a:t>Астерос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cs typeface="Arial"/>
              </a:rPr>
              <a:t> Контакт Авиа» соответствует стандартам, принятым в 150 аэропортах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cs typeface="Arial"/>
              </a:rPr>
              <a:t>мира</a:t>
            </a:r>
          </a:p>
          <a:p>
            <a:pPr marL="171450" indent="-171450">
              <a:buFont typeface="Arial"/>
              <a:buChar char="•"/>
            </a:pPr>
            <a:endParaRPr lang="ru-RU" sz="1400" dirty="0">
              <a:solidFill>
                <a:schemeClr val="bg1">
                  <a:lumMod val="25000"/>
                </a:schemeClr>
              </a:solidFill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ru-RU" sz="1400" dirty="0" err="1"/>
              <a:t>Синезис</a:t>
            </a:r>
            <a:r>
              <a:rPr lang="ru-RU" sz="1400" dirty="0"/>
              <a:t> выпустил детектор драки и нестандартного поведения людей для систем охранного </a:t>
            </a:r>
            <a:r>
              <a:rPr lang="ru-RU" sz="1400" dirty="0" smtClean="0"/>
              <a:t>видеонаблюдения</a:t>
            </a:r>
            <a:endParaRPr lang="ru-RU" sz="1400" dirty="0">
              <a:solidFill>
                <a:schemeClr val="bg1">
                  <a:lumMod val="25000"/>
                </a:schemeClr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68529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 err="1"/>
              <a:t>Аксион</a:t>
            </a:r>
            <a:r>
              <a:rPr lang="ru-RU" sz="2400" b="1" dirty="0"/>
              <a:t>-Редкие и Драгоценные Металлы</a:t>
            </a:r>
            <a:endParaRPr lang="ru-RU" sz="2400" dirty="0"/>
          </a:p>
        </p:txBody>
      </p:sp>
      <p:sp>
        <p:nvSpPr>
          <p:cNvPr id="3" name="Rectangle 31"/>
          <p:cNvSpPr/>
          <p:nvPr/>
        </p:nvSpPr>
        <p:spPr>
          <a:xfrm>
            <a:off x="711366" y="2481232"/>
            <a:ext cx="4984584" cy="107484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9"/>
          <p:cNvSpPr/>
          <p:nvPr/>
        </p:nvSpPr>
        <p:spPr>
          <a:xfrm>
            <a:off x="755576" y="964466"/>
            <a:ext cx="561662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/>
              <a:t>Фонд «</a:t>
            </a:r>
            <a:r>
              <a:rPr lang="ru-RU" sz="1400" b="1" dirty="0" err="1"/>
              <a:t>Биопроцесс</a:t>
            </a:r>
            <a:r>
              <a:rPr lang="ru-RU" sz="1400" b="1" dirty="0"/>
              <a:t> </a:t>
            </a:r>
            <a:r>
              <a:rPr lang="ru-RU" sz="1400" b="1" dirty="0" err="1"/>
              <a:t>Кэпитал</a:t>
            </a:r>
            <a:r>
              <a:rPr lang="ru-RU" sz="1400" b="1" dirty="0"/>
              <a:t> </a:t>
            </a:r>
            <a:r>
              <a:rPr lang="ru-RU" sz="1400" b="1" dirty="0" err="1"/>
              <a:t>Венчурс</a:t>
            </a:r>
            <a:r>
              <a:rPr lang="ru-RU" sz="1400" b="1" dirty="0"/>
              <a:t>» инвестирует в проект «</a:t>
            </a:r>
            <a:r>
              <a:rPr lang="ru-RU" sz="1400" b="1" dirty="0" err="1"/>
              <a:t>Аксион</a:t>
            </a:r>
            <a:r>
              <a:rPr lang="ru-RU" sz="1400" b="1" dirty="0"/>
              <a:t> – Редкие и Драгоценные Металлы</a:t>
            </a:r>
            <a:r>
              <a:rPr lang="ru-RU" sz="1400" b="1" dirty="0" smtClean="0"/>
              <a:t>»</a:t>
            </a:r>
          </a:p>
          <a:p>
            <a:r>
              <a:rPr lang="ru-RU" sz="1400" b="1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</a:t>
            </a:r>
            <a:endParaRPr lang="ru-RU" sz="1400" b="1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  <a:p>
            <a:r>
              <a:rPr lang="ru-RU" sz="1400" dirty="0"/>
              <a:t>Инвестиции будут направлены на создание опытных партий для промышленных испытаний и отработку технологического режима получения ионообменных материалов AXION.</a:t>
            </a:r>
            <a:endParaRPr lang="ru-RU" sz="1400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5" name="Rectangle 10"/>
          <p:cNvSpPr/>
          <p:nvPr/>
        </p:nvSpPr>
        <p:spPr>
          <a:xfrm>
            <a:off x="818374" y="3068960"/>
            <a:ext cx="7858082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Разрабатываемая технология с помощью адаптивно-селективных ионообменных материалов AXION позволяет извлекать и концентрировать ионы редких, редкоземельных, благородных металлов из сложных по составу растворов.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699628"/>
            <a:ext cx="7848872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Суть инновации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0"/>
          <p:cNvSpPr/>
          <p:nvPr/>
        </p:nvSpPr>
        <p:spPr>
          <a:xfrm>
            <a:off x="838205" y="4347681"/>
            <a:ext cx="7838251" cy="116955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accent1"/>
                </a:solidFill>
              </a:rPr>
              <a:t>Технология позволяет </a:t>
            </a:r>
            <a:r>
              <a:rPr lang="ru-RU" sz="1400" dirty="0">
                <a:solidFill>
                  <a:schemeClr val="accent1"/>
                </a:solidFill>
              </a:rPr>
              <a:t>сократить затраты на производство редких и драгоценных металлов, увеличить эффективность технологических процессов, избежать потерь ценного сырья, снизить количество образуемых отходов и минимизировать вред для окружающей среды. Ионообменные материалы можно использовать многократно. Ионообменные материалы AXION разрабатываются непосредственно под индивидуальные требования заказчиков.</a:t>
            </a:r>
            <a:endParaRPr lang="ru-RU" sz="1400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57371" y="1340768"/>
            <a:ext cx="2319085" cy="103530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9" name="Прямоугольник 8"/>
          <p:cNvSpPr/>
          <p:nvPr/>
        </p:nvSpPr>
        <p:spPr>
          <a:xfrm>
            <a:off x="838205" y="6074132"/>
            <a:ext cx="7838251" cy="52322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К</a:t>
            </a:r>
            <a:r>
              <a:rPr lang="ru-RU" sz="1400" dirty="0" smtClean="0">
                <a:solidFill>
                  <a:srgbClr val="FFFFFF"/>
                </a:solidFill>
              </a:rPr>
              <a:t>рупные </a:t>
            </a:r>
            <a:r>
              <a:rPr lang="ru-RU" sz="1400" dirty="0">
                <a:solidFill>
                  <a:srgbClr val="FFFFFF"/>
                </a:solidFill>
              </a:rPr>
              <a:t>промышленные компании горно-металлургической </a:t>
            </a:r>
            <a:r>
              <a:rPr lang="ru-RU" sz="1400" dirty="0" smtClean="0">
                <a:solidFill>
                  <a:srgbClr val="FFFFFF"/>
                </a:solidFill>
              </a:rPr>
              <a:t>отрасли, </a:t>
            </a:r>
            <a:r>
              <a:rPr lang="ru-RU" sz="1400" dirty="0">
                <a:solidFill>
                  <a:srgbClr val="FFFFFF"/>
                </a:solidFill>
              </a:rPr>
              <a:t>предприятия по переработке минерального </a:t>
            </a:r>
            <a:r>
              <a:rPr lang="ru-RU" sz="1400" dirty="0" smtClean="0">
                <a:solidFill>
                  <a:srgbClr val="FFFFFF"/>
                </a:solidFill>
              </a:rPr>
              <a:t>сырья</a:t>
            </a:r>
            <a:r>
              <a:rPr lang="ru-RU" sz="1400" dirty="0">
                <a:solidFill>
                  <a:srgbClr val="FFFFFF"/>
                </a:solidFill>
              </a:rPr>
              <a:t>, заинтересованные в извлечении редких и редкоземельных </a:t>
            </a:r>
            <a:r>
              <a:rPr lang="ru-RU" sz="1400" dirty="0" smtClean="0">
                <a:solidFill>
                  <a:srgbClr val="FFFFFF"/>
                </a:solidFill>
              </a:rPr>
              <a:t>металлов.</a:t>
            </a:r>
            <a:endParaRPr lang="ru-RU" sz="1400" dirty="0">
              <a:solidFill>
                <a:srgbClr val="FFFFFF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27585" y="5723964"/>
            <a:ext cx="7848872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Рынок, применение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8205" y="3995772"/>
            <a:ext cx="7838251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преимущества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5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36651" y="44624"/>
            <a:ext cx="595928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684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ОАО "</a:t>
            </a:r>
            <a:r>
              <a:rPr lang="ru-RU" dirty="0" err="1"/>
              <a:t>Интерсофт</a:t>
            </a:r>
            <a:r>
              <a:rPr lang="ru-RU" dirty="0"/>
              <a:t> Евразия" </a:t>
            </a:r>
          </a:p>
        </p:txBody>
      </p:sp>
      <p:sp>
        <p:nvSpPr>
          <p:cNvPr id="3" name="Rectangle 31"/>
          <p:cNvSpPr/>
          <p:nvPr/>
        </p:nvSpPr>
        <p:spPr>
          <a:xfrm>
            <a:off x="711366" y="2481232"/>
            <a:ext cx="4984584" cy="107484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9"/>
          <p:cNvSpPr/>
          <p:nvPr/>
        </p:nvSpPr>
        <p:spPr>
          <a:xfrm>
            <a:off x="755576" y="964466"/>
            <a:ext cx="612068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«</a:t>
            </a:r>
            <a:r>
              <a:rPr lang="ru-RU" sz="1400" b="1" dirty="0" err="1"/>
              <a:t>Интерсофт</a:t>
            </a:r>
            <a:r>
              <a:rPr lang="ru-RU" sz="1400" b="1" dirty="0"/>
              <a:t>-Евразия» приступила к </a:t>
            </a:r>
            <a:r>
              <a:rPr lang="ru-RU" sz="1400" b="1" dirty="0" err="1"/>
              <a:t>предсерийному</a:t>
            </a:r>
            <a:r>
              <a:rPr lang="ru-RU" sz="1400" b="1" dirty="0"/>
              <a:t> производству </a:t>
            </a:r>
            <a:r>
              <a:rPr lang="ru-RU" sz="1400" b="1" dirty="0" smtClean="0"/>
              <a:t>«</a:t>
            </a:r>
            <a:r>
              <a:rPr lang="ru-RU" sz="1400" b="1" dirty="0"/>
              <a:t>ДО-РА</a:t>
            </a:r>
            <a:r>
              <a:rPr lang="ru-RU" sz="1400" b="1" dirty="0" smtClean="0"/>
              <a:t>»</a:t>
            </a:r>
          </a:p>
          <a:p>
            <a:r>
              <a:rPr lang="ru-RU" sz="1400" b="1" dirty="0"/>
              <a:t> </a:t>
            </a:r>
            <a:endParaRPr lang="ru-RU" sz="1400" b="1" dirty="0" smtClean="0"/>
          </a:p>
          <a:p>
            <a:r>
              <a:rPr lang="ru-RU" sz="1400" dirty="0" smtClean="0"/>
              <a:t>Речь </a:t>
            </a:r>
            <a:r>
              <a:rPr lang="ru-RU" sz="1400" dirty="0"/>
              <a:t>идет о производстве первой партии шести </a:t>
            </a:r>
            <a:r>
              <a:rPr lang="ru-RU" sz="1400" dirty="0" smtClean="0"/>
              <a:t>модификаций</a:t>
            </a:r>
          </a:p>
          <a:p>
            <a:r>
              <a:rPr lang="ru-RU" sz="1400" dirty="0" smtClean="0"/>
              <a:t>изделия в </a:t>
            </a:r>
            <a:r>
              <a:rPr lang="ru-RU" sz="1400" dirty="0"/>
              <a:t>количестве 100 штук, где сенсором радиации </a:t>
            </a:r>
            <a:r>
              <a:rPr lang="ru-RU" sz="1400" dirty="0" smtClean="0"/>
              <a:t>является</a:t>
            </a:r>
          </a:p>
          <a:p>
            <a:r>
              <a:rPr lang="ru-RU" sz="1400" dirty="0" smtClean="0"/>
              <a:t>счётчик Гейгера</a:t>
            </a:r>
            <a:r>
              <a:rPr lang="ru-RU" sz="1400" dirty="0"/>
              <a:t>-Мюллера.</a:t>
            </a:r>
            <a:endParaRPr lang="ru-RU" sz="1400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5" name="Rectangle 10"/>
          <p:cNvSpPr/>
          <p:nvPr/>
        </p:nvSpPr>
        <p:spPr>
          <a:xfrm>
            <a:off x="818374" y="2996952"/>
            <a:ext cx="7858082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Проект "DO-RA" - Мобильный дозиметр-радиометр на базе мобильного телефона (смартфона) с применением уникального датчика жесткого альфа-, бета- и гамма-излучения. Система управления «ДО-РА» осуществляется посредством специально разработанных пакетов программ и за счет лицензионной операционной системы, используемой тем или иным мобильным устройством. </a:t>
            </a:r>
            <a:endParaRPr lang="ru-RU" sz="14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636912"/>
            <a:ext cx="7848872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Суть инновации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0"/>
          <p:cNvSpPr/>
          <p:nvPr/>
        </p:nvSpPr>
        <p:spPr>
          <a:xfrm>
            <a:off x="838205" y="4581128"/>
            <a:ext cx="7838251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</a:rPr>
              <a:t>Датчик выполнен на основе полупроводникового детектора и может быть изначально встроенным в схему телефона или использоваться в виде дополнительного устройства. Последний вариант прибора работает через USB-порт или дистанционно (через </a:t>
            </a:r>
            <a:r>
              <a:rPr lang="ru-RU" sz="1400" dirty="0" err="1">
                <a:solidFill>
                  <a:schemeClr val="accent1"/>
                </a:solidFill>
              </a:rPr>
              <a:t>Bluetooth</a:t>
            </a:r>
            <a:r>
              <a:rPr lang="ru-RU" sz="1400" dirty="0">
                <a:solidFill>
                  <a:schemeClr val="accent1"/>
                </a:solidFill>
              </a:rPr>
              <a:t> либо </a:t>
            </a:r>
            <a:r>
              <a:rPr lang="ru-RU" sz="1400" dirty="0" err="1">
                <a:solidFill>
                  <a:schemeClr val="accent1"/>
                </a:solidFill>
              </a:rPr>
              <a:t>Wi-Fi</a:t>
            </a:r>
            <a:r>
              <a:rPr lang="ru-RU" sz="1400" dirty="0">
                <a:solidFill>
                  <a:schemeClr val="accent1"/>
                </a:solidFill>
              </a:rPr>
              <a:t>), создавая тем самым сборный мобильный дозиметр-радиометр «ДО-РА</a:t>
            </a:r>
            <a:r>
              <a:rPr lang="ru-RU" sz="1400" dirty="0" smtClean="0">
                <a:solidFill>
                  <a:schemeClr val="accent1"/>
                </a:solidFill>
              </a:rPr>
              <a:t>»</a:t>
            </a:r>
            <a:endParaRPr lang="ru-RU" sz="1400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74437" y="1412776"/>
            <a:ext cx="2102019" cy="100811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9" name="Прямоугольник 8"/>
          <p:cNvSpPr/>
          <p:nvPr/>
        </p:nvSpPr>
        <p:spPr>
          <a:xfrm>
            <a:off x="838205" y="6074132"/>
            <a:ext cx="7838251" cy="52322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bg2"/>
                </a:solidFill>
              </a:rPr>
              <a:t>Атомная </a:t>
            </a:r>
            <a:r>
              <a:rPr lang="ru-RU" sz="1400" dirty="0">
                <a:solidFill>
                  <a:schemeClr val="bg2"/>
                </a:solidFill>
              </a:rPr>
              <a:t>промышленность, медицина, МЧС, МВД, ФСБ, таможня, </a:t>
            </a:r>
            <a:r>
              <a:rPr lang="ru-RU" sz="1400" dirty="0" err="1">
                <a:solidFill>
                  <a:schemeClr val="bg2"/>
                </a:solidFill>
              </a:rPr>
              <a:t>фитосанитарныи</a:t>
            </a:r>
            <a:r>
              <a:rPr lang="ru-RU" sz="1400" dirty="0">
                <a:solidFill>
                  <a:schemeClr val="bg2"/>
                </a:solidFill>
              </a:rPr>
              <a:t>̆ и </a:t>
            </a:r>
            <a:r>
              <a:rPr lang="ru-RU" sz="1400" dirty="0" err="1">
                <a:solidFill>
                  <a:schemeClr val="bg2"/>
                </a:solidFill>
              </a:rPr>
              <a:t>ветеринарныи</a:t>
            </a:r>
            <a:r>
              <a:rPr lang="ru-RU" sz="1400" dirty="0">
                <a:solidFill>
                  <a:schemeClr val="bg2"/>
                </a:solidFill>
              </a:rPr>
              <a:t>̆ контроль, армия и флот, авиация и космонавтика</a:t>
            </a:r>
            <a:r>
              <a:rPr lang="ru-RU" sz="1400" dirty="0" smtClean="0">
                <a:solidFill>
                  <a:schemeClr val="bg2"/>
                </a:solidFill>
              </a:rPr>
              <a:t>.</a:t>
            </a:r>
            <a:endParaRPr lang="ru-RU" sz="1400" dirty="0">
              <a:solidFill>
                <a:schemeClr val="bg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27585" y="5723964"/>
            <a:ext cx="7848872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Рынок, применение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38205" y="4211796"/>
            <a:ext cx="7838251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преимущества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5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36651" y="44624"/>
            <a:ext cx="595928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990380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b="1" dirty="0"/>
              <a:t>НАВИГАТОР</a:t>
            </a:r>
            <a:endParaRPr lang="ru-RU" sz="1800" dirty="0"/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32304" y="44624"/>
            <a:ext cx="602248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Rectangle 9"/>
          <p:cNvSpPr/>
          <p:nvPr/>
        </p:nvSpPr>
        <p:spPr>
          <a:xfrm>
            <a:off x="827584" y="908720"/>
            <a:ext cx="561662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ГК «Навигатор» получила свидетельство о государственной </a:t>
            </a:r>
            <a:endParaRPr lang="ru-RU" sz="1400" b="1" dirty="0" smtClean="0"/>
          </a:p>
          <a:p>
            <a:r>
              <a:rPr lang="ru-RU" sz="1400" b="1" dirty="0" smtClean="0"/>
              <a:t>регистрации </a:t>
            </a:r>
            <a:r>
              <a:rPr lang="ru-RU" sz="1400" b="1" dirty="0"/>
              <a:t>программы «Навигатор-С» для РНИЦ</a:t>
            </a:r>
            <a:r>
              <a:rPr lang="ru-RU" sz="1400" b="1" dirty="0" smtClean="0"/>
              <a:t>.</a:t>
            </a:r>
          </a:p>
          <a:p>
            <a:endParaRPr lang="ru-RU" sz="1400" b="1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  <a:p>
            <a:r>
              <a:rPr lang="ru-RU" sz="1400" dirty="0" smtClean="0"/>
              <a:t>Свидетельство предполагает </a:t>
            </a:r>
            <a:r>
              <a:rPr lang="ru-RU" sz="1400" dirty="0"/>
              <a:t>возможность использования данного программного продукта в деятельности создаваемых региональных центров навигационно-информационных сервисов.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60232" y="844153"/>
            <a:ext cx="2016224" cy="151216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15" name="Rectangle 10"/>
          <p:cNvSpPr/>
          <p:nvPr/>
        </p:nvSpPr>
        <p:spPr>
          <a:xfrm>
            <a:off x="827584" y="2924944"/>
            <a:ext cx="7920880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Компания предлагает качественные услуги и технические решения по контролю местоположения и состояния автотранспорта, обеспечению безопасности водителей и сохранности перемещаемых грузов. </a:t>
            </a:r>
            <a:endParaRPr lang="ru-RU" sz="1400" dirty="0">
              <a:solidFill>
                <a:srgbClr val="FFFFFF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27584" y="2555612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Суть инновации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27584" y="3851756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преимущества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20" name="Rectangle 10"/>
          <p:cNvSpPr/>
          <p:nvPr/>
        </p:nvSpPr>
        <p:spPr>
          <a:xfrm>
            <a:off x="827584" y="4221088"/>
            <a:ext cx="7890164" cy="116955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</a:rPr>
              <a:t>ГК «Навигатор» занимает 20-25 процентов российского рынка навигационно-</a:t>
            </a:r>
            <a:r>
              <a:rPr lang="ru-RU" sz="1400" dirty="0" err="1">
                <a:solidFill>
                  <a:schemeClr val="accent1"/>
                </a:solidFill>
              </a:rPr>
              <a:t>телематических</a:t>
            </a:r>
            <a:r>
              <a:rPr lang="ru-RU" sz="1400" dirty="0">
                <a:solidFill>
                  <a:schemeClr val="accent1"/>
                </a:solidFill>
              </a:rPr>
              <a:t> услуг. 150 000 единиц произведенного и установленного оборудования. Главным структурным подразделением по оказанию услуг спутникового мониторинга является Единая Национальная Диспетчерская Система России</a:t>
            </a:r>
            <a:r>
              <a:rPr lang="ru-RU" sz="1400" dirty="0" smtClean="0">
                <a:solidFill>
                  <a:schemeClr val="accent1"/>
                </a:solidFill>
              </a:rPr>
              <a:t>. </a:t>
            </a:r>
            <a:r>
              <a:rPr lang="ru-RU" sz="1400" dirty="0">
                <a:solidFill>
                  <a:schemeClr val="accent1"/>
                </a:solidFill>
              </a:rPr>
              <a:t>Создана уникальная технологическая платформа – программно-аппаратный комплекс мониторинга мобильных и стационарных объектов «Навигатор-С». </a:t>
            </a:r>
            <a:endParaRPr lang="ru-RU" sz="1400" dirty="0">
              <a:solidFill>
                <a:schemeClr val="accent1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838205" y="5930696"/>
            <a:ext cx="7910259" cy="738664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Мировой рынок навигационно-информационных услуг формируется на стыке отраслей - микроэлектроника, информационные сервисы, автомобильная промышленность, телекоммуникации</a:t>
            </a:r>
            <a:endParaRPr lang="ru-RU" sz="14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38199" y="5579948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Рынок, перспективы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3533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/>
              <a:t>ООО "Спутниковые инновационные космические системы"</a:t>
            </a:r>
          </a:p>
        </p:txBody>
      </p:sp>
      <p:sp>
        <p:nvSpPr>
          <p:cNvPr id="5" name="Rectangle 10"/>
          <p:cNvSpPr/>
          <p:nvPr/>
        </p:nvSpPr>
        <p:spPr>
          <a:xfrm>
            <a:off x="827584" y="2564904"/>
            <a:ext cx="7920880" cy="163711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bg2"/>
                </a:solidFill>
              </a:rPr>
              <a:t>Проект посвящен созданию и коммерциализации комплексных решений и отдельных продуктов для малых космических аппаратов прикладного и образовательного назначения.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bg2"/>
                </a:solidFill>
              </a:rPr>
              <a:t>Создание технологии быстрой сборки МКА для съемки Земли из космоса (</a:t>
            </a:r>
            <a:r>
              <a:rPr lang="ru-RU" sz="1400" dirty="0" err="1">
                <a:solidFill>
                  <a:schemeClr val="bg2"/>
                </a:solidFill>
              </a:rPr>
              <a:t>Plug&amp;Play</a:t>
            </a:r>
            <a:r>
              <a:rPr lang="ru-RU" sz="1400" dirty="0">
                <a:solidFill>
                  <a:schemeClr val="bg2"/>
                </a:solidFill>
              </a:rPr>
              <a:t>) </a:t>
            </a: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bg2"/>
                </a:solidFill>
              </a:rPr>
              <a:t>Создание спутника – технологического </a:t>
            </a:r>
            <a:r>
              <a:rPr lang="ru-RU" sz="1400" dirty="0" smtClean="0">
                <a:solidFill>
                  <a:schemeClr val="bg2"/>
                </a:solidFill>
              </a:rPr>
              <a:t>демонстратора</a:t>
            </a:r>
          </a:p>
          <a:p>
            <a:pPr>
              <a:lnSpc>
                <a:spcPct val="85000"/>
              </a:lnSpc>
              <a:spcBef>
                <a:spcPts val="200"/>
              </a:spcBef>
              <a:spcAft>
                <a:spcPts val="200"/>
              </a:spcAft>
            </a:pPr>
            <a:r>
              <a:rPr lang="ru-RU" sz="1400" dirty="0">
                <a:solidFill>
                  <a:schemeClr val="bg2"/>
                </a:solidFill>
              </a:rPr>
              <a:t>Результаты 2013 г.:</a:t>
            </a:r>
          </a:p>
          <a:p>
            <a:pPr marL="285750" indent="-285750">
              <a:lnSpc>
                <a:spcPct val="85000"/>
              </a:lnSpc>
              <a:spcBef>
                <a:spcPts val="200"/>
              </a:spcBef>
              <a:spcAft>
                <a:spcPts val="200"/>
              </a:spcAft>
              <a:buFont typeface="Arial" pitchFamily="34" charset="0"/>
              <a:buChar char="•"/>
            </a:pPr>
            <a:r>
              <a:rPr lang="ru-RU" sz="1400" dirty="0">
                <a:solidFill>
                  <a:schemeClr val="bg2"/>
                </a:solidFill>
              </a:rPr>
              <a:t>Договорные НИР с ИТЦ «СКАНЭКС» и МЧС России </a:t>
            </a:r>
          </a:p>
          <a:p>
            <a:pPr marL="285750" indent="-285750">
              <a:lnSpc>
                <a:spcPct val="85000"/>
              </a:lnSpc>
              <a:spcBef>
                <a:spcPts val="200"/>
              </a:spcBef>
              <a:spcAft>
                <a:spcPts val="200"/>
              </a:spcAft>
              <a:buFont typeface="Arial" pitchFamily="34" charset="0"/>
              <a:buChar char="•"/>
            </a:pPr>
            <a:r>
              <a:rPr lang="ru-RU" sz="1400" dirty="0">
                <a:solidFill>
                  <a:schemeClr val="bg2"/>
                </a:solidFill>
              </a:rPr>
              <a:t>Соглашения с МГТУ им. Баумана и </a:t>
            </a:r>
            <a:r>
              <a:rPr lang="ru-RU" sz="1400" dirty="0" smtClean="0">
                <a:solidFill>
                  <a:schemeClr val="bg2"/>
                </a:solidFill>
              </a:rPr>
              <a:t>МИИГАИК</a:t>
            </a:r>
            <a:endParaRPr lang="ru-RU" sz="1400" dirty="0">
              <a:solidFill>
                <a:schemeClr val="bg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204864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</a:rPr>
              <a:t>О компании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4707721"/>
            <a:ext cx="7910259" cy="1169551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accent1"/>
                </a:solidFill>
              </a:rPr>
              <a:t>- Дистанционное </a:t>
            </a:r>
            <a:r>
              <a:rPr lang="ru-RU" sz="1400" dirty="0">
                <a:solidFill>
                  <a:schemeClr val="accent1"/>
                </a:solidFill>
              </a:rPr>
              <a:t>зондирование Земли (ДЗЗ)</a:t>
            </a:r>
          </a:p>
          <a:p>
            <a:r>
              <a:rPr lang="ru-RU" sz="1400" dirty="0" smtClean="0">
                <a:solidFill>
                  <a:schemeClr val="accent1"/>
                </a:solidFill>
              </a:rPr>
              <a:t>- Пакетная </a:t>
            </a:r>
            <a:r>
              <a:rPr lang="ru-RU" sz="1400" dirty="0">
                <a:solidFill>
                  <a:schemeClr val="accent1"/>
                </a:solidFill>
              </a:rPr>
              <a:t>передача сообщений</a:t>
            </a:r>
          </a:p>
          <a:p>
            <a:r>
              <a:rPr lang="ru-RU" sz="1400" dirty="0" smtClean="0">
                <a:solidFill>
                  <a:schemeClr val="accent1"/>
                </a:solidFill>
              </a:rPr>
              <a:t>- Автоматическая </a:t>
            </a:r>
            <a:r>
              <a:rPr lang="ru-RU" sz="1400" dirty="0">
                <a:solidFill>
                  <a:schemeClr val="accent1"/>
                </a:solidFill>
              </a:rPr>
              <a:t>идентификация судов (AИС)</a:t>
            </a:r>
          </a:p>
          <a:p>
            <a:r>
              <a:rPr lang="ru-RU" sz="1400" dirty="0" smtClean="0">
                <a:solidFill>
                  <a:schemeClr val="accent1"/>
                </a:solidFill>
              </a:rPr>
              <a:t>- Научные </a:t>
            </a:r>
            <a:r>
              <a:rPr lang="ru-RU" sz="1400" dirty="0">
                <a:solidFill>
                  <a:schemeClr val="accent1"/>
                </a:solidFill>
              </a:rPr>
              <a:t>и технологические эксперименты</a:t>
            </a:r>
          </a:p>
          <a:p>
            <a:r>
              <a:rPr lang="ru-RU" sz="1400" dirty="0" smtClean="0">
                <a:solidFill>
                  <a:schemeClr val="accent1"/>
                </a:solidFill>
              </a:rPr>
              <a:t>- Организация </a:t>
            </a:r>
            <a:r>
              <a:rPr lang="ru-RU" sz="1400" dirty="0">
                <a:solidFill>
                  <a:schemeClr val="accent1"/>
                </a:solidFill>
              </a:rPr>
              <a:t>образовательных проектов</a:t>
            </a:r>
            <a:endParaRPr lang="ru-RU" sz="1400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4355812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FFFFFF"/>
                </a:solidFill>
              </a:rPr>
              <a:t>Целевые сегменты для применения технологии: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32304" y="44624"/>
            <a:ext cx="602248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Прямоугольник 11"/>
          <p:cNvSpPr/>
          <p:nvPr/>
        </p:nvSpPr>
        <p:spPr>
          <a:xfrm>
            <a:off x="838205" y="6361583"/>
            <a:ext cx="7910259" cy="307777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Р</a:t>
            </a:r>
            <a:r>
              <a:rPr lang="ru-RU" sz="1400" dirty="0" smtClean="0">
                <a:solidFill>
                  <a:srgbClr val="FFFFFF"/>
                </a:solidFill>
              </a:rPr>
              <a:t>ынок – оборудование </a:t>
            </a:r>
            <a:r>
              <a:rPr lang="ru-RU" sz="1400" dirty="0">
                <a:solidFill>
                  <a:srgbClr val="FFFFFF"/>
                </a:solidFill>
              </a:rPr>
              <a:t>для МКА массой 20-50 кг - 300-400 </a:t>
            </a:r>
            <a:r>
              <a:rPr lang="ru-RU" sz="1400" dirty="0" err="1">
                <a:solidFill>
                  <a:srgbClr val="FFFFFF"/>
                </a:solidFill>
              </a:rPr>
              <a:t>млн.евро</a:t>
            </a:r>
            <a:r>
              <a:rPr lang="ru-RU" sz="1400" dirty="0">
                <a:solidFill>
                  <a:srgbClr val="FFFFFF"/>
                </a:solidFill>
              </a:rPr>
              <a:t>, планируемая доля 3-5%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7584" y="6011996"/>
            <a:ext cx="792087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Рынок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9"/>
          <p:cNvSpPr/>
          <p:nvPr/>
        </p:nvSpPr>
        <p:spPr>
          <a:xfrm>
            <a:off x="827584" y="908720"/>
            <a:ext cx="792088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Компании "СПУТНИКС" и SAFT будут сотрудничать в области </a:t>
            </a:r>
            <a:endParaRPr lang="ru-RU" sz="1400" b="1" dirty="0" smtClean="0"/>
          </a:p>
          <a:p>
            <a:r>
              <a:rPr lang="ru-RU" sz="1400" b="1" dirty="0" smtClean="0"/>
              <a:t>создания </a:t>
            </a:r>
            <a:r>
              <a:rPr lang="ru-RU" sz="1400" b="1" dirty="0"/>
              <a:t>системы энергопитания для малых </a:t>
            </a:r>
            <a:r>
              <a:rPr lang="ru-RU" sz="1400" b="1" dirty="0" smtClean="0"/>
              <a:t>КА.</a:t>
            </a:r>
          </a:p>
          <a:p>
            <a:r>
              <a:rPr lang="ru-RU" sz="1400" b="1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</a:t>
            </a:r>
            <a:endParaRPr lang="ru-RU" sz="1400" b="1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  <a:p>
            <a:r>
              <a:rPr lang="ru-RU" sz="1400" dirty="0"/>
              <a:t>К</a:t>
            </a:r>
            <a:r>
              <a:rPr lang="ru-RU" sz="1400" dirty="0" smtClean="0"/>
              <a:t>омпания </a:t>
            </a:r>
            <a:r>
              <a:rPr lang="ru-RU" sz="1400" dirty="0"/>
              <a:t>SAFT предоставит некоторые элементы для изготовления наземного электрического </a:t>
            </a:r>
            <a:r>
              <a:rPr lang="ru-RU" sz="1400" dirty="0" smtClean="0"/>
              <a:t>макета системы энергопитания </a:t>
            </a:r>
            <a:r>
              <a:rPr lang="ru-RU" sz="1400" dirty="0"/>
              <a:t>спутника</a:t>
            </a:r>
            <a:r>
              <a:rPr lang="ru-RU" sz="1400" dirty="0" smtClean="0"/>
              <a:t>, </a:t>
            </a:r>
            <a:r>
              <a:rPr lang="ru-RU" sz="1400" dirty="0"/>
              <a:t>а также окажет помощь в его создании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84168" y="834823"/>
            <a:ext cx="2592288" cy="64996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4443852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b="1" dirty="0" err="1"/>
              <a:t>ВэйРэй</a:t>
            </a:r>
            <a:endParaRPr lang="ru-RU" sz="1800" dirty="0"/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32304" y="44624"/>
            <a:ext cx="602248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Rectangle 9"/>
          <p:cNvSpPr/>
          <p:nvPr/>
        </p:nvSpPr>
        <p:spPr>
          <a:xfrm>
            <a:off x="827584" y="908720"/>
            <a:ext cx="604867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err="1"/>
              <a:t>WayRay</a:t>
            </a:r>
            <a:r>
              <a:rPr lang="ru-RU" sz="1400" b="1" dirty="0"/>
              <a:t> получила наивысший рейтинг инвестиционной привлекательности «ААА» от </a:t>
            </a:r>
            <a:r>
              <a:rPr lang="ru-RU" sz="1400" b="1" dirty="0" err="1"/>
              <a:t>Russian</a:t>
            </a:r>
            <a:r>
              <a:rPr lang="ru-RU" sz="1400" b="1" dirty="0"/>
              <a:t> </a:t>
            </a:r>
            <a:r>
              <a:rPr lang="ru-RU" sz="1400" b="1" dirty="0" err="1"/>
              <a:t>Startup</a:t>
            </a:r>
            <a:r>
              <a:rPr lang="ru-RU" sz="1400" b="1" dirty="0"/>
              <a:t> </a:t>
            </a:r>
            <a:r>
              <a:rPr lang="ru-RU" sz="1400" b="1" dirty="0" err="1" smtClean="0"/>
              <a:t>Rating</a:t>
            </a:r>
            <a:endParaRPr lang="ru-RU" sz="1400" b="1" dirty="0" smtClean="0"/>
          </a:p>
          <a:p>
            <a:r>
              <a:rPr lang="ru-RU" sz="1400" dirty="0" smtClean="0"/>
              <a:t>30</a:t>
            </a:r>
            <a:r>
              <a:rPr lang="ru-RU" sz="1400" dirty="0"/>
              <a:t>% этой оценки составляют ответы на вопросы раздела «команда» в анкете, которую подает кандидат на присвоение рейтинга. 25% оценки — это ответы на вопросы раздела «рынок и продукт»; 20% оценки — ответы на вопросы раздела «финансирование», а остальные 25% оценки являются среднем арифметическим из оценок экспертов.</a:t>
            </a:r>
            <a:endParaRPr lang="ru-RU" sz="1400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  <a:p>
            <a:endParaRPr lang="ru-RU" sz="1400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20272" y="844153"/>
            <a:ext cx="1641254" cy="151216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15" name="Rectangle 10"/>
          <p:cNvSpPr/>
          <p:nvPr/>
        </p:nvSpPr>
        <p:spPr>
          <a:xfrm>
            <a:off x="827584" y="2924944"/>
            <a:ext cx="7920880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Компактное устройство </a:t>
            </a:r>
            <a:r>
              <a:rPr lang="ru-RU" sz="1400" dirty="0" err="1">
                <a:solidFill>
                  <a:schemeClr val="bg2"/>
                </a:solidFill>
              </a:rPr>
              <a:t>WayRay</a:t>
            </a:r>
            <a:r>
              <a:rPr lang="ru-RU" sz="1400" dirty="0">
                <a:solidFill>
                  <a:schemeClr val="bg2"/>
                </a:solidFill>
              </a:rPr>
              <a:t> способно расширить рамки привычных представлений о вождении, делая его более безопасным и эффективным. </a:t>
            </a:r>
            <a:r>
              <a:rPr lang="ru-RU" sz="1400" dirty="0" err="1">
                <a:solidFill>
                  <a:schemeClr val="bg2"/>
                </a:solidFill>
              </a:rPr>
              <a:t>WayRay</a:t>
            </a:r>
            <a:r>
              <a:rPr lang="ru-RU" sz="1400" dirty="0">
                <a:solidFill>
                  <a:schemeClr val="bg2"/>
                </a:solidFill>
              </a:rPr>
              <a:t> проецирует изображение на лобовое стекло в формате дополненной реальности.</a:t>
            </a:r>
            <a:endParaRPr lang="ru-RU" sz="1400" dirty="0">
              <a:solidFill>
                <a:schemeClr val="bg2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27584" y="2555612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Суть инновации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27584" y="3851756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преимущества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20" name="Rectangle 10"/>
          <p:cNvSpPr/>
          <p:nvPr/>
        </p:nvSpPr>
        <p:spPr>
          <a:xfrm>
            <a:off x="827584" y="4221088"/>
            <a:ext cx="7890164" cy="116955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</a:rPr>
              <a:t>Маршрут графически представлен в виде линии, повторяющей траекторию </a:t>
            </a:r>
            <a:r>
              <a:rPr lang="ru-RU" sz="1400" dirty="0" smtClean="0">
                <a:solidFill>
                  <a:schemeClr val="accent1"/>
                </a:solidFill>
              </a:rPr>
              <a:t>движения. </a:t>
            </a:r>
            <a:r>
              <a:rPr lang="ru-RU" sz="1400" dirty="0">
                <a:solidFill>
                  <a:schemeClr val="accent1"/>
                </a:solidFill>
              </a:rPr>
              <a:t>Яркость изображения автоматически меняется в зависимости от внешнего освещения, поэтому его качество не ухудшается при ярком солнце или в полной темноте, если идет дождь или снег.</a:t>
            </a:r>
          </a:p>
          <a:p>
            <a:r>
              <a:rPr lang="ru-RU" sz="1400" dirty="0" err="1">
                <a:solidFill>
                  <a:schemeClr val="accent1"/>
                </a:solidFill>
              </a:rPr>
              <a:t>WayRay</a:t>
            </a:r>
            <a:r>
              <a:rPr lang="ru-RU" sz="1400" dirty="0">
                <a:solidFill>
                  <a:schemeClr val="accent1"/>
                </a:solidFill>
              </a:rPr>
              <a:t> изготовлен из качественных современных материалов, благодаря которым он не только безупречен в работе, но и способен радовать своих пользователей внешним видом.</a:t>
            </a:r>
            <a:endParaRPr lang="ru-RU" sz="1400" dirty="0">
              <a:solidFill>
                <a:schemeClr val="accent1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838205" y="5930696"/>
            <a:ext cx="7910259" cy="738664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По оценкам экспертов, в 2012 г. рынок проекционных дисплеев составил 991.86 млн долларов. Согласно прогнозам, к 2017 г. этот показатель составит 2.91 млрд долларов при совокупном среднегодовом темпе роста CAGR в 24%. 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38199" y="5579948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Рынок, перспективы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215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 err="1"/>
              <a:t>Медбиофарм</a:t>
            </a:r>
            <a:endParaRPr lang="ru-RU" sz="2000" dirty="0"/>
          </a:p>
        </p:txBody>
      </p:sp>
      <p:pic>
        <p:nvPicPr>
          <p:cNvPr id="13" name="Picture 5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4332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9"/>
          <p:cNvSpPr/>
          <p:nvPr/>
        </p:nvSpPr>
        <p:spPr>
          <a:xfrm>
            <a:off x="744616" y="980728"/>
            <a:ext cx="649168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Компания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"</a:t>
            </a:r>
            <a:r>
              <a:rPr lang="ru-RU" sz="1400" dirty="0" err="1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Медбиофарм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" заключила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два государственных </a:t>
            </a:r>
            <a:endParaRPr lang="ru-RU" sz="1400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  <a:p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контракта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на выполнение научно-исследовательских и </a:t>
            </a:r>
            <a:endParaRPr lang="ru-RU" sz="1400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  <a:p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опытно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-конструкторских работ по федеральной 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целевой</a:t>
            </a:r>
          </a:p>
          <a:p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программе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"Развитие фармацевтической и медицинской </a:t>
            </a:r>
            <a:endParaRPr lang="ru-RU" sz="1400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  <a:p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промышленности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Российской Федерации на период до </a:t>
            </a:r>
            <a:endParaRPr lang="ru-RU" sz="1400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  <a:p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2020 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года и дальнейшую перспективу"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.</a:t>
            </a:r>
          </a:p>
          <a:p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</a:t>
            </a:r>
            <a:endParaRPr lang="ru-RU" sz="1400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  <a:p>
            <a:r>
              <a:rPr lang="ru-RU" sz="1400" b="1" dirty="0"/>
              <a:t>Общая сумма бюджетного финансирования контрактов составила 94 млн 550 тыс. рублей: 47 млн 550 тыс. рублей и 47 млн рублей соответственно.</a:t>
            </a:r>
            <a:endParaRPr lang="ru-RU" sz="1400" b="1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6" name="Rectangle 10"/>
          <p:cNvSpPr/>
          <p:nvPr/>
        </p:nvSpPr>
        <p:spPr>
          <a:xfrm>
            <a:off x="818374" y="3553852"/>
            <a:ext cx="7883962" cy="52322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FFFFFF"/>
                </a:solidFill>
              </a:rPr>
              <a:t>«</a:t>
            </a:r>
            <a:r>
              <a:rPr lang="ru-RU" sz="1400" b="1" dirty="0" err="1">
                <a:solidFill>
                  <a:srgbClr val="FFFFFF"/>
                </a:solidFill>
              </a:rPr>
              <a:t>Медбиофарм</a:t>
            </a:r>
            <a:r>
              <a:rPr lang="ru-RU" sz="1400" b="1" dirty="0">
                <a:solidFill>
                  <a:srgbClr val="FFFFFF"/>
                </a:solidFill>
              </a:rPr>
              <a:t>» – группа инновационных компаний, осуществляющих научно-исследовательскую и производственную деятельность, а также продвижение и сбыт выпускаемой продукции.</a:t>
            </a:r>
            <a:endParaRPr lang="ru-RU" sz="14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27584" y="3203684"/>
            <a:ext cx="788255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О компании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0"/>
          <p:cNvSpPr/>
          <p:nvPr/>
        </p:nvSpPr>
        <p:spPr>
          <a:xfrm>
            <a:off x="838205" y="4581128"/>
            <a:ext cx="7838251" cy="203132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accent1"/>
                </a:solidFill>
              </a:rPr>
              <a:t>Д</a:t>
            </a:r>
            <a:r>
              <a:rPr lang="ru-RU" sz="1400" dirty="0" smtClean="0">
                <a:solidFill>
                  <a:schemeClr val="accent1"/>
                </a:solidFill>
              </a:rPr>
              <a:t>еятельность </a:t>
            </a:r>
            <a:r>
              <a:rPr lang="ru-RU" sz="1400" dirty="0">
                <a:solidFill>
                  <a:schemeClr val="accent1"/>
                </a:solidFill>
              </a:rPr>
              <a:t>компаний «</a:t>
            </a:r>
            <a:r>
              <a:rPr lang="ru-RU" sz="1400" dirty="0" err="1">
                <a:solidFill>
                  <a:schemeClr val="accent1"/>
                </a:solidFill>
              </a:rPr>
              <a:t>Медбиофарма</a:t>
            </a:r>
            <a:r>
              <a:rPr lang="ru-RU" sz="1400" dirty="0">
                <a:solidFill>
                  <a:schemeClr val="accent1"/>
                </a:solidFill>
              </a:rPr>
              <a:t>» включает два ключевых направления</a:t>
            </a:r>
            <a:r>
              <a:rPr lang="ru-RU" sz="1400" dirty="0" smtClean="0">
                <a:solidFill>
                  <a:schemeClr val="accent1"/>
                </a:solidFill>
              </a:rPr>
              <a:t>:</a:t>
            </a:r>
          </a:p>
          <a:p>
            <a:endParaRPr lang="ru-RU" sz="1400" dirty="0">
              <a:solidFill>
                <a:schemeClr val="accent1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</a:rPr>
              <a:t>производство и продажу функциональных субстанций для пищевой промышленности, ветеринарии, субстанций для производства биологически активных добавок и лекарственных средств, также планируется производство ингредиентов для лечебной косметики и лечебного питания, продажа разработанных средств экспресс-диагностики</a:t>
            </a:r>
            <a:r>
              <a:rPr lang="ru-RU" sz="1400" dirty="0" smtClean="0">
                <a:solidFill>
                  <a:schemeClr val="accent1"/>
                </a:solidFill>
              </a:rPr>
              <a:t>.</a:t>
            </a:r>
          </a:p>
          <a:p>
            <a:endParaRPr lang="ru-RU" sz="1400" dirty="0">
              <a:solidFill>
                <a:schemeClr val="accent1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ru-RU" sz="1400" dirty="0">
                <a:solidFill>
                  <a:schemeClr val="accent1"/>
                </a:solidFill>
              </a:rPr>
              <a:t>выращивание и комплексная «упаковка» активных молекул, включающая все необходимые этапы по доведению инновационной идеи до уровня готового продукта или решения.</a:t>
            </a:r>
            <a:endParaRPr lang="ru-RU" sz="1400" dirty="0">
              <a:solidFill>
                <a:schemeClr val="accent1"/>
              </a:solidFill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12160" y="1124744"/>
            <a:ext cx="2664296" cy="118182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22" name="TextBox 21"/>
          <p:cNvSpPr txBox="1"/>
          <p:nvPr/>
        </p:nvSpPr>
        <p:spPr>
          <a:xfrm>
            <a:off x="838205" y="4221088"/>
            <a:ext cx="7838251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преимущества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18941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/>
              <a:t>ООО "Вай2Гео"</a:t>
            </a:r>
          </a:p>
        </p:txBody>
      </p:sp>
      <p:sp>
        <p:nvSpPr>
          <p:cNvPr id="4" name="Rectangle 9"/>
          <p:cNvSpPr/>
          <p:nvPr/>
        </p:nvSpPr>
        <p:spPr>
          <a:xfrm>
            <a:off x="827584" y="1035893"/>
            <a:ext cx="6048672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Мобильный сервис </a:t>
            </a:r>
            <a:r>
              <a:rPr lang="ru-RU" sz="1400" b="1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Gvidi</a:t>
            </a:r>
            <a:r>
              <a:rPr lang="ru-RU" sz="1400" b="1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вышел на </a:t>
            </a:r>
            <a:r>
              <a:rPr lang="ru-RU" sz="1400" b="1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Android</a:t>
            </a:r>
            <a:endParaRPr lang="ru-RU" sz="1400" b="1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  <a:p>
            <a:endParaRPr lang="ru-RU" sz="1400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  <a:p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Компания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AlterGeo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, резидент «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Сколково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», выпустила первую версию мобильного сервиса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Gvidi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для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Android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-устройств. Приложение появилось в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Google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</a:t>
            </a:r>
            <a:r>
              <a:rPr lang="ru-RU" sz="1400" dirty="0" err="1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Play</a:t>
            </a:r>
            <a:r>
              <a:rPr lang="ru-RU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на русском и английском языках</a:t>
            </a:r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.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5" name="Rectangle 10"/>
          <p:cNvSpPr/>
          <p:nvPr/>
        </p:nvSpPr>
        <p:spPr>
          <a:xfrm>
            <a:off x="827584" y="2978949"/>
            <a:ext cx="7920880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2"/>
                </a:solidFill>
              </a:rPr>
              <a:t>Сервис обеспечивает интеллектуальный поиск заведений общепита на основе индивидуальных предпочтений каждого человека: он анализирует личные вкусы пользователей через социальный граф, сопоставляет их с собственной глобальной базой мест и выдает персональные рекомендации, куда сходить.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7584" y="2627620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Суть инновации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4211796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2"/>
                </a:solidFill>
                <a:cs typeface="Arial" pitchFamily="34" charset="0"/>
              </a:rPr>
              <a:t>Основные </a:t>
            </a:r>
            <a:r>
              <a:rPr lang="ru-RU" b="1" dirty="0" smtClean="0">
                <a:solidFill>
                  <a:schemeClr val="bg2"/>
                </a:solidFill>
                <a:cs typeface="Arial" pitchFamily="34" charset="0"/>
              </a:rPr>
              <a:t>преимущества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4563705"/>
            <a:ext cx="7890164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D4FF01"/>
                </a:solidFill>
              </a:rPr>
              <a:t>Сервис обеспечивает интеллектуальный поиск заведений общепита на основе индивидуальных предпочтений каждого </a:t>
            </a:r>
            <a:r>
              <a:rPr lang="ru-RU" sz="1400" dirty="0" smtClean="0">
                <a:solidFill>
                  <a:srgbClr val="D4FF01"/>
                </a:solidFill>
              </a:rPr>
              <a:t>человека. </a:t>
            </a:r>
            <a:r>
              <a:rPr lang="ru-RU" sz="1400" dirty="0">
                <a:solidFill>
                  <a:srgbClr val="D4FF01"/>
                </a:solidFill>
              </a:rPr>
              <a:t>Сейчас через </a:t>
            </a:r>
            <a:r>
              <a:rPr lang="ru-RU" sz="1400" dirty="0" err="1">
                <a:solidFill>
                  <a:srgbClr val="D4FF01"/>
                </a:solidFill>
              </a:rPr>
              <a:t>Gvidi</a:t>
            </a:r>
            <a:r>
              <a:rPr lang="ru-RU" sz="1400" dirty="0">
                <a:solidFill>
                  <a:srgbClr val="D4FF01"/>
                </a:solidFill>
              </a:rPr>
              <a:t> можно зарезервировать столик практически в любом несетевом заведении Москвы.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5877272"/>
            <a:ext cx="7910259" cy="738664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FFFFFF"/>
                </a:solidFill>
              </a:rPr>
              <a:t>Мировой рынок </a:t>
            </a:r>
            <a:r>
              <a:rPr lang="ru-RU" sz="1400" dirty="0" err="1">
                <a:solidFill>
                  <a:srgbClr val="FFFFFF"/>
                </a:solidFill>
              </a:rPr>
              <a:t>геотаргетированной</a:t>
            </a:r>
            <a:r>
              <a:rPr lang="ru-RU" sz="1400" dirty="0">
                <a:solidFill>
                  <a:srgbClr val="FFFFFF"/>
                </a:solidFill>
              </a:rPr>
              <a:t> рекламы в 2011 году оценивался </a:t>
            </a:r>
            <a:r>
              <a:rPr lang="ru-RU" sz="1400" dirty="0" err="1">
                <a:solidFill>
                  <a:srgbClr val="FFFFFF"/>
                </a:solidFill>
              </a:rPr>
              <a:t>Berg</a:t>
            </a:r>
            <a:r>
              <a:rPr lang="ru-RU" sz="1400" dirty="0">
                <a:solidFill>
                  <a:srgbClr val="FFFFFF"/>
                </a:solidFill>
              </a:rPr>
              <a:t> </a:t>
            </a:r>
            <a:r>
              <a:rPr lang="ru-RU" sz="1400" dirty="0" err="1">
                <a:solidFill>
                  <a:srgbClr val="FFFFFF"/>
                </a:solidFill>
              </a:rPr>
              <a:t>Insight</a:t>
            </a:r>
            <a:r>
              <a:rPr lang="ru-RU" sz="1400" dirty="0">
                <a:solidFill>
                  <a:srgbClr val="FFFFFF"/>
                </a:solidFill>
              </a:rPr>
              <a:t> в 192 млн евро (5% от всего рынка мобильной рекламы), растет, по сведениям агентства, в среднем на 90,9% в год и составит 4,9 млрд евро в 2016 году (28,3% от всего рынка мобильной рекламы).</a:t>
            </a:r>
            <a:endParaRPr lang="ru-RU" sz="14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5517232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Рынок, перспективы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5571" y="902548"/>
            <a:ext cx="1610885" cy="144633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420436752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2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LVC57kl.kuRdDLL9wyOG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d09.ZH5zEOLYwRCO4yun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onZi0Ox0kSGbDiK5pRH6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J5UXjJBDE2mD4uYzWj6ag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iSceMuB5ka0fK4C08VHi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5ihHuXS3Q0yKcIij85NW1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LVC57kl.kuRdDLL9wyOGw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LVC57kl.kuRdDLL9wyOGw"/>
</p:tagLst>
</file>

<file path=ppt/theme/theme1.xml><?xml version="1.0" encoding="utf-8"?>
<a:theme xmlns:a="http://schemas.openxmlformats.org/drawingml/2006/main" name="Bazovaya Presentacia Skolkovo">
  <a:themeElements>
    <a:clrScheme name="Skolkovo">
      <a:dk1>
        <a:sysClr val="windowText" lastClr="000000"/>
      </a:dk1>
      <a:lt1>
        <a:srgbClr val="EFEFEF"/>
      </a:lt1>
      <a:dk2>
        <a:srgbClr val="666666"/>
      </a:dk2>
      <a:lt2>
        <a:srgbClr val="FFFFFF"/>
      </a:lt2>
      <a:accent1>
        <a:srgbClr val="D4FF01"/>
      </a:accent1>
      <a:accent2>
        <a:srgbClr val="EC5D01"/>
      </a:accent2>
      <a:accent3>
        <a:srgbClr val="C2074E"/>
      </a:accent3>
      <a:accent4>
        <a:srgbClr val="B607BD"/>
      </a:accent4>
      <a:accent5>
        <a:srgbClr val="5800CD"/>
      </a:accent5>
      <a:accent6>
        <a:srgbClr val="2992BE"/>
      </a:accent6>
      <a:hlink>
        <a:srgbClr val="38BD93"/>
      </a:hlink>
      <a:folHlink>
        <a:srgbClr val="5ECB1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Ареал.thmx</Template>
  <TotalTime>19489</TotalTime>
  <Words>1921</Words>
  <Application>Microsoft Macintosh PowerPoint</Application>
  <PresentationFormat>Экран (4:3)</PresentationFormat>
  <Paragraphs>172</Paragraphs>
  <Slides>13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Bazovaya Presentacia Skolkovo</vt:lpstr>
      <vt:lpstr>think-cell Slide</vt:lpstr>
      <vt:lpstr>Истории успеха Участников Проекта «Сколково» Июль 2013</vt:lpstr>
      <vt:lpstr>Содержание</vt:lpstr>
      <vt:lpstr>Аксион-Редкие и Драгоценные Металлы</vt:lpstr>
      <vt:lpstr>ОАО "Интерсофт Евразия" </vt:lpstr>
      <vt:lpstr>НАВИГАТОР</vt:lpstr>
      <vt:lpstr>ООО "Спутниковые инновационные космические системы"</vt:lpstr>
      <vt:lpstr>ВэйРэй</vt:lpstr>
      <vt:lpstr>Медбиофарм</vt:lpstr>
      <vt:lpstr>ООО "Вай2Гео"</vt:lpstr>
      <vt:lpstr>ООО "Автодория"</vt:lpstr>
      <vt:lpstr>ООО "Воркл"</vt:lpstr>
      <vt:lpstr>ООО "Астерос Лабс"</vt:lpstr>
      <vt:lpstr> Синезис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риска невыполнения бюджета Фонда на 2012г.</dc:title>
  <dc:creator>Windows User</dc:creator>
  <cp:lastModifiedBy>Виталий Шустиков</cp:lastModifiedBy>
  <cp:revision>579</cp:revision>
  <cp:lastPrinted>2012-10-10T09:57:27Z</cp:lastPrinted>
  <dcterms:created xsi:type="dcterms:W3CDTF">2012-07-02T14:14:40Z</dcterms:created>
  <dcterms:modified xsi:type="dcterms:W3CDTF">2013-08-01T20:54:02Z</dcterms:modified>
</cp:coreProperties>
</file>