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5" r:id="rId3"/>
    <p:sldId id="341" r:id="rId4"/>
    <p:sldId id="352" r:id="rId5"/>
    <p:sldId id="363" r:id="rId6"/>
    <p:sldId id="353" r:id="rId7"/>
    <p:sldId id="345" r:id="rId8"/>
    <p:sldId id="354" r:id="rId9"/>
    <p:sldId id="362" r:id="rId10"/>
    <p:sldId id="361" r:id="rId11"/>
    <p:sldId id="359" r:id="rId12"/>
    <p:sldId id="360" r:id="rId13"/>
    <p:sldId id="358" r:id="rId14"/>
  </p:sldIdLst>
  <p:sldSz cx="9144000" cy="6858000" type="screen4x3"/>
  <p:notesSz cx="6797675" cy="987425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 varScale="1">
        <p:scale>
          <a:sx n="111" d="100"/>
          <a:sy n="111" d="100"/>
        </p:scale>
        <p:origin x="-768" y="-120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tags" Target="tags/tag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01.07.13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01.07.13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7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8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9.jp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1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4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Июнь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Колорпэн</a:t>
            </a:r>
            <a:r>
              <a:rPr lang="ru-RU" b="1" dirty="0"/>
              <a:t> Рисерч</a:t>
            </a:r>
            <a:endParaRPr lang="ru-RU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2991"/>
            <a:ext cx="79928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</a:t>
            </a:r>
            <a:r>
              <a:rPr lang="ru-RU" sz="1400" b="1" dirty="0" smtClean="0"/>
              <a:t>омпания </a:t>
            </a:r>
            <a:r>
              <a:rPr lang="ru-RU" sz="1400" b="1" dirty="0" err="1"/>
              <a:t>Penxy</a:t>
            </a:r>
            <a:r>
              <a:rPr lang="ru-RU" sz="1400" b="1" dirty="0"/>
              <a:t> выпустила приложение для </a:t>
            </a:r>
            <a:r>
              <a:rPr lang="ru-RU" sz="1400" b="1" dirty="0" err="1"/>
              <a:t>iPhone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276872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Penxy</a:t>
            </a:r>
            <a:r>
              <a:rPr lang="ru-RU" sz="1400" dirty="0">
                <a:solidFill>
                  <a:schemeClr val="bg2"/>
                </a:solidFill>
              </a:rPr>
              <a:t> – это контент-платформа наполняемая клиентским приложением для мобильных устройств.</a:t>
            </a:r>
            <a:r>
              <a:rPr lang="ru-RU" sz="1400" dirty="0">
                <a:solidFill>
                  <a:schemeClr val="bg2"/>
                </a:solidFill>
              </a:rPr>
              <a:t> Мобильное приложение используется докладчиками во время презентации и позволяет переключать слайды на проекторе, транслировать выступление онлайн и записать его в формате голоса наложенного на слайды.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91683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42900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772197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accent1"/>
                </a:solidFill>
              </a:rPr>
              <a:t>Penxy</a:t>
            </a:r>
            <a:r>
              <a:rPr lang="ru-RU" sz="1400" dirty="0">
                <a:solidFill>
                  <a:schemeClr val="accent1"/>
                </a:solidFill>
              </a:rPr>
              <a:t> минимизирует барьер для публикации презентации (и другого контента выступлений) синхронизированного с голосом.  </a:t>
            </a:r>
            <a:r>
              <a:rPr lang="ru-RU" sz="1400" dirty="0" err="1">
                <a:solidFill>
                  <a:schemeClr val="accent1"/>
                </a:solidFill>
              </a:rPr>
              <a:t>Penxy</a:t>
            </a:r>
            <a:r>
              <a:rPr lang="ru-RU" sz="1400" dirty="0">
                <a:solidFill>
                  <a:schemeClr val="accent1"/>
                </a:solidFill>
              </a:rPr>
              <a:t> позволяет организовать прямую трансляцию выступления на сайт </a:t>
            </a:r>
            <a:r>
              <a:rPr lang="ru-RU" sz="1400" dirty="0" err="1">
                <a:solidFill>
                  <a:schemeClr val="accent1"/>
                </a:solidFill>
              </a:rPr>
              <a:t>www.penxy.com</a:t>
            </a:r>
            <a:r>
              <a:rPr lang="ru-RU" sz="1400" dirty="0">
                <a:solidFill>
                  <a:schemeClr val="accent1"/>
                </a:solidFill>
              </a:rPr>
              <a:t>. Она и ее запись доступна зрителям прямо из браузера. Использование </a:t>
            </a:r>
            <a:r>
              <a:rPr lang="ru-RU" sz="1400" dirty="0" err="1">
                <a:solidFill>
                  <a:schemeClr val="accent1"/>
                </a:solidFill>
              </a:rPr>
              <a:t>penxy</a:t>
            </a:r>
            <a:r>
              <a:rPr lang="ru-RU" sz="1400" dirty="0">
                <a:solidFill>
                  <a:schemeClr val="accent1"/>
                </a:solidFill>
              </a:rPr>
              <a:t> во время выступления делает ведение презентации удобным: выступающий переключает слайды, получает вопросы от аудитории. Это позволяет выступающему не отвлекаться всегда сохраняя контакт глаз и </a:t>
            </a:r>
            <a:r>
              <a:rPr lang="ru-RU" sz="1400" dirty="0" smtClean="0">
                <a:solidFill>
                  <a:schemeClr val="accent1"/>
                </a:solidFill>
              </a:rPr>
              <a:t>упорядочивает коммуникацию </a:t>
            </a:r>
            <a:r>
              <a:rPr lang="ru-RU" sz="1400" dirty="0">
                <a:solidFill>
                  <a:schemeClr val="accent1"/>
                </a:solidFill>
              </a:rPr>
              <a:t>с аудиторией.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715253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По данным </a:t>
            </a:r>
            <a:r>
              <a:rPr lang="ru-RU" sz="1400" dirty="0" err="1">
                <a:solidFill>
                  <a:srgbClr val="FFFFFF"/>
                </a:solidFill>
              </a:rPr>
              <a:t>Ambient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Insight</a:t>
            </a:r>
            <a:r>
              <a:rPr lang="ru-RU" sz="1400" dirty="0">
                <a:solidFill>
                  <a:srgbClr val="FFFFFF"/>
                </a:solidFill>
              </a:rPr>
              <a:t> размер глобального рынка электронного контента и сопутствующих ему сервисов </a:t>
            </a:r>
            <a:r>
              <a:rPr lang="ru-RU" sz="1400" dirty="0" smtClean="0">
                <a:solidFill>
                  <a:srgbClr val="FFFFFF"/>
                </a:solidFill>
              </a:rPr>
              <a:t>составил </a:t>
            </a:r>
            <a:r>
              <a:rPr lang="ru-RU" sz="1400" dirty="0">
                <a:solidFill>
                  <a:srgbClr val="FFFFFF"/>
                </a:solidFill>
              </a:rPr>
              <a:t>$32.1 млрд в 2010. Прогнозируется ежегодный рост на 9.2% в год и в 2015 г. рынок составит $49.9 </a:t>
            </a:r>
            <a:r>
              <a:rPr lang="ru-RU" sz="1400" dirty="0" smtClean="0">
                <a:solidFill>
                  <a:srgbClr val="FFFFFF"/>
                </a:solidFill>
              </a:rPr>
              <a:t>млрд.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 smtClean="0">
                <a:solidFill>
                  <a:srgbClr val="FFFFFF"/>
                </a:solidFill>
              </a:rPr>
              <a:t>Penxy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ориентируется глобальный рынок с фокусом продвижения на развитые рынки: США, Евросоюз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639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1076" y="945094"/>
            <a:ext cx="2215380" cy="7557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42925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Автодория</a:t>
            </a:r>
            <a:r>
              <a:rPr lang="ru-RU" sz="28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836712"/>
            <a:ext cx="56886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Автодория</a:t>
            </a:r>
            <a:r>
              <a:rPr lang="ru-RU" sz="1400" b="1" dirty="0"/>
              <a:t>» запустила пилотный проект в </a:t>
            </a:r>
            <a:r>
              <a:rPr lang="ru-RU" sz="1400" b="1" dirty="0" smtClean="0"/>
              <a:t>Казахстане</a:t>
            </a:r>
            <a:endParaRPr lang="en-US" sz="1400" b="1" dirty="0" smtClean="0"/>
          </a:p>
          <a:p>
            <a:r>
              <a:rPr lang="en-US" sz="1400" b="1" dirty="0"/>
              <a:t> </a:t>
            </a:r>
            <a:endParaRPr lang="en-US" sz="1400" b="1" dirty="0" smtClean="0"/>
          </a:p>
          <a:p>
            <a:r>
              <a:rPr lang="ru-RU" sz="1400" dirty="0" smtClean="0"/>
              <a:t>Компания </a:t>
            </a:r>
            <a:r>
              <a:rPr lang="ru-RU" sz="1400" dirty="0"/>
              <a:t>«</a:t>
            </a:r>
            <a:r>
              <a:rPr lang="ru-RU" sz="1400" dirty="0" err="1"/>
              <a:t>Автодория</a:t>
            </a:r>
            <a:r>
              <a:rPr lang="ru-RU" sz="1400" dirty="0"/>
              <a:t>» запустила в Республике Казахстан в </a:t>
            </a:r>
            <a:endParaRPr lang="en-US" sz="1400" dirty="0" smtClean="0"/>
          </a:p>
          <a:p>
            <a:r>
              <a:rPr lang="ru-RU" sz="1400" dirty="0" smtClean="0"/>
              <a:t>тестовом </a:t>
            </a:r>
            <a:r>
              <a:rPr lang="ru-RU" sz="1400" dirty="0"/>
              <a:t>режиме </a:t>
            </a:r>
            <a:r>
              <a:rPr lang="ru-RU" sz="1400" dirty="0" smtClean="0"/>
              <a:t>систему </a:t>
            </a:r>
            <a:r>
              <a:rPr lang="ru-RU" sz="1400" dirty="0"/>
              <a:t>фиксации нарушений скоростного режима.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420888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Система «</a:t>
            </a:r>
            <a:r>
              <a:rPr lang="ru-RU" sz="1400" dirty="0" err="1">
                <a:solidFill>
                  <a:srgbClr val="FFFFFF"/>
                </a:solidFill>
              </a:rPr>
              <a:t>Автодория</a:t>
            </a:r>
            <a:r>
              <a:rPr lang="ru-RU" sz="1400" dirty="0">
                <a:solidFill>
                  <a:srgbClr val="FFFFFF"/>
                </a:solidFill>
              </a:rPr>
              <a:t>» представляет собой аппаратно-программный комплекс, предназначенный для измерений скорости движения транспортных средств путем вычисления времени, за которое они преодолели расстояние между установленными вдоль дороги регистраторами. </a:t>
            </a:r>
            <a:endParaRPr lang="ru-RU" sz="1400" dirty="0" smtClean="0">
              <a:solidFill>
                <a:srgbClr val="FFFFFF"/>
              </a:solidFill>
            </a:endParaRPr>
          </a:p>
          <a:p>
            <a:r>
              <a:rPr lang="ru-RU" sz="1400" dirty="0" smtClean="0">
                <a:solidFill>
                  <a:srgbClr val="FFFFFF"/>
                </a:solidFill>
              </a:rPr>
              <a:t>Используются  технологии </a:t>
            </a:r>
            <a:r>
              <a:rPr lang="ru-RU" sz="1400" dirty="0">
                <a:solidFill>
                  <a:srgbClr val="FFFFFF"/>
                </a:solidFill>
              </a:rPr>
              <a:t>оптического распознавания </a:t>
            </a:r>
            <a:r>
              <a:rPr lang="ru-RU" sz="1400" dirty="0" err="1">
                <a:solidFill>
                  <a:srgbClr val="FFFFFF"/>
                </a:solidFill>
              </a:rPr>
              <a:t>госномера</a:t>
            </a:r>
            <a:r>
              <a:rPr lang="ru-RU" sz="1400" dirty="0">
                <a:solidFill>
                  <a:srgbClr val="FFFFFF"/>
                </a:solidFill>
              </a:rPr>
              <a:t>, ГЛОНАСС и ЭЦП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5155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50100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861048"/>
            <a:ext cx="7890164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Соблюдение ПДД на протяженных участках дорог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Незаметность для радар- детекторов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Юридическая значимость данных за счет использования ЭЦП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Низкая стоимость внедрения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Точное определение места и времени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Непрерывный контроль на всем пути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Розыск транспортных средств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Уникальное бизнес-предложение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 Европе и Америке рынок систем контроля движения транспортных средств существует со второй половины 20 века и ежегодно </a:t>
            </a:r>
            <a:r>
              <a:rPr lang="ru-RU" sz="1400" dirty="0" smtClean="0">
                <a:solidFill>
                  <a:srgbClr val="FFFFFF"/>
                </a:solidFill>
              </a:rPr>
              <a:t>растёт.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2893" y="908720"/>
            <a:ext cx="2517579" cy="8681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89860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ООО "</a:t>
            </a:r>
            <a:r>
              <a:rPr lang="ru-RU" b="1" dirty="0" err="1"/>
              <a:t>Астерос</a:t>
            </a:r>
            <a:r>
              <a:rPr lang="ru-RU" b="1" dirty="0"/>
              <a:t> </a:t>
            </a:r>
            <a:r>
              <a:rPr lang="ru-RU" b="1" dirty="0" err="1"/>
              <a:t>Лабс</a:t>
            </a:r>
            <a:r>
              <a:rPr lang="ru-RU" b="1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890717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Астерос</a:t>
            </a:r>
            <a:r>
              <a:rPr lang="ru-RU" sz="1400" b="1" dirty="0"/>
              <a:t> Бизнес Контакт. Телеком» первым в </a:t>
            </a:r>
            <a:endParaRPr lang="ru-RU" sz="1400" b="1" dirty="0" smtClean="0"/>
          </a:p>
          <a:p>
            <a:r>
              <a:rPr lang="ru-RU" sz="1400" b="1" dirty="0" smtClean="0"/>
              <a:t>России получил международный </a:t>
            </a:r>
          </a:p>
          <a:p>
            <a:r>
              <a:rPr lang="ru-RU" sz="1400" b="1" dirty="0" smtClean="0"/>
              <a:t>знак качества TM </a:t>
            </a:r>
            <a:r>
              <a:rPr lang="ru-RU" sz="1400" b="1" dirty="0" err="1" smtClean="0"/>
              <a:t>Forum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Астерос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Лабс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 сертифицировала решение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Астерос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Бизнес Контакт. Телеком» на соответствие стандартам международной телекоммуникационной ассоциации TM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Forum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У</a:t>
            </a:r>
            <a:r>
              <a:rPr lang="ru-RU" sz="1400" dirty="0" smtClean="0">
                <a:solidFill>
                  <a:srgbClr val="FFFFFF"/>
                </a:solidFill>
              </a:rPr>
              <a:t>ниверсальный </a:t>
            </a:r>
            <a:r>
              <a:rPr lang="ru-RU" sz="1400" dirty="0">
                <a:solidFill>
                  <a:srgbClr val="FFFFFF"/>
                </a:solidFill>
              </a:rPr>
              <a:t>интерфейс для регистрации авиапассажиров «</a:t>
            </a:r>
            <a:r>
              <a:rPr lang="ru-RU" sz="1400" dirty="0" err="1">
                <a:solidFill>
                  <a:srgbClr val="FFFFFF"/>
                </a:solidFill>
              </a:rPr>
              <a:t>Астерос</a:t>
            </a:r>
            <a:r>
              <a:rPr lang="ru-RU" sz="1400" dirty="0">
                <a:solidFill>
                  <a:srgbClr val="FFFFFF"/>
                </a:solidFill>
              </a:rPr>
              <a:t> Контакт Авиа</a:t>
            </a:r>
            <a:r>
              <a:rPr lang="ru-RU" sz="1400" dirty="0" smtClean="0">
                <a:solidFill>
                  <a:srgbClr val="FFFFFF"/>
                </a:solidFill>
              </a:rPr>
              <a:t>» позволяет </a:t>
            </a:r>
            <a:r>
              <a:rPr lang="ru-RU" sz="1400" dirty="0">
                <a:solidFill>
                  <a:srgbClr val="FFFFFF"/>
                </a:solidFill>
              </a:rPr>
              <a:t>аэропортам проводить регистрацию пассажиров на рейсы различных авиакомпаний на любой стойке, реализуя подход </a:t>
            </a:r>
            <a:r>
              <a:rPr lang="ru-RU" sz="1400" dirty="0" err="1">
                <a:solidFill>
                  <a:srgbClr val="FFFFFF"/>
                </a:solidFill>
              </a:rPr>
              <a:t>common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check-in</a:t>
            </a:r>
            <a:r>
              <a:rPr lang="ru-RU" sz="1400" dirty="0">
                <a:solidFill>
                  <a:srgbClr val="FFFFFF"/>
                </a:solidFill>
              </a:rPr>
              <a:t> - "единого </a:t>
            </a:r>
            <a:r>
              <a:rPr lang="ru-RU" sz="1400" dirty="0" smtClean="0">
                <a:solidFill>
                  <a:srgbClr val="FFFFFF"/>
                </a:solidFill>
              </a:rPr>
              <a:t>окна".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93305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93096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Разработка позволит разгружать </a:t>
            </a:r>
            <a:r>
              <a:rPr lang="ru-RU" sz="1400" dirty="0">
                <a:solidFill>
                  <a:schemeClr val="accent1"/>
                </a:solidFill>
              </a:rPr>
              <a:t>зону регистрации в часы пиковых </a:t>
            </a:r>
            <a:r>
              <a:rPr lang="ru-RU" sz="1400" dirty="0" smtClean="0">
                <a:solidFill>
                  <a:schemeClr val="accent1"/>
                </a:solidFill>
              </a:rPr>
              <a:t>нагрузок. </a:t>
            </a:r>
          </a:p>
          <a:p>
            <a:r>
              <a:rPr lang="ru-RU" sz="1400" dirty="0">
                <a:solidFill>
                  <a:schemeClr val="accent1"/>
                </a:solidFill>
              </a:rPr>
              <a:t>О</a:t>
            </a:r>
            <a:r>
              <a:rPr lang="ru-RU" sz="1400" dirty="0" smtClean="0">
                <a:solidFill>
                  <a:schemeClr val="accent1"/>
                </a:solidFill>
              </a:rPr>
              <a:t>птимизирует </a:t>
            </a:r>
            <a:r>
              <a:rPr lang="ru-RU" sz="1400" dirty="0">
                <a:solidFill>
                  <a:schemeClr val="accent1"/>
                </a:solidFill>
              </a:rPr>
              <a:t>процедуру обучения персонала, которому больше не нужно будет изучать системы регистрации авиакомпаний, им достаточно будет знать только один интерфейс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661248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За время проведения выставки интерес к решению проявили аэропорты США, Швейцарии, Финляндии, Латвии, Сингапура, Омана и Турции, а также практически все российские терминалы, представители которых посетили выставку. В результате были запланированы пилотные проекты внедрения "</a:t>
            </a:r>
            <a:r>
              <a:rPr lang="ru-RU" sz="1400" dirty="0" err="1">
                <a:solidFill>
                  <a:schemeClr val="bg2"/>
                </a:solidFill>
              </a:rPr>
              <a:t>Астерос</a:t>
            </a:r>
            <a:r>
              <a:rPr lang="ru-RU" sz="1400" dirty="0">
                <a:solidFill>
                  <a:schemeClr val="bg2"/>
                </a:solidFill>
              </a:rPr>
              <a:t> Контакт Авиа" сразу в трех отечественных аэропортах.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0120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8024" y="1003915"/>
            <a:ext cx="3816424" cy="4808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84608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ООО "АВИАРЕАЛ"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61564"/>
            <a:ext cx="56166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АВИАРЕАЛ получил </a:t>
            </a:r>
            <a:r>
              <a:rPr lang="ru-RU" sz="1400" b="1" dirty="0"/>
              <a:t>положительное решение на патентную </a:t>
            </a:r>
            <a:endParaRPr lang="ru-RU" sz="1400" b="1" dirty="0" smtClean="0"/>
          </a:p>
          <a:p>
            <a:r>
              <a:rPr lang="ru-RU" sz="1400" b="1" dirty="0" smtClean="0"/>
              <a:t>заявку </a:t>
            </a:r>
            <a:r>
              <a:rPr lang="ru-RU" sz="1400" b="1" dirty="0"/>
              <a:t>РФ по </a:t>
            </a:r>
            <a:r>
              <a:rPr lang="ru-RU" sz="1400" b="1" dirty="0" err="1"/>
              <a:t>трекинговой</a:t>
            </a:r>
            <a:r>
              <a:rPr lang="ru-RU" sz="1400" b="1" dirty="0"/>
              <a:t> системе дополненной реальности.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420888"/>
            <a:ext cx="7920880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</a:t>
            </a:r>
            <a:r>
              <a:rPr lang="ru-RU" sz="1400" dirty="0" smtClean="0">
                <a:solidFill>
                  <a:schemeClr val="bg2"/>
                </a:solidFill>
              </a:rPr>
              <a:t>роекты </a:t>
            </a:r>
            <a:r>
              <a:rPr lang="ru-RU" sz="1400" dirty="0">
                <a:solidFill>
                  <a:schemeClr val="bg2"/>
                </a:solidFill>
              </a:rPr>
              <a:t>дополненной реальности, объединенные общей целью повышения уровня безопасности полетов. </a:t>
            </a:r>
            <a:endParaRPr lang="ru-RU" sz="1400" dirty="0" smtClean="0">
              <a:solidFill>
                <a:schemeClr val="bg2"/>
              </a:solidFill>
            </a:endParaRPr>
          </a:p>
          <a:p>
            <a:endParaRPr lang="ru-RU" sz="1400" dirty="0" smtClean="0">
              <a:solidFill>
                <a:schemeClr val="bg2"/>
              </a:solidFill>
            </a:endParaRPr>
          </a:p>
          <a:p>
            <a:r>
              <a:rPr lang="ru-RU" sz="1400" dirty="0">
                <a:solidFill>
                  <a:schemeClr val="bg2"/>
                </a:solidFill>
              </a:rPr>
              <a:t>Направления коммерциализации:</a:t>
            </a:r>
          </a:p>
          <a:p>
            <a:r>
              <a:rPr lang="ru-RU" sz="1400" dirty="0">
                <a:solidFill>
                  <a:schemeClr val="bg2"/>
                </a:solidFill>
              </a:rPr>
              <a:t>1) Продажа патентов на некоторые конфигурации создаваемых продуктов.</a:t>
            </a:r>
          </a:p>
          <a:p>
            <a:r>
              <a:rPr lang="ru-RU" sz="1400" dirty="0">
                <a:solidFill>
                  <a:schemeClr val="bg2"/>
                </a:solidFill>
              </a:rPr>
              <a:t>2) Продажа лицензий на патенты.</a:t>
            </a:r>
          </a:p>
          <a:p>
            <a:r>
              <a:rPr lang="ru-RU" sz="1400" dirty="0">
                <a:solidFill>
                  <a:schemeClr val="bg2"/>
                </a:solidFill>
              </a:rPr>
              <a:t>3) Продажа программных продуктов, работающих на готовых аппаратных решениях третьих производителей.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5155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43711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797152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Проекты адресованы ключевым категориям авиационного персонала, участвующим в обеспечении полетов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05264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Ориентировочная стоимость решения для пилотов 50 тыс. USD. Ориентировочная стоимость решения для персонала аэропортов 500 тыс. USD. Общая оценка сверху для объема рынка – около 20 млрд. USD. Потребители: </a:t>
            </a:r>
            <a:r>
              <a:rPr lang="ru-RU" sz="1400" dirty="0" err="1" smtClean="0">
                <a:solidFill>
                  <a:schemeClr val="bg2"/>
                </a:solidFill>
              </a:rPr>
              <a:t>авиабизнес</a:t>
            </a:r>
            <a:r>
              <a:rPr lang="ru-RU" sz="1400" dirty="0" smtClean="0">
                <a:solidFill>
                  <a:schemeClr val="bg2"/>
                </a:solidFill>
              </a:rPr>
              <a:t> и частные потребители.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4452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8184" y="908720"/>
            <a:ext cx="2448272" cy="9038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9342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8280920" cy="5478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cs typeface="Arial"/>
              </a:rPr>
              <a:t>"</a:t>
            </a:r>
            <a:r>
              <a:rPr lang="ru-RU" sz="1400" dirty="0" err="1">
                <a:cs typeface="Arial"/>
              </a:rPr>
              <a:t>ТераМАБ</a:t>
            </a:r>
            <a:r>
              <a:rPr lang="ru-RU" sz="1400" dirty="0">
                <a:cs typeface="Arial"/>
              </a:rPr>
              <a:t>" объявил о получении 2-ого венчурного инвестиционного транша в размере 157 </a:t>
            </a:r>
            <a:r>
              <a:rPr lang="ru-RU" sz="1400" dirty="0" err="1">
                <a:cs typeface="Arial"/>
              </a:rPr>
              <a:t>млн.руб</a:t>
            </a:r>
            <a:r>
              <a:rPr lang="ru-RU" sz="1400" dirty="0">
                <a:cs typeface="Arial"/>
              </a:rPr>
              <a:t>.</a:t>
            </a:r>
          </a:p>
          <a:p>
            <a:pPr marL="171450" indent="-171450">
              <a:buFont typeface="Arial"/>
              <a:buChar char="•"/>
            </a:pPr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cs typeface="Arial"/>
              </a:rPr>
              <a:t>Компания </a:t>
            </a:r>
            <a:r>
              <a:rPr lang="ru-RU" sz="1400" dirty="0">
                <a:cs typeface="Arial"/>
              </a:rPr>
              <a:t>«</a:t>
            </a:r>
            <a:r>
              <a:rPr lang="ru-RU" sz="1400" dirty="0" err="1">
                <a:cs typeface="Arial"/>
              </a:rPr>
              <a:t>Спектралазер</a:t>
            </a:r>
            <a:r>
              <a:rPr lang="ru-RU" sz="1400" dirty="0">
                <a:cs typeface="Arial"/>
              </a:rPr>
              <a:t>» получила сертификат менеджмента качества по ГОСТ ISO 9001-2011 </a:t>
            </a:r>
            <a:endParaRPr lang="ru-RU" sz="1400" dirty="0" smtClean="0">
              <a:cs typeface="Arial"/>
            </a:endParaRPr>
          </a:p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cs typeface="Arial"/>
              </a:rPr>
              <a:t> </a:t>
            </a:r>
            <a:r>
              <a:rPr lang="ru-RU" sz="1400" dirty="0" err="1">
                <a:cs typeface="Arial"/>
              </a:rPr>
              <a:t>Мультиклет</a:t>
            </a:r>
            <a:r>
              <a:rPr lang="ru-RU" sz="1400" dirty="0">
                <a:cs typeface="Arial"/>
              </a:rPr>
              <a:t> и </a:t>
            </a:r>
            <a:r>
              <a:rPr lang="ru-RU" sz="1400" dirty="0" err="1">
                <a:cs typeface="Arial"/>
              </a:rPr>
              <a:t>Eurolink</a:t>
            </a:r>
            <a:r>
              <a:rPr lang="ru-RU" sz="1400" dirty="0">
                <a:cs typeface="Arial"/>
              </a:rPr>
              <a:t> </a:t>
            </a:r>
            <a:r>
              <a:rPr lang="ru-RU" sz="1400" dirty="0" err="1">
                <a:cs typeface="Arial"/>
              </a:rPr>
              <a:t>Systems</a:t>
            </a:r>
            <a:r>
              <a:rPr lang="ru-RU" sz="1400" dirty="0">
                <a:cs typeface="Arial"/>
              </a:rPr>
              <a:t> </a:t>
            </a:r>
            <a:r>
              <a:rPr lang="ru-RU" sz="1400" dirty="0" err="1">
                <a:cs typeface="Arial"/>
              </a:rPr>
              <a:t>Group</a:t>
            </a:r>
            <a:r>
              <a:rPr lang="ru-RU" sz="1400" dirty="0">
                <a:cs typeface="Arial"/>
              </a:rPr>
              <a:t> начинают </a:t>
            </a:r>
            <a:r>
              <a:rPr lang="ru-RU" sz="1400" dirty="0" smtClean="0">
                <a:cs typeface="Arial"/>
              </a:rPr>
              <a:t>сотрудничество</a:t>
            </a:r>
          </a:p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cs typeface="Arial"/>
              </a:rPr>
              <a:t>"Лесной Дозор" обнаружил </a:t>
            </a:r>
            <a:r>
              <a:rPr lang="ru-RU" sz="1400" dirty="0" smtClean="0">
                <a:cs typeface="Arial"/>
              </a:rPr>
              <a:t>очередной пожар </a:t>
            </a:r>
            <a:r>
              <a:rPr lang="ru-RU" sz="1400" dirty="0">
                <a:cs typeface="Arial"/>
              </a:rPr>
              <a:t>в Нижегородской </a:t>
            </a:r>
            <a:r>
              <a:rPr lang="ru-RU" sz="1400" dirty="0" smtClean="0">
                <a:cs typeface="Arial"/>
              </a:rPr>
              <a:t>области</a:t>
            </a:r>
          </a:p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cs typeface="Arial"/>
              </a:rPr>
              <a:t>Роспатент принял положительное решение о выдаче </a:t>
            </a:r>
            <a:r>
              <a:rPr lang="ru-RU" sz="1400" dirty="0" smtClean="0">
                <a:cs typeface="Arial"/>
              </a:rPr>
              <a:t>патента Центру </a:t>
            </a:r>
            <a:r>
              <a:rPr lang="ru-RU" sz="1400" dirty="0">
                <a:cs typeface="Arial"/>
              </a:rPr>
              <a:t>нефтегазовых </a:t>
            </a:r>
            <a:r>
              <a:rPr lang="ru-RU" sz="1400" dirty="0" smtClean="0">
                <a:cs typeface="Arial"/>
              </a:rPr>
              <a:t>технологий</a:t>
            </a:r>
          </a:p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err="1" smtClean="0">
                <a:cs typeface="Arial"/>
              </a:rPr>
              <a:t>Flocktory</a:t>
            </a:r>
            <a:r>
              <a:rPr lang="ru-RU" sz="1400" dirty="0" smtClean="0">
                <a:cs typeface="Arial"/>
              </a:rPr>
              <a:t> </a:t>
            </a:r>
            <a:r>
              <a:rPr lang="ru-RU" sz="1400" dirty="0">
                <a:cs typeface="Arial"/>
              </a:rPr>
              <a:t>привлек $1,5 млн. </a:t>
            </a:r>
            <a:r>
              <a:rPr lang="ru-RU" sz="1400" dirty="0" smtClean="0">
                <a:cs typeface="Arial"/>
              </a:rPr>
              <a:t>инвестиций</a:t>
            </a:r>
          </a:p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err="1" smtClean="0">
                <a:cs typeface="Arial"/>
              </a:rPr>
              <a:t>Rock</a:t>
            </a:r>
            <a:r>
              <a:rPr lang="ru-RU" sz="1400" dirty="0" smtClean="0">
                <a:cs typeface="Arial"/>
              </a:rPr>
              <a:t> </a:t>
            </a:r>
            <a:r>
              <a:rPr lang="ru-RU" sz="1400" dirty="0" err="1">
                <a:cs typeface="Arial"/>
              </a:rPr>
              <a:t>Flow</a:t>
            </a:r>
            <a:r>
              <a:rPr lang="ru-RU" sz="1400" dirty="0">
                <a:cs typeface="Arial"/>
              </a:rPr>
              <a:t> </a:t>
            </a:r>
            <a:r>
              <a:rPr lang="ru-RU" sz="1400" dirty="0" err="1">
                <a:cs typeface="Arial"/>
              </a:rPr>
              <a:t>Dynamics</a:t>
            </a:r>
            <a:r>
              <a:rPr lang="ru-RU" sz="1400" dirty="0">
                <a:cs typeface="Arial"/>
              </a:rPr>
              <a:t> заключил соглашение с нефтегазовой </a:t>
            </a:r>
            <a:r>
              <a:rPr lang="ru-RU" sz="1400" dirty="0" smtClean="0">
                <a:cs typeface="Arial"/>
              </a:rPr>
              <a:t>корпораций </a:t>
            </a:r>
            <a:r>
              <a:rPr lang="ru-RU" sz="1400" dirty="0">
                <a:cs typeface="Arial"/>
              </a:rPr>
              <a:t>США </a:t>
            </a:r>
            <a:r>
              <a:rPr lang="ru-RU" sz="1400" dirty="0" err="1">
                <a:cs typeface="Arial"/>
              </a:rPr>
              <a:t>Occidental</a:t>
            </a:r>
            <a:r>
              <a:rPr lang="ru-RU" sz="1400" dirty="0">
                <a:cs typeface="Arial"/>
              </a:rPr>
              <a:t> </a:t>
            </a:r>
            <a:r>
              <a:rPr lang="ru-RU" sz="1400" dirty="0" err="1" smtClean="0">
                <a:cs typeface="Arial"/>
              </a:rPr>
              <a:t>Petroleum</a:t>
            </a:r>
            <a:r>
              <a:rPr lang="ru-RU" sz="1400" dirty="0" smtClean="0">
                <a:cs typeface="Arial"/>
              </a:rPr>
              <a:t> (</a:t>
            </a:r>
            <a:r>
              <a:rPr lang="ru-RU" sz="1400" dirty="0">
                <a:cs typeface="Arial"/>
              </a:rPr>
              <a:t>OXY).</a:t>
            </a:r>
          </a:p>
          <a:p>
            <a:pPr marL="171450" indent="-171450">
              <a:buFont typeface="Arial"/>
              <a:buChar char="•"/>
            </a:pPr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cs typeface="Arial"/>
              </a:rPr>
              <a:t>Компания </a:t>
            </a:r>
            <a:r>
              <a:rPr lang="ru-RU" sz="1400" dirty="0" err="1">
                <a:cs typeface="Arial"/>
              </a:rPr>
              <a:t>Penxy</a:t>
            </a:r>
            <a:r>
              <a:rPr lang="ru-RU" sz="1400" dirty="0">
                <a:cs typeface="Arial"/>
              </a:rPr>
              <a:t> выпустила приложение для </a:t>
            </a:r>
            <a:r>
              <a:rPr lang="ru-RU" sz="1400" dirty="0" err="1" smtClean="0">
                <a:cs typeface="Arial"/>
              </a:rPr>
              <a:t>iPhone</a:t>
            </a:r>
            <a:endParaRPr lang="ru-RU" sz="1400" dirty="0" smtClean="0">
              <a:cs typeface="Arial"/>
            </a:endParaRPr>
          </a:p>
          <a:p>
            <a:endParaRPr lang="ru-RU" sz="1400" dirty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cs typeface="Arial"/>
              </a:rPr>
              <a:t>Компания </a:t>
            </a:r>
            <a:r>
              <a:rPr lang="ru-RU" sz="1400" dirty="0">
                <a:cs typeface="Arial"/>
              </a:rPr>
              <a:t>«</a:t>
            </a:r>
            <a:r>
              <a:rPr lang="ru-RU" sz="1400" dirty="0" err="1">
                <a:cs typeface="Arial"/>
              </a:rPr>
              <a:t>Автодория</a:t>
            </a:r>
            <a:r>
              <a:rPr lang="ru-RU" sz="1400" dirty="0">
                <a:cs typeface="Arial"/>
              </a:rPr>
              <a:t>» запустила в Республике Казахстан в </a:t>
            </a:r>
            <a:r>
              <a:rPr lang="ru-RU" sz="1400" dirty="0" smtClean="0">
                <a:cs typeface="Arial"/>
              </a:rPr>
              <a:t>тестовом </a:t>
            </a:r>
            <a:r>
              <a:rPr lang="ru-RU" sz="1400" dirty="0">
                <a:cs typeface="Arial"/>
              </a:rPr>
              <a:t>режиме систему фиксации нарушений скоростного </a:t>
            </a:r>
            <a:r>
              <a:rPr lang="ru-RU" sz="1400" dirty="0" smtClean="0">
                <a:cs typeface="Arial"/>
              </a:rPr>
              <a:t>режима</a:t>
            </a:r>
          </a:p>
          <a:p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  <a:r>
              <a:rPr lang="ru-RU" sz="1400" dirty="0" smtClean="0">
                <a:cs typeface="Arial"/>
              </a:rPr>
              <a:t>«</a:t>
            </a:r>
            <a:r>
              <a:rPr lang="ru-RU" sz="1400" dirty="0" err="1">
                <a:cs typeface="Arial"/>
              </a:rPr>
              <a:t>Астерос</a:t>
            </a:r>
            <a:r>
              <a:rPr lang="ru-RU" sz="1400" dirty="0">
                <a:cs typeface="Arial"/>
              </a:rPr>
              <a:t> Бизнес Контакт. Телеком» первым в </a:t>
            </a:r>
            <a:r>
              <a:rPr lang="ru-RU" sz="1400" dirty="0" smtClean="0">
                <a:cs typeface="Arial"/>
              </a:rPr>
              <a:t>России </a:t>
            </a:r>
            <a:r>
              <a:rPr lang="ru-RU" sz="1400" dirty="0">
                <a:cs typeface="Arial"/>
              </a:rPr>
              <a:t>получил международный </a:t>
            </a:r>
            <a:r>
              <a:rPr lang="ru-RU" sz="1400" dirty="0" smtClean="0">
                <a:cs typeface="Arial"/>
              </a:rPr>
              <a:t>знак </a:t>
            </a:r>
            <a:r>
              <a:rPr lang="ru-RU" sz="1400" dirty="0">
                <a:cs typeface="Arial"/>
              </a:rPr>
              <a:t>качества TM </a:t>
            </a:r>
            <a:r>
              <a:rPr lang="ru-RU" sz="1400" dirty="0" err="1" smtClean="0">
                <a:cs typeface="Arial"/>
              </a:rPr>
              <a:t>Forum</a:t>
            </a:r>
            <a:endParaRPr lang="ru-RU" sz="1400" dirty="0" smtClean="0">
              <a:cs typeface="Arial"/>
            </a:endParaRPr>
          </a:p>
          <a:p>
            <a:pPr marL="171450" indent="-171450">
              <a:buFont typeface="Arial"/>
              <a:buChar char="•"/>
            </a:pP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cs typeface="Arial"/>
              </a:rPr>
              <a:t>АВИАРЕАЛ получил </a:t>
            </a:r>
            <a:r>
              <a:rPr lang="ru-RU" sz="1400" dirty="0">
                <a:cs typeface="Arial"/>
              </a:rPr>
              <a:t>положительное решение на патентную заявку РФ по </a:t>
            </a:r>
            <a:r>
              <a:rPr lang="ru-RU" sz="1400" dirty="0" err="1">
                <a:cs typeface="Arial"/>
              </a:rPr>
              <a:t>трекинговой</a:t>
            </a:r>
            <a:r>
              <a:rPr lang="ru-RU" sz="1400" dirty="0">
                <a:cs typeface="Arial"/>
              </a:rPr>
              <a:t> системе дополненной реальности</a:t>
            </a:r>
            <a:r>
              <a:rPr lang="ru-RU" sz="1400" dirty="0" smtClean="0">
                <a:cs typeface="Arial"/>
              </a:rPr>
              <a:t>.</a:t>
            </a:r>
            <a:endParaRPr lang="ru-RU" sz="1400" dirty="0" smtClean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ООО "</a:t>
            </a:r>
            <a:r>
              <a:rPr lang="ru-RU" sz="2000" b="1" dirty="0" err="1"/>
              <a:t>ТераМАБ</a:t>
            </a:r>
            <a:r>
              <a:rPr lang="ru-RU" sz="2000" b="1" dirty="0"/>
              <a:t>" </a:t>
            </a:r>
            <a:endParaRPr lang="ru-RU" sz="2000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1052736"/>
            <a:ext cx="62036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"</a:t>
            </a:r>
            <a:r>
              <a:rPr lang="ru-RU" sz="1400" b="1" dirty="0" err="1"/>
              <a:t>ТераМАБ</a:t>
            </a:r>
            <a:r>
              <a:rPr lang="ru-RU" sz="1400" b="1" dirty="0"/>
              <a:t>" объявил о получении 2-ого венчурного инвестиционного транша в размере 157 </a:t>
            </a:r>
            <a:r>
              <a:rPr lang="ru-RU" sz="1400" b="1" dirty="0" err="1"/>
              <a:t>млн.руб</a:t>
            </a:r>
            <a:r>
              <a:rPr lang="ru-RU" sz="1400" b="1" dirty="0" smtClean="0"/>
              <a:t>.</a:t>
            </a: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Второй этап финансирования был осуществлен "</a:t>
            </a:r>
            <a:r>
              <a:rPr lang="ru-RU" sz="1400" dirty="0" err="1"/>
              <a:t>Биопроцесс</a:t>
            </a:r>
            <a:r>
              <a:rPr lang="ru-RU" sz="1400" dirty="0"/>
              <a:t> </a:t>
            </a:r>
            <a:r>
              <a:rPr lang="ru-RU" sz="1400" dirty="0" err="1"/>
              <a:t>Кэпитал</a:t>
            </a:r>
            <a:r>
              <a:rPr lang="ru-RU" sz="1400" dirty="0"/>
              <a:t> </a:t>
            </a:r>
            <a:r>
              <a:rPr lang="ru-RU" sz="1400" dirty="0" err="1"/>
              <a:t>Венчурс</a:t>
            </a:r>
            <a:r>
              <a:rPr lang="ru-RU" sz="1400" dirty="0"/>
              <a:t>"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2708920"/>
            <a:ext cx="7883962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ООО «</a:t>
            </a:r>
            <a:r>
              <a:rPr lang="ru-RU" sz="1400" dirty="0" err="1">
                <a:solidFill>
                  <a:schemeClr val="bg2"/>
                </a:solidFill>
              </a:rPr>
              <a:t>ТераМАБ</a:t>
            </a:r>
            <a:r>
              <a:rPr lang="ru-RU" sz="1400" dirty="0">
                <a:solidFill>
                  <a:schemeClr val="bg2"/>
                </a:solidFill>
              </a:rPr>
              <a:t>» планирует вывести на российский и мировой рынки лекарственных средств препарат на основе оригинального </a:t>
            </a:r>
            <a:r>
              <a:rPr lang="ru-RU" sz="1400" dirty="0" err="1">
                <a:solidFill>
                  <a:schemeClr val="bg2"/>
                </a:solidFill>
              </a:rPr>
              <a:t>моноклонального</a:t>
            </a:r>
            <a:r>
              <a:rPr lang="ru-RU" sz="1400" dirty="0">
                <a:solidFill>
                  <a:schemeClr val="bg2"/>
                </a:solidFill>
              </a:rPr>
              <a:t> антитела (</a:t>
            </a:r>
            <a:r>
              <a:rPr lang="ru-RU" sz="1400" dirty="0" err="1">
                <a:solidFill>
                  <a:schemeClr val="bg2"/>
                </a:solidFill>
              </a:rPr>
              <a:t>мАТ</a:t>
            </a:r>
            <a:r>
              <a:rPr lang="ru-RU" sz="1400" dirty="0">
                <a:solidFill>
                  <a:schemeClr val="bg2"/>
                </a:solidFill>
              </a:rPr>
              <a:t>)</a:t>
            </a:r>
            <a:r>
              <a:rPr lang="ru-RU" sz="1400" dirty="0" smtClean="0">
                <a:solidFill>
                  <a:schemeClr val="bg2"/>
                </a:solidFill>
              </a:rPr>
              <a:t>. </a:t>
            </a:r>
            <a:r>
              <a:rPr lang="ru-RU" sz="1400" dirty="0">
                <a:solidFill>
                  <a:schemeClr val="bg2"/>
                </a:solidFill>
              </a:rPr>
              <a:t>Разрабатываемое антитело TAB08 - “</a:t>
            </a:r>
            <a:r>
              <a:rPr lang="ru-RU" sz="1400" dirty="0" err="1">
                <a:solidFill>
                  <a:schemeClr val="bg2"/>
                </a:solidFill>
              </a:rPr>
              <a:t>first-in-class</a:t>
            </a:r>
            <a:r>
              <a:rPr lang="ru-RU" sz="1400" dirty="0">
                <a:solidFill>
                  <a:schemeClr val="bg2"/>
                </a:solidFill>
              </a:rPr>
              <a:t>” </a:t>
            </a:r>
            <a:r>
              <a:rPr lang="ru-RU" sz="1400" dirty="0" err="1">
                <a:solidFill>
                  <a:schemeClr val="bg2"/>
                </a:solidFill>
              </a:rPr>
              <a:t>гуманизированное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мАТ</a:t>
            </a:r>
            <a:r>
              <a:rPr lang="ru-RU" sz="1400" dirty="0">
                <a:solidFill>
                  <a:schemeClr val="bg2"/>
                </a:solidFill>
              </a:rPr>
              <a:t> класса IgG4, связывающее </a:t>
            </a:r>
            <a:r>
              <a:rPr lang="ru-RU" sz="1400" dirty="0" err="1">
                <a:solidFill>
                  <a:schemeClr val="bg2"/>
                </a:solidFill>
              </a:rPr>
              <a:t>костимулирующий</a:t>
            </a:r>
            <a:r>
              <a:rPr lang="ru-RU" sz="1400" dirty="0">
                <a:solidFill>
                  <a:schemeClr val="bg2"/>
                </a:solidFill>
              </a:rPr>
              <a:t> рецептор CD28, специфичный для человеческих Т-лимфоцитов. Рецептор CD28 </a:t>
            </a:r>
            <a:r>
              <a:rPr lang="ru-RU" sz="1400" dirty="0" err="1">
                <a:solidFill>
                  <a:schemeClr val="bg2"/>
                </a:solidFill>
              </a:rPr>
              <a:t>экспрессируется</a:t>
            </a:r>
            <a:r>
              <a:rPr lang="ru-RU" sz="1400" dirty="0">
                <a:solidFill>
                  <a:schemeClr val="bg2"/>
                </a:solidFill>
              </a:rPr>
              <a:t> на поверхности подавляющего числа человеческих CD4+ Т-клеток, где он эффективно </a:t>
            </a:r>
            <a:r>
              <a:rPr lang="ru-RU" sz="1400" dirty="0" err="1">
                <a:solidFill>
                  <a:schemeClr val="bg2"/>
                </a:solidFill>
              </a:rPr>
              <a:t>костимулирует</a:t>
            </a:r>
            <a:r>
              <a:rPr lang="ru-RU" sz="1400" dirty="0">
                <a:solidFill>
                  <a:schemeClr val="bg2"/>
                </a:solidFill>
              </a:rPr>
              <a:t> активацию и увеличение числа Т-клеток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348880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653136"/>
            <a:ext cx="7838251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Уникальность механизма действия молекулы по сравнению с другими </a:t>
            </a:r>
            <a:r>
              <a:rPr lang="ru-RU" sz="1400" dirty="0" err="1">
                <a:solidFill>
                  <a:schemeClr val="accent1"/>
                </a:solidFill>
              </a:rPr>
              <a:t>мАТ</a:t>
            </a:r>
            <a:r>
              <a:rPr lang="ru-RU" sz="1400" dirty="0">
                <a:solidFill>
                  <a:schemeClr val="accent1"/>
                </a:solidFill>
              </a:rPr>
              <a:t> заключается в воздействии на первопричину заболевания путем нормализации функционального баланса различных типов клеток, а не на последствия аутоиммунных заболеваний в виде блокады образующихся воспалительных </a:t>
            </a:r>
            <a:r>
              <a:rPr lang="ru-RU" sz="1400" dirty="0" smtClean="0">
                <a:solidFill>
                  <a:schemeClr val="accent1"/>
                </a:solidFill>
              </a:rPr>
              <a:t>факторов</a:t>
            </a:r>
            <a:r>
              <a:rPr lang="ru-RU" sz="1400" dirty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92280" y="832476"/>
            <a:ext cx="1512168" cy="13191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лекарственных средств для лечения РА растет с темпом 42% в год (3-х летний CAGR) и составляет примерно 10 млрд. рублей.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79597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429309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94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/>
              <a:t>Мультиклет</a:t>
            </a:r>
            <a:endParaRPr lang="ru-RU" sz="1800" dirty="0"/>
          </a:p>
        </p:txBody>
      </p:sp>
      <p:sp>
        <p:nvSpPr>
          <p:cNvPr id="5" name="Rectangle 10"/>
          <p:cNvSpPr/>
          <p:nvPr/>
        </p:nvSpPr>
        <p:spPr>
          <a:xfrm>
            <a:off x="827584" y="299695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Разработка и вывод на рынок отказоустойчивых, высокопроизводительных и </a:t>
            </a:r>
            <a:r>
              <a:rPr lang="ru-RU" sz="1400" dirty="0" err="1">
                <a:solidFill>
                  <a:srgbClr val="FFFFFF"/>
                </a:solidFill>
              </a:rPr>
              <a:t>энергоэкономичных</a:t>
            </a:r>
            <a:r>
              <a:rPr lang="ru-RU" sz="1400" dirty="0">
                <a:solidFill>
                  <a:srgbClr val="FFFFFF"/>
                </a:solidFill>
              </a:rPr>
              <a:t> процессоров с принципиально новой </a:t>
            </a:r>
            <a:r>
              <a:rPr lang="ru-RU" sz="1400" dirty="0" err="1">
                <a:solidFill>
                  <a:srgbClr val="FFFFFF"/>
                </a:solidFill>
              </a:rPr>
              <a:t>мультиклеточной</a:t>
            </a:r>
            <a:r>
              <a:rPr lang="ru-RU" sz="1400" dirty="0">
                <a:solidFill>
                  <a:srgbClr val="FFFFFF"/>
                </a:solidFill>
              </a:rPr>
              <a:t> архитектурой для космических и телекоммуникационных приложений.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293096"/>
            <a:ext cx="7910259" cy="138499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Отказоустойчивость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Динамическая реконфигурация </a:t>
            </a:r>
            <a:endParaRPr lang="ru-RU" sz="1400" dirty="0" smtClean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 smtClean="0">
                <a:solidFill>
                  <a:schemeClr val="accent1"/>
                </a:solidFill>
                <a:latin typeface="Arial"/>
                <a:cs typeface="Arial"/>
              </a:rPr>
              <a:t>Дефектоустойчивость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 производства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Природный иммунитет к вирусам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Криптографические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возможности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Антихакерские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свойства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3933056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5" y="623731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Создается новая </a:t>
            </a:r>
            <a:r>
              <a:rPr lang="ru-RU" sz="1400" dirty="0">
                <a:solidFill>
                  <a:srgbClr val="FFFFFF"/>
                </a:solidFill>
              </a:rPr>
              <a:t>высоконадежная элементная база для космической и телекоммуникационной приборостроительной промышленности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5877272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62646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Мультиклет</a:t>
            </a:r>
            <a:r>
              <a:rPr lang="ru-RU" sz="1400" b="1" dirty="0"/>
              <a:t> и </a:t>
            </a:r>
            <a:r>
              <a:rPr lang="ru-RU" sz="1400" b="1" dirty="0" err="1"/>
              <a:t>Eurolink</a:t>
            </a:r>
            <a:r>
              <a:rPr lang="ru-RU" sz="1400" b="1" dirty="0"/>
              <a:t> </a:t>
            </a:r>
            <a:r>
              <a:rPr lang="ru-RU" sz="1400" b="1" dirty="0" err="1"/>
              <a:t>Systems</a:t>
            </a:r>
            <a:r>
              <a:rPr lang="ru-RU" sz="1400" b="1" dirty="0"/>
              <a:t> </a:t>
            </a:r>
            <a:r>
              <a:rPr lang="ru-RU" sz="1400" b="1" dirty="0" err="1"/>
              <a:t>Group</a:t>
            </a:r>
            <a:r>
              <a:rPr lang="ru-RU" sz="1400" b="1" dirty="0"/>
              <a:t> начинают </a:t>
            </a:r>
            <a:r>
              <a:rPr lang="ru-RU" sz="1400" b="1" dirty="0" smtClean="0"/>
              <a:t>сотрудничество</a:t>
            </a: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П</a:t>
            </a:r>
            <a:r>
              <a:rPr lang="ru-RU" sz="1400" dirty="0" smtClean="0"/>
              <a:t>одписано </a:t>
            </a:r>
            <a:r>
              <a:rPr lang="ru-RU" sz="1400" dirty="0"/>
              <a:t>соглашение о сотрудничестве между ОАО «</a:t>
            </a:r>
            <a:r>
              <a:rPr lang="ru-RU" sz="1400" dirty="0" err="1"/>
              <a:t>Мультиклет</a:t>
            </a:r>
            <a:r>
              <a:rPr lang="ru-RU" sz="1400" dirty="0"/>
              <a:t>» и </a:t>
            </a:r>
            <a:r>
              <a:rPr lang="ru-RU" sz="1400" dirty="0" err="1"/>
              <a:t>Eurolink</a:t>
            </a:r>
            <a:r>
              <a:rPr lang="ru-RU" sz="1400" dirty="0"/>
              <a:t> </a:t>
            </a:r>
            <a:r>
              <a:rPr lang="ru-RU" sz="1400" dirty="0" err="1"/>
              <a:t>Systems</a:t>
            </a:r>
            <a:r>
              <a:rPr lang="ru-RU" sz="1400" dirty="0"/>
              <a:t> </a:t>
            </a:r>
            <a:r>
              <a:rPr lang="ru-RU" sz="1400" dirty="0" err="1"/>
              <a:t>Group</a:t>
            </a:r>
            <a:r>
              <a:rPr lang="ru-RU" sz="1400" dirty="0"/>
              <a:t> - одной из крупнейших компаний в области микроэлектроники, работающей по заказам Европейского космического агентства</a:t>
            </a:r>
            <a:r>
              <a:rPr lang="ru-RU" sz="1400" dirty="0" smtClean="0"/>
              <a:t>. </a:t>
            </a:r>
            <a:r>
              <a:rPr lang="ru-RU" sz="1400" dirty="0" err="1"/>
              <a:t>Eurolink</a:t>
            </a:r>
            <a:r>
              <a:rPr lang="ru-RU" sz="1400" dirty="0"/>
              <a:t> </a:t>
            </a:r>
            <a:r>
              <a:rPr lang="ru-RU" sz="1400" dirty="0" err="1"/>
              <a:t>Systems</a:t>
            </a:r>
            <a:r>
              <a:rPr lang="ru-RU" sz="1400" dirty="0"/>
              <a:t> </a:t>
            </a:r>
            <a:r>
              <a:rPr lang="ru-RU" sz="1400" dirty="0" err="1"/>
              <a:t>Group</a:t>
            </a:r>
            <a:r>
              <a:rPr lang="ru-RU" sz="1400" dirty="0"/>
              <a:t> в ближайшее время начинает апробирование процессоров MULTICLET в ряде своих продуктов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949224"/>
            <a:ext cx="1440160" cy="13951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6579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</a:t>
            </a:r>
            <a:r>
              <a:rPr lang="ru-RU" sz="2400" dirty="0" err="1"/>
              <a:t>Спектралазер</a:t>
            </a:r>
            <a:r>
              <a:rPr lang="ru-RU" sz="24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496855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Спектралазер</a:t>
            </a:r>
            <a:r>
              <a:rPr lang="ru-RU" sz="1400" b="1" dirty="0"/>
              <a:t>» получил сертификат менеджмента качества</a:t>
            </a:r>
            <a:endParaRPr lang="ru-RU" sz="1400" dirty="0" smtClean="0"/>
          </a:p>
          <a:p>
            <a:endParaRPr lang="ru-RU" sz="1400" dirty="0"/>
          </a:p>
          <a:p>
            <a:r>
              <a:rPr lang="ru-RU" sz="1400" dirty="0"/>
              <a:t>Компания «</a:t>
            </a:r>
            <a:r>
              <a:rPr lang="ru-RU" sz="1400" dirty="0" err="1" smtClean="0"/>
              <a:t>Спектралазер</a:t>
            </a:r>
            <a:r>
              <a:rPr lang="ru-RU" sz="1400" dirty="0"/>
              <a:t>» получила сертификат менеджмента качества по ГОСТ ISO 9001-2011 в соответствии с Федеральной системой сертификации космической техники</a:t>
            </a:r>
            <a:endParaRPr lang="ru-RU" sz="1400" dirty="0">
              <a:latin typeface="Arial"/>
              <a:cs typeface="Arial"/>
            </a:endParaRPr>
          </a:p>
          <a:p>
            <a:endParaRPr lang="ru-RU" sz="1400" dirty="0">
              <a:latin typeface="Arial"/>
              <a:cs typeface="Arial"/>
            </a:endParaRPr>
          </a:p>
          <a:p>
            <a:endParaRPr lang="ru-RU" sz="1400" dirty="0"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2160" y="908721"/>
            <a:ext cx="2664296" cy="899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" name="Rectangle 10"/>
          <p:cNvSpPr/>
          <p:nvPr/>
        </p:nvSpPr>
        <p:spPr>
          <a:xfrm>
            <a:off x="818374" y="2852936"/>
            <a:ext cx="7858082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Проект направлен на разработку, создание и вывод на международный рынок линейки лазерных систем и модулей зажигания для различных типов двигателей. На первом этапе - для сегмента жидкостных ракетных двигателей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48360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132237"/>
            <a:ext cx="7838251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Лазерные модули зажигания повышают эффективность работы ракетных и автомобильных двигателей.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Они: легче, не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дают электромагнитных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помех, обеспечивают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прицельное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воспламенение,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р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аботают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при низких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температурах, обладают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повышенным ресурсом</a:t>
            </a:r>
          </a:p>
          <a:p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Уникальные лазерные диоды на фотонных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кристаллах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2 заявки на патенты, протоколы с ведущими российскими ракетными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КБ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Объем </a:t>
            </a:r>
            <a:r>
              <a:rPr lang="ru-RU" sz="1400" dirty="0">
                <a:solidFill>
                  <a:srgbClr val="FFFFFF"/>
                </a:solidFill>
              </a:rPr>
              <a:t>продаж в 2018 г. – 116,9 млн. </a:t>
            </a:r>
            <a:r>
              <a:rPr lang="ru-RU" sz="1400" dirty="0" smtClean="0">
                <a:solidFill>
                  <a:srgbClr val="FFFFFF"/>
                </a:solidFill>
              </a:rPr>
              <a:t>рублей</a:t>
            </a:r>
            <a:endParaRPr lang="ru-RU" sz="1400" dirty="0">
              <a:solidFill>
                <a:srgbClr val="FFFFFF"/>
              </a:solidFill>
            </a:endParaRPr>
          </a:p>
          <a:p>
            <a:r>
              <a:rPr lang="ru-RU" sz="1400" dirty="0">
                <a:solidFill>
                  <a:srgbClr val="FFFFFF"/>
                </a:solidFill>
              </a:rPr>
              <a:t>Объем рынка систем лазерного зажигания в 2020 г. – более $1 млрд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377974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734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</a:t>
            </a:r>
            <a:r>
              <a:rPr lang="ru-RU" sz="2400" dirty="0" err="1"/>
              <a:t>ДиСиКон</a:t>
            </a:r>
            <a:r>
              <a:rPr lang="ru-RU" sz="24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648072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"Лесной Дозор" обнаружил новый пожар в Нижегородской </a:t>
            </a:r>
            <a:r>
              <a:rPr lang="ru-RU" sz="1400" b="1" dirty="0" smtClean="0"/>
              <a:t>области</a:t>
            </a:r>
          </a:p>
          <a:p>
            <a:endParaRPr lang="ru-RU" sz="1400" b="1" dirty="0"/>
          </a:p>
          <a:p>
            <a:r>
              <a:rPr lang="ru-RU" sz="1400" dirty="0" smtClean="0"/>
              <a:t> </a:t>
            </a:r>
            <a:r>
              <a:rPr lang="ru-RU" sz="1400" dirty="0"/>
              <a:t>10 июня на территории Борского районного лесничества система мониторинга «Лесной Дозор» зарегистрировала лесной пожар на территории в 1,5 га. Это уже третье возгорание в текущем году, обнаруженное системой</a:t>
            </a:r>
            <a:r>
              <a:rPr lang="ru-RU" sz="1400" dirty="0" smtClean="0"/>
              <a:t>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/>
          <p:nvPr/>
        </p:nvSpPr>
        <p:spPr>
          <a:xfrm>
            <a:off x="818374" y="2636912"/>
            <a:ext cx="785808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Основное назначение системы "Лесной Дозор": мониторинг лесов, степей, посевов и др. Одним из главных элементов системы является распределенная сеть датчиков (видеокамеры, </a:t>
            </a:r>
            <a:r>
              <a:rPr lang="ru-RU" sz="1400" dirty="0" err="1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тепловизоры</a:t>
            </a:r>
            <a:r>
              <a:rPr lang="ru-RU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 и др.), размещенных на высотных сооружениях, которые обеспечивают выполнение задач мониторинга</a:t>
            </a:r>
            <a:r>
              <a:rPr lang="ru-RU" sz="1400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.</a:t>
            </a:r>
            <a:endParaRPr lang="ru-RU" sz="1400" dirty="0">
              <a:solidFill>
                <a:schemeClr val="bg2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2768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149080"/>
            <a:ext cx="7838251" cy="146193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solidFill>
                  <a:schemeClr val="accent1"/>
                </a:solidFill>
                <a:cs typeface="HelveticaNeueCyr-Roman"/>
              </a:rPr>
              <a:t>Для функционирования системы используется уже существующая инфраструктура мобильных операторов (вышки, аппаратура связи и обслуживающие команды). Т.к. система легко масштабируется и расширяется, она пригодна для обнаружения лесных пожаров как на небольших территориях, так и на больших площадях</a:t>
            </a:r>
            <a:r>
              <a:rPr lang="ru-RU" sz="1400" dirty="0" smtClean="0">
                <a:solidFill>
                  <a:schemeClr val="accent1"/>
                </a:solidFill>
                <a:cs typeface="HelveticaNeueCyr-Roman"/>
              </a:rPr>
              <a:t>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accent1"/>
                </a:solidFill>
              </a:rPr>
              <a:t>Инновационная </a:t>
            </a:r>
            <a:r>
              <a:rPr lang="ru-RU" sz="1400" dirty="0">
                <a:solidFill>
                  <a:schemeClr val="accent1"/>
                </a:solidFill>
              </a:rPr>
              <a:t>программная часть состоит из серверов системы размещенных  в «облаке» и обеспечивающих необходимый </a:t>
            </a:r>
            <a:r>
              <a:rPr lang="ru-RU" sz="1400" dirty="0" smtClean="0">
                <a:solidFill>
                  <a:schemeClr val="accent1"/>
                </a:solidFill>
              </a:rPr>
              <a:t>функционал по мониторингу леса и обнаружению лесных пожаров.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165304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Распределенные системы мониторинга, предназначенные для задач обнаружения пожаров на больших территориях, лесных пожаров.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85" y="57959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3789040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5053" y="836712"/>
            <a:ext cx="1389395" cy="1170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9401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7019" y="133089"/>
            <a:ext cx="6493373" cy="703623"/>
          </a:xfrm>
        </p:spPr>
        <p:txBody>
          <a:bodyPr/>
          <a:lstStyle/>
          <a:p>
            <a:r>
              <a:rPr lang="ru-RU" sz="2400" b="1" dirty="0"/>
              <a:t>Центр нефтегазовых технологий</a:t>
            </a:r>
            <a:endParaRPr lang="ru-RU" sz="2400" dirty="0"/>
          </a:p>
        </p:txBody>
      </p:sp>
      <p:sp>
        <p:nvSpPr>
          <p:cNvPr id="5" name="Rectangle 9"/>
          <p:cNvSpPr/>
          <p:nvPr/>
        </p:nvSpPr>
        <p:spPr>
          <a:xfrm>
            <a:off x="755576" y="963885"/>
            <a:ext cx="65527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У Центра нефтегазовых </a:t>
            </a:r>
            <a:r>
              <a:rPr lang="ru-RU" sz="1400" b="1" dirty="0" smtClean="0"/>
              <a:t>технологий появилась интеллектуальная собственность</a:t>
            </a:r>
          </a:p>
          <a:p>
            <a:endParaRPr lang="ru-RU" sz="1400" b="1" dirty="0" smtClean="0"/>
          </a:p>
          <a:p>
            <a:r>
              <a:rPr lang="ru-RU" sz="1400" dirty="0"/>
              <a:t>Роспатент принял положительное решение о выдаче патента по заявке на изобретение: "СПОСОБ ПРЕДВАРИТЕЛЬНОЙ ПОДГОТОВКИ НЕФТИ НА ПРОМЫСЛАХ ПРИ МНОГОСТУПЕНЧАТОЙ СЕПАРАЦИИ" (автор - </a:t>
            </a:r>
            <a:r>
              <a:rPr lang="ru-RU" sz="1400" dirty="0" err="1"/>
              <a:t>Хамухин</a:t>
            </a:r>
            <a:r>
              <a:rPr lang="ru-RU" sz="1400" dirty="0"/>
              <a:t> А.А., руководитель этого проекта)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00714" y="908586"/>
            <a:ext cx="1191181" cy="12242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27584" y="2924944"/>
            <a:ext cx="792088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Веб-моделирование онлайн для мониторинга и управления сепарацией и утилизацией попутного нефтяного газа (ПНГ</a:t>
            </a:r>
            <a:r>
              <a:rPr lang="ru-RU" sz="1400" dirty="0" smtClean="0">
                <a:solidFill>
                  <a:srgbClr val="FFFFFF"/>
                </a:solidFill>
              </a:rPr>
              <a:t>). Вместе </a:t>
            </a:r>
            <a:r>
              <a:rPr lang="ru-RU" sz="1400" dirty="0">
                <a:solidFill>
                  <a:srgbClr val="FFFFFF"/>
                </a:solidFill>
              </a:rPr>
              <a:t>с </a:t>
            </a:r>
            <a:r>
              <a:rPr lang="ru-RU" sz="1400" dirty="0" err="1">
                <a:solidFill>
                  <a:srgbClr val="FFFFFF"/>
                </a:solidFill>
              </a:rPr>
              <a:t>ПНГна</a:t>
            </a:r>
            <a:r>
              <a:rPr lang="ru-RU" sz="1400" dirty="0">
                <a:solidFill>
                  <a:srgbClr val="FFFFFF"/>
                </a:solidFill>
              </a:rPr>
              <a:t> факелах сжигается и жидкая нефть. </a:t>
            </a:r>
            <a:r>
              <a:rPr lang="ru-RU" sz="1400" dirty="0" smtClean="0">
                <a:solidFill>
                  <a:srgbClr val="FFFFFF"/>
                </a:solidFill>
              </a:rPr>
              <a:t>Проект </a:t>
            </a:r>
            <a:r>
              <a:rPr lang="ru-RU" sz="1400" dirty="0">
                <a:solidFill>
                  <a:srgbClr val="FFFFFF"/>
                </a:solidFill>
              </a:rPr>
              <a:t>позволит экономить ее сжигание за счет получения информации о химическом составе нефти и газа на любом участке нефтепромысла и корректировке технологических параметров. Информация получается путем интеллектуальной обработки данных, поступающих с датчиков на промыслах и математического моделирования фазовых превращений углеводородов. 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449982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27584" y="4869160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Исследование, мониторинг, экспертная оценка и применение технологий (ноу-хау, патенты на полезные модели и изобретения, права на результаты интеллектуальной собственности</a:t>
            </a:r>
            <a:r>
              <a:rPr lang="ru-RU" sz="1400" dirty="0" smtClean="0">
                <a:solidFill>
                  <a:schemeClr val="accent1"/>
                </a:solidFill>
              </a:rPr>
              <a:t>)</a:t>
            </a:r>
            <a:endParaRPr lang="ru-RU" sz="1400" dirty="0" smtClean="0">
              <a:solidFill>
                <a:schemeClr val="accent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По независимым оценкам в потоке попутного нефтяного газа содержится жидкой нефти в среднем 1.45 % от массы добытых углеводородов.  По РФ в целом это 7,4 млн. т в год. При цене $100 за баррель это около $5,5 млрд. в год. В мире  $47 млрд. в год.</a:t>
            </a:r>
            <a:endParaRPr lang="ru-RU" sz="1400" dirty="0" smtClean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199" y="5589240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ru-RU" sz="2000" b="1" dirty="0" err="1" smtClean="0"/>
              <a:t>ФрииЭтЛаст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59046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Flocktory</a:t>
            </a:r>
            <a:r>
              <a:rPr lang="ru-RU" sz="1400" b="1" dirty="0"/>
              <a:t> </a:t>
            </a:r>
            <a:r>
              <a:rPr lang="ru-RU" sz="1400" b="1" dirty="0" smtClean="0"/>
              <a:t>привлек </a:t>
            </a:r>
            <a:r>
              <a:rPr lang="ru-RU" sz="1400" b="1" dirty="0"/>
              <a:t>$1,5 млн. </a:t>
            </a:r>
            <a:r>
              <a:rPr lang="ru-RU" sz="1400" b="1" dirty="0" smtClean="0"/>
              <a:t>инвестиций</a:t>
            </a:r>
          </a:p>
          <a:p>
            <a:endParaRPr lang="ru-RU" sz="1400" b="1" dirty="0" smtClean="0"/>
          </a:p>
          <a:p>
            <a:r>
              <a:rPr lang="ru-RU" sz="1400" dirty="0" err="1"/>
              <a:t>Flocktory</a:t>
            </a:r>
            <a:r>
              <a:rPr lang="ru-RU" sz="1400" dirty="0"/>
              <a:t>, ведущая в России платформа для реферального маркетинга, </a:t>
            </a:r>
            <a:r>
              <a:rPr lang="ru-RU" sz="1400" dirty="0" smtClean="0"/>
              <a:t>объявила о </a:t>
            </a:r>
            <a:r>
              <a:rPr lang="ru-RU" sz="1400" dirty="0"/>
              <a:t>привлечении инвестиций в размере $1,5 миллиона от венчурного фонда </a:t>
            </a:r>
            <a:r>
              <a:rPr lang="ru-RU" sz="1400" dirty="0" err="1"/>
              <a:t>Digital</a:t>
            </a:r>
            <a:r>
              <a:rPr lang="ru-RU" sz="1400" dirty="0"/>
              <a:t> </a:t>
            </a:r>
            <a:r>
              <a:rPr lang="ru-RU" sz="1400" dirty="0" err="1"/>
              <a:t>Venture</a:t>
            </a:r>
            <a:r>
              <a:rPr lang="ru-RU" sz="1400" dirty="0"/>
              <a:t> </a:t>
            </a:r>
            <a:r>
              <a:rPr lang="ru-RU" sz="1400" dirty="0" err="1"/>
              <a:t>Partners</a:t>
            </a:r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Flocktory</a:t>
            </a:r>
            <a:r>
              <a:rPr lang="ru-RU" sz="1400" dirty="0">
                <a:solidFill>
                  <a:srgbClr val="FFFFFF"/>
                </a:solidFill>
              </a:rPr>
              <a:t> – ведущая в России платформа для реферального маркетинга, позволяющая интернет-магазинам напрямую взаимодействовать с клиентами и повышать их лояльность, а также увеличивать продажи посредством использования социальных сетей. Основной принцип работы </a:t>
            </a:r>
            <a:r>
              <a:rPr lang="ru-RU" sz="1400" dirty="0" err="1">
                <a:solidFill>
                  <a:srgbClr val="FFFFFF"/>
                </a:solidFill>
              </a:rPr>
              <a:t>Flocktory</a:t>
            </a:r>
            <a:r>
              <a:rPr lang="ru-RU" sz="1400" dirty="0">
                <a:solidFill>
                  <a:srgbClr val="FFFFFF"/>
                </a:solidFill>
              </a:rPr>
              <a:t>: после покупки в интернет-магазине, пользователь делится с друзьями выгодным предложением в социальных сетях, и, если друг делает покупку – оба получают бонусы.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6778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20269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</a:t>
            </a:r>
            <a:r>
              <a:rPr lang="ru-RU" sz="1400" dirty="0" smtClean="0">
                <a:solidFill>
                  <a:schemeClr val="accent1"/>
                </a:solidFill>
              </a:rPr>
              <a:t>обран </a:t>
            </a:r>
            <a:r>
              <a:rPr lang="ru-RU" sz="1400" dirty="0">
                <a:solidFill>
                  <a:schemeClr val="accent1"/>
                </a:solidFill>
              </a:rPr>
              <a:t>и анализируется материал о распространении информации более чем 300 тысяч сообщений о покупках от более чем 100 </a:t>
            </a:r>
            <a:r>
              <a:rPr lang="ru-RU" sz="1400" dirty="0" smtClean="0">
                <a:solidFill>
                  <a:schemeClr val="accent1"/>
                </a:solidFill>
              </a:rPr>
              <a:t>партнеров. 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В отличие </a:t>
            </a:r>
            <a:r>
              <a:rPr lang="ru-RU" sz="1400" dirty="0">
                <a:solidFill>
                  <a:schemeClr val="accent1"/>
                </a:solidFill>
              </a:rPr>
              <a:t>от рекомендательных сервисов, не пользователям предлагаются смежные товары, а товарам (услугам, информации) – предлагаются влиятельные пользователи. Система сбора статистики о действиях, структуре сети и распространения информации позволяет определить точки и размер влияния для достижения необходимых целей.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361583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</a:t>
            </a:r>
            <a:r>
              <a:rPr lang="ru-RU" sz="1400" dirty="0" smtClean="0">
                <a:solidFill>
                  <a:schemeClr val="bg2"/>
                </a:solidFill>
              </a:rPr>
              <a:t>ынок </a:t>
            </a:r>
            <a:r>
              <a:rPr lang="ru-RU" sz="1400" dirty="0">
                <a:solidFill>
                  <a:schemeClr val="bg2"/>
                </a:solidFill>
              </a:rPr>
              <a:t>российского ритейла оценивается </a:t>
            </a:r>
            <a:r>
              <a:rPr lang="ru-RU" sz="1400" b="1" dirty="0" err="1">
                <a:solidFill>
                  <a:schemeClr val="bg2"/>
                </a:solidFill>
              </a:rPr>
              <a:t>Flocktory</a:t>
            </a:r>
            <a:r>
              <a:rPr lang="ru-RU" sz="1400" b="1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примерно </a:t>
            </a:r>
            <a:r>
              <a:rPr lang="ru-RU" sz="1400" dirty="0">
                <a:solidFill>
                  <a:schemeClr val="bg2"/>
                </a:solidFill>
              </a:rPr>
              <a:t>в $50 млн. </a:t>
            </a:r>
            <a:r>
              <a:rPr lang="ru-RU" sz="1400" dirty="0" err="1">
                <a:solidFill>
                  <a:schemeClr val="bg2"/>
                </a:solidFill>
              </a:rPr>
              <a:t>руб</a:t>
            </a:r>
            <a:r>
              <a:rPr lang="ru-RU" sz="1400" dirty="0">
                <a:solidFill>
                  <a:schemeClr val="bg2"/>
                </a:solidFill>
              </a:rPr>
              <a:t> в год к 2015.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6011996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0499" y="1052736"/>
            <a:ext cx="1835957" cy="10576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"Рок Флоу </a:t>
            </a:r>
            <a:r>
              <a:rPr lang="ru-RU" sz="2400" dirty="0" err="1"/>
              <a:t>Динамикс</a:t>
            </a:r>
            <a:r>
              <a:rPr lang="ru-RU" sz="2400" dirty="0"/>
              <a:t>" </a:t>
            </a: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2200" y="1028798"/>
            <a:ext cx="2331502" cy="8160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5" name="Прямоугольник 34"/>
          <p:cNvSpPr/>
          <p:nvPr/>
        </p:nvSpPr>
        <p:spPr>
          <a:xfrm>
            <a:off x="827584" y="1035893"/>
            <a:ext cx="54726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Rock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Flow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Dynamics</a:t>
            </a:r>
            <a:r>
              <a:rPr lang="ru-RU" sz="1400" b="1" dirty="0" smtClean="0"/>
              <a:t> заключил соглашение с нефтегазовой </a:t>
            </a:r>
          </a:p>
          <a:p>
            <a:r>
              <a:rPr lang="ru-RU" sz="1400" b="1" dirty="0" smtClean="0"/>
              <a:t>корпораций </a:t>
            </a:r>
            <a:r>
              <a:rPr lang="ru-RU" sz="1400" b="1" dirty="0"/>
              <a:t>США </a:t>
            </a:r>
            <a:r>
              <a:rPr lang="ru-RU" sz="1400" b="1" dirty="0" err="1"/>
              <a:t>Occidental</a:t>
            </a:r>
            <a:r>
              <a:rPr lang="ru-RU" sz="1400" b="1" dirty="0"/>
              <a:t> </a:t>
            </a:r>
            <a:r>
              <a:rPr lang="ru-RU" sz="1400" b="1" dirty="0" err="1"/>
              <a:t>Petroleum</a:t>
            </a:r>
            <a:r>
              <a:rPr lang="ru-RU" sz="1400" b="1" dirty="0"/>
              <a:t> (OXY)</a:t>
            </a:r>
            <a:r>
              <a:rPr lang="ru-RU" sz="1400" b="1" dirty="0" smtClean="0"/>
              <a:t>.</a:t>
            </a:r>
          </a:p>
          <a:p>
            <a:endParaRPr lang="ru-RU" sz="1400" dirty="0" smtClean="0"/>
          </a:p>
          <a:p>
            <a:r>
              <a:rPr lang="ru-RU" sz="1400" dirty="0" smtClean="0"/>
              <a:t> </a:t>
            </a:r>
            <a:r>
              <a:rPr lang="ru-RU" sz="1400" dirty="0"/>
              <a:t>Американскому нефтегазовому гиганту поставляется ПО </a:t>
            </a:r>
            <a:r>
              <a:rPr lang="ru-RU" sz="1400" dirty="0" err="1"/>
              <a:t>tNavigator</a:t>
            </a:r>
            <a:r>
              <a:rPr lang="ru-RU" sz="1400" dirty="0" smtClean="0"/>
              <a:t>,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которое будет использовано для </a:t>
            </a:r>
            <a:r>
              <a:rPr lang="ru-RU" sz="1400" dirty="0" smtClean="0"/>
              <a:t>расчетов </a:t>
            </a:r>
            <a:r>
              <a:rPr lang="ru-RU" sz="1400" dirty="0"/>
              <a:t>моделей месторождений </a:t>
            </a:r>
            <a:endParaRPr lang="ru-RU" sz="1400" dirty="0" smtClean="0"/>
          </a:p>
          <a:p>
            <a:r>
              <a:rPr lang="ru-RU" sz="1400" dirty="0" smtClean="0"/>
              <a:t>в </a:t>
            </a:r>
            <a:r>
              <a:rPr lang="ru-RU" sz="1400" dirty="0"/>
              <a:t>трех подразделениях OXY в США и на Ближнем Востоке.</a:t>
            </a:r>
            <a:endParaRPr lang="ru-RU" sz="1400" dirty="0"/>
          </a:p>
        </p:txBody>
      </p:sp>
      <p:pic>
        <p:nvPicPr>
          <p:cNvPr id="36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0"/>
          <p:cNvSpPr/>
          <p:nvPr/>
        </p:nvSpPr>
        <p:spPr>
          <a:xfrm>
            <a:off x="827584" y="2996952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tNavigator</a:t>
            </a:r>
            <a:r>
              <a:rPr lang="ru-RU" sz="1400" dirty="0">
                <a:solidFill>
                  <a:srgbClr val="FFFFFF"/>
                </a:solidFill>
              </a:rPr>
              <a:t>® - параллельный интерактивный пакет для гидродинамического моделирования нефтегазовых месторождений на суперкомпьютерных системах на основе нового поколения многоядерных процессоров, многоядерных графических карт, систем сетевой связи и систем быстрой оперативной памяти. Поддержка моделирования всех типов пластов, видов нефти и способов добычи.</a:t>
            </a:r>
            <a:endParaRPr lang="ru-RU" sz="14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7584" y="436510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27584" y="4725144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Уникальное программное решение, не имеющее аналогов, позволяет работать с моделью месторождения в реальном времени в режиме полностью интерактивного симулятора.</a:t>
            </a:r>
            <a:endParaRPr lang="ru-RU" sz="1400" dirty="0">
              <a:solidFill>
                <a:schemeClr val="accent1"/>
              </a:solidFill>
              <a:cs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8205" y="5805264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Основные регионы добычи углеводородов по всему </a:t>
            </a:r>
            <a:r>
              <a:rPr lang="ru-RU" sz="1400" dirty="0" smtClean="0">
                <a:solidFill>
                  <a:schemeClr val="bg2"/>
                </a:solidFill>
              </a:rPr>
              <a:t>миру: </a:t>
            </a:r>
            <a:endParaRPr lang="ru-RU" sz="1400" dirty="0">
              <a:solidFill>
                <a:schemeClr val="bg2"/>
              </a:solidFill>
            </a:endParaRPr>
          </a:p>
          <a:p>
            <a:r>
              <a:rPr lang="ru-RU" sz="1400" dirty="0">
                <a:solidFill>
                  <a:schemeClr val="bg2"/>
                </a:solidFill>
              </a:rPr>
              <a:t>• Россия – 150 млн.$</a:t>
            </a:r>
          </a:p>
          <a:p>
            <a:r>
              <a:rPr lang="ru-RU" sz="1400" dirty="0">
                <a:solidFill>
                  <a:schemeClr val="bg2"/>
                </a:solidFill>
              </a:rPr>
              <a:t>• Мировой рынок – более 2 млрд.$</a:t>
            </a:r>
            <a:endParaRPr lang="ru-RU" sz="1400" dirty="0">
              <a:solidFill>
                <a:schemeClr val="bg2"/>
              </a:solidFill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4452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760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19364</TotalTime>
  <Words>1880</Words>
  <Application>Microsoft Macintosh PowerPoint</Application>
  <PresentationFormat>Экран (4:3)</PresentationFormat>
  <Paragraphs>164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Bazovaya Presentacia Skolkovo</vt:lpstr>
      <vt:lpstr>think-cell Slide</vt:lpstr>
      <vt:lpstr>Истории успеха Участников Проекта «Сколково» Июнь 2013</vt:lpstr>
      <vt:lpstr>Содержание</vt:lpstr>
      <vt:lpstr>ООО "ТераМАБ" </vt:lpstr>
      <vt:lpstr>Мультиклет</vt:lpstr>
      <vt:lpstr>ООО "Спектралазер"</vt:lpstr>
      <vt:lpstr>ООО "ДиСиКон"</vt:lpstr>
      <vt:lpstr>Центр нефтегазовых технологий</vt:lpstr>
      <vt:lpstr> ФрииЭтЛаст</vt:lpstr>
      <vt:lpstr>ООО "Рок Флоу Динамикс" </vt:lpstr>
      <vt:lpstr>Колорпэн Рисерч</vt:lpstr>
      <vt:lpstr>ООО "Автодория"</vt:lpstr>
      <vt:lpstr>ООО "Астерос Лабс"</vt:lpstr>
      <vt:lpstr>ООО "АВИАРЕАЛ"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553</cp:revision>
  <cp:lastPrinted>2012-10-10T09:57:27Z</cp:lastPrinted>
  <dcterms:created xsi:type="dcterms:W3CDTF">2012-07-02T14:14:40Z</dcterms:created>
  <dcterms:modified xsi:type="dcterms:W3CDTF">2013-07-01T09:24:52Z</dcterms:modified>
</cp:coreProperties>
</file>