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5" r:id="rId3"/>
    <p:sldId id="345" r:id="rId4"/>
    <p:sldId id="352" r:id="rId5"/>
    <p:sldId id="353" r:id="rId6"/>
    <p:sldId id="341" r:id="rId7"/>
    <p:sldId id="354" r:id="rId8"/>
    <p:sldId id="343" r:id="rId9"/>
    <p:sldId id="351" r:id="rId10"/>
    <p:sldId id="357" r:id="rId11"/>
    <p:sldId id="355" r:id="rId12"/>
    <p:sldId id="356" r:id="rId13"/>
  </p:sldIdLst>
  <p:sldSz cx="9144000" cy="6858000" type="screen4x3"/>
  <p:notesSz cx="6797675" cy="987425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86" autoAdjust="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10.06.2013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10.06.2013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4.emf"/><Relationship Id="rId4" Type="http://schemas.openxmlformats.org/officeDocument/2006/relationships/tags" Target="../tags/tag4.xml"/><Relationship Id="rId9" Type="http://schemas.openxmlformats.org/officeDocument/2006/relationships/oleObject" Target="../embeddings/oleObject1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2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ru-RU" sz="3600" dirty="0" smtClean="0">
                <a:solidFill>
                  <a:srgbClr val="00B0F0"/>
                </a:solidFill>
              </a:rPr>
              <a:t>Истории успеха Участников Проекта «</a:t>
            </a:r>
            <a:r>
              <a:rPr lang="ru-RU" sz="36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3600" dirty="0" smtClean="0">
                <a:solidFill>
                  <a:srgbClr val="00B0F0"/>
                </a:solidFill>
              </a:rPr>
              <a:t>»</a:t>
            </a:r>
            <a:br>
              <a:rPr lang="ru-RU" sz="3600" dirty="0" smtClean="0">
                <a:solidFill>
                  <a:srgbClr val="00B0F0"/>
                </a:solidFill>
              </a:rPr>
            </a:br>
            <a:r>
              <a:rPr lang="ru-RU" sz="3600" dirty="0" smtClean="0">
                <a:solidFill>
                  <a:srgbClr val="00B0F0"/>
                </a:solidFill>
              </a:rPr>
              <a:t>Май 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ООО "Научно-технический центр Т8" (ООО "Т8 НТЦ")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827584" y="908720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+mj-lt"/>
              </a:rPr>
              <a:t>Проект DWDM-системы на 25Тб/</a:t>
            </a:r>
            <a:r>
              <a:rPr lang="ru-RU" sz="1400" b="1" dirty="0" err="1">
                <a:latin typeface="+mj-lt"/>
              </a:rPr>
              <a:t>c</a:t>
            </a:r>
            <a:r>
              <a:rPr lang="ru-RU" sz="1400" b="1" dirty="0">
                <a:latin typeface="+mj-lt"/>
              </a:rPr>
              <a:t> </a:t>
            </a:r>
            <a:r>
              <a:rPr lang="ru-RU" sz="1400" b="1" dirty="0" smtClean="0">
                <a:latin typeface="+mj-lt"/>
              </a:rPr>
              <a:t>от компании «</a:t>
            </a:r>
            <a:r>
              <a:rPr lang="ru-RU" sz="1400" b="1" dirty="0">
                <a:latin typeface="+mj-lt"/>
              </a:rPr>
              <a:t>Т8</a:t>
            </a:r>
            <a:r>
              <a:rPr lang="ru-RU" sz="1400" b="1" dirty="0" smtClean="0">
                <a:latin typeface="+mj-lt"/>
              </a:rPr>
              <a:t>» </a:t>
            </a:r>
          </a:p>
          <a:p>
            <a:r>
              <a:rPr lang="ru-RU" sz="1400" b="1" dirty="0">
                <a:latin typeface="+mj-lt"/>
              </a:rPr>
              <a:t>п</a:t>
            </a:r>
            <a:r>
              <a:rPr lang="ru-RU" sz="1400" b="1" dirty="0" smtClean="0">
                <a:latin typeface="+mj-lt"/>
              </a:rPr>
              <a:t>ризнан лучшим </a:t>
            </a:r>
            <a:r>
              <a:rPr lang="ru-RU" sz="1400" b="1" dirty="0">
                <a:latin typeface="+mj-lt"/>
              </a:rPr>
              <a:t>в области ИТ  </a:t>
            </a:r>
            <a:r>
              <a:rPr lang="ru-RU" sz="1400" b="1" dirty="0" smtClean="0">
                <a:latin typeface="+mj-lt"/>
              </a:rPr>
              <a:t>на конференции </a:t>
            </a:r>
            <a:r>
              <a:rPr lang="ru-RU" sz="1400" b="1" dirty="0" err="1" smtClean="0">
                <a:latin typeface="+mj-lt"/>
                <a:cs typeface="Arial"/>
              </a:rPr>
              <a:t>Startup</a:t>
            </a:r>
            <a:r>
              <a:rPr lang="ru-RU" sz="1400" b="1" dirty="0" smtClean="0">
                <a:latin typeface="+mj-lt"/>
                <a:cs typeface="Arial"/>
              </a:rPr>
              <a:t> </a:t>
            </a:r>
            <a:r>
              <a:rPr lang="ru-RU" sz="1400" b="1" dirty="0" err="1">
                <a:latin typeface="+mj-lt"/>
                <a:cs typeface="Arial"/>
              </a:rPr>
              <a:t>Village</a:t>
            </a:r>
            <a:endParaRPr lang="ru-RU" sz="1400" b="1" dirty="0" smtClean="0">
              <a:latin typeface="+mj-lt"/>
            </a:endParaRPr>
          </a:p>
          <a:p>
            <a:endParaRPr lang="ru-RU" sz="1400" b="1" dirty="0" smtClean="0"/>
          </a:p>
          <a:p>
            <a:r>
              <a:rPr lang="ru-RU" sz="1400" dirty="0" smtClean="0"/>
              <a:t>Проект позволяет </a:t>
            </a:r>
            <a:r>
              <a:rPr lang="ru-RU" sz="1400" dirty="0"/>
              <a:t>многократно увеличить скорость передачи </a:t>
            </a:r>
            <a:endParaRPr lang="ru-RU" sz="1400" dirty="0" smtClean="0"/>
          </a:p>
          <a:p>
            <a:r>
              <a:rPr lang="ru-RU" sz="1400" dirty="0" smtClean="0"/>
              <a:t>информации </a:t>
            </a:r>
            <a:r>
              <a:rPr lang="ru-RU" sz="1400" dirty="0"/>
              <a:t>в  </a:t>
            </a:r>
            <a:r>
              <a:rPr lang="ru-RU" sz="1400" dirty="0" smtClean="0"/>
              <a:t>оптических </a:t>
            </a:r>
            <a:r>
              <a:rPr lang="ru-RU" sz="1400" dirty="0"/>
              <a:t>линиях связи и снизить себестоимость </a:t>
            </a:r>
            <a:endParaRPr lang="ru-RU" sz="1400" dirty="0" smtClean="0"/>
          </a:p>
          <a:p>
            <a:r>
              <a:rPr lang="ru-RU" sz="1400" dirty="0" smtClean="0"/>
              <a:t>передачи </a:t>
            </a:r>
            <a:r>
              <a:rPr lang="ru-RU" sz="1400" dirty="0"/>
              <a:t>трафика,  </a:t>
            </a:r>
            <a:r>
              <a:rPr lang="ru-RU" sz="1400" dirty="0" smtClean="0"/>
              <a:t>используя </a:t>
            </a:r>
            <a:r>
              <a:rPr lang="ru-RU" sz="1400" dirty="0"/>
              <a:t>при этом уже проложенные волоконно-оптические линии связи.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834352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Разработка и серийное производство систем волоконно-оптической связи со спектральным уплотнением (DWDM систем) нового поколения – для когерентной передачи данных со скоростью до 25Тбит/с.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70774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60810"/>
            <a:ext cx="7890164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Разрабатываемое компанией оборудование имеет лучшие в мире характеристики.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 Оборудование сертифицировано Минсвязи и доказало свое высокое качество.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Уникальная лаборатория – более 200 приборов, позволяет предложить лучшие условия по обслуживанию ВОЛС в России.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Компания имеет опыт внедрения DWDM от Туркмении до Заполярья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В </a:t>
            </a:r>
            <a:r>
              <a:rPr lang="ru-RU" sz="1400" dirty="0">
                <a:solidFill>
                  <a:schemeClr val="accent1"/>
                </a:solidFill>
              </a:rPr>
              <a:t>2012 году побит мировой рекорд: продемонстрирована передача 100Гб/с на 4000 км без компенсаторов дисперсии в 88-канальной DWDM системе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Суммарный трафик в России удваивается каждый год. Объем Российского рынка </a:t>
            </a:r>
            <a:r>
              <a:rPr lang="ru-RU" sz="1400" dirty="0" err="1">
                <a:solidFill>
                  <a:schemeClr val="bg2"/>
                </a:solidFill>
              </a:rPr>
              <a:t>DWDMв</a:t>
            </a:r>
            <a:r>
              <a:rPr lang="ru-RU" sz="1400" dirty="0">
                <a:solidFill>
                  <a:schemeClr val="bg2"/>
                </a:solidFill>
              </a:rPr>
              <a:t> 2012 г – 500 млн дол. Основные клиенты – Ростелеком, мобильные и ведомственные операторы связи.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8224" y="980728"/>
            <a:ext cx="2107933" cy="8584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289400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ООО "Вай2Гео"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4" y="1035893"/>
            <a:ext cx="60486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AlterGeo</a:t>
            </a:r>
            <a:r>
              <a:rPr lang="ru-RU" sz="1400" b="1" dirty="0"/>
              <a:t> выиграла </a:t>
            </a:r>
            <a:r>
              <a:rPr lang="ru-RU" sz="1400" b="1" dirty="0" err="1"/>
              <a:t>Tactrick</a:t>
            </a:r>
            <a:r>
              <a:rPr lang="ru-RU" sz="1400" b="1" dirty="0"/>
              <a:t> </a:t>
            </a:r>
            <a:r>
              <a:rPr lang="ru-RU" sz="1400" b="1" dirty="0" err="1"/>
              <a:t>Android</a:t>
            </a:r>
            <a:r>
              <a:rPr lang="ru-RU" sz="1400" b="1" dirty="0"/>
              <a:t> </a:t>
            </a:r>
            <a:r>
              <a:rPr lang="ru-RU" sz="1400" b="1" dirty="0" err="1"/>
              <a:t>Developer</a:t>
            </a:r>
            <a:r>
              <a:rPr lang="ru-RU" sz="1400" b="1" dirty="0"/>
              <a:t> </a:t>
            </a:r>
            <a:r>
              <a:rPr lang="ru-RU" sz="1400" b="1" dirty="0" err="1"/>
              <a:t>Cup</a:t>
            </a:r>
            <a:r>
              <a:rPr lang="ru-RU" sz="1400" b="1" dirty="0"/>
              <a:t> с приложением </a:t>
            </a:r>
            <a:r>
              <a:rPr lang="ru-RU" sz="1400" b="1" dirty="0" err="1" smtClean="0"/>
              <a:t>Gvidi</a:t>
            </a:r>
            <a:endParaRPr lang="ru-RU" sz="1400" b="1" dirty="0" smtClean="0"/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AlterGeo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выиграла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международный конкурс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Tactrick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Android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Developer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Cup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, став единственным призером из России. Представленный ею проект мобильного приложения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Gvidi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для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Android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победил в номинации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Best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Idea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.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78949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Сервис обеспечивает интеллектуальный поиск заведений общепита на основе индивидуальных предпочтений каждого человека: он анализирует личные вкусы пользователей через социальный граф, сопоставляет их с собственной глобальной базой мест и выдает персональные рекомендации, куда сходить.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1179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563705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D4FF01"/>
                </a:solidFill>
              </a:rPr>
              <a:t>Сервис обеспечивает интеллектуальный поиск заведений общепита на основе индивидуальных предпочтений каждого </a:t>
            </a:r>
            <a:r>
              <a:rPr lang="ru-RU" sz="1400" dirty="0" smtClean="0">
                <a:solidFill>
                  <a:srgbClr val="D4FF01"/>
                </a:solidFill>
              </a:rPr>
              <a:t>человека. </a:t>
            </a:r>
            <a:r>
              <a:rPr lang="ru-RU" sz="1400" dirty="0">
                <a:solidFill>
                  <a:srgbClr val="D4FF01"/>
                </a:solidFill>
              </a:rPr>
              <a:t>Сейчас через </a:t>
            </a:r>
            <a:r>
              <a:rPr lang="ru-RU" sz="1400" dirty="0" err="1">
                <a:solidFill>
                  <a:srgbClr val="D4FF01"/>
                </a:solidFill>
              </a:rPr>
              <a:t>Gvidi</a:t>
            </a:r>
            <a:r>
              <a:rPr lang="ru-RU" sz="1400" dirty="0">
                <a:solidFill>
                  <a:srgbClr val="D4FF01"/>
                </a:solidFill>
              </a:rPr>
              <a:t> можно зарезервировать столик практически в любом несетевом заведении Москвы.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877272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Мировой рынок </a:t>
            </a:r>
            <a:r>
              <a:rPr lang="ru-RU" sz="1400" dirty="0" err="1">
                <a:solidFill>
                  <a:srgbClr val="FFFFFF"/>
                </a:solidFill>
              </a:rPr>
              <a:t>геотаргетированной</a:t>
            </a:r>
            <a:r>
              <a:rPr lang="ru-RU" sz="1400" dirty="0">
                <a:solidFill>
                  <a:srgbClr val="FFFFFF"/>
                </a:solidFill>
              </a:rPr>
              <a:t> рекламы в 2011 году оценивался </a:t>
            </a:r>
            <a:r>
              <a:rPr lang="ru-RU" sz="1400" dirty="0" err="1">
                <a:solidFill>
                  <a:srgbClr val="FFFFFF"/>
                </a:solidFill>
              </a:rPr>
              <a:t>Berg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Insight</a:t>
            </a:r>
            <a:r>
              <a:rPr lang="ru-RU" sz="1400" dirty="0">
                <a:solidFill>
                  <a:srgbClr val="FFFFFF"/>
                </a:solidFill>
              </a:rPr>
              <a:t> в 192 млн евро (5% от всего рынка мобильной рекламы), растет, по сведениям агентства, в среднем на 90,9% в год и составит 4,9 млрд евро в 2016 году (28,3% от всего рынка мобильной рекламы).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1723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5571" y="902548"/>
            <a:ext cx="1610885" cy="14463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8045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600" dirty="0"/>
              <a:t>ООО "ВИСТ МАЙНИНГ ТЕХНОЛОДЖИ"</a:t>
            </a:r>
            <a:endParaRPr lang="ru-RU" sz="26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63885"/>
            <a:ext cx="64807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"ВИСТ </a:t>
            </a:r>
            <a:r>
              <a:rPr lang="ru-RU" sz="1400" b="1" dirty="0" err="1"/>
              <a:t>Майнинг</a:t>
            </a:r>
            <a:r>
              <a:rPr lang="ru-RU" sz="1400" b="1" dirty="0"/>
              <a:t> </a:t>
            </a:r>
            <a:r>
              <a:rPr lang="ru-RU" sz="1400" b="1" dirty="0" smtClean="0"/>
              <a:t>Технолоджи" представила роботизированного </a:t>
            </a:r>
          </a:p>
          <a:p>
            <a:r>
              <a:rPr lang="ru-RU" sz="1400" b="1" dirty="0" smtClean="0"/>
              <a:t>карьерного </a:t>
            </a:r>
            <a:r>
              <a:rPr lang="ru-RU" sz="1400" b="1" dirty="0"/>
              <a:t>самосвала "</a:t>
            </a:r>
            <a:r>
              <a:rPr lang="ru-RU" sz="1400" b="1" dirty="0" err="1"/>
              <a:t>БелАЗ</a:t>
            </a:r>
            <a:r>
              <a:rPr lang="ru-RU" sz="1400" b="1" dirty="0"/>
              <a:t>" грузоподъемностью 130 тонн с электромеханической трансмиссией</a:t>
            </a:r>
            <a:r>
              <a:rPr lang="ru-RU" sz="1400" b="1" dirty="0" smtClean="0"/>
              <a:t>.</a:t>
            </a:r>
          </a:p>
          <a:p>
            <a:r>
              <a:rPr lang="ru-RU" sz="1400" dirty="0" smtClean="0"/>
              <a:t>Машина </a:t>
            </a:r>
            <a:r>
              <a:rPr lang="ru-RU" sz="1400" dirty="0"/>
              <a:t>управляется с помощью ПО, разработанного "ВИСТ Групп" </a:t>
            </a:r>
            <a:endParaRPr lang="ru-RU" sz="1400" dirty="0" smtClean="0"/>
          </a:p>
          <a:p>
            <a:r>
              <a:rPr lang="ru-RU" sz="1400" dirty="0" smtClean="0"/>
              <a:t>и </a:t>
            </a:r>
            <a:r>
              <a:rPr lang="ru-RU" sz="1400" dirty="0"/>
              <a:t>ее дочерней НИОКР компанией "ВИСТ </a:t>
            </a:r>
            <a:r>
              <a:rPr lang="ru-RU" sz="1400" dirty="0" err="1"/>
              <a:t>Майнинг</a:t>
            </a:r>
            <a:r>
              <a:rPr lang="ru-RU" sz="1400" dirty="0"/>
              <a:t> Технолоджи"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708920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Суть </a:t>
            </a:r>
            <a:r>
              <a:rPr lang="ru-RU" sz="1400" dirty="0">
                <a:solidFill>
                  <a:schemeClr val="bg2"/>
                </a:solidFill>
              </a:rPr>
              <a:t>проекта «Интеллектуальный Карьер</a:t>
            </a:r>
            <a:r>
              <a:rPr lang="ru-RU" sz="1400" dirty="0" smtClean="0">
                <a:solidFill>
                  <a:schemeClr val="bg2"/>
                </a:solidFill>
              </a:rPr>
              <a:t>»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состоит </a:t>
            </a:r>
            <a:r>
              <a:rPr lang="ru-RU" sz="1400" dirty="0">
                <a:solidFill>
                  <a:schemeClr val="bg2"/>
                </a:solidFill>
              </a:rPr>
              <a:t>в создании первой в России и СНГ технологии для осуществления добычи полезных ископаемых на открытых горных работах, не требующей присутствия людей. Самосвалы роботизированы, то есть движутся полностью автономно без водителей в кабине, а другая погрузочно-доставочная техника дистанционно-управляемая.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3488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86104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21088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Возможность построения системы на самых распространенных типах техники в России и СНГ (самосвалы БЕЛАЗ, экскаваторы ЭКГ и т.д.).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Создание универсальной системы, применимой в различных отраслях.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Возможность реализации подобных систем на мировом рынке (Африка, Азия, Южная Америка).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solidFill>
                  <a:schemeClr val="accent1"/>
                </a:solidFill>
              </a:rPr>
              <a:t>Описраясь</a:t>
            </a:r>
            <a:r>
              <a:rPr lang="ru-RU" sz="1400" dirty="0">
                <a:solidFill>
                  <a:schemeClr val="accent1"/>
                </a:solidFill>
              </a:rPr>
              <a:t> на мировую тенденцию в роботизации карьеров, есть возможность стать ключевым игроком в автоматизации горнодобывающей промышленности.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В </a:t>
            </a:r>
            <a:r>
              <a:rPr lang="ru-RU" sz="1400" dirty="0">
                <a:solidFill>
                  <a:schemeClr val="bg2"/>
                </a:solidFill>
              </a:rPr>
              <a:t>мире: $ 5 млрд;  Россия и СНГ: $ 900 млн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44208" y="980728"/>
            <a:ext cx="2251949" cy="10801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05952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980728"/>
            <a:ext cx="8280920" cy="5478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Компания </a:t>
            </a:r>
            <a:r>
              <a:rPr lang="ru-RU" sz="1400" dirty="0">
                <a:latin typeface="Arial"/>
                <a:cs typeface="Arial"/>
              </a:rPr>
              <a:t>"Браво Моторс", создатель </a:t>
            </a:r>
            <a:r>
              <a:rPr lang="ru-RU" sz="1400" dirty="0" err="1" smtClean="0">
                <a:latin typeface="Arial"/>
                <a:cs typeface="Arial"/>
              </a:rPr>
              <a:t>ультракомпактного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ru-RU" sz="1400" dirty="0">
                <a:latin typeface="Arial"/>
                <a:cs typeface="Arial"/>
              </a:rPr>
              <a:t>электрокара-</a:t>
            </a:r>
            <a:r>
              <a:rPr lang="ru-RU" sz="1400" dirty="0" err="1">
                <a:latin typeface="Arial"/>
                <a:cs typeface="Arial"/>
              </a:rPr>
              <a:t>трансформера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e-Trike</a:t>
            </a:r>
            <a:r>
              <a:rPr lang="ru-RU" sz="1400" dirty="0">
                <a:latin typeface="Arial"/>
                <a:cs typeface="Arial"/>
              </a:rPr>
              <a:t>, стала победителем конференции </a:t>
            </a:r>
            <a:r>
              <a:rPr lang="ru-RU" sz="1400" dirty="0" err="1">
                <a:latin typeface="Arial"/>
                <a:cs typeface="Arial"/>
              </a:rPr>
              <a:t>Startup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 smtClean="0">
                <a:latin typeface="Arial"/>
                <a:cs typeface="Arial"/>
              </a:rPr>
              <a:t>Village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Компания «</a:t>
            </a:r>
            <a:r>
              <a:rPr lang="ru-RU" sz="1400" dirty="0">
                <a:latin typeface="Arial"/>
                <a:cs typeface="Arial"/>
              </a:rPr>
              <a:t>СПУТНИКС» </a:t>
            </a:r>
            <a:r>
              <a:rPr lang="ru-RU" sz="1400" dirty="0" smtClean="0">
                <a:latin typeface="Arial"/>
                <a:cs typeface="Arial"/>
              </a:rPr>
              <a:t>получила </a:t>
            </a:r>
            <a:r>
              <a:rPr lang="ru-RU" sz="1400" dirty="0">
                <a:latin typeface="Arial"/>
                <a:cs typeface="Arial"/>
              </a:rPr>
              <a:t>лицензию Федерального космического </a:t>
            </a:r>
            <a:r>
              <a:rPr lang="ru-RU" sz="1400" dirty="0" smtClean="0">
                <a:latin typeface="Arial"/>
                <a:cs typeface="Arial"/>
              </a:rPr>
              <a:t>агентства </a:t>
            </a:r>
            <a:r>
              <a:rPr lang="ru-RU" sz="1400" dirty="0">
                <a:latin typeface="Arial"/>
                <a:cs typeface="Arial"/>
              </a:rPr>
              <a:t>России на осуществление космической </a:t>
            </a:r>
            <a:r>
              <a:rPr lang="ru-RU" sz="1400" dirty="0" smtClean="0">
                <a:latin typeface="Arial"/>
                <a:cs typeface="Arial"/>
              </a:rPr>
              <a:t>деятельности</a:t>
            </a:r>
          </a:p>
          <a:p>
            <a:pPr marL="171450" indent="-171450">
              <a:buFont typeface="Arial"/>
              <a:buChar char="•"/>
            </a:pPr>
            <a:endParaRPr lang="ru-RU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Проекту «Лесной Дозор» присвоен рейтинг АА </a:t>
            </a:r>
            <a:r>
              <a:rPr lang="en-US" sz="1400" dirty="0">
                <a:latin typeface="Arial"/>
                <a:cs typeface="Arial"/>
              </a:rPr>
              <a:t>Russian Startup Index (RSI</a:t>
            </a:r>
            <a:r>
              <a:rPr lang="en-US" sz="1400" dirty="0" smtClean="0">
                <a:latin typeface="Arial"/>
                <a:cs typeface="Arial"/>
              </a:rPr>
              <a:t>)</a:t>
            </a:r>
            <a:endParaRPr lang="ru-RU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endParaRPr lang="ru-RU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Компания «</a:t>
            </a:r>
            <a:r>
              <a:rPr lang="ru-RU" sz="1400" dirty="0" err="1">
                <a:latin typeface="Arial"/>
                <a:cs typeface="Arial"/>
              </a:rPr>
              <a:t>НьюВак</a:t>
            </a:r>
            <a:r>
              <a:rPr lang="ru-RU" sz="1400" dirty="0">
                <a:latin typeface="Arial"/>
                <a:cs typeface="Arial"/>
              </a:rPr>
              <a:t>» успешно завершила и лицензировала производство по стандартам GMP для выпуска вакцины </a:t>
            </a:r>
            <a:r>
              <a:rPr lang="ru-RU" sz="1400" dirty="0" err="1">
                <a:latin typeface="Arial"/>
                <a:cs typeface="Arial"/>
              </a:rPr>
              <a:t>Онкофаг</a:t>
            </a:r>
            <a:r>
              <a:rPr lang="ru-RU" sz="1400" dirty="0">
                <a:latin typeface="Arial"/>
                <a:cs typeface="Arial"/>
              </a:rPr>
              <a:t>® </a:t>
            </a:r>
            <a:endParaRPr lang="ru-RU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endParaRPr lang="ru-RU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ООО </a:t>
            </a:r>
            <a:r>
              <a:rPr lang="en-US" sz="1400" dirty="0">
                <a:latin typeface="Arial"/>
                <a:cs typeface="Arial"/>
              </a:rPr>
              <a:t>"</a:t>
            </a:r>
            <a:r>
              <a:rPr lang="ru-RU" sz="1400" dirty="0">
                <a:latin typeface="Arial"/>
                <a:cs typeface="Arial"/>
              </a:rPr>
              <a:t>НИЛ АП</a:t>
            </a:r>
            <a:r>
              <a:rPr lang="en-US" sz="1400" dirty="0">
                <a:latin typeface="Arial"/>
                <a:cs typeface="Arial"/>
              </a:rPr>
              <a:t>”</a:t>
            </a:r>
            <a:r>
              <a:rPr lang="ru-RU" sz="1400" dirty="0">
                <a:latin typeface="Arial"/>
                <a:cs typeface="Arial"/>
              </a:rPr>
              <a:t> изготовлен пилотный образец кисти руки  </a:t>
            </a:r>
            <a:r>
              <a:rPr lang="ru-RU" sz="1400" dirty="0" smtClean="0">
                <a:latin typeface="Arial"/>
                <a:cs typeface="Arial"/>
              </a:rPr>
              <a:t>для </a:t>
            </a:r>
            <a:r>
              <a:rPr lang="ru-RU" sz="1400" dirty="0">
                <a:latin typeface="Arial"/>
                <a:cs typeface="Arial"/>
              </a:rPr>
              <a:t>робота-</a:t>
            </a:r>
            <a:r>
              <a:rPr lang="ru-RU" sz="1400" dirty="0" err="1" smtClean="0">
                <a:latin typeface="Arial"/>
                <a:cs typeface="Arial"/>
              </a:rPr>
              <a:t>андроида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ООО «Технологии обратных задач» </a:t>
            </a:r>
            <a:r>
              <a:rPr lang="ru-RU" sz="1400" dirty="0">
                <a:latin typeface="Arial"/>
                <a:cs typeface="Arial"/>
              </a:rPr>
              <a:t>займется сейсморазведкой с </a:t>
            </a:r>
            <a:r>
              <a:rPr lang="ru-RU" sz="1400" dirty="0" smtClean="0">
                <a:latin typeface="Arial"/>
                <a:cs typeface="Arial"/>
              </a:rPr>
              <a:t>компанией </a:t>
            </a:r>
            <a:r>
              <a:rPr lang="ru-RU" sz="1400" dirty="0" err="1" smtClean="0">
                <a:latin typeface="Arial"/>
                <a:cs typeface="Arial"/>
              </a:rPr>
              <a:t>Shell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bg-BG" sz="1400" dirty="0">
                <a:latin typeface="Arial"/>
                <a:cs typeface="Arial"/>
              </a:rPr>
              <a:t>Компания MACROSCOP </a:t>
            </a:r>
            <a:r>
              <a:rPr lang="ru-RU" sz="1400" dirty="0">
                <a:latin typeface="Arial"/>
                <a:cs typeface="Arial"/>
              </a:rPr>
              <a:t>сообщила о выходе на мировой </a:t>
            </a:r>
            <a:r>
              <a:rPr lang="ru-RU" sz="1400" dirty="0" smtClean="0">
                <a:latin typeface="Arial"/>
                <a:cs typeface="Arial"/>
              </a:rPr>
              <a:t>рынок</a:t>
            </a:r>
          </a:p>
          <a:p>
            <a:pPr marL="171450" indent="-171450">
              <a:buFont typeface="Arial"/>
              <a:buChar char="•"/>
            </a:pPr>
            <a:endParaRPr lang="ru-RU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Проект </a:t>
            </a:r>
            <a:r>
              <a:rPr lang="ru-RU" sz="1400" dirty="0">
                <a:latin typeface="Arial"/>
                <a:cs typeface="Arial"/>
              </a:rPr>
              <a:t>DWDM-системы на 25Тб/</a:t>
            </a:r>
            <a:r>
              <a:rPr lang="ru-RU" sz="1400" dirty="0" err="1">
                <a:latin typeface="Arial"/>
                <a:cs typeface="Arial"/>
              </a:rPr>
              <a:t>c</a:t>
            </a:r>
            <a:r>
              <a:rPr lang="ru-RU" sz="1400" dirty="0">
                <a:latin typeface="Arial"/>
                <a:cs typeface="Arial"/>
              </a:rPr>
              <a:t> от компании «Т8» </a:t>
            </a:r>
            <a:r>
              <a:rPr lang="ru-RU" sz="1400" dirty="0" smtClean="0">
                <a:latin typeface="Arial"/>
                <a:cs typeface="Arial"/>
              </a:rPr>
              <a:t>признан </a:t>
            </a:r>
            <a:r>
              <a:rPr lang="ru-RU" sz="1400" dirty="0">
                <a:latin typeface="Arial"/>
                <a:cs typeface="Arial"/>
              </a:rPr>
              <a:t>лучшим в области ИТ  на </a:t>
            </a:r>
            <a:r>
              <a:rPr lang="ru-RU" sz="1400" dirty="0" smtClean="0">
                <a:latin typeface="Arial"/>
                <a:cs typeface="Arial"/>
              </a:rPr>
              <a:t>конференции </a:t>
            </a:r>
            <a:r>
              <a:rPr lang="ru-RU" sz="1400" dirty="0" err="1" smtClean="0">
                <a:latin typeface="Arial"/>
                <a:cs typeface="Arial"/>
              </a:rPr>
              <a:t>Startup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Village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Компания </a:t>
            </a:r>
            <a:r>
              <a:rPr lang="ru-RU" sz="1400" dirty="0" err="1" smtClean="0">
                <a:latin typeface="Arial"/>
                <a:cs typeface="Arial"/>
              </a:rPr>
              <a:t>AlterGeo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ru-RU" sz="1400" dirty="0">
                <a:latin typeface="Arial"/>
                <a:cs typeface="Arial"/>
              </a:rPr>
              <a:t>выиграла </a:t>
            </a:r>
            <a:r>
              <a:rPr lang="ru-RU" sz="1400" dirty="0" err="1">
                <a:latin typeface="Arial"/>
                <a:cs typeface="Arial"/>
              </a:rPr>
              <a:t>Tactrick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Android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Developer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Cup</a:t>
            </a:r>
            <a:r>
              <a:rPr lang="ru-RU" sz="1400" dirty="0">
                <a:latin typeface="Arial"/>
                <a:cs typeface="Arial"/>
              </a:rPr>
              <a:t> с приложением </a:t>
            </a:r>
            <a:r>
              <a:rPr lang="ru-RU" sz="1400" dirty="0" err="1" smtClean="0">
                <a:latin typeface="Arial"/>
                <a:cs typeface="Arial"/>
              </a:rPr>
              <a:t>Gvidi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"</a:t>
            </a:r>
            <a:r>
              <a:rPr lang="ru-RU" sz="1400" dirty="0">
                <a:latin typeface="Arial"/>
                <a:cs typeface="Arial"/>
              </a:rPr>
              <a:t>ВИСТ </a:t>
            </a:r>
            <a:r>
              <a:rPr lang="ru-RU" sz="1400" dirty="0" err="1">
                <a:latin typeface="Arial"/>
                <a:cs typeface="Arial"/>
              </a:rPr>
              <a:t>Майнинг</a:t>
            </a:r>
            <a:r>
              <a:rPr lang="ru-RU" sz="1400" dirty="0">
                <a:latin typeface="Arial"/>
                <a:cs typeface="Arial"/>
              </a:rPr>
              <a:t> Технолоджи" представила роботизированного </a:t>
            </a:r>
            <a:r>
              <a:rPr lang="ru-RU" sz="1400" dirty="0" smtClean="0">
                <a:latin typeface="Arial"/>
                <a:cs typeface="Arial"/>
              </a:rPr>
              <a:t>карьерного самосвала </a:t>
            </a:r>
            <a:r>
              <a:rPr lang="ru-RU" sz="1400" dirty="0">
                <a:latin typeface="Arial"/>
                <a:cs typeface="Arial"/>
              </a:rPr>
              <a:t>"</a:t>
            </a:r>
            <a:r>
              <a:rPr lang="ru-RU" sz="1400" dirty="0" err="1">
                <a:latin typeface="Arial"/>
                <a:cs typeface="Arial"/>
              </a:rPr>
              <a:t>БелАЗ</a:t>
            </a:r>
            <a:r>
              <a:rPr lang="ru-RU" sz="1400" dirty="0">
                <a:latin typeface="Arial"/>
                <a:cs typeface="Arial"/>
              </a:rPr>
              <a:t>" грузоподъемностью 130 тонн с </a:t>
            </a:r>
            <a:r>
              <a:rPr lang="ru-RU" sz="1400" dirty="0" smtClean="0">
                <a:latin typeface="Arial"/>
                <a:cs typeface="Arial"/>
              </a:rPr>
              <a:t>электромеханической 	трансмиссией.</a:t>
            </a:r>
            <a:endParaRPr lang="ru-RU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7019" y="133089"/>
            <a:ext cx="6493373" cy="703623"/>
          </a:xfrm>
        </p:spPr>
        <p:txBody>
          <a:bodyPr/>
          <a:lstStyle/>
          <a:p>
            <a:r>
              <a:rPr lang="ru-RU" sz="2400" b="1" dirty="0"/>
              <a:t>ООО "Браво Моторс"</a:t>
            </a:r>
            <a:endParaRPr lang="ru-RU" sz="2400" dirty="0"/>
          </a:p>
        </p:txBody>
      </p:sp>
      <p:sp>
        <p:nvSpPr>
          <p:cNvPr id="5" name="Rectangle 9"/>
          <p:cNvSpPr/>
          <p:nvPr/>
        </p:nvSpPr>
        <p:spPr>
          <a:xfrm>
            <a:off x="755576" y="963885"/>
            <a:ext cx="59876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Компания "Браво Моторс", </a:t>
            </a:r>
            <a:r>
              <a:rPr lang="ru-RU" sz="1400" b="1" dirty="0" smtClean="0"/>
              <a:t>создатель </a:t>
            </a:r>
            <a:r>
              <a:rPr lang="ru-RU" sz="1400" b="1" dirty="0" err="1"/>
              <a:t>ультракомпактного</a:t>
            </a:r>
            <a:r>
              <a:rPr lang="ru-RU" sz="1400" b="1" dirty="0"/>
              <a:t> электрокара-</a:t>
            </a:r>
            <a:r>
              <a:rPr lang="ru-RU" sz="1400" b="1" dirty="0" err="1"/>
              <a:t>трансформера</a:t>
            </a:r>
            <a:r>
              <a:rPr lang="ru-RU" sz="1400" b="1" dirty="0"/>
              <a:t> </a:t>
            </a:r>
            <a:r>
              <a:rPr lang="ru-RU" sz="1400" b="1" dirty="0" err="1"/>
              <a:t>e-Trike</a:t>
            </a:r>
            <a:r>
              <a:rPr lang="ru-RU" sz="1400" b="1" dirty="0"/>
              <a:t>, стала победителем </a:t>
            </a:r>
            <a:r>
              <a:rPr lang="ru-RU" sz="1400" b="1" dirty="0" smtClean="0"/>
              <a:t>конференции </a:t>
            </a:r>
            <a:r>
              <a:rPr lang="ru-RU" sz="1400" b="1" dirty="0" err="1" smtClean="0"/>
              <a:t>Startup</a:t>
            </a:r>
            <a:r>
              <a:rPr lang="ru-RU" sz="1400" b="1" dirty="0" smtClean="0"/>
              <a:t> </a:t>
            </a:r>
            <a:r>
              <a:rPr lang="ru-RU" sz="1400" b="1" dirty="0" err="1"/>
              <a:t>Village</a:t>
            </a:r>
            <a:endParaRPr lang="ru-RU" sz="1400" b="1" dirty="0" smtClean="0"/>
          </a:p>
          <a:p>
            <a:endParaRPr lang="ru-RU" sz="1400" b="1" dirty="0">
              <a:solidFill>
                <a:schemeClr val="bg1">
                  <a:lumMod val="25000"/>
                </a:schemeClr>
              </a:solidFill>
              <a:latin typeface="+mj-lt"/>
              <a:cs typeface="Arial"/>
            </a:endParaRPr>
          </a:p>
          <a:p>
            <a:r>
              <a:rPr lang="ru-RU" sz="1400" dirty="0" err="1" smtClean="0"/>
              <a:t>e-</a:t>
            </a:r>
            <a:r>
              <a:rPr lang="ru-RU" sz="1400" dirty="0" err="1"/>
              <a:t>Trike</a:t>
            </a:r>
            <a:r>
              <a:rPr lang="ru-RU" sz="1400" dirty="0"/>
              <a:t> – </a:t>
            </a:r>
            <a:r>
              <a:rPr lang="ru-RU" sz="1400" dirty="0" err="1"/>
              <a:t>сверхкомпактныйэлектромобиль-трансформер</a:t>
            </a:r>
            <a:r>
              <a:rPr lang="ru-RU" sz="1400" dirty="0"/>
              <a:t>, позволяющий передвигаться по дорогам современного мегаполиса, невзирая на пробки и не испытывая проблем с парковкой.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+mj-lt"/>
              <a:cs typeface="Arial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05966" y="908586"/>
            <a:ext cx="1570490" cy="14402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/>
          <p:nvPr/>
        </p:nvSpPr>
        <p:spPr>
          <a:xfrm>
            <a:off x="827584" y="2924944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ООО "Браво </a:t>
            </a:r>
            <a:r>
              <a:rPr lang="ru-RU" sz="1400" dirty="0" smtClean="0">
                <a:solidFill>
                  <a:srgbClr val="FFFFFF"/>
                </a:solidFill>
              </a:rPr>
              <a:t>Моторс" </a:t>
            </a:r>
            <a:r>
              <a:rPr lang="ru-RU" sz="1400" dirty="0">
                <a:solidFill>
                  <a:srgbClr val="FFFFFF"/>
                </a:solidFill>
              </a:rPr>
              <a:t>занимается научными исследованиями и разработками в области </a:t>
            </a:r>
            <a:r>
              <a:rPr lang="ru-RU" sz="1400" dirty="0" err="1">
                <a:solidFill>
                  <a:srgbClr val="FFFFFF"/>
                </a:solidFill>
              </a:rPr>
              <a:t>энергоэффективности</a:t>
            </a:r>
            <a:r>
              <a:rPr lang="ru-RU" sz="1400" dirty="0">
                <a:solidFill>
                  <a:srgbClr val="FFFFFF"/>
                </a:solidFill>
              </a:rPr>
              <a:t> и электрических транспортных средств будущего. Одна из основных разработок компании - инновационная система продления жизни аккумуляторных батарей в электрических транспортных средствах, защищенная патентами и не имеющая аналогов в мире.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413978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5" name="Rectangle 10"/>
          <p:cNvSpPr/>
          <p:nvPr/>
        </p:nvSpPr>
        <p:spPr>
          <a:xfrm>
            <a:off x="827584" y="4509120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В отличие от </a:t>
            </a:r>
            <a:r>
              <a:rPr lang="ru-RU" sz="1400" dirty="0" err="1">
                <a:solidFill>
                  <a:schemeClr val="accent1"/>
                </a:solidFill>
              </a:rPr>
              <a:t>Segway</a:t>
            </a:r>
            <a:r>
              <a:rPr lang="ru-RU" sz="1400" dirty="0">
                <a:solidFill>
                  <a:schemeClr val="accent1"/>
                </a:solidFill>
              </a:rPr>
              <a:t>, </a:t>
            </a:r>
            <a:r>
              <a:rPr lang="ru-RU" sz="1400" dirty="0" smtClean="0">
                <a:solidFill>
                  <a:schemeClr val="accent1"/>
                </a:solidFill>
              </a:rPr>
              <a:t>продукт </a:t>
            </a:r>
            <a:r>
              <a:rPr lang="ru-RU" sz="1400" dirty="0">
                <a:solidFill>
                  <a:schemeClr val="accent1"/>
                </a:solidFill>
              </a:rPr>
              <a:t>дарит потребителю уровень комфорта и безопасности полноразмерного автомобиля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1400" dirty="0" smtClean="0">
                <a:solidFill>
                  <a:srgbClr val="D4FF01"/>
                </a:solidFill>
              </a:rPr>
              <a:t>Выпускаемые электромобили </a:t>
            </a:r>
            <a:r>
              <a:rPr lang="ru-RU" sz="1400" dirty="0">
                <a:solidFill>
                  <a:srgbClr val="D4FF01"/>
                </a:solidFill>
              </a:rPr>
              <a:t>и </a:t>
            </a:r>
            <a:r>
              <a:rPr lang="ru-RU" sz="1400" dirty="0" err="1">
                <a:solidFill>
                  <a:srgbClr val="D4FF01"/>
                </a:solidFill>
              </a:rPr>
              <a:t>гольфкары</a:t>
            </a:r>
            <a:r>
              <a:rPr lang="ru-RU" sz="1400" dirty="0">
                <a:solidFill>
                  <a:srgbClr val="D4FF01"/>
                </a:solidFill>
              </a:rPr>
              <a:t> </a:t>
            </a:r>
            <a:r>
              <a:rPr lang="ru-RU" sz="1400" dirty="0" smtClean="0">
                <a:solidFill>
                  <a:srgbClr val="D4FF01"/>
                </a:solidFill>
              </a:rPr>
              <a:t>опережают </a:t>
            </a:r>
            <a:r>
              <a:rPr lang="ru-RU" sz="1400" dirty="0">
                <a:solidFill>
                  <a:srgbClr val="D4FF01"/>
                </a:solidFill>
              </a:rPr>
              <a:t>в качестве лучшие зарубежные аналоги, </a:t>
            </a:r>
            <a:r>
              <a:rPr lang="ru-RU" sz="1400" dirty="0" smtClean="0">
                <a:solidFill>
                  <a:srgbClr val="D4FF01"/>
                </a:solidFill>
              </a:rPr>
              <a:t>оставаясь </a:t>
            </a:r>
            <a:r>
              <a:rPr lang="ru-RU" sz="1400" dirty="0">
                <a:solidFill>
                  <a:srgbClr val="D4FF01"/>
                </a:solidFill>
              </a:rPr>
              <a:t>при этом </a:t>
            </a:r>
            <a:r>
              <a:rPr lang="ru-RU" sz="1400" dirty="0" smtClean="0">
                <a:solidFill>
                  <a:srgbClr val="D4FF01"/>
                </a:solidFill>
              </a:rPr>
              <a:t>конкурентоспособными </a:t>
            </a:r>
            <a:r>
              <a:rPr lang="ru-RU" sz="1400" dirty="0">
                <a:solidFill>
                  <a:srgbClr val="D4FF01"/>
                </a:solidFill>
              </a:rPr>
              <a:t>по цене даже с китайскими </a:t>
            </a:r>
            <a:r>
              <a:rPr lang="ru-RU" sz="1400" dirty="0" smtClean="0">
                <a:solidFill>
                  <a:srgbClr val="D4FF01"/>
                </a:solidFill>
              </a:rPr>
              <a:t>производителями.</a:t>
            </a:r>
            <a:endParaRPr lang="ru-RU" sz="1400" dirty="0">
              <a:solidFill>
                <a:srgbClr val="D4FF0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38205" y="6074132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100,000 </a:t>
            </a:r>
            <a:r>
              <a:rPr lang="ru-RU" sz="1400" dirty="0">
                <a:solidFill>
                  <a:schemeClr val="bg2"/>
                </a:solidFill>
              </a:rPr>
              <a:t>проданных единиц за пять лет – реалистичная оценка и по опыту продаж </a:t>
            </a:r>
            <a:r>
              <a:rPr lang="ru-RU" sz="1400" dirty="0" err="1">
                <a:solidFill>
                  <a:schemeClr val="bg2"/>
                </a:solidFill>
              </a:rPr>
              <a:t>Segway</a:t>
            </a:r>
            <a:r>
              <a:rPr lang="ru-RU" sz="1400" dirty="0">
                <a:solidFill>
                  <a:schemeClr val="bg2"/>
                </a:solidFill>
              </a:rPr>
              <a:t>, и по расчетам </a:t>
            </a:r>
            <a:r>
              <a:rPr lang="ru-RU" sz="1400" dirty="0" smtClean="0">
                <a:solidFill>
                  <a:schemeClr val="bg2"/>
                </a:solidFill>
              </a:rPr>
              <a:t>конкурентов </a:t>
            </a:r>
            <a:r>
              <a:rPr lang="ru-RU" sz="1400" dirty="0">
                <a:solidFill>
                  <a:schemeClr val="bg2"/>
                </a:solidFill>
              </a:rPr>
              <a:t>– </a:t>
            </a:r>
            <a:r>
              <a:rPr lang="ru-RU" sz="1400" dirty="0" err="1">
                <a:solidFill>
                  <a:schemeClr val="bg2"/>
                </a:solidFill>
              </a:rPr>
              <a:t>LitMotors</a:t>
            </a:r>
            <a:r>
              <a:rPr lang="ru-RU" sz="1400" dirty="0">
                <a:solidFill>
                  <a:schemeClr val="bg2"/>
                </a:solidFill>
              </a:rPr>
              <a:t>. Рынок растет на 39</a:t>
            </a:r>
            <a:r>
              <a:rPr lang="ru-RU" sz="1400" dirty="0" smtClean="0">
                <a:solidFill>
                  <a:schemeClr val="bg2"/>
                </a:solidFill>
              </a:rPr>
              <a:t>% ежегодно.</a:t>
            </a:r>
            <a:endParaRPr lang="ru-RU" sz="1400" b="1" dirty="0" smtClean="0">
              <a:solidFill>
                <a:schemeClr val="bg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199" y="572396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/>
              <a:t>ООО "Спутниковые инновационные космические системы"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584" y="2564904"/>
            <a:ext cx="7920880" cy="16371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Проект посвящен созданию и коммерциализации комплексных решений и отдельных продуктов для малых космических аппаратов прикладного и образовательного назначения.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Создание технологии быстрой сборки МКА для съемки Земли из космоса (</a:t>
            </a:r>
            <a:r>
              <a:rPr lang="ru-RU" sz="1400" dirty="0" err="1">
                <a:solidFill>
                  <a:schemeClr val="bg2"/>
                </a:solidFill>
              </a:rPr>
              <a:t>Plug&amp;Play</a:t>
            </a:r>
            <a:r>
              <a:rPr lang="ru-RU" sz="1400" dirty="0">
                <a:solidFill>
                  <a:schemeClr val="bg2"/>
                </a:solidFill>
              </a:rPr>
              <a:t>) 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Создание спутника – технологического </a:t>
            </a:r>
            <a:r>
              <a:rPr lang="ru-RU" sz="1400" dirty="0" smtClean="0">
                <a:solidFill>
                  <a:schemeClr val="bg2"/>
                </a:solidFill>
              </a:rPr>
              <a:t>демонстратора</a:t>
            </a:r>
          </a:p>
          <a:p>
            <a:pPr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</a:pPr>
            <a:r>
              <a:rPr lang="ru-RU" sz="1400" dirty="0">
                <a:solidFill>
                  <a:schemeClr val="bg2"/>
                </a:solidFill>
              </a:rPr>
              <a:t>Результаты 2013 г.:</a:t>
            </a:r>
          </a:p>
          <a:p>
            <a:pPr marL="285750" indent="-285750"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Договорные НИР с ИТЦ «СКАНЭКС» и МЧС России </a:t>
            </a:r>
          </a:p>
          <a:p>
            <a:pPr marL="285750" indent="-285750"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Соглашения с МГТУ им. Баумана и </a:t>
            </a:r>
            <a:r>
              <a:rPr lang="ru-RU" sz="1400" dirty="0" smtClean="0">
                <a:solidFill>
                  <a:schemeClr val="bg2"/>
                </a:solidFill>
              </a:rPr>
              <a:t>МИИГАИК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20486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</a:rPr>
              <a:t>О компании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4707721"/>
            <a:ext cx="7910259" cy="116955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1"/>
                </a:solidFill>
              </a:rPr>
              <a:t>- Дистанционное </a:t>
            </a:r>
            <a:r>
              <a:rPr lang="ru-RU" sz="1400" dirty="0">
                <a:solidFill>
                  <a:schemeClr val="accent1"/>
                </a:solidFill>
              </a:rPr>
              <a:t>зондирование Земли (ДЗЗ)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- Пакетная </a:t>
            </a:r>
            <a:r>
              <a:rPr lang="ru-RU" sz="1400" dirty="0">
                <a:solidFill>
                  <a:schemeClr val="accent1"/>
                </a:solidFill>
              </a:rPr>
              <a:t>передача сообщений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- Автоматическая </a:t>
            </a:r>
            <a:r>
              <a:rPr lang="ru-RU" sz="1400" dirty="0">
                <a:solidFill>
                  <a:schemeClr val="accent1"/>
                </a:solidFill>
              </a:rPr>
              <a:t>идентификация судов (AИС)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- Научные </a:t>
            </a:r>
            <a:r>
              <a:rPr lang="ru-RU" sz="1400" dirty="0">
                <a:solidFill>
                  <a:schemeClr val="accent1"/>
                </a:solidFill>
              </a:rPr>
              <a:t>и технологические эксперименты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- Организация </a:t>
            </a:r>
            <a:r>
              <a:rPr lang="ru-RU" sz="1400" dirty="0">
                <a:solidFill>
                  <a:schemeClr val="accent1"/>
                </a:solidFill>
              </a:rPr>
              <a:t>образовательных проектов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435581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FFFF"/>
                </a:solidFill>
              </a:rPr>
              <a:t>Целевые сегменты для применения технологии: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838205" y="6361583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</a:t>
            </a:r>
            <a:r>
              <a:rPr lang="ru-RU" sz="1400" dirty="0" smtClean="0">
                <a:solidFill>
                  <a:srgbClr val="FFFFFF"/>
                </a:solidFill>
              </a:rPr>
              <a:t>ынок – оборудование </a:t>
            </a:r>
            <a:r>
              <a:rPr lang="ru-RU" sz="1400" dirty="0">
                <a:solidFill>
                  <a:srgbClr val="FFFFFF"/>
                </a:solidFill>
              </a:rPr>
              <a:t>для МКА массой 20-50 кг - 300-400 </a:t>
            </a:r>
            <a:r>
              <a:rPr lang="ru-RU" sz="1400" dirty="0" err="1">
                <a:solidFill>
                  <a:srgbClr val="FFFFFF"/>
                </a:solidFill>
              </a:rPr>
              <a:t>млн.евро</a:t>
            </a:r>
            <a:r>
              <a:rPr lang="ru-RU" sz="1400" dirty="0">
                <a:solidFill>
                  <a:srgbClr val="FFFFFF"/>
                </a:solidFill>
              </a:rPr>
              <a:t>, планируемая доля 3-5%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84" y="6011996"/>
            <a:ext cx="792087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/>
          <p:nvPr/>
        </p:nvSpPr>
        <p:spPr>
          <a:xfrm>
            <a:off x="827584" y="908720"/>
            <a:ext cx="79208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«</a:t>
            </a:r>
            <a:r>
              <a:rPr lang="ru-RU" sz="1400" b="1" dirty="0"/>
              <a:t>СПУТНИКС</a:t>
            </a:r>
            <a:r>
              <a:rPr lang="ru-RU" sz="1400" b="1" dirty="0" smtClean="0"/>
              <a:t>» получил </a:t>
            </a:r>
            <a:r>
              <a:rPr lang="ru-RU" sz="1400" b="1" dirty="0"/>
              <a:t>лицензию </a:t>
            </a:r>
            <a:r>
              <a:rPr lang="ru-RU" sz="1400" b="1" dirty="0" smtClean="0"/>
              <a:t>Федерального космического </a:t>
            </a:r>
          </a:p>
          <a:p>
            <a:r>
              <a:rPr lang="ru-RU" sz="1400" b="1" dirty="0" smtClean="0"/>
              <a:t>агентства России на осуществление </a:t>
            </a:r>
            <a:r>
              <a:rPr lang="ru-RU" sz="1400" b="1" dirty="0"/>
              <a:t>космической </a:t>
            </a:r>
            <a:r>
              <a:rPr lang="ru-RU" sz="1400" b="1" dirty="0" smtClean="0"/>
              <a:t>деятельности,</a:t>
            </a:r>
          </a:p>
          <a:p>
            <a:r>
              <a:rPr lang="ru-RU" sz="1400" b="1" dirty="0" smtClean="0"/>
              <a:t> </a:t>
            </a:r>
            <a:endParaRPr lang="ru-RU" sz="1400" b="1" dirty="0"/>
          </a:p>
          <a:p>
            <a:r>
              <a:rPr lang="ru-RU" sz="1400" dirty="0"/>
              <a:t>а</a:t>
            </a:r>
            <a:r>
              <a:rPr lang="ru-RU" sz="1400" dirty="0" smtClean="0"/>
              <a:t> именно на </a:t>
            </a:r>
            <a:r>
              <a:rPr lang="ru-RU" sz="1400" dirty="0"/>
              <a:t>создание и модернизацию малых </a:t>
            </a:r>
            <a:endParaRPr lang="ru-RU" sz="1400" dirty="0" smtClean="0"/>
          </a:p>
          <a:p>
            <a:r>
              <a:rPr lang="ru-RU" sz="1400" dirty="0" smtClean="0"/>
              <a:t>автоматических </a:t>
            </a:r>
            <a:r>
              <a:rPr lang="ru-RU" sz="1400" dirty="0"/>
              <a:t>космических аппаратов научного и коммерческого назначения.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924256"/>
            <a:ext cx="2592288" cy="6499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565790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ООО "</a:t>
            </a:r>
            <a:r>
              <a:rPr lang="ru-RU" sz="2400" dirty="0" err="1"/>
              <a:t>ДиСиКон</a:t>
            </a:r>
            <a:r>
              <a:rPr lang="ru-RU" sz="24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648072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</a:t>
            </a:r>
            <a:r>
              <a:rPr lang="ru-RU" sz="1400" b="1" dirty="0" smtClean="0"/>
              <a:t>роекту </a:t>
            </a:r>
            <a:r>
              <a:rPr lang="ru-RU" sz="1400" b="1" dirty="0"/>
              <a:t>«Лесной Дозор» присвоен рейтинг </a:t>
            </a:r>
            <a:r>
              <a:rPr lang="ru-RU" sz="1400" b="1" dirty="0" smtClean="0"/>
              <a:t>АА </a:t>
            </a:r>
            <a:r>
              <a:rPr lang="en-US" sz="1400" b="1" dirty="0"/>
              <a:t>Russian Startup Index (RSI)</a:t>
            </a:r>
            <a:endParaRPr lang="ru-RU" sz="1400" b="1" dirty="0" smtClean="0"/>
          </a:p>
          <a:p>
            <a:r>
              <a:rPr lang="ru-RU" sz="1400" dirty="0"/>
              <a:t> </a:t>
            </a:r>
            <a:endParaRPr lang="ru-RU" sz="1400" dirty="0" smtClean="0"/>
          </a:p>
          <a:p>
            <a:r>
              <a:rPr lang="ru-RU" sz="1400" dirty="0"/>
              <a:t>Подобная оценка означает высокую инвестиционную привлекательность и является наивысшей, которую когда-либо получали молодые компании в RSI.</a:t>
            </a:r>
          </a:p>
          <a:p>
            <a:endParaRPr lang="ru-RU" sz="1400" dirty="0" smtClean="0"/>
          </a:p>
          <a:p>
            <a:r>
              <a:rPr lang="ru-RU" sz="1400" kern="0" dirty="0" smtClean="0">
                <a:latin typeface="HelveticaNeueCyr-Roman"/>
                <a:cs typeface="HelveticaNeueCyr-Roman"/>
              </a:rPr>
              <a:t> </a:t>
            </a:r>
          </a:p>
          <a:p>
            <a:endParaRPr lang="ru-RU" sz="1400" kern="0" dirty="0" smtClean="0">
              <a:latin typeface="HelveticaNeueCyr-Roman"/>
              <a:cs typeface="HelveticaNeueCyr-Roman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0"/>
          <p:cNvSpPr/>
          <p:nvPr/>
        </p:nvSpPr>
        <p:spPr>
          <a:xfrm>
            <a:off x="818374" y="2546901"/>
            <a:ext cx="7858082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Основное назначение системы "Лесной Дозор": мониторинг лесов, степей, посевов и др. Одним из главных элементов системы является распределенная сеть датчиков (видеокамеры, </a:t>
            </a:r>
            <a:r>
              <a:rPr lang="ru-RU" sz="1400" dirty="0" err="1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тепловизоры</a:t>
            </a:r>
            <a:r>
              <a:rPr lang="ru-RU" sz="1400" dirty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 и др.), размещенных на высотных сооружениях, которые обеспечивают выполнение задач мониторинга</a:t>
            </a:r>
            <a:r>
              <a:rPr lang="ru-RU" sz="1400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.</a:t>
            </a:r>
            <a:endParaRPr lang="ru-RU" sz="1400" dirty="0">
              <a:solidFill>
                <a:schemeClr val="bg2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19557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5" y="4077072"/>
            <a:ext cx="7838251" cy="146193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400" dirty="0">
                <a:solidFill>
                  <a:schemeClr val="accent1"/>
                </a:solidFill>
                <a:cs typeface="HelveticaNeueCyr-Roman"/>
              </a:rPr>
              <a:t>Для функционирования системы используется уже существующая инфраструктура мобильных операторов (вышки, аппаратура связи и обслуживающие команды). Т.к. система легко масштабируется и расширяется, она пригодна для обнаружения лесных пожаров как на небольших территориях, так и на больших площадях</a:t>
            </a:r>
            <a:r>
              <a:rPr lang="ru-RU" sz="1400" dirty="0" smtClean="0">
                <a:solidFill>
                  <a:schemeClr val="accent1"/>
                </a:solidFill>
                <a:cs typeface="HelveticaNeueCyr-Roman"/>
              </a:rPr>
              <a:t>.</a:t>
            </a:r>
            <a:endParaRPr lang="ru-RU" sz="1400" dirty="0">
              <a:solidFill>
                <a:schemeClr val="accent1"/>
              </a:solidFill>
              <a:cs typeface="HelveticaNeueCyr-Roman"/>
            </a:endParaRPr>
          </a:p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chemeClr val="accent1"/>
                </a:solidFill>
              </a:rPr>
              <a:t>Инновационная </a:t>
            </a:r>
            <a:r>
              <a:rPr lang="ru-RU" sz="1400" dirty="0">
                <a:solidFill>
                  <a:schemeClr val="accent1"/>
                </a:solidFill>
              </a:rPr>
              <a:t>программная часть состоит из серверов системы размещенных  в «облаке» и обеспечивающих необходимый </a:t>
            </a:r>
            <a:r>
              <a:rPr lang="ru-RU" sz="1400" dirty="0" smtClean="0">
                <a:solidFill>
                  <a:schemeClr val="accent1"/>
                </a:solidFill>
              </a:rPr>
              <a:t>функционал по мониторингу леса и обнаружению лесных пожаров.</a:t>
            </a:r>
            <a:endParaRPr lang="ru-RU" sz="1400" dirty="0">
              <a:solidFill>
                <a:schemeClr val="accent1"/>
              </a:solidFill>
              <a:cs typeface="HelveticaNeueCyr-Roman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6074132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Распределенные системы мониторинга, предназначенные для задач обнаружения пожаров на больших территориях, лесных пожаров.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85" y="572396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5" y="3717032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5053" y="836712"/>
            <a:ext cx="1389395" cy="11705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394016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/>
              <a:t>ООО "Инновационные Фармакологические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ru-RU" sz="2000" b="1" dirty="0" smtClean="0"/>
              <a:t>Разработки</a:t>
            </a:r>
            <a:r>
              <a:rPr lang="ru-RU" sz="2000" b="1" dirty="0"/>
              <a:t>"</a:t>
            </a:r>
            <a:endParaRPr lang="ru-RU" sz="2000" dirty="0"/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1052736"/>
            <a:ext cx="54835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Компания «</a:t>
            </a:r>
            <a:r>
              <a:rPr lang="ru-RU" sz="1400" b="1" dirty="0" err="1"/>
              <a:t>НьюВак</a:t>
            </a:r>
            <a:r>
              <a:rPr lang="ru-RU" sz="1400" b="1" dirty="0" smtClean="0"/>
              <a:t>» </a:t>
            </a:r>
            <a:r>
              <a:rPr lang="ru-RU" sz="1400" b="1" dirty="0"/>
              <a:t>успешно завершила и лицензировала производство по стандартам GMP для выпуска вакцины </a:t>
            </a:r>
            <a:r>
              <a:rPr lang="ru-RU" sz="1400" b="1" dirty="0" err="1"/>
              <a:t>Онкофаг</a:t>
            </a:r>
            <a:r>
              <a:rPr lang="ru-RU" sz="1400" b="1" dirty="0"/>
              <a:t>® 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ru-RU" sz="1400" dirty="0" smtClean="0"/>
              <a:t>(</a:t>
            </a:r>
            <a:r>
              <a:rPr lang="ru-RU" sz="1400" dirty="0"/>
              <a:t>а также других белковых и клеточных персонализированных вакцин) в России на базе ЦВТ «</a:t>
            </a:r>
            <a:r>
              <a:rPr lang="ru-RU" sz="1400" dirty="0" err="1"/>
              <a:t>ХимРар</a:t>
            </a:r>
            <a:r>
              <a:rPr lang="ru-RU" sz="1400" dirty="0"/>
              <a:t>».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18374" y="2708920"/>
            <a:ext cx="7883962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Компания </a:t>
            </a:r>
            <a:r>
              <a:rPr lang="ru-RU" sz="1400" dirty="0">
                <a:solidFill>
                  <a:schemeClr val="bg2"/>
                </a:solidFill>
              </a:rPr>
              <a:t>«</a:t>
            </a:r>
            <a:r>
              <a:rPr lang="ru-RU" sz="1400" dirty="0" err="1">
                <a:solidFill>
                  <a:schemeClr val="bg2"/>
                </a:solidFill>
              </a:rPr>
              <a:t>НьюВак</a:t>
            </a:r>
            <a:r>
              <a:rPr lang="ru-RU" sz="1400" dirty="0">
                <a:solidFill>
                  <a:schemeClr val="bg2"/>
                </a:solidFill>
              </a:rPr>
              <a:t>» </a:t>
            </a:r>
            <a:r>
              <a:rPr lang="ru-RU" sz="1400" dirty="0" smtClean="0">
                <a:solidFill>
                  <a:schemeClr val="bg2"/>
                </a:solidFill>
              </a:rPr>
              <a:t> предоставляет </a:t>
            </a:r>
            <a:r>
              <a:rPr lang="ru-RU" sz="1400" dirty="0">
                <a:solidFill>
                  <a:schemeClr val="bg2"/>
                </a:solidFill>
              </a:rPr>
              <a:t>на контрактной основе следующие услуги: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Разработка и адаптация производственных регламентов для белковых и клеточных вакцин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Опытно-промышленное производство полного цикла белковых и клеточных вакцин для доклинических и клинических исследований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Производство персонализированных вакцин для лечения пациентов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Розлив жидких форм лекарственных препаратов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348880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4653136"/>
            <a:ext cx="7838251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Строительство производственной площадки, начиная с этапа проектирования, проводилось по мировым стандартам. Монтаж всех внутренних сетей, «чистых помещений» и оборудования проводился специализированной компанией «</a:t>
            </a:r>
            <a:r>
              <a:rPr lang="ru-RU" sz="1400" dirty="0" err="1">
                <a:solidFill>
                  <a:schemeClr val="accent1"/>
                </a:solidFill>
              </a:rPr>
              <a:t>ДжиЭксПи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err="1">
                <a:solidFill>
                  <a:schemeClr val="accent1"/>
                </a:solidFill>
              </a:rPr>
              <a:t>Инжиринг</a:t>
            </a:r>
            <a:r>
              <a:rPr lang="ru-RU" sz="1400" dirty="0">
                <a:solidFill>
                  <a:schemeClr val="accent1"/>
                </a:solidFill>
              </a:rPr>
              <a:t>» под контролем экспертов по стандарту качества GMP.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24577" y="960382"/>
            <a:ext cx="2251879" cy="11004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В 2010 году мировой рынок противоопухолевых препаратов превысил $50 млрд, российский рынок – более $1 </a:t>
            </a:r>
            <a:r>
              <a:rPr lang="ru-RU" sz="1400" dirty="0" smtClean="0">
                <a:solidFill>
                  <a:srgbClr val="FFFFFF"/>
                </a:solidFill>
              </a:rPr>
              <a:t>млрд. Темпы </a:t>
            </a:r>
            <a:r>
              <a:rPr lang="ru-RU" sz="1400" dirty="0">
                <a:solidFill>
                  <a:srgbClr val="FFFFFF"/>
                </a:solidFill>
              </a:rPr>
              <a:t>роста рынка противоопухолевых препаратов составляют 12-15% в год.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79597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5" y="4293096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89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/>
              <a:t>ООО </a:t>
            </a:r>
            <a:r>
              <a:rPr lang="ru-RU" sz="2000" b="1" dirty="0" smtClean="0"/>
              <a:t>"Научно</a:t>
            </a:r>
            <a:r>
              <a:rPr lang="ru-RU" sz="2000" b="1" dirty="0"/>
              <a:t>-исследовательская лаборатория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автоматизации проектирования</a:t>
            </a:r>
            <a:r>
              <a:rPr lang="ru-RU" sz="2000" b="1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1035893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ООО </a:t>
            </a:r>
            <a:r>
              <a:rPr lang="en-US" sz="1400" b="1" dirty="0"/>
              <a:t>"</a:t>
            </a:r>
            <a:r>
              <a:rPr lang="ru-RU" sz="1400" b="1" dirty="0"/>
              <a:t>НИЛ </a:t>
            </a:r>
            <a:r>
              <a:rPr lang="ru-RU" sz="1400" b="1" dirty="0" smtClean="0"/>
              <a:t>АП</a:t>
            </a:r>
            <a:r>
              <a:rPr lang="en-US" sz="1400" b="1" dirty="0" smtClean="0"/>
              <a:t>”</a:t>
            </a:r>
            <a:r>
              <a:rPr lang="ru-RU" sz="1400" b="1" dirty="0"/>
              <a:t> и</a:t>
            </a:r>
            <a:r>
              <a:rPr lang="ru-RU" sz="1400" b="1" dirty="0" smtClean="0"/>
              <a:t>зготовлен </a:t>
            </a:r>
            <a:r>
              <a:rPr lang="ru-RU" sz="1400" b="1" dirty="0"/>
              <a:t>пилотный образец </a:t>
            </a:r>
            <a:r>
              <a:rPr lang="ru-RU" sz="1400" b="1" dirty="0" smtClean="0"/>
              <a:t>кисти руки  </a:t>
            </a:r>
          </a:p>
          <a:p>
            <a:r>
              <a:rPr lang="ru-RU" sz="1400" b="1" dirty="0" smtClean="0"/>
              <a:t>для </a:t>
            </a:r>
            <a:r>
              <a:rPr lang="ru-RU" sz="1400" b="1" dirty="0"/>
              <a:t>робота-</a:t>
            </a:r>
            <a:r>
              <a:rPr lang="ru-RU" sz="1400" b="1" dirty="0" err="1" smtClean="0"/>
              <a:t>андроида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ru-RU" sz="1400" dirty="0"/>
              <a:t>Кисть имеет пять степеней </a:t>
            </a:r>
            <a:r>
              <a:rPr lang="ru-RU" sz="1400" dirty="0" smtClean="0"/>
              <a:t>свободы, </a:t>
            </a:r>
            <a:r>
              <a:rPr lang="ru-RU" sz="1400" dirty="0"/>
              <a:t>для каждого из которых </a:t>
            </a:r>
            <a:endParaRPr lang="ru-RU" sz="1400" dirty="0" smtClean="0"/>
          </a:p>
          <a:p>
            <a:r>
              <a:rPr lang="ru-RU" sz="1400" dirty="0" smtClean="0"/>
              <a:t>можно </a:t>
            </a:r>
            <a:r>
              <a:rPr lang="ru-RU" sz="1400" dirty="0"/>
              <a:t>задать скорость, начальное ускорение, режим  </a:t>
            </a:r>
            <a:r>
              <a:rPr lang="ru-RU" sz="1400" dirty="0" smtClean="0"/>
              <a:t>системного сторожевого таймера. Кисть руки содержит массу ноу-хау, что позволило сделать ее на порядок дешевле импортных аналогов.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584" y="2978949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/>
                </a:solidFill>
              </a:rPr>
              <a:t>Основное </a:t>
            </a:r>
            <a:r>
              <a:rPr lang="ru-RU" sz="1400" dirty="0">
                <a:solidFill>
                  <a:srgbClr val="FFFFFF"/>
                </a:solidFill>
              </a:rPr>
              <a:t>назначение модулей - управление </a:t>
            </a:r>
            <a:r>
              <a:rPr lang="ru-RU" sz="1400" dirty="0" err="1">
                <a:solidFill>
                  <a:srgbClr val="FFFFFF"/>
                </a:solidFill>
              </a:rPr>
              <a:t>андроидными</a:t>
            </a:r>
            <a:r>
              <a:rPr lang="ru-RU" sz="1400" dirty="0">
                <a:solidFill>
                  <a:srgbClr val="FFFFFF"/>
                </a:solidFill>
              </a:rPr>
              <a:t> роботами. Модули располагаются в произвольных местах внутри тела робота, работают в общей промышленной сети и управляются командами в ASCII кодах. Команды позволяют регулировать ускорение, скорость и частоту вращения валов двигателей.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1179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563705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М</a:t>
            </a:r>
            <a:r>
              <a:rPr lang="ru-RU" sz="1400" dirty="0" smtClean="0">
                <a:solidFill>
                  <a:schemeClr val="accent1"/>
                </a:solidFill>
              </a:rPr>
              <a:t>одули </a:t>
            </a:r>
            <a:r>
              <a:rPr lang="ru-RU" sz="1400" dirty="0">
                <a:solidFill>
                  <a:schemeClr val="accent1"/>
                </a:solidFill>
              </a:rPr>
              <a:t>управления движением предназначены для управления двигателями с помощью компьютера или контроллера (ПЛК). В комплекте с модулями поставляются исходные коды примера </a:t>
            </a:r>
            <a:r>
              <a:rPr lang="ru-RU" sz="1400" dirty="0" err="1">
                <a:solidFill>
                  <a:schemeClr val="accent1"/>
                </a:solidFill>
              </a:rPr>
              <a:t>прогаммирования</a:t>
            </a:r>
            <a:r>
              <a:rPr lang="ru-RU" sz="1400" dirty="0">
                <a:solidFill>
                  <a:schemeClr val="accent1"/>
                </a:solidFill>
              </a:rPr>
              <a:t> на языке </a:t>
            </a:r>
            <a:r>
              <a:rPr lang="ru-RU" sz="1400" dirty="0" err="1">
                <a:solidFill>
                  <a:schemeClr val="accent1"/>
                </a:solidFill>
              </a:rPr>
              <a:t>C</a:t>
            </a:r>
            <a:r>
              <a:rPr lang="ru-RU" sz="1400" dirty="0">
                <a:solidFill>
                  <a:schemeClr val="accent1"/>
                </a:solidFill>
              </a:rPr>
              <a:t># в среде </a:t>
            </a:r>
            <a:r>
              <a:rPr lang="ru-RU" sz="1400" dirty="0" err="1">
                <a:solidFill>
                  <a:schemeClr val="accent1"/>
                </a:solidFill>
              </a:rPr>
              <a:t>Visual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err="1">
                <a:solidFill>
                  <a:schemeClr val="accent1"/>
                </a:solidFill>
              </a:rPr>
              <a:t>Studio</a:t>
            </a:r>
            <a:r>
              <a:rPr lang="ru-RU" sz="1400" dirty="0">
                <a:solidFill>
                  <a:schemeClr val="accent1"/>
                </a:solidFill>
              </a:rPr>
              <a:t> 2010. Модули совместимы с серией NL, представленной на этом вебсайте и могут работать в общей промышленной сети на основе интерфейса RS-485.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289575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средств промышленной автоматизации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93998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2782" y="1059103"/>
            <a:ext cx="2793674" cy="7137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8191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ООО "Технологии обратных задач"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963885"/>
            <a:ext cx="64807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ООО «Технологии обратных задач</a:t>
            </a:r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 </a:t>
            </a:r>
            <a:r>
              <a:rPr lang="ru-RU" sz="1400" b="1" dirty="0">
                <a:latin typeface="Arial"/>
                <a:cs typeface="Arial"/>
              </a:rPr>
              <a:t>займется сейсморазведкой с </a:t>
            </a:r>
            <a:r>
              <a:rPr lang="ru-RU" sz="1400" b="1" dirty="0" err="1">
                <a:latin typeface="Arial"/>
                <a:cs typeface="Arial"/>
              </a:rPr>
              <a:t>Shell</a:t>
            </a:r>
            <a:r>
              <a:rPr lang="ru-RU" sz="1400" b="1" dirty="0">
                <a:latin typeface="Arial"/>
                <a:cs typeface="Arial"/>
              </a:rPr>
              <a:t> </a:t>
            </a:r>
            <a:endParaRPr lang="ru-RU" sz="1400" b="1" dirty="0" smtClean="0">
              <a:latin typeface="Arial"/>
              <a:cs typeface="Arial"/>
            </a:endParaRP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Подписанный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договор является инвестиционным вкладом концерна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Shell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проект «Создание суперкомпьютерных технологий сейсморазведки на рассеянных волнах», который будет реализован дочерней компанией 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Антел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-нефть» – ООО «Технологии обратных задач»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24944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Целью  проекта является создание продукта «Программный пакет </a:t>
            </a:r>
            <a:r>
              <a:rPr lang="ru-RU" sz="1400" dirty="0" err="1">
                <a:solidFill>
                  <a:srgbClr val="FFFFFF"/>
                </a:solidFill>
              </a:rPr>
              <a:t>Pre-StackTime</a:t>
            </a:r>
            <a:r>
              <a:rPr lang="ru-RU" sz="1400" dirty="0">
                <a:solidFill>
                  <a:srgbClr val="FFFFFF"/>
                </a:solidFill>
              </a:rPr>
              <a:t>  </a:t>
            </a:r>
            <a:r>
              <a:rPr lang="ru-RU" sz="1400" dirty="0" err="1">
                <a:solidFill>
                  <a:srgbClr val="FFFFFF"/>
                </a:solidFill>
              </a:rPr>
              <a:t>Migration</a:t>
            </a:r>
            <a:r>
              <a:rPr lang="ru-RU" sz="1400" dirty="0">
                <a:solidFill>
                  <a:srgbClr val="FFFFFF"/>
                </a:solidFill>
              </a:rPr>
              <a:t>» (CSP - PSTM)». Продукт  </a:t>
            </a:r>
            <a:r>
              <a:rPr lang="ru-RU" sz="1400" dirty="0" smtClean="0">
                <a:solidFill>
                  <a:srgbClr val="FFFFFF"/>
                </a:solidFill>
              </a:rPr>
              <a:t>предназначен</a:t>
            </a:r>
            <a:r>
              <a:rPr lang="ru-RU" sz="1400" dirty="0">
                <a:solidFill>
                  <a:srgbClr val="FFFFFF"/>
                </a:solidFill>
              </a:rPr>
              <a:t> для  компьютерной обработки данных  сейсморазведки с целью обеспечения  разведки и разработки </a:t>
            </a:r>
            <a:r>
              <a:rPr lang="ru-RU" sz="1400" dirty="0" err="1">
                <a:solidFill>
                  <a:srgbClr val="FFFFFF"/>
                </a:solidFill>
              </a:rPr>
              <a:t>месторожденийуглеводородного</a:t>
            </a:r>
            <a:r>
              <a:rPr lang="ru-RU" sz="1400" dirty="0">
                <a:solidFill>
                  <a:srgbClr val="FFFFFF"/>
                </a:solidFill>
              </a:rPr>
              <a:t> сырья </a:t>
            </a:r>
            <a:r>
              <a:rPr lang="ru-RU" sz="1400" dirty="0" err="1">
                <a:solidFill>
                  <a:srgbClr val="FFFFFF"/>
                </a:solidFill>
              </a:rPr>
              <a:t>cнетрадиционным</a:t>
            </a:r>
            <a:r>
              <a:rPr lang="ru-RU" sz="1400" dirty="0">
                <a:solidFill>
                  <a:srgbClr val="FFFFFF"/>
                </a:solidFill>
              </a:rPr>
              <a:t> типом коллектора трещинно-кавернозного типа.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6778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417367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Продукт основывается на новом методе  сейсморазведки на рассеянных волнах  </a:t>
            </a:r>
            <a:r>
              <a:rPr lang="ru-RU" sz="1400" dirty="0" err="1">
                <a:solidFill>
                  <a:schemeClr val="accent1"/>
                </a:solidFill>
              </a:rPr>
              <a:t>CommonScatteringPoint</a:t>
            </a:r>
            <a:r>
              <a:rPr lang="ru-RU" sz="1400" dirty="0">
                <a:solidFill>
                  <a:schemeClr val="accent1"/>
                </a:solidFill>
              </a:rPr>
              <a:t> – </a:t>
            </a:r>
            <a:r>
              <a:rPr lang="ru-RU" sz="1400" dirty="0" smtClean="0">
                <a:solidFill>
                  <a:schemeClr val="accent1"/>
                </a:solidFill>
              </a:rPr>
              <a:t>CSP. </a:t>
            </a:r>
            <a:r>
              <a:rPr lang="ru-RU" sz="1400" dirty="0">
                <a:solidFill>
                  <a:schemeClr val="accent1"/>
                </a:solidFill>
              </a:rPr>
              <a:t> Метод CSP основывается теории </a:t>
            </a:r>
            <a:r>
              <a:rPr lang="ru-RU" sz="1400" dirty="0" smtClean="0">
                <a:solidFill>
                  <a:schemeClr val="accent1"/>
                </a:solidFill>
              </a:rPr>
              <a:t>обратных </a:t>
            </a:r>
            <a:r>
              <a:rPr lang="ru-RU" sz="1400" dirty="0">
                <a:solidFill>
                  <a:schemeClr val="accent1"/>
                </a:solidFill>
              </a:rPr>
              <a:t>и </a:t>
            </a:r>
            <a:r>
              <a:rPr lang="ru-RU" sz="1400" dirty="0" smtClean="0">
                <a:solidFill>
                  <a:schemeClr val="accent1"/>
                </a:solidFill>
              </a:rPr>
              <a:t>условно</a:t>
            </a:r>
            <a:r>
              <a:rPr lang="ru-RU" sz="1400" dirty="0">
                <a:solidFill>
                  <a:schemeClr val="accent1"/>
                </a:solidFill>
              </a:rPr>
              <a:t>-корректных задач математической геофизики и суперкомпьютерных вычислениях.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5715253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Целевым рынком  программного продукта CSP- SPTM  является рынок ПО для крупных и средних нефтяных корпораций, имеющих в своем составе центры обработки и интерпретации геолого-геофизической информации и специализированные сервисные компании в области 3Д сейсморазведки. 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3639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86502" y="1124744"/>
            <a:ext cx="1117946" cy="11544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14377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ООО "Сателлит Инновация"</a:t>
            </a:r>
            <a:endParaRPr lang="ru-RU" dirty="0"/>
          </a:p>
        </p:txBody>
      </p:sp>
      <p:sp>
        <p:nvSpPr>
          <p:cNvPr id="4" name="Rectangle 9"/>
          <p:cNvSpPr/>
          <p:nvPr/>
        </p:nvSpPr>
        <p:spPr>
          <a:xfrm>
            <a:off x="611560" y="980728"/>
            <a:ext cx="56016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1400" b="1" dirty="0"/>
              <a:t>Компания </a:t>
            </a:r>
            <a:r>
              <a:rPr lang="bg-BG" sz="1400" b="1" dirty="0" smtClean="0"/>
              <a:t>MACROSCOP </a:t>
            </a:r>
            <a:r>
              <a:rPr lang="ru-RU" sz="1400" b="1" dirty="0" smtClean="0"/>
              <a:t>сообщила о выходе на </a:t>
            </a:r>
            <a:r>
              <a:rPr lang="ru-RU" sz="1400" b="1" dirty="0"/>
              <a:t>мировой </a:t>
            </a:r>
            <a:r>
              <a:rPr lang="ru-RU" sz="1400" b="1" dirty="0" smtClean="0"/>
              <a:t>рынок</a:t>
            </a:r>
          </a:p>
          <a:p>
            <a:endParaRPr lang="ru-RU" sz="1400" dirty="0" smtClean="0">
              <a:solidFill>
                <a:schemeClr val="bg1">
                  <a:lumMod val="25000"/>
                </a:schemeClr>
              </a:solidFill>
              <a:cs typeface="Arial" pitchFamily="34" charset="0"/>
            </a:endParaRPr>
          </a:p>
          <a:p>
            <a:r>
              <a:rPr lang="ru-RU" sz="1400" dirty="0"/>
              <a:t>В середине мая состоялась первая продажа </a:t>
            </a:r>
            <a:r>
              <a:rPr lang="ru-RU" sz="1400" dirty="0" smtClean="0"/>
              <a:t>программного</a:t>
            </a:r>
          </a:p>
          <a:p>
            <a:r>
              <a:rPr lang="ru-RU" sz="1400" dirty="0" smtClean="0"/>
              <a:t> </a:t>
            </a:r>
            <a:r>
              <a:rPr lang="ru-RU" sz="1400" dirty="0"/>
              <a:t>комплекса для IP-камер MACROSCOP в дальнее зарубежье - Словакию.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 pitchFamily="34" charset="0"/>
              </a:rPr>
              <a:t> </a:t>
            </a: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683568" y="2636912"/>
            <a:ext cx="7856412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Разработка программных продуктов MACROSCOP для интеллектуальных систем IP-видеонаблюдения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</a:p>
          <a:p>
            <a:r>
              <a:rPr lang="ru-RU" sz="1400" dirty="0">
                <a:solidFill>
                  <a:schemeClr val="bg2"/>
                </a:solidFill>
              </a:rPr>
              <a:t> </a:t>
            </a:r>
            <a:endParaRPr lang="ru-RU" sz="1400" dirty="0" smtClean="0">
              <a:solidFill>
                <a:schemeClr val="bg2"/>
              </a:solidFill>
            </a:endParaRPr>
          </a:p>
          <a:p>
            <a:r>
              <a:rPr lang="ru-RU" sz="1400" dirty="0">
                <a:solidFill>
                  <a:schemeClr val="bg2"/>
                </a:solidFill>
              </a:rPr>
              <a:t>Интеллектуальные модули MACROSCOP, построенные на основе разработок компании, позволяют увеличить функциональность системы IP-видеонаблюдения. Решают задачи обнаружения и распознавания лиц, распознавания автомобильных номеров, контроля операций транзакции на кассе, подсчета количества людей, мониторинга работоспособности серверов системы.</a:t>
            </a:r>
            <a:endParaRPr lang="ru-RU" sz="1400" dirty="0" smtClean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27687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4509120"/>
            <a:ext cx="7833087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683568" y="4869160"/>
            <a:ext cx="7833082" cy="187743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возможность быстро находить нужные события в видеоархиве, накладывая различные фильтры: по размеру объекта, направлению движения, положению в кадре, образцу (фотографии) и особым приметам;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перехват" объектов по приметам в реальном времени;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беспрецедентно высокая скорость обработки видеоданных, достигнутая за счет технологии видеоанализа в сжатом видеопотоке без его полной распаковки, позволяющая снижать затраты на вычислительное оборудование в 4-5 раз;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поддержка 95% IP-камер, продающихся на российском рынке.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80133" y="1052736"/>
            <a:ext cx="2752307" cy="8640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1506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19088</TotalTime>
  <Words>1603</Words>
  <Application>Microsoft Office PowerPoint</Application>
  <PresentationFormat>Экран (4:3)</PresentationFormat>
  <Paragraphs>159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Bazovaya Presentacia Skolkovo</vt:lpstr>
      <vt:lpstr>think-cell Slide</vt:lpstr>
      <vt:lpstr>Истории успеха Участников Проекта «Сколково» Май 2013</vt:lpstr>
      <vt:lpstr>Содержание</vt:lpstr>
      <vt:lpstr>ООО "Браво Моторс"</vt:lpstr>
      <vt:lpstr>ООО "Спутниковые инновационные космические системы"</vt:lpstr>
      <vt:lpstr>ООО "ДиСиКон"</vt:lpstr>
      <vt:lpstr>ООО "Инновационные Фармакологические  Разработки"</vt:lpstr>
      <vt:lpstr>ООО "Научно-исследовательская лаборатория  автоматизации проектирования"</vt:lpstr>
      <vt:lpstr>ООО "Технологии обратных задач"</vt:lpstr>
      <vt:lpstr>ООО "Сателлит Инновация"</vt:lpstr>
      <vt:lpstr>ООО "Научно-технический центр Т8" (ООО "Т8 НТЦ")</vt:lpstr>
      <vt:lpstr>ООО "Вай2Гео"</vt:lpstr>
      <vt:lpstr>ООО "ВИСТ МАЙНИНГ ТЕХНОЛОДЖИ"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karma</cp:lastModifiedBy>
  <cp:revision>521</cp:revision>
  <cp:lastPrinted>2012-10-10T09:57:27Z</cp:lastPrinted>
  <dcterms:created xsi:type="dcterms:W3CDTF">2012-07-02T14:14:40Z</dcterms:created>
  <dcterms:modified xsi:type="dcterms:W3CDTF">2013-06-10T13:21:04Z</dcterms:modified>
</cp:coreProperties>
</file>