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B2FF"/>
    <a:srgbClr val="66CCFF"/>
    <a:srgbClr val="B2D700"/>
    <a:srgbClr val="38BD93"/>
    <a:srgbClr val="5EC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28" autoAdjust="0"/>
    <p:restoredTop sz="99689" autoAdjust="0"/>
  </p:normalViewPr>
  <p:slideViewPr>
    <p:cSldViewPr snapToGrid="0" snapToObjects="1">
      <p:cViewPr>
        <p:scale>
          <a:sx n="100" d="100"/>
          <a:sy n="100" d="100"/>
        </p:scale>
        <p:origin x="-2202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45417-DD6F-4C74-A267-B67FC10ECC50}" type="doc">
      <dgm:prSet loTypeId="urn:microsoft.com/office/officeart/2005/8/layout/cycle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7422812-0029-46D9-BE06-BCA6B8BEB476}">
      <dgm:prSet phldrT="[Текст]" custT="1"/>
      <dgm:spPr/>
      <dgm:t>
        <a:bodyPr/>
        <a:lstStyle/>
        <a:p>
          <a:r>
            <a:rPr lang="ru-RU" sz="1400" b="1" dirty="0" smtClean="0">
              <a:latin typeface="+mn-lt"/>
              <a:cs typeface="Helvetica" pitchFamily="34" charset="0"/>
            </a:rPr>
            <a:t>Таможенно-финансовая компания осуществляет</a:t>
          </a:r>
          <a:endParaRPr lang="ru-RU" sz="1400" b="1" dirty="0">
            <a:latin typeface="+mn-lt"/>
            <a:cs typeface="Helvetica" pitchFamily="34" charset="0"/>
          </a:endParaRPr>
        </a:p>
      </dgm:t>
    </dgm:pt>
    <dgm:pt modelId="{B9B0C7E1-2287-4D06-8666-617E88CEE82E}" type="parTrans" cxnId="{45F25F7B-7E63-4E5B-8493-9D240461CF5B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EB3C6C34-43BC-47E6-9ABC-6FEFEA52F73A}" type="sibTrans" cxnId="{45F25F7B-7E63-4E5B-8493-9D240461CF5B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045965E8-C958-429D-9B3D-0E70493A52A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+mn-lt"/>
              <a:cs typeface="Helvetica" pitchFamily="34" charset="0"/>
            </a:rPr>
            <a:t>Консультирование  по сделке с предварительным расчетом  затрат</a:t>
          </a:r>
        </a:p>
      </dgm:t>
    </dgm:pt>
    <dgm:pt modelId="{64B81631-A808-43DB-8A37-51556696B3AD}" type="parTrans" cxnId="{E3BEB809-F887-4FAD-96C6-0E3493E60DE2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FA25E430-4B1C-4F04-B408-26C34C9E1B27}" type="sibTrans" cxnId="{E3BEB809-F887-4FAD-96C6-0E3493E60DE2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A58658DF-7738-483D-BD6A-B558DA91D61B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Helvetica" pitchFamily="34" charset="0"/>
            </a:rPr>
            <a:t>Обеспечение  транспортно-экспедиторских услуг</a:t>
          </a:r>
          <a:endParaRPr lang="ru-RU" sz="1400" dirty="0">
            <a:latin typeface="+mn-lt"/>
            <a:cs typeface="Helvetica" pitchFamily="34" charset="0"/>
          </a:endParaRPr>
        </a:p>
      </dgm:t>
    </dgm:pt>
    <dgm:pt modelId="{BD09517C-76B8-484D-9D28-8F8DF36979DD}" type="parTrans" cxnId="{8714BFED-FB76-4560-B981-CA454FB6A977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453762DC-C02E-447F-B24F-057BFA58EC96}" type="sibTrans" cxnId="{8714BFED-FB76-4560-B981-CA454FB6A977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3F7EC1C0-1F5C-4DDC-92CA-52A31E98AF2C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Helvetica" pitchFamily="34" charset="0"/>
            </a:rPr>
            <a:t>Доставка на склад получателя</a:t>
          </a:r>
          <a:endParaRPr lang="ru-RU" sz="1400" dirty="0">
            <a:latin typeface="+mn-lt"/>
            <a:cs typeface="Helvetica" pitchFamily="34" charset="0"/>
          </a:endParaRPr>
        </a:p>
      </dgm:t>
    </dgm:pt>
    <dgm:pt modelId="{022627A0-7837-4146-B7AF-39432508EC4E}" type="parTrans" cxnId="{791CB2DB-2604-4C2A-8E6A-179965C4F90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B0479FE5-3E5C-46EA-BB73-53DD436AC6E7}" type="sibTrans" cxnId="{791CB2DB-2604-4C2A-8E6A-179965C4F90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1E9DD82A-6C39-42B7-949B-2CA42D125116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Helvetica" pitchFamily="34" charset="0"/>
            </a:rPr>
            <a:t>Таможенное оформление товара, предоставление возмещения затрат*</a:t>
          </a:r>
          <a:endParaRPr lang="ru-RU" sz="1400" dirty="0">
            <a:latin typeface="+mn-lt"/>
            <a:cs typeface="Helvetica" pitchFamily="34" charset="0"/>
          </a:endParaRPr>
        </a:p>
      </dgm:t>
    </dgm:pt>
    <dgm:pt modelId="{EFB2A5B1-D5E1-4BE9-92D9-9A21E1CC262B}" type="parTrans" cxnId="{72A2EF7F-2450-4FF8-B9DC-00EB674B908C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9BABE899-3BFA-4182-B53A-9509FFB469BA}" type="sibTrans" cxnId="{72A2EF7F-2450-4FF8-B9DC-00EB674B908C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712445CE-2472-4AC2-A784-D46712D24CAC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Helvetica" pitchFamily="34" charset="0"/>
            </a:rPr>
            <a:t>Складские услуги </a:t>
          </a:r>
          <a:endParaRPr lang="ru-RU" sz="1400" dirty="0">
            <a:latin typeface="+mn-lt"/>
            <a:cs typeface="Helvetica" pitchFamily="34" charset="0"/>
          </a:endParaRPr>
        </a:p>
      </dgm:t>
    </dgm:pt>
    <dgm:pt modelId="{B7574856-0648-464E-B17D-A47CC67B043C}" type="parTrans" cxnId="{7932298D-5A82-4DBB-9092-A11A3F2B24E4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E7ADEB74-31E9-45AA-9AF2-86A5DAE367CE}" type="sibTrans" cxnId="{7932298D-5A82-4DBB-9092-A11A3F2B24E4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748B0BF4-E012-43C5-90FA-F36D9DAC1D0E}" type="pres">
      <dgm:prSet presAssocID="{09D45417-DD6F-4C74-A267-B67FC10ECC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E79148-C0C5-4196-B946-35051D263AB4}" type="pres">
      <dgm:prSet presAssocID="{27422812-0029-46D9-BE06-BCA6B8BEB476}" presName="node" presStyleLbl="node1" presStyleIdx="0" presStyleCnt="6" custScaleX="200693" custRadScaleRad="120411" custRadScaleInc="169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3EC92-175B-4117-9050-CF47F2B211B0}" type="pres">
      <dgm:prSet presAssocID="{27422812-0029-46D9-BE06-BCA6B8BEB476}" presName="spNode" presStyleCnt="0"/>
      <dgm:spPr/>
      <dgm:t>
        <a:bodyPr/>
        <a:lstStyle/>
        <a:p>
          <a:endParaRPr lang="ru-RU"/>
        </a:p>
      </dgm:t>
    </dgm:pt>
    <dgm:pt modelId="{CF8C9869-4C38-4D1F-B031-3CE3A9F78A9A}" type="pres">
      <dgm:prSet presAssocID="{EB3C6C34-43BC-47E6-9ABC-6FEFEA52F73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322B2E47-9F65-4490-BDAF-E15E53E80196}" type="pres">
      <dgm:prSet presAssocID="{045965E8-C958-429D-9B3D-0E70493A52A5}" presName="node" presStyleLbl="node1" presStyleIdx="1" presStyleCnt="6" custScaleX="200693" custRadScaleRad="114261" custRadScaleInc="60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28A2F-6DE2-4C07-BE6C-3A38DF0BDF06}" type="pres">
      <dgm:prSet presAssocID="{045965E8-C958-429D-9B3D-0E70493A52A5}" presName="spNode" presStyleCnt="0"/>
      <dgm:spPr/>
      <dgm:t>
        <a:bodyPr/>
        <a:lstStyle/>
        <a:p>
          <a:endParaRPr lang="ru-RU"/>
        </a:p>
      </dgm:t>
    </dgm:pt>
    <dgm:pt modelId="{C48A2A63-20DC-421F-82B6-F55C46B1097E}" type="pres">
      <dgm:prSet presAssocID="{FA25E430-4B1C-4F04-B408-26C34C9E1B27}" presName="sibTrans" presStyleLbl="sibTrans1D1" presStyleIdx="1" presStyleCnt="6"/>
      <dgm:spPr/>
      <dgm:t>
        <a:bodyPr/>
        <a:lstStyle/>
        <a:p>
          <a:endParaRPr lang="ru-RU"/>
        </a:p>
      </dgm:t>
    </dgm:pt>
    <dgm:pt modelId="{E2DF3694-073F-4919-8EB1-461CA328E6AF}" type="pres">
      <dgm:prSet presAssocID="{A58658DF-7738-483D-BD6A-B558DA91D61B}" presName="node" presStyleLbl="node1" presStyleIdx="2" presStyleCnt="6" custScaleX="200693" custRadScaleRad="115979" custRadScaleInc="-47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EB57A-821E-46F1-8663-BE6CE02B83EB}" type="pres">
      <dgm:prSet presAssocID="{A58658DF-7738-483D-BD6A-B558DA91D61B}" presName="spNode" presStyleCnt="0"/>
      <dgm:spPr/>
      <dgm:t>
        <a:bodyPr/>
        <a:lstStyle/>
        <a:p>
          <a:endParaRPr lang="ru-RU"/>
        </a:p>
      </dgm:t>
    </dgm:pt>
    <dgm:pt modelId="{9BF4B449-712D-4D07-B9C3-9B22C9CD5C04}" type="pres">
      <dgm:prSet presAssocID="{453762DC-C02E-447F-B24F-057BFA58EC96}" presName="sibTrans" presStyleLbl="sibTrans1D1" presStyleIdx="2" presStyleCnt="6"/>
      <dgm:spPr/>
      <dgm:t>
        <a:bodyPr/>
        <a:lstStyle/>
        <a:p>
          <a:endParaRPr lang="ru-RU"/>
        </a:p>
      </dgm:t>
    </dgm:pt>
    <dgm:pt modelId="{B06F338A-D1B4-49F9-B917-0E2D1A513396}" type="pres">
      <dgm:prSet presAssocID="{1E9DD82A-6C39-42B7-949B-2CA42D125116}" presName="node" presStyleLbl="node1" presStyleIdx="3" presStyleCnt="6" custScaleX="200693" custRadScaleRad="97848" custRadScaleInc="-1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FEB26-D89E-4E88-A8DE-FDDF901031CE}" type="pres">
      <dgm:prSet presAssocID="{1E9DD82A-6C39-42B7-949B-2CA42D125116}" presName="spNode" presStyleCnt="0"/>
      <dgm:spPr/>
      <dgm:t>
        <a:bodyPr/>
        <a:lstStyle/>
        <a:p>
          <a:endParaRPr lang="ru-RU"/>
        </a:p>
      </dgm:t>
    </dgm:pt>
    <dgm:pt modelId="{04E00703-EF82-488D-BB3A-B1FDF78FC714}" type="pres">
      <dgm:prSet presAssocID="{9BABE899-3BFA-4182-B53A-9509FFB469BA}" presName="sibTrans" presStyleLbl="sibTrans1D1" presStyleIdx="3" presStyleCnt="6"/>
      <dgm:spPr/>
      <dgm:t>
        <a:bodyPr/>
        <a:lstStyle/>
        <a:p>
          <a:endParaRPr lang="ru-RU"/>
        </a:p>
      </dgm:t>
    </dgm:pt>
    <dgm:pt modelId="{FEC10B48-9DFE-4B69-9B55-6287470D9D98}" type="pres">
      <dgm:prSet presAssocID="{712445CE-2472-4AC2-A784-D46712D24CAC}" presName="node" presStyleLbl="node1" presStyleIdx="4" presStyleCnt="6" custScaleX="200693" custRadScaleRad="122167" custRadScaleInc="52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AD92E-5F0A-494A-B8B7-1C77E7E39297}" type="pres">
      <dgm:prSet presAssocID="{712445CE-2472-4AC2-A784-D46712D24CAC}" presName="spNode" presStyleCnt="0"/>
      <dgm:spPr/>
      <dgm:t>
        <a:bodyPr/>
        <a:lstStyle/>
        <a:p>
          <a:endParaRPr lang="ru-RU"/>
        </a:p>
      </dgm:t>
    </dgm:pt>
    <dgm:pt modelId="{A0969302-1109-44E1-97B3-801EB49969DC}" type="pres">
      <dgm:prSet presAssocID="{E7ADEB74-31E9-45AA-9AF2-86A5DAE367CE}" presName="sibTrans" presStyleLbl="sibTrans1D1" presStyleIdx="4" presStyleCnt="6"/>
      <dgm:spPr/>
      <dgm:t>
        <a:bodyPr/>
        <a:lstStyle/>
        <a:p>
          <a:endParaRPr lang="ru-RU"/>
        </a:p>
      </dgm:t>
    </dgm:pt>
    <dgm:pt modelId="{17A9F259-DE92-4D02-8A16-B02987556377}" type="pres">
      <dgm:prSet presAssocID="{3F7EC1C0-1F5C-4DDC-92CA-52A31E98AF2C}" presName="node" presStyleLbl="node1" presStyleIdx="5" presStyleCnt="6" custScaleX="200693" custRadScaleRad="120040" custRadScaleInc="-68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C4260-8807-4638-B5E8-2B9623E0DE63}" type="pres">
      <dgm:prSet presAssocID="{3F7EC1C0-1F5C-4DDC-92CA-52A31E98AF2C}" presName="spNode" presStyleCnt="0"/>
      <dgm:spPr/>
      <dgm:t>
        <a:bodyPr/>
        <a:lstStyle/>
        <a:p>
          <a:endParaRPr lang="ru-RU"/>
        </a:p>
      </dgm:t>
    </dgm:pt>
    <dgm:pt modelId="{FC0EA8C2-A578-42D7-A11A-7188CBAB569E}" type="pres">
      <dgm:prSet presAssocID="{B0479FE5-3E5C-46EA-BB73-53DD436AC6E7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248F28B7-33F3-48AA-A4BA-C97FA881319F}" type="presOf" srcId="{3F7EC1C0-1F5C-4DDC-92CA-52A31E98AF2C}" destId="{17A9F259-DE92-4D02-8A16-B02987556377}" srcOrd="0" destOrd="0" presId="urn:microsoft.com/office/officeart/2005/8/layout/cycle5"/>
    <dgm:cxn modelId="{2B38B331-1A96-433B-B8ED-C76B882B5572}" type="presOf" srcId="{045965E8-C958-429D-9B3D-0E70493A52A5}" destId="{322B2E47-9F65-4490-BDAF-E15E53E80196}" srcOrd="0" destOrd="0" presId="urn:microsoft.com/office/officeart/2005/8/layout/cycle5"/>
    <dgm:cxn modelId="{C747C94F-BB90-49B4-8481-A46C2CCB1401}" type="presOf" srcId="{712445CE-2472-4AC2-A784-D46712D24CAC}" destId="{FEC10B48-9DFE-4B69-9B55-6287470D9D98}" srcOrd="0" destOrd="0" presId="urn:microsoft.com/office/officeart/2005/8/layout/cycle5"/>
    <dgm:cxn modelId="{38C2DFA5-A208-4C5A-B28C-8F1C4D619981}" type="presOf" srcId="{1E9DD82A-6C39-42B7-949B-2CA42D125116}" destId="{B06F338A-D1B4-49F9-B917-0E2D1A513396}" srcOrd="0" destOrd="0" presId="urn:microsoft.com/office/officeart/2005/8/layout/cycle5"/>
    <dgm:cxn modelId="{E3BEB809-F887-4FAD-96C6-0E3493E60DE2}" srcId="{09D45417-DD6F-4C74-A267-B67FC10ECC50}" destId="{045965E8-C958-429D-9B3D-0E70493A52A5}" srcOrd="1" destOrd="0" parTransId="{64B81631-A808-43DB-8A37-51556696B3AD}" sibTransId="{FA25E430-4B1C-4F04-B408-26C34C9E1B27}"/>
    <dgm:cxn modelId="{45F25F7B-7E63-4E5B-8493-9D240461CF5B}" srcId="{09D45417-DD6F-4C74-A267-B67FC10ECC50}" destId="{27422812-0029-46D9-BE06-BCA6B8BEB476}" srcOrd="0" destOrd="0" parTransId="{B9B0C7E1-2287-4D06-8666-617E88CEE82E}" sibTransId="{EB3C6C34-43BC-47E6-9ABC-6FEFEA52F73A}"/>
    <dgm:cxn modelId="{8F0BC5D8-03F2-463C-8832-51F8F25C1401}" type="presOf" srcId="{09D45417-DD6F-4C74-A267-B67FC10ECC50}" destId="{748B0BF4-E012-43C5-90FA-F36D9DAC1D0E}" srcOrd="0" destOrd="0" presId="urn:microsoft.com/office/officeart/2005/8/layout/cycle5"/>
    <dgm:cxn modelId="{8714BFED-FB76-4560-B981-CA454FB6A977}" srcId="{09D45417-DD6F-4C74-A267-B67FC10ECC50}" destId="{A58658DF-7738-483D-BD6A-B558DA91D61B}" srcOrd="2" destOrd="0" parTransId="{BD09517C-76B8-484D-9D28-8F8DF36979DD}" sibTransId="{453762DC-C02E-447F-B24F-057BFA58EC96}"/>
    <dgm:cxn modelId="{059048E5-81E6-484F-85DC-D4EFC16CE527}" type="presOf" srcId="{9BABE899-3BFA-4182-B53A-9509FFB469BA}" destId="{04E00703-EF82-488D-BB3A-B1FDF78FC714}" srcOrd="0" destOrd="0" presId="urn:microsoft.com/office/officeart/2005/8/layout/cycle5"/>
    <dgm:cxn modelId="{6428DC43-053F-4188-99F4-7B186347B716}" type="presOf" srcId="{FA25E430-4B1C-4F04-B408-26C34C9E1B27}" destId="{C48A2A63-20DC-421F-82B6-F55C46B1097E}" srcOrd="0" destOrd="0" presId="urn:microsoft.com/office/officeart/2005/8/layout/cycle5"/>
    <dgm:cxn modelId="{7932298D-5A82-4DBB-9092-A11A3F2B24E4}" srcId="{09D45417-DD6F-4C74-A267-B67FC10ECC50}" destId="{712445CE-2472-4AC2-A784-D46712D24CAC}" srcOrd="4" destOrd="0" parTransId="{B7574856-0648-464E-B17D-A47CC67B043C}" sibTransId="{E7ADEB74-31E9-45AA-9AF2-86A5DAE367CE}"/>
    <dgm:cxn modelId="{379277F6-6F89-4987-A1F0-1EC230B18985}" type="presOf" srcId="{B0479FE5-3E5C-46EA-BB73-53DD436AC6E7}" destId="{FC0EA8C2-A578-42D7-A11A-7188CBAB569E}" srcOrd="0" destOrd="0" presId="urn:microsoft.com/office/officeart/2005/8/layout/cycle5"/>
    <dgm:cxn modelId="{DB8511F6-625A-42CF-AC41-71FE557B8B76}" type="presOf" srcId="{27422812-0029-46D9-BE06-BCA6B8BEB476}" destId="{A3E79148-C0C5-4196-B946-35051D263AB4}" srcOrd="0" destOrd="0" presId="urn:microsoft.com/office/officeart/2005/8/layout/cycle5"/>
    <dgm:cxn modelId="{F28CC64E-68DB-412E-905C-BC5FAB4E70CF}" type="presOf" srcId="{EB3C6C34-43BC-47E6-9ABC-6FEFEA52F73A}" destId="{CF8C9869-4C38-4D1F-B031-3CE3A9F78A9A}" srcOrd="0" destOrd="0" presId="urn:microsoft.com/office/officeart/2005/8/layout/cycle5"/>
    <dgm:cxn modelId="{5B203F6F-213D-4E5A-A3AC-3A67B66C5EC6}" type="presOf" srcId="{453762DC-C02E-447F-B24F-057BFA58EC96}" destId="{9BF4B449-712D-4D07-B9C3-9B22C9CD5C04}" srcOrd="0" destOrd="0" presId="urn:microsoft.com/office/officeart/2005/8/layout/cycle5"/>
    <dgm:cxn modelId="{72A2EF7F-2450-4FF8-B9DC-00EB674B908C}" srcId="{09D45417-DD6F-4C74-A267-B67FC10ECC50}" destId="{1E9DD82A-6C39-42B7-949B-2CA42D125116}" srcOrd="3" destOrd="0" parTransId="{EFB2A5B1-D5E1-4BE9-92D9-9A21E1CC262B}" sibTransId="{9BABE899-3BFA-4182-B53A-9509FFB469BA}"/>
    <dgm:cxn modelId="{50B144BC-E9A6-459C-B87D-28AEDD59ED9F}" type="presOf" srcId="{E7ADEB74-31E9-45AA-9AF2-86A5DAE367CE}" destId="{A0969302-1109-44E1-97B3-801EB49969DC}" srcOrd="0" destOrd="0" presId="urn:microsoft.com/office/officeart/2005/8/layout/cycle5"/>
    <dgm:cxn modelId="{791CB2DB-2604-4C2A-8E6A-179965C4F903}" srcId="{09D45417-DD6F-4C74-A267-B67FC10ECC50}" destId="{3F7EC1C0-1F5C-4DDC-92CA-52A31E98AF2C}" srcOrd="5" destOrd="0" parTransId="{022627A0-7837-4146-B7AF-39432508EC4E}" sibTransId="{B0479FE5-3E5C-46EA-BB73-53DD436AC6E7}"/>
    <dgm:cxn modelId="{9FEA322D-9486-490B-818F-D3DD16EA2B26}" type="presOf" srcId="{A58658DF-7738-483D-BD6A-B558DA91D61B}" destId="{E2DF3694-073F-4919-8EB1-461CA328E6AF}" srcOrd="0" destOrd="0" presId="urn:microsoft.com/office/officeart/2005/8/layout/cycle5"/>
    <dgm:cxn modelId="{1A50F46A-BA19-498C-86AB-AED60022F602}" type="presParOf" srcId="{748B0BF4-E012-43C5-90FA-F36D9DAC1D0E}" destId="{A3E79148-C0C5-4196-B946-35051D263AB4}" srcOrd="0" destOrd="0" presId="urn:microsoft.com/office/officeart/2005/8/layout/cycle5"/>
    <dgm:cxn modelId="{78A31D73-DAEE-4142-A849-4C52C2CDA1E5}" type="presParOf" srcId="{748B0BF4-E012-43C5-90FA-F36D9DAC1D0E}" destId="{7333EC92-175B-4117-9050-CF47F2B211B0}" srcOrd="1" destOrd="0" presId="urn:microsoft.com/office/officeart/2005/8/layout/cycle5"/>
    <dgm:cxn modelId="{43C04825-5CEB-40B6-9863-67D4D9DCA09A}" type="presParOf" srcId="{748B0BF4-E012-43C5-90FA-F36D9DAC1D0E}" destId="{CF8C9869-4C38-4D1F-B031-3CE3A9F78A9A}" srcOrd="2" destOrd="0" presId="urn:microsoft.com/office/officeart/2005/8/layout/cycle5"/>
    <dgm:cxn modelId="{AE6BAB76-4EA0-4030-ABB6-08A9CF438C0B}" type="presParOf" srcId="{748B0BF4-E012-43C5-90FA-F36D9DAC1D0E}" destId="{322B2E47-9F65-4490-BDAF-E15E53E80196}" srcOrd="3" destOrd="0" presId="urn:microsoft.com/office/officeart/2005/8/layout/cycle5"/>
    <dgm:cxn modelId="{9A4E4075-EE90-4319-9377-401E8E42E933}" type="presParOf" srcId="{748B0BF4-E012-43C5-90FA-F36D9DAC1D0E}" destId="{CF528A2F-6DE2-4C07-BE6C-3A38DF0BDF06}" srcOrd="4" destOrd="0" presId="urn:microsoft.com/office/officeart/2005/8/layout/cycle5"/>
    <dgm:cxn modelId="{6B9081F3-5008-47D3-A216-6E2B75D523AE}" type="presParOf" srcId="{748B0BF4-E012-43C5-90FA-F36D9DAC1D0E}" destId="{C48A2A63-20DC-421F-82B6-F55C46B1097E}" srcOrd="5" destOrd="0" presId="urn:microsoft.com/office/officeart/2005/8/layout/cycle5"/>
    <dgm:cxn modelId="{BB97735C-DBCE-4069-95BB-1B4D5B6B1520}" type="presParOf" srcId="{748B0BF4-E012-43C5-90FA-F36D9DAC1D0E}" destId="{E2DF3694-073F-4919-8EB1-461CA328E6AF}" srcOrd="6" destOrd="0" presId="urn:microsoft.com/office/officeart/2005/8/layout/cycle5"/>
    <dgm:cxn modelId="{DDB40D6C-E2BF-41B5-B030-55A9F263EA63}" type="presParOf" srcId="{748B0BF4-E012-43C5-90FA-F36D9DAC1D0E}" destId="{CCEEB57A-821E-46F1-8663-BE6CE02B83EB}" srcOrd="7" destOrd="0" presId="urn:microsoft.com/office/officeart/2005/8/layout/cycle5"/>
    <dgm:cxn modelId="{DBEDEB39-ECCD-4CC4-BFF9-01E04A0D4756}" type="presParOf" srcId="{748B0BF4-E012-43C5-90FA-F36D9DAC1D0E}" destId="{9BF4B449-712D-4D07-B9C3-9B22C9CD5C04}" srcOrd="8" destOrd="0" presId="urn:microsoft.com/office/officeart/2005/8/layout/cycle5"/>
    <dgm:cxn modelId="{6BA3B030-F39A-4308-888B-96316FB0E8ED}" type="presParOf" srcId="{748B0BF4-E012-43C5-90FA-F36D9DAC1D0E}" destId="{B06F338A-D1B4-49F9-B917-0E2D1A513396}" srcOrd="9" destOrd="0" presId="urn:microsoft.com/office/officeart/2005/8/layout/cycle5"/>
    <dgm:cxn modelId="{435552E9-1CAB-4A02-A6CE-C64937CE92E7}" type="presParOf" srcId="{748B0BF4-E012-43C5-90FA-F36D9DAC1D0E}" destId="{079FEB26-D89E-4E88-A8DE-FDDF901031CE}" srcOrd="10" destOrd="0" presId="urn:microsoft.com/office/officeart/2005/8/layout/cycle5"/>
    <dgm:cxn modelId="{48D766EF-3E09-482A-AD8E-A8EB880AE27F}" type="presParOf" srcId="{748B0BF4-E012-43C5-90FA-F36D9DAC1D0E}" destId="{04E00703-EF82-488D-BB3A-B1FDF78FC714}" srcOrd="11" destOrd="0" presId="urn:microsoft.com/office/officeart/2005/8/layout/cycle5"/>
    <dgm:cxn modelId="{73047142-55E6-4826-9BBE-F84299AAC5C2}" type="presParOf" srcId="{748B0BF4-E012-43C5-90FA-F36D9DAC1D0E}" destId="{FEC10B48-9DFE-4B69-9B55-6287470D9D98}" srcOrd="12" destOrd="0" presId="urn:microsoft.com/office/officeart/2005/8/layout/cycle5"/>
    <dgm:cxn modelId="{33DF8E06-1FAA-4C3D-B508-11ADFD36CE2C}" type="presParOf" srcId="{748B0BF4-E012-43C5-90FA-F36D9DAC1D0E}" destId="{E5CAD92E-5F0A-494A-B8B7-1C77E7E39297}" srcOrd="13" destOrd="0" presId="urn:microsoft.com/office/officeart/2005/8/layout/cycle5"/>
    <dgm:cxn modelId="{95CC5311-0310-41A3-8D5F-73660C40F745}" type="presParOf" srcId="{748B0BF4-E012-43C5-90FA-F36D9DAC1D0E}" destId="{A0969302-1109-44E1-97B3-801EB49969DC}" srcOrd="14" destOrd="0" presId="urn:microsoft.com/office/officeart/2005/8/layout/cycle5"/>
    <dgm:cxn modelId="{564396C8-4938-446C-8913-19D25A177902}" type="presParOf" srcId="{748B0BF4-E012-43C5-90FA-F36D9DAC1D0E}" destId="{17A9F259-DE92-4D02-8A16-B02987556377}" srcOrd="15" destOrd="0" presId="urn:microsoft.com/office/officeart/2005/8/layout/cycle5"/>
    <dgm:cxn modelId="{E2171FC6-AAB5-456F-8CA8-EEFC4F6D9D0B}" type="presParOf" srcId="{748B0BF4-E012-43C5-90FA-F36D9DAC1D0E}" destId="{450C4260-8807-4638-B5E8-2B9623E0DE63}" srcOrd="16" destOrd="0" presId="urn:microsoft.com/office/officeart/2005/8/layout/cycle5"/>
    <dgm:cxn modelId="{6B9D31FB-B765-4366-9A37-B095DA926578}" type="presParOf" srcId="{748B0BF4-E012-43C5-90FA-F36D9DAC1D0E}" destId="{FC0EA8C2-A578-42D7-A11A-7188CBAB569E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6B2E6-4758-42C4-99BE-7C541F473B88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EE2F3D1-95EC-4052-8B32-304818F1997E}">
      <dgm:prSet phldrT="[Текст]" custT="1"/>
      <dgm:spPr/>
      <dgm:t>
        <a:bodyPr/>
        <a:lstStyle/>
        <a:p>
          <a:r>
            <a:rPr lang="ru-RU" sz="1800" b="0" dirty="0" smtClean="0">
              <a:latin typeface="+mn-lt"/>
              <a:cs typeface="Helvetica" pitchFamily="34" charset="0"/>
            </a:rPr>
            <a:t>Подача и согласование уведомления о намерении осуществить ввоз товара</a:t>
          </a:r>
          <a:endParaRPr lang="ru-RU" sz="1800" b="0" dirty="0">
            <a:latin typeface="+mn-lt"/>
            <a:cs typeface="Helvetica" pitchFamily="34" charset="0"/>
          </a:endParaRPr>
        </a:p>
      </dgm:t>
    </dgm:pt>
    <dgm:pt modelId="{EF189DD3-6C07-4013-BB03-F94532F399B2}" type="parTrans" cxnId="{963CB51C-62D7-438B-9435-4FE64D70C271}">
      <dgm:prSet/>
      <dgm:spPr/>
      <dgm:t>
        <a:bodyPr/>
        <a:lstStyle/>
        <a:p>
          <a:endParaRPr lang="ru-RU" sz="1600" b="0"/>
        </a:p>
      </dgm:t>
    </dgm:pt>
    <dgm:pt modelId="{C61292E4-FFE6-43AD-B8D9-E6037D4CF4B9}" type="sibTrans" cxnId="{963CB51C-62D7-438B-9435-4FE64D70C271}">
      <dgm:prSet custT="1"/>
      <dgm:spPr/>
      <dgm:t>
        <a:bodyPr/>
        <a:lstStyle/>
        <a:p>
          <a:endParaRPr lang="ru-RU" sz="2800" b="0" dirty="0"/>
        </a:p>
      </dgm:t>
    </dgm:pt>
    <dgm:pt modelId="{9650BAC5-298A-44B0-84C6-5E44610471AB}">
      <dgm:prSet custT="1"/>
      <dgm:spPr/>
      <dgm:t>
        <a:bodyPr/>
        <a:lstStyle/>
        <a:p>
          <a:r>
            <a:rPr lang="ru-RU" sz="1800" b="0" dirty="0" smtClean="0">
              <a:latin typeface="+mn-lt"/>
              <a:cs typeface="Helvetica" pitchFamily="34" charset="0"/>
            </a:rPr>
            <a:t>Получение льгот по уплате таможенных платежей</a:t>
          </a:r>
        </a:p>
      </dgm:t>
    </dgm:pt>
    <dgm:pt modelId="{8A5AA897-487E-422A-8B95-7CBB2696F4FA}" type="parTrans" cxnId="{CD38B08F-FDBB-44D5-A251-54653F5896CF}">
      <dgm:prSet/>
      <dgm:spPr/>
      <dgm:t>
        <a:bodyPr/>
        <a:lstStyle/>
        <a:p>
          <a:endParaRPr lang="ru-RU" sz="1600" b="0"/>
        </a:p>
      </dgm:t>
    </dgm:pt>
    <dgm:pt modelId="{F31DA9B0-19C8-4E0B-BB72-27311631ACB2}" type="sibTrans" cxnId="{CD38B08F-FDBB-44D5-A251-54653F5896CF}">
      <dgm:prSet/>
      <dgm:spPr/>
      <dgm:t>
        <a:bodyPr/>
        <a:lstStyle/>
        <a:p>
          <a:endParaRPr lang="ru-RU" sz="1600" b="0" dirty="0"/>
        </a:p>
      </dgm:t>
    </dgm:pt>
    <dgm:pt modelId="{2560A72E-A52D-40A5-983B-0C354B68C8CB}">
      <dgm:prSet phldrT="[Текст]" custT="1"/>
      <dgm:spPr/>
      <dgm:t>
        <a:bodyPr/>
        <a:lstStyle/>
        <a:p>
          <a:r>
            <a:rPr lang="ru-RU" sz="1800" b="0" dirty="0" smtClean="0">
              <a:latin typeface="+mn-lt"/>
              <a:cs typeface="Helvetica" pitchFamily="34" charset="0"/>
            </a:rPr>
            <a:t>Предоставление услуг таможенного представителя</a:t>
          </a:r>
          <a:endParaRPr lang="ru-RU" sz="1800" b="0" dirty="0">
            <a:latin typeface="+mn-lt"/>
            <a:cs typeface="Helvetica" pitchFamily="34" charset="0"/>
          </a:endParaRPr>
        </a:p>
      </dgm:t>
    </dgm:pt>
    <dgm:pt modelId="{08742DC4-98BD-4350-A9F7-3803754DB5E1}" type="sibTrans" cxnId="{0ADBF9A3-DD11-4A8E-A685-63F424A11641}">
      <dgm:prSet custT="1"/>
      <dgm:spPr/>
      <dgm:t>
        <a:bodyPr/>
        <a:lstStyle/>
        <a:p>
          <a:endParaRPr lang="ru-RU" sz="2800" b="0" dirty="0"/>
        </a:p>
      </dgm:t>
    </dgm:pt>
    <dgm:pt modelId="{1058AFA7-8FAB-4F89-9CE1-0550CA30EA6F}" type="parTrans" cxnId="{0ADBF9A3-DD11-4A8E-A685-63F424A11641}">
      <dgm:prSet/>
      <dgm:spPr/>
      <dgm:t>
        <a:bodyPr/>
        <a:lstStyle/>
        <a:p>
          <a:endParaRPr lang="ru-RU" sz="1600" b="0"/>
        </a:p>
      </dgm:t>
    </dgm:pt>
    <dgm:pt modelId="{E1927A43-6A2E-42A0-8477-99B9B248B4B0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1800" b="0" dirty="0" smtClean="0">
              <a:latin typeface="+mn-lt"/>
              <a:cs typeface="Helvetica" pitchFamily="34" charset="0"/>
            </a:rPr>
            <a:t>Первичное обращение  и заключение договоров с Таможенно-финансовой компанией и  Фондом «Сколково» </a:t>
          </a:r>
          <a:endParaRPr lang="ru-RU" sz="1800" b="0" dirty="0">
            <a:latin typeface="+mn-lt"/>
            <a:cs typeface="Helvetica" pitchFamily="34" charset="0"/>
          </a:endParaRPr>
        </a:p>
      </dgm:t>
    </dgm:pt>
    <dgm:pt modelId="{6D244E31-40DD-4F99-AFF0-FC103DC80BB4}" type="parTrans" cxnId="{C3DFC995-50FA-42CD-BB0D-A7793F343BBC}">
      <dgm:prSet/>
      <dgm:spPr/>
      <dgm:t>
        <a:bodyPr/>
        <a:lstStyle/>
        <a:p>
          <a:endParaRPr lang="ru-RU" sz="1600" b="0"/>
        </a:p>
      </dgm:t>
    </dgm:pt>
    <dgm:pt modelId="{E5831715-DA9D-4C6A-82E9-6BCFEEDC58E1}" type="sibTrans" cxnId="{C3DFC995-50FA-42CD-BB0D-A7793F343BBC}">
      <dgm:prSet custT="1"/>
      <dgm:spPr/>
      <dgm:t>
        <a:bodyPr/>
        <a:lstStyle/>
        <a:p>
          <a:endParaRPr lang="ru-RU" sz="2800" b="0"/>
        </a:p>
      </dgm:t>
    </dgm:pt>
    <dgm:pt modelId="{5BF45D23-E954-44DF-A80D-D18EE4174F56}" type="pres">
      <dgm:prSet presAssocID="{E686B2E6-4758-42C4-99BE-7C541F473B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0F3BAE-9FA7-42CB-9069-1814AB558EA1}" type="pres">
      <dgm:prSet presAssocID="{E686B2E6-4758-42C4-99BE-7C541F473B88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2714B0A1-72BA-4E9D-AC6B-AA30B509D82A}" type="pres">
      <dgm:prSet presAssocID="{E686B2E6-4758-42C4-99BE-7C541F473B8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92D7D-DCF4-412A-8012-4B45E99E888D}" type="pres">
      <dgm:prSet presAssocID="{E686B2E6-4758-42C4-99BE-7C541F473B8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AAE03-CC4B-4B8E-ABCE-1E2B9F966302}" type="pres">
      <dgm:prSet presAssocID="{E686B2E6-4758-42C4-99BE-7C541F473B8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DE045-C0A0-435E-B7D4-000C771D661F}" type="pres">
      <dgm:prSet presAssocID="{E686B2E6-4758-42C4-99BE-7C541F473B8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5AB7B-CD84-418A-BBA1-04266CCC8894}" type="pres">
      <dgm:prSet presAssocID="{E686B2E6-4758-42C4-99BE-7C541F473B8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FB5C7-07FE-493D-98AF-B095AE30926F}" type="pres">
      <dgm:prSet presAssocID="{E686B2E6-4758-42C4-99BE-7C541F473B8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87650-48C2-4280-8609-9F925FB04262}" type="pres">
      <dgm:prSet presAssocID="{E686B2E6-4758-42C4-99BE-7C541F473B8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C9AC2-85AC-4D8B-9A12-AEB28A062AF1}" type="pres">
      <dgm:prSet presAssocID="{E686B2E6-4758-42C4-99BE-7C541F473B8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87B15-6305-4E87-B9BD-43F32D740054}" type="pres">
      <dgm:prSet presAssocID="{E686B2E6-4758-42C4-99BE-7C541F473B8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BCD1C-F5DD-4ABF-8593-BDF2F43BDC97}" type="pres">
      <dgm:prSet presAssocID="{E686B2E6-4758-42C4-99BE-7C541F473B8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59780-A36F-45A9-B8CE-E614230A8B28}" type="pres">
      <dgm:prSet presAssocID="{E686B2E6-4758-42C4-99BE-7C541F473B8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09A0FD-38E6-4A95-BB65-6E21D1E0AC46}" type="presOf" srcId="{2560A72E-A52D-40A5-983B-0C354B68C8CB}" destId="{94ABCD1C-F5DD-4ABF-8593-BDF2F43BDC97}" srcOrd="1" destOrd="0" presId="urn:microsoft.com/office/officeart/2005/8/layout/vProcess5"/>
    <dgm:cxn modelId="{1EDFA8A1-B212-42C9-B136-BD7B93E684FF}" type="presOf" srcId="{9650BAC5-298A-44B0-84C6-5E44610471AB}" destId="{551DE045-C0A0-435E-B7D4-000C771D661F}" srcOrd="0" destOrd="0" presId="urn:microsoft.com/office/officeart/2005/8/layout/vProcess5"/>
    <dgm:cxn modelId="{C5E281CE-CB37-4442-914A-7C7C9EBAEF13}" type="presOf" srcId="{7EE2F3D1-95EC-4052-8B32-304818F1997E}" destId="{18F87B15-6305-4E87-B9BD-43F32D740054}" srcOrd="1" destOrd="0" presId="urn:microsoft.com/office/officeart/2005/8/layout/vProcess5"/>
    <dgm:cxn modelId="{CD38B08F-FDBB-44D5-A251-54653F5896CF}" srcId="{E686B2E6-4758-42C4-99BE-7C541F473B88}" destId="{9650BAC5-298A-44B0-84C6-5E44610471AB}" srcOrd="3" destOrd="0" parTransId="{8A5AA897-487E-422A-8B95-7CBB2696F4FA}" sibTransId="{F31DA9B0-19C8-4E0B-BB72-27311631ACB2}"/>
    <dgm:cxn modelId="{12D9CED5-413E-42DC-825B-E71F7306D066}" type="presOf" srcId="{9650BAC5-298A-44B0-84C6-5E44610471AB}" destId="{CDB59780-A36F-45A9-B8CE-E614230A8B28}" srcOrd="1" destOrd="0" presId="urn:microsoft.com/office/officeart/2005/8/layout/vProcess5"/>
    <dgm:cxn modelId="{CFD69421-C2C8-458E-AE8B-5136D4E97A78}" type="presOf" srcId="{2560A72E-A52D-40A5-983B-0C354B68C8CB}" destId="{724AAE03-CC4B-4B8E-ABCE-1E2B9F966302}" srcOrd="0" destOrd="0" presId="urn:microsoft.com/office/officeart/2005/8/layout/vProcess5"/>
    <dgm:cxn modelId="{442499D0-1187-4243-8B4E-50306B8E6EF6}" type="presOf" srcId="{08742DC4-98BD-4350-A9F7-3803754DB5E1}" destId="{DCC87650-48C2-4280-8609-9F925FB04262}" srcOrd="0" destOrd="0" presId="urn:microsoft.com/office/officeart/2005/8/layout/vProcess5"/>
    <dgm:cxn modelId="{A799F473-CF18-499C-AE1F-D5FBF4CD44F5}" type="presOf" srcId="{E1927A43-6A2E-42A0-8477-99B9B248B4B0}" destId="{A6CC9AC2-85AC-4D8B-9A12-AEB28A062AF1}" srcOrd="1" destOrd="0" presId="urn:microsoft.com/office/officeart/2005/8/layout/vProcess5"/>
    <dgm:cxn modelId="{C3DFC995-50FA-42CD-BB0D-A7793F343BBC}" srcId="{E686B2E6-4758-42C4-99BE-7C541F473B88}" destId="{E1927A43-6A2E-42A0-8477-99B9B248B4B0}" srcOrd="0" destOrd="0" parTransId="{6D244E31-40DD-4F99-AFF0-FC103DC80BB4}" sibTransId="{E5831715-DA9D-4C6A-82E9-6BCFEEDC58E1}"/>
    <dgm:cxn modelId="{00A5B97C-7C8E-4015-96C7-342FE707F17E}" type="presOf" srcId="{E5831715-DA9D-4C6A-82E9-6BCFEEDC58E1}" destId="{B385AB7B-CD84-418A-BBA1-04266CCC8894}" srcOrd="0" destOrd="0" presId="urn:microsoft.com/office/officeart/2005/8/layout/vProcess5"/>
    <dgm:cxn modelId="{0ADBF9A3-DD11-4A8E-A685-63F424A11641}" srcId="{E686B2E6-4758-42C4-99BE-7C541F473B88}" destId="{2560A72E-A52D-40A5-983B-0C354B68C8CB}" srcOrd="2" destOrd="0" parTransId="{1058AFA7-8FAB-4F89-9CE1-0550CA30EA6F}" sibTransId="{08742DC4-98BD-4350-A9F7-3803754DB5E1}"/>
    <dgm:cxn modelId="{08C8F937-7814-40AC-AA28-101B4AD4FB12}" type="presOf" srcId="{E686B2E6-4758-42C4-99BE-7C541F473B88}" destId="{5BF45D23-E954-44DF-A80D-D18EE4174F56}" srcOrd="0" destOrd="0" presId="urn:microsoft.com/office/officeart/2005/8/layout/vProcess5"/>
    <dgm:cxn modelId="{29C75BE1-9796-414C-86F9-C622F93E54C4}" type="presOf" srcId="{C61292E4-FFE6-43AD-B8D9-E6037D4CF4B9}" destId="{942FB5C7-07FE-493D-98AF-B095AE30926F}" srcOrd="0" destOrd="0" presId="urn:microsoft.com/office/officeart/2005/8/layout/vProcess5"/>
    <dgm:cxn modelId="{963CB51C-62D7-438B-9435-4FE64D70C271}" srcId="{E686B2E6-4758-42C4-99BE-7C541F473B88}" destId="{7EE2F3D1-95EC-4052-8B32-304818F1997E}" srcOrd="1" destOrd="0" parTransId="{EF189DD3-6C07-4013-BB03-F94532F399B2}" sibTransId="{C61292E4-FFE6-43AD-B8D9-E6037D4CF4B9}"/>
    <dgm:cxn modelId="{DDC978AA-DB19-44C5-81B4-BFC976F3DC64}" type="presOf" srcId="{E1927A43-6A2E-42A0-8477-99B9B248B4B0}" destId="{2714B0A1-72BA-4E9D-AC6B-AA30B509D82A}" srcOrd="0" destOrd="0" presId="urn:microsoft.com/office/officeart/2005/8/layout/vProcess5"/>
    <dgm:cxn modelId="{EE859DB4-4ADC-4BD3-8CCE-A5BC11BDB1D3}" type="presOf" srcId="{7EE2F3D1-95EC-4052-8B32-304818F1997E}" destId="{2EC92D7D-DCF4-412A-8012-4B45E99E888D}" srcOrd="0" destOrd="0" presId="urn:microsoft.com/office/officeart/2005/8/layout/vProcess5"/>
    <dgm:cxn modelId="{2FD2EED4-6A82-4ECD-B707-CEE4259DF55F}" type="presParOf" srcId="{5BF45D23-E954-44DF-A80D-D18EE4174F56}" destId="{A60F3BAE-9FA7-42CB-9069-1814AB558EA1}" srcOrd="0" destOrd="0" presId="urn:microsoft.com/office/officeart/2005/8/layout/vProcess5"/>
    <dgm:cxn modelId="{C2CD167D-D122-4F05-B480-BAF22AC0C6C1}" type="presParOf" srcId="{5BF45D23-E954-44DF-A80D-D18EE4174F56}" destId="{2714B0A1-72BA-4E9D-AC6B-AA30B509D82A}" srcOrd="1" destOrd="0" presId="urn:microsoft.com/office/officeart/2005/8/layout/vProcess5"/>
    <dgm:cxn modelId="{80A2DA29-EFA3-4ACD-A1D4-E465F34F0151}" type="presParOf" srcId="{5BF45D23-E954-44DF-A80D-D18EE4174F56}" destId="{2EC92D7D-DCF4-412A-8012-4B45E99E888D}" srcOrd="2" destOrd="0" presId="urn:microsoft.com/office/officeart/2005/8/layout/vProcess5"/>
    <dgm:cxn modelId="{206EA09A-1532-4535-8506-009624A0AD51}" type="presParOf" srcId="{5BF45D23-E954-44DF-A80D-D18EE4174F56}" destId="{724AAE03-CC4B-4B8E-ABCE-1E2B9F966302}" srcOrd="3" destOrd="0" presId="urn:microsoft.com/office/officeart/2005/8/layout/vProcess5"/>
    <dgm:cxn modelId="{FC0A5549-23CC-4EB2-974A-A0CC200F92CA}" type="presParOf" srcId="{5BF45D23-E954-44DF-A80D-D18EE4174F56}" destId="{551DE045-C0A0-435E-B7D4-000C771D661F}" srcOrd="4" destOrd="0" presId="urn:microsoft.com/office/officeart/2005/8/layout/vProcess5"/>
    <dgm:cxn modelId="{F81B98EA-CC77-4498-8D2F-C7C2F8D1A314}" type="presParOf" srcId="{5BF45D23-E954-44DF-A80D-D18EE4174F56}" destId="{B385AB7B-CD84-418A-BBA1-04266CCC8894}" srcOrd="5" destOrd="0" presId="urn:microsoft.com/office/officeart/2005/8/layout/vProcess5"/>
    <dgm:cxn modelId="{373656FE-9064-422F-A07C-2383D56E9590}" type="presParOf" srcId="{5BF45D23-E954-44DF-A80D-D18EE4174F56}" destId="{942FB5C7-07FE-493D-98AF-B095AE30926F}" srcOrd="6" destOrd="0" presId="urn:microsoft.com/office/officeart/2005/8/layout/vProcess5"/>
    <dgm:cxn modelId="{7E34166B-4758-469E-84BC-E05B9A7852EB}" type="presParOf" srcId="{5BF45D23-E954-44DF-A80D-D18EE4174F56}" destId="{DCC87650-48C2-4280-8609-9F925FB04262}" srcOrd="7" destOrd="0" presId="urn:microsoft.com/office/officeart/2005/8/layout/vProcess5"/>
    <dgm:cxn modelId="{9C3BA9A3-3104-405A-ACB3-FD49DCB9609F}" type="presParOf" srcId="{5BF45D23-E954-44DF-A80D-D18EE4174F56}" destId="{A6CC9AC2-85AC-4D8B-9A12-AEB28A062AF1}" srcOrd="8" destOrd="0" presId="urn:microsoft.com/office/officeart/2005/8/layout/vProcess5"/>
    <dgm:cxn modelId="{810E30F4-76B6-4EE4-A9EF-B1C843E40EF8}" type="presParOf" srcId="{5BF45D23-E954-44DF-A80D-D18EE4174F56}" destId="{18F87B15-6305-4E87-B9BD-43F32D740054}" srcOrd="9" destOrd="0" presId="urn:microsoft.com/office/officeart/2005/8/layout/vProcess5"/>
    <dgm:cxn modelId="{2E10974F-C993-4F35-BE41-6DC57B2F60DA}" type="presParOf" srcId="{5BF45D23-E954-44DF-A80D-D18EE4174F56}" destId="{94ABCD1C-F5DD-4ABF-8593-BDF2F43BDC97}" srcOrd="10" destOrd="0" presId="urn:microsoft.com/office/officeart/2005/8/layout/vProcess5"/>
    <dgm:cxn modelId="{C30C89A4-B6F9-4CA5-B0B1-213958E2EB3A}" type="presParOf" srcId="{5BF45D23-E954-44DF-A80D-D18EE4174F56}" destId="{CDB59780-A36F-45A9-B8CE-E614230A8B2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B2E1AA-CF90-49DA-A5CA-E068AEB4734E}" type="doc">
      <dgm:prSet loTypeId="urn:microsoft.com/office/officeart/2005/8/layout/hierarchy3" loCatId="hierarchy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49B2C47-4EE8-4CB1-8A2F-52BDAC62E1A4}">
      <dgm:prSet phldrT="[Текст]" custT="1"/>
      <dgm:spPr/>
      <dgm:t>
        <a:bodyPr/>
        <a:lstStyle/>
        <a:p>
          <a:r>
            <a:rPr lang="ru-RU" sz="1800" b="1" i="0" dirty="0" smtClean="0">
              <a:latin typeface="+mn-lt"/>
              <a:cs typeface="Helvetica" pitchFamily="34" charset="0"/>
            </a:rPr>
            <a:t>с Фондом «Сколково»</a:t>
          </a:r>
          <a:endParaRPr lang="ru-RU" sz="1800" b="1" i="0" dirty="0">
            <a:latin typeface="+mn-lt"/>
            <a:cs typeface="Helvetica" pitchFamily="34" charset="0"/>
          </a:endParaRPr>
        </a:p>
      </dgm:t>
    </dgm:pt>
    <dgm:pt modelId="{BEDFE758-4879-4DE9-B7D8-8A6E937D889B}" type="parTrans" cxnId="{897763F4-2952-409A-95F2-908F82BB732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FD084D7-C2C7-4039-B751-78DD5DE87344}" type="sibTrans" cxnId="{897763F4-2952-409A-95F2-908F82BB732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B88DE0D-C4EA-41E7-821A-22B580920280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  <a:cs typeface="Helvetica" pitchFamily="34" charset="0"/>
            </a:rPr>
            <a:t>Договор о порядке возмещения затрат по  уплате ввозной таможенной пошлины и НДС в отношении товаров, ввезенных для целей реализации проекта «Сколково»</a:t>
          </a:r>
          <a:endParaRPr lang="ru-RU" sz="1800" dirty="0">
            <a:latin typeface="+mn-lt"/>
            <a:cs typeface="Helvetica" pitchFamily="34" charset="0"/>
          </a:endParaRPr>
        </a:p>
      </dgm:t>
    </dgm:pt>
    <dgm:pt modelId="{DF6EEEE3-4EFA-4C40-A76D-09C514DE78B5}" type="parTrans" cxnId="{882BBE63-0171-4F30-A198-1B364922F84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7612FD3-EE06-4941-9FC3-40BD3C2362B0}" type="sibTrans" cxnId="{882BBE63-0171-4F30-A198-1B364922F84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24EC4B1-9647-4504-9550-391DDE28E70C}">
      <dgm:prSet phldrT="[Текст]" custT="1"/>
      <dgm:spPr/>
      <dgm:t>
        <a:bodyPr/>
        <a:lstStyle/>
        <a:p>
          <a:r>
            <a:rPr lang="ru-RU" sz="1800" b="1" i="0" dirty="0" smtClean="0">
              <a:latin typeface="+mn-lt"/>
              <a:cs typeface="Helvetica" pitchFamily="34" charset="0"/>
            </a:rPr>
            <a:t>с Таможенно-финансовой компанией</a:t>
          </a:r>
          <a:endParaRPr lang="ru-RU" sz="1800" b="1" i="0" dirty="0">
            <a:latin typeface="+mn-lt"/>
            <a:cs typeface="Helvetica" pitchFamily="34" charset="0"/>
          </a:endParaRPr>
        </a:p>
      </dgm:t>
    </dgm:pt>
    <dgm:pt modelId="{F6CD76E0-7BA9-45F4-A8F0-8AA9ED9B5D97}" type="parTrans" cxnId="{CC1342AE-D778-4E68-9AE1-E1B64257DE7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AE5A5EB-4ADE-4BC1-ADE6-5B352C472726}" type="sibTrans" cxnId="{CC1342AE-D778-4E68-9AE1-E1B64257DE7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C5EE711-AE1D-4806-BD45-439B0DD07650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  <a:cs typeface="Helvetica" pitchFamily="34" charset="0"/>
            </a:rPr>
            <a:t>Договор оказания услуг таможенного представителя</a:t>
          </a:r>
          <a:endParaRPr lang="ru-RU" sz="1800" dirty="0">
            <a:latin typeface="+mn-lt"/>
            <a:cs typeface="Helvetica" pitchFamily="34" charset="0"/>
          </a:endParaRPr>
        </a:p>
      </dgm:t>
    </dgm:pt>
    <dgm:pt modelId="{89757B08-1DD0-4DDE-AB5D-8BB5980AF852}" type="parTrans" cxnId="{586CD882-C0D9-4B4B-96FA-CC5B3E131D0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6BEA100-5EF5-41BA-84B6-31C6058441FE}" type="sibTrans" cxnId="{586CD882-C0D9-4B4B-96FA-CC5B3E131D0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2353CD8-6EAF-4E2D-AF2C-E7BD8A6077C8}" type="pres">
      <dgm:prSet presAssocID="{7AB2E1AA-CF90-49DA-A5CA-E068AEB473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803DFE-DD25-478E-A1B3-0C3A6426399E}" type="pres">
      <dgm:prSet presAssocID="{B49B2C47-4EE8-4CB1-8A2F-52BDAC62E1A4}" presName="root" presStyleCnt="0"/>
      <dgm:spPr/>
      <dgm:t>
        <a:bodyPr/>
        <a:lstStyle/>
        <a:p>
          <a:endParaRPr lang="ru-RU"/>
        </a:p>
      </dgm:t>
    </dgm:pt>
    <dgm:pt modelId="{6B854790-0A3D-4EF4-8F8E-9B9A4D13D7FF}" type="pres">
      <dgm:prSet presAssocID="{B49B2C47-4EE8-4CB1-8A2F-52BDAC62E1A4}" presName="rootComposite" presStyleCnt="0"/>
      <dgm:spPr/>
      <dgm:t>
        <a:bodyPr/>
        <a:lstStyle/>
        <a:p>
          <a:endParaRPr lang="ru-RU"/>
        </a:p>
      </dgm:t>
    </dgm:pt>
    <dgm:pt modelId="{FF988AB5-5C89-4A06-A4B7-DD3F379817C5}" type="pres">
      <dgm:prSet presAssocID="{B49B2C47-4EE8-4CB1-8A2F-52BDAC62E1A4}" presName="rootText" presStyleLbl="node1" presStyleIdx="0" presStyleCnt="2" custScaleX="76215" custScaleY="38619" custLinFactNeighborX="359" custLinFactNeighborY="-2271"/>
      <dgm:spPr/>
      <dgm:t>
        <a:bodyPr/>
        <a:lstStyle/>
        <a:p>
          <a:endParaRPr lang="ru-RU"/>
        </a:p>
      </dgm:t>
    </dgm:pt>
    <dgm:pt modelId="{C808F4AB-4E5F-45D0-8F58-2A2A81AE211F}" type="pres">
      <dgm:prSet presAssocID="{B49B2C47-4EE8-4CB1-8A2F-52BDAC62E1A4}" presName="rootConnector" presStyleLbl="node1" presStyleIdx="0" presStyleCnt="2"/>
      <dgm:spPr/>
      <dgm:t>
        <a:bodyPr/>
        <a:lstStyle/>
        <a:p>
          <a:endParaRPr lang="ru-RU"/>
        </a:p>
      </dgm:t>
    </dgm:pt>
    <dgm:pt modelId="{E23609BE-6D68-4654-BFDF-F65CEB079B24}" type="pres">
      <dgm:prSet presAssocID="{B49B2C47-4EE8-4CB1-8A2F-52BDAC62E1A4}" presName="childShape" presStyleCnt="0"/>
      <dgm:spPr/>
      <dgm:t>
        <a:bodyPr/>
        <a:lstStyle/>
        <a:p>
          <a:endParaRPr lang="ru-RU"/>
        </a:p>
      </dgm:t>
    </dgm:pt>
    <dgm:pt modelId="{A44B43BB-052E-4CAF-A2BA-3A20538A7763}" type="pres">
      <dgm:prSet presAssocID="{DF6EEEE3-4EFA-4C40-A76D-09C514DE78B5}" presName="Name13" presStyleLbl="parChTrans1D2" presStyleIdx="0" presStyleCnt="2"/>
      <dgm:spPr/>
      <dgm:t>
        <a:bodyPr/>
        <a:lstStyle/>
        <a:p>
          <a:endParaRPr lang="ru-RU"/>
        </a:p>
      </dgm:t>
    </dgm:pt>
    <dgm:pt modelId="{BBE3B1D5-580B-46BB-A4F6-03EADAF94516}" type="pres">
      <dgm:prSet presAssocID="{DB88DE0D-C4EA-41E7-821A-22B580920280}" presName="childText" presStyleLbl="bgAcc1" presStyleIdx="0" presStyleCnt="2" custScaleX="105876" custScaleY="109890" custLinFactNeighborY="-20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0CFB5-1D5F-48CB-AB04-23C19E329ACE}" type="pres">
      <dgm:prSet presAssocID="{524EC4B1-9647-4504-9550-391DDE28E70C}" presName="root" presStyleCnt="0"/>
      <dgm:spPr/>
      <dgm:t>
        <a:bodyPr/>
        <a:lstStyle/>
        <a:p>
          <a:endParaRPr lang="ru-RU"/>
        </a:p>
      </dgm:t>
    </dgm:pt>
    <dgm:pt modelId="{A82728F8-DD06-4C01-BBEA-863FDB2633BC}" type="pres">
      <dgm:prSet presAssocID="{524EC4B1-9647-4504-9550-391DDE28E70C}" presName="rootComposite" presStyleCnt="0"/>
      <dgm:spPr/>
      <dgm:t>
        <a:bodyPr/>
        <a:lstStyle/>
        <a:p>
          <a:endParaRPr lang="ru-RU"/>
        </a:p>
      </dgm:t>
    </dgm:pt>
    <dgm:pt modelId="{1CFF8049-634D-4ADB-AC3F-DB6E82E34BC4}" type="pres">
      <dgm:prSet presAssocID="{524EC4B1-9647-4504-9550-391DDE28E70C}" presName="rootText" presStyleLbl="node1" presStyleIdx="1" presStyleCnt="2" custScaleX="76215" custScaleY="38619" custLinFactNeighborX="359" custLinFactNeighborY="-2271"/>
      <dgm:spPr/>
      <dgm:t>
        <a:bodyPr/>
        <a:lstStyle/>
        <a:p>
          <a:endParaRPr lang="ru-RU"/>
        </a:p>
      </dgm:t>
    </dgm:pt>
    <dgm:pt modelId="{576880EB-DD3A-412C-AC2C-7DDDD9B93B91}" type="pres">
      <dgm:prSet presAssocID="{524EC4B1-9647-4504-9550-391DDE28E70C}" presName="rootConnector" presStyleLbl="node1" presStyleIdx="1" presStyleCnt="2"/>
      <dgm:spPr/>
      <dgm:t>
        <a:bodyPr/>
        <a:lstStyle/>
        <a:p>
          <a:endParaRPr lang="ru-RU"/>
        </a:p>
      </dgm:t>
    </dgm:pt>
    <dgm:pt modelId="{147FC885-053D-4DF0-A23E-7FCC0AD46D82}" type="pres">
      <dgm:prSet presAssocID="{524EC4B1-9647-4504-9550-391DDE28E70C}" presName="childShape" presStyleCnt="0"/>
      <dgm:spPr/>
      <dgm:t>
        <a:bodyPr/>
        <a:lstStyle/>
        <a:p>
          <a:endParaRPr lang="ru-RU"/>
        </a:p>
      </dgm:t>
    </dgm:pt>
    <dgm:pt modelId="{1EE676C3-0138-4662-A958-F8BF9F4659D6}" type="pres">
      <dgm:prSet presAssocID="{89757B08-1DD0-4DDE-AB5D-8BB5980AF85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942B91FC-C505-46AB-B27D-93D33876A8D4}" type="pres">
      <dgm:prSet presAssocID="{DC5EE711-AE1D-4806-BD45-439B0DD07650}" presName="childText" presStyleLbl="bgAcc1" presStyleIdx="1" presStyleCnt="2" custScaleX="106661" custScaleY="107974" custLinFactNeighborX="132" custLinFactNeighborY="-19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18EBD-F65A-49E6-BC92-9B265267C75F}" type="presOf" srcId="{B49B2C47-4EE8-4CB1-8A2F-52BDAC62E1A4}" destId="{C808F4AB-4E5F-45D0-8F58-2A2A81AE211F}" srcOrd="1" destOrd="0" presId="urn:microsoft.com/office/officeart/2005/8/layout/hierarchy3"/>
    <dgm:cxn modelId="{44E7E3A1-E32F-43E0-A9BA-B95F463F9A58}" type="presOf" srcId="{DF6EEEE3-4EFA-4C40-A76D-09C514DE78B5}" destId="{A44B43BB-052E-4CAF-A2BA-3A20538A7763}" srcOrd="0" destOrd="0" presId="urn:microsoft.com/office/officeart/2005/8/layout/hierarchy3"/>
    <dgm:cxn modelId="{79273F50-9FD7-48A7-B85E-8962A760413A}" type="presOf" srcId="{524EC4B1-9647-4504-9550-391DDE28E70C}" destId="{1CFF8049-634D-4ADB-AC3F-DB6E82E34BC4}" srcOrd="0" destOrd="0" presId="urn:microsoft.com/office/officeart/2005/8/layout/hierarchy3"/>
    <dgm:cxn modelId="{882BBE63-0171-4F30-A198-1B364922F84E}" srcId="{B49B2C47-4EE8-4CB1-8A2F-52BDAC62E1A4}" destId="{DB88DE0D-C4EA-41E7-821A-22B580920280}" srcOrd="0" destOrd="0" parTransId="{DF6EEEE3-4EFA-4C40-A76D-09C514DE78B5}" sibTransId="{17612FD3-EE06-4941-9FC3-40BD3C2362B0}"/>
    <dgm:cxn modelId="{4EF0F044-71B3-4CDB-BA7A-FBDCF1B65AC9}" type="presOf" srcId="{89757B08-1DD0-4DDE-AB5D-8BB5980AF852}" destId="{1EE676C3-0138-4662-A958-F8BF9F4659D6}" srcOrd="0" destOrd="0" presId="urn:microsoft.com/office/officeart/2005/8/layout/hierarchy3"/>
    <dgm:cxn modelId="{AAE69CFA-EEED-448F-8061-DAD14AB09FCB}" type="presOf" srcId="{524EC4B1-9647-4504-9550-391DDE28E70C}" destId="{576880EB-DD3A-412C-AC2C-7DDDD9B93B91}" srcOrd="1" destOrd="0" presId="urn:microsoft.com/office/officeart/2005/8/layout/hierarchy3"/>
    <dgm:cxn modelId="{865A4EA0-C7D3-41BC-BC0B-D1B7BD2DC967}" type="presOf" srcId="{DB88DE0D-C4EA-41E7-821A-22B580920280}" destId="{BBE3B1D5-580B-46BB-A4F6-03EADAF94516}" srcOrd="0" destOrd="0" presId="urn:microsoft.com/office/officeart/2005/8/layout/hierarchy3"/>
    <dgm:cxn modelId="{586CD882-C0D9-4B4B-96FA-CC5B3E131D0D}" srcId="{524EC4B1-9647-4504-9550-391DDE28E70C}" destId="{DC5EE711-AE1D-4806-BD45-439B0DD07650}" srcOrd="0" destOrd="0" parTransId="{89757B08-1DD0-4DDE-AB5D-8BB5980AF852}" sibTransId="{36BEA100-5EF5-41BA-84B6-31C6058441FE}"/>
    <dgm:cxn modelId="{09560543-16FE-456E-B43B-241BC7B1CAD3}" type="presOf" srcId="{DC5EE711-AE1D-4806-BD45-439B0DD07650}" destId="{942B91FC-C505-46AB-B27D-93D33876A8D4}" srcOrd="0" destOrd="0" presId="urn:microsoft.com/office/officeart/2005/8/layout/hierarchy3"/>
    <dgm:cxn modelId="{897763F4-2952-409A-95F2-908F82BB7321}" srcId="{7AB2E1AA-CF90-49DA-A5CA-E068AEB4734E}" destId="{B49B2C47-4EE8-4CB1-8A2F-52BDAC62E1A4}" srcOrd="0" destOrd="0" parTransId="{BEDFE758-4879-4DE9-B7D8-8A6E937D889B}" sibTransId="{2FD084D7-C2C7-4039-B751-78DD5DE87344}"/>
    <dgm:cxn modelId="{CC1342AE-D778-4E68-9AE1-E1B64257DE7A}" srcId="{7AB2E1AA-CF90-49DA-A5CA-E068AEB4734E}" destId="{524EC4B1-9647-4504-9550-391DDE28E70C}" srcOrd="1" destOrd="0" parTransId="{F6CD76E0-7BA9-45F4-A8F0-8AA9ED9B5D97}" sibTransId="{AAE5A5EB-4ADE-4BC1-ADE6-5B352C472726}"/>
    <dgm:cxn modelId="{FC17B0A7-1325-4E73-A5AE-1C9164B1CC80}" type="presOf" srcId="{B49B2C47-4EE8-4CB1-8A2F-52BDAC62E1A4}" destId="{FF988AB5-5C89-4A06-A4B7-DD3F379817C5}" srcOrd="0" destOrd="0" presId="urn:microsoft.com/office/officeart/2005/8/layout/hierarchy3"/>
    <dgm:cxn modelId="{B62684BE-6020-4BE0-88AC-A76EB51B4376}" type="presOf" srcId="{7AB2E1AA-CF90-49DA-A5CA-E068AEB4734E}" destId="{42353CD8-6EAF-4E2D-AF2C-E7BD8A6077C8}" srcOrd="0" destOrd="0" presId="urn:microsoft.com/office/officeart/2005/8/layout/hierarchy3"/>
    <dgm:cxn modelId="{D256ABC4-64A5-4E05-84CC-41A8C5D8BBB6}" type="presParOf" srcId="{42353CD8-6EAF-4E2D-AF2C-E7BD8A6077C8}" destId="{50803DFE-DD25-478E-A1B3-0C3A6426399E}" srcOrd="0" destOrd="0" presId="urn:microsoft.com/office/officeart/2005/8/layout/hierarchy3"/>
    <dgm:cxn modelId="{8D8C0772-A237-4296-A509-6BB15894B07D}" type="presParOf" srcId="{50803DFE-DD25-478E-A1B3-0C3A6426399E}" destId="{6B854790-0A3D-4EF4-8F8E-9B9A4D13D7FF}" srcOrd="0" destOrd="0" presId="urn:microsoft.com/office/officeart/2005/8/layout/hierarchy3"/>
    <dgm:cxn modelId="{DF631740-C69B-44D4-B9DB-1495A337A9EC}" type="presParOf" srcId="{6B854790-0A3D-4EF4-8F8E-9B9A4D13D7FF}" destId="{FF988AB5-5C89-4A06-A4B7-DD3F379817C5}" srcOrd="0" destOrd="0" presId="urn:microsoft.com/office/officeart/2005/8/layout/hierarchy3"/>
    <dgm:cxn modelId="{E7BB78C0-70FC-4943-9280-E8CEF67C0118}" type="presParOf" srcId="{6B854790-0A3D-4EF4-8F8E-9B9A4D13D7FF}" destId="{C808F4AB-4E5F-45D0-8F58-2A2A81AE211F}" srcOrd="1" destOrd="0" presId="urn:microsoft.com/office/officeart/2005/8/layout/hierarchy3"/>
    <dgm:cxn modelId="{AA4B14D7-5370-4F24-83F7-C7D89FE7F5B5}" type="presParOf" srcId="{50803DFE-DD25-478E-A1B3-0C3A6426399E}" destId="{E23609BE-6D68-4654-BFDF-F65CEB079B24}" srcOrd="1" destOrd="0" presId="urn:microsoft.com/office/officeart/2005/8/layout/hierarchy3"/>
    <dgm:cxn modelId="{6D5A62AA-CB7E-492A-A492-4B49D5E39A4D}" type="presParOf" srcId="{E23609BE-6D68-4654-BFDF-F65CEB079B24}" destId="{A44B43BB-052E-4CAF-A2BA-3A20538A7763}" srcOrd="0" destOrd="0" presId="urn:microsoft.com/office/officeart/2005/8/layout/hierarchy3"/>
    <dgm:cxn modelId="{58DDE828-DCFC-4085-9364-D9162CCBF7E0}" type="presParOf" srcId="{E23609BE-6D68-4654-BFDF-F65CEB079B24}" destId="{BBE3B1D5-580B-46BB-A4F6-03EADAF94516}" srcOrd="1" destOrd="0" presId="urn:microsoft.com/office/officeart/2005/8/layout/hierarchy3"/>
    <dgm:cxn modelId="{F31023DC-4A63-4BD4-BBCB-08E1CCA7BD5E}" type="presParOf" srcId="{42353CD8-6EAF-4E2D-AF2C-E7BD8A6077C8}" destId="{50F0CFB5-1D5F-48CB-AB04-23C19E329ACE}" srcOrd="1" destOrd="0" presId="urn:microsoft.com/office/officeart/2005/8/layout/hierarchy3"/>
    <dgm:cxn modelId="{10451FE7-35AE-4ADB-A0EF-C6CC755BD181}" type="presParOf" srcId="{50F0CFB5-1D5F-48CB-AB04-23C19E329ACE}" destId="{A82728F8-DD06-4C01-BBEA-863FDB2633BC}" srcOrd="0" destOrd="0" presId="urn:microsoft.com/office/officeart/2005/8/layout/hierarchy3"/>
    <dgm:cxn modelId="{2882B1AC-0778-4D63-8AF8-F8CE1EC1C4DE}" type="presParOf" srcId="{A82728F8-DD06-4C01-BBEA-863FDB2633BC}" destId="{1CFF8049-634D-4ADB-AC3F-DB6E82E34BC4}" srcOrd="0" destOrd="0" presId="urn:microsoft.com/office/officeart/2005/8/layout/hierarchy3"/>
    <dgm:cxn modelId="{CC36AE17-C6F3-4239-8B16-984EA5C9CF64}" type="presParOf" srcId="{A82728F8-DD06-4C01-BBEA-863FDB2633BC}" destId="{576880EB-DD3A-412C-AC2C-7DDDD9B93B91}" srcOrd="1" destOrd="0" presId="urn:microsoft.com/office/officeart/2005/8/layout/hierarchy3"/>
    <dgm:cxn modelId="{97F2404C-0C73-4174-A154-0CFBA5AE81E9}" type="presParOf" srcId="{50F0CFB5-1D5F-48CB-AB04-23C19E329ACE}" destId="{147FC885-053D-4DF0-A23E-7FCC0AD46D82}" srcOrd="1" destOrd="0" presId="urn:microsoft.com/office/officeart/2005/8/layout/hierarchy3"/>
    <dgm:cxn modelId="{4DB35ED0-53E3-4208-AF09-D5EF334BA2CF}" type="presParOf" srcId="{147FC885-053D-4DF0-A23E-7FCC0AD46D82}" destId="{1EE676C3-0138-4662-A958-F8BF9F4659D6}" srcOrd="0" destOrd="0" presId="urn:microsoft.com/office/officeart/2005/8/layout/hierarchy3"/>
    <dgm:cxn modelId="{DDA50FA7-9714-4A2D-8A1A-6BB3C0E43EFC}" type="presParOf" srcId="{147FC885-053D-4DF0-A23E-7FCC0AD46D82}" destId="{942B91FC-C505-46AB-B27D-93D33876A8D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B5D214-F079-489C-B827-2331636F7FFF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7DD13F9-AA6B-47A2-BDD0-9A03C774E05C}">
      <dgm:prSet phldrT="[Текст]"/>
      <dgm:spPr/>
      <dgm:t>
        <a:bodyPr/>
        <a:lstStyle/>
        <a:p>
          <a:r>
            <a:rPr lang="ru-RU" b="1" dirty="0" smtClean="0">
              <a:latin typeface="+mn-lt"/>
              <a:cs typeface="Helvetica" pitchFamily="34" charset="0"/>
            </a:rPr>
            <a:t>Наименование и количество планируемого ко ввозу товара</a:t>
          </a:r>
          <a:endParaRPr lang="ru-RU" b="1" dirty="0">
            <a:latin typeface="+mn-lt"/>
            <a:cs typeface="Helvetica" pitchFamily="34" charset="0"/>
          </a:endParaRPr>
        </a:p>
      </dgm:t>
    </dgm:pt>
    <dgm:pt modelId="{4A16CD6F-D897-466B-B534-AD10086C5E56}" type="parTrans" cxnId="{51EF3437-8ADB-4323-8BC0-A5C62A4AA462}">
      <dgm:prSet/>
      <dgm:spPr/>
      <dgm:t>
        <a:bodyPr/>
        <a:lstStyle/>
        <a:p>
          <a:endParaRPr lang="ru-RU"/>
        </a:p>
      </dgm:t>
    </dgm:pt>
    <dgm:pt modelId="{F80DF398-0CAC-4B24-AA16-D8397EBCEFAA}" type="sibTrans" cxnId="{51EF3437-8ADB-4323-8BC0-A5C62A4AA462}">
      <dgm:prSet/>
      <dgm:spPr/>
      <dgm:t>
        <a:bodyPr/>
        <a:lstStyle/>
        <a:p>
          <a:endParaRPr lang="ru-RU"/>
        </a:p>
      </dgm:t>
    </dgm:pt>
    <dgm:pt modelId="{6B4681FC-E0DF-4BC7-A075-9F653B90A526}">
      <dgm:prSet phldrT="[Текст]"/>
      <dgm:spPr/>
      <dgm:t>
        <a:bodyPr/>
        <a:lstStyle/>
        <a:p>
          <a:r>
            <a:rPr lang="ru-RU" b="1" dirty="0" smtClean="0">
              <a:latin typeface="+mn-lt"/>
              <a:cs typeface="Helvetica" pitchFamily="34" charset="0"/>
            </a:rPr>
            <a:t>Цели использования (при осуществлении исследовательской деятельности) **</a:t>
          </a:r>
          <a:endParaRPr lang="ru-RU" b="1" dirty="0">
            <a:latin typeface="+mn-lt"/>
            <a:cs typeface="Helvetica" pitchFamily="34" charset="0"/>
          </a:endParaRPr>
        </a:p>
      </dgm:t>
    </dgm:pt>
    <dgm:pt modelId="{B51010BA-8947-4BA6-8BC4-303BEDB7D822}" type="parTrans" cxnId="{0E3BF235-472C-4337-A112-E49D5C9C3274}">
      <dgm:prSet/>
      <dgm:spPr/>
      <dgm:t>
        <a:bodyPr/>
        <a:lstStyle/>
        <a:p>
          <a:endParaRPr lang="ru-RU"/>
        </a:p>
      </dgm:t>
    </dgm:pt>
    <dgm:pt modelId="{DB8A7B2E-1FE2-4937-9E3E-549BDFCD762F}" type="sibTrans" cxnId="{0E3BF235-472C-4337-A112-E49D5C9C3274}">
      <dgm:prSet/>
      <dgm:spPr/>
      <dgm:t>
        <a:bodyPr/>
        <a:lstStyle/>
        <a:p>
          <a:endParaRPr lang="ru-RU"/>
        </a:p>
      </dgm:t>
    </dgm:pt>
    <dgm:pt modelId="{0C7B9FA4-0914-4D6B-93DE-5950E83E1BBF}">
      <dgm:prSet phldrT="[Текст]"/>
      <dgm:spPr/>
      <dgm:t>
        <a:bodyPr/>
        <a:lstStyle/>
        <a:p>
          <a:r>
            <a:rPr lang="ru-RU" b="1" dirty="0" smtClean="0">
              <a:latin typeface="+mn-lt"/>
              <a:cs typeface="Helvetica" pitchFamily="34" charset="0"/>
            </a:rPr>
            <a:t>Стоимость планируемого </a:t>
          </a:r>
          <a:r>
            <a:rPr lang="ru-RU" b="1" dirty="0" smtClean="0">
              <a:latin typeface="+mn-lt"/>
              <a:cs typeface="Helvetica" pitchFamily="34" charset="0"/>
            </a:rPr>
            <a:t>к </a:t>
          </a:r>
          <a:r>
            <a:rPr lang="ru-RU" b="1" dirty="0" smtClean="0">
              <a:latin typeface="+mn-lt"/>
              <a:cs typeface="Helvetica" pitchFamily="34" charset="0"/>
            </a:rPr>
            <a:t>ввозу товара.</a:t>
          </a:r>
          <a:endParaRPr lang="ru-RU" b="1" dirty="0">
            <a:latin typeface="+mn-lt"/>
            <a:cs typeface="Helvetica" pitchFamily="34" charset="0"/>
          </a:endParaRPr>
        </a:p>
      </dgm:t>
    </dgm:pt>
    <dgm:pt modelId="{7D32DC5A-7887-42F4-8CAC-E3BB029FA614}" type="parTrans" cxnId="{E36852B9-FBE2-42E2-A089-BCDAB3BE596C}">
      <dgm:prSet/>
      <dgm:spPr/>
      <dgm:t>
        <a:bodyPr/>
        <a:lstStyle/>
        <a:p>
          <a:endParaRPr lang="ru-RU"/>
        </a:p>
      </dgm:t>
    </dgm:pt>
    <dgm:pt modelId="{ACE560E2-7005-4759-AD1E-9F3E8EDCAC82}" type="sibTrans" cxnId="{E36852B9-FBE2-42E2-A089-BCDAB3BE596C}">
      <dgm:prSet/>
      <dgm:spPr/>
      <dgm:t>
        <a:bodyPr/>
        <a:lstStyle/>
        <a:p>
          <a:endParaRPr lang="ru-RU"/>
        </a:p>
      </dgm:t>
    </dgm:pt>
    <dgm:pt modelId="{DAA246ED-4D71-4D8D-A3EB-51CA535557FD}">
      <dgm:prSet phldrT="[Текст]"/>
      <dgm:spPr/>
      <dgm:t>
        <a:bodyPr/>
        <a:lstStyle/>
        <a:p>
          <a:r>
            <a:rPr lang="ru-RU" b="1" dirty="0" smtClean="0">
              <a:latin typeface="+mn-lt"/>
              <a:cs typeface="Helvetica" pitchFamily="34" charset="0"/>
            </a:rPr>
            <a:t>Подробное описание товаров, в том числе техническое</a:t>
          </a:r>
          <a:endParaRPr lang="ru-RU" b="1" dirty="0">
            <a:latin typeface="+mn-lt"/>
            <a:cs typeface="Helvetica" pitchFamily="34" charset="0"/>
          </a:endParaRPr>
        </a:p>
      </dgm:t>
    </dgm:pt>
    <dgm:pt modelId="{4E7C28D0-5CA0-42B8-8B1B-DB07CE8762FA}" type="parTrans" cxnId="{76633DF0-C711-40C3-A969-020AE9BBC482}">
      <dgm:prSet/>
      <dgm:spPr/>
      <dgm:t>
        <a:bodyPr/>
        <a:lstStyle/>
        <a:p>
          <a:endParaRPr lang="ru-RU"/>
        </a:p>
      </dgm:t>
    </dgm:pt>
    <dgm:pt modelId="{7F9EB18C-4B8A-4811-A9A4-210612328D54}" type="sibTrans" cxnId="{76633DF0-C711-40C3-A969-020AE9BBC482}">
      <dgm:prSet/>
      <dgm:spPr/>
      <dgm:t>
        <a:bodyPr/>
        <a:lstStyle/>
        <a:p>
          <a:endParaRPr lang="ru-RU"/>
        </a:p>
      </dgm:t>
    </dgm:pt>
    <dgm:pt modelId="{8BF06EE8-1C5A-4829-9812-E2DEC08F0D70}">
      <dgm:prSet phldrT="[Текст]"/>
      <dgm:spPr/>
      <dgm:t>
        <a:bodyPr/>
        <a:lstStyle/>
        <a:p>
          <a:r>
            <a:rPr lang="ru-RU" b="1" dirty="0" smtClean="0">
              <a:latin typeface="+mn-lt"/>
              <a:cs typeface="Helvetica" pitchFamily="34" charset="0"/>
            </a:rPr>
            <a:t>Место использования  планируемого </a:t>
          </a:r>
          <a:r>
            <a:rPr lang="ru-RU" b="1" dirty="0" smtClean="0">
              <a:latin typeface="+mn-lt"/>
              <a:cs typeface="Helvetica" pitchFamily="34" charset="0"/>
            </a:rPr>
            <a:t>к </a:t>
          </a:r>
          <a:r>
            <a:rPr lang="ru-RU" b="1" dirty="0" smtClean="0">
              <a:latin typeface="+mn-lt"/>
              <a:cs typeface="Helvetica" pitchFamily="34" charset="0"/>
            </a:rPr>
            <a:t>ввозу товара</a:t>
          </a:r>
          <a:endParaRPr lang="ru-RU" b="1" dirty="0">
            <a:latin typeface="+mn-lt"/>
            <a:cs typeface="Helvetica" pitchFamily="34" charset="0"/>
          </a:endParaRPr>
        </a:p>
      </dgm:t>
    </dgm:pt>
    <dgm:pt modelId="{CB9B26C9-90CF-4CC6-A9FF-82497271A757}" type="parTrans" cxnId="{FB788FB1-7B71-4376-955F-39801563D011}">
      <dgm:prSet/>
      <dgm:spPr/>
      <dgm:t>
        <a:bodyPr/>
        <a:lstStyle/>
        <a:p>
          <a:endParaRPr lang="ru-RU"/>
        </a:p>
      </dgm:t>
    </dgm:pt>
    <dgm:pt modelId="{62E3BEC0-B43D-4C14-B9EB-1C9F22E7A4AB}" type="sibTrans" cxnId="{FB788FB1-7B71-4376-955F-39801563D011}">
      <dgm:prSet/>
      <dgm:spPr/>
      <dgm:t>
        <a:bodyPr/>
        <a:lstStyle/>
        <a:p>
          <a:endParaRPr lang="ru-RU"/>
        </a:p>
      </dgm:t>
    </dgm:pt>
    <dgm:pt modelId="{9C08BD5F-E252-44AF-B2C5-92AA8FF2032E}" type="pres">
      <dgm:prSet presAssocID="{52B5D214-F079-489C-B827-2331636F7F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2CFFC0A-6D75-454D-9332-CF58C0B97490}" type="pres">
      <dgm:prSet presAssocID="{52B5D214-F079-489C-B827-2331636F7FFF}" presName="Name1" presStyleCnt="0"/>
      <dgm:spPr/>
      <dgm:t>
        <a:bodyPr/>
        <a:lstStyle/>
        <a:p>
          <a:endParaRPr lang="ru-RU"/>
        </a:p>
      </dgm:t>
    </dgm:pt>
    <dgm:pt modelId="{C8B91A88-C833-42FE-B308-A6CBBC73DF56}" type="pres">
      <dgm:prSet presAssocID="{52B5D214-F079-489C-B827-2331636F7FFF}" presName="cycle" presStyleCnt="0"/>
      <dgm:spPr/>
      <dgm:t>
        <a:bodyPr/>
        <a:lstStyle/>
        <a:p>
          <a:endParaRPr lang="ru-RU"/>
        </a:p>
      </dgm:t>
    </dgm:pt>
    <dgm:pt modelId="{7ADCF565-45E3-4FD5-AED2-127A06928CF8}" type="pres">
      <dgm:prSet presAssocID="{52B5D214-F079-489C-B827-2331636F7FFF}" presName="srcNode" presStyleLbl="node1" presStyleIdx="0" presStyleCnt="5"/>
      <dgm:spPr/>
      <dgm:t>
        <a:bodyPr/>
        <a:lstStyle/>
        <a:p>
          <a:endParaRPr lang="ru-RU"/>
        </a:p>
      </dgm:t>
    </dgm:pt>
    <dgm:pt modelId="{6243C7B4-1BD6-426E-BE39-5D505E546133}" type="pres">
      <dgm:prSet presAssocID="{52B5D214-F079-489C-B827-2331636F7FFF}" presName="conn" presStyleLbl="parChTrans1D2" presStyleIdx="0" presStyleCnt="1"/>
      <dgm:spPr/>
      <dgm:t>
        <a:bodyPr/>
        <a:lstStyle/>
        <a:p>
          <a:endParaRPr lang="ru-RU"/>
        </a:p>
      </dgm:t>
    </dgm:pt>
    <dgm:pt modelId="{E656F521-B4A7-4134-986F-BFCBDD253FB3}" type="pres">
      <dgm:prSet presAssocID="{52B5D214-F079-489C-B827-2331636F7FFF}" presName="extraNode" presStyleLbl="node1" presStyleIdx="0" presStyleCnt="5"/>
      <dgm:spPr/>
      <dgm:t>
        <a:bodyPr/>
        <a:lstStyle/>
        <a:p>
          <a:endParaRPr lang="ru-RU"/>
        </a:p>
      </dgm:t>
    </dgm:pt>
    <dgm:pt modelId="{C484024C-64FE-4B4F-A0F7-BFF38DFEA296}" type="pres">
      <dgm:prSet presAssocID="{52B5D214-F079-489C-B827-2331636F7FFF}" presName="dstNode" presStyleLbl="node1" presStyleIdx="0" presStyleCnt="5"/>
      <dgm:spPr/>
      <dgm:t>
        <a:bodyPr/>
        <a:lstStyle/>
        <a:p>
          <a:endParaRPr lang="ru-RU"/>
        </a:p>
      </dgm:t>
    </dgm:pt>
    <dgm:pt modelId="{7239FB71-363B-4D96-A4D9-F8EAE827A33B}" type="pres">
      <dgm:prSet presAssocID="{E7DD13F9-AA6B-47A2-BDD0-9A03C774E05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92E19-AC93-48A5-81E0-4580C726BEB9}" type="pres">
      <dgm:prSet presAssocID="{E7DD13F9-AA6B-47A2-BDD0-9A03C774E05C}" presName="accent_1" presStyleCnt="0"/>
      <dgm:spPr/>
      <dgm:t>
        <a:bodyPr/>
        <a:lstStyle/>
        <a:p>
          <a:endParaRPr lang="ru-RU"/>
        </a:p>
      </dgm:t>
    </dgm:pt>
    <dgm:pt modelId="{ED0A3412-FF76-4000-9308-1D902E4CCB6B}" type="pres">
      <dgm:prSet presAssocID="{E7DD13F9-AA6B-47A2-BDD0-9A03C774E05C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8E37CFFC-6044-49AA-AC97-BDF81A7DFFF9}" type="pres">
      <dgm:prSet presAssocID="{DAA246ED-4D71-4D8D-A3EB-51CA535557F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F4FB6-3543-4ECC-A158-2ADE1286933B}" type="pres">
      <dgm:prSet presAssocID="{DAA246ED-4D71-4D8D-A3EB-51CA535557FD}" presName="accent_2" presStyleCnt="0"/>
      <dgm:spPr/>
      <dgm:t>
        <a:bodyPr/>
        <a:lstStyle/>
        <a:p>
          <a:endParaRPr lang="ru-RU"/>
        </a:p>
      </dgm:t>
    </dgm:pt>
    <dgm:pt modelId="{76512BCC-6924-41F3-A56F-32D621373F03}" type="pres">
      <dgm:prSet presAssocID="{DAA246ED-4D71-4D8D-A3EB-51CA535557FD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41782F33-E95D-49FA-BFD1-33227FAF4B6D}" type="pres">
      <dgm:prSet presAssocID="{6B4681FC-E0DF-4BC7-A075-9F653B90A52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B1D65-3C83-491C-B986-CCBFA202EFB7}" type="pres">
      <dgm:prSet presAssocID="{6B4681FC-E0DF-4BC7-A075-9F653B90A526}" presName="accent_3" presStyleCnt="0"/>
      <dgm:spPr/>
      <dgm:t>
        <a:bodyPr/>
        <a:lstStyle/>
        <a:p>
          <a:endParaRPr lang="ru-RU"/>
        </a:p>
      </dgm:t>
    </dgm:pt>
    <dgm:pt modelId="{647DDC98-8A11-40A6-8627-5ABE1FAB9AA9}" type="pres">
      <dgm:prSet presAssocID="{6B4681FC-E0DF-4BC7-A075-9F653B90A526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89E42DE0-1319-40A5-B84A-8D95B54188E1}" type="pres">
      <dgm:prSet presAssocID="{8BF06EE8-1C5A-4829-9812-E2DEC08F0D7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55CF4-5FC5-40AF-BC35-130F864C02DC}" type="pres">
      <dgm:prSet presAssocID="{8BF06EE8-1C5A-4829-9812-E2DEC08F0D70}" presName="accent_4" presStyleCnt="0"/>
      <dgm:spPr/>
      <dgm:t>
        <a:bodyPr/>
        <a:lstStyle/>
        <a:p>
          <a:endParaRPr lang="ru-RU"/>
        </a:p>
      </dgm:t>
    </dgm:pt>
    <dgm:pt modelId="{9748F5DC-69DB-4F54-A6D7-E32AAF75ADD8}" type="pres">
      <dgm:prSet presAssocID="{8BF06EE8-1C5A-4829-9812-E2DEC08F0D70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7CE56039-D1A6-4A51-81BF-DA36AD430935}" type="pres">
      <dgm:prSet presAssocID="{0C7B9FA4-0914-4D6B-93DE-5950E83E1BB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E4EBE-7BF8-48B9-B014-BDBCD0B93ED2}" type="pres">
      <dgm:prSet presAssocID="{0C7B9FA4-0914-4D6B-93DE-5950E83E1BBF}" presName="accent_5" presStyleCnt="0"/>
      <dgm:spPr/>
      <dgm:t>
        <a:bodyPr/>
        <a:lstStyle/>
        <a:p>
          <a:endParaRPr lang="ru-RU"/>
        </a:p>
      </dgm:t>
    </dgm:pt>
    <dgm:pt modelId="{6C50C828-0A3A-497D-BAA7-40280E2CAF83}" type="pres">
      <dgm:prSet presAssocID="{0C7B9FA4-0914-4D6B-93DE-5950E83E1BBF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76633DF0-C711-40C3-A969-020AE9BBC482}" srcId="{52B5D214-F079-489C-B827-2331636F7FFF}" destId="{DAA246ED-4D71-4D8D-A3EB-51CA535557FD}" srcOrd="1" destOrd="0" parTransId="{4E7C28D0-5CA0-42B8-8B1B-DB07CE8762FA}" sibTransId="{7F9EB18C-4B8A-4811-A9A4-210612328D54}"/>
    <dgm:cxn modelId="{10EAC2B6-7732-4B27-B1BB-8E5320DA65A3}" type="presOf" srcId="{0C7B9FA4-0914-4D6B-93DE-5950E83E1BBF}" destId="{7CE56039-D1A6-4A51-81BF-DA36AD430935}" srcOrd="0" destOrd="0" presId="urn:microsoft.com/office/officeart/2008/layout/VerticalCurvedList"/>
    <dgm:cxn modelId="{51EF3437-8ADB-4323-8BC0-A5C62A4AA462}" srcId="{52B5D214-F079-489C-B827-2331636F7FFF}" destId="{E7DD13F9-AA6B-47A2-BDD0-9A03C774E05C}" srcOrd="0" destOrd="0" parTransId="{4A16CD6F-D897-466B-B534-AD10086C5E56}" sibTransId="{F80DF398-0CAC-4B24-AA16-D8397EBCEFAA}"/>
    <dgm:cxn modelId="{F085AE42-BB02-4754-8B75-B4BADAC25121}" type="presOf" srcId="{52B5D214-F079-489C-B827-2331636F7FFF}" destId="{9C08BD5F-E252-44AF-B2C5-92AA8FF2032E}" srcOrd="0" destOrd="0" presId="urn:microsoft.com/office/officeart/2008/layout/VerticalCurvedList"/>
    <dgm:cxn modelId="{9B82A3C9-9641-452A-848C-A50C5267B1F5}" type="presOf" srcId="{F80DF398-0CAC-4B24-AA16-D8397EBCEFAA}" destId="{6243C7B4-1BD6-426E-BE39-5D505E546133}" srcOrd="0" destOrd="0" presId="urn:microsoft.com/office/officeart/2008/layout/VerticalCurvedList"/>
    <dgm:cxn modelId="{61A43FDD-0F67-4DB9-BD71-D611B832903E}" type="presOf" srcId="{E7DD13F9-AA6B-47A2-BDD0-9A03C774E05C}" destId="{7239FB71-363B-4D96-A4D9-F8EAE827A33B}" srcOrd="0" destOrd="0" presId="urn:microsoft.com/office/officeart/2008/layout/VerticalCurvedList"/>
    <dgm:cxn modelId="{D8BD46E6-CFD6-4CDA-B7B8-330CCB88F417}" type="presOf" srcId="{DAA246ED-4D71-4D8D-A3EB-51CA535557FD}" destId="{8E37CFFC-6044-49AA-AC97-BDF81A7DFFF9}" srcOrd="0" destOrd="0" presId="urn:microsoft.com/office/officeart/2008/layout/VerticalCurvedList"/>
    <dgm:cxn modelId="{D564025E-CCF3-4A97-BB51-15C7D4F1A47D}" type="presOf" srcId="{8BF06EE8-1C5A-4829-9812-E2DEC08F0D70}" destId="{89E42DE0-1319-40A5-B84A-8D95B54188E1}" srcOrd="0" destOrd="0" presId="urn:microsoft.com/office/officeart/2008/layout/VerticalCurvedList"/>
    <dgm:cxn modelId="{0E3BF235-472C-4337-A112-E49D5C9C3274}" srcId="{52B5D214-F079-489C-B827-2331636F7FFF}" destId="{6B4681FC-E0DF-4BC7-A075-9F653B90A526}" srcOrd="2" destOrd="0" parTransId="{B51010BA-8947-4BA6-8BC4-303BEDB7D822}" sibTransId="{DB8A7B2E-1FE2-4937-9E3E-549BDFCD762F}"/>
    <dgm:cxn modelId="{FB788FB1-7B71-4376-955F-39801563D011}" srcId="{52B5D214-F079-489C-B827-2331636F7FFF}" destId="{8BF06EE8-1C5A-4829-9812-E2DEC08F0D70}" srcOrd="3" destOrd="0" parTransId="{CB9B26C9-90CF-4CC6-A9FF-82497271A757}" sibTransId="{62E3BEC0-B43D-4C14-B9EB-1C9F22E7A4AB}"/>
    <dgm:cxn modelId="{E36852B9-FBE2-42E2-A089-BCDAB3BE596C}" srcId="{52B5D214-F079-489C-B827-2331636F7FFF}" destId="{0C7B9FA4-0914-4D6B-93DE-5950E83E1BBF}" srcOrd="4" destOrd="0" parTransId="{7D32DC5A-7887-42F4-8CAC-E3BB029FA614}" sibTransId="{ACE560E2-7005-4759-AD1E-9F3E8EDCAC82}"/>
    <dgm:cxn modelId="{017B233A-9CC5-4A4B-8914-C89049D36D41}" type="presOf" srcId="{6B4681FC-E0DF-4BC7-A075-9F653B90A526}" destId="{41782F33-E95D-49FA-BFD1-33227FAF4B6D}" srcOrd="0" destOrd="0" presId="urn:microsoft.com/office/officeart/2008/layout/VerticalCurvedList"/>
    <dgm:cxn modelId="{16CFB3AC-607B-40A4-8E21-926818EE7A7B}" type="presParOf" srcId="{9C08BD5F-E252-44AF-B2C5-92AA8FF2032E}" destId="{52CFFC0A-6D75-454D-9332-CF58C0B97490}" srcOrd="0" destOrd="0" presId="urn:microsoft.com/office/officeart/2008/layout/VerticalCurvedList"/>
    <dgm:cxn modelId="{B3A9C96E-83C7-45AE-AA36-8D809982DB06}" type="presParOf" srcId="{52CFFC0A-6D75-454D-9332-CF58C0B97490}" destId="{C8B91A88-C833-42FE-B308-A6CBBC73DF56}" srcOrd="0" destOrd="0" presId="urn:microsoft.com/office/officeart/2008/layout/VerticalCurvedList"/>
    <dgm:cxn modelId="{FB6FFEDB-0DBC-4ABD-8FA2-FBB98393A0B9}" type="presParOf" srcId="{C8B91A88-C833-42FE-B308-A6CBBC73DF56}" destId="{7ADCF565-45E3-4FD5-AED2-127A06928CF8}" srcOrd="0" destOrd="0" presId="urn:microsoft.com/office/officeart/2008/layout/VerticalCurvedList"/>
    <dgm:cxn modelId="{6563E110-3819-45F0-96C5-CD367F20AC77}" type="presParOf" srcId="{C8B91A88-C833-42FE-B308-A6CBBC73DF56}" destId="{6243C7B4-1BD6-426E-BE39-5D505E546133}" srcOrd="1" destOrd="0" presId="urn:microsoft.com/office/officeart/2008/layout/VerticalCurvedList"/>
    <dgm:cxn modelId="{B4E45294-38BB-4982-A746-F43D6139D3A6}" type="presParOf" srcId="{C8B91A88-C833-42FE-B308-A6CBBC73DF56}" destId="{E656F521-B4A7-4134-986F-BFCBDD253FB3}" srcOrd="2" destOrd="0" presId="urn:microsoft.com/office/officeart/2008/layout/VerticalCurvedList"/>
    <dgm:cxn modelId="{0CBFC360-BDE2-4677-B776-2A2AE2E26B0C}" type="presParOf" srcId="{C8B91A88-C833-42FE-B308-A6CBBC73DF56}" destId="{C484024C-64FE-4B4F-A0F7-BFF38DFEA296}" srcOrd="3" destOrd="0" presId="urn:microsoft.com/office/officeart/2008/layout/VerticalCurvedList"/>
    <dgm:cxn modelId="{F2CB73CC-1EC2-40BF-B693-147331F7933E}" type="presParOf" srcId="{52CFFC0A-6D75-454D-9332-CF58C0B97490}" destId="{7239FB71-363B-4D96-A4D9-F8EAE827A33B}" srcOrd="1" destOrd="0" presId="urn:microsoft.com/office/officeart/2008/layout/VerticalCurvedList"/>
    <dgm:cxn modelId="{CE66D6EA-2D71-42ED-A2D7-1F451B9A239A}" type="presParOf" srcId="{52CFFC0A-6D75-454D-9332-CF58C0B97490}" destId="{6B492E19-AC93-48A5-81E0-4580C726BEB9}" srcOrd="2" destOrd="0" presId="urn:microsoft.com/office/officeart/2008/layout/VerticalCurvedList"/>
    <dgm:cxn modelId="{F51F82C0-5B5D-493E-8084-B0541B58B99A}" type="presParOf" srcId="{6B492E19-AC93-48A5-81E0-4580C726BEB9}" destId="{ED0A3412-FF76-4000-9308-1D902E4CCB6B}" srcOrd="0" destOrd="0" presId="urn:microsoft.com/office/officeart/2008/layout/VerticalCurvedList"/>
    <dgm:cxn modelId="{E7F4D9CA-16BF-4C47-BEC0-A9ABF79D6447}" type="presParOf" srcId="{52CFFC0A-6D75-454D-9332-CF58C0B97490}" destId="{8E37CFFC-6044-49AA-AC97-BDF81A7DFFF9}" srcOrd="3" destOrd="0" presId="urn:microsoft.com/office/officeart/2008/layout/VerticalCurvedList"/>
    <dgm:cxn modelId="{333E94FB-6D8C-4C51-8B1A-FDA7456F0B62}" type="presParOf" srcId="{52CFFC0A-6D75-454D-9332-CF58C0B97490}" destId="{312F4FB6-3543-4ECC-A158-2ADE1286933B}" srcOrd="4" destOrd="0" presId="urn:microsoft.com/office/officeart/2008/layout/VerticalCurvedList"/>
    <dgm:cxn modelId="{AF5EF1A6-E6C7-4FD8-B224-E7AA6E76AC29}" type="presParOf" srcId="{312F4FB6-3543-4ECC-A158-2ADE1286933B}" destId="{76512BCC-6924-41F3-A56F-32D621373F03}" srcOrd="0" destOrd="0" presId="urn:microsoft.com/office/officeart/2008/layout/VerticalCurvedList"/>
    <dgm:cxn modelId="{5541AEA5-4DBA-40D2-83BE-21C8E55081D7}" type="presParOf" srcId="{52CFFC0A-6D75-454D-9332-CF58C0B97490}" destId="{41782F33-E95D-49FA-BFD1-33227FAF4B6D}" srcOrd="5" destOrd="0" presId="urn:microsoft.com/office/officeart/2008/layout/VerticalCurvedList"/>
    <dgm:cxn modelId="{2623F01C-0BAD-41E5-899E-E36967B748E5}" type="presParOf" srcId="{52CFFC0A-6D75-454D-9332-CF58C0B97490}" destId="{099B1D65-3C83-491C-B986-CCBFA202EFB7}" srcOrd="6" destOrd="0" presId="urn:microsoft.com/office/officeart/2008/layout/VerticalCurvedList"/>
    <dgm:cxn modelId="{301097D1-7952-41D7-8F1A-9BB1DA9A297B}" type="presParOf" srcId="{099B1D65-3C83-491C-B986-CCBFA202EFB7}" destId="{647DDC98-8A11-40A6-8627-5ABE1FAB9AA9}" srcOrd="0" destOrd="0" presId="urn:microsoft.com/office/officeart/2008/layout/VerticalCurvedList"/>
    <dgm:cxn modelId="{8B88ABB7-E760-4489-91A8-EF5B687473F4}" type="presParOf" srcId="{52CFFC0A-6D75-454D-9332-CF58C0B97490}" destId="{89E42DE0-1319-40A5-B84A-8D95B54188E1}" srcOrd="7" destOrd="0" presId="urn:microsoft.com/office/officeart/2008/layout/VerticalCurvedList"/>
    <dgm:cxn modelId="{00BFFC95-436D-42D8-913E-EA427B95D594}" type="presParOf" srcId="{52CFFC0A-6D75-454D-9332-CF58C0B97490}" destId="{A4E55CF4-5FC5-40AF-BC35-130F864C02DC}" srcOrd="8" destOrd="0" presId="urn:microsoft.com/office/officeart/2008/layout/VerticalCurvedList"/>
    <dgm:cxn modelId="{ABFE0665-07B5-4916-9BFC-A31BD4645945}" type="presParOf" srcId="{A4E55CF4-5FC5-40AF-BC35-130F864C02DC}" destId="{9748F5DC-69DB-4F54-A6D7-E32AAF75ADD8}" srcOrd="0" destOrd="0" presId="urn:microsoft.com/office/officeart/2008/layout/VerticalCurvedList"/>
    <dgm:cxn modelId="{442BF307-CA61-486D-A815-418295564D43}" type="presParOf" srcId="{52CFFC0A-6D75-454D-9332-CF58C0B97490}" destId="{7CE56039-D1A6-4A51-81BF-DA36AD430935}" srcOrd="9" destOrd="0" presId="urn:microsoft.com/office/officeart/2008/layout/VerticalCurvedList"/>
    <dgm:cxn modelId="{A87E7FA4-6422-410F-8B2A-89A5A6428BFE}" type="presParOf" srcId="{52CFFC0A-6D75-454D-9332-CF58C0B97490}" destId="{736E4EBE-7BF8-48B9-B014-BDBCD0B93ED2}" srcOrd="10" destOrd="0" presId="urn:microsoft.com/office/officeart/2008/layout/VerticalCurvedList"/>
    <dgm:cxn modelId="{25CF308A-B8F2-4F75-84FA-3D626F3E1068}" type="presParOf" srcId="{736E4EBE-7BF8-48B9-B014-BDBCD0B93ED2}" destId="{6C50C828-0A3A-497D-BAA7-40280E2CAF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43EBF9-872D-4FE7-AC06-92DF350E0E60}" type="doc">
      <dgm:prSet loTypeId="urn:microsoft.com/office/officeart/2008/layout/SquareAccentList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7D6C4599-BB83-432D-84DB-5E34D4334287}">
      <dgm:prSet phldrT="[Текст]" custT="1"/>
      <dgm:spPr/>
      <dgm:t>
        <a:bodyPr/>
        <a:lstStyle/>
        <a:p>
          <a:r>
            <a:rPr lang="ru-RU" sz="1800" b="1" i="1" dirty="0" smtClean="0">
              <a:latin typeface="+mn-lt"/>
              <a:cs typeface="Helvetica" pitchFamily="34" charset="0"/>
            </a:rPr>
            <a:t>Оказание основных услуг</a:t>
          </a:r>
          <a:endParaRPr lang="ru-RU" sz="1800" b="1" i="1" dirty="0">
            <a:latin typeface="+mn-lt"/>
            <a:cs typeface="Helvetica" pitchFamily="34" charset="0"/>
          </a:endParaRPr>
        </a:p>
      </dgm:t>
    </dgm:pt>
    <dgm:pt modelId="{C756DF96-A726-4C28-A699-2E3BFB2AD5B1}" type="parTrans" cxnId="{BC0E0005-6C18-4C2D-ACD7-351FA7E852F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8471106-4EBE-43C1-826E-077705D6D15B}" type="sibTrans" cxnId="{BC0E0005-6C18-4C2D-ACD7-351FA7E852F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2C7B807-4884-48A5-BE74-4F266F57F7AF}">
      <dgm:prSet phldrT="[Текст]"/>
      <dgm:spPr/>
      <dgm:t>
        <a:bodyPr/>
        <a:lstStyle/>
        <a:p>
          <a:r>
            <a:rPr lang="ru-RU" dirty="0" smtClean="0">
              <a:latin typeface="+mn-lt"/>
              <a:cs typeface="Helvetica" pitchFamily="34" charset="0"/>
            </a:rPr>
            <a:t>Декларирование товаров</a:t>
          </a:r>
          <a:endParaRPr lang="ru-RU" dirty="0">
            <a:latin typeface="+mn-lt"/>
            <a:cs typeface="Helvetica" pitchFamily="34" charset="0"/>
          </a:endParaRPr>
        </a:p>
      </dgm:t>
    </dgm:pt>
    <dgm:pt modelId="{D0430838-8188-4F49-A7E8-FAAE18B20DBC}" type="parTrans" cxnId="{F011ADC6-2B10-4339-B5CF-57A569F4B6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73AAC7E-00BE-4402-91F1-17E72853F62F}" type="sibTrans" cxnId="{F011ADC6-2B10-4339-B5CF-57A569F4B6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9C8478C-1A5F-460D-B36F-62CC9731E5CD}">
      <dgm:prSet phldrT="[Текст]" custT="1"/>
      <dgm:spPr/>
      <dgm:t>
        <a:bodyPr/>
        <a:lstStyle/>
        <a:p>
          <a:r>
            <a:rPr lang="ru-RU" sz="1800" b="1" i="1" dirty="0" smtClean="0">
              <a:latin typeface="+mn-lt"/>
              <a:cs typeface="Helvetica" pitchFamily="34" charset="0"/>
            </a:rPr>
            <a:t>Организация оказания сопутствующих услуг </a:t>
          </a:r>
          <a:endParaRPr lang="ru-RU" sz="1800" b="1" i="1" dirty="0">
            <a:latin typeface="+mn-lt"/>
            <a:cs typeface="Helvetica" pitchFamily="34" charset="0"/>
          </a:endParaRPr>
        </a:p>
      </dgm:t>
    </dgm:pt>
    <dgm:pt modelId="{34D4C000-B693-4BF0-A860-63C1C6ED1588}" type="parTrans" cxnId="{B2D1CCE3-6488-4CE9-9019-8551C0A03C0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99E767B-CC3B-4107-96AF-FCFDD68719BF}" type="sibTrans" cxnId="{B2D1CCE3-6488-4CE9-9019-8551C0A03C0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407B6A2-C3A8-4912-94E8-7A396585FBDB}">
      <dgm:prSet phldrT="[Текст]"/>
      <dgm:spPr/>
      <dgm:t>
        <a:bodyPr/>
        <a:lstStyle/>
        <a:p>
          <a:r>
            <a:rPr lang="ru-RU" dirty="0" smtClean="0">
              <a:latin typeface="+mn-lt"/>
              <a:cs typeface="Helvetica" pitchFamily="34" charset="0"/>
            </a:rPr>
            <a:t>Транспортно-экспедиторские услуги</a:t>
          </a:r>
          <a:endParaRPr lang="ru-RU" dirty="0">
            <a:latin typeface="+mn-lt"/>
            <a:cs typeface="Helvetica" pitchFamily="34" charset="0"/>
          </a:endParaRPr>
        </a:p>
      </dgm:t>
    </dgm:pt>
    <dgm:pt modelId="{535FB160-4FE8-4E3C-9677-276847122246}" type="parTrans" cxnId="{B60C6509-D1E4-4692-B6EF-4D5C9044D73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7880C72-CBA4-490A-8B32-69CD467F959B}" type="sibTrans" cxnId="{B60C6509-D1E4-4692-B6EF-4D5C9044D73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9789860-6F6A-41E0-9DB7-A0359BF7A79F}">
      <dgm:prSet phldrT="[Текст]"/>
      <dgm:spPr/>
      <dgm:t>
        <a:bodyPr/>
        <a:lstStyle/>
        <a:p>
          <a:r>
            <a:rPr lang="ru-RU" dirty="0" smtClean="0">
              <a:latin typeface="+mn-lt"/>
              <a:cs typeface="Helvetica" pitchFamily="34" charset="0"/>
            </a:rPr>
            <a:t>Складские услуги</a:t>
          </a:r>
          <a:endParaRPr lang="ru-RU" dirty="0">
            <a:latin typeface="+mn-lt"/>
            <a:cs typeface="Helvetica" pitchFamily="34" charset="0"/>
          </a:endParaRPr>
        </a:p>
      </dgm:t>
    </dgm:pt>
    <dgm:pt modelId="{A84CC5AB-0AF4-47FE-BA39-502030060370}" type="parTrans" cxnId="{68C508C5-052D-497F-ACBE-52494512FE2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B618CBF-0AB2-4080-8223-A7A8E9C29A84}" type="sibTrans" cxnId="{68C508C5-052D-497F-ACBE-52494512FE2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CBB6D36-300B-4E7F-80AE-6711050D6581}">
      <dgm:prSet phldrT="[Текст]"/>
      <dgm:spPr/>
      <dgm:t>
        <a:bodyPr/>
        <a:lstStyle/>
        <a:p>
          <a:r>
            <a:rPr lang="ru-RU" dirty="0" smtClean="0">
              <a:latin typeface="+mn-lt"/>
              <a:cs typeface="Helvetica" pitchFamily="34" charset="0"/>
            </a:rPr>
            <a:t>Уплата таможенных пошлин и НДС (предоставление возмещения)*</a:t>
          </a:r>
          <a:endParaRPr lang="ru-RU" dirty="0">
            <a:latin typeface="+mn-lt"/>
            <a:cs typeface="Helvetica" pitchFamily="34" charset="0"/>
          </a:endParaRPr>
        </a:p>
      </dgm:t>
    </dgm:pt>
    <dgm:pt modelId="{01D4EAB4-F004-4618-91D0-ABFD472A95FB}" type="parTrans" cxnId="{157577E2-2491-4F79-BB35-71ECB944723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8D3E0CF-B01B-45AF-855A-02EFF88C726A}" type="sibTrans" cxnId="{157577E2-2491-4F79-BB35-71ECB944723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9264BBA-F798-4922-BF70-6D03876D7C3B}">
      <dgm:prSet phldrT="[Текст]"/>
      <dgm:spPr/>
      <dgm:t>
        <a:bodyPr/>
        <a:lstStyle/>
        <a:p>
          <a:r>
            <a:rPr lang="ru-RU" dirty="0" smtClean="0">
              <a:latin typeface="+mn-lt"/>
              <a:cs typeface="Helvetica" pitchFamily="34" charset="0"/>
            </a:rPr>
            <a:t>Страхование груза</a:t>
          </a:r>
          <a:endParaRPr lang="ru-RU" dirty="0">
            <a:latin typeface="+mn-lt"/>
            <a:cs typeface="Helvetica" pitchFamily="34" charset="0"/>
          </a:endParaRPr>
        </a:p>
      </dgm:t>
    </dgm:pt>
    <dgm:pt modelId="{8ED80E1C-2912-404F-93D0-8F5D979B166A}" type="parTrans" cxnId="{2BF98BC3-39D0-4125-A21B-B75AFE51E41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A17579A-1974-4820-9465-8CF3A6C0A9AE}" type="sibTrans" cxnId="{2BF98BC3-39D0-4125-A21B-B75AFE51E41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9F5C076-B961-43E0-99EA-572D342A155C}">
      <dgm:prSet phldrT="[Текст]"/>
      <dgm:spPr/>
      <dgm:t>
        <a:bodyPr/>
        <a:lstStyle/>
        <a:p>
          <a:r>
            <a:rPr lang="ru-RU" dirty="0" smtClean="0">
              <a:latin typeface="+mn-lt"/>
              <a:cs typeface="Helvetica" pitchFamily="34" charset="0"/>
            </a:rPr>
            <a:t>Иные услуги</a:t>
          </a:r>
          <a:endParaRPr lang="ru-RU" dirty="0">
            <a:latin typeface="+mn-lt"/>
            <a:cs typeface="Helvetica" pitchFamily="34" charset="0"/>
          </a:endParaRPr>
        </a:p>
      </dgm:t>
    </dgm:pt>
    <dgm:pt modelId="{46E44AAF-1550-46EB-874B-F8E1194DBB35}" type="parTrans" cxnId="{CA475F65-42AD-46B0-B5BC-ECF76BC4A04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9B9F6E3-31E4-4697-BF08-038BD97CC182}" type="sibTrans" cxnId="{CA475F65-42AD-46B0-B5BC-ECF76BC4A04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16F7429-D593-49E8-8288-2CA23AC8EC38}" type="pres">
      <dgm:prSet presAssocID="{0843EBF9-872D-4FE7-AC06-92DF350E0E60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76B0FB8-38F2-4E59-BF6D-F81ECD8FD086}" type="pres">
      <dgm:prSet presAssocID="{7D6C4599-BB83-432D-84DB-5E34D4334287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6B011E3B-AE9C-46E8-AC50-C55571929E80}" type="pres">
      <dgm:prSet presAssocID="{7D6C4599-BB83-432D-84DB-5E34D4334287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D7BB67D5-7544-4D4C-B0E9-334EF06E96FC}" type="pres">
      <dgm:prSet presAssocID="{7D6C4599-BB83-432D-84DB-5E34D4334287}" presName="ParentAccent" presStyleLbl="alignNode1" presStyleIdx="0" presStyleCnt="2"/>
      <dgm:spPr/>
      <dgm:t>
        <a:bodyPr/>
        <a:lstStyle/>
        <a:p>
          <a:endParaRPr lang="ru-RU"/>
        </a:p>
      </dgm:t>
    </dgm:pt>
    <dgm:pt modelId="{0330CD58-2C07-46C7-820C-9CB6148C5E48}" type="pres">
      <dgm:prSet presAssocID="{7D6C4599-BB83-432D-84DB-5E34D4334287}" presName="ParentSmallAccent" presStyleLbl="fgAcc1" presStyleIdx="0" presStyleCnt="2"/>
      <dgm:spPr/>
      <dgm:t>
        <a:bodyPr/>
        <a:lstStyle/>
        <a:p>
          <a:endParaRPr lang="ru-RU"/>
        </a:p>
      </dgm:t>
    </dgm:pt>
    <dgm:pt modelId="{F306D6A2-7492-41A1-BBB6-856610B942C0}" type="pres">
      <dgm:prSet presAssocID="{7D6C4599-BB83-432D-84DB-5E34D4334287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37017-3FF3-496C-8DB7-2A65625E93F1}" type="pres">
      <dgm:prSet presAssocID="{7D6C4599-BB83-432D-84DB-5E34D4334287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AD89EE4-2002-455F-A0B1-F66089B04772}" type="pres">
      <dgm:prSet presAssocID="{32C7B807-4884-48A5-BE74-4F266F57F7A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5F4F580-F7EE-4C42-801A-0AF324009DEF}" type="pres">
      <dgm:prSet presAssocID="{32C7B807-4884-48A5-BE74-4F266F57F7AF}" presName="ChildAccent" presStyleLbl="solidFgAcc1" presStyleIdx="0" presStyleCnt="6"/>
      <dgm:spPr/>
      <dgm:t>
        <a:bodyPr/>
        <a:lstStyle/>
        <a:p>
          <a:endParaRPr lang="ru-RU"/>
        </a:p>
      </dgm:t>
    </dgm:pt>
    <dgm:pt modelId="{7DBBA1FD-0785-42FA-B1D2-3CCE52882A8D}" type="pres">
      <dgm:prSet presAssocID="{32C7B807-4884-48A5-BE74-4F266F57F7AF}" presName="Child" presStyleLbl="revTx" presStyleIdx="1" presStyleCnt="8" custScaleY="178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10506-CDD9-4C0B-8901-AF6AEFBCD8B4}" type="pres">
      <dgm:prSet presAssocID="{2CBB6D36-300B-4E7F-80AE-6711050D6581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884B362-724A-44C7-9987-5833E2DE2D32}" type="pres">
      <dgm:prSet presAssocID="{2CBB6D36-300B-4E7F-80AE-6711050D6581}" presName="ChildAccent" presStyleLbl="solidFgAcc1" presStyleIdx="1" presStyleCnt="6"/>
      <dgm:spPr/>
      <dgm:t>
        <a:bodyPr/>
        <a:lstStyle/>
        <a:p>
          <a:endParaRPr lang="ru-RU"/>
        </a:p>
      </dgm:t>
    </dgm:pt>
    <dgm:pt modelId="{7D5E9894-3A77-4CED-A436-BCF0403069A4}" type="pres">
      <dgm:prSet presAssocID="{2CBB6D36-300B-4E7F-80AE-6711050D6581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19A3E-BE95-4385-AF2C-7CB423046EBF}" type="pres">
      <dgm:prSet presAssocID="{29C8478C-1A5F-460D-B36F-62CC9731E5CD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86087E87-C5D5-40B8-848F-276BAD2C370A}" type="pres">
      <dgm:prSet presAssocID="{29C8478C-1A5F-460D-B36F-62CC9731E5CD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41335AD6-2DD9-4894-BADE-718CC9DEA202}" type="pres">
      <dgm:prSet presAssocID="{29C8478C-1A5F-460D-B36F-62CC9731E5CD}" presName="ParentAccent" presStyleLbl="alignNode1" presStyleIdx="1" presStyleCnt="2"/>
      <dgm:spPr/>
      <dgm:t>
        <a:bodyPr/>
        <a:lstStyle/>
        <a:p>
          <a:endParaRPr lang="ru-RU"/>
        </a:p>
      </dgm:t>
    </dgm:pt>
    <dgm:pt modelId="{90EBA61E-96D8-48A4-9868-7683D9C37E4B}" type="pres">
      <dgm:prSet presAssocID="{29C8478C-1A5F-460D-B36F-62CC9731E5CD}" presName="ParentSmallAccent" presStyleLbl="fgAcc1" presStyleIdx="1" presStyleCnt="2"/>
      <dgm:spPr/>
      <dgm:t>
        <a:bodyPr/>
        <a:lstStyle/>
        <a:p>
          <a:endParaRPr lang="ru-RU"/>
        </a:p>
      </dgm:t>
    </dgm:pt>
    <dgm:pt modelId="{505E62AD-512A-4D31-8B62-28BABDF44B0E}" type="pres">
      <dgm:prSet presAssocID="{29C8478C-1A5F-460D-B36F-62CC9731E5CD}" presName="Parent" presStyleLbl="revTx" presStyleIdx="3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BABCF-1C24-4F23-A3DA-35B19A6460A7}" type="pres">
      <dgm:prSet presAssocID="{29C8478C-1A5F-460D-B36F-62CC9731E5CD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623F4CB-6285-4A65-9A79-7794F7D737DE}" type="pres">
      <dgm:prSet presAssocID="{D407B6A2-C3A8-4912-94E8-7A396585FBD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AFAA2C1-DD48-4111-AFCA-8A2241D52936}" type="pres">
      <dgm:prSet presAssocID="{D407B6A2-C3A8-4912-94E8-7A396585FBDB}" presName="ChildAccent" presStyleLbl="solidFgAcc1" presStyleIdx="2" presStyleCnt="6"/>
      <dgm:spPr/>
      <dgm:t>
        <a:bodyPr/>
        <a:lstStyle/>
        <a:p>
          <a:endParaRPr lang="ru-RU"/>
        </a:p>
      </dgm:t>
    </dgm:pt>
    <dgm:pt modelId="{C0375329-8E74-4408-9B71-C0B341B9DD7E}" type="pres">
      <dgm:prSet presAssocID="{D407B6A2-C3A8-4912-94E8-7A396585FBDB}" presName="Child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97FF8-633C-4C80-B07E-E080031963D3}" type="pres">
      <dgm:prSet presAssocID="{19789860-6F6A-41E0-9DB7-A0359BF7A79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5E9A191-2C2D-4298-A3C0-95F57C78082F}" type="pres">
      <dgm:prSet presAssocID="{19789860-6F6A-41E0-9DB7-A0359BF7A79F}" presName="ChildAccent" presStyleLbl="solidFgAcc1" presStyleIdx="3" presStyleCnt="6"/>
      <dgm:spPr/>
      <dgm:t>
        <a:bodyPr/>
        <a:lstStyle/>
        <a:p>
          <a:endParaRPr lang="ru-RU"/>
        </a:p>
      </dgm:t>
    </dgm:pt>
    <dgm:pt modelId="{58EAD448-1597-43D9-899C-598D348EA832}" type="pres">
      <dgm:prSet presAssocID="{19789860-6F6A-41E0-9DB7-A0359BF7A79F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AF190-66AD-47EB-836E-AD1D7C3D85A9}" type="pres">
      <dgm:prSet presAssocID="{99264BBA-F798-4922-BF70-6D03876D7C3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5D46C88-8297-4E3B-B4A1-870A51738DB9}" type="pres">
      <dgm:prSet presAssocID="{99264BBA-F798-4922-BF70-6D03876D7C3B}" presName="ChildAccent" presStyleLbl="solidFgAcc1" presStyleIdx="4" presStyleCnt="6"/>
      <dgm:spPr/>
      <dgm:t>
        <a:bodyPr/>
        <a:lstStyle/>
        <a:p>
          <a:endParaRPr lang="ru-RU"/>
        </a:p>
      </dgm:t>
    </dgm:pt>
    <dgm:pt modelId="{9DA04668-4D06-4AFB-9CAC-57AAB04B7023}" type="pres">
      <dgm:prSet presAssocID="{99264BBA-F798-4922-BF70-6D03876D7C3B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41526-F79B-41E5-AF9A-6DD8A0A8D2C4}" type="pres">
      <dgm:prSet presAssocID="{A9F5C076-B961-43E0-99EA-572D342A155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FD8316B-E347-4329-8155-1F4B21C31D45}" type="pres">
      <dgm:prSet presAssocID="{A9F5C076-B961-43E0-99EA-572D342A155C}" presName="ChildAccent" presStyleLbl="solidFgAcc1" presStyleIdx="5" presStyleCnt="6"/>
      <dgm:spPr/>
      <dgm:t>
        <a:bodyPr/>
        <a:lstStyle/>
        <a:p>
          <a:endParaRPr lang="ru-RU"/>
        </a:p>
      </dgm:t>
    </dgm:pt>
    <dgm:pt modelId="{622B85A4-B8AA-4255-BC8A-A24C4AAB6E0A}" type="pres">
      <dgm:prSet presAssocID="{A9F5C076-B961-43E0-99EA-572D342A155C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80E176-1AD9-44B6-96B3-42DDB49F74FC}" type="presOf" srcId="{2CBB6D36-300B-4E7F-80AE-6711050D6581}" destId="{7D5E9894-3A77-4CED-A436-BCF0403069A4}" srcOrd="0" destOrd="0" presId="urn:microsoft.com/office/officeart/2008/layout/SquareAccentList"/>
    <dgm:cxn modelId="{FA7D2289-4878-42EB-BB0A-9DC5FEC7C091}" type="presOf" srcId="{A9F5C076-B961-43E0-99EA-572D342A155C}" destId="{622B85A4-B8AA-4255-BC8A-A24C4AAB6E0A}" srcOrd="0" destOrd="0" presId="urn:microsoft.com/office/officeart/2008/layout/SquareAccentList"/>
    <dgm:cxn modelId="{06681D0E-A561-4F52-8D21-F85EB7600AC0}" type="presOf" srcId="{19789860-6F6A-41E0-9DB7-A0359BF7A79F}" destId="{58EAD448-1597-43D9-899C-598D348EA832}" srcOrd="0" destOrd="0" presId="urn:microsoft.com/office/officeart/2008/layout/SquareAccentList"/>
    <dgm:cxn modelId="{B02A495F-7C06-46D7-84EC-412764240F51}" type="presOf" srcId="{7D6C4599-BB83-432D-84DB-5E34D4334287}" destId="{F306D6A2-7492-41A1-BBB6-856610B942C0}" srcOrd="0" destOrd="0" presId="urn:microsoft.com/office/officeart/2008/layout/SquareAccentList"/>
    <dgm:cxn modelId="{7D63CCA1-307F-48BE-8EDC-ADBC76D5C6B8}" type="presOf" srcId="{29C8478C-1A5F-460D-B36F-62CC9731E5CD}" destId="{505E62AD-512A-4D31-8B62-28BABDF44B0E}" srcOrd="0" destOrd="0" presId="urn:microsoft.com/office/officeart/2008/layout/SquareAccentList"/>
    <dgm:cxn modelId="{80A17116-D3FF-42EA-A176-4C348333BA66}" type="presOf" srcId="{D407B6A2-C3A8-4912-94E8-7A396585FBDB}" destId="{C0375329-8E74-4408-9B71-C0B341B9DD7E}" srcOrd="0" destOrd="0" presId="urn:microsoft.com/office/officeart/2008/layout/SquareAccentList"/>
    <dgm:cxn modelId="{BC0E0005-6C18-4C2D-ACD7-351FA7E852F4}" srcId="{0843EBF9-872D-4FE7-AC06-92DF350E0E60}" destId="{7D6C4599-BB83-432D-84DB-5E34D4334287}" srcOrd="0" destOrd="0" parTransId="{C756DF96-A726-4C28-A699-2E3BFB2AD5B1}" sibTransId="{88471106-4EBE-43C1-826E-077705D6D15B}"/>
    <dgm:cxn modelId="{F011ADC6-2B10-4339-B5CF-57A569F4B681}" srcId="{7D6C4599-BB83-432D-84DB-5E34D4334287}" destId="{32C7B807-4884-48A5-BE74-4F266F57F7AF}" srcOrd="0" destOrd="0" parTransId="{D0430838-8188-4F49-A7E8-FAAE18B20DBC}" sibTransId="{C73AAC7E-00BE-4402-91F1-17E72853F62F}"/>
    <dgm:cxn modelId="{157577E2-2491-4F79-BB35-71ECB9447233}" srcId="{7D6C4599-BB83-432D-84DB-5E34D4334287}" destId="{2CBB6D36-300B-4E7F-80AE-6711050D6581}" srcOrd="1" destOrd="0" parTransId="{01D4EAB4-F004-4618-91D0-ABFD472A95FB}" sibTransId="{38D3E0CF-B01B-45AF-855A-02EFF88C726A}"/>
    <dgm:cxn modelId="{B60C6509-D1E4-4692-B6EF-4D5C9044D738}" srcId="{29C8478C-1A5F-460D-B36F-62CC9731E5CD}" destId="{D407B6A2-C3A8-4912-94E8-7A396585FBDB}" srcOrd="0" destOrd="0" parTransId="{535FB160-4FE8-4E3C-9677-276847122246}" sibTransId="{17880C72-CBA4-490A-8B32-69CD467F959B}"/>
    <dgm:cxn modelId="{2BF98BC3-39D0-4125-A21B-B75AFE51E417}" srcId="{29C8478C-1A5F-460D-B36F-62CC9731E5CD}" destId="{99264BBA-F798-4922-BF70-6D03876D7C3B}" srcOrd="2" destOrd="0" parTransId="{8ED80E1C-2912-404F-93D0-8F5D979B166A}" sibTransId="{3A17579A-1974-4820-9465-8CF3A6C0A9AE}"/>
    <dgm:cxn modelId="{FEC71E2A-1B30-442B-80C7-59CBAFE47D1F}" type="presOf" srcId="{99264BBA-F798-4922-BF70-6D03876D7C3B}" destId="{9DA04668-4D06-4AFB-9CAC-57AAB04B7023}" srcOrd="0" destOrd="0" presId="urn:microsoft.com/office/officeart/2008/layout/SquareAccentList"/>
    <dgm:cxn modelId="{15AA6C92-8B98-4036-8295-70AF782612BD}" type="presOf" srcId="{32C7B807-4884-48A5-BE74-4F266F57F7AF}" destId="{7DBBA1FD-0785-42FA-B1D2-3CCE52882A8D}" srcOrd="0" destOrd="0" presId="urn:microsoft.com/office/officeart/2008/layout/SquareAccentList"/>
    <dgm:cxn modelId="{851DAEB7-D647-40A9-8590-A85C20F81AC8}" type="presOf" srcId="{0843EBF9-872D-4FE7-AC06-92DF350E0E60}" destId="{D16F7429-D593-49E8-8288-2CA23AC8EC38}" srcOrd="0" destOrd="0" presId="urn:microsoft.com/office/officeart/2008/layout/SquareAccentList"/>
    <dgm:cxn modelId="{68C508C5-052D-497F-ACBE-52494512FE2F}" srcId="{29C8478C-1A5F-460D-B36F-62CC9731E5CD}" destId="{19789860-6F6A-41E0-9DB7-A0359BF7A79F}" srcOrd="1" destOrd="0" parTransId="{A84CC5AB-0AF4-47FE-BA39-502030060370}" sibTransId="{9B618CBF-0AB2-4080-8223-A7A8E9C29A84}"/>
    <dgm:cxn modelId="{CA475F65-42AD-46B0-B5BC-ECF76BC4A043}" srcId="{29C8478C-1A5F-460D-B36F-62CC9731E5CD}" destId="{A9F5C076-B961-43E0-99EA-572D342A155C}" srcOrd="3" destOrd="0" parTransId="{46E44AAF-1550-46EB-874B-F8E1194DBB35}" sibTransId="{39B9F6E3-31E4-4697-BF08-038BD97CC182}"/>
    <dgm:cxn modelId="{B2D1CCE3-6488-4CE9-9019-8551C0A03C05}" srcId="{0843EBF9-872D-4FE7-AC06-92DF350E0E60}" destId="{29C8478C-1A5F-460D-B36F-62CC9731E5CD}" srcOrd="1" destOrd="0" parTransId="{34D4C000-B693-4BF0-A860-63C1C6ED1588}" sibTransId="{999E767B-CC3B-4107-96AF-FCFDD68719BF}"/>
    <dgm:cxn modelId="{469E82D2-01BB-4F4D-9B06-0B40DE2991AB}" type="presParOf" srcId="{D16F7429-D593-49E8-8288-2CA23AC8EC38}" destId="{476B0FB8-38F2-4E59-BF6D-F81ECD8FD086}" srcOrd="0" destOrd="0" presId="urn:microsoft.com/office/officeart/2008/layout/SquareAccentList"/>
    <dgm:cxn modelId="{A50145E5-636C-4BC1-8668-1E286199C9C0}" type="presParOf" srcId="{476B0FB8-38F2-4E59-BF6D-F81ECD8FD086}" destId="{6B011E3B-AE9C-46E8-AC50-C55571929E80}" srcOrd="0" destOrd="0" presId="urn:microsoft.com/office/officeart/2008/layout/SquareAccentList"/>
    <dgm:cxn modelId="{5EF4A0A1-30F9-4548-9F54-90FD4F0869DA}" type="presParOf" srcId="{6B011E3B-AE9C-46E8-AC50-C55571929E80}" destId="{D7BB67D5-7544-4D4C-B0E9-334EF06E96FC}" srcOrd="0" destOrd="0" presId="urn:microsoft.com/office/officeart/2008/layout/SquareAccentList"/>
    <dgm:cxn modelId="{A51392D7-4105-4A97-A6E8-33BA2AAA8E41}" type="presParOf" srcId="{6B011E3B-AE9C-46E8-AC50-C55571929E80}" destId="{0330CD58-2C07-46C7-820C-9CB6148C5E48}" srcOrd="1" destOrd="0" presId="urn:microsoft.com/office/officeart/2008/layout/SquareAccentList"/>
    <dgm:cxn modelId="{F14E39BA-B385-47D8-9156-780975B75012}" type="presParOf" srcId="{6B011E3B-AE9C-46E8-AC50-C55571929E80}" destId="{F306D6A2-7492-41A1-BBB6-856610B942C0}" srcOrd="2" destOrd="0" presId="urn:microsoft.com/office/officeart/2008/layout/SquareAccentList"/>
    <dgm:cxn modelId="{BDB400FC-EE10-4FEF-B950-36F2D23F5E4B}" type="presParOf" srcId="{476B0FB8-38F2-4E59-BF6D-F81ECD8FD086}" destId="{3C337017-3FF3-496C-8DB7-2A65625E93F1}" srcOrd="1" destOrd="0" presId="urn:microsoft.com/office/officeart/2008/layout/SquareAccentList"/>
    <dgm:cxn modelId="{EC4F21CD-E522-4580-B78A-2B4168143482}" type="presParOf" srcId="{3C337017-3FF3-496C-8DB7-2A65625E93F1}" destId="{1AD89EE4-2002-455F-A0B1-F66089B04772}" srcOrd="0" destOrd="0" presId="urn:microsoft.com/office/officeart/2008/layout/SquareAccentList"/>
    <dgm:cxn modelId="{B79D127E-52DA-41F6-9D9E-BE05AC64C3A5}" type="presParOf" srcId="{1AD89EE4-2002-455F-A0B1-F66089B04772}" destId="{C5F4F580-F7EE-4C42-801A-0AF324009DEF}" srcOrd="0" destOrd="0" presId="urn:microsoft.com/office/officeart/2008/layout/SquareAccentList"/>
    <dgm:cxn modelId="{E1896C06-5221-4584-B99A-88E8A8D19785}" type="presParOf" srcId="{1AD89EE4-2002-455F-A0B1-F66089B04772}" destId="{7DBBA1FD-0785-42FA-B1D2-3CCE52882A8D}" srcOrd="1" destOrd="0" presId="urn:microsoft.com/office/officeart/2008/layout/SquareAccentList"/>
    <dgm:cxn modelId="{3C280A3E-C955-474D-A9F0-C60D4CD1DE06}" type="presParOf" srcId="{3C337017-3FF3-496C-8DB7-2A65625E93F1}" destId="{25210506-CDD9-4C0B-8901-AF6AEFBCD8B4}" srcOrd="1" destOrd="0" presId="urn:microsoft.com/office/officeart/2008/layout/SquareAccentList"/>
    <dgm:cxn modelId="{55B31BA1-4048-4FC6-8ECF-E2A79CDC0A90}" type="presParOf" srcId="{25210506-CDD9-4C0B-8901-AF6AEFBCD8B4}" destId="{C884B362-724A-44C7-9987-5833E2DE2D32}" srcOrd="0" destOrd="0" presId="urn:microsoft.com/office/officeart/2008/layout/SquareAccentList"/>
    <dgm:cxn modelId="{EB08FE57-C5FD-4BF1-91F5-D3642DE7BD7C}" type="presParOf" srcId="{25210506-CDD9-4C0B-8901-AF6AEFBCD8B4}" destId="{7D5E9894-3A77-4CED-A436-BCF0403069A4}" srcOrd="1" destOrd="0" presId="urn:microsoft.com/office/officeart/2008/layout/SquareAccentList"/>
    <dgm:cxn modelId="{B09F62B8-9856-463F-942B-307D42A7487F}" type="presParOf" srcId="{D16F7429-D593-49E8-8288-2CA23AC8EC38}" destId="{34419A3E-BE95-4385-AF2C-7CB423046EBF}" srcOrd="1" destOrd="0" presId="urn:microsoft.com/office/officeart/2008/layout/SquareAccentList"/>
    <dgm:cxn modelId="{7AEB146A-20AD-4798-A4A9-2C7362200588}" type="presParOf" srcId="{34419A3E-BE95-4385-AF2C-7CB423046EBF}" destId="{86087E87-C5D5-40B8-848F-276BAD2C370A}" srcOrd="0" destOrd="0" presId="urn:microsoft.com/office/officeart/2008/layout/SquareAccentList"/>
    <dgm:cxn modelId="{8C0C03FA-8C50-4B42-B2D1-5DC362F2CFD9}" type="presParOf" srcId="{86087E87-C5D5-40B8-848F-276BAD2C370A}" destId="{41335AD6-2DD9-4894-BADE-718CC9DEA202}" srcOrd="0" destOrd="0" presId="urn:microsoft.com/office/officeart/2008/layout/SquareAccentList"/>
    <dgm:cxn modelId="{DFCE316A-AB41-4375-9B60-04B8D1555113}" type="presParOf" srcId="{86087E87-C5D5-40B8-848F-276BAD2C370A}" destId="{90EBA61E-96D8-48A4-9868-7683D9C37E4B}" srcOrd="1" destOrd="0" presId="urn:microsoft.com/office/officeart/2008/layout/SquareAccentList"/>
    <dgm:cxn modelId="{33DDBA80-B22D-4859-A5E5-7D0DB5DCF21F}" type="presParOf" srcId="{86087E87-C5D5-40B8-848F-276BAD2C370A}" destId="{505E62AD-512A-4D31-8B62-28BABDF44B0E}" srcOrd="2" destOrd="0" presId="urn:microsoft.com/office/officeart/2008/layout/SquareAccentList"/>
    <dgm:cxn modelId="{76DFD536-46A3-4FAC-8D53-A635913198DD}" type="presParOf" srcId="{34419A3E-BE95-4385-AF2C-7CB423046EBF}" destId="{835BABCF-1C24-4F23-A3DA-35B19A6460A7}" srcOrd="1" destOrd="0" presId="urn:microsoft.com/office/officeart/2008/layout/SquareAccentList"/>
    <dgm:cxn modelId="{DCDF6509-7552-489A-82D3-D69A7C478431}" type="presParOf" srcId="{835BABCF-1C24-4F23-A3DA-35B19A6460A7}" destId="{C623F4CB-6285-4A65-9A79-7794F7D737DE}" srcOrd="0" destOrd="0" presId="urn:microsoft.com/office/officeart/2008/layout/SquareAccentList"/>
    <dgm:cxn modelId="{0B2DB831-5506-4AD0-9CA3-1FF8045921C7}" type="presParOf" srcId="{C623F4CB-6285-4A65-9A79-7794F7D737DE}" destId="{7AFAA2C1-DD48-4111-AFCA-8A2241D52936}" srcOrd="0" destOrd="0" presId="urn:microsoft.com/office/officeart/2008/layout/SquareAccentList"/>
    <dgm:cxn modelId="{6150E356-AE8E-4DEC-9BEF-8C2D7AC399F6}" type="presParOf" srcId="{C623F4CB-6285-4A65-9A79-7794F7D737DE}" destId="{C0375329-8E74-4408-9B71-C0B341B9DD7E}" srcOrd="1" destOrd="0" presId="urn:microsoft.com/office/officeart/2008/layout/SquareAccentList"/>
    <dgm:cxn modelId="{7F9C653B-FBAA-48D6-80F5-1772482D39BF}" type="presParOf" srcId="{835BABCF-1C24-4F23-A3DA-35B19A6460A7}" destId="{46397FF8-633C-4C80-B07E-E080031963D3}" srcOrd="1" destOrd="0" presId="urn:microsoft.com/office/officeart/2008/layout/SquareAccentList"/>
    <dgm:cxn modelId="{FE718478-810A-4CC3-BD8E-0786373615DD}" type="presParOf" srcId="{46397FF8-633C-4C80-B07E-E080031963D3}" destId="{95E9A191-2C2D-4298-A3C0-95F57C78082F}" srcOrd="0" destOrd="0" presId="urn:microsoft.com/office/officeart/2008/layout/SquareAccentList"/>
    <dgm:cxn modelId="{18BE0AEA-2EE5-4137-80FD-BB8688F15CAE}" type="presParOf" srcId="{46397FF8-633C-4C80-B07E-E080031963D3}" destId="{58EAD448-1597-43D9-899C-598D348EA832}" srcOrd="1" destOrd="0" presId="urn:microsoft.com/office/officeart/2008/layout/SquareAccentList"/>
    <dgm:cxn modelId="{CC56447D-FD2D-4225-A7F1-60D83F76D59B}" type="presParOf" srcId="{835BABCF-1C24-4F23-A3DA-35B19A6460A7}" destId="{68AAF190-66AD-47EB-836E-AD1D7C3D85A9}" srcOrd="2" destOrd="0" presId="urn:microsoft.com/office/officeart/2008/layout/SquareAccentList"/>
    <dgm:cxn modelId="{A09F832F-7B05-469D-AA06-FAF004CD7F3F}" type="presParOf" srcId="{68AAF190-66AD-47EB-836E-AD1D7C3D85A9}" destId="{35D46C88-8297-4E3B-B4A1-870A51738DB9}" srcOrd="0" destOrd="0" presId="urn:microsoft.com/office/officeart/2008/layout/SquareAccentList"/>
    <dgm:cxn modelId="{7F996239-80B3-47E9-8583-61557207806A}" type="presParOf" srcId="{68AAF190-66AD-47EB-836E-AD1D7C3D85A9}" destId="{9DA04668-4D06-4AFB-9CAC-57AAB04B7023}" srcOrd="1" destOrd="0" presId="urn:microsoft.com/office/officeart/2008/layout/SquareAccentList"/>
    <dgm:cxn modelId="{AF3FDF7E-2974-456E-A4CC-B22807C864C7}" type="presParOf" srcId="{835BABCF-1C24-4F23-A3DA-35B19A6460A7}" destId="{77F41526-F79B-41E5-AF9A-6DD8A0A8D2C4}" srcOrd="3" destOrd="0" presId="urn:microsoft.com/office/officeart/2008/layout/SquareAccentList"/>
    <dgm:cxn modelId="{E715B789-F6A8-4182-95BC-6A7E5C48CA7E}" type="presParOf" srcId="{77F41526-F79B-41E5-AF9A-6DD8A0A8D2C4}" destId="{9FD8316B-E347-4329-8155-1F4B21C31D45}" srcOrd="0" destOrd="0" presId="urn:microsoft.com/office/officeart/2008/layout/SquareAccentList"/>
    <dgm:cxn modelId="{9663DAF0-DC02-4F9B-AD90-35F6BACAEBBA}" type="presParOf" srcId="{77F41526-F79B-41E5-AF9A-6DD8A0A8D2C4}" destId="{622B85A4-B8AA-4255-BC8A-A24C4AAB6E0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79148-C0C5-4196-B946-35051D263AB4}">
      <dsp:nvSpPr>
        <dsp:cNvPr id="0" name=""/>
        <dsp:cNvSpPr/>
      </dsp:nvSpPr>
      <dsp:spPr>
        <a:xfrm>
          <a:off x="3599633" y="1173"/>
          <a:ext cx="2335525" cy="7564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n-lt"/>
              <a:cs typeface="Helvetica" pitchFamily="34" charset="0"/>
            </a:rPr>
            <a:t>Таможенно-финансовая компания осуществляет</a:t>
          </a:r>
          <a:endParaRPr lang="ru-RU" sz="1400" b="1" kern="1200" dirty="0">
            <a:latin typeface="+mn-lt"/>
            <a:cs typeface="Helvetica" pitchFamily="34" charset="0"/>
          </a:endParaRPr>
        </a:p>
      </dsp:txBody>
      <dsp:txXfrm>
        <a:off x="3636559" y="38099"/>
        <a:ext cx="2261673" cy="682572"/>
      </dsp:txXfrm>
    </dsp:sp>
    <dsp:sp modelId="{CF8C9869-4C38-4D1F-B031-3CE3A9F78A9A}">
      <dsp:nvSpPr>
        <dsp:cNvPr id="0" name=""/>
        <dsp:cNvSpPr/>
      </dsp:nvSpPr>
      <dsp:spPr>
        <a:xfrm>
          <a:off x="1831660" y="-202119"/>
          <a:ext cx="3565257" cy="3565257"/>
        </a:xfrm>
        <a:custGeom>
          <a:avLst/>
          <a:gdLst/>
          <a:ahLst/>
          <a:cxnLst/>
          <a:rect l="0" t="0" r="0" b="0"/>
          <a:pathLst>
            <a:path>
              <a:moveTo>
                <a:pt x="3401947" y="1037262"/>
              </a:moveTo>
              <a:arcTo wR="1782628" hR="1782628" stAng="20117013" swAng="5016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B2E47-9F65-4490-BDAF-E15E53E80196}">
      <dsp:nvSpPr>
        <dsp:cNvPr id="0" name=""/>
        <dsp:cNvSpPr/>
      </dsp:nvSpPr>
      <dsp:spPr>
        <a:xfrm>
          <a:off x="4344723" y="1161964"/>
          <a:ext cx="2335525" cy="7564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+mn-lt"/>
              <a:cs typeface="Helvetica" pitchFamily="34" charset="0"/>
            </a:rPr>
            <a:t>Консультирование  по сделке с предварительным расчетом  затрат</a:t>
          </a:r>
        </a:p>
      </dsp:txBody>
      <dsp:txXfrm>
        <a:off x="4381649" y="1198890"/>
        <a:ext cx="2261673" cy="682572"/>
      </dsp:txXfrm>
    </dsp:sp>
    <dsp:sp modelId="{C48A2A63-20DC-421F-82B6-F55C46B1097E}">
      <dsp:nvSpPr>
        <dsp:cNvPr id="0" name=""/>
        <dsp:cNvSpPr/>
      </dsp:nvSpPr>
      <dsp:spPr>
        <a:xfrm>
          <a:off x="2063436" y="479174"/>
          <a:ext cx="3565257" cy="3565257"/>
        </a:xfrm>
        <a:custGeom>
          <a:avLst/>
          <a:gdLst/>
          <a:ahLst/>
          <a:cxnLst/>
          <a:rect l="0" t="0" r="0" b="0"/>
          <a:pathLst>
            <a:path>
              <a:moveTo>
                <a:pt x="3550805" y="1556097"/>
              </a:moveTo>
              <a:arcTo wR="1782628" hR="1782628" stAng="21161956" swAng="6904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F3694-073F-4919-8EB1-461CA328E6AF}">
      <dsp:nvSpPr>
        <dsp:cNvPr id="0" name=""/>
        <dsp:cNvSpPr/>
      </dsp:nvSpPr>
      <dsp:spPr>
        <a:xfrm>
          <a:off x="4341420" y="2510314"/>
          <a:ext cx="2335525" cy="7564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Helvetica" pitchFamily="34" charset="0"/>
            </a:rPr>
            <a:t>Обеспечение  транспортно-экспедиторских услуг</a:t>
          </a:r>
          <a:endParaRPr lang="ru-RU" sz="1400" kern="1200" dirty="0">
            <a:latin typeface="+mn-lt"/>
            <a:cs typeface="Helvetica" pitchFamily="34" charset="0"/>
          </a:endParaRPr>
        </a:p>
      </dsp:txBody>
      <dsp:txXfrm>
        <a:off x="4378346" y="2547240"/>
        <a:ext cx="2261673" cy="682572"/>
      </dsp:txXfrm>
    </dsp:sp>
    <dsp:sp modelId="{9BF4B449-712D-4D07-B9C3-9B22C9CD5C04}">
      <dsp:nvSpPr>
        <dsp:cNvPr id="0" name=""/>
        <dsp:cNvSpPr/>
      </dsp:nvSpPr>
      <dsp:spPr>
        <a:xfrm>
          <a:off x="1940186" y="58822"/>
          <a:ext cx="3565257" cy="3565257"/>
        </a:xfrm>
        <a:custGeom>
          <a:avLst/>
          <a:gdLst/>
          <a:ahLst/>
          <a:cxnLst/>
          <a:rect l="0" t="0" r="0" b="0"/>
          <a:pathLst>
            <a:path>
              <a:moveTo>
                <a:pt x="2761458" y="3272480"/>
              </a:moveTo>
              <a:arcTo wR="1782628" hR="1782628" stAng="3401709" swAng="6540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F338A-D1B4-49F9-B917-0E2D1A513396}">
      <dsp:nvSpPr>
        <dsp:cNvPr id="0" name=""/>
        <dsp:cNvSpPr/>
      </dsp:nvSpPr>
      <dsp:spPr>
        <a:xfrm>
          <a:off x="2413668" y="3529029"/>
          <a:ext cx="2335525" cy="7564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Helvetica" pitchFamily="34" charset="0"/>
            </a:rPr>
            <a:t>Таможенное оформление товара, предоставление возмещения затрат*</a:t>
          </a:r>
          <a:endParaRPr lang="ru-RU" sz="1400" kern="1200" dirty="0">
            <a:latin typeface="+mn-lt"/>
            <a:cs typeface="Helvetica" pitchFamily="34" charset="0"/>
          </a:endParaRPr>
        </a:p>
      </dsp:txBody>
      <dsp:txXfrm>
        <a:off x="2450594" y="3565955"/>
        <a:ext cx="2261673" cy="682572"/>
      </dsp:txXfrm>
    </dsp:sp>
    <dsp:sp modelId="{04E00703-EF82-488D-BB3A-B1FDF78FC714}">
      <dsp:nvSpPr>
        <dsp:cNvPr id="0" name=""/>
        <dsp:cNvSpPr/>
      </dsp:nvSpPr>
      <dsp:spPr>
        <a:xfrm>
          <a:off x="1546739" y="39284"/>
          <a:ext cx="3565257" cy="3565257"/>
        </a:xfrm>
        <a:custGeom>
          <a:avLst/>
          <a:gdLst/>
          <a:ahLst/>
          <a:cxnLst/>
          <a:rect l="0" t="0" r="0" b="0"/>
          <a:pathLst>
            <a:path>
              <a:moveTo>
                <a:pt x="1157105" y="3451906"/>
              </a:moveTo>
              <a:arcTo wR="1782628" hR="1782628" stAng="6632539" swAng="6903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10B48-9DFE-4B69-9B55-6287470D9D98}">
      <dsp:nvSpPr>
        <dsp:cNvPr id="0" name=""/>
        <dsp:cNvSpPr/>
      </dsp:nvSpPr>
      <dsp:spPr>
        <a:xfrm>
          <a:off x="352056" y="2510315"/>
          <a:ext cx="2335525" cy="7564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Helvetica" pitchFamily="34" charset="0"/>
            </a:rPr>
            <a:t>Складские услуги </a:t>
          </a:r>
          <a:endParaRPr lang="ru-RU" sz="1400" kern="1200" dirty="0">
            <a:latin typeface="+mn-lt"/>
            <a:cs typeface="Helvetica" pitchFamily="34" charset="0"/>
          </a:endParaRPr>
        </a:p>
      </dsp:txBody>
      <dsp:txXfrm>
        <a:off x="388982" y="2547241"/>
        <a:ext cx="2261673" cy="682572"/>
      </dsp:txXfrm>
    </dsp:sp>
    <dsp:sp modelId="{A0969302-1109-44E1-97B3-801EB49969DC}">
      <dsp:nvSpPr>
        <dsp:cNvPr id="0" name=""/>
        <dsp:cNvSpPr/>
      </dsp:nvSpPr>
      <dsp:spPr>
        <a:xfrm>
          <a:off x="1409831" y="509098"/>
          <a:ext cx="3565257" cy="3565257"/>
        </a:xfrm>
        <a:custGeom>
          <a:avLst/>
          <a:gdLst/>
          <a:ahLst/>
          <a:cxnLst/>
          <a:rect l="0" t="0" r="0" b="0"/>
          <a:pathLst>
            <a:path>
              <a:moveTo>
                <a:pt x="3078" y="1887351"/>
              </a:moveTo>
              <a:arcTo wR="1782628" hR="1782628" stAng="10597930" swAng="6663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9F259-DE92-4D02-8A16-B02987556377}">
      <dsp:nvSpPr>
        <dsp:cNvPr id="0" name=""/>
        <dsp:cNvSpPr/>
      </dsp:nvSpPr>
      <dsp:spPr>
        <a:xfrm>
          <a:off x="352063" y="1182522"/>
          <a:ext cx="2335525" cy="7564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Helvetica" pitchFamily="34" charset="0"/>
            </a:rPr>
            <a:t>Доставка на склад получателя</a:t>
          </a:r>
          <a:endParaRPr lang="ru-RU" sz="1400" kern="1200" dirty="0">
            <a:latin typeface="+mn-lt"/>
            <a:cs typeface="Helvetica" pitchFamily="34" charset="0"/>
          </a:endParaRPr>
        </a:p>
      </dsp:txBody>
      <dsp:txXfrm>
        <a:off x="388989" y="1219448"/>
        <a:ext cx="2261673" cy="682572"/>
      </dsp:txXfrm>
    </dsp:sp>
    <dsp:sp modelId="{FC0EA8C2-A578-42D7-A11A-7188CBAB569E}">
      <dsp:nvSpPr>
        <dsp:cNvPr id="0" name=""/>
        <dsp:cNvSpPr/>
      </dsp:nvSpPr>
      <dsp:spPr>
        <a:xfrm>
          <a:off x="1567434" y="-879"/>
          <a:ext cx="3565257" cy="3565257"/>
        </a:xfrm>
        <a:custGeom>
          <a:avLst/>
          <a:gdLst/>
          <a:ahLst/>
          <a:cxnLst/>
          <a:rect l="0" t="0" r="0" b="0"/>
          <a:pathLst>
            <a:path>
              <a:moveTo>
                <a:pt x="306997" y="782490"/>
              </a:moveTo>
              <a:arcTo wR="1782628" hR="1782628" stAng="12847695" swAng="29660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4B0A1-72BA-4E9D-AC6B-AA30B509D82A}">
      <dsp:nvSpPr>
        <dsp:cNvPr id="0" name=""/>
        <dsp:cNvSpPr/>
      </dsp:nvSpPr>
      <dsp:spPr>
        <a:xfrm>
          <a:off x="0" y="0"/>
          <a:ext cx="6328849" cy="977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R="0" lvl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800" b="0" kern="1200" dirty="0" smtClean="0">
              <a:latin typeface="+mn-lt"/>
              <a:cs typeface="Helvetica" pitchFamily="34" charset="0"/>
            </a:rPr>
            <a:t>Первичное обращение  и заключение договоров с Таможенно-финансовой компанией и  Фондом «Сколково» </a:t>
          </a:r>
          <a:endParaRPr lang="ru-RU" sz="1800" b="0" kern="1200" dirty="0">
            <a:latin typeface="+mn-lt"/>
            <a:cs typeface="Helvetica" pitchFamily="34" charset="0"/>
          </a:endParaRPr>
        </a:p>
      </dsp:txBody>
      <dsp:txXfrm>
        <a:off x="28622" y="28622"/>
        <a:ext cx="5191770" cy="919981"/>
      </dsp:txXfrm>
    </dsp:sp>
    <dsp:sp modelId="{2EC92D7D-DCF4-412A-8012-4B45E99E888D}">
      <dsp:nvSpPr>
        <dsp:cNvPr id="0" name=""/>
        <dsp:cNvSpPr/>
      </dsp:nvSpPr>
      <dsp:spPr>
        <a:xfrm>
          <a:off x="530041" y="1154903"/>
          <a:ext cx="6328849" cy="977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+mn-lt"/>
              <a:cs typeface="Helvetica" pitchFamily="34" charset="0"/>
            </a:rPr>
            <a:t>Подача и согласование уведомления о намерении осуществить ввоз товара</a:t>
          </a:r>
          <a:endParaRPr lang="ru-RU" sz="1800" b="0" kern="1200" dirty="0">
            <a:latin typeface="+mn-lt"/>
            <a:cs typeface="Helvetica" pitchFamily="34" charset="0"/>
          </a:endParaRPr>
        </a:p>
      </dsp:txBody>
      <dsp:txXfrm>
        <a:off x="558663" y="1183525"/>
        <a:ext cx="5106367" cy="919981"/>
      </dsp:txXfrm>
    </dsp:sp>
    <dsp:sp modelId="{724AAE03-CC4B-4B8E-ABCE-1E2B9F966302}">
      <dsp:nvSpPr>
        <dsp:cNvPr id="0" name=""/>
        <dsp:cNvSpPr/>
      </dsp:nvSpPr>
      <dsp:spPr>
        <a:xfrm>
          <a:off x="1052171" y="2309806"/>
          <a:ext cx="6328849" cy="977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+mn-lt"/>
              <a:cs typeface="Helvetica" pitchFamily="34" charset="0"/>
            </a:rPr>
            <a:t>Предоставление услуг таможенного представителя</a:t>
          </a:r>
          <a:endParaRPr lang="ru-RU" sz="1800" b="0" kern="1200" dirty="0">
            <a:latin typeface="+mn-lt"/>
            <a:cs typeface="Helvetica" pitchFamily="34" charset="0"/>
          </a:endParaRPr>
        </a:p>
      </dsp:txBody>
      <dsp:txXfrm>
        <a:off x="1080793" y="2338428"/>
        <a:ext cx="5114278" cy="919981"/>
      </dsp:txXfrm>
    </dsp:sp>
    <dsp:sp modelId="{551DE045-C0A0-435E-B7D4-000C771D661F}">
      <dsp:nvSpPr>
        <dsp:cNvPr id="0" name=""/>
        <dsp:cNvSpPr/>
      </dsp:nvSpPr>
      <dsp:spPr>
        <a:xfrm>
          <a:off x="1582212" y="3464710"/>
          <a:ext cx="6328849" cy="977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+mn-lt"/>
              <a:cs typeface="Helvetica" pitchFamily="34" charset="0"/>
            </a:rPr>
            <a:t>Получение льгот по уплате таможенных платежей</a:t>
          </a:r>
        </a:p>
      </dsp:txBody>
      <dsp:txXfrm>
        <a:off x="1610834" y="3493332"/>
        <a:ext cx="5106367" cy="919981"/>
      </dsp:txXfrm>
    </dsp:sp>
    <dsp:sp modelId="{B385AB7B-CD84-418A-BBA1-04266CCC8894}">
      <dsp:nvSpPr>
        <dsp:cNvPr id="0" name=""/>
        <dsp:cNvSpPr/>
      </dsp:nvSpPr>
      <dsp:spPr>
        <a:xfrm>
          <a:off x="5693652" y="748466"/>
          <a:ext cx="635196" cy="63519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0" kern="1200"/>
        </a:p>
      </dsp:txBody>
      <dsp:txXfrm>
        <a:off x="5836571" y="748466"/>
        <a:ext cx="349358" cy="477985"/>
      </dsp:txXfrm>
    </dsp:sp>
    <dsp:sp modelId="{942FB5C7-07FE-493D-98AF-B095AE30926F}">
      <dsp:nvSpPr>
        <dsp:cNvPr id="0" name=""/>
        <dsp:cNvSpPr/>
      </dsp:nvSpPr>
      <dsp:spPr>
        <a:xfrm>
          <a:off x="6223693" y="1903369"/>
          <a:ext cx="635196" cy="63519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0" kern="1200" dirty="0"/>
        </a:p>
      </dsp:txBody>
      <dsp:txXfrm>
        <a:off x="6366612" y="1903369"/>
        <a:ext cx="349358" cy="477985"/>
      </dsp:txXfrm>
    </dsp:sp>
    <dsp:sp modelId="{DCC87650-48C2-4280-8609-9F925FB04262}">
      <dsp:nvSpPr>
        <dsp:cNvPr id="0" name=""/>
        <dsp:cNvSpPr/>
      </dsp:nvSpPr>
      <dsp:spPr>
        <a:xfrm>
          <a:off x="6745823" y="3058272"/>
          <a:ext cx="635196" cy="63519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0" kern="1200" dirty="0"/>
        </a:p>
      </dsp:txBody>
      <dsp:txXfrm>
        <a:off x="6888742" y="3058272"/>
        <a:ext cx="349358" cy="477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88AB5-5C89-4A06-A4B7-DD3F379817C5}">
      <dsp:nvSpPr>
        <dsp:cNvPr id="0" name=""/>
        <dsp:cNvSpPr/>
      </dsp:nvSpPr>
      <dsp:spPr>
        <a:xfrm>
          <a:off x="17167" y="385812"/>
          <a:ext cx="2818611" cy="7141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+mn-lt"/>
              <a:cs typeface="Helvetica" pitchFamily="34" charset="0"/>
            </a:rPr>
            <a:t>с Фондом «Сколково»</a:t>
          </a:r>
          <a:endParaRPr lang="ru-RU" sz="1800" b="1" i="0" kern="1200" dirty="0">
            <a:latin typeface="+mn-lt"/>
            <a:cs typeface="Helvetica" pitchFamily="34" charset="0"/>
          </a:endParaRPr>
        </a:p>
      </dsp:txBody>
      <dsp:txXfrm>
        <a:off x="38083" y="406728"/>
        <a:ext cx="2776779" cy="672279"/>
      </dsp:txXfrm>
    </dsp:sp>
    <dsp:sp modelId="{A44B43BB-052E-4CAF-A2BA-3A20538A7763}">
      <dsp:nvSpPr>
        <dsp:cNvPr id="0" name=""/>
        <dsp:cNvSpPr/>
      </dsp:nvSpPr>
      <dsp:spPr>
        <a:xfrm>
          <a:off x="299029" y="1099923"/>
          <a:ext cx="268584" cy="1134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785"/>
              </a:lnTo>
              <a:lnTo>
                <a:pt x="268584" y="113478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3B1D5-580B-46BB-A4F6-03EADAF94516}">
      <dsp:nvSpPr>
        <dsp:cNvPr id="0" name=""/>
        <dsp:cNvSpPr/>
      </dsp:nvSpPr>
      <dsp:spPr>
        <a:xfrm>
          <a:off x="567613" y="1218711"/>
          <a:ext cx="3132436" cy="2031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  <a:cs typeface="Helvetica" pitchFamily="34" charset="0"/>
            </a:rPr>
            <a:t>Договор о порядке возмещения затрат по  уплате ввозной таможенной пошлины и НДС в отношении товаров, ввезенных для целей реализации проекта «Сколково»</a:t>
          </a:r>
          <a:endParaRPr lang="ru-RU" sz="1800" kern="1200" dirty="0">
            <a:latin typeface="+mn-lt"/>
            <a:cs typeface="Helvetica" pitchFamily="34" charset="0"/>
          </a:endParaRPr>
        </a:p>
      </dsp:txBody>
      <dsp:txXfrm>
        <a:off x="627128" y="1278226"/>
        <a:ext cx="3013406" cy="1912966"/>
      </dsp:txXfrm>
    </dsp:sp>
    <dsp:sp modelId="{1CFF8049-634D-4ADB-AC3F-DB6E82E34BC4}">
      <dsp:nvSpPr>
        <dsp:cNvPr id="0" name=""/>
        <dsp:cNvSpPr/>
      </dsp:nvSpPr>
      <dsp:spPr>
        <a:xfrm>
          <a:off x="4074164" y="385812"/>
          <a:ext cx="2818611" cy="7141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+mn-lt"/>
              <a:cs typeface="Helvetica" pitchFamily="34" charset="0"/>
            </a:rPr>
            <a:t>с Таможенно-финансовой компанией</a:t>
          </a:r>
          <a:endParaRPr lang="ru-RU" sz="1800" b="1" i="0" kern="1200" dirty="0">
            <a:latin typeface="+mn-lt"/>
            <a:cs typeface="Helvetica" pitchFamily="34" charset="0"/>
          </a:endParaRPr>
        </a:p>
      </dsp:txBody>
      <dsp:txXfrm>
        <a:off x="4095080" y="406728"/>
        <a:ext cx="2776779" cy="672279"/>
      </dsp:txXfrm>
    </dsp:sp>
    <dsp:sp modelId="{1EE676C3-0138-4662-A958-F8BF9F4659D6}">
      <dsp:nvSpPr>
        <dsp:cNvPr id="0" name=""/>
        <dsp:cNvSpPr/>
      </dsp:nvSpPr>
      <dsp:spPr>
        <a:xfrm>
          <a:off x="4356025" y="1099923"/>
          <a:ext cx="272475" cy="1147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895"/>
              </a:lnTo>
              <a:lnTo>
                <a:pt x="272475" y="114789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B91FC-C505-46AB-B27D-93D33876A8D4}">
      <dsp:nvSpPr>
        <dsp:cNvPr id="0" name=""/>
        <dsp:cNvSpPr/>
      </dsp:nvSpPr>
      <dsp:spPr>
        <a:xfrm>
          <a:off x="4628501" y="1249536"/>
          <a:ext cx="3155661" cy="1996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  <a:cs typeface="Helvetica" pitchFamily="34" charset="0"/>
            </a:rPr>
            <a:t>Договор оказания услуг таможенного представителя</a:t>
          </a:r>
          <a:endParaRPr lang="ru-RU" sz="1800" kern="1200" dirty="0">
            <a:latin typeface="+mn-lt"/>
            <a:cs typeface="Helvetica" pitchFamily="34" charset="0"/>
          </a:endParaRPr>
        </a:p>
      </dsp:txBody>
      <dsp:txXfrm>
        <a:off x="4686978" y="1308013"/>
        <a:ext cx="3038707" cy="18796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3C7B4-1BD6-426E-BE39-5D505E546133}">
      <dsp:nvSpPr>
        <dsp:cNvPr id="0" name=""/>
        <dsp:cNvSpPr/>
      </dsp:nvSpPr>
      <dsp:spPr>
        <a:xfrm>
          <a:off x="-4070276" y="-624737"/>
          <a:ext cx="4850271" cy="4850271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9FB71-363B-4D96-A4D9-F8EAE827A33B}">
      <dsp:nvSpPr>
        <dsp:cNvPr id="0" name=""/>
        <dsp:cNvSpPr/>
      </dsp:nvSpPr>
      <dsp:spPr>
        <a:xfrm>
          <a:off x="341735" y="224977"/>
          <a:ext cx="6702921" cy="4502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3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+mn-lt"/>
              <a:cs typeface="Helvetica" pitchFamily="34" charset="0"/>
            </a:rPr>
            <a:t>Наименование и количество планируемого ко ввозу товара</a:t>
          </a:r>
          <a:endParaRPr lang="ru-RU" sz="1300" b="1" kern="1200" dirty="0">
            <a:latin typeface="+mn-lt"/>
            <a:cs typeface="Helvetica" pitchFamily="34" charset="0"/>
          </a:endParaRPr>
        </a:p>
      </dsp:txBody>
      <dsp:txXfrm>
        <a:off x="341735" y="224977"/>
        <a:ext cx="6702921" cy="450243"/>
      </dsp:txXfrm>
    </dsp:sp>
    <dsp:sp modelId="{ED0A3412-FF76-4000-9308-1D902E4CCB6B}">
      <dsp:nvSpPr>
        <dsp:cNvPr id="0" name=""/>
        <dsp:cNvSpPr/>
      </dsp:nvSpPr>
      <dsp:spPr>
        <a:xfrm>
          <a:off x="60333" y="168697"/>
          <a:ext cx="562804" cy="5628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7CFFC-6044-49AA-AC97-BDF81A7DFFF9}">
      <dsp:nvSpPr>
        <dsp:cNvPr id="0" name=""/>
        <dsp:cNvSpPr/>
      </dsp:nvSpPr>
      <dsp:spPr>
        <a:xfrm>
          <a:off x="664366" y="900127"/>
          <a:ext cx="6380290" cy="450243"/>
        </a:xfrm>
        <a:prstGeom prst="rect">
          <a:avLst/>
        </a:prstGeom>
        <a:solidFill>
          <a:schemeClr val="accent4">
            <a:hueOff val="-479041"/>
            <a:satOff val="1782"/>
            <a:lumOff val="44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3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+mn-lt"/>
              <a:cs typeface="Helvetica" pitchFamily="34" charset="0"/>
            </a:rPr>
            <a:t>Подробное описание товаров, в том числе техническое</a:t>
          </a:r>
          <a:endParaRPr lang="ru-RU" sz="1300" b="1" kern="1200" dirty="0">
            <a:latin typeface="+mn-lt"/>
            <a:cs typeface="Helvetica" pitchFamily="34" charset="0"/>
          </a:endParaRPr>
        </a:p>
      </dsp:txBody>
      <dsp:txXfrm>
        <a:off x="664366" y="900127"/>
        <a:ext cx="6380290" cy="450243"/>
      </dsp:txXfrm>
    </dsp:sp>
    <dsp:sp modelId="{76512BCC-6924-41F3-A56F-32D621373F03}">
      <dsp:nvSpPr>
        <dsp:cNvPr id="0" name=""/>
        <dsp:cNvSpPr/>
      </dsp:nvSpPr>
      <dsp:spPr>
        <a:xfrm>
          <a:off x="382964" y="843846"/>
          <a:ext cx="562804" cy="5628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82F33-E95D-49FA-BFD1-33227FAF4B6D}">
      <dsp:nvSpPr>
        <dsp:cNvPr id="0" name=""/>
        <dsp:cNvSpPr/>
      </dsp:nvSpPr>
      <dsp:spPr>
        <a:xfrm>
          <a:off x="763388" y="1575276"/>
          <a:ext cx="6281268" cy="450243"/>
        </a:xfrm>
        <a:prstGeom prst="rect">
          <a:avLst/>
        </a:prstGeom>
        <a:solidFill>
          <a:schemeClr val="accent4">
            <a:hueOff val="-958081"/>
            <a:satOff val="3564"/>
            <a:lumOff val="8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3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+mn-lt"/>
              <a:cs typeface="Helvetica" pitchFamily="34" charset="0"/>
            </a:rPr>
            <a:t>Цели использования (при осуществлении исследовательской деятельности) **</a:t>
          </a:r>
          <a:endParaRPr lang="ru-RU" sz="1300" b="1" kern="1200" dirty="0">
            <a:latin typeface="+mn-lt"/>
            <a:cs typeface="Helvetica" pitchFamily="34" charset="0"/>
          </a:endParaRPr>
        </a:p>
      </dsp:txBody>
      <dsp:txXfrm>
        <a:off x="763388" y="1575276"/>
        <a:ext cx="6281268" cy="450243"/>
      </dsp:txXfrm>
    </dsp:sp>
    <dsp:sp modelId="{647DDC98-8A11-40A6-8627-5ABE1FAB9AA9}">
      <dsp:nvSpPr>
        <dsp:cNvPr id="0" name=""/>
        <dsp:cNvSpPr/>
      </dsp:nvSpPr>
      <dsp:spPr>
        <a:xfrm>
          <a:off x="481986" y="1518996"/>
          <a:ext cx="562804" cy="5628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42DE0-1319-40A5-B84A-8D95B54188E1}">
      <dsp:nvSpPr>
        <dsp:cNvPr id="0" name=""/>
        <dsp:cNvSpPr/>
      </dsp:nvSpPr>
      <dsp:spPr>
        <a:xfrm>
          <a:off x="664366" y="2250426"/>
          <a:ext cx="6380290" cy="450243"/>
        </a:xfrm>
        <a:prstGeom prst="rect">
          <a:avLst/>
        </a:prstGeom>
        <a:solidFill>
          <a:schemeClr val="accent4">
            <a:hueOff val="-1437122"/>
            <a:satOff val="5346"/>
            <a:lumOff val="13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3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+mn-lt"/>
              <a:cs typeface="Helvetica" pitchFamily="34" charset="0"/>
            </a:rPr>
            <a:t>Место использования  планируемого </a:t>
          </a:r>
          <a:r>
            <a:rPr lang="ru-RU" sz="1300" b="1" kern="1200" dirty="0" smtClean="0">
              <a:latin typeface="+mn-lt"/>
              <a:cs typeface="Helvetica" pitchFamily="34" charset="0"/>
            </a:rPr>
            <a:t>к </a:t>
          </a:r>
          <a:r>
            <a:rPr lang="ru-RU" sz="1300" b="1" kern="1200" dirty="0" smtClean="0">
              <a:latin typeface="+mn-lt"/>
              <a:cs typeface="Helvetica" pitchFamily="34" charset="0"/>
            </a:rPr>
            <a:t>ввозу товара</a:t>
          </a:r>
          <a:endParaRPr lang="ru-RU" sz="1300" b="1" kern="1200" dirty="0">
            <a:latin typeface="+mn-lt"/>
            <a:cs typeface="Helvetica" pitchFamily="34" charset="0"/>
          </a:endParaRPr>
        </a:p>
      </dsp:txBody>
      <dsp:txXfrm>
        <a:off x="664366" y="2250426"/>
        <a:ext cx="6380290" cy="450243"/>
      </dsp:txXfrm>
    </dsp:sp>
    <dsp:sp modelId="{9748F5DC-69DB-4F54-A6D7-E32AAF75ADD8}">
      <dsp:nvSpPr>
        <dsp:cNvPr id="0" name=""/>
        <dsp:cNvSpPr/>
      </dsp:nvSpPr>
      <dsp:spPr>
        <a:xfrm>
          <a:off x="382964" y="2194145"/>
          <a:ext cx="562804" cy="5628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56039-D1A6-4A51-81BF-DA36AD430935}">
      <dsp:nvSpPr>
        <dsp:cNvPr id="0" name=""/>
        <dsp:cNvSpPr/>
      </dsp:nvSpPr>
      <dsp:spPr>
        <a:xfrm>
          <a:off x="341735" y="2925575"/>
          <a:ext cx="6702921" cy="450243"/>
        </a:xfrm>
        <a:prstGeom prst="rect">
          <a:avLst/>
        </a:prstGeom>
        <a:solidFill>
          <a:schemeClr val="accent4">
            <a:hueOff val="-1916162"/>
            <a:satOff val="7128"/>
            <a:lumOff val="176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3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+mn-lt"/>
              <a:cs typeface="Helvetica" pitchFamily="34" charset="0"/>
            </a:rPr>
            <a:t>Стоимость планируемого </a:t>
          </a:r>
          <a:r>
            <a:rPr lang="ru-RU" sz="1300" b="1" kern="1200" dirty="0" smtClean="0">
              <a:latin typeface="+mn-lt"/>
              <a:cs typeface="Helvetica" pitchFamily="34" charset="0"/>
            </a:rPr>
            <a:t>к </a:t>
          </a:r>
          <a:r>
            <a:rPr lang="ru-RU" sz="1300" b="1" kern="1200" dirty="0" smtClean="0">
              <a:latin typeface="+mn-lt"/>
              <a:cs typeface="Helvetica" pitchFamily="34" charset="0"/>
            </a:rPr>
            <a:t>ввозу товара.</a:t>
          </a:r>
          <a:endParaRPr lang="ru-RU" sz="1300" b="1" kern="1200" dirty="0">
            <a:latin typeface="+mn-lt"/>
            <a:cs typeface="Helvetica" pitchFamily="34" charset="0"/>
          </a:endParaRPr>
        </a:p>
      </dsp:txBody>
      <dsp:txXfrm>
        <a:off x="341735" y="2925575"/>
        <a:ext cx="6702921" cy="450243"/>
      </dsp:txXfrm>
    </dsp:sp>
    <dsp:sp modelId="{6C50C828-0A3A-497D-BAA7-40280E2CAF83}">
      <dsp:nvSpPr>
        <dsp:cNvPr id="0" name=""/>
        <dsp:cNvSpPr/>
      </dsp:nvSpPr>
      <dsp:spPr>
        <a:xfrm>
          <a:off x="60333" y="2869295"/>
          <a:ext cx="562804" cy="5628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B67D5-7544-4D4C-B0E9-334EF06E96FC}">
      <dsp:nvSpPr>
        <dsp:cNvPr id="0" name=""/>
        <dsp:cNvSpPr/>
      </dsp:nvSpPr>
      <dsp:spPr>
        <a:xfrm>
          <a:off x="97234" y="806924"/>
          <a:ext cx="3818070" cy="449184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30CD58-2C07-46C7-820C-9CB6148C5E48}">
      <dsp:nvSpPr>
        <dsp:cNvPr id="0" name=""/>
        <dsp:cNvSpPr/>
      </dsp:nvSpPr>
      <dsp:spPr>
        <a:xfrm>
          <a:off x="97234" y="975620"/>
          <a:ext cx="280489" cy="2804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06D6A2-7492-41A1-BBB6-856610B942C0}">
      <dsp:nvSpPr>
        <dsp:cNvPr id="0" name=""/>
        <dsp:cNvSpPr/>
      </dsp:nvSpPr>
      <dsp:spPr>
        <a:xfrm>
          <a:off x="97234" y="0"/>
          <a:ext cx="3818070" cy="806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+mn-lt"/>
              <a:cs typeface="Helvetica" pitchFamily="34" charset="0"/>
            </a:rPr>
            <a:t>Оказание основных услуг</a:t>
          </a:r>
          <a:endParaRPr lang="ru-RU" sz="1800" b="1" i="1" kern="1200" dirty="0">
            <a:latin typeface="+mn-lt"/>
            <a:cs typeface="Helvetica" pitchFamily="34" charset="0"/>
          </a:endParaRPr>
        </a:p>
      </dsp:txBody>
      <dsp:txXfrm>
        <a:off x="97234" y="0"/>
        <a:ext cx="3818070" cy="806924"/>
      </dsp:txXfrm>
    </dsp:sp>
    <dsp:sp modelId="{C5F4F580-F7EE-4C42-801A-0AF324009DEF}">
      <dsp:nvSpPr>
        <dsp:cNvPr id="0" name=""/>
        <dsp:cNvSpPr/>
      </dsp:nvSpPr>
      <dsp:spPr>
        <a:xfrm>
          <a:off x="97234" y="1884782"/>
          <a:ext cx="280482" cy="280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BBA1FD-0785-42FA-B1D2-3CCE52882A8D}">
      <dsp:nvSpPr>
        <dsp:cNvPr id="0" name=""/>
        <dsp:cNvSpPr/>
      </dsp:nvSpPr>
      <dsp:spPr>
        <a:xfrm>
          <a:off x="364499" y="1442770"/>
          <a:ext cx="3550805" cy="1164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cs typeface="Helvetica" pitchFamily="34" charset="0"/>
            </a:rPr>
            <a:t>Декларирование товаров</a:t>
          </a:r>
          <a:endParaRPr lang="ru-RU" sz="1500" kern="1200" dirty="0">
            <a:latin typeface="+mn-lt"/>
            <a:cs typeface="Helvetica" pitchFamily="34" charset="0"/>
          </a:endParaRPr>
        </a:p>
      </dsp:txBody>
      <dsp:txXfrm>
        <a:off x="364499" y="1442770"/>
        <a:ext cx="3550805" cy="1164505"/>
      </dsp:txXfrm>
    </dsp:sp>
    <dsp:sp modelId="{C884B362-724A-44C7-9987-5833E2DE2D32}">
      <dsp:nvSpPr>
        <dsp:cNvPr id="0" name=""/>
        <dsp:cNvSpPr/>
      </dsp:nvSpPr>
      <dsp:spPr>
        <a:xfrm>
          <a:off x="97234" y="2793937"/>
          <a:ext cx="280482" cy="280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5E9894-3A77-4CED-A436-BCF0403069A4}">
      <dsp:nvSpPr>
        <dsp:cNvPr id="0" name=""/>
        <dsp:cNvSpPr/>
      </dsp:nvSpPr>
      <dsp:spPr>
        <a:xfrm>
          <a:off x="364499" y="2607275"/>
          <a:ext cx="3550805" cy="653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cs typeface="Helvetica" pitchFamily="34" charset="0"/>
            </a:rPr>
            <a:t>Уплата таможенных пошлин и НДС (предоставление возмещения)*</a:t>
          </a:r>
          <a:endParaRPr lang="ru-RU" sz="1500" kern="1200" dirty="0">
            <a:latin typeface="+mn-lt"/>
            <a:cs typeface="Helvetica" pitchFamily="34" charset="0"/>
          </a:endParaRPr>
        </a:p>
      </dsp:txBody>
      <dsp:txXfrm>
        <a:off x="364499" y="2607275"/>
        <a:ext cx="3550805" cy="653804"/>
      </dsp:txXfrm>
    </dsp:sp>
    <dsp:sp modelId="{41335AD6-2DD9-4894-BADE-718CC9DEA202}">
      <dsp:nvSpPr>
        <dsp:cNvPr id="0" name=""/>
        <dsp:cNvSpPr/>
      </dsp:nvSpPr>
      <dsp:spPr>
        <a:xfrm>
          <a:off x="4106208" y="806924"/>
          <a:ext cx="3818070" cy="449184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BA61E-96D8-48A4-9868-7683D9C37E4B}">
      <dsp:nvSpPr>
        <dsp:cNvPr id="0" name=""/>
        <dsp:cNvSpPr/>
      </dsp:nvSpPr>
      <dsp:spPr>
        <a:xfrm>
          <a:off x="4106208" y="975620"/>
          <a:ext cx="280489" cy="2804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5E62AD-512A-4D31-8B62-28BABDF44B0E}">
      <dsp:nvSpPr>
        <dsp:cNvPr id="0" name=""/>
        <dsp:cNvSpPr/>
      </dsp:nvSpPr>
      <dsp:spPr>
        <a:xfrm>
          <a:off x="4106208" y="0"/>
          <a:ext cx="3818070" cy="806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+mn-lt"/>
              <a:cs typeface="Helvetica" pitchFamily="34" charset="0"/>
            </a:rPr>
            <a:t>Организация оказания сопутствующих услуг </a:t>
          </a:r>
          <a:endParaRPr lang="ru-RU" sz="1800" b="1" i="1" kern="1200" dirty="0">
            <a:latin typeface="+mn-lt"/>
            <a:cs typeface="Helvetica" pitchFamily="34" charset="0"/>
          </a:endParaRPr>
        </a:p>
      </dsp:txBody>
      <dsp:txXfrm>
        <a:off x="4106208" y="0"/>
        <a:ext cx="3818070" cy="806924"/>
      </dsp:txXfrm>
    </dsp:sp>
    <dsp:sp modelId="{7AFAA2C1-DD48-4111-AFCA-8A2241D52936}">
      <dsp:nvSpPr>
        <dsp:cNvPr id="0" name=""/>
        <dsp:cNvSpPr/>
      </dsp:nvSpPr>
      <dsp:spPr>
        <a:xfrm>
          <a:off x="4106208" y="1629431"/>
          <a:ext cx="280482" cy="280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375329-8E74-4408-9B71-C0B341B9DD7E}">
      <dsp:nvSpPr>
        <dsp:cNvPr id="0" name=""/>
        <dsp:cNvSpPr/>
      </dsp:nvSpPr>
      <dsp:spPr>
        <a:xfrm>
          <a:off x="4373473" y="1442770"/>
          <a:ext cx="3550805" cy="653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cs typeface="Helvetica" pitchFamily="34" charset="0"/>
            </a:rPr>
            <a:t>Транспортно-экспедиторские услуги</a:t>
          </a:r>
          <a:endParaRPr lang="ru-RU" sz="1500" kern="1200" dirty="0">
            <a:latin typeface="+mn-lt"/>
            <a:cs typeface="Helvetica" pitchFamily="34" charset="0"/>
          </a:endParaRPr>
        </a:p>
      </dsp:txBody>
      <dsp:txXfrm>
        <a:off x="4373473" y="1442770"/>
        <a:ext cx="3550805" cy="653804"/>
      </dsp:txXfrm>
    </dsp:sp>
    <dsp:sp modelId="{95E9A191-2C2D-4298-A3C0-95F57C78082F}">
      <dsp:nvSpPr>
        <dsp:cNvPr id="0" name=""/>
        <dsp:cNvSpPr/>
      </dsp:nvSpPr>
      <dsp:spPr>
        <a:xfrm>
          <a:off x="4106208" y="2283236"/>
          <a:ext cx="280482" cy="280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EAD448-1597-43D9-899C-598D348EA832}">
      <dsp:nvSpPr>
        <dsp:cNvPr id="0" name=""/>
        <dsp:cNvSpPr/>
      </dsp:nvSpPr>
      <dsp:spPr>
        <a:xfrm>
          <a:off x="4373473" y="2096575"/>
          <a:ext cx="3550805" cy="653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cs typeface="Helvetica" pitchFamily="34" charset="0"/>
            </a:rPr>
            <a:t>Складские услуги</a:t>
          </a:r>
          <a:endParaRPr lang="ru-RU" sz="1500" kern="1200" dirty="0">
            <a:latin typeface="+mn-lt"/>
            <a:cs typeface="Helvetica" pitchFamily="34" charset="0"/>
          </a:endParaRPr>
        </a:p>
      </dsp:txBody>
      <dsp:txXfrm>
        <a:off x="4373473" y="2096575"/>
        <a:ext cx="3550805" cy="653804"/>
      </dsp:txXfrm>
    </dsp:sp>
    <dsp:sp modelId="{35D46C88-8297-4E3B-B4A1-870A51738DB9}">
      <dsp:nvSpPr>
        <dsp:cNvPr id="0" name=""/>
        <dsp:cNvSpPr/>
      </dsp:nvSpPr>
      <dsp:spPr>
        <a:xfrm>
          <a:off x="4106208" y="2937041"/>
          <a:ext cx="280482" cy="280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A04668-4D06-4AFB-9CAC-57AAB04B7023}">
      <dsp:nvSpPr>
        <dsp:cNvPr id="0" name=""/>
        <dsp:cNvSpPr/>
      </dsp:nvSpPr>
      <dsp:spPr>
        <a:xfrm>
          <a:off x="4373473" y="2750380"/>
          <a:ext cx="3550805" cy="653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cs typeface="Helvetica" pitchFamily="34" charset="0"/>
            </a:rPr>
            <a:t>Страхование груза</a:t>
          </a:r>
          <a:endParaRPr lang="ru-RU" sz="1500" kern="1200" dirty="0">
            <a:latin typeface="+mn-lt"/>
            <a:cs typeface="Helvetica" pitchFamily="34" charset="0"/>
          </a:endParaRPr>
        </a:p>
      </dsp:txBody>
      <dsp:txXfrm>
        <a:off x="4373473" y="2750380"/>
        <a:ext cx="3550805" cy="653804"/>
      </dsp:txXfrm>
    </dsp:sp>
    <dsp:sp modelId="{9FD8316B-E347-4329-8155-1F4B21C31D45}">
      <dsp:nvSpPr>
        <dsp:cNvPr id="0" name=""/>
        <dsp:cNvSpPr/>
      </dsp:nvSpPr>
      <dsp:spPr>
        <a:xfrm>
          <a:off x="4106208" y="3590846"/>
          <a:ext cx="280482" cy="280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2B85A4-B8AA-4255-BC8A-A24C4AAB6E0A}">
      <dsp:nvSpPr>
        <dsp:cNvPr id="0" name=""/>
        <dsp:cNvSpPr/>
      </dsp:nvSpPr>
      <dsp:spPr>
        <a:xfrm>
          <a:off x="4373473" y="3404185"/>
          <a:ext cx="3550805" cy="653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cs typeface="Helvetica" pitchFamily="34" charset="0"/>
            </a:rPr>
            <a:t>Иные услуги</a:t>
          </a:r>
          <a:endParaRPr lang="ru-RU" sz="1500" kern="1200" dirty="0">
            <a:latin typeface="+mn-lt"/>
            <a:cs typeface="Helvetica" pitchFamily="34" charset="0"/>
          </a:endParaRPr>
        </a:p>
      </dsp:txBody>
      <dsp:txXfrm>
        <a:off x="4373473" y="3404185"/>
        <a:ext cx="3550805" cy="653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35591-7D05-BA47-A59A-5AD2816770DC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2787F-524F-354C-894D-2DEBC8CD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753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49B72-4300-304A-A7A0-BE77DA9E4333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1A003-8680-8C40-94C4-E84E19A3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243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0" y="406786"/>
            <a:ext cx="4644698" cy="4575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22760" y="2382747"/>
            <a:ext cx="3991429" cy="1632857"/>
          </a:xfrm>
          <a:prstGeom prst="rect">
            <a:avLst/>
          </a:prstGeom>
        </p:spPr>
        <p:txBody>
          <a:bodyPr/>
          <a:lstStyle>
            <a:lvl1pPr algn="r">
              <a:defRPr baseline="0">
                <a:ln>
                  <a:noFill/>
                </a:ln>
                <a:solidFill>
                  <a:schemeClr val="accent6"/>
                </a:solidFill>
              </a:defRPr>
            </a:lvl1pPr>
          </a:lstStyle>
          <a:p>
            <a:r>
              <a:rPr lang="ru-RU" dirty="0" smtClean="0"/>
              <a:t>Отчет Попечительскому Совету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59" y="292534"/>
            <a:ext cx="3947808" cy="406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2820004" y="5994331"/>
            <a:ext cx="6094186" cy="560218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 baseline="0">
                <a:ln>
                  <a:noFill/>
                </a:ln>
                <a:solidFill>
                  <a:schemeClr val="accent6"/>
                </a:solidFill>
                <a:latin typeface="HelveticaNeueCyr-Heavy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2"/>
                </a:solidFill>
              </a:rPr>
              <a:t>Санкт-Петербург, 21 июня 2012 года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3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523" y="1193713"/>
            <a:ext cx="7085915" cy="796399"/>
          </a:xfrm>
          <a:prstGeom prst="rect">
            <a:avLst/>
          </a:prstGeom>
        </p:spPr>
        <p:txBody>
          <a:bodyPr/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edit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29" y="2090912"/>
            <a:ext cx="7697810" cy="4323408"/>
          </a:xfrm>
        </p:spPr>
        <p:txBody>
          <a:bodyPr/>
          <a:lstStyle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edit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293597" y="0"/>
            <a:ext cx="255841" cy="643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38774" y="277946"/>
            <a:ext cx="39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15DF3F-6BF2-A845-8711-4B79E94975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46" y="349113"/>
            <a:ext cx="1209693" cy="871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621" y="-2782"/>
            <a:ext cx="1222543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8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1628" y="2387139"/>
            <a:ext cx="3590654" cy="646104"/>
          </a:xfr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</a:t>
            </a:r>
            <a:r>
              <a:rPr lang="ru-RU" dirty="0" err="1" smtClean="0"/>
              <a:t>to</a:t>
            </a:r>
            <a:r>
              <a:rPr lang="ru-RU" dirty="0" smtClean="0"/>
              <a:t> edit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1628" y="2955024"/>
            <a:ext cx="3590654" cy="3171139"/>
          </a:xfrm>
        </p:spPr>
        <p:txBody>
          <a:bodyPr/>
          <a:lstStyle>
            <a:lvl1pPr>
              <a:defRPr sz="24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600"/>
            </a:lvl4pPr>
            <a:lvl5pPr>
              <a:buSzPct val="10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</a:t>
            </a:r>
            <a:r>
              <a:rPr lang="ru-RU" dirty="0" err="1" smtClean="0"/>
              <a:t>to</a:t>
            </a:r>
            <a:r>
              <a:rPr lang="ru-RU" dirty="0" smtClean="0"/>
              <a:t> edit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7374" y="2387139"/>
            <a:ext cx="3592064" cy="646104"/>
          </a:xfrm>
          <a:solidFill>
            <a:schemeClr val="accent6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</a:t>
            </a:r>
            <a:r>
              <a:rPr lang="ru-RU" dirty="0" err="1" smtClean="0"/>
              <a:t>to</a:t>
            </a:r>
            <a:r>
              <a:rPr lang="ru-RU" dirty="0" smtClean="0"/>
              <a:t> edit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374" y="3033243"/>
            <a:ext cx="3592064" cy="3092920"/>
          </a:xfrm>
        </p:spPr>
        <p:txBody>
          <a:bodyPr/>
          <a:lstStyle>
            <a:lvl1pPr>
              <a:defRPr sz="24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600"/>
            </a:lvl4pPr>
            <a:lvl5pPr>
              <a:buSzPct val="10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edit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293597" y="0"/>
            <a:ext cx="255841" cy="643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238774" y="277946"/>
            <a:ext cx="39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15DF3F-6BF2-A845-8711-4B79E94975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63523" y="1193713"/>
            <a:ext cx="7085915" cy="796399"/>
          </a:xfrm>
          <a:prstGeom prst="rect">
            <a:avLst/>
          </a:prstGeom>
        </p:spPr>
        <p:txBody>
          <a:bodyPr/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edit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46" y="349113"/>
            <a:ext cx="1209693" cy="871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621" y="-2782"/>
            <a:ext cx="1222543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6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293597" y="0"/>
            <a:ext cx="255841" cy="643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38774" y="277946"/>
            <a:ext cx="39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15DF3F-6BF2-A845-8711-4B79E94975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63523" y="1193713"/>
            <a:ext cx="7085915" cy="796399"/>
          </a:xfrm>
          <a:prstGeom prst="rect">
            <a:avLst/>
          </a:prstGeom>
        </p:spPr>
        <p:txBody>
          <a:bodyPr/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edit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46" y="349113"/>
            <a:ext cx="1209693" cy="871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621" y="-2782"/>
            <a:ext cx="1222543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0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293597" y="0"/>
            <a:ext cx="255841" cy="643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38774" y="277946"/>
            <a:ext cx="39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15DF3F-6BF2-A845-8711-4B79E94975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46" y="349113"/>
            <a:ext cx="1209693" cy="871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621" y="-2782"/>
            <a:ext cx="1222543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99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6474374"/>
            <a:ext cx="770622" cy="395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flipV="1">
            <a:off x="770622" y="6474374"/>
            <a:ext cx="770622" cy="39596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flipV="1">
            <a:off x="1541244" y="6474374"/>
            <a:ext cx="770622" cy="39596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2311866" y="6474374"/>
            <a:ext cx="770622" cy="39596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V="1">
            <a:off x="3077499" y="6474374"/>
            <a:ext cx="770622" cy="39596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V="1">
            <a:off x="3848121" y="6474374"/>
            <a:ext cx="770622" cy="395961"/>
          </a:xfrm>
          <a:prstGeom prst="rect">
            <a:avLst/>
          </a:prstGeom>
          <a:solidFill>
            <a:srgbClr val="38BD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V="1">
            <a:off x="4618743" y="6474374"/>
            <a:ext cx="770622" cy="395961"/>
          </a:xfrm>
          <a:prstGeom prst="rect">
            <a:avLst/>
          </a:prstGeom>
          <a:solidFill>
            <a:srgbClr val="5EC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5389365" y="6474374"/>
            <a:ext cx="770622" cy="395961"/>
          </a:xfrm>
          <a:prstGeom prst="rect">
            <a:avLst/>
          </a:prstGeom>
          <a:solidFill>
            <a:srgbClr val="B2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6159987" y="6474374"/>
            <a:ext cx="770622" cy="395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6930609" y="6474374"/>
            <a:ext cx="770622" cy="39596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7701231" y="6474374"/>
            <a:ext cx="770622" cy="39596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 flipV="1">
            <a:off x="8471853" y="6474372"/>
            <a:ext cx="672147" cy="39596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 flipV="1">
            <a:off x="0" y="6078412"/>
            <a:ext cx="770622" cy="39596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 flipV="1">
            <a:off x="770622" y="6078412"/>
            <a:ext cx="770622" cy="39596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 flipV="1">
            <a:off x="1541244" y="6078412"/>
            <a:ext cx="770622" cy="39596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 flipV="1">
            <a:off x="2306877" y="6078412"/>
            <a:ext cx="770622" cy="39596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 flipV="1">
            <a:off x="3848121" y="6078412"/>
            <a:ext cx="770622" cy="395961"/>
          </a:xfrm>
          <a:prstGeom prst="rect">
            <a:avLst/>
          </a:prstGeom>
          <a:solidFill>
            <a:srgbClr val="5EC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 flipV="1">
            <a:off x="4618743" y="6078412"/>
            <a:ext cx="770622" cy="395961"/>
          </a:xfrm>
          <a:prstGeom prst="rect">
            <a:avLst/>
          </a:prstGeom>
          <a:solidFill>
            <a:srgbClr val="B2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 flipV="1">
            <a:off x="5389365" y="6078412"/>
            <a:ext cx="770622" cy="395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 flipV="1">
            <a:off x="6159987" y="6078412"/>
            <a:ext cx="770622" cy="39596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 flipV="1">
            <a:off x="6930609" y="6078412"/>
            <a:ext cx="770622" cy="39596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 flipV="1">
            <a:off x="7701231" y="6078412"/>
            <a:ext cx="770622" cy="39596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 flipV="1">
            <a:off x="8471854" y="6078408"/>
            <a:ext cx="672146" cy="39596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 userDrawn="1"/>
        </p:nvSpPr>
        <p:spPr>
          <a:xfrm flipV="1">
            <a:off x="1536255" y="5682451"/>
            <a:ext cx="770622" cy="39596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 flipV="1">
            <a:off x="3077499" y="5682451"/>
            <a:ext cx="770622" cy="395961"/>
          </a:xfrm>
          <a:prstGeom prst="rect">
            <a:avLst/>
          </a:prstGeom>
          <a:solidFill>
            <a:srgbClr val="5EC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 userDrawn="1"/>
        </p:nvSpPr>
        <p:spPr>
          <a:xfrm flipV="1">
            <a:off x="6159987" y="5682451"/>
            <a:ext cx="770622" cy="39596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 userDrawn="1"/>
        </p:nvSpPr>
        <p:spPr>
          <a:xfrm flipV="1">
            <a:off x="765633" y="5286490"/>
            <a:ext cx="770622" cy="39596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 userDrawn="1"/>
        </p:nvSpPr>
        <p:spPr>
          <a:xfrm flipV="1">
            <a:off x="5389365" y="5286490"/>
            <a:ext cx="770622" cy="39596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 userDrawn="1"/>
        </p:nvSpPr>
        <p:spPr>
          <a:xfrm flipV="1">
            <a:off x="8471853" y="5682450"/>
            <a:ext cx="672147" cy="395961"/>
          </a:xfrm>
          <a:prstGeom prst="rect">
            <a:avLst/>
          </a:prstGeom>
          <a:solidFill>
            <a:srgbClr val="38BD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 userDrawn="1"/>
        </p:nvSpPr>
        <p:spPr>
          <a:xfrm>
            <a:off x="8293597" y="0"/>
            <a:ext cx="255841" cy="643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lide Number Placeholder 5"/>
          <p:cNvSpPr txBox="1">
            <a:spLocks/>
          </p:cNvSpPr>
          <p:nvPr userDrawn="1"/>
        </p:nvSpPr>
        <p:spPr>
          <a:xfrm>
            <a:off x="8238774" y="277946"/>
            <a:ext cx="39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15DF3F-6BF2-A845-8711-4B79E94975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itle 1"/>
          <p:cNvSpPr>
            <a:spLocks noGrp="1"/>
          </p:cNvSpPr>
          <p:nvPr>
            <p:ph type="title" hasCustomPrompt="1"/>
          </p:nvPr>
        </p:nvSpPr>
        <p:spPr>
          <a:xfrm>
            <a:off x="1463523" y="1193713"/>
            <a:ext cx="7085915" cy="796399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Плитка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46" y="349113"/>
            <a:ext cx="1209693" cy="8712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621" y="-2782"/>
            <a:ext cx="1222543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9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017" y="1210438"/>
            <a:ext cx="7085421" cy="796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Click </a:t>
            </a:r>
            <a:r>
              <a:rPr lang="ru-RU" dirty="0" err="1" smtClean="0"/>
              <a:t>to</a:t>
            </a:r>
            <a:r>
              <a:rPr lang="ru-RU" dirty="0" smtClean="0"/>
              <a:t> edit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51628" y="2173110"/>
            <a:ext cx="7697811" cy="430388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buSzPct val="100000"/>
              <a:defRPr/>
            </a:lvl2pPr>
            <a:lvl3pPr>
              <a:buClr>
                <a:schemeClr val="accent1"/>
              </a:buClr>
              <a:buSzPct val="100000"/>
              <a:defRPr/>
            </a:lvl3pPr>
            <a:lvl4pPr>
              <a:buClr>
                <a:schemeClr val="accent1"/>
              </a:buClr>
              <a:buSzPct val="100000"/>
              <a:defRPr/>
            </a:lvl4pPr>
            <a:lvl5pPr>
              <a:buClr>
                <a:schemeClr val="accent1"/>
              </a:buClr>
              <a:buSzPct val="100000"/>
              <a:defRPr/>
            </a:lvl5pPr>
          </a:lstStyle>
          <a:p>
            <a:pPr lvl="0"/>
            <a:r>
              <a:rPr lang="ru-RU" dirty="0" smtClean="0"/>
              <a:t>Click </a:t>
            </a:r>
            <a:r>
              <a:rPr lang="ru-RU" dirty="0" err="1" smtClean="0"/>
              <a:t>to</a:t>
            </a:r>
            <a:r>
              <a:rPr lang="ru-RU" dirty="0" smtClean="0"/>
              <a:t> edit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293597" y="0"/>
            <a:ext cx="255841" cy="643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38774" y="277946"/>
            <a:ext cx="39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15DF3F-6BF2-A845-8711-4B79E9497528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800" y="0"/>
            <a:ext cx="1222543" cy="687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46" y="349113"/>
            <a:ext cx="1209693" cy="8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79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251373" y="366073"/>
            <a:ext cx="365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B15DF3F-6BF2-A845-8711-4B79E9497528}" type="slidenum">
              <a:rPr lang="en-US" sz="1200" smtClean="0">
                <a:solidFill>
                  <a:schemeClr val="bg2"/>
                </a:solidFill>
              </a:rPr>
              <a:pPr/>
              <a:t>‹#›</a:t>
            </a:fld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293597" y="0"/>
            <a:ext cx="255841" cy="643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38774" y="277946"/>
            <a:ext cx="39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15DF3F-6BF2-A845-8711-4B79E9497528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64017" y="1211209"/>
            <a:ext cx="7085421" cy="796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Click </a:t>
            </a:r>
            <a:r>
              <a:rPr lang="ru-RU" dirty="0" err="1" smtClean="0"/>
              <a:t>to</a:t>
            </a:r>
            <a:r>
              <a:rPr lang="ru-RU" dirty="0" smtClean="0"/>
              <a:t> edit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46" y="349113"/>
            <a:ext cx="1209693" cy="871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800" y="0"/>
            <a:ext cx="1222543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8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2497" y="1888357"/>
            <a:ext cx="757207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Click </a:t>
            </a:r>
            <a:r>
              <a:rPr lang="ru-RU" dirty="0" err="1" smtClean="0"/>
              <a:t>to</a:t>
            </a:r>
            <a:r>
              <a:rPr lang="ru-RU" dirty="0" smtClean="0"/>
              <a:t> edit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2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72" r:id="rId6"/>
    <p:sldLayoutId id="2147483673" r:id="rId7"/>
    <p:sldLayoutId id="2147483674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HelveticaNeueCyr-Heavy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HelveticaNeueCyr-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–"/>
        <a:defRPr sz="1800" kern="1200">
          <a:solidFill>
            <a:schemeClr val="tx1"/>
          </a:solidFill>
          <a:latin typeface="HelveticaNeueCyr-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HelveticaNeueCyr-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–"/>
        <a:defRPr sz="1800" kern="1200">
          <a:solidFill>
            <a:schemeClr val="tx1"/>
          </a:solidFill>
          <a:latin typeface="HelveticaNeueCyr-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»"/>
        <a:defRPr sz="1800" kern="1200">
          <a:solidFill>
            <a:schemeClr val="tx1"/>
          </a:solidFill>
          <a:latin typeface="HelveticaNeueCyr-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874381" y="1620762"/>
            <a:ext cx="4017736" cy="21892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Услуги Таможенно-финансовой компании  инновационного цента «Сколково»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58" y="6003095"/>
            <a:ext cx="408111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13" y="98474"/>
            <a:ext cx="4653516" cy="9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5" y="4149081"/>
            <a:ext cx="1677180" cy="223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324" y="345988"/>
            <a:ext cx="6330113" cy="796399"/>
          </a:xfrm>
        </p:spPr>
        <p:txBody>
          <a:bodyPr/>
          <a:lstStyle/>
          <a:p>
            <a:r>
              <a:rPr lang="ru-RU" sz="2800" i="1" dirty="0" smtClean="0">
                <a:latin typeface="+mn-lt"/>
              </a:rPr>
              <a:t>Преимущества взаимодействия с </a:t>
            </a:r>
            <a:br>
              <a:rPr lang="ru-RU" sz="2800" i="1" dirty="0" smtClean="0">
                <a:latin typeface="+mn-lt"/>
              </a:rPr>
            </a:br>
            <a:r>
              <a:rPr lang="ru-RU" sz="2800" i="1" dirty="0" smtClean="0">
                <a:latin typeface="+mn-lt"/>
              </a:rPr>
              <a:t>ТФК «Сколково»</a:t>
            </a:r>
            <a:endParaRPr lang="ru-RU" sz="2800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40689" y="0"/>
            <a:ext cx="1167618" cy="6857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08945" y="3036024"/>
            <a:ext cx="6336765" cy="646331"/>
          </a:xfrm>
          <a:prstGeom prst="rect">
            <a:avLst/>
          </a:prstGeom>
          <a:solidFill>
            <a:srgbClr val="FFEAD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cs typeface="Helvetica" pitchFamily="34" charset="0"/>
              </a:rPr>
              <a:t>Сниженные ставки за услуги таможенного представителя</a:t>
            </a:r>
          </a:p>
          <a:p>
            <a:endParaRPr lang="ru-RU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2400" y="5410775"/>
            <a:ext cx="6336765" cy="646331"/>
          </a:xfrm>
          <a:prstGeom prst="rect">
            <a:avLst/>
          </a:prstGeom>
          <a:solidFill>
            <a:srgbClr val="FFEAD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tx1"/>
                </a:solidFill>
                <a:cs typeface="Helvetica" pitchFamily="34" charset="0"/>
              </a:rPr>
              <a:t>Возмещение затрат по уплате ввозной таможенной пошлины и НДС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5540" y="1432798"/>
            <a:ext cx="6336765" cy="646331"/>
          </a:xfrm>
          <a:prstGeom prst="rect">
            <a:avLst/>
          </a:prstGeom>
          <a:solidFill>
            <a:srgbClr val="FFEAD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cs typeface="Helvetica" pitchFamily="34" charset="0"/>
              </a:rPr>
              <a:t>Бесплатные консультации в области таможенного законодательства и ВЭД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7541" y="2224886"/>
            <a:ext cx="6336704" cy="646331"/>
          </a:xfrm>
          <a:prstGeom prst="rect">
            <a:avLst/>
          </a:prstGeom>
          <a:solidFill>
            <a:srgbClr val="FFEAD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cs typeface="Helvetica" pitchFamily="34" charset="0"/>
              </a:rPr>
              <a:t>Оперативное реагирование на обращения</a:t>
            </a:r>
          </a:p>
          <a:p>
            <a:endParaRPr lang="ru-RU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1885" y="4618687"/>
            <a:ext cx="6336765" cy="646331"/>
          </a:xfrm>
          <a:prstGeom prst="rect">
            <a:avLst/>
          </a:prstGeom>
          <a:solidFill>
            <a:srgbClr val="FFEAD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cs typeface="Helvetica" pitchFamily="34" charset="0"/>
              </a:rPr>
              <a:t>Минимальное взаимодействие участников проекта с таможенными органами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62149" y="3825915"/>
            <a:ext cx="6336704" cy="646331"/>
          </a:xfrm>
          <a:prstGeom prst="rect">
            <a:avLst/>
          </a:prstGeom>
          <a:solidFill>
            <a:srgbClr val="FFEAD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cs typeface="Helvetica" pitchFamily="34" charset="0"/>
              </a:rPr>
              <a:t>Минимальные сроки по таможенному оформлению</a:t>
            </a:r>
            <a:endParaRPr lang="ru-RU" dirty="0" smtClean="0">
              <a:solidFill>
                <a:schemeClr val="tx1"/>
              </a:solidFill>
              <a:cs typeface="Helvetica" pitchFamily="34" charset="0"/>
            </a:endParaRPr>
          </a:p>
          <a:p>
            <a:endParaRPr lang="ru-RU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40689" y="0"/>
            <a:ext cx="1167618" cy="6857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9150" y="1333500"/>
            <a:ext cx="7996989" cy="40290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–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–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»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На сайте </a:t>
            </a:r>
            <a:r>
              <a:rPr lang="en-US" sz="2000" b="1" u="sng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customs.sk.ru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Вы можете ознакомиться с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:</a:t>
            </a:r>
          </a:p>
          <a:p>
            <a:pPr marL="0" indent="0" algn="just">
              <a:buFont typeface="Arial"/>
              <a:buNone/>
            </a:pPr>
            <a:endParaRPr lang="en-US" sz="1000" dirty="0" smtClean="0">
              <a:latin typeface="+mn-lt"/>
            </a:endParaRPr>
          </a:p>
          <a:p>
            <a:pPr algn="just">
              <a:buFontTx/>
              <a:buChar char="-"/>
            </a:pPr>
            <a:r>
              <a:rPr lang="ru-RU" b="1" i="1" dirty="0" smtClean="0">
                <a:latin typeface="+mn-lt"/>
              </a:rPr>
              <a:t>Положением о возмещении </a:t>
            </a:r>
            <a:r>
              <a:rPr lang="ru-RU" dirty="0" smtClean="0">
                <a:latin typeface="+mn-lt"/>
              </a:rPr>
              <a:t>затрат по уплате ввозной таможенной пошлины и НДС</a:t>
            </a:r>
          </a:p>
          <a:p>
            <a:pPr algn="just">
              <a:buFontTx/>
              <a:buChar char="-"/>
            </a:pPr>
            <a:endParaRPr lang="ru-RU" sz="1200" b="1" i="1" dirty="0">
              <a:latin typeface="+mn-lt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А также скачать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:</a:t>
            </a:r>
          </a:p>
          <a:p>
            <a:pPr marL="0" indent="0" algn="just">
              <a:buNone/>
            </a:pPr>
            <a:endParaRPr lang="ru-RU" sz="1000" b="1" i="1" dirty="0" smtClean="0">
              <a:latin typeface="+mn-lt"/>
            </a:endParaRPr>
          </a:p>
          <a:p>
            <a:pPr algn="just">
              <a:buFontTx/>
              <a:buChar char="-"/>
            </a:pPr>
            <a:r>
              <a:rPr lang="ru-RU" b="1" i="1" dirty="0" smtClean="0">
                <a:latin typeface="+mn-lt"/>
              </a:rPr>
              <a:t>Бланк Уведомления</a:t>
            </a:r>
            <a:r>
              <a:rPr lang="ru-RU" dirty="0" smtClean="0">
                <a:latin typeface="+mn-lt"/>
              </a:rPr>
              <a:t> о ввозе товара </a:t>
            </a:r>
            <a:endParaRPr lang="ru-RU" b="1" i="1" dirty="0" smtClean="0">
              <a:latin typeface="+mn-lt"/>
            </a:endParaRPr>
          </a:p>
          <a:p>
            <a:pPr algn="just">
              <a:buFontTx/>
              <a:buChar char="-"/>
            </a:pPr>
            <a:r>
              <a:rPr lang="ru-RU" b="1" i="1" dirty="0" smtClean="0">
                <a:latin typeface="+mn-lt"/>
              </a:rPr>
              <a:t>Образец заполнения Уведомления </a:t>
            </a:r>
            <a:r>
              <a:rPr lang="ru-RU" dirty="0" smtClean="0">
                <a:latin typeface="+mn-lt"/>
              </a:rPr>
              <a:t>о ввозе </a:t>
            </a:r>
            <a:r>
              <a:rPr lang="ru-RU" dirty="0" smtClean="0">
                <a:latin typeface="+mn-lt"/>
              </a:rPr>
              <a:t>товара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+mn-lt"/>
              </a:rPr>
              <a:t>Шаблон </a:t>
            </a:r>
            <a:r>
              <a:rPr lang="ru-RU" dirty="0">
                <a:latin typeface="+mn-lt"/>
              </a:rPr>
              <a:t>приложения к уведомлению – </a:t>
            </a:r>
            <a:r>
              <a:rPr lang="ru-RU" b="1" i="1" dirty="0">
                <a:latin typeface="+mn-lt"/>
              </a:rPr>
              <a:t>Описание исследовательской </a:t>
            </a:r>
            <a:r>
              <a:rPr lang="ru-RU" b="1" i="1" dirty="0" smtClean="0">
                <a:latin typeface="+mn-lt"/>
              </a:rPr>
              <a:t>деятельности</a:t>
            </a:r>
            <a:endParaRPr lang="ru-RU" b="1" i="1" dirty="0">
              <a:latin typeface="+mn-lt"/>
            </a:endParaRPr>
          </a:p>
          <a:p>
            <a:pPr algn="just">
              <a:buFontTx/>
              <a:buChar char="-"/>
            </a:pPr>
            <a:r>
              <a:rPr lang="ru-RU" b="1" i="1" dirty="0" smtClean="0">
                <a:latin typeface="+mn-lt"/>
              </a:rPr>
              <a:t>Бланк </a:t>
            </a:r>
            <a:r>
              <a:rPr lang="ru-RU" b="1" i="1" dirty="0">
                <a:latin typeface="+mn-lt"/>
              </a:rPr>
              <a:t>отчета об использовании </a:t>
            </a:r>
            <a:r>
              <a:rPr lang="ru-RU" b="1" i="1" dirty="0" smtClean="0">
                <a:latin typeface="+mn-lt"/>
              </a:rPr>
              <a:t>товара</a:t>
            </a:r>
            <a:endParaRPr lang="ru-RU" b="1" i="1" dirty="0">
              <a:latin typeface="+mn-lt"/>
            </a:endParaRPr>
          </a:p>
          <a:p>
            <a:pPr algn="just">
              <a:buFontTx/>
              <a:buChar char="-"/>
            </a:pPr>
            <a:r>
              <a:rPr lang="ru-RU" b="1" i="1" dirty="0" smtClean="0">
                <a:latin typeface="+mn-lt"/>
              </a:rPr>
              <a:t>Бланк </a:t>
            </a:r>
            <a:r>
              <a:rPr lang="ru-RU" b="1" i="1" dirty="0">
                <a:latin typeface="+mn-lt"/>
              </a:rPr>
              <a:t>уведомления о передаче </a:t>
            </a:r>
            <a:r>
              <a:rPr lang="ru-RU" b="1" i="1" dirty="0" smtClean="0">
                <a:latin typeface="+mn-lt"/>
              </a:rPr>
              <a:t>товаров</a:t>
            </a:r>
            <a:endParaRPr lang="ru-RU" b="1" i="1" dirty="0">
              <a:latin typeface="+mn-lt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19324" y="345988"/>
            <a:ext cx="6330113" cy="796399"/>
          </a:xfrm>
        </p:spPr>
        <p:txBody>
          <a:bodyPr/>
          <a:lstStyle/>
          <a:p>
            <a:r>
              <a:rPr lang="ru-RU" sz="2800" i="1" dirty="0" smtClean="0">
                <a:latin typeface="+mn-lt"/>
              </a:rPr>
              <a:t>Основные документы</a:t>
            </a:r>
            <a:endParaRPr lang="ru-RU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86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2" y="5155369"/>
            <a:ext cx="8468408" cy="92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540689" y="0"/>
            <a:ext cx="1167618" cy="6857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52700" y="1220450"/>
            <a:ext cx="6038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a typeface="Verdana" pitchFamily="34" charset="0"/>
                <a:cs typeface="Verdana" pitchFamily="34" charset="0"/>
              </a:rPr>
              <a:t>Телефоны: </a:t>
            </a:r>
            <a:r>
              <a:rPr lang="ru-RU" sz="20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+</a:t>
            </a:r>
            <a:r>
              <a:rPr lang="ru-RU" sz="2000" b="1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7(495) 967-01-48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ea typeface="Verdana" pitchFamily="34" charset="0"/>
                <a:cs typeface="Verdana" pitchFamily="34" charset="0"/>
              </a:rPr>
              <a:t>(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a typeface="Verdana" pitchFamily="34" charset="0"/>
                <a:cs typeface="Verdana" pitchFamily="34" charset="0"/>
              </a:rPr>
              <a:t>доб. </a:t>
            </a:r>
            <a:r>
              <a:rPr lang="ru-RU" sz="2000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2294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a typeface="Verdana" pitchFamily="34" charset="0"/>
                <a:cs typeface="Verdana" pitchFamily="34" charset="0"/>
              </a:rPr>
              <a:t>)</a:t>
            </a:r>
          </a:p>
          <a:p>
            <a:pPr algn="ctr"/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a typeface="Verdana" pitchFamily="34" charset="0"/>
                <a:cs typeface="Verdana" pitchFamily="34" charset="0"/>
              </a:rPr>
              <a:t>Эл.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ea typeface="Verdana" pitchFamily="34" charset="0"/>
                <a:cs typeface="Verdana" pitchFamily="34" charset="0"/>
              </a:rPr>
              <a:t>почта:  </a:t>
            </a: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customs@sk.ru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a typeface="Verdana" pitchFamily="34" charset="0"/>
                <a:cs typeface="Verdana" pitchFamily="34" charset="0"/>
              </a:rPr>
              <a:t> Эл. адрес: </a:t>
            </a:r>
            <a:r>
              <a:rPr lang="en-US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customs.sk.ru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19324" y="345988"/>
            <a:ext cx="6330113" cy="796399"/>
          </a:xfrm>
        </p:spPr>
        <p:txBody>
          <a:bodyPr/>
          <a:lstStyle/>
          <a:p>
            <a:pPr algn="ctr"/>
            <a:r>
              <a:rPr lang="ru-RU" sz="2800" i="1" dirty="0" smtClean="0"/>
              <a:t>Контакты</a:t>
            </a:r>
            <a:endParaRPr lang="ru-RU" sz="2800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2291"/>
              </p:ext>
            </p:extLst>
          </p:nvPr>
        </p:nvGraphicFramePr>
        <p:xfrm>
          <a:off x="876301" y="3629024"/>
          <a:ext cx="7972425" cy="225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674"/>
                <a:gridCol w="257175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Григорий Миронов</a:t>
                      </a:r>
                    </a:p>
                    <a:p>
                      <a:r>
                        <a:rPr lang="ru-RU" sz="1200" dirty="0" smtClean="0"/>
                        <a:t>Директор по таможенным операциям</a:t>
                      </a:r>
                    </a:p>
                    <a:p>
                      <a:r>
                        <a:rPr lang="ru-RU" sz="1200" dirty="0" smtClean="0"/>
                        <a:t>+7 (495) 967-01-48  доб.2298    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</a:rPr>
                        <a:t>GMironov@sk.ru</a:t>
                      </a:r>
                      <a:endParaRPr lang="ru-RU" sz="1200" b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US" sz="8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</a:t>
                      </a:r>
                      <a:r>
                        <a:rPr lang="ru-RU" sz="1200" baseline="0" dirty="0" smtClean="0"/>
                        <a:t> вопросам таможенного оформления и транспортно-экспедиторским услугам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Екатерина Старостина</a:t>
                      </a:r>
                      <a:endParaRPr lang="ru-RU" sz="1400" b="1" dirty="0" smtClean="0"/>
                    </a:p>
                    <a:p>
                      <a:r>
                        <a:rPr lang="ru-RU" sz="1200" dirty="0" smtClean="0"/>
                        <a:t>Главный специалист по правовым</a:t>
                      </a:r>
                      <a:r>
                        <a:rPr lang="ru-RU" sz="1200" baseline="0" dirty="0" smtClean="0"/>
                        <a:t> вопросам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+7 (495) 967-01-48  доб.2301    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EStarostina@sk.ru</a:t>
                      </a:r>
                      <a:endParaRPr lang="ru-RU" sz="1200" b="1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8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 вопросам заключения договоров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Михаил</a:t>
                      </a:r>
                      <a:r>
                        <a:rPr lang="ru-RU" sz="1400" b="1" baseline="0" dirty="0" smtClean="0"/>
                        <a:t> Старостин</a:t>
                      </a:r>
                    </a:p>
                    <a:p>
                      <a:r>
                        <a:rPr lang="ru-RU" sz="1200" kern="1200" baseline="0" dirty="0" smtClean="0"/>
                        <a:t>Начальник отдела учета и контроля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+7 (495) 967-01-48  доб. 2027    </a:t>
                      </a:r>
                      <a:r>
                        <a:rPr lang="ru-RU" sz="1200" b="1" kern="1200" baseline="0" dirty="0" err="1" smtClean="0">
                          <a:solidFill>
                            <a:srgbClr val="0070C0"/>
                          </a:solidFill>
                        </a:rPr>
                        <a:t>MStarostin</a:t>
                      </a:r>
                      <a:r>
                        <a:rPr lang="ru-RU" sz="1200" b="1" kern="1200" baseline="0" dirty="0" smtClean="0">
                          <a:solidFill>
                            <a:srgbClr val="0070C0"/>
                          </a:solidFill>
                        </a:rPr>
                        <a:t>@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</a:rPr>
                        <a:t>sk.ru</a:t>
                      </a:r>
                      <a:endParaRPr lang="ru-RU" sz="12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 вопросам</a:t>
                      </a:r>
                      <a:r>
                        <a:rPr lang="ru-RU" sz="1200" baseline="0" dirty="0" smtClean="0"/>
                        <a:t> заполнения и предоставления Уведомлений о ввозе </a:t>
                      </a:r>
                      <a:r>
                        <a:rPr lang="ru-RU" sz="1200" baseline="0" dirty="0" smtClean="0"/>
                        <a:t>товара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04875" y="2318861"/>
            <a:ext cx="77914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Олеся Столярова</a:t>
            </a:r>
          </a:p>
          <a:p>
            <a:r>
              <a:rPr lang="ru-RU" dirty="0">
                <a:solidFill>
                  <a:schemeClr val="bg1">
                    <a:lumMod val="25000"/>
                  </a:schemeClr>
                </a:solidFill>
              </a:rPr>
              <a:t>Директор по взаимодействию и управлению рисками</a:t>
            </a:r>
          </a:p>
          <a:p>
            <a:r>
              <a:rPr lang="ru-RU" dirty="0">
                <a:solidFill>
                  <a:schemeClr val="bg1">
                    <a:lumMod val="25000"/>
                  </a:schemeClr>
                </a:solidFill>
              </a:rPr>
              <a:t>+7 (495) 967-01-48  доб.2300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OStolyarova@sk.ru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36" y="2030966"/>
            <a:ext cx="13906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3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40689" y="0"/>
            <a:ext cx="1167618" cy="6857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06896" y="1406769"/>
            <a:ext cx="8229600" cy="38224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–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–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»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i="1" dirty="0" smtClean="0">
                <a:latin typeface="+mn-lt"/>
                <a:cs typeface="Helvetica" pitchFamily="34" charset="0"/>
              </a:rPr>
              <a:t>Таможенно-финансовая компания</a:t>
            </a:r>
          </a:p>
          <a:p>
            <a:pPr marL="0" indent="0" algn="ctr">
              <a:buNone/>
            </a:pPr>
            <a:endParaRPr lang="ru-RU" sz="2400" i="1" dirty="0" smtClean="0">
              <a:latin typeface="+mn-lt"/>
              <a:cs typeface="Helvetica" pitchFamily="34" charset="0"/>
            </a:endParaRPr>
          </a:p>
          <a:p>
            <a:r>
              <a:rPr lang="ru-RU" sz="2400" i="1" dirty="0" smtClean="0">
                <a:latin typeface="+mn-lt"/>
                <a:cs typeface="Helvetica" pitchFamily="34" charset="0"/>
              </a:rPr>
              <a:t>Создана в целях осуществления функции предоставления участникам проекта «Сколково» услуг таможенного представителя</a:t>
            </a:r>
          </a:p>
          <a:p>
            <a:endParaRPr lang="ru-RU" sz="2400" i="1" dirty="0" smtClean="0">
              <a:latin typeface="+mn-lt"/>
              <a:cs typeface="Helvetica" pitchFamily="34" charset="0"/>
            </a:endParaRPr>
          </a:p>
          <a:p>
            <a:r>
              <a:rPr lang="ru-RU" sz="2400" i="1" dirty="0" smtClean="0">
                <a:latin typeface="+mn-lt"/>
                <a:cs typeface="Helvetica" pitchFamily="34" charset="0"/>
              </a:rPr>
              <a:t>Включена в реестр таможенных представителей Российской Федерации                                     </a:t>
            </a:r>
          </a:p>
          <a:p>
            <a:pPr marL="0" indent="0">
              <a:buFont typeface="Arial"/>
              <a:buNone/>
            </a:pPr>
            <a:r>
              <a:rPr lang="ru-RU" sz="2400" i="1" dirty="0" smtClean="0">
                <a:latin typeface="+mn-lt"/>
                <a:cs typeface="Helvetica" pitchFamily="34" charset="0"/>
              </a:rPr>
              <a:t>   </a:t>
            </a:r>
            <a:r>
              <a:rPr lang="ru-RU" sz="1200" i="1" dirty="0" smtClean="0">
                <a:latin typeface="+mn-lt"/>
                <a:cs typeface="Helvetica" pitchFamily="34" charset="0"/>
              </a:rPr>
              <a:t>(Свидетельство ФТС России №0380/00 от 26 августа 2011г.)</a:t>
            </a:r>
            <a:endParaRPr lang="ru-RU" sz="1200" i="1" dirty="0">
              <a:latin typeface="+mn-lt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324" y="345988"/>
            <a:ext cx="6330113" cy="796399"/>
          </a:xfrm>
        </p:spPr>
        <p:txBody>
          <a:bodyPr/>
          <a:lstStyle/>
          <a:p>
            <a:r>
              <a:rPr lang="ru-RU" sz="2800" i="1" dirty="0" smtClean="0">
                <a:latin typeface="+mn-lt"/>
              </a:rPr>
              <a:t>Какие задачи решает </a:t>
            </a:r>
            <a:br>
              <a:rPr lang="ru-RU" sz="2800" i="1" dirty="0" smtClean="0">
                <a:latin typeface="+mn-lt"/>
              </a:rPr>
            </a:br>
            <a:r>
              <a:rPr lang="ru-RU" sz="2800" i="1" dirty="0" smtClean="0">
                <a:latin typeface="+mn-lt"/>
              </a:rPr>
              <a:t>ТФК «Сколково»</a:t>
            </a:r>
            <a:endParaRPr lang="ru-RU" sz="2800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40689" y="0"/>
            <a:ext cx="1167618" cy="6857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29438" y="1914526"/>
            <a:ext cx="7953376" cy="41338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–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–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»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b="1" i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06857491"/>
              </p:ext>
            </p:extLst>
          </p:nvPr>
        </p:nvGraphicFramePr>
        <p:xfrm>
          <a:off x="1140362" y="2083981"/>
          <a:ext cx="7146388" cy="4325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15" y="1299223"/>
            <a:ext cx="1568429" cy="191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4906126" y="998806"/>
            <a:ext cx="3545058" cy="915720"/>
          </a:xfrm>
          <a:prstGeom prst="cloudCallout">
            <a:avLst>
              <a:gd name="adj1" fmla="val -76188"/>
              <a:gd name="adj2" fmla="val 409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000" i="1" dirty="0" smtClean="0">
                <a:solidFill>
                  <a:schemeClr val="tx1"/>
                </a:solidFill>
                <a:cs typeface="Helvetica" pitchFamily="34" charset="0"/>
              </a:rPr>
              <a:t>Необходимо доставить в Россию и растаможить товар, произведенный в другой стране</a:t>
            </a:r>
            <a:endParaRPr lang="ru-RU" sz="1000" i="1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3632" y="6517756"/>
            <a:ext cx="7486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Возмещение затрат по уплате ввозной таможенной пошлины и НДС</a:t>
            </a:r>
          </a:p>
        </p:txBody>
      </p:sp>
    </p:spTree>
    <p:extLst>
      <p:ext uri="{BB962C8B-B14F-4D97-AF65-F5344CB8AC3E}">
        <p14:creationId xmlns:p14="http://schemas.microsoft.com/office/powerpoint/2010/main" val="18982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04" y="4876800"/>
            <a:ext cx="1909763" cy="1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324" y="345988"/>
            <a:ext cx="6330113" cy="796399"/>
          </a:xfrm>
        </p:spPr>
        <p:txBody>
          <a:bodyPr/>
          <a:lstStyle/>
          <a:p>
            <a:r>
              <a:rPr lang="ru-RU" sz="2800" i="1" dirty="0" smtClean="0">
                <a:latin typeface="+mn-lt"/>
              </a:rPr>
              <a:t>Этапы взаимодействия с</a:t>
            </a:r>
            <a:br>
              <a:rPr lang="ru-RU" sz="2800" i="1" dirty="0" smtClean="0">
                <a:latin typeface="+mn-lt"/>
              </a:rPr>
            </a:br>
            <a:r>
              <a:rPr lang="ru-RU" sz="2800" i="1" dirty="0">
                <a:latin typeface="+mn-lt"/>
              </a:rPr>
              <a:t>Т</a:t>
            </a:r>
            <a:r>
              <a:rPr lang="ru-RU" sz="2800" i="1" dirty="0" smtClean="0">
                <a:latin typeface="+mn-lt"/>
              </a:rPr>
              <a:t>ФК «Сколково»</a:t>
            </a:r>
            <a:endParaRPr lang="ru-RU" sz="2800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40689" y="0"/>
            <a:ext cx="1167618" cy="6857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29438" y="1914526"/>
            <a:ext cx="7953376" cy="41338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–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–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»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b="1" i="1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92652218"/>
              </p:ext>
            </p:extLst>
          </p:nvPr>
        </p:nvGraphicFramePr>
        <p:xfrm>
          <a:off x="1080538" y="1657350"/>
          <a:ext cx="7911062" cy="4441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7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1" y="885923"/>
            <a:ext cx="1527882" cy="152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324" y="345988"/>
            <a:ext cx="6330113" cy="796399"/>
          </a:xfrm>
        </p:spPr>
        <p:txBody>
          <a:bodyPr/>
          <a:lstStyle/>
          <a:p>
            <a:r>
              <a:rPr lang="ru-RU" sz="2800" i="1" dirty="0" smtClean="0">
                <a:latin typeface="+mn-lt"/>
              </a:rPr>
              <a:t>Заключение договоров</a:t>
            </a:r>
            <a:endParaRPr lang="ru-RU" sz="2800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40689" y="0"/>
            <a:ext cx="1167618" cy="6857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29438" y="2143127"/>
            <a:ext cx="7953376" cy="41338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–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–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»"/>
              <a:defRPr sz="1800" kern="1200">
                <a:solidFill>
                  <a:schemeClr val="tx1"/>
                </a:solidFill>
                <a:latin typeface="HelveticaNeueCyr-Roman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63562" y="1564235"/>
            <a:ext cx="6404014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Helvetica" pitchFamily="34" charset="0"/>
              </a:rPr>
              <a:t>Участник проекта «Сколково» заключает следующие договора:</a:t>
            </a:r>
            <a:endParaRPr lang="ru-RU" dirty="0">
              <a:cs typeface="Helvetic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01900" y="5494726"/>
            <a:ext cx="1688530" cy="115212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З</a:t>
            </a:r>
            <a:r>
              <a:rPr lang="ru-RU" sz="1200" dirty="0" smtClean="0"/>
              <a:t>аключить договор  оказания услуг  таможенного представителя с ФТК «Сколково»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30092" y="5494726"/>
            <a:ext cx="1688530" cy="115212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В случае нецелевого использования товаров, вернуть полученное по ним возмещение 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2278" y="5125394"/>
            <a:ext cx="2952328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Обязательства по договору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07309" y="5477404"/>
            <a:ext cx="1688530" cy="115212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Предоставление возмещения затрат на уплату ввозной таможенной пошлины и НДС </a:t>
            </a:r>
            <a:endParaRPr lang="ru-R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5580250" y="5125394"/>
            <a:ext cx="2952328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Услуги по договору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98628913"/>
              </p:ext>
            </p:extLst>
          </p:nvPr>
        </p:nvGraphicFramePr>
        <p:xfrm>
          <a:off x="845487" y="1826429"/>
          <a:ext cx="778416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5259872" y="5551643"/>
            <a:ext cx="1688530" cy="115212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 smtClean="0"/>
              <a:t>Услуги по декларированию  товаров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87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324" y="345988"/>
            <a:ext cx="6330113" cy="796399"/>
          </a:xfrm>
        </p:spPr>
        <p:txBody>
          <a:bodyPr/>
          <a:lstStyle/>
          <a:p>
            <a:r>
              <a:rPr lang="ru-RU" sz="2800" i="1" dirty="0" smtClean="0">
                <a:latin typeface="+mn-lt"/>
              </a:rPr>
              <a:t>Подача Уведомления</a:t>
            </a:r>
            <a:endParaRPr lang="ru-RU" sz="2800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40689" y="0"/>
            <a:ext cx="1167618" cy="6857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1196752"/>
            <a:ext cx="8064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cs typeface="Helvetica" pitchFamily="34" charset="0"/>
              </a:rPr>
              <a:t>Участники проекта «Сколково» представляют </a:t>
            </a:r>
            <a:r>
              <a:rPr lang="ru-RU" dirty="0">
                <a:cs typeface="Helvetica" pitchFamily="34" charset="0"/>
              </a:rPr>
              <a:t>в </a:t>
            </a:r>
            <a:r>
              <a:rPr lang="ru-RU" dirty="0" smtClean="0">
                <a:cs typeface="Helvetica" pitchFamily="34" charset="0"/>
              </a:rPr>
              <a:t>Таможенно-финансовую компанию </a:t>
            </a:r>
            <a:r>
              <a:rPr lang="ru-RU" dirty="0">
                <a:cs typeface="Helvetica" pitchFamily="34" charset="0"/>
              </a:rPr>
              <a:t>У</a:t>
            </a:r>
            <a:r>
              <a:rPr lang="ru-RU" dirty="0" smtClean="0">
                <a:cs typeface="Helvetica" pitchFamily="34" charset="0"/>
              </a:rPr>
              <a:t>ведомление* </a:t>
            </a:r>
            <a:r>
              <a:rPr lang="ru-RU" dirty="0">
                <a:cs typeface="Helvetica" pitchFamily="34" charset="0"/>
              </a:rPr>
              <a:t>о намерении осуществить ввоз товаров, в </a:t>
            </a:r>
            <a:r>
              <a:rPr lang="ru-RU" dirty="0" smtClean="0">
                <a:cs typeface="Helvetica" pitchFamily="34" charset="0"/>
              </a:rPr>
              <a:t>котором указывают:</a:t>
            </a:r>
            <a:endParaRPr lang="ru-RU" dirty="0">
              <a:cs typeface="Helvetica" pitchFamily="34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456574268"/>
              </p:ext>
            </p:extLst>
          </p:nvPr>
        </p:nvGraphicFramePr>
        <p:xfrm>
          <a:off x="1814504" y="2076449"/>
          <a:ext cx="7092528" cy="3600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72121" y="6073551"/>
            <a:ext cx="7704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cs typeface="Times New Roman" pitchFamily="18" charset="0"/>
              </a:rPr>
              <a:t>*</a:t>
            </a:r>
            <a:r>
              <a:rPr lang="ru-RU" sz="1400" dirty="0" smtClean="0">
                <a:cs typeface="Times New Roman" pitchFamily="18" charset="0"/>
              </a:rPr>
              <a:t> </a:t>
            </a:r>
            <a:r>
              <a:rPr lang="ru-RU" sz="1000" dirty="0" smtClean="0">
                <a:cs typeface="Helvetica" pitchFamily="34" charset="0"/>
              </a:rPr>
              <a:t>Форма </a:t>
            </a:r>
            <a:r>
              <a:rPr lang="ru-RU" sz="1000" dirty="0">
                <a:cs typeface="Helvetica" pitchFamily="34" charset="0"/>
              </a:rPr>
              <a:t>предварительного уведомления о намерении осуществить ввоз </a:t>
            </a:r>
            <a:r>
              <a:rPr lang="ru-RU" sz="1000" dirty="0" smtClean="0">
                <a:cs typeface="Helvetica" pitchFamily="34" charset="0"/>
              </a:rPr>
              <a:t>товаров утверждена Положением о возмещении </a:t>
            </a:r>
            <a:r>
              <a:rPr lang="ru-RU" sz="1000" dirty="0" smtClean="0">
                <a:cs typeface="Helvetica" pitchFamily="34" charset="0"/>
              </a:rPr>
              <a:t>затрат.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6351131"/>
            <a:ext cx="7448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** В течение 5 лет после выпуска товаров, товары необходимо использовать в соответствии с заявленными в уведомлении целями.</a:t>
            </a:r>
            <a:endParaRPr lang="ru-RU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29" y="3428999"/>
            <a:ext cx="830275" cy="111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26967" y="5704219"/>
            <a:ext cx="800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Бланк Уведомления  и образец заполнения можно скачать на  </a:t>
            </a:r>
            <a:r>
              <a:rPr lang="en-US" dirty="0" smtClean="0">
                <a:solidFill>
                  <a:srgbClr val="0070C0"/>
                </a:solidFill>
              </a:rPr>
              <a:t>customs.sk.ru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324" y="345988"/>
            <a:ext cx="6330113" cy="796399"/>
          </a:xfrm>
        </p:spPr>
        <p:txBody>
          <a:bodyPr/>
          <a:lstStyle/>
          <a:p>
            <a:r>
              <a:rPr lang="ru-RU" sz="2800" i="1" dirty="0" smtClean="0">
                <a:latin typeface="+mn-lt"/>
              </a:rPr>
              <a:t>Заполнение Уведомления</a:t>
            </a:r>
            <a:endParaRPr lang="ru-RU" sz="2800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40689" y="0"/>
            <a:ext cx="1167618" cy="6857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271588"/>
            <a:ext cx="767715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44" y="4534356"/>
            <a:ext cx="1671637" cy="167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324" y="345988"/>
            <a:ext cx="6330113" cy="796399"/>
          </a:xfrm>
        </p:spPr>
        <p:txBody>
          <a:bodyPr/>
          <a:lstStyle/>
          <a:p>
            <a:r>
              <a:rPr lang="ru-RU" sz="2800" i="1" dirty="0" smtClean="0">
                <a:latin typeface="+mn-lt"/>
              </a:rPr>
              <a:t>Предоставление услуг таможенного представителя</a:t>
            </a:r>
            <a:endParaRPr lang="ru-RU" sz="2800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40689" y="0"/>
            <a:ext cx="1167618" cy="6857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46716523"/>
              </p:ext>
            </p:extLst>
          </p:nvPr>
        </p:nvGraphicFramePr>
        <p:xfrm>
          <a:off x="990599" y="1556792"/>
          <a:ext cx="802151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2038" y="6129794"/>
            <a:ext cx="7272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* </a:t>
            </a:r>
            <a:r>
              <a:rPr lang="ru-RU" sz="1050" dirty="0" smtClean="0">
                <a:cs typeface="Helvetica" pitchFamily="34" charset="0"/>
              </a:rPr>
              <a:t>При условии соблюдения требований для предоставления возмещения по уплате таможенных пошлин и НДС</a:t>
            </a:r>
            <a:endParaRPr lang="ru-RU" sz="1600" dirty="0"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4" y="3943350"/>
            <a:ext cx="1538288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49" y="1801020"/>
            <a:ext cx="20383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324" y="345988"/>
            <a:ext cx="6330113" cy="796399"/>
          </a:xfrm>
        </p:spPr>
        <p:txBody>
          <a:bodyPr/>
          <a:lstStyle/>
          <a:p>
            <a:r>
              <a:rPr lang="ru-RU" sz="2800" i="1" dirty="0" smtClean="0">
                <a:latin typeface="+mn-lt"/>
              </a:rPr>
              <a:t>Предоставление льгот по уплате таможенных платежей</a:t>
            </a:r>
            <a:endParaRPr lang="ru-RU" sz="2800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40689" y="0"/>
            <a:ext cx="1167618" cy="6857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866367"/>
              </p:ext>
            </p:extLst>
          </p:nvPr>
        </p:nvGraphicFramePr>
        <p:xfrm>
          <a:off x="1010763" y="3270896"/>
          <a:ext cx="7904636" cy="31158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52318"/>
                <a:gridCol w="3952318"/>
              </a:tblGrid>
              <a:tr h="4945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Наличии </a:t>
                      </a:r>
                      <a:r>
                        <a:rPr lang="ru-RU" sz="1800" baseline="0" dirty="0" smtClean="0"/>
                        <a:t>документов</a:t>
                      </a:r>
                      <a:endParaRPr lang="ru-RU" sz="1800" dirty="0">
                        <a:latin typeface="+mn-lt"/>
                        <a:cs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Соблюдении</a:t>
                      </a:r>
                      <a:r>
                        <a:rPr lang="ru-RU" sz="2000" baseline="0" dirty="0" smtClean="0"/>
                        <a:t> условий</a:t>
                      </a:r>
                      <a:r>
                        <a:rPr lang="ru-RU" sz="2000" dirty="0" smtClean="0"/>
                        <a:t> 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</a:tr>
              <a:tr h="103738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Договор о возмещении, заключенный с Фондом;</a:t>
                      </a:r>
                      <a:endParaRPr lang="ru-RU" sz="1400" dirty="0">
                        <a:latin typeface="+mn-lt"/>
                        <a:cs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Товары ввозятся для</a:t>
                      </a:r>
                      <a:r>
                        <a:rPr lang="ru-RU" sz="1400" baseline="0" dirty="0" smtClean="0"/>
                        <a:t> целей их использования при строительстве, оборудовании и техническом оснащении объектов недвижимости на территории центра «Сколково» или для осуществления исследовательской деятельности;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6955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</a:t>
                      </a:r>
                      <a:r>
                        <a:rPr lang="ru-RU" sz="1400" baseline="0" dirty="0" smtClean="0"/>
                        <a:t> Договор услуг таможенного представителя, заключенный Таможенно-финансовой компанией;</a:t>
                      </a:r>
                      <a:endParaRPr lang="ru-RU" sz="1400" dirty="0">
                        <a:latin typeface="+mn-lt"/>
                        <a:cs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2. </a:t>
                      </a:r>
                      <a:r>
                        <a:rPr lang="ru-RU" sz="1400" dirty="0" smtClean="0">
                          <a:effectLst/>
                        </a:rPr>
                        <a:t>Таможенные операции по декларированию товаров осуществлены  Таможенно-финансовой компанией;</a:t>
                      </a:r>
                      <a:endParaRPr lang="ru-RU" sz="1400" b="0" i="0" dirty="0" smtClean="0">
                        <a:effectLst/>
                        <a:latin typeface="+mn-lt"/>
                        <a:ea typeface="Verdana" pitchFamily="34" charset="0"/>
                        <a:cs typeface="Helvetica" pitchFamily="34" charset="0"/>
                      </a:endParaRPr>
                    </a:p>
                  </a:txBody>
                  <a:tcPr/>
                </a:tc>
              </a:tr>
              <a:tr h="6955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</a:t>
                      </a:r>
                      <a:r>
                        <a:rPr lang="ru-RU" sz="1400" baseline="0" dirty="0" smtClean="0"/>
                        <a:t> Согласованное с Фондом уведомление о намерении осуществить ввоз товаров</a:t>
                      </a:r>
                      <a:endParaRPr lang="ru-RU" sz="1400" dirty="0">
                        <a:latin typeface="+mn-lt"/>
                        <a:cs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3.</a:t>
                      </a:r>
                      <a:r>
                        <a:rPr lang="ru-RU" sz="1400" dirty="0" smtClean="0">
                          <a:effectLst/>
                        </a:rPr>
                        <a:t> Ввозная таможенная пошлина и НДС в отношении товаров уплачены Таможенно-финансовой компанией.</a:t>
                      </a:r>
                      <a:endParaRPr lang="ru-RU" sz="1400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62025" y="1362870"/>
            <a:ext cx="6476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  Предоставление</a:t>
            </a:r>
            <a:r>
              <a:rPr lang="ru-RU" dirty="0" smtClean="0">
                <a:latin typeface="+mn-lt"/>
              </a:rPr>
              <a:t> участникам проекта </a:t>
            </a:r>
            <a:r>
              <a:rPr lang="ru-RU" dirty="0">
                <a:latin typeface="+mn-lt"/>
              </a:rPr>
              <a:t>«Сколково»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льгот</a:t>
            </a:r>
            <a:r>
              <a:rPr lang="ru-RU" dirty="0">
                <a:latin typeface="+mn-lt"/>
              </a:rPr>
              <a:t> по уплате таможенных платежей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осуществляется путем непосредственной уплаты Таможенно-финансовой компанией ввозной таможенной пошлины и налога на добавленную стоимость </a:t>
            </a:r>
            <a:r>
              <a:rPr lang="ru-RU" dirty="0">
                <a:latin typeface="+mn-lt"/>
              </a:rPr>
              <a:t>в счет средств субсидии из федерального бюджета, при:</a:t>
            </a:r>
          </a:p>
        </p:txBody>
      </p:sp>
    </p:spTree>
    <p:extLst>
      <p:ext uri="{BB962C8B-B14F-4D97-AF65-F5344CB8AC3E}">
        <p14:creationId xmlns:p14="http://schemas.microsoft.com/office/powerpoint/2010/main" val="29975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olkovo">
  <a:themeElements>
    <a:clrScheme name="Skolkovo">
      <a:dk1>
        <a:sysClr val="windowText" lastClr="000000"/>
      </a:dk1>
      <a:lt1>
        <a:srgbClr val="EFEFEF"/>
      </a:lt1>
      <a:dk2>
        <a:srgbClr val="666666"/>
      </a:dk2>
      <a:lt2>
        <a:srgbClr val="FFFFFF"/>
      </a:lt2>
      <a:accent1>
        <a:srgbClr val="D4FF01"/>
      </a:accent1>
      <a:accent2>
        <a:srgbClr val="EC5D01"/>
      </a:accent2>
      <a:accent3>
        <a:srgbClr val="C2074E"/>
      </a:accent3>
      <a:accent4>
        <a:srgbClr val="B607BD"/>
      </a:accent4>
      <a:accent5>
        <a:srgbClr val="5800CD"/>
      </a:accent5>
      <a:accent6>
        <a:srgbClr val="2992BE"/>
      </a:accent6>
      <a:hlink>
        <a:srgbClr val="38BD93"/>
      </a:hlink>
      <a:folHlink>
        <a:srgbClr val="5ECB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skolkovo.thmx</Template>
  <TotalTime>2327</TotalTime>
  <Words>702</Words>
  <Application>Microsoft Office PowerPoint</Application>
  <PresentationFormat>Экран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skolkovo</vt:lpstr>
      <vt:lpstr>Услуги Таможенно-финансовой компании  инновационного цента «Сколково»</vt:lpstr>
      <vt:lpstr>Презентация PowerPoint</vt:lpstr>
      <vt:lpstr>Какие задачи решает  ТФК «Сколково»</vt:lpstr>
      <vt:lpstr>Этапы взаимодействия с ТФК «Сколково»</vt:lpstr>
      <vt:lpstr>Заключение договоров</vt:lpstr>
      <vt:lpstr>Подача Уведомления</vt:lpstr>
      <vt:lpstr>Заполнение Уведомления</vt:lpstr>
      <vt:lpstr>Предоставление услуг таможенного представителя</vt:lpstr>
      <vt:lpstr>Предоставление льгот по уплате таможенных платежей</vt:lpstr>
      <vt:lpstr>Преимущества взаимодействия с  ТФК «Сколково»</vt:lpstr>
      <vt:lpstr>Основные документы</vt:lpstr>
      <vt:lpstr>Контакты</vt:lpstr>
    </vt:vector>
  </TitlesOfParts>
  <Company>leon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levent</dc:creator>
  <cp:lastModifiedBy>Stolyarova</cp:lastModifiedBy>
  <cp:revision>71</cp:revision>
  <cp:lastPrinted>2012-05-30T07:43:29Z</cp:lastPrinted>
  <dcterms:created xsi:type="dcterms:W3CDTF">2012-05-19T18:14:42Z</dcterms:created>
  <dcterms:modified xsi:type="dcterms:W3CDTF">2013-05-22T11:31:16Z</dcterms:modified>
</cp:coreProperties>
</file>