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25" r:id="rId3"/>
    <p:sldId id="341" r:id="rId4"/>
    <p:sldId id="347" r:id="rId5"/>
    <p:sldId id="337" r:id="rId6"/>
    <p:sldId id="338" r:id="rId7"/>
    <p:sldId id="345" r:id="rId8"/>
    <p:sldId id="340" r:id="rId9"/>
    <p:sldId id="339" r:id="rId10"/>
    <p:sldId id="342" r:id="rId11"/>
    <p:sldId id="343" r:id="rId12"/>
    <p:sldId id="344" r:id="rId13"/>
    <p:sldId id="346" r:id="rId14"/>
    <p:sldId id="348" r:id="rId15"/>
    <p:sldId id="349" r:id="rId16"/>
  </p:sldIdLst>
  <p:sldSz cx="9144000" cy="6858000" type="screen4x3"/>
  <p:notesSz cx="6797675" cy="987425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katerina Inozemtseva" initials="EI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D8FF"/>
    <a:srgbClr val="FF0000"/>
    <a:srgbClr val="EBF1DE"/>
    <a:srgbClr val="CCFFCC"/>
    <a:srgbClr val="2992BE"/>
    <a:srgbClr val="CC0000"/>
    <a:srgbClr val="990000"/>
    <a:srgbClr val="EFFBFF"/>
    <a:srgbClr val="CDF2FF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86" autoAdjust="0"/>
  </p:normalViewPr>
  <p:slideViewPr>
    <p:cSldViewPr>
      <p:cViewPr>
        <p:scale>
          <a:sx n="110" d="100"/>
          <a:sy n="110" d="100"/>
        </p:scale>
        <p:origin x="-1088" y="-80"/>
      </p:cViewPr>
      <p:guideLst>
        <p:guide orient="horz" pos="1162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9D069-F7DC-4F12-AD4A-F50FC7BCBE4E}" type="datetimeFigureOut">
              <a:rPr lang="ru-RU" smtClean="0"/>
              <a:t>06.05.13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F7B9-24B2-4865-9F23-3DA645A20D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3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B0C13-1782-40AD-A838-8C9F94060FA9}" type="datetimeFigureOut">
              <a:rPr lang="ru-RU" smtClean="0"/>
              <a:t>06.05.13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E7FB1-CB6E-4AC0-9CE6-E9A8EDB33F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59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slideMaster" Target="../slideMasters/slideMaster1.xml"/><Relationship Id="rId9" Type="http://schemas.openxmlformats.org/officeDocument/2006/relationships/oleObject" Target="../embeddings/oleObject1.bin"/><Relationship Id="rId10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0" y="406786"/>
            <a:ext cx="4644698" cy="4575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2760" y="1916833"/>
            <a:ext cx="3991429" cy="2098772"/>
          </a:xfrm>
          <a:prstGeom prst="rect">
            <a:avLst/>
          </a:prstGeom>
        </p:spPr>
        <p:txBody>
          <a:bodyPr/>
          <a:lstStyle>
            <a:lvl1pPr algn="r">
              <a:defRPr sz="3200" baseline="0">
                <a:ln>
                  <a:noFill/>
                </a:ln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33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019" y="108695"/>
            <a:ext cx="6493373" cy="703623"/>
          </a:xfrm>
          <a:prstGeom prst="rect">
            <a:avLst/>
          </a:prstGeom>
        </p:spPr>
        <p:txBody>
          <a:bodyPr anchor="t"/>
          <a:lstStyle>
            <a:lvl1pPr>
              <a:defRPr sz="320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4"/>
            <a:ext cx="8281292" cy="4680669"/>
          </a:xfrm>
        </p:spPr>
        <p:txBody>
          <a:bodyPr>
            <a:normAutofit/>
          </a:bodyPr>
          <a:lstStyle>
            <a:lvl1pPr>
              <a:defRPr sz="1800">
                <a:latin typeface="+mn-lt"/>
              </a:defRPr>
            </a:lvl1pPr>
            <a:lvl2pPr>
              <a:buSzPct val="100000"/>
              <a:defRPr sz="1800">
                <a:latin typeface="+mn-lt"/>
              </a:defRPr>
            </a:lvl2pPr>
            <a:lvl3pPr>
              <a:buSzPct val="100000"/>
              <a:defRPr sz="1800">
                <a:latin typeface="+mn-lt"/>
              </a:defRPr>
            </a:lvl3pPr>
            <a:lvl4pPr>
              <a:buSzPct val="100000"/>
              <a:defRPr sz="1800">
                <a:latin typeface="+mn-lt"/>
              </a:defRPr>
            </a:lvl4pPr>
            <a:lvl5pPr>
              <a:buSzPct val="100000"/>
              <a:defRPr sz="18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08696"/>
            <a:ext cx="976984" cy="7036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54"/>
          <a:stretch/>
        </p:blipFill>
        <p:spPr>
          <a:xfrm>
            <a:off x="0" y="-2782"/>
            <a:ext cx="439175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8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46538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0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6538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4"/>
          <p:cNvSpPr txBox="1">
            <a:spLocks noGrp="1"/>
          </p:cNvSpPr>
          <p:nvPr userDrawn="1">
            <p:custDataLst>
              <p:tags r:id="rId3"/>
            </p:custDataLst>
          </p:nvPr>
        </p:nvSpPr>
        <p:spPr bwMode="auto">
          <a:xfrm>
            <a:off x="8373208" y="6572251"/>
            <a:ext cx="4953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9012202A-0966-4C86-88B9-13F21CEC4770}" type="slidenum">
              <a:rPr lang="en-US" sz="1200" b="0" smtClean="0"/>
              <a:pPr algn="r">
                <a:defRPr/>
              </a:pPr>
              <a:t>‹#›</a:t>
            </a:fld>
            <a:endParaRPr lang="en-US" sz="1200" b="0" smtClean="0"/>
          </a:p>
        </p:txBody>
      </p:sp>
      <p:sp>
        <p:nvSpPr>
          <p:cNvPr id="8" name="Объект 6"/>
          <p:cNvSpPr>
            <a:spLocks noGrp="1"/>
          </p:cNvSpPr>
          <p:nvPr>
            <p:ph sz="quarter" idx="10"/>
          </p:nvPr>
        </p:nvSpPr>
        <p:spPr>
          <a:xfrm>
            <a:off x="106974" y="1124607"/>
            <a:ext cx="8949102" cy="5286703"/>
          </a:xfrm>
          <a:prstGeom prst="rect">
            <a:avLst/>
          </a:prstGeom>
        </p:spPr>
        <p:txBody>
          <a:bodyPr/>
          <a:lstStyle>
            <a:lvl1pPr marL="357188" indent="-3571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1pPr>
            <a:lvl2pPr marL="714375" indent="-35083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2pPr>
            <a:lvl3pPr marL="1071563" indent="-3698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3pPr>
            <a:lvl4pPr marL="1797050" indent="-3571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4pPr>
            <a:lvl5pPr marL="2154238" indent="-357188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DB935"/>
              </a:buClr>
              <a:buSzPct val="100000"/>
              <a:buFont typeface="Arial" pitchFamily="34" charset="0"/>
              <a:buChar char="‒"/>
              <a:defRPr sz="1400"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Прямоугольник 4"/>
          <p:cNvSpPr/>
          <p:nvPr userDrawn="1">
            <p:custDataLst>
              <p:tags r:id="rId4"/>
            </p:custDataLst>
          </p:nvPr>
        </p:nvSpPr>
        <p:spPr>
          <a:xfrm>
            <a:off x="896815" y="115888"/>
            <a:ext cx="8159262" cy="865187"/>
          </a:xfrm>
          <a:prstGeom prst="rect">
            <a:avLst/>
          </a:prstGeom>
          <a:solidFill>
            <a:srgbClr val="646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0" name="Прямоугольник 5"/>
          <p:cNvSpPr/>
          <p:nvPr userDrawn="1">
            <p:custDataLst>
              <p:tags r:id="rId5"/>
            </p:custDataLst>
          </p:nvPr>
        </p:nvSpPr>
        <p:spPr>
          <a:xfrm>
            <a:off x="372208" y="115888"/>
            <a:ext cx="191966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1" name="Прямоугольник 6"/>
          <p:cNvSpPr/>
          <p:nvPr userDrawn="1">
            <p:custDataLst>
              <p:tags r:id="rId6"/>
            </p:custDataLst>
          </p:nvPr>
        </p:nvSpPr>
        <p:spPr>
          <a:xfrm>
            <a:off x="106974" y="115888"/>
            <a:ext cx="191965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2" name="Прямоугольник 7"/>
          <p:cNvSpPr/>
          <p:nvPr userDrawn="1">
            <p:custDataLst>
              <p:tags r:id="rId7"/>
            </p:custDataLst>
          </p:nvPr>
        </p:nvSpPr>
        <p:spPr>
          <a:xfrm>
            <a:off x="638908" y="115888"/>
            <a:ext cx="191966" cy="865187"/>
          </a:xfrm>
          <a:prstGeom prst="rect">
            <a:avLst/>
          </a:prstGeom>
          <a:solidFill>
            <a:srgbClr val="D2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/>
              <a:cs typeface="Arial"/>
              <a:sym typeface="Helvetica"/>
            </a:endParaRPr>
          </a:p>
        </p:txBody>
      </p:sp>
      <p:sp>
        <p:nvSpPr>
          <p:cNvPr id="13" name="Заголовок 5"/>
          <p:cNvSpPr>
            <a:spLocks noGrp="1"/>
          </p:cNvSpPr>
          <p:nvPr>
            <p:ph type="title"/>
          </p:nvPr>
        </p:nvSpPr>
        <p:spPr>
          <a:xfrm>
            <a:off x="896815" y="115888"/>
            <a:ext cx="8159261" cy="865187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79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628" y="349113"/>
            <a:ext cx="1217930" cy="87122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39340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3340001" y="3221897"/>
            <a:ext cx="707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Отчет</a:t>
            </a:r>
            <a:r>
              <a:rPr lang="ru-RU" sz="20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о деятельности Фонда «Сколково», август 2012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628" y="349113"/>
            <a:ext cx="1217930" cy="87122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39340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3340001" y="3221897"/>
            <a:ext cx="707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Отчет</a:t>
            </a:r>
            <a:r>
              <a:rPr lang="ru-RU" sz="20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о деятельности Фонда «Сколково», август 2012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628" y="349113"/>
            <a:ext cx="1217930" cy="87122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39340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3340001" y="3221897"/>
            <a:ext cx="707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Отчет</a:t>
            </a:r>
            <a:r>
              <a:rPr lang="ru-RU" sz="20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о деятельности Фонда «Сколково», август 2012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93597" y="0"/>
            <a:ext cx="255841" cy="643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238774" y="277946"/>
            <a:ext cx="3902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B15DF3F-6BF2-A845-8711-4B79E94975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1628" y="349113"/>
            <a:ext cx="1217930" cy="87122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393405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 rot="16200000">
            <a:off x="-3340001" y="3221897"/>
            <a:ext cx="7073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Отчет</a:t>
            </a:r>
            <a:r>
              <a:rPr lang="ru-RU" sz="2000" b="1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о деятельности Фонда «Сколково», август 2012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11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2497" y="1888357"/>
            <a:ext cx="757207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2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HelveticaNeueCyr-Heavy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–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–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»"/>
        <a:defRPr sz="1800" kern="1200">
          <a:solidFill>
            <a:schemeClr val="tx1"/>
          </a:solidFill>
          <a:latin typeface="HelveticaNeueCyr-Roman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8.jpg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0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22.pn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4008" y="1916833"/>
            <a:ext cx="4464496" cy="2098772"/>
          </a:xfrm>
        </p:spPr>
        <p:txBody>
          <a:bodyPr/>
          <a:lstStyle/>
          <a:p>
            <a:r>
              <a:rPr lang="ru-RU" sz="3600" dirty="0" smtClean="0">
                <a:solidFill>
                  <a:srgbClr val="00B0F0"/>
                </a:solidFill>
              </a:rPr>
              <a:t>Истории успеха Участников Проекта «</a:t>
            </a:r>
            <a:r>
              <a:rPr lang="ru-RU" sz="3600" dirty="0" err="1" smtClean="0">
                <a:solidFill>
                  <a:srgbClr val="00B0F0"/>
                </a:solidFill>
              </a:rPr>
              <a:t>Сколково</a:t>
            </a:r>
            <a:r>
              <a:rPr lang="ru-RU" sz="3600" dirty="0" smtClean="0">
                <a:solidFill>
                  <a:srgbClr val="00B0F0"/>
                </a:solidFill>
              </a:rPr>
              <a:t>»</a:t>
            </a:r>
            <a:br>
              <a:rPr lang="ru-RU" sz="3600" dirty="0" smtClean="0">
                <a:solidFill>
                  <a:srgbClr val="00B0F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Апрель 2013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2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ООО "АВИАРЕАЛ"</a:t>
            </a:r>
          </a:p>
        </p:txBody>
      </p:sp>
      <p:sp>
        <p:nvSpPr>
          <p:cNvPr id="4" name="Rectangle 9"/>
          <p:cNvSpPr/>
          <p:nvPr/>
        </p:nvSpPr>
        <p:spPr>
          <a:xfrm>
            <a:off x="755576" y="890717"/>
            <a:ext cx="5616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АВИАРЕАЛ получил патент на систему дополненной реальности для </a:t>
            </a:r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пилотов</a:t>
            </a:r>
            <a:endParaRPr lang="ru-RU" sz="14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 </a:t>
            </a:r>
          </a:p>
          <a:p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Проведены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успешные испытания первой версии прототипа.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827584" y="2420888"/>
            <a:ext cx="7920880" cy="1815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П</a:t>
            </a:r>
            <a:r>
              <a:rPr lang="ru-RU" sz="1400" dirty="0" smtClean="0">
                <a:solidFill>
                  <a:schemeClr val="bg2"/>
                </a:solidFill>
              </a:rPr>
              <a:t>роекты </a:t>
            </a:r>
            <a:r>
              <a:rPr lang="ru-RU" sz="1400" dirty="0">
                <a:solidFill>
                  <a:schemeClr val="bg2"/>
                </a:solidFill>
              </a:rPr>
              <a:t>дополненной реальности, объединенные общей целью повышения уровня безопасности полетов. </a:t>
            </a:r>
            <a:endParaRPr lang="ru-RU" sz="1400" dirty="0" smtClean="0">
              <a:solidFill>
                <a:schemeClr val="bg2"/>
              </a:solidFill>
            </a:endParaRPr>
          </a:p>
          <a:p>
            <a:endParaRPr lang="ru-RU" sz="1400" dirty="0" smtClean="0">
              <a:solidFill>
                <a:schemeClr val="bg2"/>
              </a:solidFill>
            </a:endParaRPr>
          </a:p>
          <a:p>
            <a:r>
              <a:rPr lang="ru-RU" sz="1400" dirty="0">
                <a:solidFill>
                  <a:schemeClr val="bg2"/>
                </a:solidFill>
              </a:rPr>
              <a:t>Направления коммерциализации:</a:t>
            </a:r>
          </a:p>
          <a:p>
            <a:r>
              <a:rPr lang="ru-RU" sz="1400" dirty="0">
                <a:solidFill>
                  <a:schemeClr val="bg2"/>
                </a:solidFill>
              </a:rPr>
              <a:t>1) Продажа патентов на некоторые конфигурации создаваемых продуктов.</a:t>
            </a:r>
          </a:p>
          <a:p>
            <a:r>
              <a:rPr lang="ru-RU" sz="1400" dirty="0">
                <a:solidFill>
                  <a:schemeClr val="bg2"/>
                </a:solidFill>
              </a:rPr>
              <a:t>2) Продажа лицензий на патенты.</a:t>
            </a:r>
          </a:p>
          <a:p>
            <a:r>
              <a:rPr lang="ru-RU" sz="1400" dirty="0">
                <a:solidFill>
                  <a:schemeClr val="bg2"/>
                </a:solidFill>
              </a:rPr>
              <a:t>3) Продажа программных продуктов, работающих на готовых аппаратных решениях третьих производителей.</a:t>
            </a:r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051556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437112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7584" y="4797152"/>
            <a:ext cx="7890164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Проекты адресованы ключевым категориям авиационного персонала, участвующим в обеспечении полетов</a:t>
            </a:r>
            <a:r>
              <a:rPr lang="ru-RU" sz="1400" dirty="0" smtClean="0">
                <a:solidFill>
                  <a:schemeClr val="accent1"/>
                </a:solidFill>
              </a:rPr>
              <a:t>.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5" y="5805264"/>
            <a:ext cx="7910259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Ориентировочная стоимость решения для пилотов 50 тыс. USD. Ориентировочная стоимость решения для персонала аэропортов 500 тыс. USD. Общая оценка сверху для объема рынка – около 20 млрд. USD. Потребители: </a:t>
            </a:r>
            <a:r>
              <a:rPr lang="ru-RU" sz="1400" dirty="0" err="1" smtClean="0">
                <a:solidFill>
                  <a:schemeClr val="bg2"/>
                </a:solidFill>
              </a:rPr>
              <a:t>авиабизнес</a:t>
            </a:r>
            <a:r>
              <a:rPr lang="ru-RU" sz="1400" dirty="0" smtClean="0">
                <a:solidFill>
                  <a:schemeClr val="bg2"/>
                </a:solidFill>
              </a:rPr>
              <a:t> и частные потребители.</a:t>
            </a:r>
            <a:endParaRPr lang="ru-RU" sz="1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5445224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19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908720"/>
            <a:ext cx="2448272" cy="903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11429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ООО "</a:t>
            </a:r>
            <a:r>
              <a:rPr lang="ru-RU" b="1" dirty="0" err="1"/>
              <a:t>Астерос</a:t>
            </a:r>
            <a:r>
              <a:rPr lang="ru-RU" b="1" dirty="0"/>
              <a:t> </a:t>
            </a:r>
            <a:r>
              <a:rPr lang="ru-RU" b="1" dirty="0" err="1"/>
              <a:t>Лабс</a:t>
            </a:r>
            <a:r>
              <a:rPr lang="ru-RU" b="1" dirty="0"/>
              <a:t>"</a:t>
            </a:r>
          </a:p>
        </p:txBody>
      </p:sp>
      <p:sp>
        <p:nvSpPr>
          <p:cNvPr id="4" name="Rectangle 9"/>
          <p:cNvSpPr/>
          <p:nvPr/>
        </p:nvSpPr>
        <p:spPr>
          <a:xfrm>
            <a:off x="755576" y="890717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Компания "</a:t>
            </a:r>
            <a:r>
              <a:rPr lang="ru-RU" sz="1400" b="1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Астерос</a:t>
            </a: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Лабс</a:t>
            </a:r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» представила </a:t>
            </a:r>
          </a:p>
          <a:p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решение </a:t>
            </a: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"</a:t>
            </a:r>
            <a:r>
              <a:rPr lang="ru-RU" sz="1400" b="1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Астерос</a:t>
            </a: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Контакт </a:t>
            </a:r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Авиа</a:t>
            </a: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" </a:t>
            </a:r>
            <a:endParaRPr lang="ru-RU" sz="1400" b="1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для </a:t>
            </a: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аэропортов мировому сообществу</a:t>
            </a:r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.</a:t>
            </a:r>
          </a:p>
          <a:p>
            <a:endParaRPr lang="ru-RU" sz="1400" b="1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r>
              <a:rPr lang="ru-RU" sz="1400" dirty="0"/>
              <a:t>Универсальный интерфейс для регистрации авиапассажиров от российского разработчика был продемонстрирован посетителям выставки </a:t>
            </a:r>
            <a:r>
              <a:rPr lang="ru-RU" sz="1400" dirty="0" err="1"/>
              <a:t>Passenger</a:t>
            </a:r>
            <a:r>
              <a:rPr lang="ru-RU" sz="1400" dirty="0"/>
              <a:t> </a:t>
            </a:r>
            <a:r>
              <a:rPr lang="ru-RU" sz="1400" dirty="0" err="1"/>
              <a:t>Terminal</a:t>
            </a:r>
            <a:r>
              <a:rPr lang="ru-RU" sz="1400" dirty="0"/>
              <a:t> </a:t>
            </a:r>
            <a:r>
              <a:rPr lang="ru-RU" sz="1400" dirty="0" err="1"/>
              <a:t>Expo</a:t>
            </a:r>
            <a:r>
              <a:rPr lang="ru-RU" sz="1400" dirty="0"/>
              <a:t> в Женеве.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827584" y="2924944"/>
            <a:ext cx="7920880" cy="738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У</a:t>
            </a:r>
            <a:r>
              <a:rPr lang="ru-RU" sz="1400" dirty="0" smtClean="0">
                <a:solidFill>
                  <a:srgbClr val="FFFFFF"/>
                </a:solidFill>
              </a:rPr>
              <a:t>ниверсальный </a:t>
            </a:r>
            <a:r>
              <a:rPr lang="ru-RU" sz="1400" dirty="0">
                <a:solidFill>
                  <a:srgbClr val="FFFFFF"/>
                </a:solidFill>
              </a:rPr>
              <a:t>интерфейс для регистрации авиапассажиров «</a:t>
            </a:r>
            <a:r>
              <a:rPr lang="ru-RU" sz="1400" dirty="0" err="1">
                <a:solidFill>
                  <a:srgbClr val="FFFFFF"/>
                </a:solidFill>
              </a:rPr>
              <a:t>Астерос</a:t>
            </a:r>
            <a:r>
              <a:rPr lang="ru-RU" sz="1400" dirty="0">
                <a:solidFill>
                  <a:srgbClr val="FFFFFF"/>
                </a:solidFill>
              </a:rPr>
              <a:t> Контакт Авиа</a:t>
            </a:r>
            <a:r>
              <a:rPr lang="ru-RU" sz="1400" dirty="0" smtClean="0">
                <a:solidFill>
                  <a:srgbClr val="FFFFFF"/>
                </a:solidFill>
              </a:rPr>
              <a:t>» позволяет </a:t>
            </a:r>
            <a:r>
              <a:rPr lang="ru-RU" sz="1400" dirty="0">
                <a:solidFill>
                  <a:srgbClr val="FFFFFF"/>
                </a:solidFill>
              </a:rPr>
              <a:t>аэропортам проводить регистрацию пассажиров на рейсы различных авиакомпаний на любой стойке, реализуя подход </a:t>
            </a:r>
            <a:r>
              <a:rPr lang="ru-RU" sz="1400" dirty="0" err="1">
                <a:solidFill>
                  <a:srgbClr val="FFFFFF"/>
                </a:solidFill>
              </a:rPr>
              <a:t>common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check-in</a:t>
            </a:r>
            <a:r>
              <a:rPr lang="ru-RU" sz="1400" dirty="0">
                <a:solidFill>
                  <a:srgbClr val="FFFFFF"/>
                </a:solidFill>
              </a:rPr>
              <a:t> - "единого </a:t>
            </a:r>
            <a:r>
              <a:rPr lang="ru-RU" sz="1400" dirty="0" smtClean="0">
                <a:solidFill>
                  <a:srgbClr val="FFFFFF"/>
                </a:solidFill>
              </a:rPr>
              <a:t>окна".</a:t>
            </a:r>
            <a:endParaRPr lang="ru-RU" sz="140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555612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933056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7584" y="4293096"/>
            <a:ext cx="7890164" cy="738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Разработка позволит разгружать </a:t>
            </a:r>
            <a:r>
              <a:rPr lang="ru-RU" sz="1400" dirty="0">
                <a:solidFill>
                  <a:schemeClr val="accent1"/>
                </a:solidFill>
              </a:rPr>
              <a:t>зону регистрации в часы пиковых </a:t>
            </a:r>
            <a:r>
              <a:rPr lang="ru-RU" sz="1400" dirty="0" smtClean="0">
                <a:solidFill>
                  <a:schemeClr val="accent1"/>
                </a:solidFill>
              </a:rPr>
              <a:t>нагрузок. 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О</a:t>
            </a:r>
            <a:r>
              <a:rPr lang="ru-RU" sz="1400" dirty="0" smtClean="0">
                <a:solidFill>
                  <a:schemeClr val="accent1"/>
                </a:solidFill>
              </a:rPr>
              <a:t>птимизирует </a:t>
            </a:r>
            <a:r>
              <a:rPr lang="ru-RU" sz="1400" dirty="0">
                <a:solidFill>
                  <a:schemeClr val="accent1"/>
                </a:solidFill>
              </a:rPr>
              <a:t>процедуру обучения персонала, которому больше не нужно будет изучать системы регистрации авиакомпаний, им достаточно будет знать только один интерфейс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5" y="5661248"/>
            <a:ext cx="7910259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За время проведения выставки интерес к решению проявили аэропорты США, Швейцарии, Финляндии, Латвии, Сингапура, Омана и Турции, а также практически все российские терминалы, представители которых посетили выставку. В результате были запланированы пилотные проекты внедрения "</a:t>
            </a:r>
            <a:r>
              <a:rPr lang="ru-RU" sz="1400" dirty="0" err="1">
                <a:solidFill>
                  <a:schemeClr val="bg2"/>
                </a:solidFill>
              </a:rPr>
              <a:t>Астерос</a:t>
            </a:r>
            <a:r>
              <a:rPr lang="ru-RU" sz="1400" dirty="0">
                <a:solidFill>
                  <a:schemeClr val="bg2"/>
                </a:solidFill>
              </a:rPr>
              <a:t> Контакт Авиа" сразу в трех отечественных аэропортах.</a:t>
            </a:r>
            <a:endParaRPr lang="ru-RU" sz="1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5301208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Рынок, перспективы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19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1003915"/>
            <a:ext cx="3816424" cy="480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4377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ООО </a:t>
            </a:r>
            <a:r>
              <a:rPr lang="ru-RU" sz="2000" b="1" dirty="0" smtClean="0"/>
              <a:t>"Научно</a:t>
            </a:r>
            <a:r>
              <a:rPr lang="ru-RU" sz="2000" b="1" dirty="0"/>
              <a:t>-исследовательская лаборатория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автоматизации проектирования</a:t>
            </a:r>
            <a:r>
              <a:rPr lang="ru-RU" sz="2000" b="1" dirty="0"/>
              <a:t>"</a:t>
            </a:r>
          </a:p>
        </p:txBody>
      </p:sp>
      <p:sp>
        <p:nvSpPr>
          <p:cNvPr id="4" name="Rectangle 9"/>
          <p:cNvSpPr/>
          <p:nvPr/>
        </p:nvSpPr>
        <p:spPr>
          <a:xfrm>
            <a:off x="755576" y="1035893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ООО </a:t>
            </a:r>
            <a:r>
              <a:rPr lang="en-US" sz="1400" b="1" dirty="0"/>
              <a:t>"</a:t>
            </a:r>
            <a:r>
              <a:rPr lang="ru-RU" sz="1400" b="1" dirty="0"/>
              <a:t>НИЛ АП</a:t>
            </a:r>
            <a:r>
              <a:rPr lang="en-US" sz="1400" b="1" dirty="0"/>
              <a:t>"</a:t>
            </a:r>
            <a:r>
              <a:rPr lang="ru-RU" sz="1400" b="1" dirty="0"/>
              <a:t> </a:t>
            </a:r>
            <a:r>
              <a:rPr lang="ru-RU" sz="1400" b="1" dirty="0" smtClean="0"/>
              <a:t>представило  </a:t>
            </a:r>
            <a:r>
              <a:rPr lang="ru-RU" sz="1400" b="1" dirty="0"/>
              <a:t>м</a:t>
            </a:r>
            <a:r>
              <a:rPr lang="ru-RU" sz="1400" b="1" dirty="0" smtClean="0"/>
              <a:t>одули </a:t>
            </a:r>
            <a:r>
              <a:rPr lang="ru-RU" sz="1400" b="1" dirty="0"/>
              <a:t>управления </a:t>
            </a:r>
            <a:endParaRPr lang="ru-RU" sz="1400" b="1" dirty="0" smtClean="0"/>
          </a:p>
          <a:p>
            <a:r>
              <a:rPr lang="ru-RU" sz="1400" b="1" dirty="0" smtClean="0"/>
              <a:t>движением </a:t>
            </a:r>
            <a:r>
              <a:rPr lang="ru-RU" sz="1400" b="1" dirty="0"/>
              <a:t>роботов</a:t>
            </a:r>
            <a:endParaRPr lang="ru-RU" sz="1400" b="1" dirty="0" smtClean="0"/>
          </a:p>
          <a:p>
            <a:r>
              <a:rPr lang="ru-RU" sz="1400" dirty="0"/>
              <a:t>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ООО </a:t>
            </a:r>
            <a:r>
              <a:rPr lang="en-US" sz="1400" dirty="0" smtClean="0"/>
              <a:t>"</a:t>
            </a:r>
            <a:r>
              <a:rPr lang="ru-RU" sz="1400" dirty="0" smtClean="0"/>
              <a:t>НИЛ АП</a:t>
            </a:r>
            <a:r>
              <a:rPr lang="en-US" sz="1400" dirty="0"/>
              <a:t>"</a:t>
            </a:r>
            <a:r>
              <a:rPr lang="ru-RU" sz="1400" dirty="0" smtClean="0"/>
              <a:t> завершило разработку </a:t>
            </a:r>
            <a:r>
              <a:rPr lang="ru-RU" sz="1400" dirty="0"/>
              <a:t>и подготовлено серийное производство трех новых </a:t>
            </a:r>
            <a:r>
              <a:rPr lang="ru-RU" sz="1400" dirty="0" smtClean="0"/>
              <a:t>продуктов: </a:t>
            </a:r>
            <a:r>
              <a:rPr lang="ru-RU" sz="1400" dirty="0"/>
              <a:t>сетевых модулей для управления шаговыми двигателями и двигателями </a:t>
            </a:r>
            <a:r>
              <a:rPr lang="ru-RU" sz="1400" dirty="0" smtClean="0"/>
              <a:t>постоян</a:t>
            </a:r>
            <a:r>
              <a:rPr lang="ru-RU" sz="1400" dirty="0"/>
              <a:t>н</a:t>
            </a:r>
            <a:r>
              <a:rPr lang="ru-RU" sz="1400" dirty="0" smtClean="0"/>
              <a:t>ого </a:t>
            </a:r>
            <a:r>
              <a:rPr lang="ru-RU" sz="1400" dirty="0"/>
              <a:t>тока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827584" y="2978949"/>
            <a:ext cx="7920880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Основное </a:t>
            </a:r>
            <a:r>
              <a:rPr lang="ru-RU" sz="1400" dirty="0">
                <a:solidFill>
                  <a:srgbClr val="FFFFFF"/>
                </a:solidFill>
              </a:rPr>
              <a:t>назначение модулей - управление </a:t>
            </a:r>
            <a:r>
              <a:rPr lang="ru-RU" sz="1400" dirty="0" err="1">
                <a:solidFill>
                  <a:srgbClr val="FFFFFF"/>
                </a:solidFill>
              </a:rPr>
              <a:t>андроидными</a:t>
            </a:r>
            <a:r>
              <a:rPr lang="ru-RU" sz="1400" dirty="0">
                <a:solidFill>
                  <a:srgbClr val="FFFFFF"/>
                </a:solidFill>
              </a:rPr>
              <a:t> роботами. Модули располагаются в произвольных местах внутри тела робота, работают в общей промышленной сети и управляются командами в ASCII кодах. Команды позволяют регулировать ускорение, скорость и частоту вращения валов двигателей.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627620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211796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7584" y="4563705"/>
            <a:ext cx="7890164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М</a:t>
            </a:r>
            <a:r>
              <a:rPr lang="ru-RU" sz="1400" dirty="0" smtClean="0">
                <a:solidFill>
                  <a:schemeClr val="accent1"/>
                </a:solidFill>
              </a:rPr>
              <a:t>одули </a:t>
            </a:r>
            <a:r>
              <a:rPr lang="ru-RU" sz="1400" dirty="0">
                <a:solidFill>
                  <a:schemeClr val="accent1"/>
                </a:solidFill>
              </a:rPr>
              <a:t>управления движением предназначены для управления двигателями с помощью компьютера или контроллера (ПЛК). В комплекте с модулями поставляются исходные коды примера </a:t>
            </a:r>
            <a:r>
              <a:rPr lang="ru-RU" sz="1400" dirty="0" err="1">
                <a:solidFill>
                  <a:schemeClr val="accent1"/>
                </a:solidFill>
              </a:rPr>
              <a:t>прогаммирования</a:t>
            </a:r>
            <a:r>
              <a:rPr lang="ru-RU" sz="1400" dirty="0">
                <a:solidFill>
                  <a:schemeClr val="accent1"/>
                </a:solidFill>
              </a:rPr>
              <a:t> на языке </a:t>
            </a:r>
            <a:r>
              <a:rPr lang="ru-RU" sz="1400" dirty="0" err="1">
                <a:solidFill>
                  <a:schemeClr val="accent1"/>
                </a:solidFill>
              </a:rPr>
              <a:t>C</a:t>
            </a:r>
            <a:r>
              <a:rPr lang="ru-RU" sz="1400" dirty="0">
                <a:solidFill>
                  <a:schemeClr val="accent1"/>
                </a:solidFill>
              </a:rPr>
              <a:t># в среде </a:t>
            </a:r>
            <a:r>
              <a:rPr lang="ru-RU" sz="1400" dirty="0" err="1">
                <a:solidFill>
                  <a:schemeClr val="accent1"/>
                </a:solidFill>
              </a:rPr>
              <a:t>Visual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ru-RU" sz="1400" dirty="0" err="1">
                <a:solidFill>
                  <a:schemeClr val="accent1"/>
                </a:solidFill>
              </a:rPr>
              <a:t>Studio</a:t>
            </a:r>
            <a:r>
              <a:rPr lang="ru-RU" sz="1400" dirty="0">
                <a:solidFill>
                  <a:schemeClr val="accent1"/>
                </a:solidFill>
              </a:rPr>
              <a:t> 2010. Модули совместимы с серией NL, представленной на этом вебсайте и могут работать в общей промышленной сети на основе интерфейса RS-485.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5" y="6289575"/>
            <a:ext cx="7910259" cy="3077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Рынок средств промышленной автоматизации</a:t>
            </a:r>
            <a:endParaRPr lang="ru-RU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5939988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Рынок, перспективы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19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931907"/>
            <a:ext cx="3009698" cy="768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6638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ООО "Вай2Гео"</a:t>
            </a:r>
          </a:p>
        </p:txBody>
      </p:sp>
      <p:sp>
        <p:nvSpPr>
          <p:cNvPr id="4" name="Rectangle 9"/>
          <p:cNvSpPr/>
          <p:nvPr/>
        </p:nvSpPr>
        <p:spPr>
          <a:xfrm>
            <a:off x="827584" y="1035893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iOS</a:t>
            </a:r>
            <a:r>
              <a:rPr lang="ru-RU" sz="1400" b="1" dirty="0"/>
              <a:t>-сервис </a:t>
            </a:r>
            <a:r>
              <a:rPr lang="ru-RU" sz="1400" b="1" dirty="0" err="1"/>
              <a:t>Gvidi</a:t>
            </a:r>
            <a:r>
              <a:rPr lang="ru-RU" sz="1400" b="1" dirty="0"/>
              <a:t> запустил онлайн-бронирование столиков в </a:t>
            </a:r>
            <a:r>
              <a:rPr lang="ru-RU" sz="1400" b="1" dirty="0" smtClean="0"/>
              <a:t>заведениях</a:t>
            </a:r>
          </a:p>
          <a:p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endParaRPr lang="ru-RU" sz="1400" b="1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r>
              <a:rPr lang="ru-RU" sz="1400" dirty="0" smtClean="0"/>
              <a:t>Умный </a:t>
            </a:r>
            <a:r>
              <a:rPr lang="ru-RU" sz="1400" dirty="0"/>
              <a:t>персональный гид по кафе, барам и ресторанам, запустил собственную систему онлайн-бронирования. Система бронирования успешно прошла бета-тестирование, стартовавшее в начале 2013 года, и продемонстрировала высокую работоспособность и востребованность.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827584" y="2978949"/>
            <a:ext cx="7920880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Сервис обеспечивает интеллектуальный поиск заведений общепита на основе индивидуальных предпочтений каждого человека: он анализирует личные вкусы пользователей через социальный граф, сопоставляет их с собственной глобальной базой мест и выдает персональные рекомендации, куда сходить.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627620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211796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7584" y="4563705"/>
            <a:ext cx="7890164" cy="738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D4FF01"/>
                </a:solidFill>
              </a:rPr>
              <a:t>Сервис обеспечивает интеллектуальный поиск заведений общепита на основе индивидуальных предпочтений каждого </a:t>
            </a:r>
            <a:r>
              <a:rPr lang="ru-RU" sz="1400" dirty="0" smtClean="0">
                <a:solidFill>
                  <a:srgbClr val="D4FF01"/>
                </a:solidFill>
              </a:rPr>
              <a:t>человека. </a:t>
            </a:r>
            <a:r>
              <a:rPr lang="ru-RU" sz="1400" dirty="0">
                <a:solidFill>
                  <a:srgbClr val="D4FF01"/>
                </a:solidFill>
              </a:rPr>
              <a:t>Сейчас через </a:t>
            </a:r>
            <a:r>
              <a:rPr lang="ru-RU" sz="1400" dirty="0" err="1">
                <a:solidFill>
                  <a:srgbClr val="D4FF01"/>
                </a:solidFill>
              </a:rPr>
              <a:t>Gvidi</a:t>
            </a:r>
            <a:r>
              <a:rPr lang="ru-RU" sz="1400" dirty="0">
                <a:solidFill>
                  <a:srgbClr val="D4FF01"/>
                </a:solidFill>
              </a:rPr>
              <a:t> можно зарезервировать столик практически в любом несетевом заведении Москвы.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5" y="5877272"/>
            <a:ext cx="7910259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Мировой рынок </a:t>
            </a:r>
            <a:r>
              <a:rPr lang="ru-RU" sz="1400" dirty="0" err="1">
                <a:solidFill>
                  <a:srgbClr val="FFFFFF"/>
                </a:solidFill>
              </a:rPr>
              <a:t>геотаргетированной</a:t>
            </a:r>
            <a:r>
              <a:rPr lang="ru-RU" sz="1400" dirty="0">
                <a:solidFill>
                  <a:srgbClr val="FFFFFF"/>
                </a:solidFill>
              </a:rPr>
              <a:t> рекламы в 2011 году оценивался </a:t>
            </a:r>
            <a:r>
              <a:rPr lang="ru-RU" sz="1400" dirty="0" err="1">
                <a:solidFill>
                  <a:srgbClr val="FFFFFF"/>
                </a:solidFill>
              </a:rPr>
              <a:t>Berg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Insight</a:t>
            </a:r>
            <a:r>
              <a:rPr lang="ru-RU" sz="1400" dirty="0">
                <a:solidFill>
                  <a:srgbClr val="FFFFFF"/>
                </a:solidFill>
              </a:rPr>
              <a:t> в 192 млн евро (5% от всего рынка мобильной рекламы), растет, по сведениям агентства, в среднем на 90,9% в год и составит 4,9 млрд евро в 2016 году (28,3% от всего рынка мобильной рекламы).</a:t>
            </a:r>
            <a:endParaRPr lang="ru-RU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5517232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Рынок, перспективы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19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571" y="902548"/>
            <a:ext cx="1610885" cy="1446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268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ООО "НМТ-Новые Мобильные Технологии"</a:t>
            </a:r>
          </a:p>
        </p:txBody>
      </p:sp>
      <p:sp>
        <p:nvSpPr>
          <p:cNvPr id="4" name="Rectangle 9"/>
          <p:cNvSpPr/>
          <p:nvPr/>
        </p:nvSpPr>
        <p:spPr>
          <a:xfrm>
            <a:off x="755576" y="980728"/>
            <a:ext cx="5832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err="1"/>
              <a:t>Проект</a:t>
            </a:r>
            <a:r>
              <a:rPr lang="fr-FR" sz="1400" b="1" dirty="0"/>
              <a:t> </a:t>
            </a:r>
            <a:r>
              <a:rPr lang="fr-FR" sz="1400" b="1" dirty="0" err="1"/>
              <a:t>Ubiq</a:t>
            </a:r>
            <a:r>
              <a:rPr lang="fr-FR" sz="1400" b="1" dirty="0"/>
              <a:t> Mobile </a:t>
            </a:r>
            <a:r>
              <a:rPr lang="fr-FR" sz="1400" b="1" dirty="0" err="1"/>
              <a:t>получил</a:t>
            </a:r>
            <a:r>
              <a:rPr lang="fr-FR" sz="1400" b="1" dirty="0"/>
              <a:t> </a:t>
            </a:r>
            <a:r>
              <a:rPr lang="fr-FR" sz="1400" b="1" dirty="0" err="1"/>
              <a:t>грант</a:t>
            </a:r>
            <a:r>
              <a:rPr lang="fr-FR" sz="1400" b="1" dirty="0"/>
              <a:t> </a:t>
            </a:r>
            <a:r>
              <a:rPr lang="fr-FR" sz="1400" b="1" dirty="0" smtClean="0"/>
              <a:t>Microsoft</a:t>
            </a:r>
            <a:r>
              <a:rPr lang="ru-RU" sz="1400" b="1" dirty="0" smtClean="0"/>
              <a:t> </a:t>
            </a:r>
            <a:r>
              <a:rPr lang="ru-RU" sz="1400" b="1" dirty="0"/>
              <a:t>в размере $70 000</a:t>
            </a:r>
            <a:endParaRPr lang="ru-RU" sz="1400" b="1" dirty="0" smtClean="0"/>
          </a:p>
          <a:p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endParaRPr lang="ru-RU" sz="1400" b="1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r>
              <a:rPr lang="ru-RU" sz="1400" dirty="0"/>
              <a:t>Выигранные </a:t>
            </a:r>
            <a:r>
              <a:rPr lang="ru-RU" sz="1400" dirty="0" smtClean="0"/>
              <a:t>средства </a:t>
            </a:r>
            <a:r>
              <a:rPr lang="ru-RU" sz="1400" dirty="0"/>
              <a:t>пойдут на доработку технологии, что позволит </a:t>
            </a:r>
            <a:r>
              <a:rPr lang="ru-RU" sz="1400" dirty="0" smtClean="0"/>
              <a:t>компании в </a:t>
            </a:r>
            <a:r>
              <a:rPr lang="ru-RU" sz="1400" dirty="0"/>
              <a:t>скором времени представить первый публичный релиз </a:t>
            </a:r>
            <a:r>
              <a:rPr lang="ru-RU" sz="1400" dirty="0" smtClean="0"/>
              <a:t>своего продукта</a:t>
            </a:r>
            <a:r>
              <a:rPr lang="ru-RU" sz="1400" dirty="0"/>
              <a:t>.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827584" y="2924944"/>
            <a:ext cx="792088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rgbClr val="FFFFFF"/>
                </a:solidFill>
              </a:rPr>
              <a:t>Ubiq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Mobile</a:t>
            </a:r>
            <a:r>
              <a:rPr lang="ru-RU" sz="1400" dirty="0">
                <a:solidFill>
                  <a:srgbClr val="FFFFFF"/>
                </a:solidFill>
              </a:rPr>
              <a:t> - система кросс-платформенной разработки распределенных мобильных приложений бизнес-класса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555612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717032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7584" y="4059649"/>
            <a:ext cx="7890164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Среда времени выполнения обеспечивает экономичную, надёжную и устойчивую работу созданных приложений.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За счёт оригинальных решений, использованных в среде времени исполнения, созданные приложения могут работать в медленных и не всегда устойчивых мобильных сетях. При этом мы охватываем все классы мобильных устройств – от </a:t>
            </a:r>
            <a:r>
              <a:rPr lang="ru-RU" sz="1400" dirty="0" err="1">
                <a:solidFill>
                  <a:schemeClr val="accent1"/>
                </a:solidFill>
              </a:rPr>
              <a:t>Windows</a:t>
            </a:r>
            <a:r>
              <a:rPr lang="ru-RU" sz="1400" dirty="0">
                <a:solidFill>
                  <a:schemeClr val="accent1"/>
                </a:solidFill>
              </a:rPr>
              <a:t> </a:t>
            </a:r>
            <a:r>
              <a:rPr lang="ru-RU" sz="1400" dirty="0" err="1">
                <a:solidFill>
                  <a:schemeClr val="accent1"/>
                </a:solidFill>
              </a:rPr>
              <a:t>Phone</a:t>
            </a:r>
            <a:r>
              <a:rPr lang="ru-RU" sz="1400" dirty="0">
                <a:solidFill>
                  <a:schemeClr val="accent1"/>
                </a:solidFill>
              </a:rPr>
              <a:t> до простых </a:t>
            </a:r>
            <a:r>
              <a:rPr lang="ru-RU" sz="1400" dirty="0" err="1">
                <a:solidFill>
                  <a:schemeClr val="accent1"/>
                </a:solidFill>
              </a:rPr>
              <a:t>Java</a:t>
            </a:r>
            <a:r>
              <a:rPr lang="ru-RU" sz="1400" dirty="0">
                <a:solidFill>
                  <a:schemeClr val="accent1"/>
                </a:solidFill>
              </a:rPr>
              <a:t>- </a:t>
            </a:r>
            <a:r>
              <a:rPr lang="ru-RU" sz="1400" dirty="0" smtClean="0">
                <a:solidFill>
                  <a:schemeClr val="accent1"/>
                </a:solidFill>
              </a:rPr>
              <a:t>телефонов.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5" y="5786680"/>
            <a:ext cx="7910259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err="1" smtClean="0">
                <a:solidFill>
                  <a:srgbClr val="FFFFFF"/>
                </a:solidFill>
              </a:rPr>
              <a:t>Рынкок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 err="1" smtClean="0">
                <a:solidFill>
                  <a:srgbClr val="FFFFFF"/>
                </a:solidFill>
              </a:rPr>
              <a:t>Mobile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Enterprise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Application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 smtClean="0">
                <a:solidFill>
                  <a:srgbClr val="FFFFFF"/>
                </a:solidFill>
              </a:rPr>
              <a:t>Platforms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оценивается до трёх миллиардов в двухлетней перспективе (по оценке IDC</a:t>
            </a:r>
            <a:r>
              <a:rPr lang="ru-RU" sz="1400" dirty="0" smtClean="0">
                <a:solidFill>
                  <a:srgbClr val="FFFFFF"/>
                </a:solidFill>
              </a:rPr>
              <a:t>). </a:t>
            </a:r>
            <a:r>
              <a:rPr lang="ru-RU" sz="1400" dirty="0">
                <a:solidFill>
                  <a:srgbClr val="FFFFFF"/>
                </a:solidFill>
              </a:rPr>
              <a:t>Р</a:t>
            </a:r>
            <a:r>
              <a:rPr lang="ru-RU" sz="1400" dirty="0" smtClean="0">
                <a:solidFill>
                  <a:srgbClr val="FFFFFF"/>
                </a:solidFill>
              </a:rPr>
              <a:t>ынок </a:t>
            </a:r>
            <a:r>
              <a:rPr lang="ru-RU" sz="1400" dirty="0" err="1">
                <a:solidFill>
                  <a:srgbClr val="FFFFFF"/>
                </a:solidFill>
              </a:rPr>
              <a:t>Mobile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Backend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As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>
                <a:solidFill>
                  <a:srgbClr val="FFFFFF"/>
                </a:solidFill>
              </a:rPr>
              <a:t>a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err="1" smtClean="0">
                <a:solidFill>
                  <a:srgbClr val="FFFFFF"/>
                </a:solidFill>
              </a:rPr>
              <a:t>Service</a:t>
            </a:r>
            <a:r>
              <a:rPr lang="ru-RU" sz="1400" dirty="0">
                <a:solidFill>
                  <a:srgbClr val="FFFFFF"/>
                </a:solidFill>
              </a:rPr>
              <a:t> </a:t>
            </a:r>
            <a:r>
              <a:rPr lang="ru-RU" sz="1400" dirty="0" smtClean="0">
                <a:solidFill>
                  <a:srgbClr val="FFFFFF"/>
                </a:solidFill>
              </a:rPr>
              <a:t>– </a:t>
            </a:r>
            <a:r>
              <a:rPr lang="ru-RU" sz="1400" dirty="0">
                <a:solidFill>
                  <a:srgbClr val="FFFFFF"/>
                </a:solidFill>
              </a:rPr>
              <a:t>до семи с половиной миллиардов к 2017-му году (по оценке </a:t>
            </a:r>
            <a:r>
              <a:rPr lang="ru-RU" sz="1400" dirty="0" err="1">
                <a:solidFill>
                  <a:srgbClr val="FFFFFF"/>
                </a:solidFill>
              </a:rPr>
              <a:t>Markets</a:t>
            </a:r>
            <a:r>
              <a:rPr lang="ru-RU" sz="1400" dirty="0">
                <a:solidFill>
                  <a:srgbClr val="FFFFFF"/>
                </a:solidFill>
              </a:rPr>
              <a:t> &amp; </a:t>
            </a:r>
            <a:r>
              <a:rPr lang="ru-RU" sz="1400" dirty="0" err="1">
                <a:solidFill>
                  <a:srgbClr val="FFFFFF"/>
                </a:solidFill>
              </a:rPr>
              <a:t>Markets</a:t>
            </a:r>
            <a:r>
              <a:rPr lang="ru-RU" sz="1400" dirty="0">
                <a:solidFill>
                  <a:srgbClr val="FFFFFF"/>
                </a:solidFill>
              </a:rPr>
              <a:t>).</a:t>
            </a:r>
            <a:endParaRPr lang="ru-RU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5435932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19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980728"/>
            <a:ext cx="1995416" cy="10569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157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ООО "</a:t>
            </a:r>
            <a:r>
              <a:rPr lang="ru-RU" sz="2800" b="1" dirty="0" err="1"/>
              <a:t>Фиттинг</a:t>
            </a:r>
            <a:r>
              <a:rPr lang="ru-RU" sz="2800" b="1" dirty="0"/>
              <a:t> </a:t>
            </a:r>
            <a:r>
              <a:rPr lang="ru-RU" sz="2800" b="1" dirty="0" err="1"/>
              <a:t>Реалити</a:t>
            </a:r>
            <a:r>
              <a:rPr lang="ru-RU" sz="2800" b="1" dirty="0"/>
              <a:t> Рус"</a:t>
            </a:r>
          </a:p>
        </p:txBody>
      </p:sp>
      <p:sp>
        <p:nvSpPr>
          <p:cNvPr id="4" name="Rectangle 9"/>
          <p:cNvSpPr/>
          <p:nvPr/>
        </p:nvSpPr>
        <p:spPr>
          <a:xfrm>
            <a:off x="755576" y="908720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 виртуальной примерочной </a:t>
            </a:r>
            <a:r>
              <a:rPr lang="ru-RU" sz="1400" b="1" dirty="0" err="1"/>
              <a:t>Fitting</a:t>
            </a:r>
            <a:r>
              <a:rPr lang="ru-RU" sz="1400" b="1" dirty="0"/>
              <a:t> </a:t>
            </a:r>
            <a:r>
              <a:rPr lang="ru-RU" sz="1400" b="1" dirty="0" err="1"/>
              <a:t>Reality</a:t>
            </a:r>
            <a:r>
              <a:rPr lang="ru-RU" sz="1400" b="1" dirty="0"/>
              <a:t> подключился первый интернет-</a:t>
            </a:r>
            <a:r>
              <a:rPr lang="ru-RU" sz="1400" b="1" dirty="0" smtClean="0"/>
              <a:t>магазин</a:t>
            </a:r>
          </a:p>
          <a:p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endParaRPr lang="ru-RU" sz="1400" b="1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r>
              <a:rPr lang="ru-RU" sz="1400" dirty="0" err="1" smtClean="0"/>
              <a:t>Ever</a:t>
            </a:r>
            <a:r>
              <a:rPr lang="ru-RU" sz="1400" dirty="0" err="1"/>
              <a:t>-Pretty.ru</a:t>
            </a:r>
            <a:r>
              <a:rPr lang="ru-RU" sz="1400" dirty="0"/>
              <a:t> – модный бутик вечерних и повседневных </a:t>
            </a:r>
            <a:r>
              <a:rPr lang="ru-RU" sz="1400" dirty="0" smtClean="0"/>
              <a:t>платьев стал первым </a:t>
            </a:r>
            <a:r>
              <a:rPr lang="ru-RU" sz="1400" dirty="0"/>
              <a:t>интернет-</a:t>
            </a:r>
            <a:r>
              <a:rPr lang="ru-RU" sz="1400" dirty="0" smtClean="0"/>
              <a:t>магазином, использующим виртуальную примерочную </a:t>
            </a:r>
            <a:r>
              <a:rPr lang="ru-RU" sz="1400" b="1" dirty="0" err="1" smtClean="0"/>
              <a:t>Fitting</a:t>
            </a:r>
            <a:r>
              <a:rPr lang="ru-RU" sz="1400" b="1" dirty="0" smtClean="0"/>
              <a:t> </a:t>
            </a:r>
            <a:r>
              <a:rPr lang="ru-RU" sz="1400" b="1" dirty="0" err="1"/>
              <a:t>Reality</a:t>
            </a:r>
            <a:r>
              <a:rPr lang="ru-RU" sz="1400" b="1" dirty="0"/>
              <a:t> 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827584" y="2780928"/>
            <a:ext cx="7920880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2"/>
                </a:solidFill>
              </a:rPr>
              <a:t>Мультиплатформенный</a:t>
            </a:r>
            <a:r>
              <a:rPr lang="ru-RU" sz="1400" dirty="0">
                <a:solidFill>
                  <a:schemeClr val="bg2"/>
                </a:solidFill>
              </a:rPr>
              <a:t> сервис для виртуальной примерки одежды на базе персональных данных о фигуре человека (</a:t>
            </a:r>
            <a:r>
              <a:rPr lang="ru-RU" sz="1400" dirty="0" err="1">
                <a:solidFill>
                  <a:schemeClr val="bg2"/>
                </a:solidFill>
              </a:rPr>
              <a:t>ShapeID</a:t>
            </a:r>
            <a:r>
              <a:rPr lang="ru-RU" sz="1400" dirty="0">
                <a:solidFill>
                  <a:schemeClr val="bg2"/>
                </a:solidFill>
              </a:rPr>
              <a:t>) с функционалом примерки одежды и аксессуаров.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420888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501008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7584" y="3845366"/>
            <a:ext cx="7890164" cy="1815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П</a:t>
            </a:r>
            <a:r>
              <a:rPr lang="ru-RU" sz="1400" dirty="0" smtClean="0">
                <a:solidFill>
                  <a:schemeClr val="accent1"/>
                </a:solidFill>
              </a:rPr>
              <a:t>роект </a:t>
            </a:r>
            <a:r>
              <a:rPr lang="ru-RU" sz="1400" dirty="0">
                <a:solidFill>
                  <a:schemeClr val="accent1"/>
                </a:solidFill>
              </a:rPr>
              <a:t>позволит повысить онлайн продажи одежды, путем решения следующих проблем</a:t>
            </a:r>
            <a:r>
              <a:rPr lang="ru-RU" sz="1400" dirty="0" smtClean="0">
                <a:solidFill>
                  <a:schemeClr val="accent1"/>
                </a:solidFill>
              </a:rPr>
              <a:t>:</a:t>
            </a:r>
          </a:p>
          <a:p>
            <a:endParaRPr lang="ru-RU" sz="1400" dirty="0">
              <a:solidFill>
                <a:schemeClr val="accent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отсутствие онлайн системы примерки одежды на конкретную фигуру человека (виртуальную модель) с возможностью ее 3D осмотра;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невозможность оценить как «сядет» вещь из-за отсутствия системы визуализации одежды на фигуре человека в соответствии с типом ткани, из которой она сшита, и выкройкой;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accent1"/>
                </a:solidFill>
              </a:rPr>
              <a:t>и, как следствие, высокие расходы на доставку и возврат неподходящей одежды, низкий объем онлайн продаж вследствие неуверенности покупателя, что одежда подойдет. 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5" y="6217567"/>
            <a:ext cx="791025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Сегмент рынка, на который ориентирован продукт: географические (США, Европа, Россия</a:t>
            </a:r>
            <a:r>
              <a:rPr lang="ru-RU" sz="1400" dirty="0" smtClean="0">
                <a:solidFill>
                  <a:srgbClr val="FFFFFF"/>
                </a:solidFill>
              </a:rPr>
              <a:t>) </a:t>
            </a:r>
          </a:p>
          <a:p>
            <a:r>
              <a:rPr lang="ru-RU" sz="1400" dirty="0" smtClean="0">
                <a:solidFill>
                  <a:srgbClr val="FFFFFF"/>
                </a:solidFill>
              </a:rPr>
              <a:t>Мировой </a:t>
            </a:r>
            <a:r>
              <a:rPr lang="ru-RU" sz="1400" dirty="0">
                <a:solidFill>
                  <a:srgbClr val="FFFFFF"/>
                </a:solidFill>
              </a:rPr>
              <a:t>рынок одежды к 2017 г. составит 1369 млрд. дол.</a:t>
            </a:r>
            <a:endParaRPr lang="ru-RU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5867980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19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981" y="836712"/>
            <a:ext cx="2095483" cy="1272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7157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980728"/>
            <a:ext cx="8208912" cy="5893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ru-RU" sz="1300" dirty="0">
                <a:latin typeface="Arial"/>
                <a:cs typeface="Arial"/>
              </a:rPr>
              <a:t>Патентное ведомство США выдало патент компании ИФАР на инновационный </a:t>
            </a:r>
            <a:r>
              <a:rPr lang="ru-RU" sz="1300" dirty="0" err="1">
                <a:latin typeface="Arial"/>
                <a:cs typeface="Arial"/>
              </a:rPr>
              <a:t>противоязвенный</a:t>
            </a:r>
            <a:r>
              <a:rPr lang="ru-RU" sz="1300" dirty="0">
                <a:latin typeface="Arial"/>
                <a:cs typeface="Arial"/>
              </a:rPr>
              <a:t> лекарственный препарат </a:t>
            </a:r>
          </a:p>
          <a:p>
            <a:endParaRPr lang="en-US" sz="13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>
                <a:latin typeface="Arial"/>
                <a:cs typeface="Arial"/>
              </a:rPr>
              <a:t>Федеральная служба по интеллектуальной собственности выдало патент </a:t>
            </a:r>
            <a:r>
              <a:rPr lang="ru-RU" sz="1300" dirty="0" smtClean="0">
                <a:latin typeface="Arial"/>
                <a:cs typeface="Arial"/>
              </a:rPr>
              <a:t>компании </a:t>
            </a:r>
            <a:r>
              <a:rPr lang="ru-RU" sz="1300" dirty="0">
                <a:latin typeface="Arial"/>
                <a:cs typeface="Arial"/>
              </a:rPr>
              <a:t>"</a:t>
            </a:r>
            <a:r>
              <a:rPr lang="ru-RU" sz="1300" dirty="0" err="1">
                <a:latin typeface="Arial"/>
                <a:cs typeface="Arial"/>
              </a:rPr>
              <a:t>Трансгенфарм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" </a:t>
            </a:r>
            <a:endParaRPr lang="ru-RU" sz="13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endParaRPr lang="ru-RU" sz="13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 smtClean="0">
                <a:latin typeface="Arial"/>
                <a:cs typeface="Arial"/>
              </a:rPr>
              <a:t>Компания «</a:t>
            </a:r>
            <a:r>
              <a:rPr lang="ru-RU" sz="1300" dirty="0" err="1">
                <a:latin typeface="Arial"/>
                <a:cs typeface="Arial"/>
              </a:rPr>
              <a:t>Инкурон</a:t>
            </a:r>
            <a:r>
              <a:rPr lang="ru-RU" sz="1300" dirty="0">
                <a:latin typeface="Arial"/>
                <a:cs typeface="Arial"/>
              </a:rPr>
              <a:t>» проведет в США испытания препарата от </a:t>
            </a:r>
            <a:r>
              <a:rPr lang="ru-RU" sz="1300" dirty="0" smtClean="0">
                <a:latin typeface="Arial"/>
                <a:cs typeface="Arial"/>
              </a:rPr>
              <a:t>рака</a:t>
            </a:r>
          </a:p>
          <a:p>
            <a:endParaRPr lang="ru-RU" sz="13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Компания "</a:t>
            </a:r>
            <a:r>
              <a:rPr lang="ru-RU" sz="130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Газохим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Техно" начала проектирование пилотной установки мини-GTL </a:t>
            </a:r>
          </a:p>
          <a:p>
            <a:endParaRPr lang="ru-RU" sz="13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 smtClean="0">
                <a:latin typeface="Arial"/>
                <a:cs typeface="Arial"/>
              </a:rPr>
              <a:t>Проект </a:t>
            </a:r>
            <a:r>
              <a:rPr lang="ru-RU" sz="1300" dirty="0">
                <a:latin typeface="Arial"/>
                <a:cs typeface="Arial"/>
              </a:rPr>
              <a:t>«Накопители кинетической энергии» получил индекс инвестиционной привлекательности ВВВ в </a:t>
            </a:r>
            <a:r>
              <a:rPr lang="ru-RU" sz="1300" dirty="0" err="1">
                <a:latin typeface="Arial"/>
                <a:cs typeface="Arial"/>
              </a:rPr>
              <a:t>Russian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err="1">
                <a:latin typeface="Arial"/>
                <a:cs typeface="Arial"/>
              </a:rPr>
              <a:t>Startup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err="1">
                <a:latin typeface="Arial"/>
                <a:cs typeface="Arial"/>
              </a:rPr>
              <a:t>Index</a:t>
            </a:r>
            <a:endParaRPr lang="ru-RU" sz="13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ru-RU" sz="13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ООО </a:t>
            </a:r>
            <a:r>
              <a:rPr lang="en-GB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“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ИКИЗ</a:t>
            </a:r>
            <a:r>
              <a:rPr lang="en-GB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”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успешно выполнило первый этап работ по картографированию растительного покрова Северной </a:t>
            </a:r>
            <a:r>
              <a:rPr lang="ru-RU" sz="13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Евразии</a:t>
            </a:r>
          </a:p>
          <a:p>
            <a:endParaRPr lang="ru-RU" sz="13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 smtClean="0">
                <a:latin typeface="Arial"/>
                <a:cs typeface="Arial"/>
              </a:rPr>
              <a:t>Сервис удаленной работы </a:t>
            </a:r>
            <a:r>
              <a:rPr lang="ru-RU" sz="1300" dirty="0" err="1" smtClean="0">
                <a:latin typeface="Arial"/>
                <a:cs typeface="Arial"/>
              </a:rPr>
              <a:t>Workle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привлек $3,5 млн </a:t>
            </a:r>
            <a:r>
              <a:rPr lang="ru-RU" sz="1300" dirty="0" smtClean="0">
                <a:latin typeface="Arial"/>
                <a:cs typeface="Arial"/>
              </a:rPr>
              <a:t>инвестиций</a:t>
            </a:r>
          </a:p>
          <a:p>
            <a:endParaRPr lang="ru-RU" sz="13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Компания АВИАРЕАЛ получила 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патент на систему дополненной реальности для </a:t>
            </a:r>
            <a:r>
              <a:rPr lang="ru-RU" sz="13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пилотов</a:t>
            </a:r>
          </a:p>
          <a:p>
            <a:endParaRPr lang="ru-RU" sz="13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Компания 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"</a:t>
            </a:r>
            <a:r>
              <a:rPr lang="ru-RU" sz="130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Астерос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30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Лабс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» представила </a:t>
            </a:r>
            <a:r>
              <a:rPr lang="ru-RU" sz="13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решение 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"</a:t>
            </a:r>
            <a:r>
              <a:rPr lang="ru-RU" sz="1300" dirty="0" err="1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Астерос</a:t>
            </a:r>
            <a:r>
              <a:rPr lang="ru-RU" sz="13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Контакт </a:t>
            </a:r>
            <a:r>
              <a:rPr lang="ru-RU" sz="13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Авиа» для аэропортов</a:t>
            </a:r>
          </a:p>
          <a:p>
            <a:pPr marL="171450" indent="-171450">
              <a:buFont typeface="Arial"/>
              <a:buChar char="•"/>
            </a:pPr>
            <a:endParaRPr lang="ru-RU" sz="13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 smtClean="0">
                <a:latin typeface="Arial"/>
                <a:cs typeface="Arial"/>
              </a:rPr>
              <a:t>ООО </a:t>
            </a:r>
            <a:r>
              <a:rPr lang="en-US" sz="1300" dirty="0">
                <a:latin typeface="Arial"/>
                <a:cs typeface="Arial"/>
              </a:rPr>
              <a:t>"</a:t>
            </a:r>
            <a:r>
              <a:rPr lang="ru-RU" sz="1300" dirty="0">
                <a:latin typeface="Arial"/>
                <a:cs typeface="Arial"/>
              </a:rPr>
              <a:t>НИЛ АП</a:t>
            </a:r>
            <a:r>
              <a:rPr lang="en-US" sz="1300" dirty="0">
                <a:latin typeface="Arial"/>
                <a:cs typeface="Arial"/>
              </a:rPr>
              <a:t>"</a:t>
            </a:r>
            <a:r>
              <a:rPr lang="ru-RU" sz="1300" dirty="0">
                <a:latin typeface="Arial"/>
                <a:cs typeface="Arial"/>
              </a:rPr>
              <a:t> представило </a:t>
            </a:r>
            <a:r>
              <a:rPr lang="ru-RU" sz="1300" dirty="0" smtClean="0">
                <a:latin typeface="Arial"/>
                <a:cs typeface="Arial"/>
              </a:rPr>
              <a:t>новые </a:t>
            </a:r>
            <a:r>
              <a:rPr lang="ru-RU" sz="1300" dirty="0">
                <a:latin typeface="Arial"/>
                <a:cs typeface="Arial"/>
              </a:rPr>
              <a:t>модули управления </a:t>
            </a:r>
            <a:r>
              <a:rPr lang="ru-RU" sz="1300" dirty="0" smtClean="0">
                <a:latin typeface="Arial"/>
                <a:cs typeface="Arial"/>
              </a:rPr>
              <a:t>движением роботов</a:t>
            </a:r>
          </a:p>
          <a:p>
            <a:pPr marL="171450" indent="-171450">
              <a:buFont typeface="Arial"/>
              <a:buChar char="•"/>
            </a:pPr>
            <a:endParaRPr lang="ru-RU" sz="13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 err="1">
                <a:latin typeface="Arial"/>
                <a:cs typeface="Arial"/>
              </a:rPr>
              <a:t>iOS</a:t>
            </a:r>
            <a:r>
              <a:rPr lang="ru-RU" sz="1300" dirty="0">
                <a:latin typeface="Arial"/>
                <a:cs typeface="Arial"/>
              </a:rPr>
              <a:t>-сервис </a:t>
            </a:r>
            <a:r>
              <a:rPr lang="ru-RU" sz="1300" dirty="0" err="1">
                <a:latin typeface="Arial"/>
                <a:cs typeface="Arial"/>
              </a:rPr>
              <a:t>Gvidi</a:t>
            </a:r>
            <a:r>
              <a:rPr lang="ru-RU" sz="1300" dirty="0">
                <a:latin typeface="Arial"/>
                <a:cs typeface="Arial"/>
              </a:rPr>
              <a:t> запустил онлайн-бронирование столиков в </a:t>
            </a:r>
            <a:r>
              <a:rPr lang="ru-RU" sz="1300" dirty="0" smtClean="0">
                <a:latin typeface="Arial"/>
                <a:cs typeface="Arial"/>
              </a:rPr>
              <a:t>заведениях</a:t>
            </a:r>
          </a:p>
          <a:p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>
                <a:latin typeface="Arial"/>
                <a:cs typeface="Arial"/>
              </a:rPr>
              <a:t> </a:t>
            </a:r>
            <a:r>
              <a:rPr lang="fr-FR" sz="1300" dirty="0" err="1">
                <a:latin typeface="Arial"/>
                <a:cs typeface="Arial"/>
              </a:rPr>
              <a:t>Проект</a:t>
            </a:r>
            <a:r>
              <a:rPr lang="fr-FR" sz="1300" dirty="0">
                <a:latin typeface="Arial"/>
                <a:cs typeface="Arial"/>
              </a:rPr>
              <a:t> </a:t>
            </a:r>
            <a:r>
              <a:rPr lang="fr-FR" sz="1300" dirty="0" err="1">
                <a:latin typeface="Arial"/>
                <a:cs typeface="Arial"/>
              </a:rPr>
              <a:t>Ubiq</a:t>
            </a:r>
            <a:r>
              <a:rPr lang="fr-FR" sz="1300" dirty="0">
                <a:latin typeface="Arial"/>
                <a:cs typeface="Arial"/>
              </a:rPr>
              <a:t> Mobile </a:t>
            </a:r>
            <a:r>
              <a:rPr lang="fr-FR" sz="1300" dirty="0" err="1">
                <a:latin typeface="Arial"/>
                <a:cs typeface="Arial"/>
              </a:rPr>
              <a:t>получил</a:t>
            </a:r>
            <a:r>
              <a:rPr lang="fr-FR" sz="1300" dirty="0">
                <a:latin typeface="Arial"/>
                <a:cs typeface="Arial"/>
              </a:rPr>
              <a:t> </a:t>
            </a:r>
            <a:r>
              <a:rPr lang="fr-FR" sz="1300" dirty="0" err="1" smtClean="0">
                <a:latin typeface="Arial"/>
                <a:cs typeface="Arial"/>
              </a:rPr>
              <a:t>грант</a:t>
            </a:r>
            <a:r>
              <a:rPr lang="fr-FR" sz="1300" dirty="0" smtClean="0">
                <a:latin typeface="Arial"/>
                <a:cs typeface="Arial"/>
              </a:rPr>
              <a:t> Microsoft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 размере $70 000</a:t>
            </a:r>
            <a:endParaRPr lang="ru-RU" sz="1300" dirty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endParaRPr lang="ru-RU" sz="1300" dirty="0" smtClean="0">
              <a:latin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ru-RU" sz="1300" dirty="0">
                <a:latin typeface="Arial"/>
                <a:cs typeface="Arial"/>
              </a:rPr>
              <a:t> К виртуальной примерочной </a:t>
            </a:r>
            <a:r>
              <a:rPr lang="ru-RU" sz="1300" dirty="0" err="1">
                <a:latin typeface="Arial"/>
                <a:cs typeface="Arial"/>
              </a:rPr>
              <a:t>Fitting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err="1">
                <a:latin typeface="Arial"/>
                <a:cs typeface="Arial"/>
              </a:rPr>
              <a:t>Reality</a:t>
            </a:r>
            <a:r>
              <a:rPr lang="ru-RU" sz="1300" dirty="0">
                <a:latin typeface="Arial"/>
                <a:cs typeface="Arial"/>
              </a:rPr>
              <a:t> подключился первый интернет-</a:t>
            </a:r>
            <a:r>
              <a:rPr lang="ru-RU" sz="1300" dirty="0" smtClean="0">
                <a:latin typeface="Arial"/>
                <a:cs typeface="Arial"/>
              </a:rPr>
              <a:t>магазин</a:t>
            </a:r>
            <a:endParaRPr lang="ru-RU"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852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ООО "Инновационные Фармакологические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Разработки</a:t>
            </a:r>
            <a:r>
              <a:rPr lang="ru-RU" sz="2000" b="1" dirty="0"/>
              <a:t>"</a:t>
            </a:r>
            <a:endParaRPr lang="ru-RU" sz="2000" dirty="0"/>
          </a:p>
        </p:txBody>
      </p:sp>
      <p:pic>
        <p:nvPicPr>
          <p:cNvPr id="13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43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/>
          <p:nvPr/>
        </p:nvSpPr>
        <p:spPr>
          <a:xfrm>
            <a:off x="744616" y="1052736"/>
            <a:ext cx="5483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Патентное ведомство США выдало патент </a:t>
            </a:r>
            <a:r>
              <a:rPr lang="ru-RU" sz="1400" b="1" dirty="0" smtClean="0"/>
              <a:t>компании </a:t>
            </a:r>
            <a:r>
              <a:rPr lang="ru-RU" sz="1400" b="1" dirty="0"/>
              <a:t>ИФАР на инновационный </a:t>
            </a:r>
            <a:r>
              <a:rPr lang="ru-RU" sz="1400" b="1" dirty="0" err="1"/>
              <a:t>противоязвенный</a:t>
            </a:r>
            <a:r>
              <a:rPr lang="ru-RU" sz="1400" b="1" dirty="0"/>
              <a:t> лекарственный препарат </a:t>
            </a:r>
            <a:endParaRPr lang="ru-RU" sz="1400" b="1" dirty="0" smtClean="0"/>
          </a:p>
          <a:p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- </a:t>
            </a:r>
            <a:r>
              <a:rPr lang="ru-RU" sz="1400" dirty="0"/>
              <a:t>обратимый ингибитор  фермента </a:t>
            </a:r>
            <a:r>
              <a:rPr lang="ru-RU" sz="1400" dirty="0" err="1"/>
              <a:t>H</a:t>
            </a:r>
            <a:r>
              <a:rPr lang="ru-RU" sz="1400" dirty="0"/>
              <a:t>+/</a:t>
            </a:r>
            <a:r>
              <a:rPr lang="ru-RU" sz="1400" dirty="0" err="1"/>
              <a:t>K</a:t>
            </a:r>
            <a:r>
              <a:rPr lang="ru-RU" sz="1400" dirty="0"/>
              <a:t>+ </a:t>
            </a:r>
            <a:r>
              <a:rPr lang="ru-RU" sz="1400" dirty="0" err="1"/>
              <a:t>АТФаза</a:t>
            </a:r>
            <a:r>
              <a:rPr lang="ru-RU" sz="1400" dirty="0"/>
              <a:t> слизистой желудка. </a:t>
            </a:r>
            <a:endParaRPr lang="ru-RU" sz="1400" b="1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818374" y="2762925"/>
            <a:ext cx="7883962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Разработка участника </a:t>
            </a:r>
            <a:r>
              <a:rPr lang="ru-RU" sz="1400" dirty="0" err="1">
                <a:solidFill>
                  <a:schemeClr val="bg2"/>
                </a:solidFill>
              </a:rPr>
              <a:t>Сколково</a:t>
            </a:r>
            <a:r>
              <a:rPr lang="ru-RU" sz="1400" dirty="0">
                <a:solidFill>
                  <a:schemeClr val="bg2"/>
                </a:solidFill>
              </a:rPr>
              <a:t> компании ИФАР базируется на многолетних фундаментальных и прикладных исследованиях, в результате которых из десятков  целенаправленно синтезированных соединений отобран один кандидат, обладающий наилучшими показателями эффективности и безопасности применения в качестве </a:t>
            </a:r>
            <a:r>
              <a:rPr lang="ru-RU" sz="1400" dirty="0" err="1">
                <a:solidFill>
                  <a:schemeClr val="bg2"/>
                </a:solidFill>
              </a:rPr>
              <a:t>противоязвенного</a:t>
            </a:r>
            <a:r>
              <a:rPr lang="ru-RU" sz="1400" dirty="0">
                <a:solidFill>
                  <a:schemeClr val="bg2"/>
                </a:solidFill>
              </a:rPr>
              <a:t> средства. </a:t>
            </a:r>
            <a:endParaRPr lang="ru-RU" sz="1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2411596"/>
            <a:ext cx="788255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Суть инновации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838205" y="4437112"/>
            <a:ext cx="7838251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В настоящее время компания ИФАР на базе собственного R&amp;D-центра  проводит его доклинические исследования, которые позволят к 2015 подать досье на регистрацию и получить разрешение на клинические испытания нового препарата. Помимо уже выданных патентов РФ и США, компания ИФАР ведет патентование в ЕС, Украине, других странах СНГ. </a:t>
            </a:r>
            <a:endParaRPr lang="ru-RU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192" y="1032390"/>
            <a:ext cx="2433210" cy="95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838205" y="6021288"/>
            <a:ext cx="791025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Новый лекарственный препарат перспективен для коммерциализации в сегменте мирового рынка объемом $30 млрд.</a:t>
            </a:r>
            <a:endParaRPr lang="ru-RU" sz="1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199" y="5651956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5" y="4067780"/>
            <a:ext cx="7838251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894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ООО "Биотехнологический центр </a:t>
            </a:r>
            <a:r>
              <a:rPr lang="ru-RU" sz="2000" b="1" dirty="0" err="1"/>
              <a:t>трансгенеза</a:t>
            </a:r>
            <a:r>
              <a:rPr lang="ru-RU" sz="2000" b="1" dirty="0"/>
              <a:t> в фарминдустрии "</a:t>
            </a:r>
            <a:r>
              <a:rPr lang="ru-RU" sz="2000" b="1" dirty="0" err="1"/>
              <a:t>Трансгенфарм</a:t>
            </a:r>
            <a:r>
              <a:rPr lang="ru-RU" sz="2000" b="1" dirty="0"/>
              <a:t>"</a:t>
            </a:r>
            <a:endParaRPr lang="ru-RU" sz="2000" dirty="0"/>
          </a:p>
        </p:txBody>
      </p:sp>
      <p:pic>
        <p:nvPicPr>
          <p:cNvPr id="13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43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/>
          <p:nvPr/>
        </p:nvSpPr>
        <p:spPr>
          <a:xfrm>
            <a:off x="816624" y="1052736"/>
            <a:ext cx="56995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Arial"/>
                <a:cs typeface="Arial"/>
              </a:rPr>
              <a:t>ООО "</a:t>
            </a:r>
            <a:r>
              <a:rPr lang="ru-RU" sz="1400" b="1" dirty="0" err="1" smtClean="0">
                <a:latin typeface="Arial"/>
                <a:cs typeface="Arial"/>
              </a:rPr>
              <a:t>Трансгенфарм</a:t>
            </a:r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" получило патент</a:t>
            </a:r>
            <a:endParaRPr lang="en-US" sz="1400" b="1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endParaRPr lang="en-US" sz="1400" b="1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  <a:p>
            <a:r>
              <a:rPr lang="ru-RU" sz="1400" dirty="0"/>
              <a:t>Федеральная служба по интеллектуальной </a:t>
            </a:r>
            <a:r>
              <a:rPr lang="ru-RU" sz="1400" dirty="0" smtClean="0"/>
              <a:t>собственности выдало патент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"Генетические конструкции</a:t>
            </a:r>
            <a:r>
              <a:rPr lang="en-US" sz="14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14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LTF3, LTF5, LTF7, LTF10,  LTF11,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для получения рекомбинантного </a:t>
            </a:r>
            <a:r>
              <a:rPr lang="ru-RU" sz="1400" dirty="0" err="1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лактоферрина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человека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6" name="Rectangle 10"/>
          <p:cNvSpPr/>
          <p:nvPr/>
        </p:nvSpPr>
        <p:spPr>
          <a:xfrm>
            <a:off x="818374" y="2852936"/>
            <a:ext cx="7883962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П</a:t>
            </a:r>
            <a:r>
              <a:rPr lang="ru-RU" sz="1400" dirty="0" smtClean="0">
                <a:solidFill>
                  <a:srgbClr val="FFFFFF"/>
                </a:solidFill>
              </a:rPr>
              <a:t>ромышленное </a:t>
            </a:r>
            <a:r>
              <a:rPr lang="ru-RU" sz="1400" dirty="0">
                <a:solidFill>
                  <a:srgbClr val="FFFFFF"/>
                </a:solidFill>
              </a:rPr>
              <a:t>производство человеческого белка </a:t>
            </a:r>
            <a:r>
              <a:rPr lang="ru-RU" sz="1400" dirty="0" err="1">
                <a:solidFill>
                  <a:srgbClr val="FFFFFF"/>
                </a:solidFill>
              </a:rPr>
              <a:t>лактоферрина</a:t>
            </a:r>
            <a:r>
              <a:rPr lang="ru-RU" sz="1400" dirty="0">
                <a:solidFill>
                  <a:srgbClr val="FFFFFF"/>
                </a:solidFill>
              </a:rPr>
              <a:t> в форме растворимого в воде порошка. Применение этого </a:t>
            </a:r>
            <a:r>
              <a:rPr lang="ru-RU" sz="1400" dirty="0" err="1" smtClean="0">
                <a:solidFill>
                  <a:srgbClr val="FFFFFF"/>
                </a:solidFill>
              </a:rPr>
              <a:t>продуктапозволит</a:t>
            </a:r>
            <a:r>
              <a:rPr lang="ru-RU" sz="1400" dirty="0" smtClean="0">
                <a:solidFill>
                  <a:srgbClr val="FFFFFF"/>
                </a:solidFill>
              </a:rPr>
              <a:t> </a:t>
            </a:r>
            <a:r>
              <a:rPr lang="ru-RU" sz="1400" dirty="0">
                <a:solidFill>
                  <a:srgbClr val="FFFFFF"/>
                </a:solidFill>
              </a:rPr>
              <a:t>значительно снизить смертность среди недоношенных младенцев, а также заболеваемость грудничков, находящихся на искусственном вскармливании.</a:t>
            </a:r>
            <a:endParaRPr lang="ru-RU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2483604"/>
            <a:ext cx="788255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Суть инновации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838205" y="4437112"/>
            <a:ext cx="7838251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Р</a:t>
            </a:r>
            <a:r>
              <a:rPr lang="ru-RU" sz="1400" dirty="0" smtClean="0">
                <a:solidFill>
                  <a:schemeClr val="accent1"/>
                </a:solidFill>
              </a:rPr>
              <a:t>аботы </a:t>
            </a:r>
            <a:r>
              <a:rPr lang="ru-RU" sz="1400" dirty="0">
                <a:solidFill>
                  <a:schemeClr val="accent1"/>
                </a:solidFill>
              </a:rPr>
              <a:t>по получению терапевтических белков в молоке животных-продуцентов позволяют уже сейчас сделать их доступными широкой массе нуждающихся в них пациентов. При этом само такое производство будет экологически чистым, не </a:t>
            </a:r>
            <a:r>
              <a:rPr lang="ru-RU" sz="1400" dirty="0" err="1">
                <a:solidFill>
                  <a:schemeClr val="accent1"/>
                </a:solidFill>
              </a:rPr>
              <a:t>энергозатратным</a:t>
            </a:r>
            <a:r>
              <a:rPr lang="ru-RU" sz="1400" dirty="0">
                <a:solidFill>
                  <a:schemeClr val="accent1"/>
                </a:solidFill>
              </a:rPr>
              <a:t>, а количество получаемых лекарственных белков человека будет регулироваться числом животных-продуцентов.</a:t>
            </a:r>
            <a:endParaRPr lang="ru-RU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816366"/>
            <a:ext cx="1968909" cy="1460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838205" y="6021288"/>
            <a:ext cx="7910259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В настоящее время в денежном исчислении лекарственные средства</a:t>
            </a:r>
            <a:r>
              <a:rPr lang="ru-RU" sz="1400" dirty="0" smtClean="0">
                <a:solidFill>
                  <a:srgbClr val="FFFFFF"/>
                </a:solidFill>
              </a:rPr>
              <a:t>, созданные </a:t>
            </a:r>
            <a:r>
              <a:rPr lang="ru-RU" sz="1400" dirty="0">
                <a:solidFill>
                  <a:srgbClr val="FFFFFF"/>
                </a:solidFill>
              </a:rPr>
              <a:t>на основе белков человека, занимают около 10% </a:t>
            </a:r>
            <a:r>
              <a:rPr lang="ru-RU" sz="1400" dirty="0" smtClean="0">
                <a:solidFill>
                  <a:srgbClr val="FFFFFF"/>
                </a:solidFill>
              </a:rPr>
              <a:t>мирового фармацевтического </a:t>
            </a:r>
            <a:r>
              <a:rPr lang="ru-RU" sz="1400" dirty="0">
                <a:solidFill>
                  <a:srgbClr val="FFFFFF"/>
                </a:solidFill>
              </a:rPr>
              <a:t>рынка.  Объем мирового рынка белковых препаратов в 2010 году  составил порядка  70 млрд. долларов. </a:t>
            </a:r>
            <a:endParaRPr lang="ru-RU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199" y="5651956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5" y="4067780"/>
            <a:ext cx="7838251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72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ООО "</a:t>
            </a:r>
            <a:r>
              <a:rPr lang="ru-RU" dirty="0" err="1"/>
              <a:t>Инкурон</a:t>
            </a:r>
            <a:r>
              <a:rPr lang="ru-RU" dirty="0"/>
              <a:t>"</a:t>
            </a:r>
          </a:p>
        </p:txBody>
      </p:sp>
      <p:pic>
        <p:nvPicPr>
          <p:cNvPr id="13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43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9"/>
          <p:cNvSpPr/>
          <p:nvPr/>
        </p:nvSpPr>
        <p:spPr>
          <a:xfrm>
            <a:off x="744616" y="908720"/>
            <a:ext cx="5843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«</a:t>
            </a:r>
            <a:r>
              <a:rPr lang="ru-RU" sz="1400" b="1" dirty="0" err="1"/>
              <a:t>Инкурон</a:t>
            </a:r>
            <a:r>
              <a:rPr lang="ru-RU" sz="1400" b="1" dirty="0" smtClean="0"/>
              <a:t>» проведет </a:t>
            </a:r>
            <a:r>
              <a:rPr lang="ru-RU" sz="1400" b="1" dirty="0"/>
              <a:t>в США испытания препарата от </a:t>
            </a:r>
            <a:r>
              <a:rPr lang="ru-RU" sz="1400" b="1" dirty="0" smtClean="0"/>
              <a:t>рака</a:t>
            </a:r>
          </a:p>
          <a:p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/>
              <a:t>Компания «</a:t>
            </a:r>
            <a:r>
              <a:rPr lang="ru-RU" sz="1400" dirty="0" err="1"/>
              <a:t>Инкурон</a:t>
            </a:r>
            <a:r>
              <a:rPr lang="ru-RU" sz="1400" dirty="0"/>
              <a:t>» </a:t>
            </a:r>
            <a:r>
              <a:rPr lang="ru-RU" sz="1400" dirty="0" smtClean="0"/>
              <a:t>получила </a:t>
            </a:r>
            <a:r>
              <a:rPr lang="ru-RU" sz="1400" dirty="0"/>
              <a:t>разрешение от американского управления по надзору за качеством продуктов и лекарственных средств (FDA) на клинические исследования препарата </a:t>
            </a:r>
            <a:r>
              <a:rPr lang="ru-RU" sz="1400" dirty="0" smtClean="0"/>
              <a:t>CBL0137.</a:t>
            </a:r>
            <a:endParaRPr lang="ru-RU" sz="1400" b="1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818374" y="2564904"/>
            <a:ext cx="7883962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2"/>
                </a:solidFill>
              </a:rPr>
              <a:t>Деятельность компании направлена на разработку и проведение доклинических и клинических исследований инновационных лекарственных средств на основе нового класса молекул химической природы, </a:t>
            </a:r>
            <a:r>
              <a:rPr lang="ru-RU" sz="1400" dirty="0" err="1">
                <a:solidFill>
                  <a:schemeClr val="bg2"/>
                </a:solidFill>
              </a:rPr>
              <a:t>Кураксинов</a:t>
            </a:r>
            <a:r>
              <a:rPr lang="ru-RU" sz="1400" dirty="0">
                <a:solidFill>
                  <a:schemeClr val="bg2"/>
                </a:solidFill>
              </a:rPr>
              <a:t> - малых молекул с потенциально широким спектром терапевтического применения, для лечения онкологических и аутоиммунных заболеваний.</a:t>
            </a:r>
            <a:endParaRPr lang="ru-RU" sz="1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2204864"/>
            <a:ext cx="788255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Суть инновации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0"/>
          <p:cNvSpPr/>
          <p:nvPr/>
        </p:nvSpPr>
        <p:spPr>
          <a:xfrm>
            <a:off x="838205" y="4005064"/>
            <a:ext cx="7838251" cy="13849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D4FF01"/>
                </a:solidFill>
              </a:rPr>
              <a:t>Уникальность </a:t>
            </a:r>
            <a:r>
              <a:rPr lang="ru-RU" sz="1400" dirty="0" err="1">
                <a:solidFill>
                  <a:srgbClr val="D4FF01"/>
                </a:solidFill>
              </a:rPr>
              <a:t>кураксинов</a:t>
            </a:r>
            <a:r>
              <a:rPr lang="ru-RU" sz="1400" dirty="0">
                <a:solidFill>
                  <a:srgbClr val="D4FF01"/>
                </a:solidFill>
              </a:rPr>
              <a:t> заключается в том, что они одновременно модулируют в правильном направлении анормальную активность трех ключевых сигнальных путей в опухолевых клетках (через ингибирование хроматинового белкового комплекса FACT)</a:t>
            </a:r>
            <a:r>
              <a:rPr lang="ru-RU" sz="1400" dirty="0" smtClean="0">
                <a:solidFill>
                  <a:srgbClr val="D4FF01"/>
                </a:solidFill>
              </a:rPr>
              <a:t>. </a:t>
            </a:r>
            <a:r>
              <a:rPr lang="ru-RU" sz="1400" dirty="0">
                <a:solidFill>
                  <a:srgbClr val="D4FF01"/>
                </a:solidFill>
              </a:rPr>
              <a:t>Это обусловливает селективность их противоопухолевого действия</a:t>
            </a:r>
            <a:r>
              <a:rPr lang="ru-RU" sz="1400" dirty="0" smtClean="0">
                <a:solidFill>
                  <a:srgbClr val="D4FF01"/>
                </a:solidFill>
              </a:rPr>
              <a:t>. </a:t>
            </a:r>
            <a:r>
              <a:rPr lang="ru-RU" sz="1400" dirty="0">
                <a:solidFill>
                  <a:srgbClr val="D4FF01"/>
                </a:solidFill>
              </a:rPr>
              <a:t>Существует высокая вероятность успешного применения </a:t>
            </a:r>
            <a:r>
              <a:rPr lang="ru-RU" sz="1400" dirty="0" err="1">
                <a:solidFill>
                  <a:srgbClr val="D4FF01"/>
                </a:solidFill>
              </a:rPr>
              <a:t>кураксинов</a:t>
            </a:r>
            <a:r>
              <a:rPr lang="ru-RU" sz="1400" dirty="0">
                <a:solidFill>
                  <a:srgbClr val="D4FF01"/>
                </a:solidFill>
              </a:rPr>
              <a:t> для лечения некоторых аутоиммунных заболеваний и воспалительных состояний.</a:t>
            </a:r>
            <a:endParaRPr lang="ru-RU" sz="1400" dirty="0">
              <a:solidFill>
                <a:srgbClr val="D4FF01"/>
              </a:solidFill>
              <a:latin typeface="Arial"/>
              <a:cs typeface="Arial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0232" y="764704"/>
            <a:ext cx="1985600" cy="1195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0" name="Прямоугольник 19"/>
          <p:cNvSpPr/>
          <p:nvPr/>
        </p:nvSpPr>
        <p:spPr>
          <a:xfrm>
            <a:off x="838205" y="5930696"/>
            <a:ext cx="7910259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С</a:t>
            </a:r>
            <a:r>
              <a:rPr lang="ru-RU" sz="1400" dirty="0" smtClean="0">
                <a:solidFill>
                  <a:srgbClr val="FFFFFF"/>
                </a:solidFill>
              </a:rPr>
              <a:t>оздаваемые </a:t>
            </a:r>
            <a:r>
              <a:rPr lang="ru-RU" sz="1400" dirty="0">
                <a:solidFill>
                  <a:srgbClr val="FFFFFF"/>
                </a:solidFill>
              </a:rPr>
              <a:t>препараты относятся к категории лекарств, которые после выхода на рынок и в России, и в других странах, в основном, закупаются не пациентами, а за счет различных страховых или государственных программ.</a:t>
            </a:r>
            <a:endParaRPr lang="ru-RU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8199" y="5579948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5" y="3645024"/>
            <a:ext cx="7838251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преимущества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ООО "</a:t>
            </a:r>
            <a:r>
              <a:rPr lang="ru-RU" dirty="0" err="1"/>
              <a:t>Газохим</a:t>
            </a:r>
            <a:r>
              <a:rPr lang="ru-RU" dirty="0"/>
              <a:t> Техно"</a:t>
            </a:r>
          </a:p>
        </p:txBody>
      </p:sp>
      <p:sp>
        <p:nvSpPr>
          <p:cNvPr id="4" name="Rectangle 31"/>
          <p:cNvSpPr/>
          <p:nvPr/>
        </p:nvSpPr>
        <p:spPr>
          <a:xfrm>
            <a:off x="711366" y="2481232"/>
            <a:ext cx="4984584" cy="107484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9"/>
          <p:cNvSpPr/>
          <p:nvPr/>
        </p:nvSpPr>
        <p:spPr>
          <a:xfrm>
            <a:off x="744616" y="980728"/>
            <a:ext cx="5987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Компания </a:t>
            </a: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"</a:t>
            </a:r>
            <a:r>
              <a:rPr lang="ru-RU" sz="1400" b="1" dirty="0" err="1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Газохим</a:t>
            </a:r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 Техно" начала проектирование пилотной установки мини-GTL </a:t>
            </a:r>
            <a:endParaRPr lang="ru-RU" sz="1400" b="1" dirty="0" smtClean="0">
              <a:solidFill>
                <a:schemeClr val="bg1">
                  <a:lumMod val="25000"/>
                </a:schemeClr>
              </a:solidFill>
              <a:latin typeface="+mj-lt"/>
              <a:cs typeface="Arial"/>
            </a:endParaRPr>
          </a:p>
          <a:p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мощностью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10-13 млн нм3 в год по входящему газу с выходом синтетических жидких углеводородов до 5,8 </a:t>
            </a:r>
            <a:r>
              <a:rPr lang="ru-RU" sz="1400" dirty="0" err="1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тыс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 тонн в год. Окончание строительства - III квартал 2014 года.</a:t>
            </a:r>
          </a:p>
        </p:txBody>
      </p:sp>
      <p:sp>
        <p:nvSpPr>
          <p:cNvPr id="6" name="Rectangle 10"/>
          <p:cNvSpPr/>
          <p:nvPr/>
        </p:nvSpPr>
        <p:spPr>
          <a:xfrm>
            <a:off x="793906" y="2780928"/>
            <a:ext cx="7954557" cy="24622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2"/>
                </a:solidFill>
              </a:rPr>
              <a:t>Цель проекта</a:t>
            </a:r>
            <a:r>
              <a:rPr lang="ru-RU" sz="1400" dirty="0">
                <a:solidFill>
                  <a:schemeClr val="bg2"/>
                </a:solidFill>
              </a:rPr>
              <a:t> - коммерциализация технологии "мини-GTL" - Создание первой в мире рентабельной малотоннажной  GTL установки, способной эффективно </a:t>
            </a:r>
            <a:r>
              <a:rPr lang="ru-RU" sz="1400" dirty="0" err="1">
                <a:solidFill>
                  <a:schemeClr val="bg2"/>
                </a:solidFill>
              </a:rPr>
              <a:t>монетизировать</a:t>
            </a:r>
            <a:r>
              <a:rPr lang="ru-RU" sz="1400" dirty="0">
                <a:solidFill>
                  <a:schemeClr val="bg2"/>
                </a:solidFill>
              </a:rPr>
              <a:t> малые ресурсы газового сырья (попутного нефтяного газа, биогаза, шахтного метана, природного газа и др.)</a:t>
            </a:r>
          </a:p>
          <a:p>
            <a:r>
              <a:rPr lang="ru-RU" sz="1400" b="1" dirty="0">
                <a:solidFill>
                  <a:schemeClr val="bg2"/>
                </a:solidFill>
              </a:rPr>
              <a:t>Суть бизнеса</a:t>
            </a:r>
            <a:r>
              <a:rPr lang="ru-RU" sz="1400" dirty="0">
                <a:solidFill>
                  <a:schemeClr val="bg2"/>
                </a:solidFill>
              </a:rPr>
              <a:t> - лицензирование производства и продажи установок "мини-GTL", предназначенных для переработки попутных и природных  газов в синтетическую нефть и продукты более высоких переделов.</a:t>
            </a:r>
          </a:p>
          <a:p>
            <a:r>
              <a:rPr lang="ru-RU" sz="1400" b="1" dirty="0">
                <a:solidFill>
                  <a:schemeClr val="bg2"/>
                </a:solidFill>
              </a:rPr>
              <a:t>Технология</a:t>
            </a:r>
            <a:r>
              <a:rPr lang="ru-RU" sz="1400" dirty="0">
                <a:solidFill>
                  <a:schemeClr val="bg2"/>
                </a:solidFill>
              </a:rPr>
              <a:t> - совместный российско-британский проект, в котором </a:t>
            </a:r>
            <a:r>
              <a:rPr lang="ru-RU" sz="1400" dirty="0" err="1">
                <a:solidFill>
                  <a:schemeClr val="bg2"/>
                </a:solidFill>
              </a:rPr>
              <a:t>доситжение</a:t>
            </a:r>
            <a:r>
              <a:rPr lang="ru-RU" sz="1400" dirty="0">
                <a:solidFill>
                  <a:schemeClr val="bg2"/>
                </a:solidFill>
              </a:rPr>
              <a:t> технологической и экономической синергии обеспечивается за счет объединения в одной установке двух инновационных блоков - Блока РОХ (парциального окисления) ООО "</a:t>
            </a:r>
            <a:r>
              <a:rPr lang="ru-RU" sz="1400" dirty="0" err="1">
                <a:solidFill>
                  <a:schemeClr val="bg2"/>
                </a:solidFill>
              </a:rPr>
              <a:t>Газохим</a:t>
            </a:r>
            <a:r>
              <a:rPr lang="ru-RU" sz="1400" dirty="0">
                <a:solidFill>
                  <a:schemeClr val="bg2"/>
                </a:solidFill>
              </a:rPr>
              <a:t> Техно" и микроканального реактора Фишера-</a:t>
            </a:r>
            <a:r>
              <a:rPr lang="ru-RU" sz="1400" dirty="0" err="1">
                <a:solidFill>
                  <a:schemeClr val="bg2"/>
                </a:solidFill>
              </a:rPr>
              <a:t>Тропша</a:t>
            </a:r>
            <a:r>
              <a:rPr lang="ru-RU" sz="1400" dirty="0">
                <a:solidFill>
                  <a:schemeClr val="bg2"/>
                </a:solidFill>
              </a:rPr>
              <a:t> группы компаний </a:t>
            </a:r>
            <a:r>
              <a:rPr lang="ru-RU" sz="1400" dirty="0" err="1">
                <a:solidFill>
                  <a:schemeClr val="bg2"/>
                </a:solidFill>
              </a:rPr>
              <a:t>Oxford</a:t>
            </a:r>
            <a:r>
              <a:rPr lang="ru-RU" sz="1400" dirty="0">
                <a:solidFill>
                  <a:schemeClr val="bg2"/>
                </a:solidFill>
              </a:rPr>
              <a:t> </a:t>
            </a:r>
            <a:r>
              <a:rPr lang="ru-RU" sz="1400" dirty="0" err="1">
                <a:solidFill>
                  <a:schemeClr val="bg2"/>
                </a:solidFill>
              </a:rPr>
              <a:t>Catalysts</a:t>
            </a:r>
            <a:r>
              <a:rPr lang="ru-RU" sz="1400" dirty="0">
                <a:solidFill>
                  <a:schemeClr val="bg2"/>
                </a:solidFill>
              </a:rPr>
              <a:t> PLC (</a:t>
            </a:r>
            <a:r>
              <a:rPr lang="ru-RU" sz="1400" dirty="0" err="1">
                <a:solidFill>
                  <a:schemeClr val="bg2"/>
                </a:solidFill>
              </a:rPr>
              <a:t>www.oxfordcatalysts.com</a:t>
            </a:r>
            <a:r>
              <a:rPr lang="ru-RU" sz="1400" dirty="0">
                <a:solidFill>
                  <a:schemeClr val="bg2"/>
                </a:solidFill>
              </a:rPr>
              <a:t>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907" y="2420888"/>
            <a:ext cx="7954557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Суть инновации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764704"/>
            <a:ext cx="1924120" cy="14703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838205" y="5786680"/>
            <a:ext cx="791025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/>
                </a:solidFill>
              </a:rPr>
              <a:t>Целевой объем рынка в РФ</a:t>
            </a:r>
            <a:r>
              <a:rPr lang="ru-RU" sz="1400" dirty="0">
                <a:solidFill>
                  <a:schemeClr val="accent1"/>
                </a:solidFill>
              </a:rPr>
              <a:t> - до 20 </a:t>
            </a:r>
            <a:r>
              <a:rPr lang="ru-RU" sz="1400" dirty="0" err="1">
                <a:solidFill>
                  <a:schemeClr val="accent1"/>
                </a:solidFill>
              </a:rPr>
              <a:t>млрд.нм.куб</a:t>
            </a:r>
            <a:r>
              <a:rPr lang="ru-RU" sz="1400" dirty="0">
                <a:solidFill>
                  <a:schemeClr val="accent1"/>
                </a:solidFill>
              </a:rPr>
              <a:t>/год сжигаемого газа (более 5 млрд. USD), в мире - более 150 </a:t>
            </a:r>
            <a:r>
              <a:rPr lang="ru-RU" sz="1400" dirty="0" err="1">
                <a:solidFill>
                  <a:schemeClr val="accent1"/>
                </a:solidFill>
              </a:rPr>
              <a:t>млрд.нм.куб</a:t>
            </a:r>
            <a:r>
              <a:rPr lang="ru-RU" sz="1400" dirty="0">
                <a:solidFill>
                  <a:schemeClr val="accent1"/>
                </a:solidFill>
              </a:rPr>
              <a:t>/год (до 38 </a:t>
            </a:r>
            <a:r>
              <a:rPr lang="ru-RU" sz="1400" dirty="0" err="1">
                <a:solidFill>
                  <a:schemeClr val="accent1"/>
                </a:solidFill>
              </a:rPr>
              <a:t>млрд.USD</a:t>
            </a:r>
            <a:r>
              <a:rPr lang="ru-RU" sz="1400" dirty="0">
                <a:solidFill>
                  <a:schemeClr val="accent1"/>
                </a:solidFill>
              </a:rPr>
              <a:t>). </a:t>
            </a:r>
            <a:endParaRPr lang="ru-RU" sz="14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199" y="5435932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97969" y="43947"/>
            <a:ext cx="6243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216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Корпорация "Русский сверхпроводник"</a:t>
            </a:r>
            <a:endParaRPr lang="ru-RU" sz="2400" dirty="0"/>
          </a:p>
        </p:txBody>
      </p:sp>
      <p:sp>
        <p:nvSpPr>
          <p:cNvPr id="5" name="Rectangle 9"/>
          <p:cNvSpPr/>
          <p:nvPr/>
        </p:nvSpPr>
        <p:spPr>
          <a:xfrm>
            <a:off x="744616" y="908720"/>
            <a:ext cx="59876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Проект «Накопители кинетической энергии» получил индекс инвестиционной привлекательности ВВВ в </a:t>
            </a:r>
            <a:r>
              <a:rPr lang="ru-RU" sz="1400" b="1" dirty="0" err="1"/>
              <a:t>Russian</a:t>
            </a:r>
            <a:r>
              <a:rPr lang="ru-RU" sz="1400" b="1" dirty="0"/>
              <a:t> </a:t>
            </a:r>
            <a:r>
              <a:rPr lang="ru-RU" sz="1400" b="1" dirty="0" err="1"/>
              <a:t>Startup</a:t>
            </a:r>
            <a:r>
              <a:rPr lang="ru-RU" sz="1400" b="1" dirty="0"/>
              <a:t> </a:t>
            </a:r>
            <a:r>
              <a:rPr lang="ru-RU" sz="1400" b="1" dirty="0" err="1" smtClean="0"/>
              <a:t>Index</a:t>
            </a:r>
            <a:endParaRPr lang="ru-RU" sz="1400" b="1" dirty="0" smtClean="0"/>
          </a:p>
          <a:p>
            <a:r>
              <a:rPr lang="ru-RU" sz="1400" b="1" dirty="0">
                <a:solidFill>
                  <a:schemeClr val="bg1">
                    <a:lumMod val="25000"/>
                  </a:schemeClr>
                </a:solidFill>
                <a:latin typeface="+mj-lt"/>
                <a:cs typeface="Arial"/>
              </a:rPr>
              <a:t> </a:t>
            </a:r>
            <a:endParaRPr lang="ru-RU" sz="1400" b="1" dirty="0" smtClean="0">
              <a:solidFill>
                <a:schemeClr val="bg1">
                  <a:lumMod val="25000"/>
                </a:schemeClr>
              </a:solidFill>
              <a:latin typeface="+mj-lt"/>
              <a:cs typeface="Arial"/>
            </a:endParaRPr>
          </a:p>
          <a:p>
            <a:r>
              <a:rPr lang="ru-RU" sz="1400" dirty="0"/>
              <a:t>В соответствии с разработанной классификацией индекс ВВВ </a:t>
            </a:r>
            <a:endParaRPr lang="ru-RU" sz="1400" dirty="0" smtClean="0"/>
          </a:p>
          <a:p>
            <a:r>
              <a:rPr lang="ru-RU" sz="1400" dirty="0" smtClean="0"/>
              <a:t>означает </a:t>
            </a:r>
            <a:r>
              <a:rPr lang="ru-RU" sz="1400" dirty="0"/>
              <a:t>«Достаточную инвестиционную привлекательность.</a:t>
            </a:r>
            <a:endParaRPr lang="ru-RU" sz="1400" dirty="0">
              <a:solidFill>
                <a:schemeClr val="bg1">
                  <a:lumMod val="25000"/>
                </a:schemeClr>
              </a:solidFill>
              <a:latin typeface="+mj-lt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980594"/>
            <a:ext cx="2572192" cy="720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597969" y="43947"/>
            <a:ext cx="6243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0"/>
          <p:cNvSpPr/>
          <p:nvPr/>
        </p:nvSpPr>
        <p:spPr>
          <a:xfrm>
            <a:off x="827584" y="2636912"/>
            <a:ext cx="7920880" cy="738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Проект «Накопитель кинетической энергии</a:t>
            </a:r>
            <a:r>
              <a:rPr lang="ru-RU" sz="1400" dirty="0" smtClean="0">
                <a:solidFill>
                  <a:srgbClr val="FFFFFF"/>
                </a:solidFill>
              </a:rPr>
              <a:t>» </a:t>
            </a:r>
            <a:r>
              <a:rPr lang="ru-RU" sz="1400" dirty="0">
                <a:solidFill>
                  <a:srgbClr val="FFFFFF"/>
                </a:solidFill>
              </a:rPr>
              <a:t>направлен на создание серийного производства высокотехнологичной инновационной конкурентоспособной продукции - накопителей кинетической энергии большой мощности и энергоемкости.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2276872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3645024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15" name="Rectangle 10"/>
          <p:cNvSpPr/>
          <p:nvPr/>
        </p:nvSpPr>
        <p:spPr>
          <a:xfrm>
            <a:off x="827584" y="4005064"/>
            <a:ext cx="7890164" cy="138499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Эти устройства также </a:t>
            </a:r>
            <a:r>
              <a:rPr lang="ru-RU" sz="1400" dirty="0">
                <a:solidFill>
                  <a:schemeClr val="accent1"/>
                </a:solidFill>
              </a:rPr>
              <a:t>могут использоваться для улучшения показателей энергосистем при кратковременном включении потребителей повышенной мощности (компенсировать пиковые нагрузки) и для повышения устойчивости работы энергоустановок и систем электроснабжения.</a:t>
            </a:r>
          </a:p>
          <a:p>
            <a:r>
              <a:rPr lang="ru-RU" sz="1400" dirty="0">
                <a:solidFill>
                  <a:schemeClr val="accent1"/>
                </a:solidFill>
              </a:rPr>
              <a:t>Также весьма привлекательно использование накопителей кинетической энергии для существенного повышения эффективности использования рекуперированной энергии электрифицированного транспорта (метро, трамвай, троллейбус) и другого </a:t>
            </a:r>
            <a:r>
              <a:rPr lang="ru-RU" sz="1400" dirty="0" smtClean="0">
                <a:solidFill>
                  <a:schemeClr val="accent1"/>
                </a:solidFill>
              </a:rPr>
              <a:t>оборудования.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8205" y="6021288"/>
            <a:ext cx="7910259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FFFF"/>
                </a:solidFill>
              </a:rPr>
              <a:t>Мировой рынок накопителей энергии составляет </a:t>
            </a:r>
            <a:r>
              <a:rPr lang="ru-RU" sz="1400" b="1" dirty="0">
                <a:solidFill>
                  <a:srgbClr val="FFFFFF"/>
                </a:solidFill>
              </a:rPr>
              <a:t>$9,8 </a:t>
            </a:r>
            <a:r>
              <a:rPr lang="ru-RU" sz="1400" b="1" dirty="0" smtClean="0">
                <a:solidFill>
                  <a:srgbClr val="FFFFFF"/>
                </a:solidFill>
              </a:rPr>
              <a:t>млрд. </a:t>
            </a:r>
            <a:r>
              <a:rPr lang="ru-RU" sz="1400" dirty="0">
                <a:solidFill>
                  <a:srgbClr val="FFFFFF"/>
                </a:solidFill>
              </a:rPr>
              <a:t>В 2008 г. мировой рынок в сегменте «Поддержка энергосистем» составил </a:t>
            </a:r>
            <a:r>
              <a:rPr lang="ru-RU" sz="1400" b="1" dirty="0">
                <a:solidFill>
                  <a:srgbClr val="FFFFFF"/>
                </a:solidFill>
              </a:rPr>
              <a:t>$707 млн.</a:t>
            </a:r>
            <a:r>
              <a:rPr lang="ru-RU" sz="1400" dirty="0">
                <a:solidFill>
                  <a:srgbClr val="FFFFFF"/>
                </a:solidFill>
              </a:rPr>
              <a:t> и имеет темпы роста </a:t>
            </a:r>
            <a:r>
              <a:rPr lang="ru-RU" sz="1400" b="1" dirty="0">
                <a:solidFill>
                  <a:srgbClr val="FFFFFF"/>
                </a:solidFill>
              </a:rPr>
              <a:t>~20% до 2030 г.</a:t>
            </a:r>
            <a:endParaRPr lang="ru-RU" sz="1400" b="1" dirty="0" smtClean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99" y="5651956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/>
              <a:t>ООО </a:t>
            </a:r>
            <a:r>
              <a:rPr lang="en-GB" sz="2000" b="1" dirty="0" smtClean="0"/>
              <a:t>“</a:t>
            </a:r>
            <a:r>
              <a:rPr lang="ru-RU" sz="2000" b="1" dirty="0" smtClean="0"/>
              <a:t>ИКИЗ</a:t>
            </a:r>
            <a:r>
              <a:rPr lang="en-GB" sz="2000" b="1" dirty="0" smtClean="0"/>
              <a:t>”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(Институт Космических Исследований Земли)</a:t>
            </a:r>
            <a:endParaRPr lang="ru-RU" sz="2000" dirty="0"/>
          </a:p>
        </p:txBody>
      </p:sp>
      <p:sp>
        <p:nvSpPr>
          <p:cNvPr id="4" name="Rectangle 9"/>
          <p:cNvSpPr/>
          <p:nvPr/>
        </p:nvSpPr>
        <p:spPr>
          <a:xfrm>
            <a:off x="827584" y="1106160"/>
            <a:ext cx="61206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ООО </a:t>
            </a:r>
            <a:r>
              <a:rPr lang="en-GB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“</a:t>
            </a:r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ИКИЗ</a:t>
            </a:r>
            <a:r>
              <a:rPr lang="en-GB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”</a:t>
            </a:r>
            <a:r>
              <a:rPr lang="ru-RU" sz="1400" b="1" dirty="0" smtClean="0">
                <a:solidFill>
                  <a:schemeClr val="bg1">
                    <a:lumMod val="25000"/>
                  </a:schemeClr>
                </a:solidFill>
                <a:latin typeface="Arial"/>
                <a:cs typeface="Arial"/>
              </a:rPr>
              <a:t> успешно выполнило первый этап работ по картографированию растительного покрова Северной Евразии на основе спутниковых данных по заказу Лесной службы США </a:t>
            </a:r>
            <a:endParaRPr lang="ru-RU" sz="1400" dirty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827584" y="2564904"/>
            <a:ext cx="7920880" cy="95410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</a:rPr>
              <a:t>ООО </a:t>
            </a:r>
            <a:r>
              <a:rPr lang="en-GB" sz="1400" dirty="0" smtClean="0">
                <a:solidFill>
                  <a:schemeClr val="bg2"/>
                </a:solidFill>
              </a:rPr>
              <a:t>“</a:t>
            </a:r>
            <a:r>
              <a:rPr lang="ru-RU" sz="1400" dirty="0" smtClean="0">
                <a:solidFill>
                  <a:schemeClr val="bg2"/>
                </a:solidFill>
              </a:rPr>
              <a:t>ИКИЗ</a:t>
            </a:r>
            <a:r>
              <a:rPr lang="en-GB" sz="1400" dirty="0" smtClean="0">
                <a:solidFill>
                  <a:schemeClr val="bg2"/>
                </a:solidFill>
              </a:rPr>
              <a:t>”</a:t>
            </a:r>
            <a:r>
              <a:rPr lang="ru-RU" sz="1400" dirty="0" smtClean="0">
                <a:solidFill>
                  <a:schemeClr val="bg2"/>
                </a:solidFill>
              </a:rPr>
              <a:t> разработало технологию автоматизированной идентификации типов наземной растительности на основе спутниковых данных. Технология основана на анализе временных рядов спутниковых  данных  среднего разрешения с использованием инновационных локально-адаптивных алгоритмов и инвариантных признаков.</a:t>
            </a:r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204864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717032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7584" y="4077072"/>
            <a:ext cx="7890164" cy="11695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1"/>
                </a:solidFill>
              </a:rPr>
              <a:t>Технология ООО </a:t>
            </a:r>
            <a:r>
              <a:rPr lang="en-GB" sz="1400" dirty="0" smtClean="0">
                <a:solidFill>
                  <a:schemeClr val="accent1"/>
                </a:solidFill>
              </a:rPr>
              <a:t>“</a:t>
            </a:r>
            <a:r>
              <a:rPr lang="ru-RU" sz="1400" dirty="0" smtClean="0">
                <a:solidFill>
                  <a:schemeClr val="accent1"/>
                </a:solidFill>
              </a:rPr>
              <a:t>ИКИЗ</a:t>
            </a:r>
            <a:r>
              <a:rPr lang="en-GB" sz="1400" dirty="0" smtClean="0">
                <a:solidFill>
                  <a:schemeClr val="accent1"/>
                </a:solidFill>
              </a:rPr>
              <a:t>”</a:t>
            </a:r>
            <a:r>
              <a:rPr lang="ru-RU" sz="1400" dirty="0" smtClean="0">
                <a:solidFill>
                  <a:schemeClr val="accent1"/>
                </a:solidFill>
              </a:rPr>
              <a:t> позволяет получать однородную, сравнимую информацию о типе и состоянии растительного покрова в континентальном, а в перспективе и глобальном масштабе. Высокая степень автоматизации</a:t>
            </a:r>
            <a:r>
              <a:rPr lang="en-US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 smtClean="0">
                <a:solidFill>
                  <a:schemeClr val="accent1"/>
                </a:solidFill>
              </a:rPr>
              <a:t>дает возможность строить карты ежегодно для  мониторинга  временной динамики растительного покрова. Технология обеспечивает идентификацию максимального на сегодняшний день количества классов наземной растительности.</a:t>
            </a:r>
            <a:endParaRPr lang="ru-RU" sz="1400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5" y="5805264"/>
            <a:ext cx="7910259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2"/>
                </a:solidFill>
                <a:latin typeface="Arial"/>
                <a:cs typeface="Arial"/>
              </a:rPr>
              <a:t>Крупные компании, страховые и кредитные организации, работающие в сфере лесозаготовок и  деревообработки</a:t>
            </a:r>
            <a:r>
              <a:rPr lang="en-GB" sz="1400" dirty="0" smtClean="0">
                <a:solidFill>
                  <a:schemeClr val="bg2"/>
                </a:solidFill>
                <a:latin typeface="Arial"/>
                <a:cs typeface="Arial"/>
              </a:rPr>
              <a:t>; </a:t>
            </a:r>
            <a:r>
              <a:rPr lang="ru-RU" sz="1400" dirty="0" smtClean="0">
                <a:solidFill>
                  <a:schemeClr val="bg2"/>
                </a:solidFill>
                <a:latin typeface="Arial"/>
                <a:cs typeface="Arial"/>
              </a:rPr>
              <a:t>административные органы, регулирующие лесопользование и пр. Годовой объем рынка спутниковых сервисов, предоставляющих информацию о состоянии лесов, оценивается в 98 млн.</a:t>
            </a:r>
            <a:r>
              <a:rPr lang="en-GB" sz="1400" dirty="0" smtClean="0">
                <a:solidFill>
                  <a:schemeClr val="bg2"/>
                </a:solidFill>
                <a:latin typeface="Arial"/>
                <a:cs typeface="Arial"/>
              </a:rPr>
              <a:t>USD</a:t>
            </a:r>
            <a:endParaRPr lang="ru-RU" sz="1400" dirty="0"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5445224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2" name="Рисунок 11" descr="logo_borders_02 eng 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908720"/>
            <a:ext cx="1071570" cy="1073456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2304" y="44624"/>
            <a:ext cx="60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516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ООО "</a:t>
            </a:r>
            <a:r>
              <a:rPr lang="ru-RU" b="1" dirty="0" err="1"/>
              <a:t>Воркл</a:t>
            </a:r>
            <a:r>
              <a:rPr lang="ru-RU" b="1" dirty="0"/>
              <a:t>"</a:t>
            </a:r>
          </a:p>
        </p:txBody>
      </p:sp>
      <p:sp>
        <p:nvSpPr>
          <p:cNvPr id="4" name="Rectangle 9"/>
          <p:cNvSpPr/>
          <p:nvPr/>
        </p:nvSpPr>
        <p:spPr>
          <a:xfrm>
            <a:off x="899592" y="1034733"/>
            <a:ext cx="4680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Workle</a:t>
            </a:r>
            <a:r>
              <a:rPr lang="ru-RU" sz="1400" b="1" dirty="0"/>
              <a:t> привлек $3,5 млн инвестиций </a:t>
            </a:r>
            <a:endParaRPr lang="ru-RU" sz="1400" dirty="0" smtClean="0"/>
          </a:p>
          <a:p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Фонд </a:t>
            </a:r>
            <a:r>
              <a:rPr lang="ru-RU" sz="1400" dirty="0" err="1"/>
              <a:t>Klever</a:t>
            </a:r>
            <a:r>
              <a:rPr lang="ru-RU" sz="1400" dirty="0"/>
              <a:t> </a:t>
            </a:r>
            <a:r>
              <a:rPr lang="ru-RU" sz="1400" dirty="0" err="1"/>
              <a:t>Internet</a:t>
            </a:r>
            <a:r>
              <a:rPr lang="ru-RU" sz="1400" dirty="0"/>
              <a:t> </a:t>
            </a:r>
            <a:r>
              <a:rPr lang="ru-RU" sz="1400" dirty="0" err="1"/>
              <a:t>Investments</a:t>
            </a:r>
            <a:r>
              <a:rPr lang="ru-RU" sz="1400" dirty="0"/>
              <a:t> </a:t>
            </a:r>
            <a:r>
              <a:rPr lang="ru-RU" sz="1400" dirty="0" err="1"/>
              <a:t>Limited</a:t>
            </a:r>
            <a:r>
              <a:rPr lang="ru-RU" sz="1400" dirty="0"/>
              <a:t> инвестировал 3,5 миллиона долларов в интернет-сервис </a:t>
            </a:r>
            <a:r>
              <a:rPr lang="ru-RU" sz="1400" dirty="0" err="1"/>
              <a:t>Workle</a:t>
            </a:r>
            <a:endParaRPr lang="ru-RU" sz="1400" dirty="0" smtClean="0">
              <a:solidFill>
                <a:schemeClr val="bg1">
                  <a:lumMod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827584" y="2549222"/>
            <a:ext cx="7920880" cy="181588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2"/>
                </a:solidFill>
              </a:rPr>
              <a:t>Workle</a:t>
            </a:r>
            <a:r>
              <a:rPr lang="ru-RU" sz="1400" dirty="0">
                <a:solidFill>
                  <a:schemeClr val="bg2"/>
                </a:solidFill>
              </a:rPr>
              <a:t> – уникальный российский проект, создавший интернет-профессии и онлайн-рабочие места в страховании, туризме и финансах.</a:t>
            </a:r>
          </a:p>
          <a:p>
            <a:r>
              <a:rPr lang="ru-RU" sz="1400" dirty="0">
                <a:solidFill>
                  <a:schemeClr val="bg2"/>
                </a:solidFill>
              </a:rPr>
              <a:t>Любой человек, вне зависимости от образования и опыта работы, с помощью </a:t>
            </a:r>
            <a:r>
              <a:rPr lang="ru-RU" sz="1400" dirty="0" err="1">
                <a:solidFill>
                  <a:schemeClr val="bg2"/>
                </a:solidFill>
              </a:rPr>
              <a:t>Workle</a:t>
            </a:r>
            <a:r>
              <a:rPr lang="ru-RU" sz="1400" dirty="0">
                <a:solidFill>
                  <a:schemeClr val="bg2"/>
                </a:solidFill>
              </a:rPr>
              <a:t> может: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bg2"/>
                </a:solidFill>
              </a:rPr>
              <a:t>освоить одну из самых популярных профессий, пройдя бесплатно обучающий курс;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bg2"/>
                </a:solidFill>
              </a:rPr>
              <a:t>получить доступ в высокотехнологичный персональный интернет-офис;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bg2"/>
                </a:solidFill>
              </a:rPr>
              <a:t>представлять интересы более 60 компаний-лидеров российского рынка;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bg2"/>
                </a:solidFill>
              </a:rPr>
              <a:t>оказывать услуги клиентам;</a:t>
            </a:r>
          </a:p>
          <a:p>
            <a:pPr marL="285750" indent="-285750">
              <a:buFont typeface="Arial"/>
              <a:buChar char="•"/>
            </a:pPr>
            <a:r>
              <a:rPr lang="ru-RU" sz="1400" dirty="0">
                <a:solidFill>
                  <a:schemeClr val="bg2"/>
                </a:solidFill>
              </a:rPr>
              <a:t>получать вознаграждение на счет или карту в банке после налоговых и социальных отчислений.</a:t>
            </a:r>
            <a:endParaRPr lang="ru-RU" sz="1400" dirty="0">
              <a:solidFill>
                <a:schemeClr val="bg2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195572"/>
            <a:ext cx="7920880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Суть инновации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581128"/>
            <a:ext cx="7890169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2"/>
                </a:solidFill>
                <a:cs typeface="Arial" pitchFamily="34" charset="0"/>
              </a:rPr>
              <a:t>Основные </a:t>
            </a:r>
            <a:r>
              <a:rPr lang="ru-RU" b="1" dirty="0" smtClean="0">
                <a:solidFill>
                  <a:schemeClr val="bg2"/>
                </a:solidFill>
                <a:cs typeface="Arial" pitchFamily="34" charset="0"/>
              </a:rPr>
              <a:t>преимущества</a:t>
            </a:r>
            <a:endParaRPr lang="ru-RU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827584" y="4921423"/>
            <a:ext cx="7890164" cy="30777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accent1"/>
                </a:solidFill>
              </a:rPr>
              <a:t>В настоящий момент через </a:t>
            </a:r>
            <a:r>
              <a:rPr lang="ru-RU" sz="1400" dirty="0" err="1">
                <a:solidFill>
                  <a:schemeClr val="accent1"/>
                </a:solidFill>
              </a:rPr>
              <a:t>Workle</a:t>
            </a:r>
            <a:r>
              <a:rPr lang="ru-RU" sz="1400" dirty="0">
                <a:solidFill>
                  <a:schemeClr val="accent1"/>
                </a:solidFill>
              </a:rPr>
              <a:t> работают 195 тысяч </a:t>
            </a:r>
            <a:r>
              <a:rPr lang="ru-RU" sz="1400" dirty="0" smtClean="0">
                <a:solidFill>
                  <a:schemeClr val="accent1"/>
                </a:solidFill>
              </a:rPr>
              <a:t>человек</a:t>
            </a:r>
            <a:endParaRPr lang="ru-RU" sz="1400" dirty="0">
              <a:solidFill>
                <a:schemeClr val="accent1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5" y="5805264"/>
            <a:ext cx="7910259" cy="73866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FFFF"/>
                </a:solidFill>
              </a:rPr>
              <a:t>Расширить к концу 2013 года географию сервиса, предоставив возможность пользоваться сервисом жителям ряда стран СНГ, а в дальнейшем — масштабировать сервис на международные рынки — в частности, в Индию, Бразилию.</a:t>
            </a:r>
            <a:endParaRPr lang="ru-RU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199" y="5445224"/>
            <a:ext cx="7910265" cy="36933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cs typeface="Arial" pitchFamily="34" charset="0"/>
              </a:rPr>
              <a:t>Рынок, планы</a:t>
            </a:r>
            <a:endParaRPr lang="ru-RU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2449" y="44624"/>
            <a:ext cx="62195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5622" y="764704"/>
            <a:ext cx="2130834" cy="1179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65884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VC57kl.kuRdDLL9wyOG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G0dgD.WU6IflVpAtCxl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G0dgD.WU6IflVpAtCxl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6SNBCWmUeoK89VhJ8x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6SNBCWmUeoK89VhJ8xe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6SNBCWmUeoK89VhJ8xe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6SNBCWmUeoK89VhJ8xe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6SNBCWmUeoK89VhJ8xe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6SNBCWmUeoK89VhJ8xe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6SNBCWmUeoK89VhJ8xe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66SNBCWmUeoK89VhJ8xe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09.ZH5zEOLYwRCO4yu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nZi0Ox0kSGbDiK5pRH6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J5UXjJBDE2mD4uYzWj6a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SceMuB5ka0fK4C08VH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ihHuXS3Q0yKcIij85NW1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VC57kl.kuRdDLL9wyOG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VC57kl.kuRdDLL9wyOGw"/>
</p:tagLst>
</file>

<file path=ppt/theme/theme1.xml><?xml version="1.0" encoding="utf-8"?>
<a:theme xmlns:a="http://schemas.openxmlformats.org/drawingml/2006/main" name="Bazovaya Presentacia Skolkovo">
  <a:themeElements>
    <a:clrScheme name="Skolkovo">
      <a:dk1>
        <a:sysClr val="windowText" lastClr="000000"/>
      </a:dk1>
      <a:lt1>
        <a:srgbClr val="EFEFEF"/>
      </a:lt1>
      <a:dk2>
        <a:srgbClr val="666666"/>
      </a:dk2>
      <a:lt2>
        <a:srgbClr val="FFFFFF"/>
      </a:lt2>
      <a:accent1>
        <a:srgbClr val="D4FF01"/>
      </a:accent1>
      <a:accent2>
        <a:srgbClr val="EC5D01"/>
      </a:accent2>
      <a:accent3>
        <a:srgbClr val="C2074E"/>
      </a:accent3>
      <a:accent4>
        <a:srgbClr val="B607BD"/>
      </a:accent4>
      <a:accent5>
        <a:srgbClr val="5800CD"/>
      </a:accent5>
      <a:accent6>
        <a:srgbClr val="2992BE"/>
      </a:accent6>
      <a:hlink>
        <a:srgbClr val="38BD93"/>
      </a:hlink>
      <a:folHlink>
        <a:srgbClr val="5ECB1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Ареал.thmx</Template>
  <TotalTime>18947</TotalTime>
  <Words>2070</Words>
  <Application>Microsoft Macintosh PowerPoint</Application>
  <PresentationFormat>Экран (4:3)</PresentationFormat>
  <Paragraphs>178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Bazovaya Presentacia Skolkovo</vt:lpstr>
      <vt:lpstr>think-cell Slide</vt:lpstr>
      <vt:lpstr>Истории успеха Участников Проекта «Сколково» Апрель 2013</vt:lpstr>
      <vt:lpstr>Содержание</vt:lpstr>
      <vt:lpstr>ООО "Инновационные Фармакологические  Разработки"</vt:lpstr>
      <vt:lpstr>ООО "Биотехнологический центр трансгенеза в фарминдустрии "Трансгенфарм"</vt:lpstr>
      <vt:lpstr>ООО "Инкурон"</vt:lpstr>
      <vt:lpstr>ООО "Газохим Техно"</vt:lpstr>
      <vt:lpstr>Корпорация "Русский сверхпроводник"</vt:lpstr>
      <vt:lpstr>ООО “ИКИЗ” (Институт Космических Исследований Земли)</vt:lpstr>
      <vt:lpstr>ООО "Воркл"</vt:lpstr>
      <vt:lpstr>ООО "АВИАРЕАЛ"</vt:lpstr>
      <vt:lpstr>ООО "Астерос Лабс"</vt:lpstr>
      <vt:lpstr>ООО "Научно-исследовательская лаборатория  автоматизации проектирования"</vt:lpstr>
      <vt:lpstr>ООО "Вай2Гео"</vt:lpstr>
      <vt:lpstr>ООО "НМТ-Новые Мобильные Технологии"</vt:lpstr>
      <vt:lpstr>ООО "Фиттинг Реалити Рус"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риска невыполнения бюджета Фонда на 2012г.</dc:title>
  <dc:creator>Windows User</dc:creator>
  <cp:lastModifiedBy>Виталий Шустиков</cp:lastModifiedBy>
  <cp:revision>485</cp:revision>
  <cp:lastPrinted>2012-10-10T09:57:27Z</cp:lastPrinted>
  <dcterms:created xsi:type="dcterms:W3CDTF">2012-07-02T14:14:40Z</dcterms:created>
  <dcterms:modified xsi:type="dcterms:W3CDTF">2013-05-06T09:44:29Z</dcterms:modified>
</cp:coreProperties>
</file>