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5" r:id="rId3"/>
    <p:sldId id="341" r:id="rId4"/>
    <p:sldId id="347" r:id="rId5"/>
    <p:sldId id="337" r:id="rId6"/>
    <p:sldId id="338" r:id="rId7"/>
    <p:sldId id="345" r:id="rId8"/>
    <p:sldId id="340" r:id="rId9"/>
    <p:sldId id="339" r:id="rId10"/>
    <p:sldId id="342" r:id="rId11"/>
    <p:sldId id="343" r:id="rId12"/>
    <p:sldId id="344" r:id="rId13"/>
    <p:sldId id="346" r:id="rId14"/>
    <p:sldId id="348" r:id="rId15"/>
    <p:sldId id="349" r:id="rId16"/>
  </p:sldIdLst>
  <p:sldSz cx="9144000" cy="6858000" type="screen4x3"/>
  <p:notesSz cx="6797675" cy="987425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786" autoAdjust="0"/>
  </p:normalViewPr>
  <p:slideViewPr>
    <p:cSldViewPr>
      <p:cViewPr>
        <p:scale>
          <a:sx n="110" d="100"/>
          <a:sy n="110" d="100"/>
        </p:scale>
        <p:origin x="-1088" y="-80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06.05.13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06.05.13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8.jp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1.png"/><Relationship Id="rId1" Type="http://schemas.openxmlformats.org/officeDocument/2006/relationships/tags" Target="../tags/tag19.x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1" Type="http://schemas.openxmlformats.org/officeDocument/2006/relationships/tags" Target="../tags/tag20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Апрель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"АВИАРЕАЛ"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90717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АВИАРЕАЛ получил патент на систему дополненной реальности для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пилотов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Проведены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успешные испытания первой версии прототипа.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</a:t>
            </a:r>
            <a:r>
              <a:rPr lang="ru-RU" sz="1400" dirty="0" smtClean="0">
                <a:solidFill>
                  <a:schemeClr val="bg2"/>
                </a:solidFill>
              </a:rPr>
              <a:t>роекты </a:t>
            </a:r>
            <a:r>
              <a:rPr lang="ru-RU" sz="1400" dirty="0">
                <a:solidFill>
                  <a:schemeClr val="bg2"/>
                </a:solidFill>
              </a:rPr>
              <a:t>дополненной реальности, объединенные общей целью повышения уровня безопасности полетов. </a:t>
            </a:r>
            <a:endParaRPr lang="ru-RU" sz="1400" dirty="0" smtClean="0">
              <a:solidFill>
                <a:schemeClr val="bg2"/>
              </a:solidFill>
            </a:endParaRPr>
          </a:p>
          <a:p>
            <a:endParaRPr lang="ru-RU" sz="1400" dirty="0" smtClean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Направления коммерциализации:</a:t>
            </a:r>
          </a:p>
          <a:p>
            <a:r>
              <a:rPr lang="ru-RU" sz="1400" dirty="0">
                <a:solidFill>
                  <a:schemeClr val="bg2"/>
                </a:solidFill>
              </a:rPr>
              <a:t>1) Продажа патентов на некоторые конфигурации создаваемых продуктов.</a:t>
            </a:r>
          </a:p>
          <a:p>
            <a:r>
              <a:rPr lang="ru-RU" sz="1400" dirty="0">
                <a:solidFill>
                  <a:schemeClr val="bg2"/>
                </a:solidFill>
              </a:rPr>
              <a:t>2) Продажа лицензий на патенты.</a:t>
            </a:r>
          </a:p>
          <a:p>
            <a:r>
              <a:rPr lang="ru-RU" sz="1400" dirty="0">
                <a:solidFill>
                  <a:schemeClr val="bg2"/>
                </a:solidFill>
              </a:rPr>
              <a:t>3) Продажа программных продуктов, работающих на готовых аппаратных решениях третьих производителей.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43711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797152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Проекты адресованы ключевым категориям авиационного персонала, участвующим в обеспечении полетов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Ориентировочная стоимость решения для пилотов 50 тыс. USD. Ориентировочная стоимость решения для персонала аэропортов 500 тыс. USD. Общая оценка сверху для объема рынка – около 20 млрд. USD. Потребители: </a:t>
            </a:r>
            <a:r>
              <a:rPr lang="ru-RU" sz="1400" dirty="0" err="1" smtClean="0">
                <a:solidFill>
                  <a:schemeClr val="bg2"/>
                </a:solidFill>
              </a:rPr>
              <a:t>авиабизнес</a:t>
            </a:r>
            <a:r>
              <a:rPr lang="ru-RU" sz="1400" dirty="0" smtClean="0">
                <a:solidFill>
                  <a:schemeClr val="bg2"/>
                </a:solidFill>
              </a:rPr>
              <a:t> и частные потребители.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908720"/>
            <a:ext cx="2448272" cy="903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11429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</a:t>
            </a:r>
            <a:r>
              <a:rPr lang="ru-RU" b="1" dirty="0" err="1"/>
              <a:t>Астерос</a:t>
            </a:r>
            <a:r>
              <a:rPr lang="ru-RU" b="1" dirty="0"/>
              <a:t> </a:t>
            </a:r>
            <a:r>
              <a:rPr lang="ru-RU" b="1" dirty="0" err="1"/>
              <a:t>Лабс</a:t>
            </a:r>
            <a:r>
              <a:rPr lang="ru-RU" b="1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90717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"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Лабс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представила </a:t>
            </a: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решение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Контакт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Авиа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для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аэропортов мировому сообществу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Универсальный интерфейс для регистрации авиапассажиров от российского разработчика был продемонстрирован посетителям выставки </a:t>
            </a:r>
            <a:r>
              <a:rPr lang="ru-RU" sz="1400" dirty="0" err="1"/>
              <a:t>Passenger</a:t>
            </a:r>
            <a:r>
              <a:rPr lang="ru-RU" sz="1400" dirty="0"/>
              <a:t> </a:t>
            </a:r>
            <a:r>
              <a:rPr lang="ru-RU" sz="1400" dirty="0" err="1"/>
              <a:t>Terminal</a:t>
            </a:r>
            <a:r>
              <a:rPr lang="ru-RU" sz="1400" dirty="0"/>
              <a:t> </a:t>
            </a:r>
            <a:r>
              <a:rPr lang="ru-RU" sz="1400" dirty="0" err="1"/>
              <a:t>Expo</a:t>
            </a:r>
            <a:r>
              <a:rPr lang="ru-RU" sz="1400" dirty="0"/>
              <a:t> в Женеве.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У</a:t>
            </a:r>
            <a:r>
              <a:rPr lang="ru-RU" sz="1400" dirty="0" smtClean="0">
                <a:solidFill>
                  <a:srgbClr val="FFFFFF"/>
                </a:solidFill>
              </a:rPr>
              <a:t>ниверсальный </a:t>
            </a:r>
            <a:r>
              <a:rPr lang="ru-RU" sz="1400" dirty="0">
                <a:solidFill>
                  <a:srgbClr val="FFFFFF"/>
                </a:solidFill>
              </a:rPr>
              <a:t>интерфейс для регистрации авиапассажиров «</a:t>
            </a:r>
            <a:r>
              <a:rPr lang="ru-RU" sz="1400" dirty="0" err="1">
                <a:solidFill>
                  <a:srgbClr val="FFFFFF"/>
                </a:solidFill>
              </a:rPr>
              <a:t>Астерос</a:t>
            </a:r>
            <a:r>
              <a:rPr lang="ru-RU" sz="1400" dirty="0">
                <a:solidFill>
                  <a:srgbClr val="FFFFFF"/>
                </a:solidFill>
              </a:rPr>
              <a:t> Контакт Авиа</a:t>
            </a:r>
            <a:r>
              <a:rPr lang="ru-RU" sz="1400" dirty="0" smtClean="0">
                <a:solidFill>
                  <a:srgbClr val="FFFFFF"/>
                </a:solidFill>
              </a:rPr>
              <a:t>» позволяет </a:t>
            </a:r>
            <a:r>
              <a:rPr lang="ru-RU" sz="1400" dirty="0">
                <a:solidFill>
                  <a:srgbClr val="FFFFFF"/>
                </a:solidFill>
              </a:rPr>
              <a:t>аэропортам проводить регистрацию пассажиров на рейсы различных авиакомпаний на любой стойке, реализуя подход </a:t>
            </a:r>
            <a:r>
              <a:rPr lang="ru-RU" sz="1400" dirty="0" err="1">
                <a:solidFill>
                  <a:srgbClr val="FFFFFF"/>
                </a:solidFill>
              </a:rPr>
              <a:t>common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check-in</a:t>
            </a:r>
            <a:r>
              <a:rPr lang="ru-RU" sz="1400" dirty="0">
                <a:solidFill>
                  <a:srgbClr val="FFFFFF"/>
                </a:solidFill>
              </a:rPr>
              <a:t> - "единого </a:t>
            </a:r>
            <a:r>
              <a:rPr lang="ru-RU" sz="1400" dirty="0" smtClean="0">
                <a:solidFill>
                  <a:srgbClr val="FFFFFF"/>
                </a:solidFill>
              </a:rPr>
              <a:t>окна".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9330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93096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Разработка позволит разгружать </a:t>
            </a:r>
            <a:r>
              <a:rPr lang="ru-RU" sz="1400" dirty="0">
                <a:solidFill>
                  <a:schemeClr val="accent1"/>
                </a:solidFill>
              </a:rPr>
              <a:t>зону регистрации в часы пиковых </a:t>
            </a:r>
            <a:r>
              <a:rPr lang="ru-RU" sz="1400" dirty="0" smtClean="0">
                <a:solidFill>
                  <a:schemeClr val="accent1"/>
                </a:solidFill>
              </a:rPr>
              <a:t>нагрузок. 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О</a:t>
            </a:r>
            <a:r>
              <a:rPr lang="ru-RU" sz="1400" dirty="0" smtClean="0">
                <a:solidFill>
                  <a:schemeClr val="accent1"/>
                </a:solidFill>
              </a:rPr>
              <a:t>птимизирует </a:t>
            </a:r>
            <a:r>
              <a:rPr lang="ru-RU" sz="1400" dirty="0">
                <a:solidFill>
                  <a:schemeClr val="accent1"/>
                </a:solidFill>
              </a:rPr>
              <a:t>процедуру обучения персонала, которому больше не нужно будет изучать системы регистрации авиакомпаний, им достаточно будет знать только один интерфейс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661248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За время проведения выставки интерес к решению проявили аэропорты США, Швейцарии, Финляндии, Латвии, Сингапура, Омана и Турции, а также практически все российские терминалы, представители которых посетили выставку. В результате были запланированы пилотные проекты внедрения "</a:t>
            </a:r>
            <a:r>
              <a:rPr lang="ru-RU" sz="1400" dirty="0" err="1">
                <a:solidFill>
                  <a:schemeClr val="bg2"/>
                </a:solidFill>
              </a:rPr>
              <a:t>Астерос</a:t>
            </a:r>
            <a:r>
              <a:rPr lang="ru-RU" sz="1400" dirty="0">
                <a:solidFill>
                  <a:schemeClr val="bg2"/>
                </a:solidFill>
              </a:rPr>
              <a:t> Контакт Авиа" сразу в трех отечественных аэропортах.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0120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003915"/>
            <a:ext cx="3816424" cy="480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4377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</a:t>
            </a:r>
            <a:r>
              <a:rPr lang="ru-RU" sz="2000" b="1" dirty="0" smtClean="0"/>
              <a:t>"Научно</a:t>
            </a:r>
            <a:r>
              <a:rPr lang="ru-RU" sz="2000" b="1" dirty="0"/>
              <a:t>-исследовательская лаборатория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автоматизации проектирования</a:t>
            </a:r>
            <a:r>
              <a:rPr lang="ru-RU" sz="2000" b="1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ООО </a:t>
            </a:r>
            <a:r>
              <a:rPr lang="en-US" sz="1400" b="1" dirty="0"/>
              <a:t>"</a:t>
            </a:r>
            <a:r>
              <a:rPr lang="ru-RU" sz="1400" b="1" dirty="0"/>
              <a:t>НИЛ АП</a:t>
            </a:r>
            <a:r>
              <a:rPr lang="en-US" sz="1400" b="1" dirty="0"/>
              <a:t>"</a:t>
            </a:r>
            <a:r>
              <a:rPr lang="ru-RU" sz="1400" b="1" dirty="0"/>
              <a:t> </a:t>
            </a:r>
            <a:r>
              <a:rPr lang="ru-RU" sz="1400" b="1" dirty="0" smtClean="0"/>
              <a:t>представило  </a:t>
            </a:r>
            <a:r>
              <a:rPr lang="ru-RU" sz="1400" b="1" dirty="0"/>
              <a:t>м</a:t>
            </a:r>
            <a:r>
              <a:rPr lang="ru-RU" sz="1400" b="1" dirty="0" smtClean="0"/>
              <a:t>одули </a:t>
            </a:r>
            <a:r>
              <a:rPr lang="ru-RU" sz="1400" b="1" dirty="0"/>
              <a:t>управления </a:t>
            </a:r>
            <a:endParaRPr lang="ru-RU" sz="1400" b="1" dirty="0" smtClean="0"/>
          </a:p>
          <a:p>
            <a:r>
              <a:rPr lang="ru-RU" sz="1400" b="1" dirty="0" smtClean="0"/>
              <a:t>движением </a:t>
            </a:r>
            <a:r>
              <a:rPr lang="ru-RU" sz="1400" b="1" dirty="0"/>
              <a:t>роботов</a:t>
            </a:r>
            <a:endParaRPr lang="ru-RU" sz="1400" b="1" dirty="0" smtClean="0"/>
          </a:p>
          <a:p>
            <a:r>
              <a:rPr lang="ru-RU" sz="1400" dirty="0"/>
              <a:t> 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ООО </a:t>
            </a:r>
            <a:r>
              <a:rPr lang="en-US" sz="1400" dirty="0" smtClean="0"/>
              <a:t>"</a:t>
            </a:r>
            <a:r>
              <a:rPr lang="ru-RU" sz="1400" dirty="0" smtClean="0"/>
              <a:t>НИЛ АП</a:t>
            </a:r>
            <a:r>
              <a:rPr lang="en-US" sz="1400" dirty="0"/>
              <a:t>"</a:t>
            </a:r>
            <a:r>
              <a:rPr lang="ru-RU" sz="1400" dirty="0" smtClean="0"/>
              <a:t> завершило разработку </a:t>
            </a:r>
            <a:r>
              <a:rPr lang="ru-RU" sz="1400" dirty="0"/>
              <a:t>и подготовлено серийное производство трех новых </a:t>
            </a:r>
            <a:r>
              <a:rPr lang="ru-RU" sz="1400" dirty="0" smtClean="0"/>
              <a:t>продуктов: </a:t>
            </a:r>
            <a:r>
              <a:rPr lang="ru-RU" sz="1400" dirty="0"/>
              <a:t>сетевых модулей для управления шаговыми двигателями и двигателями </a:t>
            </a:r>
            <a:r>
              <a:rPr lang="ru-RU" sz="1400" dirty="0" smtClean="0"/>
              <a:t>постоян</a:t>
            </a:r>
            <a:r>
              <a:rPr lang="ru-RU" sz="1400" dirty="0"/>
              <a:t>н</a:t>
            </a:r>
            <a:r>
              <a:rPr lang="ru-RU" sz="1400" dirty="0" smtClean="0"/>
              <a:t>ого </a:t>
            </a:r>
            <a:r>
              <a:rPr lang="ru-RU" sz="1400" dirty="0"/>
              <a:t>тока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Основное </a:t>
            </a:r>
            <a:r>
              <a:rPr lang="ru-RU" sz="1400" dirty="0">
                <a:solidFill>
                  <a:srgbClr val="FFFFFF"/>
                </a:solidFill>
              </a:rPr>
              <a:t>назначение модулей - управление </a:t>
            </a:r>
            <a:r>
              <a:rPr lang="ru-RU" sz="1400" dirty="0" err="1">
                <a:solidFill>
                  <a:srgbClr val="FFFFFF"/>
                </a:solidFill>
              </a:rPr>
              <a:t>андроидными</a:t>
            </a:r>
            <a:r>
              <a:rPr lang="ru-RU" sz="1400" dirty="0">
                <a:solidFill>
                  <a:srgbClr val="FFFFFF"/>
                </a:solidFill>
              </a:rPr>
              <a:t> роботами. Модули располагаются в произвольных местах внутри тела робота, работают в общей промышленной сети и управляются командами в ASCII кодах. Команды позволяют регулировать ускорение, скорость и частоту вращения валов двигателей.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М</a:t>
            </a:r>
            <a:r>
              <a:rPr lang="ru-RU" sz="1400" dirty="0" smtClean="0">
                <a:solidFill>
                  <a:schemeClr val="accent1"/>
                </a:solidFill>
              </a:rPr>
              <a:t>одули </a:t>
            </a:r>
            <a:r>
              <a:rPr lang="ru-RU" sz="1400" dirty="0">
                <a:solidFill>
                  <a:schemeClr val="accent1"/>
                </a:solidFill>
              </a:rPr>
              <a:t>управления движением предназначены для управления двигателями с помощью компьютера или контроллера (ПЛК). В комплекте с модулями поставляются исходные коды примера </a:t>
            </a:r>
            <a:r>
              <a:rPr lang="ru-RU" sz="1400" dirty="0" err="1">
                <a:solidFill>
                  <a:schemeClr val="accent1"/>
                </a:solidFill>
              </a:rPr>
              <a:t>прогаммирования</a:t>
            </a:r>
            <a:r>
              <a:rPr lang="ru-RU" sz="1400" dirty="0">
                <a:solidFill>
                  <a:schemeClr val="accent1"/>
                </a:solidFill>
              </a:rPr>
              <a:t> на языке </a:t>
            </a:r>
            <a:r>
              <a:rPr lang="ru-RU" sz="1400" dirty="0" err="1">
                <a:solidFill>
                  <a:schemeClr val="accent1"/>
                </a:solidFill>
              </a:rPr>
              <a:t>C</a:t>
            </a:r>
            <a:r>
              <a:rPr lang="ru-RU" sz="1400" dirty="0">
                <a:solidFill>
                  <a:schemeClr val="accent1"/>
                </a:solidFill>
              </a:rPr>
              <a:t># в среде </a:t>
            </a:r>
            <a:r>
              <a:rPr lang="ru-RU" sz="1400" dirty="0" err="1">
                <a:solidFill>
                  <a:schemeClr val="accent1"/>
                </a:solidFill>
              </a:rPr>
              <a:t>Visual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Studio</a:t>
            </a:r>
            <a:r>
              <a:rPr lang="ru-RU" sz="1400" dirty="0">
                <a:solidFill>
                  <a:schemeClr val="accent1"/>
                </a:solidFill>
              </a:rPr>
              <a:t> 2010. Модули совместимы с серией NL, представленной на этом вебсайте и могут работать в общей промышленной сети на основе интерфейса RS-485.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средств промышленной автоматизации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931907"/>
            <a:ext cx="3009698" cy="768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66381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"Вай2Гео"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iOS</a:t>
            </a:r>
            <a:r>
              <a:rPr lang="ru-RU" sz="1400" b="1" dirty="0"/>
              <a:t>-сервис </a:t>
            </a:r>
            <a:r>
              <a:rPr lang="ru-RU" sz="1400" b="1" dirty="0" err="1"/>
              <a:t>Gvidi</a:t>
            </a:r>
            <a:r>
              <a:rPr lang="ru-RU" sz="1400" b="1" dirty="0"/>
              <a:t> запустил онлайн-бронирование столиков в </a:t>
            </a:r>
            <a:r>
              <a:rPr lang="ru-RU" sz="1400" b="1" dirty="0" smtClean="0"/>
              <a:t>заведениях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/>
              <a:t>Умный </a:t>
            </a:r>
            <a:r>
              <a:rPr lang="ru-RU" sz="1400" dirty="0"/>
              <a:t>персональный гид по кафе, барам и ресторанам, запустил собственную систему онлайн-бронирования. Система бронирования успешно прошла бета-тестирование, стартовавшее в начале 2013 года, и продемонстрировала высокую работоспособность и востребованность.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человека: он анализирует личные вкусы пользователей через социальный граф, сопоставляет их с собственной глобальной базой мест и выдает персональные рекомендации, куда сходить.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</a:t>
            </a:r>
            <a:r>
              <a:rPr lang="ru-RU" sz="1400" dirty="0" smtClean="0">
                <a:solidFill>
                  <a:srgbClr val="D4FF01"/>
                </a:solidFill>
              </a:rPr>
              <a:t>человека. </a:t>
            </a:r>
            <a:r>
              <a:rPr lang="ru-RU" sz="1400" dirty="0">
                <a:solidFill>
                  <a:srgbClr val="D4FF01"/>
                </a:solidFill>
              </a:rPr>
              <a:t>Сейчас через </a:t>
            </a:r>
            <a:r>
              <a:rPr lang="ru-RU" sz="1400" dirty="0" err="1">
                <a:solidFill>
                  <a:srgbClr val="D4FF01"/>
                </a:solidFill>
              </a:rPr>
              <a:t>Gvidi</a:t>
            </a:r>
            <a:r>
              <a:rPr lang="ru-RU" sz="1400" dirty="0">
                <a:solidFill>
                  <a:srgbClr val="D4FF01"/>
                </a:solidFill>
              </a:rPr>
              <a:t> можно зарезервировать столик практически в любом несетевом заведении Москвы.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</a:t>
            </a:r>
            <a:r>
              <a:rPr lang="ru-RU" sz="1400" dirty="0" err="1">
                <a:solidFill>
                  <a:srgbClr val="FFFFFF"/>
                </a:solidFill>
              </a:rPr>
              <a:t>геотаргетированной</a:t>
            </a:r>
            <a:r>
              <a:rPr lang="ru-RU" sz="1400" dirty="0">
                <a:solidFill>
                  <a:srgbClr val="FFFFFF"/>
                </a:solidFill>
              </a:rPr>
              <a:t> рекламы в 2011 году оценивался </a:t>
            </a:r>
            <a:r>
              <a:rPr lang="ru-RU" sz="1400" dirty="0" err="1">
                <a:solidFill>
                  <a:srgbClr val="FFFFFF"/>
                </a:solidFill>
              </a:rPr>
              <a:t>Berg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в 192 млн евро (5% от всего рынка мобильной рекламы), растет, по сведениям агентства, в среднем на 90,9% в год и составит 4,9 млрд евро в 2016 году (28,3% от всего рынка мобильной рекламы).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8268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ООО "НМТ-Новые Мобильные Технологии"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8326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/>
              <a:t>Проект</a:t>
            </a:r>
            <a:r>
              <a:rPr lang="fr-FR" sz="1400" b="1" dirty="0"/>
              <a:t> </a:t>
            </a:r>
            <a:r>
              <a:rPr lang="fr-FR" sz="1400" b="1" dirty="0" err="1"/>
              <a:t>Ubiq</a:t>
            </a:r>
            <a:r>
              <a:rPr lang="fr-FR" sz="1400" b="1" dirty="0"/>
              <a:t> Mobile </a:t>
            </a:r>
            <a:r>
              <a:rPr lang="fr-FR" sz="1400" b="1" dirty="0" err="1"/>
              <a:t>получил</a:t>
            </a:r>
            <a:r>
              <a:rPr lang="fr-FR" sz="1400" b="1" dirty="0"/>
              <a:t> </a:t>
            </a:r>
            <a:r>
              <a:rPr lang="fr-FR" sz="1400" b="1" dirty="0" err="1"/>
              <a:t>грант</a:t>
            </a:r>
            <a:r>
              <a:rPr lang="fr-FR" sz="1400" b="1" dirty="0"/>
              <a:t> </a:t>
            </a:r>
            <a:r>
              <a:rPr lang="fr-FR" sz="1400" b="1" dirty="0" smtClean="0"/>
              <a:t>Microsoft</a:t>
            </a:r>
            <a:r>
              <a:rPr lang="ru-RU" sz="1400" b="1" dirty="0" smtClean="0"/>
              <a:t> </a:t>
            </a:r>
            <a:r>
              <a:rPr lang="ru-RU" sz="1400" b="1" dirty="0"/>
              <a:t>в размере $70 000</a:t>
            </a:r>
            <a:endParaRPr lang="ru-RU" sz="1400" b="1" dirty="0" smtClean="0"/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Выигранные </a:t>
            </a:r>
            <a:r>
              <a:rPr lang="ru-RU" sz="1400" dirty="0" smtClean="0"/>
              <a:t>средства </a:t>
            </a:r>
            <a:r>
              <a:rPr lang="ru-RU" sz="1400" dirty="0"/>
              <a:t>пойдут на доработку технологии, что позволит </a:t>
            </a:r>
            <a:r>
              <a:rPr lang="ru-RU" sz="1400" dirty="0" smtClean="0"/>
              <a:t>компании в </a:t>
            </a:r>
            <a:r>
              <a:rPr lang="ru-RU" sz="1400" dirty="0"/>
              <a:t>скором времени представить первый публичный релиз </a:t>
            </a:r>
            <a:r>
              <a:rPr lang="ru-RU" sz="1400" dirty="0" smtClean="0"/>
              <a:t>своего продукта</a:t>
            </a:r>
            <a:r>
              <a:rPr lang="ru-RU" sz="1400" dirty="0"/>
              <a:t>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Ubiq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Mobile</a:t>
            </a:r>
            <a:r>
              <a:rPr lang="ru-RU" sz="1400" dirty="0">
                <a:solidFill>
                  <a:srgbClr val="FFFFFF"/>
                </a:solidFill>
              </a:rPr>
              <a:t> - система кросс-платформенной разработки распределенных мобильных приложений бизнес-класса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170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59649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Среда времени выполнения обеспечивает экономичную, надёжную и устойчивую работу созданных приложений.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За счёт оригинальных решений, использованных в среде времени исполнения, созданные приложения могут работать в медленных и не всегда устойчивых мобильных сетях. При этом мы охватываем все классы мобильных устройств – от </a:t>
            </a:r>
            <a:r>
              <a:rPr lang="ru-RU" sz="1400" dirty="0" err="1">
                <a:solidFill>
                  <a:schemeClr val="accent1"/>
                </a:solidFill>
              </a:rPr>
              <a:t>Windows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Phone</a:t>
            </a:r>
            <a:r>
              <a:rPr lang="ru-RU" sz="1400" dirty="0">
                <a:solidFill>
                  <a:schemeClr val="accent1"/>
                </a:solidFill>
              </a:rPr>
              <a:t> до простых </a:t>
            </a:r>
            <a:r>
              <a:rPr lang="ru-RU" sz="1400" dirty="0" err="1">
                <a:solidFill>
                  <a:schemeClr val="accent1"/>
                </a:solidFill>
              </a:rPr>
              <a:t>Java</a:t>
            </a:r>
            <a:r>
              <a:rPr lang="ru-RU" sz="1400" dirty="0">
                <a:solidFill>
                  <a:schemeClr val="accent1"/>
                </a:solidFill>
              </a:rPr>
              <a:t>- </a:t>
            </a:r>
            <a:r>
              <a:rPr lang="ru-RU" sz="1400" dirty="0" smtClean="0">
                <a:solidFill>
                  <a:schemeClr val="accent1"/>
                </a:solidFill>
              </a:rPr>
              <a:t>телефонов.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7866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FFFFFF"/>
                </a:solidFill>
              </a:rPr>
              <a:t>Рынкок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 err="1" smtClean="0">
                <a:solidFill>
                  <a:srgbClr val="FFFFFF"/>
                </a:solidFill>
              </a:rPr>
              <a:t>Mobile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Enterprise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Application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 smtClean="0">
                <a:solidFill>
                  <a:srgbClr val="FFFFFF"/>
                </a:solidFill>
              </a:rPr>
              <a:t>Platforms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оценивается до трёх миллиардов в двухлетней перспективе (по оценке IDC</a:t>
            </a:r>
            <a:r>
              <a:rPr lang="ru-RU" sz="1400" dirty="0" smtClean="0">
                <a:solidFill>
                  <a:srgbClr val="FFFFFF"/>
                </a:solidFill>
              </a:rPr>
              <a:t>). </a:t>
            </a:r>
            <a:r>
              <a:rPr lang="ru-RU" sz="1400" dirty="0">
                <a:solidFill>
                  <a:srgbClr val="FFFFFF"/>
                </a:solidFill>
              </a:rPr>
              <a:t>Р</a:t>
            </a:r>
            <a:r>
              <a:rPr lang="ru-RU" sz="1400" dirty="0" smtClean="0">
                <a:solidFill>
                  <a:srgbClr val="FFFFFF"/>
                </a:solidFill>
              </a:rPr>
              <a:t>ынок </a:t>
            </a:r>
            <a:r>
              <a:rPr lang="ru-RU" sz="1400" dirty="0" err="1">
                <a:solidFill>
                  <a:srgbClr val="FFFFFF"/>
                </a:solidFill>
              </a:rPr>
              <a:t>Mobile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Backend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As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a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 smtClean="0">
                <a:solidFill>
                  <a:srgbClr val="FFFFFF"/>
                </a:solidFill>
              </a:rPr>
              <a:t>Service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smtClean="0">
                <a:solidFill>
                  <a:srgbClr val="FFFFFF"/>
                </a:solidFill>
              </a:rPr>
              <a:t>– </a:t>
            </a:r>
            <a:r>
              <a:rPr lang="ru-RU" sz="1400" dirty="0">
                <a:solidFill>
                  <a:srgbClr val="FFFFFF"/>
                </a:solidFill>
              </a:rPr>
              <a:t>до семи с половиной миллиардов к 2017-му году (по оценке </a:t>
            </a:r>
            <a:r>
              <a:rPr lang="ru-RU" sz="1400" dirty="0" err="1">
                <a:solidFill>
                  <a:srgbClr val="FFFFFF"/>
                </a:solidFill>
              </a:rPr>
              <a:t>Markets</a:t>
            </a:r>
            <a:r>
              <a:rPr lang="ru-RU" sz="1400" dirty="0">
                <a:solidFill>
                  <a:srgbClr val="FFFFFF"/>
                </a:solidFill>
              </a:rPr>
              <a:t> &amp; </a:t>
            </a:r>
            <a:r>
              <a:rPr lang="ru-RU" sz="1400" dirty="0" err="1">
                <a:solidFill>
                  <a:srgbClr val="FFFFFF"/>
                </a:solidFill>
              </a:rPr>
              <a:t>Markets</a:t>
            </a:r>
            <a:r>
              <a:rPr lang="ru-RU" sz="1400" dirty="0">
                <a:solidFill>
                  <a:srgbClr val="FFFFFF"/>
                </a:solidFill>
              </a:rPr>
              <a:t>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359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980728"/>
            <a:ext cx="1995416" cy="1056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7157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ООО "</a:t>
            </a:r>
            <a:r>
              <a:rPr lang="ru-RU" sz="2800" b="1" dirty="0" err="1"/>
              <a:t>Фиттинг</a:t>
            </a:r>
            <a:r>
              <a:rPr lang="ru-RU" sz="2800" b="1" dirty="0"/>
              <a:t> </a:t>
            </a:r>
            <a:r>
              <a:rPr lang="ru-RU" sz="2800" b="1" dirty="0" err="1"/>
              <a:t>Реалити</a:t>
            </a:r>
            <a:r>
              <a:rPr lang="ru-RU" sz="2800" b="1" dirty="0"/>
              <a:t> Рус"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08720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 виртуальной примерочной </a:t>
            </a:r>
            <a:r>
              <a:rPr lang="ru-RU" sz="1400" b="1" dirty="0" err="1"/>
              <a:t>Fitting</a:t>
            </a:r>
            <a:r>
              <a:rPr lang="ru-RU" sz="1400" b="1" dirty="0"/>
              <a:t> </a:t>
            </a:r>
            <a:r>
              <a:rPr lang="ru-RU" sz="1400" b="1" dirty="0" err="1"/>
              <a:t>Reality</a:t>
            </a:r>
            <a:r>
              <a:rPr lang="ru-RU" sz="1400" b="1" dirty="0"/>
              <a:t> подключился первый интернет-</a:t>
            </a:r>
            <a:r>
              <a:rPr lang="ru-RU" sz="1400" b="1" dirty="0" smtClean="0"/>
              <a:t>магазин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err="1" smtClean="0"/>
              <a:t>Ever</a:t>
            </a:r>
            <a:r>
              <a:rPr lang="ru-RU" sz="1400" dirty="0" err="1"/>
              <a:t>-Pretty.ru</a:t>
            </a:r>
            <a:r>
              <a:rPr lang="ru-RU" sz="1400" dirty="0"/>
              <a:t> – модный бутик вечерних и повседневных </a:t>
            </a:r>
            <a:r>
              <a:rPr lang="ru-RU" sz="1400" dirty="0" smtClean="0"/>
              <a:t>платьев стал первым </a:t>
            </a:r>
            <a:r>
              <a:rPr lang="ru-RU" sz="1400" dirty="0"/>
              <a:t>интернет-</a:t>
            </a:r>
            <a:r>
              <a:rPr lang="ru-RU" sz="1400" dirty="0" smtClean="0"/>
              <a:t>магазином, использующим виртуальную примерочную </a:t>
            </a:r>
            <a:r>
              <a:rPr lang="ru-RU" sz="1400" b="1" dirty="0" err="1" smtClean="0"/>
              <a:t>Fitting</a:t>
            </a:r>
            <a:r>
              <a:rPr lang="ru-RU" sz="1400" b="1" dirty="0" smtClean="0"/>
              <a:t> </a:t>
            </a:r>
            <a:r>
              <a:rPr lang="ru-RU" sz="1400" b="1" dirty="0" err="1"/>
              <a:t>Reality</a:t>
            </a:r>
            <a:r>
              <a:rPr lang="ru-RU" sz="1400" b="1" dirty="0"/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80928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Мультиплатформенный</a:t>
            </a:r>
            <a:r>
              <a:rPr lang="ru-RU" sz="1400" dirty="0">
                <a:solidFill>
                  <a:schemeClr val="bg2"/>
                </a:solidFill>
              </a:rPr>
              <a:t> сервис для виртуальной примерки одежды на базе персональных данных о фигуре человека (</a:t>
            </a:r>
            <a:r>
              <a:rPr lang="ru-RU" sz="1400" dirty="0" err="1">
                <a:solidFill>
                  <a:schemeClr val="bg2"/>
                </a:solidFill>
              </a:rPr>
              <a:t>ShapeID</a:t>
            </a:r>
            <a:r>
              <a:rPr lang="ru-RU" sz="1400" dirty="0">
                <a:solidFill>
                  <a:schemeClr val="bg2"/>
                </a:solidFill>
              </a:rPr>
              <a:t>) с функционалом примерки одежды и аксессуаров.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2088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45366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</a:t>
            </a:r>
            <a:r>
              <a:rPr lang="ru-RU" sz="1400" dirty="0" smtClean="0">
                <a:solidFill>
                  <a:schemeClr val="accent1"/>
                </a:solidFill>
              </a:rPr>
              <a:t>роект </a:t>
            </a:r>
            <a:r>
              <a:rPr lang="ru-RU" sz="1400" dirty="0">
                <a:solidFill>
                  <a:schemeClr val="accent1"/>
                </a:solidFill>
              </a:rPr>
              <a:t>позволит повысить онлайн продажи одежды, путем решения следующих проблем</a:t>
            </a:r>
            <a:r>
              <a:rPr lang="ru-RU" sz="1400" dirty="0" smtClean="0">
                <a:solidFill>
                  <a:schemeClr val="accent1"/>
                </a:solidFill>
              </a:rPr>
              <a:t>:</a:t>
            </a:r>
          </a:p>
          <a:p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отсутствие онлайн системы примерки одежды на конкретную фигуру человека (виртуальную модель) с возможностью ее 3D осмотра;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невозможность оценить как «сядет» вещь из-за отсутствия системы визуализации одежды на фигуре человека в соответствии с типом ткани, из которой она сшита, и выкройкой;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и, как следствие, высокие расходы на доставку и возврат неподходящей одежды, низкий объем онлайн продаж вследствие неуверенности покупателя, что одежда подойдет.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17567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Сегмент рынка, на который ориентирован продукт: географические (США, Европа, Россия</a:t>
            </a:r>
            <a:r>
              <a:rPr lang="ru-RU" sz="1400" dirty="0" smtClean="0">
                <a:solidFill>
                  <a:srgbClr val="FFFFFF"/>
                </a:solidFill>
              </a:rPr>
              <a:t>) </a:t>
            </a:r>
          </a:p>
          <a:p>
            <a:r>
              <a:rPr lang="ru-RU" sz="1400" dirty="0" smtClean="0">
                <a:solidFill>
                  <a:srgbClr val="FFFFFF"/>
                </a:solidFill>
              </a:rPr>
              <a:t>Мировой </a:t>
            </a:r>
            <a:r>
              <a:rPr lang="ru-RU" sz="1400" dirty="0">
                <a:solidFill>
                  <a:srgbClr val="FFFFFF"/>
                </a:solidFill>
              </a:rPr>
              <a:t>рынок одежды к 2017 г. составит 1369 млрд. дол.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86798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2981" y="836712"/>
            <a:ext cx="2095483" cy="1272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71570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08912" cy="5893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Патентное ведомство США выдало патент компании ИФАР на инновационный </a:t>
            </a:r>
            <a:r>
              <a:rPr lang="ru-RU" sz="1300" dirty="0" err="1">
                <a:latin typeface="Arial"/>
                <a:cs typeface="Arial"/>
              </a:rPr>
              <a:t>противоязвенный</a:t>
            </a:r>
            <a:r>
              <a:rPr lang="ru-RU" sz="1300" dirty="0">
                <a:latin typeface="Arial"/>
                <a:cs typeface="Arial"/>
              </a:rPr>
              <a:t> лекарственный препарат </a:t>
            </a:r>
          </a:p>
          <a:p>
            <a:endParaRPr lang="en-US" sz="13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Федеральная служба по интеллектуальной собственности выдало патент </a:t>
            </a:r>
            <a:r>
              <a:rPr lang="ru-RU" sz="1300" dirty="0" smtClean="0">
                <a:latin typeface="Arial"/>
                <a:cs typeface="Arial"/>
              </a:rPr>
              <a:t>компании </a:t>
            </a:r>
            <a:r>
              <a:rPr lang="ru-RU" sz="1300" dirty="0">
                <a:latin typeface="Arial"/>
                <a:cs typeface="Arial"/>
              </a:rPr>
              <a:t>"</a:t>
            </a:r>
            <a:r>
              <a:rPr lang="ru-RU" sz="1300" dirty="0" err="1">
                <a:latin typeface="Arial"/>
                <a:cs typeface="Arial"/>
              </a:rPr>
              <a:t>Трансгенфарм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 </a:t>
            </a: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latin typeface="Arial"/>
                <a:cs typeface="Arial"/>
              </a:rPr>
              <a:t>Компания «</a:t>
            </a:r>
            <a:r>
              <a:rPr lang="ru-RU" sz="1300" dirty="0" err="1">
                <a:latin typeface="Arial"/>
                <a:cs typeface="Arial"/>
              </a:rPr>
              <a:t>Инкурон</a:t>
            </a:r>
            <a:r>
              <a:rPr lang="ru-RU" sz="1300" dirty="0">
                <a:latin typeface="Arial"/>
                <a:cs typeface="Arial"/>
              </a:rPr>
              <a:t>» проведет в США испытания препарата от </a:t>
            </a:r>
            <a:r>
              <a:rPr lang="ru-RU" sz="1300" dirty="0" smtClean="0">
                <a:latin typeface="Arial"/>
                <a:cs typeface="Arial"/>
              </a:rPr>
              <a:t>рака</a:t>
            </a: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"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Газохим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Техно" начала проектирование пилотной установки мини-GTL </a:t>
            </a:r>
          </a:p>
          <a:p>
            <a:endParaRPr lang="ru-RU" sz="13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latin typeface="Arial"/>
                <a:cs typeface="Arial"/>
              </a:rPr>
              <a:t>Проект </a:t>
            </a:r>
            <a:r>
              <a:rPr lang="ru-RU" sz="1300" dirty="0">
                <a:latin typeface="Arial"/>
                <a:cs typeface="Arial"/>
              </a:rPr>
              <a:t>«Накопители кинетической энергии» получил индекс инвестиционной привлекательности ВВВ в </a:t>
            </a:r>
            <a:r>
              <a:rPr lang="ru-RU" sz="1300" dirty="0" err="1">
                <a:latin typeface="Arial"/>
                <a:cs typeface="Arial"/>
              </a:rPr>
              <a:t>Russian</a:t>
            </a:r>
            <a:r>
              <a:rPr lang="ru-RU" sz="1300" dirty="0">
                <a:latin typeface="Arial"/>
                <a:cs typeface="Arial"/>
              </a:rPr>
              <a:t> </a:t>
            </a:r>
            <a:r>
              <a:rPr lang="ru-RU" sz="1300" dirty="0" err="1">
                <a:latin typeface="Arial"/>
                <a:cs typeface="Arial"/>
              </a:rPr>
              <a:t>Startup</a:t>
            </a:r>
            <a:r>
              <a:rPr lang="ru-RU" sz="1300" dirty="0">
                <a:latin typeface="Arial"/>
                <a:cs typeface="Arial"/>
              </a:rPr>
              <a:t> </a:t>
            </a:r>
            <a:r>
              <a:rPr lang="ru-RU" sz="1300" dirty="0" err="1">
                <a:latin typeface="Arial"/>
                <a:cs typeface="Arial"/>
              </a:rPr>
              <a:t>Index</a:t>
            </a:r>
            <a:endParaRPr lang="ru-RU" sz="13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ООО </a:t>
            </a:r>
            <a:r>
              <a:rPr lang="en-GB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“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ИКИЗ</a:t>
            </a:r>
            <a:r>
              <a:rPr lang="en-GB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”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успешно выполнило первый этап работ по картографированию растительного покрова Северной 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Евразии</a:t>
            </a: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latin typeface="Arial"/>
                <a:cs typeface="Arial"/>
              </a:rPr>
              <a:t>Сервис удаленной работы </a:t>
            </a:r>
            <a:r>
              <a:rPr lang="ru-RU" sz="1300" dirty="0" err="1" smtClean="0">
                <a:latin typeface="Arial"/>
                <a:cs typeface="Arial"/>
              </a:rPr>
              <a:t>Workle</a:t>
            </a:r>
            <a:r>
              <a:rPr lang="ru-RU" sz="1300" dirty="0" smtClean="0">
                <a:latin typeface="Arial"/>
                <a:cs typeface="Arial"/>
              </a:rPr>
              <a:t> </a:t>
            </a:r>
            <a:r>
              <a:rPr lang="ru-RU" sz="1300" dirty="0">
                <a:latin typeface="Arial"/>
                <a:cs typeface="Arial"/>
              </a:rPr>
              <a:t>привлек $3,5 млн </a:t>
            </a:r>
            <a:r>
              <a:rPr lang="ru-RU" sz="1300" dirty="0" smtClean="0">
                <a:latin typeface="Arial"/>
                <a:cs typeface="Arial"/>
              </a:rPr>
              <a:t>инвестиций</a:t>
            </a: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АВИАРЕАЛ получила 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патент на систему дополненной реальности для 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пилотов</a:t>
            </a: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Лабс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представила 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решение 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Контакт 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Авиа» для аэропортов</a:t>
            </a:r>
          </a:p>
          <a:p>
            <a:pPr marL="171450" indent="-171450">
              <a:buFont typeface="Arial"/>
              <a:buChar char="•"/>
            </a:pP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latin typeface="Arial"/>
                <a:cs typeface="Arial"/>
              </a:rPr>
              <a:t>ООО </a:t>
            </a:r>
            <a:r>
              <a:rPr lang="en-US" sz="1300" dirty="0">
                <a:latin typeface="Arial"/>
                <a:cs typeface="Arial"/>
              </a:rPr>
              <a:t>"</a:t>
            </a:r>
            <a:r>
              <a:rPr lang="ru-RU" sz="1300" dirty="0">
                <a:latin typeface="Arial"/>
                <a:cs typeface="Arial"/>
              </a:rPr>
              <a:t>НИЛ АП</a:t>
            </a:r>
            <a:r>
              <a:rPr lang="en-US" sz="1300" dirty="0">
                <a:latin typeface="Arial"/>
                <a:cs typeface="Arial"/>
              </a:rPr>
              <a:t>"</a:t>
            </a:r>
            <a:r>
              <a:rPr lang="ru-RU" sz="1300" dirty="0">
                <a:latin typeface="Arial"/>
                <a:cs typeface="Arial"/>
              </a:rPr>
              <a:t> представило </a:t>
            </a:r>
            <a:r>
              <a:rPr lang="ru-RU" sz="1300" dirty="0" smtClean="0">
                <a:latin typeface="Arial"/>
                <a:cs typeface="Arial"/>
              </a:rPr>
              <a:t>новые </a:t>
            </a:r>
            <a:r>
              <a:rPr lang="ru-RU" sz="1300" dirty="0">
                <a:latin typeface="Arial"/>
                <a:cs typeface="Arial"/>
              </a:rPr>
              <a:t>модули управления </a:t>
            </a:r>
            <a:r>
              <a:rPr lang="ru-RU" sz="1300" dirty="0" smtClean="0">
                <a:latin typeface="Arial"/>
                <a:cs typeface="Arial"/>
              </a:rPr>
              <a:t>движением роботов</a:t>
            </a:r>
          </a:p>
          <a:p>
            <a:pPr marL="171450" indent="-171450">
              <a:buFont typeface="Arial"/>
              <a:buChar char="•"/>
            </a:pPr>
            <a:endParaRPr lang="ru-RU" sz="13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smtClean="0">
                <a:latin typeface="Arial"/>
                <a:cs typeface="Arial"/>
              </a:rPr>
              <a:t> </a:t>
            </a:r>
            <a:r>
              <a:rPr lang="ru-RU" sz="1300" dirty="0" err="1">
                <a:latin typeface="Arial"/>
                <a:cs typeface="Arial"/>
              </a:rPr>
              <a:t>iOS</a:t>
            </a:r>
            <a:r>
              <a:rPr lang="ru-RU" sz="1300" dirty="0">
                <a:latin typeface="Arial"/>
                <a:cs typeface="Arial"/>
              </a:rPr>
              <a:t>-сервис </a:t>
            </a:r>
            <a:r>
              <a:rPr lang="ru-RU" sz="1300" dirty="0" err="1">
                <a:latin typeface="Arial"/>
                <a:cs typeface="Arial"/>
              </a:rPr>
              <a:t>Gvidi</a:t>
            </a:r>
            <a:r>
              <a:rPr lang="ru-RU" sz="1300" dirty="0">
                <a:latin typeface="Arial"/>
                <a:cs typeface="Arial"/>
              </a:rPr>
              <a:t> запустил онлайн-бронирование столиков в </a:t>
            </a:r>
            <a:r>
              <a:rPr lang="ru-RU" sz="1300" dirty="0" smtClean="0">
                <a:latin typeface="Arial"/>
                <a:cs typeface="Arial"/>
              </a:rPr>
              <a:t>заведениях</a:t>
            </a:r>
          </a:p>
          <a:p>
            <a:r>
              <a:rPr lang="ru-RU" sz="1300" dirty="0">
                <a:latin typeface="Arial"/>
                <a:cs typeface="Arial"/>
              </a:rPr>
              <a:t> </a:t>
            </a:r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 </a:t>
            </a:r>
            <a:r>
              <a:rPr lang="fr-FR" sz="1300" dirty="0" err="1">
                <a:latin typeface="Arial"/>
                <a:cs typeface="Arial"/>
              </a:rPr>
              <a:t>Проект</a:t>
            </a:r>
            <a:r>
              <a:rPr lang="fr-FR" sz="1300" dirty="0">
                <a:latin typeface="Arial"/>
                <a:cs typeface="Arial"/>
              </a:rPr>
              <a:t> </a:t>
            </a:r>
            <a:r>
              <a:rPr lang="fr-FR" sz="1300" dirty="0" err="1">
                <a:latin typeface="Arial"/>
                <a:cs typeface="Arial"/>
              </a:rPr>
              <a:t>Ubiq</a:t>
            </a:r>
            <a:r>
              <a:rPr lang="fr-FR" sz="1300" dirty="0">
                <a:latin typeface="Arial"/>
                <a:cs typeface="Arial"/>
              </a:rPr>
              <a:t> Mobile </a:t>
            </a:r>
            <a:r>
              <a:rPr lang="fr-FR" sz="1300" dirty="0" err="1">
                <a:latin typeface="Arial"/>
                <a:cs typeface="Arial"/>
              </a:rPr>
              <a:t>получил</a:t>
            </a:r>
            <a:r>
              <a:rPr lang="fr-FR" sz="1300" dirty="0">
                <a:latin typeface="Arial"/>
                <a:cs typeface="Arial"/>
              </a:rPr>
              <a:t> </a:t>
            </a:r>
            <a:r>
              <a:rPr lang="fr-FR" sz="1300" dirty="0" err="1" smtClean="0">
                <a:latin typeface="Arial"/>
                <a:cs typeface="Arial"/>
              </a:rPr>
              <a:t>грант</a:t>
            </a:r>
            <a:r>
              <a:rPr lang="fr-FR" sz="1300" dirty="0" smtClean="0">
                <a:latin typeface="Arial"/>
                <a:cs typeface="Arial"/>
              </a:rPr>
              <a:t> Microsoft</a:t>
            </a:r>
            <a:r>
              <a:rPr lang="ru-RU" sz="1300" dirty="0" smtClean="0">
                <a:latin typeface="Arial"/>
                <a:cs typeface="Arial"/>
              </a:rPr>
              <a:t> </a:t>
            </a:r>
            <a:r>
              <a:rPr lang="ru-RU" sz="1300" dirty="0">
                <a:latin typeface="Arial"/>
                <a:cs typeface="Arial"/>
              </a:rPr>
              <a:t>в размере $70 000</a:t>
            </a:r>
            <a:endParaRPr lang="ru-RU" sz="13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 К виртуальной примерочной </a:t>
            </a:r>
            <a:r>
              <a:rPr lang="ru-RU" sz="1300" dirty="0" err="1">
                <a:latin typeface="Arial"/>
                <a:cs typeface="Arial"/>
              </a:rPr>
              <a:t>Fitting</a:t>
            </a:r>
            <a:r>
              <a:rPr lang="ru-RU" sz="1300" dirty="0">
                <a:latin typeface="Arial"/>
                <a:cs typeface="Arial"/>
              </a:rPr>
              <a:t> </a:t>
            </a:r>
            <a:r>
              <a:rPr lang="ru-RU" sz="1300" dirty="0" err="1">
                <a:latin typeface="Arial"/>
                <a:cs typeface="Arial"/>
              </a:rPr>
              <a:t>Reality</a:t>
            </a:r>
            <a:r>
              <a:rPr lang="ru-RU" sz="1300" dirty="0">
                <a:latin typeface="Arial"/>
                <a:cs typeface="Arial"/>
              </a:rPr>
              <a:t> подключился первый интернет-</a:t>
            </a:r>
            <a:r>
              <a:rPr lang="ru-RU" sz="1300" dirty="0" smtClean="0">
                <a:latin typeface="Arial"/>
                <a:cs typeface="Arial"/>
              </a:rPr>
              <a:t>магазин</a:t>
            </a:r>
            <a:endParaRPr lang="ru-RU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"Инновационные Фармакологические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ru-RU" sz="2000" b="1" dirty="0" smtClean="0"/>
              <a:t>Разработки</a:t>
            </a:r>
            <a:r>
              <a:rPr lang="ru-RU" sz="2000" b="1" dirty="0"/>
              <a:t>"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1052736"/>
            <a:ext cx="5483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Патентное ведомство США выдало патент </a:t>
            </a:r>
            <a:r>
              <a:rPr lang="ru-RU" sz="1400" b="1" dirty="0" smtClean="0"/>
              <a:t>компании </a:t>
            </a:r>
            <a:r>
              <a:rPr lang="ru-RU" sz="1400" b="1" dirty="0"/>
              <a:t>ИФАР на инновационный </a:t>
            </a:r>
            <a:r>
              <a:rPr lang="ru-RU" sz="1400" b="1" dirty="0" err="1"/>
              <a:t>противоязвенный</a:t>
            </a:r>
            <a:r>
              <a:rPr lang="ru-RU" sz="1400" b="1" dirty="0"/>
              <a:t> лекарственный препарат </a:t>
            </a:r>
            <a:endParaRPr lang="ru-RU" sz="1400" b="1" dirty="0" smtClean="0"/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 smtClean="0"/>
              <a:t>- </a:t>
            </a:r>
            <a:r>
              <a:rPr lang="ru-RU" sz="1400" dirty="0"/>
              <a:t>обратимый ингибитор  фермента </a:t>
            </a:r>
            <a:r>
              <a:rPr lang="ru-RU" sz="1400" dirty="0" err="1"/>
              <a:t>H</a:t>
            </a:r>
            <a:r>
              <a:rPr lang="ru-RU" sz="1400" dirty="0"/>
              <a:t>+/</a:t>
            </a:r>
            <a:r>
              <a:rPr lang="ru-RU" sz="1400" dirty="0" err="1"/>
              <a:t>K</a:t>
            </a:r>
            <a:r>
              <a:rPr lang="ru-RU" sz="1400" dirty="0"/>
              <a:t>+ </a:t>
            </a:r>
            <a:r>
              <a:rPr lang="ru-RU" sz="1400" dirty="0" err="1"/>
              <a:t>АТФаза</a:t>
            </a:r>
            <a:r>
              <a:rPr lang="ru-RU" sz="1400" dirty="0"/>
              <a:t> слизистой желудка. 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762925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участника </a:t>
            </a:r>
            <a:r>
              <a:rPr lang="ru-RU" sz="1400" dirty="0" err="1">
                <a:solidFill>
                  <a:schemeClr val="bg2"/>
                </a:solidFill>
              </a:rPr>
              <a:t>Сколково</a:t>
            </a:r>
            <a:r>
              <a:rPr lang="ru-RU" sz="1400" dirty="0">
                <a:solidFill>
                  <a:schemeClr val="bg2"/>
                </a:solidFill>
              </a:rPr>
              <a:t> компании ИФАР базируется на многолетних фундаментальных и прикладных исследованиях, в результате которых из десятков  целенаправленно синтезированных соединений отобран один кандидат, обладающий наилучшими показателями эффективности и безопасности применения в качестве </a:t>
            </a:r>
            <a:r>
              <a:rPr lang="ru-RU" sz="1400" dirty="0" err="1">
                <a:solidFill>
                  <a:schemeClr val="bg2"/>
                </a:solidFill>
              </a:rPr>
              <a:t>противоязвенного</a:t>
            </a:r>
            <a:r>
              <a:rPr lang="ru-RU" sz="1400" dirty="0">
                <a:solidFill>
                  <a:schemeClr val="bg2"/>
                </a:solidFill>
              </a:rPr>
              <a:t> средства.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411596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437112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настоящее время компания ИФАР на базе собственного R&amp;D-центра  проводит его доклинические исследования, которые позволят к 2015 подать досье на регистрацию и получить разрешение на клинические испытания нового препарата. Помимо уже выданных патентов РФ и США, компания ИФАР ведет патентование в ЕС, Украине, других странах СНГ. 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1032390"/>
            <a:ext cx="2433210" cy="95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021288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Новый лекарственный препарат перспективен для коммерциализации в сегменте мирового рынка объемом $30 млрд.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6519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4067780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9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"Биотехнологический центр </a:t>
            </a:r>
            <a:r>
              <a:rPr lang="ru-RU" sz="2000" b="1" dirty="0" err="1"/>
              <a:t>трансгенеза</a:t>
            </a:r>
            <a:r>
              <a:rPr lang="ru-RU" sz="2000" b="1" dirty="0"/>
              <a:t> в фарминдустрии "</a:t>
            </a:r>
            <a:r>
              <a:rPr lang="ru-RU" sz="2000" b="1" dirty="0" err="1"/>
              <a:t>Трансгенфарм</a:t>
            </a:r>
            <a:r>
              <a:rPr lang="ru-RU" sz="2000" b="1" dirty="0"/>
              <a:t>"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816624" y="1052736"/>
            <a:ext cx="56995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/>
                <a:cs typeface="Arial"/>
              </a:rPr>
              <a:t>ООО "</a:t>
            </a:r>
            <a:r>
              <a:rPr lang="ru-RU" sz="1400" b="1" dirty="0" err="1" smtClean="0">
                <a:latin typeface="Arial"/>
                <a:cs typeface="Arial"/>
              </a:rPr>
              <a:t>Трансгенфарм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 получило патент</a:t>
            </a:r>
            <a:endParaRPr lang="en-US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en-US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Федеральная служба по интеллектуальной </a:t>
            </a:r>
            <a:r>
              <a:rPr lang="ru-RU" sz="1400" dirty="0" smtClean="0"/>
              <a:t>собственности выдало патент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"Генетические конструкции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LTF3, LTF5, LTF7, LTF10,  LTF11,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для получения рекомбинантного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лактоферрина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человека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16" name="Rectangle 10"/>
          <p:cNvSpPr/>
          <p:nvPr/>
        </p:nvSpPr>
        <p:spPr>
          <a:xfrm>
            <a:off x="818374" y="2852936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</a:t>
            </a:r>
            <a:r>
              <a:rPr lang="ru-RU" sz="1400" dirty="0" smtClean="0">
                <a:solidFill>
                  <a:srgbClr val="FFFFFF"/>
                </a:solidFill>
              </a:rPr>
              <a:t>ромышленное </a:t>
            </a:r>
            <a:r>
              <a:rPr lang="ru-RU" sz="1400" dirty="0">
                <a:solidFill>
                  <a:srgbClr val="FFFFFF"/>
                </a:solidFill>
              </a:rPr>
              <a:t>производство человеческого белка </a:t>
            </a:r>
            <a:r>
              <a:rPr lang="ru-RU" sz="1400" dirty="0" err="1">
                <a:solidFill>
                  <a:srgbClr val="FFFFFF"/>
                </a:solidFill>
              </a:rPr>
              <a:t>лактоферрина</a:t>
            </a:r>
            <a:r>
              <a:rPr lang="ru-RU" sz="1400" dirty="0">
                <a:solidFill>
                  <a:srgbClr val="FFFFFF"/>
                </a:solidFill>
              </a:rPr>
              <a:t> в форме растворимого в воде порошка. Применение этого </a:t>
            </a:r>
            <a:r>
              <a:rPr lang="ru-RU" sz="1400" dirty="0" err="1" smtClean="0">
                <a:solidFill>
                  <a:srgbClr val="FFFFFF"/>
                </a:solidFill>
              </a:rPr>
              <a:t>продуктапозволит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значительно снизить смертность среди недоношенных младенцев, а также заболеваемость грудничков, находящихся на искусственном вскармливании.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48360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437112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Р</a:t>
            </a:r>
            <a:r>
              <a:rPr lang="ru-RU" sz="1400" dirty="0" smtClean="0">
                <a:solidFill>
                  <a:schemeClr val="accent1"/>
                </a:solidFill>
              </a:rPr>
              <a:t>аботы </a:t>
            </a:r>
            <a:r>
              <a:rPr lang="ru-RU" sz="1400" dirty="0">
                <a:solidFill>
                  <a:schemeClr val="accent1"/>
                </a:solidFill>
              </a:rPr>
              <a:t>по получению терапевтических белков в молоке животных-продуцентов позволяют уже сейчас сделать их доступными широкой массе нуждающихся в них пациентов. При этом само такое производство будет экологически чистым, не </a:t>
            </a:r>
            <a:r>
              <a:rPr lang="ru-RU" sz="1400" dirty="0" err="1">
                <a:solidFill>
                  <a:schemeClr val="accent1"/>
                </a:solidFill>
              </a:rPr>
              <a:t>энергозатратным</a:t>
            </a:r>
            <a:r>
              <a:rPr lang="ru-RU" sz="1400" dirty="0">
                <a:solidFill>
                  <a:schemeClr val="accent1"/>
                </a:solidFill>
              </a:rPr>
              <a:t>, а количество получаемых лекарственных белков человека будет регулироваться числом животных-продуцентов.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816366"/>
            <a:ext cx="1968909" cy="1460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021288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настоящее время в денежном исчислении лекарственные средства</a:t>
            </a:r>
            <a:r>
              <a:rPr lang="ru-RU" sz="1400" dirty="0" smtClean="0">
                <a:solidFill>
                  <a:srgbClr val="FFFFFF"/>
                </a:solidFill>
              </a:rPr>
              <a:t>, созданные </a:t>
            </a:r>
            <a:r>
              <a:rPr lang="ru-RU" sz="1400" dirty="0">
                <a:solidFill>
                  <a:srgbClr val="FFFFFF"/>
                </a:solidFill>
              </a:rPr>
              <a:t>на основе белков человека, занимают около 10% </a:t>
            </a:r>
            <a:r>
              <a:rPr lang="ru-RU" sz="1400" dirty="0" smtClean="0">
                <a:solidFill>
                  <a:srgbClr val="FFFFFF"/>
                </a:solidFill>
              </a:rPr>
              <a:t>мирового фармацевтического </a:t>
            </a:r>
            <a:r>
              <a:rPr lang="ru-RU" sz="1400" dirty="0">
                <a:solidFill>
                  <a:srgbClr val="FFFFFF"/>
                </a:solidFill>
              </a:rPr>
              <a:t>рынка.  Объем мирового рынка белковых препаратов в 2010 году  составил порядка  70 млрд. долларов. 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6519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4067780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2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"</a:t>
            </a:r>
            <a:r>
              <a:rPr lang="ru-RU" dirty="0" err="1"/>
              <a:t>Инкурон</a:t>
            </a:r>
            <a:r>
              <a:rPr lang="ru-RU" dirty="0"/>
              <a:t>"</a:t>
            </a: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5843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«</a:t>
            </a:r>
            <a:r>
              <a:rPr lang="ru-RU" sz="1400" b="1" dirty="0" err="1"/>
              <a:t>Инкурон</a:t>
            </a:r>
            <a:r>
              <a:rPr lang="ru-RU" sz="1400" b="1" dirty="0" smtClean="0"/>
              <a:t>» проведет </a:t>
            </a:r>
            <a:r>
              <a:rPr lang="ru-RU" sz="1400" b="1" dirty="0"/>
              <a:t>в США испытания препарата от </a:t>
            </a:r>
            <a:r>
              <a:rPr lang="ru-RU" sz="1400" b="1" dirty="0" smtClean="0"/>
              <a:t>рака</a:t>
            </a:r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/>
              <a:t>Компания «</a:t>
            </a:r>
            <a:r>
              <a:rPr lang="ru-RU" sz="1400" dirty="0" err="1"/>
              <a:t>Инкурон</a:t>
            </a:r>
            <a:r>
              <a:rPr lang="ru-RU" sz="1400" dirty="0"/>
              <a:t>» </a:t>
            </a:r>
            <a:r>
              <a:rPr lang="ru-RU" sz="1400" dirty="0" smtClean="0"/>
              <a:t>получила </a:t>
            </a:r>
            <a:r>
              <a:rPr lang="ru-RU" sz="1400" dirty="0"/>
              <a:t>разрешение от американского управления по надзору за качеством продуктов и лекарственных средств (FDA) на клинические исследования препарата </a:t>
            </a:r>
            <a:r>
              <a:rPr lang="ru-RU" sz="1400" dirty="0" smtClean="0"/>
              <a:t>CBL0137.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564904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Деятельность компании направлена на разработку и проведение доклинических и клинических исследований инновационных лекарственных средств на основе нового класса молекул химической природы, </a:t>
            </a:r>
            <a:r>
              <a:rPr lang="ru-RU" sz="1400" dirty="0" err="1">
                <a:solidFill>
                  <a:schemeClr val="bg2"/>
                </a:solidFill>
              </a:rPr>
              <a:t>Кураксинов</a:t>
            </a:r>
            <a:r>
              <a:rPr lang="ru-RU" sz="1400" dirty="0">
                <a:solidFill>
                  <a:schemeClr val="bg2"/>
                </a:solidFill>
              </a:rPr>
              <a:t> - малых молекул с потенциально широким спектром терапевтического применения, для лечения онкологических и аутоиммунных заболеваний.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20486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005064"/>
            <a:ext cx="7838251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D4FF01"/>
                </a:solidFill>
              </a:rPr>
              <a:t>Уникальность </a:t>
            </a:r>
            <a:r>
              <a:rPr lang="ru-RU" sz="1400" dirty="0" err="1">
                <a:solidFill>
                  <a:srgbClr val="D4FF01"/>
                </a:solidFill>
              </a:rPr>
              <a:t>кураксинов</a:t>
            </a:r>
            <a:r>
              <a:rPr lang="ru-RU" sz="1400" dirty="0">
                <a:solidFill>
                  <a:srgbClr val="D4FF01"/>
                </a:solidFill>
              </a:rPr>
              <a:t> заключается в том, что они одновременно модулируют в правильном направлении анормальную активность трех ключевых сигнальных путей в опухолевых клетках (через ингибирование хроматинового белкового комплекса FACT)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ru-RU" sz="1400" dirty="0">
                <a:solidFill>
                  <a:srgbClr val="D4FF01"/>
                </a:solidFill>
              </a:rPr>
              <a:t>Это обусловливает селективность их противоопухолевого действия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ru-RU" sz="1400" dirty="0">
                <a:solidFill>
                  <a:srgbClr val="D4FF01"/>
                </a:solidFill>
              </a:rPr>
              <a:t>Существует высокая вероятность успешного применения </a:t>
            </a:r>
            <a:r>
              <a:rPr lang="ru-RU" sz="1400" dirty="0" err="1">
                <a:solidFill>
                  <a:srgbClr val="D4FF01"/>
                </a:solidFill>
              </a:rPr>
              <a:t>кураксинов</a:t>
            </a:r>
            <a:r>
              <a:rPr lang="ru-RU" sz="1400" dirty="0">
                <a:solidFill>
                  <a:srgbClr val="D4FF01"/>
                </a:solidFill>
              </a:rPr>
              <a:t> для лечения некоторых аутоиммунных заболеваний и воспалительных состояний.</a:t>
            </a:r>
            <a:endParaRPr lang="ru-RU" sz="1400" dirty="0">
              <a:solidFill>
                <a:srgbClr val="D4FF0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764704"/>
            <a:ext cx="1985600" cy="1195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5930696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</a:t>
            </a:r>
            <a:r>
              <a:rPr lang="ru-RU" sz="1400" dirty="0" smtClean="0">
                <a:solidFill>
                  <a:srgbClr val="FFFFFF"/>
                </a:solidFill>
              </a:rPr>
              <a:t>оздаваемые </a:t>
            </a:r>
            <a:r>
              <a:rPr lang="ru-RU" sz="1400" dirty="0">
                <a:solidFill>
                  <a:srgbClr val="FFFFFF"/>
                </a:solidFill>
              </a:rPr>
              <a:t>препараты относятся к категории лекарств, которые после выхода на рынок и в России, и в других странах, в основном, закупаются не пациентами, а за счет различных страховых или государственных программ.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5799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645024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"</a:t>
            </a:r>
            <a:r>
              <a:rPr lang="ru-RU" dirty="0" err="1"/>
              <a:t>Газохим</a:t>
            </a:r>
            <a:r>
              <a:rPr lang="ru-RU" dirty="0"/>
              <a:t> Техно"</a:t>
            </a:r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9"/>
          <p:cNvSpPr/>
          <p:nvPr/>
        </p:nvSpPr>
        <p:spPr>
          <a:xfrm>
            <a:off x="744616" y="980728"/>
            <a:ext cx="59876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Компания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"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Газохим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 Техно" начала проектирование пилотной установки мини-GTL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мощностью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10-13 млн нм3 в год по входящему газу с выходом синтетических жидких углеводородов до 5,8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тыс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 тонн в год. Окончание строительства - III квартал 2014 года.</a:t>
            </a:r>
          </a:p>
        </p:txBody>
      </p:sp>
      <p:sp>
        <p:nvSpPr>
          <p:cNvPr id="6" name="Rectangle 10"/>
          <p:cNvSpPr/>
          <p:nvPr/>
        </p:nvSpPr>
        <p:spPr>
          <a:xfrm>
            <a:off x="793906" y="2780928"/>
            <a:ext cx="7954557" cy="24622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2"/>
                </a:solidFill>
              </a:rPr>
              <a:t>Цель проекта</a:t>
            </a:r>
            <a:r>
              <a:rPr lang="ru-RU" sz="1400" dirty="0">
                <a:solidFill>
                  <a:schemeClr val="bg2"/>
                </a:solidFill>
              </a:rPr>
              <a:t> - коммерциализация технологии "мини-GTL" - Создание первой в мире рентабельной малотоннажной  GTL установки, способной эффективно </a:t>
            </a:r>
            <a:r>
              <a:rPr lang="ru-RU" sz="1400" dirty="0" err="1">
                <a:solidFill>
                  <a:schemeClr val="bg2"/>
                </a:solidFill>
              </a:rPr>
              <a:t>монетизировать</a:t>
            </a:r>
            <a:r>
              <a:rPr lang="ru-RU" sz="1400" dirty="0">
                <a:solidFill>
                  <a:schemeClr val="bg2"/>
                </a:solidFill>
              </a:rPr>
              <a:t> малые ресурсы газового сырья (попутного нефтяного газа, биогаза, шахтного метана, природного газа и др.)</a:t>
            </a:r>
          </a:p>
          <a:p>
            <a:r>
              <a:rPr lang="ru-RU" sz="1400" b="1" dirty="0">
                <a:solidFill>
                  <a:schemeClr val="bg2"/>
                </a:solidFill>
              </a:rPr>
              <a:t>Суть бизнеса</a:t>
            </a:r>
            <a:r>
              <a:rPr lang="ru-RU" sz="1400" dirty="0">
                <a:solidFill>
                  <a:schemeClr val="bg2"/>
                </a:solidFill>
              </a:rPr>
              <a:t> - лицензирование производства и продажи установок "мини-GTL", предназначенных для переработки попутных и природных  газов в синтетическую нефть и продукты более высоких переделов.</a:t>
            </a:r>
          </a:p>
          <a:p>
            <a:r>
              <a:rPr lang="ru-RU" sz="1400" b="1" dirty="0">
                <a:solidFill>
                  <a:schemeClr val="bg2"/>
                </a:solidFill>
              </a:rPr>
              <a:t>Технология</a:t>
            </a:r>
            <a:r>
              <a:rPr lang="ru-RU" sz="1400" dirty="0">
                <a:solidFill>
                  <a:schemeClr val="bg2"/>
                </a:solidFill>
              </a:rPr>
              <a:t> - совместный российско-британский проект, в котором </a:t>
            </a:r>
            <a:r>
              <a:rPr lang="ru-RU" sz="1400" dirty="0" err="1">
                <a:solidFill>
                  <a:schemeClr val="bg2"/>
                </a:solidFill>
              </a:rPr>
              <a:t>доситжение</a:t>
            </a:r>
            <a:r>
              <a:rPr lang="ru-RU" sz="1400" dirty="0">
                <a:solidFill>
                  <a:schemeClr val="bg2"/>
                </a:solidFill>
              </a:rPr>
              <a:t> технологической и экономической синергии обеспечивается за счет объединения в одной установке двух инновационных блоков - Блока РОХ (парциального окисления) ООО "</a:t>
            </a:r>
            <a:r>
              <a:rPr lang="ru-RU" sz="1400" dirty="0" err="1">
                <a:solidFill>
                  <a:schemeClr val="bg2"/>
                </a:solidFill>
              </a:rPr>
              <a:t>Газохим</a:t>
            </a:r>
            <a:r>
              <a:rPr lang="ru-RU" sz="1400" dirty="0">
                <a:solidFill>
                  <a:schemeClr val="bg2"/>
                </a:solidFill>
              </a:rPr>
              <a:t> Техно" и микроканального реактора Фишера-</a:t>
            </a:r>
            <a:r>
              <a:rPr lang="ru-RU" sz="1400" dirty="0" err="1">
                <a:solidFill>
                  <a:schemeClr val="bg2"/>
                </a:solidFill>
              </a:rPr>
              <a:t>Тропша</a:t>
            </a:r>
            <a:r>
              <a:rPr lang="ru-RU" sz="1400" dirty="0">
                <a:solidFill>
                  <a:schemeClr val="bg2"/>
                </a:solidFill>
              </a:rPr>
              <a:t> группы компаний </a:t>
            </a:r>
            <a:r>
              <a:rPr lang="ru-RU" sz="1400" dirty="0" err="1">
                <a:solidFill>
                  <a:schemeClr val="bg2"/>
                </a:solidFill>
              </a:rPr>
              <a:t>Oxford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Catalysts</a:t>
            </a:r>
            <a:r>
              <a:rPr lang="ru-RU" sz="1400" dirty="0">
                <a:solidFill>
                  <a:schemeClr val="bg2"/>
                </a:solidFill>
              </a:rPr>
              <a:t> PLC (</a:t>
            </a:r>
            <a:r>
              <a:rPr lang="ru-RU" sz="1400" dirty="0" err="1">
                <a:solidFill>
                  <a:schemeClr val="bg2"/>
                </a:solidFill>
              </a:rPr>
              <a:t>www.oxfordcatalysts.com</a:t>
            </a:r>
            <a:r>
              <a:rPr lang="ru-RU" sz="1400" dirty="0">
                <a:solidFill>
                  <a:schemeClr val="bg2"/>
                </a:solidFill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907" y="2420888"/>
            <a:ext cx="7954557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764704"/>
            <a:ext cx="1924120" cy="1470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838205" y="578668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Целевой объем рынка в РФ</a:t>
            </a:r>
            <a:r>
              <a:rPr lang="ru-RU" sz="1400" dirty="0">
                <a:solidFill>
                  <a:schemeClr val="accent1"/>
                </a:solidFill>
              </a:rPr>
              <a:t> - до 20 </a:t>
            </a:r>
            <a:r>
              <a:rPr lang="ru-RU" sz="1400" dirty="0" err="1">
                <a:solidFill>
                  <a:schemeClr val="accent1"/>
                </a:solidFill>
              </a:rPr>
              <a:t>млрд.нм.куб</a:t>
            </a:r>
            <a:r>
              <a:rPr lang="ru-RU" sz="1400" dirty="0">
                <a:solidFill>
                  <a:schemeClr val="accent1"/>
                </a:solidFill>
              </a:rPr>
              <a:t>/год сжигаемого газа (более 5 млрд. USD), в мире - более 150 </a:t>
            </a:r>
            <a:r>
              <a:rPr lang="ru-RU" sz="1400" dirty="0" err="1">
                <a:solidFill>
                  <a:schemeClr val="accent1"/>
                </a:solidFill>
              </a:rPr>
              <a:t>млрд.нм.куб</a:t>
            </a:r>
            <a:r>
              <a:rPr lang="ru-RU" sz="1400" dirty="0">
                <a:solidFill>
                  <a:schemeClr val="accent1"/>
                </a:solidFill>
              </a:rPr>
              <a:t>/год (до 38 </a:t>
            </a:r>
            <a:r>
              <a:rPr lang="ru-RU" sz="1400" dirty="0" err="1">
                <a:solidFill>
                  <a:schemeClr val="accent1"/>
                </a:solidFill>
              </a:rPr>
              <a:t>млрд.USD</a:t>
            </a:r>
            <a:r>
              <a:rPr lang="ru-RU" sz="1400" dirty="0">
                <a:solidFill>
                  <a:schemeClr val="accent1"/>
                </a:solidFill>
              </a:rPr>
              <a:t>). 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199" y="54359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216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Корпорация "Русский сверхпроводник"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44616" y="908720"/>
            <a:ext cx="59876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Проект «Накопители кинетической энергии» получил индекс инвестиционной привлекательности ВВВ в </a:t>
            </a:r>
            <a:r>
              <a:rPr lang="ru-RU" sz="1400" b="1" dirty="0" err="1"/>
              <a:t>Russian</a:t>
            </a:r>
            <a:r>
              <a:rPr lang="ru-RU" sz="1400" b="1" dirty="0"/>
              <a:t> </a:t>
            </a:r>
            <a:r>
              <a:rPr lang="ru-RU" sz="1400" b="1" dirty="0" err="1"/>
              <a:t>Startup</a:t>
            </a:r>
            <a:r>
              <a:rPr lang="ru-RU" sz="1400" b="1" dirty="0"/>
              <a:t> </a:t>
            </a:r>
            <a:r>
              <a:rPr lang="ru-RU" sz="1400" b="1" dirty="0" err="1" smtClean="0"/>
              <a:t>Index</a:t>
            </a:r>
            <a:endParaRPr lang="ru-RU" sz="1400" b="1" dirty="0" smtClean="0"/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+mj-lt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  <a:p>
            <a:r>
              <a:rPr lang="ru-RU" sz="1400" dirty="0"/>
              <a:t>В соответствии с разработанной классификацией индекс ВВВ </a:t>
            </a:r>
            <a:endParaRPr lang="ru-RU" sz="1400" dirty="0" smtClean="0"/>
          </a:p>
          <a:p>
            <a:r>
              <a:rPr lang="ru-RU" sz="1400" dirty="0" smtClean="0"/>
              <a:t>означает </a:t>
            </a:r>
            <a:r>
              <a:rPr lang="ru-RU" sz="1400" dirty="0"/>
              <a:t>«Достаточную инвестиционную привлекательность.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980594"/>
            <a:ext cx="2572192" cy="720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63691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«Накопитель кинетической энергии</a:t>
            </a:r>
            <a:r>
              <a:rPr lang="ru-RU" sz="1400" dirty="0" smtClean="0">
                <a:solidFill>
                  <a:srgbClr val="FFFFFF"/>
                </a:solidFill>
              </a:rPr>
              <a:t>» </a:t>
            </a:r>
            <a:r>
              <a:rPr lang="ru-RU" sz="1400" dirty="0">
                <a:solidFill>
                  <a:srgbClr val="FFFFFF"/>
                </a:solidFill>
              </a:rPr>
              <a:t>направлен на создание серийного производства высокотехнологичной инновационной конкурентоспособной продукции - накопителей кинетической энергии большой мощности и энергоемкости.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84" y="227687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364502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005064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Эти устройства также </a:t>
            </a:r>
            <a:r>
              <a:rPr lang="ru-RU" sz="1400" dirty="0">
                <a:solidFill>
                  <a:schemeClr val="accent1"/>
                </a:solidFill>
              </a:rPr>
              <a:t>могут использоваться для улучшения показателей энергосистем при кратковременном включении потребителей повышенной мощности (компенсировать пиковые нагрузки) и для повышения устойчивости работы энергоустановок и систем электроснабжения.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Также весьма привлекательно использование накопителей кинетической энергии для существенного повышения эффективности использования рекуперированной энергии электрифицированного транспорта (метро, трамвай, троллейбус) и другого </a:t>
            </a:r>
            <a:r>
              <a:rPr lang="ru-RU" sz="1400" dirty="0" smtClean="0">
                <a:solidFill>
                  <a:schemeClr val="accent1"/>
                </a:solidFill>
              </a:rPr>
              <a:t>оборудования.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6021288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накопителей энергии составляет </a:t>
            </a:r>
            <a:r>
              <a:rPr lang="ru-RU" sz="1400" b="1" dirty="0">
                <a:solidFill>
                  <a:srgbClr val="FFFFFF"/>
                </a:solidFill>
              </a:rPr>
              <a:t>$9,8 </a:t>
            </a:r>
            <a:r>
              <a:rPr lang="ru-RU" sz="1400" b="1" dirty="0" smtClean="0">
                <a:solidFill>
                  <a:srgbClr val="FFFFFF"/>
                </a:solidFill>
              </a:rPr>
              <a:t>млрд. </a:t>
            </a:r>
            <a:r>
              <a:rPr lang="ru-RU" sz="1400" dirty="0">
                <a:solidFill>
                  <a:srgbClr val="FFFFFF"/>
                </a:solidFill>
              </a:rPr>
              <a:t>В 2008 г. мировой рынок в сегменте «Поддержка энергосистем» составил </a:t>
            </a:r>
            <a:r>
              <a:rPr lang="ru-RU" sz="1400" b="1" dirty="0">
                <a:solidFill>
                  <a:srgbClr val="FFFFFF"/>
                </a:solidFill>
              </a:rPr>
              <a:t>$707 млн.</a:t>
            </a:r>
            <a:r>
              <a:rPr lang="ru-RU" sz="1400" dirty="0">
                <a:solidFill>
                  <a:srgbClr val="FFFFFF"/>
                </a:solidFill>
              </a:rPr>
              <a:t> и имеет темпы роста </a:t>
            </a:r>
            <a:r>
              <a:rPr lang="ru-RU" sz="1400" b="1" dirty="0">
                <a:solidFill>
                  <a:srgbClr val="FFFFFF"/>
                </a:solidFill>
              </a:rPr>
              <a:t>~20% до 2030 г.</a:t>
            </a:r>
            <a:endParaRPr lang="ru-RU" sz="1400" b="1" dirty="0" smtClean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9" y="565195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</a:t>
            </a:r>
            <a:r>
              <a:rPr lang="en-GB" sz="2000" b="1" dirty="0" smtClean="0"/>
              <a:t>“</a:t>
            </a:r>
            <a:r>
              <a:rPr lang="ru-RU" sz="2000" b="1" dirty="0" smtClean="0"/>
              <a:t>ИКИЗ</a:t>
            </a:r>
            <a:r>
              <a:rPr lang="en-GB" sz="2000" b="1" dirty="0" smtClean="0"/>
              <a:t>”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(Институт Космических Исследований Земли)</a:t>
            </a:r>
            <a:endParaRPr lang="ru-RU" sz="2000" dirty="0"/>
          </a:p>
        </p:txBody>
      </p:sp>
      <p:sp>
        <p:nvSpPr>
          <p:cNvPr id="4" name="Rectangle 9"/>
          <p:cNvSpPr/>
          <p:nvPr/>
        </p:nvSpPr>
        <p:spPr>
          <a:xfrm>
            <a:off x="827584" y="1106160"/>
            <a:ext cx="6120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ООО </a:t>
            </a:r>
            <a:r>
              <a:rPr lang="en-GB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“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ИКИЗ</a:t>
            </a:r>
            <a:r>
              <a:rPr lang="en-GB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”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успешно выполнило первый этап работ по картографированию растительного покрова Северной Евразии на основе спутниковых данных по заказу Лесной службы США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564904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ООО </a:t>
            </a:r>
            <a:r>
              <a:rPr lang="en-GB" sz="1400" dirty="0" smtClean="0">
                <a:solidFill>
                  <a:schemeClr val="bg2"/>
                </a:solidFill>
              </a:rPr>
              <a:t>“</a:t>
            </a:r>
            <a:r>
              <a:rPr lang="ru-RU" sz="1400" dirty="0" smtClean="0">
                <a:solidFill>
                  <a:schemeClr val="bg2"/>
                </a:solidFill>
              </a:rPr>
              <a:t>ИКИЗ</a:t>
            </a:r>
            <a:r>
              <a:rPr lang="en-GB" sz="1400" dirty="0" smtClean="0">
                <a:solidFill>
                  <a:schemeClr val="bg2"/>
                </a:solidFill>
              </a:rPr>
              <a:t>”</a:t>
            </a:r>
            <a:r>
              <a:rPr lang="ru-RU" sz="1400" dirty="0" smtClean="0">
                <a:solidFill>
                  <a:schemeClr val="bg2"/>
                </a:solidFill>
              </a:rPr>
              <a:t> разработало технологию автоматизированной идентификации типов наземной растительности на основе спутниковых данных. Технология основана на анализе временных рядов спутниковых  данных  среднего разрешения с использованием инновационных локально-адаптивных алгоритмов и инвариантных признаков.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0486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170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77072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Технология ООО </a:t>
            </a:r>
            <a:r>
              <a:rPr lang="en-GB" sz="1400" dirty="0" smtClean="0">
                <a:solidFill>
                  <a:schemeClr val="accent1"/>
                </a:solidFill>
              </a:rPr>
              <a:t>“</a:t>
            </a:r>
            <a:r>
              <a:rPr lang="ru-RU" sz="1400" dirty="0" smtClean="0">
                <a:solidFill>
                  <a:schemeClr val="accent1"/>
                </a:solidFill>
              </a:rPr>
              <a:t>ИКИЗ</a:t>
            </a:r>
            <a:r>
              <a:rPr lang="en-GB" sz="1400" dirty="0" smtClean="0">
                <a:solidFill>
                  <a:schemeClr val="accent1"/>
                </a:solidFill>
              </a:rPr>
              <a:t>”</a:t>
            </a:r>
            <a:r>
              <a:rPr lang="ru-RU" sz="1400" dirty="0" smtClean="0">
                <a:solidFill>
                  <a:schemeClr val="accent1"/>
                </a:solidFill>
              </a:rPr>
              <a:t> позволяет получать однородную, сравнимую информацию о типе и состоянии растительного покрова в континентальном, а в перспективе и глобальном масштабе. Высокая степень автоматизации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дает возможность строить карты ежегодно для  мониторинга  временной динамики растительного покрова. Технология обеспечивает идентификацию максимального на сегодняшний день количества классов наземной растительности.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Крупные компании, страховые и кредитные организации, работающие в сфере лесозаготовок и  деревообработки</a:t>
            </a:r>
            <a:r>
              <a:rPr lang="en-GB" sz="1400" dirty="0" smtClean="0">
                <a:solidFill>
                  <a:schemeClr val="bg2"/>
                </a:solidFill>
                <a:latin typeface="Arial"/>
                <a:cs typeface="Arial"/>
              </a:rPr>
              <a:t>;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административные органы, регулирующие лесопользование и пр. Годовой объем рынка спутниковых сервисов, предоставляющих информацию о состоянии лесов, оценивается в 98 млн.</a:t>
            </a:r>
            <a:r>
              <a:rPr lang="en-GB" sz="1400" dirty="0" smtClean="0">
                <a:solidFill>
                  <a:schemeClr val="bg2"/>
                </a:solidFill>
                <a:latin typeface="Arial"/>
                <a:cs typeface="Arial"/>
              </a:rPr>
              <a:t>USD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2" name="Рисунок 11" descr="logo_borders_02 eng 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908720"/>
            <a:ext cx="1071570" cy="1073456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16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</a:t>
            </a:r>
            <a:r>
              <a:rPr lang="ru-RU" b="1" dirty="0" err="1"/>
              <a:t>Воркл</a:t>
            </a:r>
            <a:r>
              <a:rPr lang="ru-RU" b="1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99592" y="1034733"/>
            <a:ext cx="4680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Workle</a:t>
            </a:r>
            <a:r>
              <a:rPr lang="ru-RU" sz="1400" b="1" dirty="0"/>
              <a:t> привлек $3,5 млн инвестиций </a:t>
            </a:r>
            <a:endParaRPr lang="ru-RU" sz="1400" dirty="0" smtClean="0"/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 smtClean="0"/>
              <a:t>Фонд </a:t>
            </a:r>
            <a:r>
              <a:rPr lang="ru-RU" sz="1400" dirty="0" err="1"/>
              <a:t>Klever</a:t>
            </a:r>
            <a:r>
              <a:rPr lang="ru-RU" sz="1400" dirty="0"/>
              <a:t> </a:t>
            </a:r>
            <a:r>
              <a:rPr lang="ru-RU" sz="1400" dirty="0" err="1"/>
              <a:t>Internet</a:t>
            </a:r>
            <a:r>
              <a:rPr lang="ru-RU" sz="1400" dirty="0"/>
              <a:t> </a:t>
            </a:r>
            <a:r>
              <a:rPr lang="ru-RU" sz="1400" dirty="0" err="1"/>
              <a:t>Investments</a:t>
            </a:r>
            <a:r>
              <a:rPr lang="ru-RU" sz="1400" dirty="0"/>
              <a:t> </a:t>
            </a:r>
            <a:r>
              <a:rPr lang="ru-RU" sz="1400" dirty="0" err="1"/>
              <a:t>Limited</a:t>
            </a:r>
            <a:r>
              <a:rPr lang="ru-RU" sz="1400" dirty="0"/>
              <a:t> инвестировал 3,5 миллиона долларов в интернет-сервис </a:t>
            </a:r>
            <a:r>
              <a:rPr lang="ru-RU" sz="1400" dirty="0" err="1"/>
              <a:t>Workle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549222"/>
            <a:ext cx="7920880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Workle</a:t>
            </a:r>
            <a:r>
              <a:rPr lang="ru-RU" sz="1400" dirty="0">
                <a:solidFill>
                  <a:schemeClr val="bg2"/>
                </a:solidFill>
              </a:rPr>
              <a:t> – уникальный российский проект, создавший интернет-профессии и онлайн-рабочие места в страховании, туризме и финансах.</a:t>
            </a:r>
          </a:p>
          <a:p>
            <a:r>
              <a:rPr lang="ru-RU" sz="1400" dirty="0">
                <a:solidFill>
                  <a:schemeClr val="bg2"/>
                </a:solidFill>
              </a:rPr>
              <a:t>Любой человек, вне зависимости от образования и опыта работы, с помощью </a:t>
            </a:r>
            <a:r>
              <a:rPr lang="ru-RU" sz="1400" dirty="0" err="1">
                <a:solidFill>
                  <a:schemeClr val="bg2"/>
                </a:solidFill>
              </a:rPr>
              <a:t>Workle</a:t>
            </a:r>
            <a:r>
              <a:rPr lang="ru-RU" sz="1400" dirty="0">
                <a:solidFill>
                  <a:schemeClr val="bg2"/>
                </a:solidFill>
              </a:rPr>
              <a:t> может: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освоить одну из самых популярных профессий, пройдя бесплатно обучающий курс;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получить доступ в высокотехнологичный персональный интернет-офис;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представлять интересы более 60 компаний-лидеров российского рынка;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оказывать услуги клиентам;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получать вознаграждение на счет или карту в банке после налоговых и социальных отчислений.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19557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58112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921423"/>
            <a:ext cx="7890164" cy="3077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 настоящий момент через </a:t>
            </a:r>
            <a:r>
              <a:rPr lang="ru-RU" sz="1400" dirty="0" err="1">
                <a:solidFill>
                  <a:schemeClr val="accent1"/>
                </a:solidFill>
              </a:rPr>
              <a:t>Workle</a:t>
            </a:r>
            <a:r>
              <a:rPr lang="ru-RU" sz="1400" dirty="0">
                <a:solidFill>
                  <a:schemeClr val="accent1"/>
                </a:solidFill>
              </a:rPr>
              <a:t> работают 195 тысяч </a:t>
            </a:r>
            <a:r>
              <a:rPr lang="ru-RU" sz="1400" dirty="0" smtClean="0">
                <a:solidFill>
                  <a:schemeClr val="accent1"/>
                </a:solidFill>
              </a:rPr>
              <a:t>человек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Расширить к концу 2013 года географию сервиса, предоставив возможность пользоваться сервисом жителям ряда стран СНГ, а в дальнейшем — масштабировать сервис на международные рынки — в частности, в Индию, Бразилию.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планы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5622" y="764704"/>
            <a:ext cx="2130834" cy="1179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65884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18947</TotalTime>
  <Words>2070</Words>
  <Application>Microsoft Macintosh PowerPoint</Application>
  <PresentationFormat>Экран (4:3)</PresentationFormat>
  <Paragraphs>178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Bazovaya Presentacia Skolkovo</vt:lpstr>
      <vt:lpstr>think-cell Slide</vt:lpstr>
      <vt:lpstr>Истории успеха Участников Проекта «Сколково» Апрель 2013</vt:lpstr>
      <vt:lpstr>Содержание</vt:lpstr>
      <vt:lpstr>ООО "Инновационные Фармакологические  Разработки"</vt:lpstr>
      <vt:lpstr>ООО "Биотехнологический центр трансгенеза в фарминдустрии "Трансгенфарм"</vt:lpstr>
      <vt:lpstr>ООО "Инкурон"</vt:lpstr>
      <vt:lpstr>ООО "Газохим Техно"</vt:lpstr>
      <vt:lpstr>Корпорация "Русский сверхпроводник"</vt:lpstr>
      <vt:lpstr>ООО “ИКИЗ” (Институт Космических Исследований Земли)</vt:lpstr>
      <vt:lpstr>ООО "Воркл"</vt:lpstr>
      <vt:lpstr>ООО "АВИАРЕАЛ"</vt:lpstr>
      <vt:lpstr>ООО "Астерос Лабс"</vt:lpstr>
      <vt:lpstr>ООО "Научно-исследовательская лаборатория  автоматизации проектирования"</vt:lpstr>
      <vt:lpstr>ООО "Вай2Гео"</vt:lpstr>
      <vt:lpstr>ООО "НМТ-Новые Мобильные Технологии"</vt:lpstr>
      <vt:lpstr>ООО "Фиттинг Реалити Рус"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485</cp:revision>
  <cp:lastPrinted>2012-10-10T09:57:27Z</cp:lastPrinted>
  <dcterms:created xsi:type="dcterms:W3CDTF">2012-07-02T14:14:40Z</dcterms:created>
  <dcterms:modified xsi:type="dcterms:W3CDTF">2013-05-06T09:44:29Z</dcterms:modified>
</cp:coreProperties>
</file>