
<file path=[Content_Types].xml><?xml version="1.0" encoding="utf-8"?>
<Types xmlns="http://schemas.openxmlformats.org/package/2006/content-types">
  <Default Extension="xml" ContentType="application/xml"/>
  <Default Extension="jpg" ContentType="image/jpeg"/>
  <Default Extension="jpe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embeddings/oleObject1.bin" ContentType="application/vnd.openxmlformats-officedocument.oleObject"/>
  <Override PartName="/ppt/theme/theme2.xml" ContentType="application/vnd.openxmlformats-officedocument.theme+xml"/>
  <Override PartName="/ppt/theme/theme3.xml" ContentType="application/vnd.openxmlformats-officedocument.them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 autoCompressPictures="0">
  <p:sldMasterIdLst>
    <p:sldMasterId id="2147483660" r:id="rId1"/>
  </p:sldMasterIdLst>
  <p:notesMasterIdLst>
    <p:notesMasterId r:id="rId16"/>
  </p:notesMasterIdLst>
  <p:handoutMasterIdLst>
    <p:handoutMasterId r:id="rId17"/>
  </p:handoutMasterIdLst>
  <p:sldIdLst>
    <p:sldId id="256" r:id="rId2"/>
    <p:sldId id="325" r:id="rId3"/>
    <p:sldId id="322" r:id="rId4"/>
    <p:sldId id="329" r:id="rId5"/>
    <p:sldId id="330" r:id="rId6"/>
    <p:sldId id="333" r:id="rId7"/>
    <p:sldId id="335" r:id="rId8"/>
    <p:sldId id="317" r:id="rId9"/>
    <p:sldId id="331" r:id="rId10"/>
    <p:sldId id="332" r:id="rId11"/>
    <p:sldId id="334" r:id="rId12"/>
    <p:sldId id="308" r:id="rId13"/>
    <p:sldId id="316" r:id="rId14"/>
    <p:sldId id="326" r:id="rId15"/>
  </p:sldIdLst>
  <p:sldSz cx="9144000" cy="6858000" type="screen4x3"/>
  <p:notesSz cx="6797675" cy="9874250"/>
  <p:custDataLst>
    <p:tags r:id="rId1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katerina Inozemtseva" initials="EI" lastIdx="1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8D8FF"/>
    <a:srgbClr val="FF0000"/>
    <a:srgbClr val="EBF1DE"/>
    <a:srgbClr val="CCFFCC"/>
    <a:srgbClr val="2992BE"/>
    <a:srgbClr val="CC0000"/>
    <a:srgbClr val="990000"/>
    <a:srgbClr val="EFFBFF"/>
    <a:srgbClr val="CDF2FF"/>
    <a:srgbClr val="FFE7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786" autoAdjust="0"/>
  </p:normalViewPr>
  <p:slideViewPr>
    <p:cSldViewPr>
      <p:cViewPr>
        <p:scale>
          <a:sx n="110" d="100"/>
          <a:sy n="110" d="100"/>
        </p:scale>
        <p:origin x="-288" y="336"/>
      </p:cViewPr>
      <p:guideLst>
        <p:guide orient="horz" pos="1162"/>
        <p:guide pos="3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commentAuthors" Target="commentAuthors.xml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handoutMaster" Target="handoutMasters/handoutMaster1.xml"/><Relationship Id="rId18" Type="http://schemas.openxmlformats.org/officeDocument/2006/relationships/printerSettings" Target="printerSettings/printerSettings1.bin"/><Relationship Id="rId19" Type="http://schemas.openxmlformats.org/officeDocument/2006/relationships/tags" Target="tags/tag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79D069-F7DC-4F12-AD4A-F50FC7BCBE4E}" type="datetimeFigureOut">
              <a:rPr lang="ru-RU" smtClean="0"/>
              <a:t>01.04.13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378950"/>
            <a:ext cx="2946400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51F7B9-24B2-4865-9F23-3DA645A20DC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342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3B0C13-1782-40AD-A838-8C9F94060FA9}" type="datetimeFigureOut">
              <a:rPr lang="ru-RU" smtClean="0"/>
              <a:t>01.04.13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31863" y="741363"/>
            <a:ext cx="4933950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690269"/>
            <a:ext cx="5438140" cy="44434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8824"/>
            <a:ext cx="2945659" cy="4937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6E7FB1-CB6E-4AC0-9CE6-E9A8EDB33F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159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4" Type="http://schemas.openxmlformats.org/officeDocument/2006/relationships/tags" Target="../tags/tag4.xml"/><Relationship Id="rId5" Type="http://schemas.openxmlformats.org/officeDocument/2006/relationships/tags" Target="../tags/tag5.xml"/><Relationship Id="rId6" Type="http://schemas.openxmlformats.org/officeDocument/2006/relationships/tags" Target="../tags/tag6.xml"/><Relationship Id="rId7" Type="http://schemas.openxmlformats.org/officeDocument/2006/relationships/tags" Target="../tags/tag7.xml"/><Relationship Id="rId8" Type="http://schemas.openxmlformats.org/officeDocument/2006/relationships/slideMaster" Target="../slideMasters/slideMaster1.xml"/><Relationship Id="rId9" Type="http://schemas.openxmlformats.org/officeDocument/2006/relationships/oleObject" Target="../embeddings/oleObject1.bin"/><Relationship Id="rId10" Type="http://schemas.openxmlformats.org/officeDocument/2006/relationships/image" Target="../media/image4.emf"/><Relationship Id="rId1" Type="http://schemas.openxmlformats.org/officeDocument/2006/relationships/vmlDrawing" Target="../drawings/vmlDrawing1.vml"/><Relationship Id="rId2" Type="http://schemas.openxmlformats.org/officeDocument/2006/relationships/tags" Target="../tags/tag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240" y="406786"/>
            <a:ext cx="4644698" cy="457519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22760" y="1916833"/>
            <a:ext cx="3991429" cy="2098772"/>
          </a:xfrm>
          <a:prstGeom prst="rect">
            <a:avLst/>
          </a:prstGeom>
        </p:spPr>
        <p:txBody>
          <a:bodyPr/>
          <a:lstStyle>
            <a:lvl1pPr algn="r">
              <a:defRPr sz="3200" baseline="0">
                <a:ln>
                  <a:noFill/>
                </a:ln>
                <a:solidFill>
                  <a:schemeClr val="accent6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2233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7019" y="108695"/>
            <a:ext cx="6493373" cy="703623"/>
          </a:xfrm>
          <a:prstGeom prst="rect">
            <a:avLst/>
          </a:prstGeom>
        </p:spPr>
        <p:txBody>
          <a:bodyPr anchor="t"/>
          <a:lstStyle>
            <a:lvl1pPr>
              <a:defRPr sz="3200"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1188" y="1844674"/>
            <a:ext cx="8281292" cy="4680669"/>
          </a:xfrm>
        </p:spPr>
        <p:txBody>
          <a:bodyPr>
            <a:normAutofit/>
          </a:bodyPr>
          <a:lstStyle>
            <a:lvl1pPr>
              <a:defRPr sz="1800">
                <a:latin typeface="+mn-lt"/>
              </a:defRPr>
            </a:lvl1pPr>
            <a:lvl2pPr>
              <a:buSzPct val="100000"/>
              <a:defRPr sz="1800">
                <a:latin typeface="+mn-lt"/>
              </a:defRPr>
            </a:lvl2pPr>
            <a:lvl3pPr>
              <a:buSzPct val="100000"/>
              <a:defRPr sz="1800">
                <a:latin typeface="+mn-lt"/>
              </a:defRPr>
            </a:lvl3pPr>
            <a:lvl4pPr>
              <a:buSzPct val="100000"/>
              <a:defRPr sz="1800">
                <a:latin typeface="+mn-lt"/>
              </a:defRPr>
            </a:lvl4pPr>
            <a:lvl5pPr>
              <a:buSzPct val="100000"/>
              <a:defRPr sz="1800">
                <a:latin typeface="+mn-lt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1" y="108696"/>
            <a:ext cx="976984" cy="70362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154"/>
          <a:stretch/>
        </p:blipFill>
        <p:spPr>
          <a:xfrm>
            <a:off x="0" y="-2782"/>
            <a:ext cx="439175" cy="687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3841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Object 1" hidden="1"/>
          <p:cNvGraphicFramePr>
            <a:graphicFrameLocks noChangeAspect="1"/>
          </p:cNvGraphicFramePr>
          <p:nvPr userDrawn="1">
            <p:custDataLst>
              <p:tags r:id="rId2"/>
            </p:custDataLst>
          </p:nvPr>
        </p:nvGraphicFramePr>
        <p:xfrm>
          <a:off x="0" y="0"/>
          <a:ext cx="146538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9" name="think-cell Slide" r:id="rId9" imgW="270" imgH="270" progId="TCLayout.ActiveDocument.1">
                  <p:embed/>
                </p:oleObj>
              </mc:Choice>
              <mc:Fallback>
                <p:oleObj name="think-cell Slide" r:id="rId9" imgW="270" imgH="270" progId="TCLayout.ActiveDocument.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6538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Foliennummernplatzhalter 4"/>
          <p:cNvSpPr txBox="1">
            <a:spLocks noGrp="1"/>
          </p:cNvSpPr>
          <p:nvPr userDrawn="1">
            <p:custDataLst>
              <p:tags r:id="rId3"/>
            </p:custDataLst>
          </p:nvPr>
        </p:nvSpPr>
        <p:spPr bwMode="auto">
          <a:xfrm>
            <a:off x="8373208" y="6572251"/>
            <a:ext cx="495300" cy="1846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defRPr/>
            </a:pPr>
            <a:fld id="{9012202A-0966-4C86-88B9-13F21CEC4770}" type="slidenum">
              <a:rPr lang="en-US" sz="1200" b="0" smtClean="0"/>
              <a:pPr algn="r">
                <a:defRPr/>
              </a:pPr>
              <a:t>‹#›</a:t>
            </a:fld>
            <a:endParaRPr lang="en-US" sz="1200" b="0" smtClean="0"/>
          </a:p>
        </p:txBody>
      </p:sp>
      <p:sp>
        <p:nvSpPr>
          <p:cNvPr id="8" name="Объект 6"/>
          <p:cNvSpPr>
            <a:spLocks noGrp="1"/>
          </p:cNvSpPr>
          <p:nvPr>
            <p:ph sz="quarter" idx="10"/>
          </p:nvPr>
        </p:nvSpPr>
        <p:spPr>
          <a:xfrm>
            <a:off x="106974" y="1124607"/>
            <a:ext cx="8949102" cy="5286703"/>
          </a:xfrm>
          <a:prstGeom prst="rect">
            <a:avLst/>
          </a:prstGeom>
        </p:spPr>
        <p:txBody>
          <a:bodyPr/>
          <a:lstStyle>
            <a:lvl1pPr marL="357188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1pPr>
            <a:lvl2pPr marL="714375" indent="-35083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2pPr>
            <a:lvl3pPr marL="1071563" indent="-3698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3pPr>
            <a:lvl4pPr marL="1797050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4pPr>
            <a:lvl5pPr marL="2154238" indent="-357188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7DB935"/>
              </a:buClr>
              <a:buSzPct val="100000"/>
              <a:buFont typeface="Arial" pitchFamily="34" charset="0"/>
              <a:buChar char="‒"/>
              <a:defRPr sz="1400">
                <a:latin typeface="Calibri" pitchFamily="34" charset="0"/>
                <a:cs typeface="Calibri" pitchFamily="34" charset="0"/>
              </a:defRPr>
            </a:lvl5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9" name="Прямоугольник 4"/>
          <p:cNvSpPr/>
          <p:nvPr userDrawn="1">
            <p:custDataLst>
              <p:tags r:id="rId4"/>
            </p:custDataLst>
          </p:nvPr>
        </p:nvSpPr>
        <p:spPr>
          <a:xfrm>
            <a:off x="896815" y="115888"/>
            <a:ext cx="8159262" cy="865187"/>
          </a:xfrm>
          <a:prstGeom prst="rect">
            <a:avLst/>
          </a:prstGeom>
          <a:solidFill>
            <a:srgbClr val="64646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0" name="Прямоугольник 5"/>
          <p:cNvSpPr/>
          <p:nvPr userDrawn="1">
            <p:custDataLst>
              <p:tags r:id="rId5"/>
            </p:custDataLst>
          </p:nvPr>
        </p:nvSpPr>
        <p:spPr>
          <a:xfrm>
            <a:off x="372208" y="115888"/>
            <a:ext cx="191966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1" name="Прямоугольник 6"/>
          <p:cNvSpPr/>
          <p:nvPr userDrawn="1">
            <p:custDataLst>
              <p:tags r:id="rId6"/>
            </p:custDataLst>
          </p:nvPr>
        </p:nvSpPr>
        <p:spPr>
          <a:xfrm>
            <a:off x="106974" y="115888"/>
            <a:ext cx="191965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2" name="Прямоугольник 7"/>
          <p:cNvSpPr/>
          <p:nvPr userDrawn="1">
            <p:custDataLst>
              <p:tags r:id="rId7"/>
            </p:custDataLst>
          </p:nvPr>
        </p:nvSpPr>
        <p:spPr>
          <a:xfrm>
            <a:off x="638908" y="115888"/>
            <a:ext cx="191966" cy="865187"/>
          </a:xfrm>
          <a:prstGeom prst="rect">
            <a:avLst/>
          </a:prstGeom>
          <a:solidFill>
            <a:srgbClr val="D2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>
              <a:latin typeface="Arial"/>
              <a:cs typeface="Arial"/>
              <a:sym typeface="Helvetica"/>
            </a:endParaRPr>
          </a:p>
        </p:txBody>
      </p:sp>
      <p:sp>
        <p:nvSpPr>
          <p:cNvPr id="13" name="Заголовок 5"/>
          <p:cNvSpPr>
            <a:spLocks noGrp="1"/>
          </p:cNvSpPr>
          <p:nvPr>
            <p:ph type="title"/>
          </p:nvPr>
        </p:nvSpPr>
        <p:spPr>
          <a:xfrm>
            <a:off x="896815" y="115888"/>
            <a:ext cx="8159261" cy="865187"/>
          </a:xfrm>
          <a:prstGeom prst="rect">
            <a:avLst/>
          </a:prstGeom>
        </p:spPr>
        <p:txBody>
          <a:bodyPr anchor="ctr"/>
          <a:lstStyle>
            <a:lvl1pPr>
              <a:defRPr b="0">
                <a:solidFill>
                  <a:schemeClr val="bg1"/>
                </a:solidFill>
                <a:latin typeface="Calibri" pitchFamily="34" charset="0"/>
                <a:cs typeface="Calibri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17955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340001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17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340001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17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340001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17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8293597" y="0"/>
            <a:ext cx="255841" cy="6430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Slide Number Placeholder 5"/>
          <p:cNvSpPr txBox="1">
            <a:spLocks/>
          </p:cNvSpPr>
          <p:nvPr userDrawn="1"/>
        </p:nvSpPr>
        <p:spPr>
          <a:xfrm>
            <a:off x="8238774" y="277946"/>
            <a:ext cx="3902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457200" rtl="0" eaLnBrk="1" latinLnBrk="0" hangingPunct="1">
              <a:defRPr sz="120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FB15DF3F-6BF2-A845-8711-4B79E949752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51628" y="349113"/>
            <a:ext cx="1217930" cy="871220"/>
          </a:xfrm>
          <a:prstGeom prst="rect">
            <a:avLst/>
          </a:prstGeom>
        </p:spPr>
      </p:pic>
      <p:sp>
        <p:nvSpPr>
          <p:cNvPr id="10" name="Прямоугольник 9"/>
          <p:cNvSpPr/>
          <p:nvPr userDrawn="1"/>
        </p:nvSpPr>
        <p:spPr>
          <a:xfrm>
            <a:off x="0" y="0"/>
            <a:ext cx="393405" cy="6858000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1" name="TextBox 10"/>
          <p:cNvSpPr txBox="1"/>
          <p:nvPr userDrawn="1"/>
        </p:nvSpPr>
        <p:spPr>
          <a:xfrm rot="16200000">
            <a:off x="-3340001" y="3221897"/>
            <a:ext cx="70734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Отчет</a:t>
            </a:r>
            <a:r>
              <a:rPr lang="ru-RU" sz="2000" b="1" baseline="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о деятельности Фонда «Сколково», август 2012</a:t>
            </a:r>
            <a:endParaRPr lang="ru-RU" sz="2000" b="1" dirty="0">
              <a:solidFill>
                <a:schemeClr val="accent1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172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2497" y="1888357"/>
            <a:ext cx="757207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81264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HelveticaNeueCyr-Heavy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–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–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»"/>
        <a:defRPr sz="1800" kern="1200">
          <a:solidFill>
            <a:schemeClr val="tx1"/>
          </a:solidFill>
          <a:latin typeface="HelveticaNeueCyr-Roman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6.png"/><Relationship Id="rId1" Type="http://schemas.openxmlformats.org/officeDocument/2006/relationships/tags" Target="../tags/tag15.xml"/><Relationship Id="rId2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7.png"/><Relationship Id="rId1" Type="http://schemas.openxmlformats.org/officeDocument/2006/relationships/tags" Target="../tags/tag16.xml"/><Relationship Id="rId2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6.png"/><Relationship Id="rId5" Type="http://schemas.openxmlformats.org/officeDocument/2006/relationships/image" Target="../media/image18.png"/><Relationship Id="rId6" Type="http://schemas.openxmlformats.org/officeDocument/2006/relationships/image" Target="../media/image19.png"/><Relationship Id="rId1" Type="http://schemas.openxmlformats.org/officeDocument/2006/relationships/tags" Target="../tags/tag17.xml"/><Relationship Id="rId2" Type="http://schemas.openxmlformats.org/officeDocument/2006/relationships/tags" Target="../tags/tag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4" Type="http://schemas.openxmlformats.org/officeDocument/2006/relationships/image" Target="../media/image20.jpg"/><Relationship Id="rId1" Type="http://schemas.openxmlformats.org/officeDocument/2006/relationships/tags" Target="../tags/tag19.xml"/><Relationship Id="rId2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4" Type="http://schemas.openxmlformats.org/officeDocument/2006/relationships/image" Target="../media/image22.png"/><Relationship Id="rId1" Type="http://schemas.openxmlformats.org/officeDocument/2006/relationships/tags" Target="../tags/tag20.xml"/><Relationship Id="rId2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7.png"/><Relationship Id="rId1" Type="http://schemas.openxmlformats.org/officeDocument/2006/relationships/tags" Target="../tags/tag8.xml"/><Relationship Id="rId2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8.jpg"/><Relationship Id="rId1" Type="http://schemas.openxmlformats.org/officeDocument/2006/relationships/tags" Target="../tags/tag9.xml"/><Relationship Id="rId2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9.png"/><Relationship Id="rId1" Type="http://schemas.openxmlformats.org/officeDocument/2006/relationships/tags" Target="../tags/tag10.xml"/><Relationship Id="rId2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10.png"/><Relationship Id="rId1" Type="http://schemas.openxmlformats.org/officeDocument/2006/relationships/tags" Target="../tags/tag11.xml"/><Relationship Id="rId2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image" Target="../media/image11.png"/><Relationship Id="rId1" Type="http://schemas.openxmlformats.org/officeDocument/2006/relationships/tags" Target="../tags/tag12.xml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1" Type="http://schemas.openxmlformats.org/officeDocument/2006/relationships/tags" Target="../tags/tag13.xml"/><Relationship Id="rId2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1" Type="http://schemas.openxmlformats.org/officeDocument/2006/relationships/tags" Target="../tags/tag14.xml"/><Relationship Id="rId2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644008" y="1916833"/>
            <a:ext cx="4464496" cy="2098772"/>
          </a:xfrm>
        </p:spPr>
        <p:txBody>
          <a:bodyPr/>
          <a:lstStyle/>
          <a:p>
            <a:r>
              <a:rPr lang="ru-RU" sz="3600" dirty="0" smtClean="0">
                <a:solidFill>
                  <a:srgbClr val="00B0F0"/>
                </a:solidFill>
              </a:rPr>
              <a:t>Истории успеха Участников Проекта «</a:t>
            </a:r>
            <a:r>
              <a:rPr lang="ru-RU" sz="3600" dirty="0" err="1" smtClean="0">
                <a:solidFill>
                  <a:srgbClr val="00B0F0"/>
                </a:solidFill>
              </a:rPr>
              <a:t>Сколково</a:t>
            </a:r>
            <a:r>
              <a:rPr lang="ru-RU" sz="3600" dirty="0" smtClean="0">
                <a:solidFill>
                  <a:srgbClr val="00B0F0"/>
                </a:solidFill>
              </a:rPr>
              <a:t>»</a:t>
            </a:r>
            <a:br>
              <a:rPr lang="ru-RU" sz="3600" dirty="0" smtClean="0">
                <a:solidFill>
                  <a:srgbClr val="00B0F0"/>
                </a:solidFill>
              </a:rPr>
            </a:br>
            <a:r>
              <a:rPr lang="ru-RU" sz="3600" dirty="0" smtClean="0">
                <a:solidFill>
                  <a:srgbClr val="00B0F0"/>
                </a:solidFill>
              </a:rPr>
              <a:t>Март 2013</a:t>
            </a:r>
            <a:endParaRPr lang="ru-RU" sz="36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822276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/>
              <a:t>ООО "</a:t>
            </a:r>
            <a:r>
              <a:rPr lang="ru-RU" sz="2400" b="1" dirty="0" err="1"/>
              <a:t>Оптоган</a:t>
            </a:r>
            <a:r>
              <a:rPr lang="ru-RU" sz="2400" b="1" dirty="0"/>
              <a:t>. Новые технологии света"</a:t>
            </a:r>
            <a:endParaRPr lang="ru-RU" sz="2200" dirty="0"/>
          </a:p>
        </p:txBody>
      </p:sp>
      <p:sp>
        <p:nvSpPr>
          <p:cNvPr id="4" name="Rectangle 31"/>
          <p:cNvSpPr/>
          <p:nvPr/>
        </p:nvSpPr>
        <p:spPr>
          <a:xfrm>
            <a:off x="711366" y="2481232"/>
            <a:ext cx="4984584" cy="107484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597969" y="43947"/>
            <a:ext cx="624334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9"/>
          <p:cNvSpPr/>
          <p:nvPr/>
        </p:nvSpPr>
        <p:spPr>
          <a:xfrm>
            <a:off x="852169" y="908720"/>
            <a:ext cx="5664047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err="1"/>
              <a:t>Optogan</a:t>
            </a:r>
            <a:r>
              <a:rPr lang="ru-RU" sz="1400" b="1" dirty="0"/>
              <a:t> X10 — продукт </a:t>
            </a:r>
            <a:r>
              <a:rPr lang="ru-RU" sz="1400" b="1" dirty="0" smtClean="0"/>
              <a:t>года</a:t>
            </a:r>
          </a:p>
          <a:p>
            <a:endParaRPr lang="ru-RU" sz="1400" b="1" dirty="0" smtClean="0"/>
          </a:p>
          <a:p>
            <a:r>
              <a:rPr lang="ru-RU" sz="1400" dirty="0" err="1"/>
              <a:t>Сверхъяркие</a:t>
            </a:r>
            <a:r>
              <a:rPr lang="ru-RU" sz="1400" dirty="0"/>
              <a:t> светодиоды </a:t>
            </a:r>
            <a:r>
              <a:rPr lang="ru-RU" sz="1400" dirty="0" err="1"/>
              <a:t>Optogan</a:t>
            </a:r>
            <a:r>
              <a:rPr lang="ru-RU" sz="1400" dirty="0"/>
              <a:t> X10 </a:t>
            </a:r>
            <a:r>
              <a:rPr lang="ru-RU" sz="1400" dirty="0" smtClean="0"/>
              <a:t>— </a:t>
            </a:r>
            <a:r>
              <a:rPr lang="ru-RU" sz="1400" dirty="0"/>
              <a:t>удостоены </a:t>
            </a:r>
            <a:endParaRPr lang="ru-RU" sz="1400" dirty="0" smtClean="0"/>
          </a:p>
          <a:p>
            <a:r>
              <a:rPr lang="ru-RU" sz="1400" dirty="0" smtClean="0"/>
              <a:t>звания </a:t>
            </a:r>
            <a:r>
              <a:rPr lang="ru-RU" sz="1400" dirty="0"/>
              <a:t>«Продукт года» по версии немецкого </a:t>
            </a:r>
            <a:endParaRPr lang="ru-RU" sz="1400" dirty="0" smtClean="0"/>
          </a:p>
          <a:p>
            <a:r>
              <a:rPr lang="ru-RU" sz="1400" dirty="0" smtClean="0"/>
              <a:t>специализированного </a:t>
            </a:r>
            <a:r>
              <a:rPr lang="ru-RU" sz="1400" dirty="0"/>
              <a:t>журнала по электронике </a:t>
            </a:r>
            <a:r>
              <a:rPr lang="ru-RU" sz="1400" dirty="0" err="1"/>
              <a:t>Elektronik</a:t>
            </a:r>
            <a:r>
              <a:rPr lang="ru-RU" sz="1400" dirty="0"/>
              <a:t>.</a:t>
            </a:r>
            <a:endParaRPr lang="ru-RU" sz="1400" dirty="0" smtClean="0"/>
          </a:p>
          <a:p>
            <a:endParaRPr lang="ru-RU" sz="1400" b="1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endParaRPr lang="ru-RU" sz="1400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3" name="Rectangle 10"/>
          <p:cNvSpPr/>
          <p:nvPr/>
        </p:nvSpPr>
        <p:spPr>
          <a:xfrm>
            <a:off x="838199" y="2564904"/>
            <a:ext cx="7855214" cy="116955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Светодиодный модуль Х10 технологии </a:t>
            </a:r>
            <a:r>
              <a:rPr lang="ru-RU" sz="1400" dirty="0" err="1">
                <a:solidFill>
                  <a:schemeClr val="bg2"/>
                </a:solidFill>
              </a:rPr>
              <a:t>Chip-on-board</a:t>
            </a:r>
            <a:r>
              <a:rPr lang="ru-RU" sz="1400" dirty="0">
                <a:solidFill>
                  <a:schemeClr val="bg2"/>
                </a:solidFill>
              </a:rPr>
              <a:t>, размер и мощность которого адаптируются под конкретные требования заказчика. Модули X10 производятся большими блоками, которые можно использовать как целиком, так и отдельными сегментами. Исходя из технических требований, клиент может заказать </a:t>
            </a:r>
            <a:r>
              <a:rPr lang="ru-RU" sz="1400" dirty="0" err="1">
                <a:solidFill>
                  <a:schemeClr val="bg2"/>
                </a:solidFill>
              </a:rPr>
              <a:t>Chip-on-board</a:t>
            </a:r>
            <a:r>
              <a:rPr lang="ru-RU" sz="1400" dirty="0">
                <a:solidFill>
                  <a:schemeClr val="bg2"/>
                </a:solidFill>
              </a:rPr>
              <a:t> определенного размера и мощности или же разделить целые блоки самостоятельно.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38198" y="2204864"/>
            <a:ext cx="7855215" cy="3693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Суть инновации</a:t>
            </a:r>
            <a:endParaRPr lang="ru-RU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38205" y="3995772"/>
            <a:ext cx="7890169" cy="3693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Основные </a:t>
            </a:r>
            <a:r>
              <a:rPr lang="ru-RU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преимущества</a:t>
            </a:r>
            <a:endParaRPr lang="ru-RU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0"/>
          <p:cNvSpPr/>
          <p:nvPr/>
        </p:nvSpPr>
        <p:spPr>
          <a:xfrm>
            <a:off x="838205" y="4345359"/>
            <a:ext cx="7890164" cy="30777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/>
                </a:solidFill>
              </a:rPr>
              <a:t>Прямых аналогов модуля </a:t>
            </a:r>
            <a:r>
              <a:rPr lang="ru-RU" sz="1400" b="1" dirty="0" err="1">
                <a:solidFill>
                  <a:schemeClr val="accent1"/>
                </a:solidFill>
              </a:rPr>
              <a:t>Optogan</a:t>
            </a:r>
            <a:r>
              <a:rPr lang="ru-RU" sz="1400" b="1" dirty="0">
                <a:solidFill>
                  <a:schemeClr val="accent1"/>
                </a:solidFill>
              </a:rPr>
              <a:t> X10 в мире не </a:t>
            </a:r>
            <a:r>
              <a:rPr lang="ru-RU" sz="1400" b="1" dirty="0" err="1">
                <a:solidFill>
                  <a:schemeClr val="accent1"/>
                </a:solidFill>
              </a:rPr>
              <a:t>cуществует</a:t>
            </a:r>
            <a:r>
              <a:rPr lang="ru-RU" sz="1400" b="1" dirty="0">
                <a:solidFill>
                  <a:schemeClr val="accent1"/>
                </a:solidFill>
              </a:rPr>
              <a:t>.</a:t>
            </a:r>
            <a:endParaRPr lang="ru-RU" sz="14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68145" y="1008803"/>
            <a:ext cx="2808312" cy="7085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8" name="TextBox 17"/>
          <p:cNvSpPr txBox="1"/>
          <p:nvPr/>
        </p:nvSpPr>
        <p:spPr>
          <a:xfrm>
            <a:off x="838199" y="4869160"/>
            <a:ext cx="7890169" cy="3693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Рынок</a:t>
            </a:r>
            <a:endParaRPr lang="ru-RU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0"/>
          <p:cNvSpPr/>
          <p:nvPr/>
        </p:nvSpPr>
        <p:spPr>
          <a:xfrm>
            <a:off x="838198" y="5229200"/>
            <a:ext cx="7890164" cy="138499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По прогнозам </a:t>
            </a:r>
            <a:r>
              <a:rPr lang="ru-RU" sz="1400" dirty="0" err="1">
                <a:solidFill>
                  <a:srgbClr val="FFFFFF"/>
                </a:solidFill>
              </a:rPr>
              <a:t>McKinsey</a:t>
            </a:r>
            <a:r>
              <a:rPr lang="ru-RU" sz="1400" dirty="0">
                <a:solidFill>
                  <a:srgbClr val="FFFFFF"/>
                </a:solidFill>
              </a:rPr>
              <a:t>, в 2016 г. мировой рынок светодиодной осветительной техники </a:t>
            </a:r>
            <a:r>
              <a:rPr lang="ru-RU" sz="1400" b="1" dirty="0">
                <a:solidFill>
                  <a:srgbClr val="FFFFFF"/>
                </a:solidFill>
              </a:rPr>
              <a:t>увеличится в 10 раз</a:t>
            </a:r>
            <a:r>
              <a:rPr lang="ru-RU" sz="1400" dirty="0">
                <a:solidFill>
                  <a:srgbClr val="FFFFFF"/>
                </a:solidFill>
              </a:rPr>
              <a:t> относительно уровня 2011 г. и составит около  47 млрд. долл. США (45% от всего рынка общего освещения)</a:t>
            </a:r>
            <a:r>
              <a:rPr lang="ru-RU" sz="1400" dirty="0" smtClean="0">
                <a:solidFill>
                  <a:srgbClr val="FFFFFF"/>
                </a:solidFill>
              </a:rPr>
              <a:t>.</a:t>
            </a:r>
          </a:p>
          <a:p>
            <a:endParaRPr lang="ru-RU" sz="1400" dirty="0">
              <a:solidFill>
                <a:srgbClr val="FFFFFF"/>
              </a:solidFill>
            </a:endParaRPr>
          </a:p>
          <a:p>
            <a:r>
              <a:rPr lang="ru-RU" sz="1400" dirty="0">
                <a:solidFill>
                  <a:srgbClr val="FFFFFF"/>
                </a:solidFill>
              </a:rPr>
              <a:t>Российский рынок светодиодов будет опережать мировые тенденции, по прогнозам он увеличится с 50 млн. долл. США в 2011 г в 6 раз к </a:t>
            </a:r>
            <a:r>
              <a:rPr lang="ru-RU" sz="1400" b="1" dirty="0">
                <a:solidFill>
                  <a:srgbClr val="FFFFFF"/>
                </a:solidFill>
              </a:rPr>
              <a:t>2016 г. и превысит 300 млн. долл. США.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539652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1607019" y="108695"/>
            <a:ext cx="6637389" cy="703623"/>
          </a:xfrm>
        </p:spPr>
        <p:txBody>
          <a:bodyPr/>
          <a:lstStyle/>
          <a:p>
            <a:r>
              <a:rPr lang="ru-RU" sz="2200" dirty="0"/>
              <a:t>ООО "Товарищество энергетических и электромобильных проектов"</a:t>
            </a:r>
            <a:endParaRPr lang="ru-RU" sz="2200" dirty="0"/>
          </a:p>
        </p:txBody>
      </p:sp>
      <p:sp>
        <p:nvSpPr>
          <p:cNvPr id="4" name="Rectangle 31"/>
          <p:cNvSpPr/>
          <p:nvPr/>
        </p:nvSpPr>
        <p:spPr>
          <a:xfrm>
            <a:off x="711366" y="2481232"/>
            <a:ext cx="4984584" cy="107484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597969" y="43947"/>
            <a:ext cx="624334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9"/>
          <p:cNvSpPr/>
          <p:nvPr/>
        </p:nvSpPr>
        <p:spPr>
          <a:xfrm>
            <a:off x="852169" y="1036474"/>
            <a:ext cx="7896295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Технология </a:t>
            </a:r>
            <a:r>
              <a:rPr lang="ru-RU" sz="1400" b="1" dirty="0" smtClean="0"/>
              <a:t>компании </a:t>
            </a:r>
            <a:r>
              <a:rPr lang="ru-RU" sz="1400" b="1" dirty="0"/>
              <a:t>«ТЭЭМП» прошла независимое </a:t>
            </a:r>
            <a:endParaRPr lang="ru-RU" sz="1400" b="1" dirty="0" smtClean="0"/>
          </a:p>
          <a:p>
            <a:r>
              <a:rPr lang="ru-RU" sz="1400" b="1" dirty="0" smtClean="0"/>
              <a:t>тестирование </a:t>
            </a:r>
            <a:r>
              <a:rPr lang="ru-RU" sz="1400" b="1" dirty="0"/>
              <a:t>в ведущем французском </a:t>
            </a:r>
            <a:r>
              <a:rPr lang="ru-RU" sz="1400" b="1" dirty="0" smtClean="0"/>
              <a:t>университете.</a:t>
            </a:r>
          </a:p>
          <a:p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</a:t>
            </a:r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r>
              <a:rPr lang="ru-RU" sz="1400" dirty="0"/>
              <a:t>Вывод тестирования подтвердил, что показатели </a:t>
            </a:r>
            <a:endParaRPr lang="ru-RU" sz="1400" dirty="0" smtClean="0"/>
          </a:p>
          <a:p>
            <a:r>
              <a:rPr lang="ru-RU" sz="1400" dirty="0" smtClean="0"/>
              <a:t>создаваемых </a:t>
            </a:r>
            <a:r>
              <a:rPr lang="ru-RU" sz="1400" dirty="0"/>
              <a:t>в рамках проекта продуктов и технологий </a:t>
            </a:r>
            <a:endParaRPr lang="ru-RU" sz="1400" dirty="0" smtClean="0"/>
          </a:p>
          <a:p>
            <a:r>
              <a:rPr lang="ru-RU" sz="1400" dirty="0" smtClean="0"/>
              <a:t>по </a:t>
            </a:r>
            <a:r>
              <a:rPr lang="ru-RU" sz="1400" dirty="0"/>
              <a:t>технико-экономическим параметрам существенно превосходят  все существующие мировые аналоги по удельной энергоемкости при более низкой себестоимости.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3" name="Rectangle 10"/>
          <p:cNvSpPr/>
          <p:nvPr/>
        </p:nvSpPr>
        <p:spPr>
          <a:xfrm>
            <a:off x="838199" y="3194973"/>
            <a:ext cx="7855214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2"/>
                </a:solidFill>
              </a:rPr>
              <a:t>Силовые </a:t>
            </a:r>
            <a:r>
              <a:rPr lang="ru-RU" sz="1400" dirty="0" err="1">
                <a:solidFill>
                  <a:schemeClr val="bg2"/>
                </a:solidFill>
              </a:rPr>
              <a:t>суперконденсаторы</a:t>
            </a:r>
            <a:r>
              <a:rPr lang="ru-RU" sz="1400" dirty="0">
                <a:solidFill>
                  <a:schemeClr val="bg2"/>
                </a:solidFill>
              </a:rPr>
              <a:t> "ТЭЭМП" в </a:t>
            </a:r>
            <a:r>
              <a:rPr lang="ru-RU" sz="1400" dirty="0" err="1">
                <a:solidFill>
                  <a:schemeClr val="bg2"/>
                </a:solidFill>
              </a:rPr>
              <a:t>электронакопителях</a:t>
            </a:r>
            <a:r>
              <a:rPr lang="ru-RU" sz="1400" dirty="0">
                <a:solidFill>
                  <a:schemeClr val="bg2"/>
                </a:solidFill>
              </a:rPr>
              <a:t> позволяют значительно снизить себестоимость получения электроэнергии в альтернативных (</a:t>
            </a:r>
            <a:r>
              <a:rPr lang="ru-RU" sz="1400" dirty="0" err="1">
                <a:solidFill>
                  <a:schemeClr val="bg2"/>
                </a:solidFill>
              </a:rPr>
              <a:t>ветро</a:t>
            </a:r>
            <a:r>
              <a:rPr lang="ru-RU" sz="1400" dirty="0">
                <a:solidFill>
                  <a:schemeClr val="bg2"/>
                </a:solidFill>
              </a:rPr>
              <a:t>-,гелио-,</a:t>
            </a:r>
            <a:r>
              <a:rPr lang="ru-RU" sz="1400" dirty="0" err="1">
                <a:solidFill>
                  <a:schemeClr val="bg2"/>
                </a:solidFill>
              </a:rPr>
              <a:t>гидро</a:t>
            </a:r>
            <a:r>
              <a:rPr lang="ru-RU" sz="1400" dirty="0">
                <a:solidFill>
                  <a:schemeClr val="bg2"/>
                </a:solidFill>
              </a:rPr>
              <a:t>- и др.) системах </a:t>
            </a:r>
            <a:r>
              <a:rPr lang="ru-RU" sz="1400" dirty="0" err="1">
                <a:solidFill>
                  <a:schemeClr val="bg2"/>
                </a:solidFill>
              </a:rPr>
              <a:t>электрогенерации</a:t>
            </a:r>
            <a:r>
              <a:rPr lang="ru-RU" sz="1400" dirty="0">
                <a:solidFill>
                  <a:schemeClr val="bg2"/>
                </a:solidFill>
              </a:rPr>
              <a:t>, в автономных и резервных источниках; повысить надежность и срок службы оборудования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38198" y="2843644"/>
            <a:ext cx="7855215" cy="3693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Суть инновации</a:t>
            </a:r>
            <a:endParaRPr lang="ru-RU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38205" y="4355812"/>
            <a:ext cx="7890169" cy="3693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Основные </a:t>
            </a:r>
            <a:r>
              <a:rPr lang="ru-RU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преимущества</a:t>
            </a:r>
            <a:endParaRPr lang="ru-RU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0"/>
          <p:cNvSpPr/>
          <p:nvPr/>
        </p:nvSpPr>
        <p:spPr>
          <a:xfrm>
            <a:off x="838205" y="4706560"/>
            <a:ext cx="7890164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Согласно информации компании: ее кислотные импульсные </a:t>
            </a:r>
            <a:r>
              <a:rPr lang="ru-RU" sz="1400" dirty="0" err="1">
                <a:solidFill>
                  <a:schemeClr val="accent1"/>
                </a:solidFill>
              </a:rPr>
              <a:t>суперконденсаторы</a:t>
            </a:r>
            <a:r>
              <a:rPr lang="ru-RU" sz="1400" dirty="0">
                <a:solidFill>
                  <a:schemeClr val="accent1"/>
                </a:solidFill>
              </a:rPr>
              <a:t> (модули) превосходят мировые аналоги в 2 раза по удельной энергоемкости и имеют не менее, чем в 2 раза более низкую себестоимость.</a:t>
            </a:r>
            <a:endParaRPr lang="ru-RU" sz="14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44782" y="980728"/>
            <a:ext cx="2931674" cy="9361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0" name="Прямоугольник 19"/>
          <p:cNvSpPr/>
          <p:nvPr/>
        </p:nvSpPr>
        <p:spPr>
          <a:xfrm>
            <a:off x="838205" y="5949280"/>
            <a:ext cx="7910259" cy="73866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Среди компаний, уже выразивших свою заинтересованность в разработках "ТЭЭМП": японские, корейские и китайские производители </a:t>
            </a:r>
            <a:r>
              <a:rPr lang="ru-RU" sz="1400" dirty="0" err="1">
                <a:solidFill>
                  <a:srgbClr val="FFFFFF"/>
                </a:solidFill>
              </a:rPr>
              <a:t>суперконденсаторов</a:t>
            </a:r>
            <a:r>
              <a:rPr lang="ru-RU" sz="1400" dirty="0">
                <a:solidFill>
                  <a:srgbClr val="FFFFFF"/>
                </a:solidFill>
              </a:rPr>
              <a:t>, а также автопроизводители и многие другие интересанты.</a:t>
            </a:r>
            <a:endParaRPr lang="ru-RU" sz="14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38199" y="5579948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08353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ООО "СЕКВОЙЯ ДЖЕНЕТИКС"</a:t>
            </a:r>
          </a:p>
        </p:txBody>
      </p:sp>
      <p:sp>
        <p:nvSpPr>
          <p:cNvPr id="4" name="Rectangle 9"/>
          <p:cNvSpPr/>
          <p:nvPr/>
        </p:nvSpPr>
        <p:spPr>
          <a:xfrm>
            <a:off x="827583" y="1052736"/>
            <a:ext cx="7920881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Медико-генетический НЦ РАМН и </a:t>
            </a:r>
            <a:r>
              <a:rPr lang="ru-RU" sz="1400" dirty="0" err="1"/>
              <a:t>Sequoia</a:t>
            </a:r>
            <a:r>
              <a:rPr lang="ru-RU" sz="1400" dirty="0"/>
              <a:t> </a:t>
            </a:r>
            <a:r>
              <a:rPr lang="ru-RU" sz="1400" dirty="0" err="1" smtClean="0"/>
              <a:t>genetics</a:t>
            </a:r>
            <a:endParaRPr lang="ru-RU" sz="1400" dirty="0" smtClean="0"/>
          </a:p>
          <a:p>
            <a:r>
              <a:rPr lang="ru-RU" sz="1400" dirty="0" smtClean="0"/>
              <a:t> </a:t>
            </a:r>
            <a:r>
              <a:rPr lang="ru-RU" sz="1400" dirty="0"/>
              <a:t>подписали </a:t>
            </a:r>
            <a:r>
              <a:rPr lang="ru-RU" sz="1400" dirty="0" smtClean="0"/>
              <a:t>договор </a:t>
            </a:r>
            <a:r>
              <a:rPr lang="ru-RU" sz="1400" dirty="0"/>
              <a:t>о научно-техническом сотрудничестве </a:t>
            </a:r>
            <a:endParaRPr lang="ru-RU" sz="1400" dirty="0" smtClean="0"/>
          </a:p>
          <a:p>
            <a:r>
              <a:rPr lang="ru-RU" sz="1400" dirty="0" smtClean="0"/>
              <a:t>с </a:t>
            </a:r>
            <a:r>
              <a:rPr lang="ru-RU" sz="1400" dirty="0"/>
              <a:t>целью реализации проекта </a:t>
            </a:r>
            <a:r>
              <a:rPr lang="ru-RU" sz="1400" dirty="0" smtClean="0"/>
              <a:t>«</a:t>
            </a:r>
            <a:r>
              <a:rPr lang="ru-RU" sz="1400" dirty="0"/>
              <a:t>Неонатальная </a:t>
            </a:r>
            <a:endParaRPr lang="ru-RU" sz="1400" dirty="0" smtClean="0"/>
          </a:p>
          <a:p>
            <a:r>
              <a:rPr lang="ru-RU" sz="1400" dirty="0" smtClean="0"/>
              <a:t>NGS</a:t>
            </a:r>
            <a:r>
              <a:rPr lang="ru-RU" sz="1400" dirty="0"/>
              <a:t>-</a:t>
            </a:r>
            <a:r>
              <a:rPr lang="ru-RU" sz="1400" dirty="0" err="1"/>
              <a:t>генодиагностика</a:t>
            </a:r>
            <a:r>
              <a:rPr lang="ru-RU" sz="1400" dirty="0"/>
              <a:t>», запущенного летом </a:t>
            </a:r>
            <a:r>
              <a:rPr lang="ru-RU" sz="1400" dirty="0" smtClean="0"/>
              <a:t>2012 </a:t>
            </a:r>
            <a:r>
              <a:rPr lang="ru-RU" sz="1400" dirty="0"/>
              <a:t>года</a:t>
            </a:r>
            <a:r>
              <a:rPr lang="ru-RU" sz="1400" dirty="0" smtClean="0"/>
              <a:t>.</a:t>
            </a:r>
          </a:p>
          <a:p>
            <a:r>
              <a:rPr lang="ru-RU" sz="1400" dirty="0"/>
              <a:t> </a:t>
            </a:r>
            <a:endParaRPr lang="ru-RU" sz="1400" dirty="0" smtClean="0"/>
          </a:p>
          <a:p>
            <a:r>
              <a:rPr lang="ru-RU" sz="1400" dirty="0"/>
              <a:t>Проект «Неонатальная NGS - </a:t>
            </a:r>
            <a:r>
              <a:rPr lang="ru-RU" sz="1400" dirty="0" err="1"/>
              <a:t>генодиагностика</a:t>
            </a:r>
            <a:r>
              <a:rPr lang="ru-RU" sz="1400" dirty="0"/>
              <a:t>» нацелен на создание комплексного диагностического решения для выявления тяжелых наследственных заболеваний у новорожденных и их носительства у пар, планирующих беременность. </a:t>
            </a:r>
          </a:p>
        </p:txBody>
      </p:sp>
      <p:sp>
        <p:nvSpPr>
          <p:cNvPr id="5" name="Rectangle 10"/>
          <p:cNvSpPr/>
          <p:nvPr/>
        </p:nvSpPr>
        <p:spPr>
          <a:xfrm>
            <a:off x="827584" y="3356992"/>
            <a:ext cx="7920880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Проект «</a:t>
            </a:r>
            <a:r>
              <a:rPr lang="ru-RU" sz="1400" dirty="0" err="1">
                <a:solidFill>
                  <a:srgbClr val="FFFFFF"/>
                </a:solidFill>
              </a:rPr>
              <a:t>Персонолизированная</a:t>
            </a:r>
            <a:r>
              <a:rPr lang="ru-RU" sz="1400" dirty="0">
                <a:solidFill>
                  <a:srgbClr val="FFFFFF"/>
                </a:solidFill>
              </a:rPr>
              <a:t> геномная диагностика» направлен на создание комплексного решения для врачей-генетиков, которое позволит проводить весь спектр генетических анализов в режиме реального времени, основываясь на данных </a:t>
            </a:r>
            <a:r>
              <a:rPr lang="ru-RU" sz="1400" dirty="0" err="1">
                <a:solidFill>
                  <a:srgbClr val="FFFFFF"/>
                </a:solidFill>
              </a:rPr>
              <a:t>полногненомного</a:t>
            </a:r>
            <a:r>
              <a:rPr lang="ru-RU" sz="1400" dirty="0">
                <a:solidFill>
                  <a:srgbClr val="FFFFFF"/>
                </a:solidFill>
              </a:rPr>
              <a:t> </a:t>
            </a:r>
            <a:r>
              <a:rPr lang="ru-RU" sz="1400" dirty="0" err="1">
                <a:solidFill>
                  <a:srgbClr val="FFFFFF"/>
                </a:solidFill>
              </a:rPr>
              <a:t>секвенирования</a:t>
            </a:r>
            <a:r>
              <a:rPr lang="ru-RU" sz="1400" dirty="0">
                <a:solidFill>
                  <a:srgbClr val="FFFFFF"/>
                </a:solidFill>
              </a:rPr>
              <a:t>.</a:t>
            </a:r>
            <a:endParaRPr lang="ru-RU" sz="14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987660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4283804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634552"/>
            <a:ext cx="7890164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Разрабатываемое веб-приложение поможет выбрать оптимальный метод </a:t>
            </a:r>
            <a:r>
              <a:rPr lang="ru-RU" sz="1400" dirty="0" err="1">
                <a:solidFill>
                  <a:schemeClr val="accent1"/>
                </a:solidFill>
              </a:rPr>
              <a:t>генодиагностки</a:t>
            </a:r>
            <a:r>
              <a:rPr lang="ru-RU" sz="1400" dirty="0">
                <a:solidFill>
                  <a:schemeClr val="accent1"/>
                </a:solidFill>
              </a:rPr>
              <a:t> в каждом конкретном случае и в кратчайшие сроки получить результаты тестирования, содержащие медицинский отчет о проведенных анализах.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5949280"/>
            <a:ext cx="7910259" cy="73866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2"/>
                </a:solidFill>
              </a:rPr>
              <a:t>Спектр </a:t>
            </a:r>
            <a:r>
              <a:rPr lang="ru-RU" sz="1400" dirty="0">
                <a:solidFill>
                  <a:schemeClr val="bg2"/>
                </a:solidFill>
              </a:rPr>
              <a:t>услуг по </a:t>
            </a:r>
            <a:r>
              <a:rPr lang="ru-RU" sz="1400" dirty="0" err="1">
                <a:solidFill>
                  <a:schemeClr val="bg2"/>
                </a:solidFill>
              </a:rPr>
              <a:t>генодиагностике</a:t>
            </a:r>
            <a:r>
              <a:rPr lang="ru-RU" sz="1400" dirty="0">
                <a:solidFill>
                  <a:schemeClr val="bg2"/>
                </a:solidFill>
              </a:rPr>
              <a:t> постоянно расширяется и включает в себя диагностику заболеваний, оценку рисков развития заболеваний, оценку рисков при планировании семьи, </a:t>
            </a:r>
            <a:r>
              <a:rPr lang="ru-RU" sz="1400" dirty="0" err="1">
                <a:solidFill>
                  <a:schemeClr val="bg2"/>
                </a:solidFill>
              </a:rPr>
              <a:t>фармакогенетику</a:t>
            </a:r>
            <a:r>
              <a:rPr lang="ru-RU" sz="1400" dirty="0">
                <a:solidFill>
                  <a:schemeClr val="bg2"/>
                </a:solidFill>
              </a:rPr>
              <a:t> и </a:t>
            </a:r>
            <a:r>
              <a:rPr lang="ru-RU" sz="1400" dirty="0" err="1">
                <a:solidFill>
                  <a:schemeClr val="bg2"/>
                </a:solidFill>
              </a:rPr>
              <a:t>генотипирование</a:t>
            </a:r>
            <a:r>
              <a:rPr lang="ru-RU" sz="1400" dirty="0">
                <a:solidFill>
                  <a:schemeClr val="bg2"/>
                </a:solidFill>
              </a:rPr>
              <a:t> при трансплантации и переливании крови.</a:t>
            </a:r>
            <a:endParaRPr lang="ru-RU" sz="1400" dirty="0">
              <a:solidFill>
                <a:schemeClr val="bg2"/>
              </a:solidFill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579948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24128" y="924168"/>
            <a:ext cx="2880320" cy="106467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4" name="Picture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7622449" y="44624"/>
            <a:ext cx="624332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418659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ООО "</a:t>
            </a:r>
            <a:r>
              <a:rPr lang="ru-RU" dirty="0" err="1"/>
              <a:t>НейроМакс</a:t>
            </a:r>
            <a:r>
              <a:rPr lang="ru-RU" dirty="0"/>
              <a:t>" </a:t>
            </a:r>
          </a:p>
        </p:txBody>
      </p:sp>
      <p:pic>
        <p:nvPicPr>
          <p:cNvPr id="13" name="Picture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4332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Rectangle 9"/>
          <p:cNvSpPr/>
          <p:nvPr/>
        </p:nvSpPr>
        <p:spPr>
          <a:xfrm>
            <a:off x="744616" y="908720"/>
            <a:ext cx="8003848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«</a:t>
            </a:r>
            <a:r>
              <a:rPr lang="ru-RU" sz="1400" dirty="0" err="1" smtClean="0"/>
              <a:t>НейроМакс</a:t>
            </a:r>
            <a:r>
              <a:rPr lang="ru-RU" sz="1400" dirty="0" smtClean="0"/>
              <a:t>» получила разрешение Минздрава РФ</a:t>
            </a:r>
          </a:p>
          <a:p>
            <a:r>
              <a:rPr lang="ru-RU" sz="1400" dirty="0" smtClean="0"/>
              <a:t>на проведение клинического исследования </a:t>
            </a:r>
            <a:r>
              <a:rPr lang="ru-RU" sz="1400" dirty="0" err="1" smtClean="0"/>
              <a:t>Iб</a:t>
            </a:r>
            <a:r>
              <a:rPr lang="ru-RU" sz="1400" dirty="0" smtClean="0"/>
              <a:t> фазы </a:t>
            </a:r>
          </a:p>
          <a:p>
            <a:r>
              <a:rPr lang="ru-RU" sz="1400" dirty="0" smtClean="0"/>
              <a:t>по изучению безопасности и </a:t>
            </a:r>
            <a:r>
              <a:rPr lang="ru-RU" sz="1400" dirty="0" err="1" smtClean="0"/>
              <a:t>фармакокинетики</a:t>
            </a:r>
            <a:r>
              <a:rPr lang="ru-RU" sz="1400" dirty="0" smtClean="0"/>
              <a:t> </a:t>
            </a:r>
          </a:p>
          <a:p>
            <a:r>
              <a:rPr lang="ru-RU" sz="1400" dirty="0" smtClean="0"/>
              <a:t>разрабатываемого препарата NM-IA-001 </a:t>
            </a:r>
          </a:p>
          <a:p>
            <a:r>
              <a:rPr lang="ru-RU" sz="1400" dirty="0" smtClean="0"/>
              <a:t>(BNV-222, холина </a:t>
            </a:r>
            <a:r>
              <a:rPr lang="ru-RU" sz="1400" dirty="0" err="1" smtClean="0"/>
              <a:t>диэпалрестат</a:t>
            </a:r>
            <a:r>
              <a:rPr lang="ru-RU" sz="1400" dirty="0" smtClean="0"/>
              <a:t>) у пациентов с диабетической </a:t>
            </a:r>
            <a:r>
              <a:rPr lang="ru-RU" sz="1400" dirty="0" err="1" smtClean="0"/>
              <a:t>полинейропатией</a:t>
            </a:r>
            <a:r>
              <a:rPr lang="ru-RU" sz="1400" dirty="0" smtClean="0"/>
              <a:t>.</a:t>
            </a:r>
            <a:endParaRPr lang="ru-RU" sz="1400" b="1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6" name="Rectangle 10"/>
          <p:cNvSpPr/>
          <p:nvPr/>
        </p:nvSpPr>
        <p:spPr>
          <a:xfrm>
            <a:off x="818374" y="2564904"/>
            <a:ext cx="7883962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rgbClr val="FFFFFF"/>
                </a:solidFill>
              </a:rPr>
              <a:t>Цель ООО </a:t>
            </a:r>
            <a:r>
              <a:rPr lang="ru-RU" sz="1400" dirty="0">
                <a:solidFill>
                  <a:srgbClr val="FFFFFF"/>
                </a:solidFill>
              </a:rPr>
              <a:t>«</a:t>
            </a:r>
            <a:r>
              <a:rPr lang="ru-RU" sz="1400" dirty="0" err="1">
                <a:solidFill>
                  <a:srgbClr val="FFFFFF"/>
                </a:solidFill>
              </a:rPr>
              <a:t>НейроМакс</a:t>
            </a:r>
            <a:r>
              <a:rPr lang="ru-RU" sz="1400" dirty="0" smtClean="0">
                <a:solidFill>
                  <a:srgbClr val="FFFFFF"/>
                </a:solidFill>
              </a:rPr>
              <a:t>» — </a:t>
            </a:r>
            <a:r>
              <a:rPr lang="ru-RU" sz="1400" dirty="0">
                <a:solidFill>
                  <a:srgbClr val="FFFFFF"/>
                </a:solidFill>
              </a:rPr>
              <a:t>развитие и выведение на </a:t>
            </a:r>
            <a:r>
              <a:rPr lang="ru-RU" sz="1400" dirty="0" smtClean="0">
                <a:solidFill>
                  <a:srgbClr val="FFFFFF"/>
                </a:solidFill>
              </a:rPr>
              <a:t>рынок </a:t>
            </a:r>
            <a:r>
              <a:rPr lang="ru-RU" sz="1400" dirty="0">
                <a:solidFill>
                  <a:srgbClr val="FFFFFF"/>
                </a:solidFill>
              </a:rPr>
              <a:t>инновационных препаратов в области заболеваний центральной и периферической нервной системы</a:t>
            </a:r>
            <a:r>
              <a:rPr lang="ru-RU" sz="1400" dirty="0" smtClean="0">
                <a:solidFill>
                  <a:srgbClr val="FFFFFF"/>
                </a:solidFill>
              </a:rPr>
              <a:t>. Разрабатываемый препарат </a:t>
            </a:r>
            <a:r>
              <a:rPr lang="ru-RU" sz="1400" dirty="0">
                <a:solidFill>
                  <a:srgbClr val="FFFFFF"/>
                </a:solidFill>
              </a:rPr>
              <a:t>NM-IA-001 (BNV-222) представляет собой </a:t>
            </a:r>
            <a:r>
              <a:rPr lang="ru-RU" sz="1400" dirty="0" err="1">
                <a:solidFill>
                  <a:srgbClr val="FFFFFF"/>
                </a:solidFill>
              </a:rPr>
              <a:t>низмолекулярный</a:t>
            </a:r>
            <a:r>
              <a:rPr lang="ru-RU" sz="1400" dirty="0">
                <a:solidFill>
                  <a:srgbClr val="FFFFFF"/>
                </a:solidFill>
              </a:rPr>
              <a:t> блокатор фермента </a:t>
            </a:r>
            <a:r>
              <a:rPr lang="ru-RU" sz="1400" dirty="0" err="1">
                <a:solidFill>
                  <a:srgbClr val="FFFFFF"/>
                </a:solidFill>
              </a:rPr>
              <a:t>альдозоредуктазы</a:t>
            </a:r>
            <a:r>
              <a:rPr lang="ru-RU" sz="1400" dirty="0">
                <a:solidFill>
                  <a:srgbClr val="FFFFFF"/>
                </a:solidFill>
              </a:rPr>
              <a:t>, способствующий значительному замедлению течения диабетической </a:t>
            </a:r>
            <a:r>
              <a:rPr lang="ru-RU" sz="1400" dirty="0" err="1">
                <a:solidFill>
                  <a:srgbClr val="FFFFFF"/>
                </a:solidFill>
              </a:rPr>
              <a:t>нейропатии</a:t>
            </a:r>
            <a:r>
              <a:rPr lang="ru-RU" sz="1400" dirty="0">
                <a:solidFill>
                  <a:srgbClr val="FFFFFF"/>
                </a:solidFill>
              </a:rPr>
              <a:t>.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827584" y="2204864"/>
            <a:ext cx="788255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Суть инновации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0"/>
          <p:cNvSpPr/>
          <p:nvPr/>
        </p:nvSpPr>
        <p:spPr>
          <a:xfrm>
            <a:off x="838205" y="4104783"/>
            <a:ext cx="7838251" cy="950963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Проектируемый препарат NM-IA-001 станет первым и единственным в России лекарственным средством, предназначенным для патогенетического лечения диабетической </a:t>
            </a:r>
            <a:r>
              <a:rPr lang="ru-RU" sz="1400" dirty="0" err="1">
                <a:solidFill>
                  <a:schemeClr val="accent1"/>
                </a:solidFill>
              </a:rPr>
              <a:t>нейропатии</a:t>
            </a:r>
            <a:r>
              <a:rPr lang="ru-RU" sz="1400" dirty="0">
                <a:solidFill>
                  <a:schemeClr val="accent1"/>
                </a:solidFill>
              </a:rPr>
              <a:t>. Доклинические исследования NM-IA-001 показали высокую эффективность и значительное замедление течения заболевания.</a:t>
            </a:r>
            <a:endParaRPr lang="ru-RU" sz="14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pic>
        <p:nvPicPr>
          <p:cNvPr id="1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3182" y="980728"/>
            <a:ext cx="3264856" cy="5441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20" name="Прямоугольник 19"/>
          <p:cNvSpPr/>
          <p:nvPr/>
        </p:nvSpPr>
        <p:spPr>
          <a:xfrm>
            <a:off x="838205" y="5586455"/>
            <a:ext cx="7910259" cy="95410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За последние 30 лет число больных сахарным диабетом в мире увеличилось в 2 раза со 171 млн. человек (1980) до 347 млн. (2008). Даже если предположить, что заболеваемость сахарным диабетом не будет расти, то к 2030 число больных составит не менее 530 млн., а мировой рынок терапии сахарного диабета составит около $490 млрд. 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38199" y="5218194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38205" y="3724624"/>
            <a:ext cx="7838251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преимущества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84075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ООО "</a:t>
            </a:r>
            <a:r>
              <a:rPr lang="ru-RU" sz="2800" dirty="0" err="1"/>
              <a:t>РобоСиВи</a:t>
            </a:r>
            <a:r>
              <a:rPr lang="ru-RU" sz="2800" dirty="0"/>
              <a:t>" </a:t>
            </a:r>
            <a:endParaRPr lang="ru-RU" sz="2800" dirty="0"/>
          </a:p>
        </p:txBody>
      </p:sp>
      <p:sp>
        <p:nvSpPr>
          <p:cNvPr id="4" name="Rectangle 9"/>
          <p:cNvSpPr/>
          <p:nvPr/>
        </p:nvSpPr>
        <p:spPr>
          <a:xfrm>
            <a:off x="827583" y="963885"/>
            <a:ext cx="597666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Компании </a:t>
            </a:r>
            <a:r>
              <a:rPr lang="ru-RU" sz="1400" b="1" dirty="0" err="1"/>
              <a:t>RoboCV</a:t>
            </a:r>
            <a:r>
              <a:rPr lang="ru-RU" sz="1400" b="1" dirty="0"/>
              <a:t> </a:t>
            </a:r>
            <a:r>
              <a:rPr lang="ru-RU" sz="1400" b="1" dirty="0" smtClean="0"/>
              <a:t> был </a:t>
            </a:r>
            <a:r>
              <a:rPr lang="ru-RU" sz="1400" b="1" dirty="0"/>
              <a:t>присвоен индекс инвестиционной привлекательности "ВВВ" по версии </a:t>
            </a:r>
            <a:r>
              <a:rPr lang="ru-RU" sz="1400" b="1" dirty="0" err="1"/>
              <a:t>Russian</a:t>
            </a:r>
            <a:r>
              <a:rPr lang="ru-RU" sz="1400" b="1" dirty="0"/>
              <a:t> </a:t>
            </a:r>
            <a:r>
              <a:rPr lang="ru-RU" sz="1400" b="1" dirty="0" err="1"/>
              <a:t>Startup</a:t>
            </a:r>
            <a:r>
              <a:rPr lang="ru-RU" sz="1400" b="1" dirty="0"/>
              <a:t> </a:t>
            </a:r>
            <a:r>
              <a:rPr lang="ru-RU" sz="1400" b="1" dirty="0" err="1"/>
              <a:t>Index</a:t>
            </a:r>
            <a:r>
              <a:rPr lang="ru-RU" sz="1400" b="1" dirty="0"/>
              <a:t> в направлении </a:t>
            </a:r>
            <a:r>
              <a:rPr lang="ru-RU" sz="1400" b="1" dirty="0" err="1"/>
              <a:t>Hi-tech</a:t>
            </a:r>
            <a:r>
              <a:rPr lang="ru-RU" sz="1400" b="1" dirty="0"/>
              <a:t>. </a:t>
            </a:r>
            <a:endParaRPr lang="ru-RU" sz="1400" b="1" dirty="0" smtClean="0"/>
          </a:p>
          <a:p>
            <a:r>
              <a:rPr lang="ru-RU" sz="1400" dirty="0" smtClean="0"/>
              <a:t>Такая </a:t>
            </a:r>
            <a:r>
              <a:rPr lang="ru-RU" sz="1400" dirty="0"/>
              <a:t>оценка означает "достаточно высокую инвестиционную </a:t>
            </a:r>
            <a:r>
              <a:rPr lang="ru-RU" sz="1400" dirty="0" smtClean="0"/>
              <a:t>привлекательность" и для текущей стадии развития </a:t>
            </a:r>
            <a:r>
              <a:rPr lang="ru-RU" sz="1400" dirty="0" err="1" smtClean="0"/>
              <a:t>RoboCV</a:t>
            </a:r>
            <a:r>
              <a:rPr lang="ru-RU" sz="1400" dirty="0" smtClean="0"/>
              <a:t> является очень достойным результатом, - отметили в компании.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32304" y="44624"/>
            <a:ext cx="602248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16262" y="908720"/>
            <a:ext cx="1760194" cy="14044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4" name="Rectangle 10"/>
          <p:cNvSpPr/>
          <p:nvPr/>
        </p:nvSpPr>
        <p:spPr>
          <a:xfrm>
            <a:off x="818374" y="2924944"/>
            <a:ext cx="7858082" cy="138499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В проекте разрабатывается универсальный навигационный комплекс - «автопилот для транспортных роботов», способный работать как в составе наземных транспортных или водных роботов, БПЛА, так и в составе автономных планетных роботов. Комплекс создается на базе технологий технического зрения, БИНС и ГЛОНАСС/GPS. «Автопилот» позволит мобильному роботу всегда знать о своем местоположении и окружающей обстановке, а так же рассчитывать маршрут движения до заданной точки с учетом статичных и динамичных препятствий. 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27584" y="2564904"/>
            <a:ext cx="7848872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Суть инновации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0"/>
          <p:cNvSpPr/>
          <p:nvPr/>
        </p:nvSpPr>
        <p:spPr>
          <a:xfrm>
            <a:off x="838205" y="4941168"/>
            <a:ext cx="7838251" cy="52322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В проекте используются наработки его основателей в области технического зрения и распознавания образов, построения телеметрических и автономных вычислительных систем</a:t>
            </a:r>
            <a:r>
              <a:rPr lang="ru-RU" sz="1400" dirty="0" smtClean="0">
                <a:solidFill>
                  <a:schemeClr val="accent1"/>
                </a:solidFill>
              </a:rPr>
              <a:t>.</a:t>
            </a:r>
            <a:endParaRPr lang="ru-RU" sz="14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838205" y="6074132"/>
            <a:ext cx="7838251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Рынок робототехники за рубежом неуклонно растет. Согласно прогнозу Японской ассоциации робототехники, к 2025 г. общий объем рынка робототехники в мире достигнет 66,4 млрд. долларов</a:t>
            </a:r>
            <a:endParaRPr lang="ru-RU" sz="1400" dirty="0">
              <a:solidFill>
                <a:srgbClr val="FFFFFF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27585" y="5723964"/>
            <a:ext cx="7848872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Рынок, применение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38205" y="4581128"/>
            <a:ext cx="7838251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преимущества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546836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Содержание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55576" y="980728"/>
            <a:ext cx="8208912" cy="569386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1450" indent="-171450">
              <a:buFont typeface="Arial"/>
              <a:buChar char="•"/>
            </a:pPr>
            <a:r>
              <a:rPr lang="ru-RU" sz="13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Компания </a:t>
            </a:r>
            <a:r>
              <a:rPr lang="ru-RU" sz="13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Displair</a:t>
            </a:r>
            <a:r>
              <a:rPr lang="ru-RU" sz="13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объявила о старте мировых продаж первой серийной модели воздушных дисплеев с системой </a:t>
            </a:r>
            <a:r>
              <a:rPr lang="ru-RU" sz="13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multi-touch</a:t>
            </a:r>
            <a:r>
              <a:rPr lang="ru-RU" sz="13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. </a:t>
            </a:r>
            <a:endParaRPr lang="ru-RU" sz="13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endParaRPr lang="ru-RU" sz="13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ru-RU" sz="13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Сервис онлайн-бронирования отелей </a:t>
            </a:r>
            <a:r>
              <a:rPr lang="ru-RU" sz="13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Ostrovok.ru</a:t>
            </a:r>
            <a:r>
              <a:rPr lang="ru-RU" sz="13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в </a:t>
            </a:r>
            <a:r>
              <a:rPr lang="ru-RU" sz="13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рамках нового </a:t>
            </a:r>
            <a:r>
              <a:rPr lang="ru-RU" sz="13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раунда финансирования привлек $25 млн</a:t>
            </a:r>
          </a:p>
          <a:p>
            <a:endParaRPr lang="ru-RU" sz="1300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ru-RU" sz="13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«</a:t>
            </a:r>
            <a:r>
              <a:rPr lang="ru-RU" sz="13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МобилитиЛаб</a:t>
            </a:r>
            <a:r>
              <a:rPr lang="ru-RU" sz="13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» представила программный продукт </a:t>
            </a:r>
            <a:r>
              <a:rPr lang="ru-RU" sz="1300" dirty="0" err="1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MobileSputnik</a:t>
            </a:r>
            <a:endParaRPr lang="ru-RU" sz="13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endParaRPr lang="ru-RU" sz="13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ru-RU" sz="1300" dirty="0">
                <a:latin typeface="Arial"/>
                <a:cs typeface="Arial"/>
              </a:rPr>
              <a:t>Ассистент от </a:t>
            </a:r>
            <a:r>
              <a:rPr lang="ru-RU" sz="1300" dirty="0" err="1">
                <a:latin typeface="Arial"/>
                <a:cs typeface="Arial"/>
              </a:rPr>
              <a:t>Спиктуит</a:t>
            </a:r>
            <a:r>
              <a:rPr lang="ru-RU" sz="1300" dirty="0">
                <a:latin typeface="Arial"/>
                <a:cs typeface="Arial"/>
              </a:rPr>
              <a:t>, вошёл в топ-10 приложений, способных повысить продуктивность вашего бизнеса в 2013 году по мнению </a:t>
            </a:r>
            <a:r>
              <a:rPr lang="ru-RU" sz="1300" dirty="0" err="1" smtClean="0">
                <a:latin typeface="Arial"/>
                <a:cs typeface="Arial"/>
              </a:rPr>
              <a:t>Forbes</a:t>
            </a:r>
            <a:endParaRPr lang="ru-RU" sz="1300" dirty="0" smtClean="0">
              <a:latin typeface="Arial"/>
              <a:cs typeface="Arial"/>
            </a:endParaRPr>
          </a:p>
          <a:p>
            <a:endParaRPr lang="ru-RU" sz="13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ru-RU" sz="13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В Татарстане в пилотном режиме начала работу система компании «</a:t>
            </a:r>
            <a:r>
              <a:rPr lang="ru-RU" sz="13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Автодория</a:t>
            </a:r>
            <a:r>
              <a:rPr lang="ru-RU" sz="13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»</a:t>
            </a:r>
          </a:p>
          <a:p>
            <a:r>
              <a:rPr lang="ru-RU" sz="13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</a:t>
            </a:r>
            <a:endParaRPr lang="ru-RU" sz="13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ru-RU" sz="13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Российский проект «ДО-РА» нашел партнеров по производству и дистрибуции в Японии </a:t>
            </a:r>
            <a:endParaRPr lang="ru-RU" sz="13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endParaRPr lang="ru-RU" sz="13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ru-RU" sz="1300" dirty="0">
                <a:latin typeface="Arial"/>
                <a:cs typeface="Arial"/>
              </a:rPr>
              <a:t>ОАО «РЖД» получило от холдинга ОАО «</a:t>
            </a:r>
            <a:r>
              <a:rPr lang="ru-RU" sz="1300" dirty="0" err="1">
                <a:latin typeface="Arial"/>
                <a:cs typeface="Arial"/>
              </a:rPr>
              <a:t>Синара</a:t>
            </a:r>
            <a:r>
              <a:rPr lang="ru-RU" sz="1300" dirty="0">
                <a:latin typeface="Arial"/>
                <a:cs typeface="Arial"/>
              </a:rPr>
              <a:t>-Транспортные Машины» два инновационных тепловоза "ТЭМ14</a:t>
            </a:r>
            <a:r>
              <a:rPr lang="ru-RU" sz="1300" dirty="0" smtClean="0">
                <a:latin typeface="Arial"/>
                <a:cs typeface="Arial"/>
              </a:rPr>
              <a:t>»</a:t>
            </a:r>
          </a:p>
          <a:p>
            <a:endParaRPr lang="ru-RU" sz="1300" dirty="0" smtClean="0"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ru-RU" sz="1300" dirty="0" err="1">
                <a:latin typeface="Arial"/>
                <a:cs typeface="Arial"/>
              </a:rPr>
              <a:t>Optogan</a:t>
            </a:r>
            <a:r>
              <a:rPr lang="ru-RU" sz="1300" dirty="0">
                <a:latin typeface="Arial"/>
                <a:cs typeface="Arial"/>
              </a:rPr>
              <a:t> X10 — продукт </a:t>
            </a:r>
            <a:r>
              <a:rPr lang="ru-RU" sz="1300" dirty="0" smtClean="0">
                <a:latin typeface="Arial"/>
                <a:cs typeface="Arial"/>
              </a:rPr>
              <a:t>года</a:t>
            </a:r>
          </a:p>
          <a:p>
            <a:endParaRPr lang="ru-RU" sz="1300" dirty="0" smtClean="0"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ru-RU" sz="1300" dirty="0">
                <a:latin typeface="Arial"/>
                <a:cs typeface="Arial"/>
              </a:rPr>
              <a:t>Технология «ТЭЭМП» получила признание ведущих европейских экспертов</a:t>
            </a:r>
            <a:endParaRPr lang="ru-RU" sz="1300" dirty="0" smtClean="0">
              <a:latin typeface="Arial"/>
              <a:cs typeface="Arial"/>
            </a:endParaRPr>
          </a:p>
          <a:p>
            <a:endParaRPr lang="ru-RU" sz="1300" dirty="0" smtClean="0"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ru-RU" sz="1300" dirty="0">
                <a:latin typeface="Arial"/>
                <a:cs typeface="Arial"/>
              </a:rPr>
              <a:t>Медико-генетический НЦ РАМН и </a:t>
            </a:r>
            <a:r>
              <a:rPr lang="ru-RU" sz="1300" dirty="0" err="1">
                <a:latin typeface="Arial"/>
                <a:cs typeface="Arial"/>
              </a:rPr>
              <a:t>Sequoia</a:t>
            </a:r>
            <a:r>
              <a:rPr lang="ru-RU" sz="1300" dirty="0">
                <a:latin typeface="Arial"/>
                <a:cs typeface="Arial"/>
              </a:rPr>
              <a:t> </a:t>
            </a:r>
            <a:r>
              <a:rPr lang="ru-RU" sz="1300" dirty="0" err="1">
                <a:latin typeface="Arial"/>
                <a:cs typeface="Arial"/>
              </a:rPr>
              <a:t>genetics</a:t>
            </a:r>
            <a:r>
              <a:rPr lang="ru-RU" sz="1300" dirty="0">
                <a:latin typeface="Arial"/>
                <a:cs typeface="Arial"/>
              </a:rPr>
              <a:t> подписали договор о </a:t>
            </a:r>
            <a:r>
              <a:rPr lang="ru-RU" sz="1300" dirty="0" smtClean="0">
                <a:latin typeface="Arial"/>
                <a:cs typeface="Arial"/>
              </a:rPr>
              <a:t>сотрудничестве</a:t>
            </a:r>
          </a:p>
          <a:p>
            <a:endParaRPr lang="ru-RU" sz="1300" dirty="0" smtClean="0"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ru-RU" sz="1300" dirty="0">
                <a:latin typeface="Arial"/>
                <a:cs typeface="Arial"/>
              </a:rPr>
              <a:t> «</a:t>
            </a:r>
            <a:r>
              <a:rPr lang="ru-RU" sz="1300" dirty="0" err="1">
                <a:latin typeface="Arial"/>
                <a:cs typeface="Arial"/>
              </a:rPr>
              <a:t>НейроМакс</a:t>
            </a:r>
            <a:r>
              <a:rPr lang="ru-RU" sz="1300" dirty="0">
                <a:latin typeface="Arial"/>
                <a:cs typeface="Arial"/>
              </a:rPr>
              <a:t>» получил разрешение на проведение клинического исследования </a:t>
            </a:r>
            <a:r>
              <a:rPr lang="ru-RU" sz="1300" dirty="0" err="1">
                <a:latin typeface="Arial"/>
                <a:cs typeface="Arial"/>
              </a:rPr>
              <a:t>Iб</a:t>
            </a:r>
            <a:r>
              <a:rPr lang="ru-RU" sz="1300" dirty="0">
                <a:latin typeface="Arial"/>
                <a:cs typeface="Arial"/>
              </a:rPr>
              <a:t> фазы препарата для лечения диабетической </a:t>
            </a:r>
            <a:r>
              <a:rPr lang="ru-RU" sz="1300" dirty="0" err="1" smtClean="0">
                <a:latin typeface="Arial"/>
                <a:cs typeface="Arial"/>
              </a:rPr>
              <a:t>полинейропатии</a:t>
            </a:r>
            <a:endParaRPr lang="ru-RU" sz="1300" dirty="0" smtClean="0">
              <a:latin typeface="Arial"/>
              <a:cs typeface="Arial"/>
            </a:endParaRPr>
          </a:p>
          <a:p>
            <a:endParaRPr lang="ru-RU" sz="1300" dirty="0" smtClean="0">
              <a:latin typeface="Arial"/>
              <a:cs typeface="Arial"/>
            </a:endParaRPr>
          </a:p>
          <a:p>
            <a:pPr marL="171450" indent="-171450">
              <a:buFont typeface="Arial"/>
              <a:buChar char="•"/>
            </a:pPr>
            <a:r>
              <a:rPr lang="ru-RU" sz="1300" dirty="0">
                <a:latin typeface="Arial"/>
                <a:cs typeface="Arial"/>
              </a:rPr>
              <a:t>Компании </a:t>
            </a:r>
            <a:r>
              <a:rPr lang="ru-RU" sz="1300" dirty="0" err="1">
                <a:latin typeface="Arial"/>
                <a:cs typeface="Arial"/>
              </a:rPr>
              <a:t>RoboCV</a:t>
            </a:r>
            <a:r>
              <a:rPr lang="ru-RU" sz="1300" dirty="0">
                <a:latin typeface="Arial"/>
                <a:cs typeface="Arial"/>
              </a:rPr>
              <a:t>  был присвоен индекс инвестиционной привлекательности "</a:t>
            </a:r>
            <a:r>
              <a:rPr lang="ru-RU" sz="1300" dirty="0" smtClean="0">
                <a:latin typeface="Arial"/>
                <a:cs typeface="Arial"/>
              </a:rPr>
              <a:t>ВВВ» </a:t>
            </a:r>
            <a:endParaRPr lang="ru-RU" sz="13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85291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/>
              <a:t>ООО Инновационное предприятие </a:t>
            </a:r>
            <a:r>
              <a:rPr lang="ru-RU" sz="2000" b="1" dirty="0" smtClean="0"/>
              <a:t/>
            </a:r>
            <a:br>
              <a:rPr lang="ru-RU" sz="2000" b="1" dirty="0" smtClean="0"/>
            </a:br>
            <a:r>
              <a:rPr lang="ru-RU" sz="2000" b="1" dirty="0" smtClean="0"/>
              <a:t>"</a:t>
            </a:r>
            <a:r>
              <a:rPr lang="ru-RU" sz="2000" b="1" dirty="0" err="1"/>
              <a:t>ДисплАир</a:t>
            </a:r>
            <a:r>
              <a:rPr lang="ru-RU" sz="2000" b="1" dirty="0"/>
              <a:t> Компани"</a:t>
            </a:r>
            <a:endParaRPr lang="ru-RU" sz="2000" dirty="0"/>
          </a:p>
        </p:txBody>
      </p:sp>
      <p:sp>
        <p:nvSpPr>
          <p:cNvPr id="4" name="Rectangle 9"/>
          <p:cNvSpPr/>
          <p:nvPr/>
        </p:nvSpPr>
        <p:spPr>
          <a:xfrm>
            <a:off x="827584" y="980728"/>
            <a:ext cx="453650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Компания </a:t>
            </a:r>
            <a:r>
              <a:rPr lang="ru-RU" sz="1400" b="1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Displair</a:t>
            </a:r>
            <a:r>
              <a:rPr lang="ru-RU" sz="1400" b="1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объявила о старте мировых продаж первой серийной модели воздушных дисплеев с системой </a:t>
            </a:r>
            <a:r>
              <a:rPr lang="ru-RU" sz="1400" b="1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multi-touch</a:t>
            </a:r>
            <a:r>
              <a:rPr lang="ru-RU" sz="1400" b="1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. </a:t>
            </a:r>
            <a:endParaRPr lang="ru-RU" sz="1400" b="1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r>
              <a:rPr lang="ru-RU" sz="1400" dirty="0" smtClean="0"/>
              <a:t>Базовая </a:t>
            </a:r>
            <a:r>
              <a:rPr lang="ru-RU" sz="1400" dirty="0"/>
              <a:t>цена за одно устройство </a:t>
            </a:r>
            <a:r>
              <a:rPr lang="ru-RU" sz="1400" dirty="0" smtClean="0"/>
              <a:t>составит </a:t>
            </a:r>
            <a:r>
              <a:rPr lang="ru-RU" sz="1400" b="1" dirty="0"/>
              <a:t>$13 254</a:t>
            </a:r>
            <a:r>
              <a:rPr lang="ru-RU" sz="1400" dirty="0"/>
              <a:t>.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827584" y="2636912"/>
            <a:ext cx="7920880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err="1">
                <a:solidFill>
                  <a:schemeClr val="bg2"/>
                </a:solidFill>
              </a:rPr>
              <a:t>DisplAir</a:t>
            </a:r>
            <a:r>
              <a:rPr lang="ru-RU" sz="1400" dirty="0">
                <a:solidFill>
                  <a:schemeClr val="bg2"/>
                </a:solidFill>
              </a:rPr>
              <a:t> - Интерактивный </a:t>
            </a:r>
            <a:r>
              <a:rPr lang="ru-RU" sz="1400" dirty="0" err="1">
                <a:solidFill>
                  <a:schemeClr val="bg2"/>
                </a:solidFill>
              </a:rPr>
              <a:t>безэкранный</a:t>
            </a:r>
            <a:r>
              <a:rPr lang="ru-RU" sz="1400" dirty="0">
                <a:solidFill>
                  <a:schemeClr val="bg2"/>
                </a:solidFill>
              </a:rPr>
              <a:t> дисплей. Продукт: устройство, создающее изображение в воздухе (статичное изображение или видео) и позволяющее пользователям управлять контентом прямо в воздухе с помощью рук.</a:t>
            </a:r>
            <a:endParaRPr lang="ru-RU" sz="1400" dirty="0">
              <a:solidFill>
                <a:schemeClr val="bg2"/>
              </a:solidFill>
              <a:latin typeface="Arial" pitchFamily="34" charset="0"/>
              <a:cs typeface="Arial" pitchFamily="34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276872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3645024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005064"/>
            <a:ext cx="7890164" cy="116955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err="1">
                <a:solidFill>
                  <a:schemeClr val="accent1"/>
                </a:solidFill>
              </a:rPr>
              <a:t>Инновационность</a:t>
            </a:r>
            <a:r>
              <a:rPr lang="ru-RU" sz="1400" dirty="0">
                <a:solidFill>
                  <a:schemeClr val="accent1"/>
                </a:solidFill>
              </a:rPr>
              <a:t> технологии </a:t>
            </a:r>
            <a:r>
              <a:rPr lang="ru-RU" sz="1400" dirty="0" err="1">
                <a:solidFill>
                  <a:schemeClr val="accent1"/>
                </a:solidFill>
              </a:rPr>
              <a:t>Displair</a:t>
            </a:r>
            <a:r>
              <a:rPr lang="ru-RU" sz="1400" dirty="0">
                <a:solidFill>
                  <a:schemeClr val="accent1"/>
                </a:solidFill>
              </a:rPr>
              <a:t> в принципиально новом способе вывода изображения, который позволяет реализовать </a:t>
            </a:r>
            <a:r>
              <a:rPr lang="ru-RU" sz="1400" dirty="0" err="1">
                <a:solidFill>
                  <a:schemeClr val="accent1"/>
                </a:solidFill>
              </a:rPr>
              <a:t>multitouch</a:t>
            </a:r>
            <a:r>
              <a:rPr lang="ru-RU" sz="1400" dirty="0">
                <a:solidFill>
                  <a:schemeClr val="accent1"/>
                </a:solidFill>
              </a:rPr>
              <a:t>-управление контентом. Экран </a:t>
            </a:r>
            <a:r>
              <a:rPr lang="ru-RU" sz="1400" dirty="0" err="1">
                <a:solidFill>
                  <a:schemeClr val="accent1"/>
                </a:solidFill>
              </a:rPr>
              <a:t>Displair</a:t>
            </a:r>
            <a:r>
              <a:rPr lang="ru-RU" sz="1400" dirty="0">
                <a:solidFill>
                  <a:schemeClr val="accent1"/>
                </a:solidFill>
              </a:rPr>
              <a:t> – это защищенный от ветра поток воздуха с мельчайшими частицами воды. Свойства водных частиц и особая аэродинамика позволяют сохранять целостность и стабильность изображения, даже если в него помещать посторонние объекты (пальцы, предметы и </a:t>
            </a:r>
            <a:r>
              <a:rPr lang="ru-RU" sz="1400" dirty="0" err="1">
                <a:solidFill>
                  <a:schemeClr val="accent1"/>
                </a:solidFill>
              </a:rPr>
              <a:t>т.д</a:t>
            </a:r>
            <a:r>
              <a:rPr lang="ru-RU" sz="1400" dirty="0">
                <a:solidFill>
                  <a:schemeClr val="accent1"/>
                </a:solidFill>
              </a:rPr>
              <a:t>). </a:t>
            </a:r>
            <a:endParaRPr lang="ru-RU" sz="1400" dirty="0">
              <a:solidFill>
                <a:schemeClr val="accent1"/>
              </a:solidFill>
              <a:latin typeface="Arial" pitchFamily="34" charset="0"/>
              <a:cs typeface="Arial" pitchFamily="34" charset="0"/>
              <a:sym typeface="Arial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5805264"/>
            <a:ext cx="7910259" cy="73866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  <a:latin typeface="Arial"/>
                <a:cs typeface="Arial"/>
              </a:rPr>
              <a:t>Реклама (ATL &amp; BTL); медицина (релаксация / реабилитация); </a:t>
            </a:r>
            <a:r>
              <a:rPr lang="ru-RU" sz="1400" dirty="0" err="1">
                <a:solidFill>
                  <a:schemeClr val="bg2"/>
                </a:solidFill>
                <a:latin typeface="Arial"/>
                <a:cs typeface="Arial"/>
              </a:rPr>
              <a:t>дизайн</a:t>
            </a:r>
            <a:r>
              <a:rPr lang="ru-RU" sz="1400" dirty="0">
                <a:solidFill>
                  <a:schemeClr val="bg2"/>
                </a:solidFill>
                <a:latin typeface="Arial"/>
                <a:cs typeface="Arial"/>
              </a:rPr>
              <a:t> интерьера/экстерьера; </a:t>
            </a:r>
            <a:r>
              <a:rPr lang="ru-RU" sz="1400" dirty="0" err="1">
                <a:solidFill>
                  <a:schemeClr val="bg2"/>
                </a:solidFill>
                <a:latin typeface="Arial"/>
                <a:cs typeface="Arial"/>
              </a:rPr>
              <a:t>интерактивныи</a:t>
            </a:r>
            <a:r>
              <a:rPr lang="ru-RU" sz="1400" dirty="0">
                <a:solidFill>
                  <a:schemeClr val="bg2"/>
                </a:solidFill>
                <a:latin typeface="Arial"/>
                <a:cs typeface="Arial"/>
              </a:rPr>
              <a:t>̆ терминал; электронное меню; средство обучения и симуляции; игровая индустрия</a:t>
            </a:r>
            <a:r>
              <a:rPr lang="ru-RU" sz="1400" dirty="0" smtClean="0">
                <a:solidFill>
                  <a:schemeClr val="bg2"/>
                </a:solidFill>
                <a:latin typeface="Arial"/>
                <a:cs typeface="Arial"/>
              </a:rPr>
              <a:t>.  </a:t>
            </a:r>
            <a:r>
              <a:rPr lang="ru-RU" sz="1400" b="1" dirty="0" smtClean="0">
                <a:solidFill>
                  <a:schemeClr val="bg2"/>
                </a:solidFill>
                <a:latin typeface="Arial"/>
                <a:cs typeface="Arial"/>
              </a:rPr>
              <a:t>В </a:t>
            </a:r>
            <a:r>
              <a:rPr lang="ru-RU" sz="1400" b="1" dirty="0">
                <a:solidFill>
                  <a:schemeClr val="bg2"/>
                </a:solidFill>
                <a:latin typeface="Arial"/>
                <a:cs typeface="Arial"/>
              </a:rPr>
              <a:t>планах - реализовать свой продукт на сумму $30 млн к концу 2013 года</a:t>
            </a:r>
            <a:r>
              <a:rPr lang="ru-RU" sz="1400" dirty="0">
                <a:solidFill>
                  <a:schemeClr val="bg2"/>
                </a:solidFill>
                <a:latin typeface="Arial"/>
                <a:cs typeface="Arial"/>
              </a:rPr>
              <a:t>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38199" y="5445224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630831" y="908720"/>
            <a:ext cx="2947976" cy="9537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3704077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ООО "</a:t>
            </a:r>
            <a:r>
              <a:rPr lang="ru-RU" b="1" dirty="0" err="1"/>
              <a:t>Емертра</a:t>
            </a:r>
            <a:r>
              <a:rPr lang="ru-RU" b="1" dirty="0"/>
              <a:t>"</a:t>
            </a:r>
            <a:endParaRPr lang="ru-RU" dirty="0"/>
          </a:p>
        </p:txBody>
      </p:sp>
      <p:sp>
        <p:nvSpPr>
          <p:cNvPr id="4" name="Rectangle 9"/>
          <p:cNvSpPr/>
          <p:nvPr/>
        </p:nvSpPr>
        <p:spPr>
          <a:xfrm>
            <a:off x="827584" y="836712"/>
            <a:ext cx="777686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/>
              <a:t>Сервис </a:t>
            </a:r>
            <a:r>
              <a:rPr lang="ru-RU" sz="1400" b="1" dirty="0"/>
              <a:t>онлайн-бронирования отелей </a:t>
            </a:r>
            <a:r>
              <a:rPr lang="ru-RU" sz="1400" b="1" dirty="0" err="1"/>
              <a:t>Ostrovok.ru</a:t>
            </a:r>
            <a:r>
              <a:rPr lang="ru-RU" sz="1400" b="1" dirty="0"/>
              <a:t> в </a:t>
            </a:r>
            <a:r>
              <a:rPr lang="ru-RU" sz="1400" b="1" dirty="0" smtClean="0"/>
              <a:t>рамках</a:t>
            </a:r>
          </a:p>
          <a:p>
            <a:r>
              <a:rPr lang="ru-RU" sz="1400" b="1" dirty="0" smtClean="0"/>
              <a:t>нового </a:t>
            </a:r>
            <a:r>
              <a:rPr lang="ru-RU" sz="1400" b="1" dirty="0"/>
              <a:t>раунда финансирования привлек $25 </a:t>
            </a:r>
            <a:r>
              <a:rPr lang="ru-RU" sz="1400" b="1" dirty="0" smtClean="0"/>
              <a:t>млн</a:t>
            </a:r>
          </a:p>
          <a:p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</a:t>
            </a:r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r>
              <a:rPr lang="ru-RU" sz="1400" dirty="0"/>
              <a:t>Средства </a:t>
            </a:r>
            <a:r>
              <a:rPr lang="ru-RU" sz="1400" dirty="0" smtClean="0"/>
              <a:t>вложил </a:t>
            </a:r>
            <a:r>
              <a:rPr lang="ru-RU" sz="1400" dirty="0"/>
              <a:t>консорциум </a:t>
            </a:r>
            <a:r>
              <a:rPr lang="ru-RU" sz="1400" dirty="0" smtClean="0"/>
              <a:t>инвесторов ( венчурные </a:t>
            </a:r>
            <a:r>
              <a:rPr lang="ru-RU" sz="1400" dirty="0"/>
              <a:t>фонды </a:t>
            </a:r>
            <a:endParaRPr lang="ru-RU" sz="1400" dirty="0" smtClean="0"/>
          </a:p>
          <a:p>
            <a:r>
              <a:rPr lang="ru-RU" sz="1400" dirty="0" err="1" smtClean="0"/>
              <a:t>General</a:t>
            </a:r>
            <a:r>
              <a:rPr lang="ru-RU" sz="1400" dirty="0" smtClean="0"/>
              <a:t> </a:t>
            </a:r>
            <a:r>
              <a:rPr lang="ru-RU" sz="1400" dirty="0" err="1"/>
              <a:t>Catalyst</a:t>
            </a:r>
            <a:r>
              <a:rPr lang="ru-RU" sz="1400" dirty="0"/>
              <a:t> </a:t>
            </a:r>
            <a:r>
              <a:rPr lang="ru-RU" sz="1400" dirty="0" err="1" smtClean="0"/>
              <a:t>Partners</a:t>
            </a:r>
            <a:r>
              <a:rPr lang="ru-RU" sz="1400" dirty="0" smtClean="0"/>
              <a:t>,  </a:t>
            </a:r>
            <a:r>
              <a:rPr lang="ru-RU" sz="1400" dirty="0" err="1"/>
              <a:t>Accel</a:t>
            </a:r>
            <a:r>
              <a:rPr lang="ru-RU" sz="1400" dirty="0"/>
              <a:t> </a:t>
            </a:r>
            <a:r>
              <a:rPr lang="ru-RU" sz="1400" dirty="0" err="1" smtClean="0"/>
              <a:t>Partners</a:t>
            </a:r>
            <a:r>
              <a:rPr lang="ru-RU" sz="1400" dirty="0"/>
              <a:t> </a:t>
            </a:r>
            <a:r>
              <a:rPr lang="ru-RU" sz="1400" dirty="0" smtClean="0"/>
              <a:t>и  </a:t>
            </a:r>
            <a:r>
              <a:rPr lang="ru-RU" sz="1400" dirty="0" err="1" smtClean="0"/>
              <a:t>Frontier</a:t>
            </a:r>
            <a:r>
              <a:rPr lang="ru-RU" sz="1400" dirty="0" smtClean="0"/>
              <a:t> </a:t>
            </a:r>
            <a:r>
              <a:rPr lang="ru-RU" sz="1400" dirty="0" err="1" smtClean="0"/>
              <a:t>Ventures</a:t>
            </a:r>
            <a:r>
              <a:rPr lang="ru-RU" sz="1400" dirty="0" smtClean="0"/>
              <a:t> ). </a:t>
            </a:r>
          </a:p>
          <a:p>
            <a:endParaRPr lang="ru-RU" sz="1400" dirty="0" smtClean="0"/>
          </a:p>
          <a:p>
            <a:r>
              <a:rPr lang="ru-RU" sz="1400" dirty="0" smtClean="0"/>
              <a:t>По </a:t>
            </a:r>
            <a:r>
              <a:rPr lang="ru-RU" sz="1400" dirty="0"/>
              <a:t>сообщению представителей компании, средства, привлеченные в новом раунде финансирования, пойдут на дальнейшее развитие компании.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827584" y="3121223"/>
            <a:ext cx="7920880" cy="30777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err="1">
                <a:solidFill>
                  <a:srgbClr val="FFFFFF"/>
                </a:solidFill>
              </a:rPr>
              <a:t>Ostrovok.ru</a:t>
            </a:r>
            <a:r>
              <a:rPr lang="ru-RU" sz="1400" dirty="0">
                <a:solidFill>
                  <a:srgbClr val="FFFFFF"/>
                </a:solidFill>
              </a:rPr>
              <a:t> – российский сервис бронирования отелей.</a:t>
            </a:r>
            <a:endParaRPr lang="ru-RU" sz="1400" dirty="0">
              <a:solidFill>
                <a:srgbClr val="FFFFFF"/>
              </a:solidFill>
              <a:latin typeface="Arial" pitchFamily="34" charset="0"/>
              <a:cs typeface="Arial" pitchFamily="34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780928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3645024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005064"/>
            <a:ext cx="7890164" cy="1169551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Через </a:t>
            </a:r>
            <a:r>
              <a:rPr lang="ru-RU" sz="1400" dirty="0" err="1">
                <a:solidFill>
                  <a:schemeClr val="accent1"/>
                </a:solidFill>
              </a:rPr>
              <a:t>Ostrovok.ru</a:t>
            </a:r>
            <a:r>
              <a:rPr lang="ru-RU" sz="1400" dirty="0">
                <a:solidFill>
                  <a:schemeClr val="accent1"/>
                </a:solidFill>
              </a:rPr>
              <a:t> доступно бронирование 135 тысяч отелей в мире, напрямую сервис работает с 5 тысячами отелей в России и СНГ</a:t>
            </a:r>
            <a:r>
              <a:rPr lang="ru-RU" sz="1400" dirty="0" smtClean="0">
                <a:solidFill>
                  <a:schemeClr val="accent1"/>
                </a:solidFill>
              </a:rPr>
              <a:t>. </a:t>
            </a:r>
            <a:r>
              <a:rPr lang="ru-RU" sz="1400" dirty="0">
                <a:solidFill>
                  <a:schemeClr val="accent1"/>
                </a:solidFill>
              </a:rPr>
              <a:t>Еженедельно сайт посещает более ста тысяч уникальных посетителей, ежемесячный рост прибыли составляет более 60%</a:t>
            </a:r>
            <a:r>
              <a:rPr lang="ru-RU" sz="1400" dirty="0" smtClean="0">
                <a:solidFill>
                  <a:schemeClr val="accent1"/>
                </a:solidFill>
              </a:rPr>
              <a:t>. </a:t>
            </a:r>
            <a:r>
              <a:rPr lang="ru-RU" sz="1400" dirty="0">
                <a:solidFill>
                  <a:schemeClr val="accent1"/>
                </a:solidFill>
              </a:rPr>
              <a:t>В </a:t>
            </a:r>
            <a:r>
              <a:rPr lang="ru-RU" sz="1400" dirty="0" smtClean="0">
                <a:solidFill>
                  <a:schemeClr val="accent1"/>
                </a:solidFill>
              </a:rPr>
              <a:t>2012 году </a:t>
            </a:r>
            <a:r>
              <a:rPr lang="ru-RU" sz="1400" dirty="0" err="1">
                <a:solidFill>
                  <a:schemeClr val="accent1"/>
                </a:solidFill>
              </a:rPr>
              <a:t>Ostrovok.ru</a:t>
            </a:r>
            <a:r>
              <a:rPr lang="ru-RU" sz="1400" dirty="0">
                <a:solidFill>
                  <a:schemeClr val="accent1"/>
                </a:solidFill>
              </a:rPr>
              <a:t> выпустил мобильные приложений для операционных систем </a:t>
            </a:r>
            <a:r>
              <a:rPr lang="ru-RU" sz="1400" dirty="0" err="1">
                <a:solidFill>
                  <a:schemeClr val="accent1"/>
                </a:solidFill>
              </a:rPr>
              <a:t>iOS</a:t>
            </a:r>
            <a:r>
              <a:rPr lang="ru-RU" sz="1400" dirty="0">
                <a:solidFill>
                  <a:schemeClr val="accent1"/>
                </a:solidFill>
              </a:rPr>
              <a:t> и </a:t>
            </a:r>
            <a:r>
              <a:rPr lang="ru-RU" sz="1400" dirty="0" err="1">
                <a:solidFill>
                  <a:schemeClr val="accent1"/>
                </a:solidFill>
              </a:rPr>
              <a:t>Android</a:t>
            </a:r>
            <a:r>
              <a:rPr lang="ru-RU" sz="1400" dirty="0">
                <a:solidFill>
                  <a:schemeClr val="accent1"/>
                </a:solidFill>
              </a:rPr>
              <a:t>, а также запустил сервис, позволяющий оплачивать отели наличными, без использования кредитных карт.</a:t>
            </a:r>
            <a:endParaRPr lang="ru-RU" sz="1400" dirty="0">
              <a:solidFill>
                <a:schemeClr val="accent1"/>
              </a:solidFill>
              <a:latin typeface="Arial" pitchFamily="34" charset="0"/>
              <a:cs typeface="Arial" pitchFamily="34" charset="0"/>
              <a:sym typeface="Arial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5805264"/>
            <a:ext cx="7910259" cy="738664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По данным </a:t>
            </a:r>
            <a:r>
              <a:rPr lang="ru-RU" sz="1400" dirty="0" err="1">
                <a:solidFill>
                  <a:schemeClr val="bg2"/>
                </a:solidFill>
              </a:rPr>
              <a:t>Ostrovok.ru</a:t>
            </a:r>
            <a:r>
              <a:rPr lang="ru-RU" sz="1400" dirty="0">
                <a:solidFill>
                  <a:schemeClr val="bg2"/>
                </a:solidFill>
              </a:rPr>
              <a:t>, объем рынка онлайн-бронирования в России составил в 2012 году примерно $7 млрд. К концу текущего года показатель может превысить $10 млрд, а к 2012 году — $20 млрд, свидетельствуют данные исследования </a:t>
            </a:r>
            <a:r>
              <a:rPr lang="ru-RU" sz="1400" dirty="0" err="1">
                <a:solidFill>
                  <a:schemeClr val="bg2"/>
                </a:solidFill>
              </a:rPr>
              <a:t>PhoCusWright</a:t>
            </a:r>
            <a:r>
              <a:rPr lang="ru-RU" sz="1400" dirty="0">
                <a:solidFill>
                  <a:schemeClr val="bg2"/>
                </a:solidFill>
              </a:rPr>
              <a:t>.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445224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26727" y="908720"/>
            <a:ext cx="2577721" cy="9537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2347647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 dirty="0"/>
              <a:t>ООО "Лаборатория корпоративной мобильности"</a:t>
            </a:r>
            <a:endParaRPr lang="ru-RU" sz="2000" dirty="0"/>
          </a:p>
        </p:txBody>
      </p:sp>
      <p:sp>
        <p:nvSpPr>
          <p:cNvPr id="4" name="Rectangle 9"/>
          <p:cNvSpPr/>
          <p:nvPr/>
        </p:nvSpPr>
        <p:spPr>
          <a:xfrm>
            <a:off x="827584" y="836712"/>
            <a:ext cx="626469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«</a:t>
            </a:r>
            <a:r>
              <a:rPr lang="ru-RU" sz="1400" b="1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МобилитиЛаб</a:t>
            </a:r>
            <a:r>
              <a:rPr lang="ru-RU" sz="1400" b="1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» </a:t>
            </a:r>
            <a:r>
              <a:rPr lang="ru-RU" sz="1400" b="1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представила </a:t>
            </a:r>
            <a:r>
              <a:rPr lang="ru-RU" sz="1400" b="1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программный продукт </a:t>
            </a:r>
            <a:r>
              <a:rPr lang="ru-RU" sz="1400" b="1" dirty="0" err="1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MobileSputnik</a:t>
            </a:r>
            <a:endParaRPr lang="ru-RU" sz="1400" b="1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</a:t>
            </a:r>
          </a:p>
          <a:p>
            <a:r>
              <a:rPr lang="ru-RU" sz="1400" dirty="0" smtClean="0"/>
              <a:t>Данное </a:t>
            </a:r>
            <a:r>
              <a:rPr lang="ru-RU" sz="1400" dirty="0"/>
              <a:t>решение обеспечивает все необходимые бизнес-функции для использования в качестве мобильного рабочего места при строгом соблюдении необходимых параметров безопасности и защищенности корпоративной </a:t>
            </a:r>
            <a:r>
              <a:rPr lang="ru-RU" sz="1400" dirty="0" smtClean="0"/>
              <a:t>информации.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827584" y="2618328"/>
            <a:ext cx="7920880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  <a:sym typeface="Arial"/>
              </a:rPr>
              <a:t>MobileSputnik</a:t>
            </a:r>
            <a:r>
              <a:rPr lang="ru-RU" sz="1400" dirty="0">
                <a:solidFill>
                  <a:schemeClr val="bg2"/>
                </a:solidFill>
                <a:latin typeface="Arial" pitchFamily="34" charset="0"/>
                <a:cs typeface="Arial" pitchFamily="34" charset="0"/>
                <a:sym typeface="Arial"/>
              </a:rPr>
              <a:t> - первое тиражное российское решение, предназначенное для организации корпоративных мобильных рабочих мест (</a:t>
            </a:r>
            <a:r>
              <a:rPr lang="ru-RU" sz="1400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  <a:sym typeface="Arial"/>
              </a:rPr>
              <a:t>Enterprise</a:t>
            </a:r>
            <a:r>
              <a:rPr lang="ru-RU" sz="1400" dirty="0">
                <a:solidFill>
                  <a:schemeClr val="bg2"/>
                </a:solidFill>
                <a:latin typeface="Arial" pitchFamily="34" charset="0"/>
                <a:cs typeface="Arial" pitchFamily="34" charset="0"/>
                <a:sym typeface="Arial"/>
              </a:rPr>
              <a:t> </a:t>
            </a:r>
            <a:r>
              <a:rPr lang="ru-RU" sz="1400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  <a:sym typeface="Arial"/>
              </a:rPr>
              <a:t>Mobile</a:t>
            </a:r>
            <a:r>
              <a:rPr lang="ru-RU" sz="1400" dirty="0">
                <a:solidFill>
                  <a:schemeClr val="bg2"/>
                </a:solidFill>
                <a:latin typeface="Arial" pitchFamily="34" charset="0"/>
                <a:cs typeface="Arial" pitchFamily="34" charset="0"/>
                <a:sym typeface="Arial"/>
              </a:rPr>
              <a:t> </a:t>
            </a:r>
            <a:r>
              <a:rPr lang="ru-RU" sz="1400" dirty="0" err="1">
                <a:solidFill>
                  <a:schemeClr val="bg2"/>
                </a:solidFill>
                <a:latin typeface="Arial" pitchFamily="34" charset="0"/>
                <a:cs typeface="Arial" pitchFamily="34" charset="0"/>
                <a:sym typeface="Arial"/>
              </a:rPr>
              <a:t>Workplace</a:t>
            </a:r>
            <a:r>
              <a:rPr lang="ru-RU" sz="1400" dirty="0">
                <a:solidFill>
                  <a:schemeClr val="bg2"/>
                </a:solidFill>
                <a:latin typeface="Arial" pitchFamily="34" charset="0"/>
                <a:cs typeface="Arial" pitchFamily="34" charset="0"/>
                <a:sym typeface="Arial"/>
              </a:rPr>
              <a:t>) на базе современных мобильных устройств.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27584" y="2267580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3501008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3845947"/>
            <a:ext cx="7890164" cy="2031325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err="1" smtClean="0">
                <a:solidFill>
                  <a:schemeClr val="accent1"/>
                </a:solidFill>
              </a:rPr>
              <a:t>MobileSputnik</a:t>
            </a:r>
            <a:r>
              <a:rPr lang="ru-RU" sz="1400" dirty="0" smtClean="0">
                <a:solidFill>
                  <a:schemeClr val="accent1"/>
                </a:solidFill>
              </a:rPr>
              <a:t> открывает для заказчиков уникальные возможности мобильной работы с деловой информацией, естественным образом интегрированные в существующий корпоративный ИТ-ландшафт. Спроектированный </a:t>
            </a:r>
            <a:r>
              <a:rPr lang="ru-RU" sz="1400" dirty="0">
                <a:solidFill>
                  <a:schemeClr val="accent1"/>
                </a:solidFill>
              </a:rPr>
              <a:t>с учетом нового пользовательского опыта и сценариев использования мобильных устройств в деловой среде, </a:t>
            </a:r>
            <a:r>
              <a:rPr lang="ru-RU" sz="1400" dirty="0" err="1">
                <a:solidFill>
                  <a:schemeClr val="accent1"/>
                </a:solidFill>
              </a:rPr>
              <a:t>MobileSputnik</a:t>
            </a:r>
            <a:r>
              <a:rPr lang="ru-RU" sz="1400" dirty="0">
                <a:solidFill>
                  <a:schemeClr val="accent1"/>
                </a:solidFill>
              </a:rPr>
              <a:t> обеспечивает прозрачный и безопасный доступ к информационным активам предприятия и средствам оперативной обработки рабочих документов на мобильных устройствах</a:t>
            </a:r>
            <a:r>
              <a:rPr lang="ru-RU" sz="1400" dirty="0" smtClean="0">
                <a:solidFill>
                  <a:schemeClr val="accent1"/>
                </a:solidFill>
              </a:rPr>
              <a:t>.</a:t>
            </a:r>
          </a:p>
          <a:p>
            <a:endParaRPr lang="ru-RU" sz="1400" dirty="0">
              <a:solidFill>
                <a:schemeClr val="accent1"/>
              </a:solidFill>
            </a:endParaRPr>
          </a:p>
          <a:p>
            <a:r>
              <a:rPr lang="ru-RU" sz="1400" dirty="0" err="1">
                <a:solidFill>
                  <a:schemeClr val="accent1"/>
                </a:solidFill>
              </a:rPr>
              <a:t>MobileSputnik</a:t>
            </a:r>
            <a:r>
              <a:rPr lang="ru-RU" sz="1400" dirty="0">
                <a:solidFill>
                  <a:schemeClr val="accent1"/>
                </a:solidFill>
              </a:rPr>
              <a:t> предоставляет базовые средства и функциональные возможности для организации корпоративных мобильных рабочих мест на основе планшетов под управлением </a:t>
            </a:r>
            <a:r>
              <a:rPr lang="ru-RU" sz="1400" dirty="0" err="1">
                <a:solidFill>
                  <a:schemeClr val="accent1"/>
                </a:solidFill>
              </a:rPr>
              <a:t>iOS</a:t>
            </a:r>
            <a:r>
              <a:rPr lang="ru-RU" sz="1400" dirty="0">
                <a:solidFill>
                  <a:schemeClr val="accent1"/>
                </a:solidFill>
              </a:rPr>
              <a:t> и </a:t>
            </a:r>
            <a:r>
              <a:rPr lang="ru-RU" sz="1400" dirty="0" err="1">
                <a:solidFill>
                  <a:schemeClr val="accent1"/>
                </a:solidFill>
              </a:rPr>
              <a:t>Android</a:t>
            </a:r>
            <a:endParaRPr lang="ru-RU" sz="1400" dirty="0">
              <a:solidFill>
                <a:schemeClr val="accent1"/>
              </a:solidFill>
              <a:latin typeface="Arial" pitchFamily="34" charset="0"/>
              <a:cs typeface="Arial" pitchFamily="34" charset="0"/>
              <a:sym typeface="Arial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6361583"/>
            <a:ext cx="7910259" cy="307777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Крупные и средние компании и организации в России и в мире.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6011996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20272" y="764704"/>
            <a:ext cx="1725491" cy="12961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8452591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ООО "</a:t>
            </a:r>
            <a:r>
              <a:rPr lang="ru-RU" sz="2800" dirty="0" err="1"/>
              <a:t>Спиктуит</a:t>
            </a:r>
            <a:r>
              <a:rPr lang="ru-RU" sz="2800" dirty="0"/>
              <a:t>" </a:t>
            </a:r>
            <a:endParaRPr lang="ru-RU" sz="2800" dirty="0"/>
          </a:p>
        </p:txBody>
      </p:sp>
      <p:sp>
        <p:nvSpPr>
          <p:cNvPr id="4" name="Rectangle 9"/>
          <p:cNvSpPr/>
          <p:nvPr/>
        </p:nvSpPr>
        <p:spPr>
          <a:xfrm>
            <a:off x="827584" y="1034152"/>
            <a:ext cx="432048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/>
              <a:t>Ассистент от </a:t>
            </a:r>
            <a:r>
              <a:rPr lang="ru-RU" sz="1400" dirty="0" err="1"/>
              <a:t>Спиктуит</a:t>
            </a:r>
            <a:r>
              <a:rPr lang="ru-RU" sz="1400" dirty="0"/>
              <a:t>, вошёл в топ-10 приложений, способных повысить продуктивность вашего бизнеса в 2013 году по мнению </a:t>
            </a:r>
            <a:r>
              <a:rPr lang="ru-RU" sz="1400" dirty="0" err="1"/>
              <a:t>Forbes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827584" y="2762925"/>
            <a:ext cx="7920880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Ассистент </a:t>
            </a:r>
            <a:r>
              <a:rPr lang="ru-RU" sz="1400" dirty="0" err="1">
                <a:solidFill>
                  <a:srgbClr val="FFFFFF"/>
                </a:solidFill>
              </a:rPr>
              <a:t>Speaktoit</a:t>
            </a:r>
            <a:r>
              <a:rPr lang="ru-RU" sz="1400" dirty="0">
                <a:solidFill>
                  <a:srgbClr val="FFFFFF"/>
                </a:solidFill>
              </a:rPr>
              <a:t> </a:t>
            </a:r>
            <a:r>
              <a:rPr lang="ru-RU" sz="1400" dirty="0" smtClean="0">
                <a:solidFill>
                  <a:srgbClr val="FFFFFF"/>
                </a:solidFill>
              </a:rPr>
              <a:t>– это говорящий </a:t>
            </a:r>
            <a:r>
              <a:rPr lang="ru-RU" sz="1400" dirty="0">
                <a:solidFill>
                  <a:srgbClr val="FFFFFF"/>
                </a:solidFill>
              </a:rPr>
              <a:t>персональный ассистент для смартфонов на базе </a:t>
            </a:r>
            <a:r>
              <a:rPr lang="ru-RU" sz="1400" dirty="0" err="1">
                <a:solidFill>
                  <a:srgbClr val="FFFFFF"/>
                </a:solidFill>
              </a:rPr>
              <a:t>Android</a:t>
            </a:r>
            <a:r>
              <a:rPr lang="ru-RU" sz="1400" dirty="0">
                <a:solidFill>
                  <a:srgbClr val="FFFFFF"/>
                </a:solidFill>
              </a:rPr>
              <a:t>, </a:t>
            </a:r>
            <a:r>
              <a:rPr lang="ru-RU" sz="1400" dirty="0" err="1">
                <a:solidFill>
                  <a:srgbClr val="FFFFFF"/>
                </a:solidFill>
              </a:rPr>
              <a:t>iOS</a:t>
            </a:r>
            <a:r>
              <a:rPr lang="ru-RU" sz="1400" dirty="0">
                <a:solidFill>
                  <a:srgbClr val="FFFFFF"/>
                </a:solidFill>
              </a:rPr>
              <a:t>, </a:t>
            </a:r>
            <a:r>
              <a:rPr lang="ru-RU" sz="1400" dirty="0" err="1">
                <a:solidFill>
                  <a:srgbClr val="FFFFFF"/>
                </a:solidFill>
              </a:rPr>
              <a:t>Windows</a:t>
            </a:r>
            <a:r>
              <a:rPr lang="ru-RU" sz="1400" dirty="0">
                <a:solidFill>
                  <a:srgbClr val="FFFFFF"/>
                </a:solidFill>
              </a:rPr>
              <a:t> </a:t>
            </a:r>
            <a:r>
              <a:rPr lang="ru-RU" sz="1400" dirty="0" err="1" smtClean="0">
                <a:solidFill>
                  <a:srgbClr val="FFFFFF"/>
                </a:solidFill>
              </a:rPr>
              <a:t>Phone</a:t>
            </a:r>
            <a:r>
              <a:rPr lang="ru-RU" sz="1400" dirty="0" smtClean="0">
                <a:solidFill>
                  <a:srgbClr val="FFFFFF"/>
                </a:solidFill>
              </a:rPr>
              <a:t>, </a:t>
            </a:r>
            <a:r>
              <a:rPr lang="ru-RU" sz="1400" dirty="0">
                <a:solidFill>
                  <a:srgbClr val="FFFFFF"/>
                </a:solidFill>
              </a:rPr>
              <a:t>использующий естественный язык для ответа на вопросы, поиска информации, запуска приложений и работы с разными Интернет-сервисами, такими как </a:t>
            </a:r>
            <a:r>
              <a:rPr lang="ru-RU" sz="1400" dirty="0" err="1">
                <a:solidFill>
                  <a:srgbClr val="FFFFFF"/>
                </a:solidFill>
              </a:rPr>
              <a:t>Yandex</a:t>
            </a:r>
            <a:r>
              <a:rPr lang="ru-RU" sz="1400" dirty="0">
                <a:solidFill>
                  <a:srgbClr val="FFFFFF"/>
                </a:solidFill>
              </a:rPr>
              <a:t>, </a:t>
            </a:r>
            <a:r>
              <a:rPr lang="ru-RU" sz="1400" dirty="0" err="1">
                <a:solidFill>
                  <a:srgbClr val="FFFFFF"/>
                </a:solidFill>
              </a:rPr>
              <a:t>Google</a:t>
            </a:r>
            <a:r>
              <a:rPr lang="ru-RU" sz="1400" dirty="0">
                <a:solidFill>
                  <a:srgbClr val="FFFFFF"/>
                </a:solidFill>
              </a:rPr>
              <a:t>, </a:t>
            </a:r>
            <a:r>
              <a:rPr lang="ru-RU" sz="1400" dirty="0" err="1">
                <a:solidFill>
                  <a:srgbClr val="FFFFFF"/>
                </a:solidFill>
              </a:rPr>
              <a:t>Facebook</a:t>
            </a:r>
            <a:r>
              <a:rPr lang="ru-RU" sz="1400" dirty="0">
                <a:solidFill>
                  <a:srgbClr val="FFFFFF"/>
                </a:solidFill>
              </a:rPr>
              <a:t>, </a:t>
            </a:r>
            <a:r>
              <a:rPr lang="ru-RU" sz="1400" dirty="0" err="1">
                <a:solidFill>
                  <a:srgbClr val="FFFFFF"/>
                </a:solidFill>
              </a:rPr>
              <a:t>Twitter</a:t>
            </a:r>
            <a:r>
              <a:rPr lang="ru-RU" sz="1400" dirty="0">
                <a:solidFill>
                  <a:srgbClr val="FFFFFF"/>
                </a:solidFill>
              </a:rPr>
              <a:t> и многими другими.</a:t>
            </a:r>
            <a:endParaRPr lang="ru-RU" sz="1400" dirty="0">
              <a:solidFill>
                <a:srgbClr val="FFFFFF"/>
              </a:solidFill>
              <a:latin typeface="Arial" pitchFamily="34" charset="0"/>
              <a:cs typeface="Arial" pitchFamily="34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411596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4067780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4418528"/>
            <a:ext cx="7890164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Главным достоинством </a:t>
            </a:r>
            <a:r>
              <a:rPr lang="ru-RU" sz="1400" dirty="0" err="1">
                <a:solidFill>
                  <a:schemeClr val="accent1"/>
                </a:solidFill>
              </a:rPr>
              <a:t>Assistant</a:t>
            </a:r>
            <a:r>
              <a:rPr lang="ru-RU" sz="1400" dirty="0">
                <a:solidFill>
                  <a:schemeClr val="accent1"/>
                </a:solidFill>
              </a:rPr>
              <a:t> перед крупными игроками является активная поддержка сторонних сервисов</a:t>
            </a:r>
            <a:r>
              <a:rPr lang="ru-RU" sz="1400" dirty="0" smtClean="0">
                <a:solidFill>
                  <a:schemeClr val="accent1"/>
                </a:solidFill>
              </a:rPr>
              <a:t>. </a:t>
            </a:r>
            <a:r>
              <a:rPr lang="ru-RU" sz="1400" dirty="0">
                <a:solidFill>
                  <a:schemeClr val="accent1"/>
                </a:solidFill>
              </a:rPr>
              <a:t>По словам создателей, </a:t>
            </a:r>
            <a:r>
              <a:rPr lang="ru-RU" sz="1400" dirty="0" err="1">
                <a:solidFill>
                  <a:schemeClr val="accent1"/>
                </a:solidFill>
              </a:rPr>
              <a:t>Assistant</a:t>
            </a:r>
            <a:r>
              <a:rPr lang="ru-RU" sz="1400" dirty="0">
                <a:solidFill>
                  <a:schemeClr val="accent1"/>
                </a:solidFill>
              </a:rPr>
              <a:t> на сегодняшний день скачали более 4 млн человек, 40% из которых являются активными пользователями.</a:t>
            </a:r>
            <a:endParaRPr lang="ru-RU" sz="1400" dirty="0">
              <a:solidFill>
                <a:schemeClr val="accent1"/>
              </a:solidFill>
              <a:latin typeface="Arial" pitchFamily="34" charset="0"/>
              <a:cs typeface="Arial" pitchFamily="34" charset="0"/>
              <a:sym typeface="Arial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5858108"/>
            <a:ext cx="7910259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</a:rPr>
              <a:t>Рынок - глобальный, продукты компании доступны для скачивания во всем мире через каталоги мобильных приложений </a:t>
            </a:r>
            <a:r>
              <a:rPr lang="ru-RU" sz="1400" dirty="0" err="1">
                <a:solidFill>
                  <a:schemeClr val="bg2"/>
                </a:solidFill>
              </a:rPr>
              <a:t>Apple</a:t>
            </a:r>
            <a:r>
              <a:rPr lang="ru-RU" sz="1400" dirty="0">
                <a:solidFill>
                  <a:schemeClr val="bg2"/>
                </a:solidFill>
              </a:rPr>
              <a:t> </a:t>
            </a:r>
            <a:r>
              <a:rPr lang="ru-RU" sz="1400" dirty="0" err="1">
                <a:solidFill>
                  <a:schemeClr val="bg2"/>
                </a:solidFill>
              </a:rPr>
              <a:t>App</a:t>
            </a:r>
            <a:r>
              <a:rPr lang="ru-RU" sz="1400" dirty="0">
                <a:solidFill>
                  <a:schemeClr val="bg2"/>
                </a:solidFill>
              </a:rPr>
              <a:t> </a:t>
            </a:r>
            <a:r>
              <a:rPr lang="ru-RU" sz="1400" dirty="0" err="1">
                <a:solidFill>
                  <a:schemeClr val="bg2"/>
                </a:solidFill>
              </a:rPr>
              <a:t>Store</a:t>
            </a:r>
            <a:r>
              <a:rPr lang="ru-RU" sz="1400" dirty="0">
                <a:solidFill>
                  <a:schemeClr val="bg2"/>
                </a:solidFill>
              </a:rPr>
              <a:t> и </a:t>
            </a:r>
            <a:r>
              <a:rPr lang="ru-RU" sz="1400" dirty="0" err="1">
                <a:solidFill>
                  <a:schemeClr val="bg2"/>
                </a:solidFill>
              </a:rPr>
              <a:t>Google</a:t>
            </a:r>
            <a:r>
              <a:rPr lang="ru-RU" sz="1400" dirty="0">
                <a:solidFill>
                  <a:schemeClr val="bg2"/>
                </a:solidFill>
              </a:rPr>
              <a:t> </a:t>
            </a:r>
            <a:r>
              <a:rPr lang="ru-RU" sz="1400" dirty="0" err="1">
                <a:solidFill>
                  <a:schemeClr val="bg2"/>
                </a:solidFill>
              </a:rPr>
              <a:t>Play</a:t>
            </a:r>
            <a:r>
              <a:rPr lang="ru-RU" sz="1400" dirty="0">
                <a:solidFill>
                  <a:schemeClr val="bg2"/>
                </a:solidFill>
              </a:rPr>
              <a:t>.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507940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68144" y="908720"/>
            <a:ext cx="2733603" cy="100970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7293129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800" dirty="0"/>
              <a:t>ООО "</a:t>
            </a:r>
            <a:r>
              <a:rPr lang="ru-RU" sz="2800" dirty="0" err="1"/>
              <a:t>Автодория</a:t>
            </a:r>
            <a:r>
              <a:rPr lang="ru-RU" sz="2800" dirty="0"/>
              <a:t>"</a:t>
            </a:r>
            <a:endParaRPr lang="ru-RU" sz="2800" dirty="0"/>
          </a:p>
        </p:txBody>
      </p:sp>
      <p:sp>
        <p:nvSpPr>
          <p:cNvPr id="4" name="Rectangle 9"/>
          <p:cNvSpPr/>
          <p:nvPr/>
        </p:nvSpPr>
        <p:spPr>
          <a:xfrm>
            <a:off x="899592" y="1177588"/>
            <a:ext cx="51845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В Татарстане в пилотном режиме начала работу система компании «</a:t>
            </a:r>
            <a:r>
              <a:rPr lang="ru-RU" sz="1400" b="1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Автодория</a:t>
            </a:r>
            <a:r>
              <a:rPr lang="ru-RU" sz="1400" b="1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»</a:t>
            </a:r>
            <a:endParaRPr lang="ru-RU" sz="1400" b="1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5" name="Rectangle 10"/>
          <p:cNvSpPr/>
          <p:nvPr/>
        </p:nvSpPr>
        <p:spPr>
          <a:xfrm>
            <a:off x="827584" y="2420888"/>
            <a:ext cx="7920880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Система «</a:t>
            </a:r>
            <a:r>
              <a:rPr lang="ru-RU" sz="1400" dirty="0" err="1">
                <a:solidFill>
                  <a:srgbClr val="FFFFFF"/>
                </a:solidFill>
              </a:rPr>
              <a:t>Автодория</a:t>
            </a:r>
            <a:r>
              <a:rPr lang="ru-RU" sz="1400" dirty="0">
                <a:solidFill>
                  <a:srgbClr val="FFFFFF"/>
                </a:solidFill>
              </a:rPr>
              <a:t>» представляет собой аппаратно-программный комплекс, предназначенный для измерений скорости движения транспортных средств путем вычисления времени, за которое они преодолели расстояние между установленными вдоль дороги регистраторами. </a:t>
            </a:r>
            <a:endParaRPr lang="ru-RU" sz="1400" dirty="0" smtClean="0">
              <a:solidFill>
                <a:srgbClr val="FFFFFF"/>
              </a:solidFill>
            </a:endParaRPr>
          </a:p>
          <a:p>
            <a:r>
              <a:rPr lang="ru-RU" sz="1400" dirty="0" smtClean="0">
                <a:solidFill>
                  <a:srgbClr val="FFFFFF"/>
                </a:solidFill>
              </a:rPr>
              <a:t>Используются  технологии </a:t>
            </a:r>
            <a:r>
              <a:rPr lang="ru-RU" sz="1400" dirty="0">
                <a:solidFill>
                  <a:srgbClr val="FFFFFF"/>
                </a:solidFill>
              </a:rPr>
              <a:t>оптического распознавания </a:t>
            </a:r>
            <a:r>
              <a:rPr lang="ru-RU" sz="1400" dirty="0" err="1">
                <a:solidFill>
                  <a:srgbClr val="FFFFFF"/>
                </a:solidFill>
              </a:rPr>
              <a:t>госномера</a:t>
            </a:r>
            <a:r>
              <a:rPr lang="ru-RU" sz="1400" dirty="0">
                <a:solidFill>
                  <a:srgbClr val="FFFFFF"/>
                </a:solidFill>
              </a:rPr>
              <a:t>, ГЛОНАСС и ЭЦП</a:t>
            </a:r>
            <a:endParaRPr lang="ru-RU" sz="1400" dirty="0">
              <a:solidFill>
                <a:srgbClr val="FFFFFF"/>
              </a:solidFill>
              <a:latin typeface="Arial" pitchFamily="34" charset="0"/>
              <a:cs typeface="Arial" pitchFamily="34" charset="0"/>
              <a:sym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051556"/>
            <a:ext cx="7920880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Суть инновации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27584" y="3501008"/>
            <a:ext cx="7890169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2"/>
                </a:solidFill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chemeClr val="bg2"/>
                </a:solidFill>
                <a:cs typeface="Arial" pitchFamily="34" charset="0"/>
              </a:rPr>
              <a:t>преимущества</a:t>
            </a:r>
            <a:endParaRPr lang="ru-RU" b="1" dirty="0">
              <a:solidFill>
                <a:schemeClr val="bg2"/>
              </a:solidFill>
              <a:cs typeface="Arial" pitchFamily="34" charset="0"/>
            </a:endParaRPr>
          </a:p>
        </p:txBody>
      </p:sp>
      <p:sp>
        <p:nvSpPr>
          <p:cNvPr id="8" name="Rectangle 10"/>
          <p:cNvSpPr/>
          <p:nvPr/>
        </p:nvSpPr>
        <p:spPr>
          <a:xfrm>
            <a:off x="827584" y="3861048"/>
            <a:ext cx="7890164" cy="181588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  <a:sym typeface="Arial"/>
              </a:rPr>
              <a:t>Соблюдение ПДД на протяженных участках дорог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  <a:sym typeface="Arial"/>
              </a:rPr>
              <a:t>Незаметность для радар- детекторов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  <a:sym typeface="Arial"/>
              </a:rPr>
              <a:t>Юридическая значимость данных за счет использования ЭЦП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  <a:sym typeface="Arial"/>
              </a:rPr>
              <a:t>Низкая стоимость внедрения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  <a:sym typeface="Arial"/>
              </a:rPr>
              <a:t>Точное определение места и времени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  <a:sym typeface="Arial"/>
              </a:rPr>
              <a:t>Непрерывный контроль на всем пути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  <a:sym typeface="Arial"/>
              </a:rPr>
              <a:t>Розыск транспортных средств</a:t>
            </a:r>
          </a:p>
          <a:p>
            <a:pPr marL="285750" indent="-285750">
              <a:buFont typeface="Arial"/>
              <a:buChar char="•"/>
            </a:pPr>
            <a:r>
              <a:rPr lang="ru-RU" sz="1400" dirty="0">
                <a:solidFill>
                  <a:schemeClr val="accent1"/>
                </a:solidFill>
                <a:latin typeface="Arial" pitchFamily="34" charset="0"/>
                <a:cs typeface="Arial" pitchFamily="34" charset="0"/>
                <a:sym typeface="Arial"/>
              </a:rPr>
              <a:t>Уникальное бизнес-предложение</a:t>
            </a:r>
            <a:endParaRPr lang="ru-RU" sz="1400" dirty="0">
              <a:solidFill>
                <a:schemeClr val="accent1"/>
              </a:solidFill>
              <a:latin typeface="Arial" pitchFamily="34" charset="0"/>
              <a:cs typeface="Arial" pitchFamily="34" charset="0"/>
              <a:sym typeface="Arial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38205" y="6146140"/>
            <a:ext cx="7910259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В Европе и Америке рынок систем контроля движения транспортных средств существует со второй половины 20 века и ежегодно </a:t>
            </a:r>
            <a:r>
              <a:rPr lang="ru-RU" sz="1400" dirty="0" smtClean="0">
                <a:solidFill>
                  <a:srgbClr val="FFFFFF"/>
                </a:solidFill>
              </a:rPr>
              <a:t>растёт.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838199" y="5795972"/>
            <a:ext cx="7910265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cs typeface="Arial" pitchFamily="34" charset="0"/>
              </a:rPr>
              <a:t>Рынок</a:t>
            </a:r>
            <a:endParaRPr lang="ru-RU" b="1" dirty="0">
              <a:solidFill>
                <a:srgbClr val="FFFFFF"/>
              </a:solidFill>
              <a:cs typeface="Arial" pitchFamily="34" charset="0"/>
            </a:endParaRPr>
          </a:p>
        </p:txBody>
      </p:sp>
      <p:pic>
        <p:nvPicPr>
          <p:cNvPr id="13" name="Picture 4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2449" y="44624"/>
            <a:ext cx="62195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58877" y="908720"/>
            <a:ext cx="2517579" cy="8681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0719797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ОАО "</a:t>
            </a:r>
            <a:r>
              <a:rPr lang="ru-RU" dirty="0" err="1"/>
              <a:t>Интерсофт</a:t>
            </a:r>
            <a:r>
              <a:rPr lang="ru-RU" dirty="0"/>
              <a:t> Евразия" </a:t>
            </a:r>
          </a:p>
        </p:txBody>
      </p:sp>
      <p:sp>
        <p:nvSpPr>
          <p:cNvPr id="3" name="Rectangle 31"/>
          <p:cNvSpPr/>
          <p:nvPr/>
        </p:nvSpPr>
        <p:spPr>
          <a:xfrm>
            <a:off x="711366" y="2481232"/>
            <a:ext cx="4984584" cy="107484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9"/>
          <p:cNvSpPr/>
          <p:nvPr/>
        </p:nvSpPr>
        <p:spPr>
          <a:xfrm>
            <a:off x="755576" y="964466"/>
            <a:ext cx="57606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«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Интерсофт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Евразия» (оператор проекта «ДО-РА»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) и 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японские </a:t>
            </a:r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компании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Honda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Electronics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и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Nisso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</a:t>
            </a:r>
            <a:r>
              <a:rPr lang="ru-RU" sz="1400" dirty="0" err="1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Boeki</a:t>
            </a:r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подписали меморандум </a:t>
            </a:r>
            <a:r>
              <a:rPr lang="ru-RU" sz="1400" dirty="0" smtClean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о взаимопонимании и совместной организации производства и продаж индикатора ионизирующего излучения с функциями дозиметра-радиометра «ДО-РА» для смартфонов и планшетных компьютеров на территории Японии и других мировых рынках.</a:t>
            </a:r>
          </a:p>
        </p:txBody>
      </p:sp>
      <p:sp>
        <p:nvSpPr>
          <p:cNvPr id="5" name="Rectangle 10"/>
          <p:cNvSpPr/>
          <p:nvPr/>
        </p:nvSpPr>
        <p:spPr>
          <a:xfrm>
            <a:off x="818374" y="2996952"/>
            <a:ext cx="7858082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rgbClr val="FFFFFF"/>
                </a:solidFill>
              </a:rPr>
              <a:t>Проект "DO-RA" - Мобильный дозиметр-радиометр на базе мобильного телефона (смартфона) с применением уникального датчика жесткого альфа-, бета- и гамма-излучения. Система управления «ДО-РА» осуществляется посредством специально разработанных пакетов программ и за счет лицензионной операционной системы, используемой тем или иным мобильным устройством. </a:t>
            </a:r>
            <a:endParaRPr lang="ru-RU" sz="1400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27584" y="2636912"/>
            <a:ext cx="7848872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Суть инновации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10"/>
          <p:cNvSpPr/>
          <p:nvPr/>
        </p:nvSpPr>
        <p:spPr>
          <a:xfrm>
            <a:off x="838205" y="4581128"/>
            <a:ext cx="7838251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</a:rPr>
              <a:t>Датчик выполнен на основе полупроводникового детектора и может быть изначально встроенным в схему телефона или использоваться в виде дополнительного устройства. Последний вариант прибора работает через USB-порт или дистанционно (через </a:t>
            </a:r>
            <a:r>
              <a:rPr lang="ru-RU" sz="1400" dirty="0" err="1">
                <a:solidFill>
                  <a:schemeClr val="accent1"/>
                </a:solidFill>
              </a:rPr>
              <a:t>Bluetooth</a:t>
            </a:r>
            <a:r>
              <a:rPr lang="ru-RU" sz="1400" dirty="0">
                <a:solidFill>
                  <a:schemeClr val="accent1"/>
                </a:solidFill>
              </a:rPr>
              <a:t> либо </a:t>
            </a:r>
            <a:r>
              <a:rPr lang="ru-RU" sz="1400" dirty="0" err="1">
                <a:solidFill>
                  <a:schemeClr val="accent1"/>
                </a:solidFill>
              </a:rPr>
              <a:t>Wi-Fi</a:t>
            </a:r>
            <a:r>
              <a:rPr lang="ru-RU" sz="1400" dirty="0">
                <a:solidFill>
                  <a:schemeClr val="accent1"/>
                </a:solidFill>
              </a:rPr>
              <a:t>), создавая тем самым сборный мобильный дозиметр-радиометр «ДО-РА</a:t>
            </a:r>
            <a:r>
              <a:rPr lang="ru-RU" sz="1400" dirty="0" smtClean="0">
                <a:solidFill>
                  <a:schemeClr val="accent1"/>
                </a:solidFill>
              </a:rPr>
              <a:t>»</a:t>
            </a:r>
            <a:endParaRPr lang="ru-RU" sz="14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74437" y="908720"/>
            <a:ext cx="2102019" cy="10081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9" name="Прямоугольник 8"/>
          <p:cNvSpPr/>
          <p:nvPr/>
        </p:nvSpPr>
        <p:spPr>
          <a:xfrm>
            <a:off x="838205" y="6074132"/>
            <a:ext cx="7838251" cy="52322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2"/>
                </a:solidFill>
              </a:rPr>
              <a:t>Атомная </a:t>
            </a:r>
            <a:r>
              <a:rPr lang="ru-RU" sz="1400" dirty="0">
                <a:solidFill>
                  <a:schemeClr val="bg2"/>
                </a:solidFill>
              </a:rPr>
              <a:t>промышленность, медицина, МЧС, МВД, ФСБ, таможня, </a:t>
            </a:r>
            <a:r>
              <a:rPr lang="ru-RU" sz="1400" dirty="0" err="1">
                <a:solidFill>
                  <a:schemeClr val="bg2"/>
                </a:solidFill>
              </a:rPr>
              <a:t>фитосанитарныи</a:t>
            </a:r>
            <a:r>
              <a:rPr lang="ru-RU" sz="1400" dirty="0">
                <a:solidFill>
                  <a:schemeClr val="bg2"/>
                </a:solidFill>
              </a:rPr>
              <a:t>̆ и </a:t>
            </a:r>
            <a:r>
              <a:rPr lang="ru-RU" sz="1400" dirty="0" err="1">
                <a:solidFill>
                  <a:schemeClr val="bg2"/>
                </a:solidFill>
              </a:rPr>
              <a:t>ветеринарныи</a:t>
            </a:r>
            <a:r>
              <a:rPr lang="ru-RU" sz="1400" dirty="0">
                <a:solidFill>
                  <a:schemeClr val="bg2"/>
                </a:solidFill>
              </a:rPr>
              <a:t>̆ контроль, армия и флот, авиация и космонавтика</a:t>
            </a:r>
            <a:r>
              <a:rPr lang="ru-RU" sz="1400" dirty="0" smtClean="0">
                <a:solidFill>
                  <a:schemeClr val="bg2"/>
                </a:solidFill>
              </a:rPr>
              <a:t>.</a:t>
            </a:r>
            <a:endParaRPr lang="ru-RU" sz="1400" dirty="0">
              <a:solidFill>
                <a:schemeClr val="bg2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27585" y="5723964"/>
            <a:ext cx="7848872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Рынок, применение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38205" y="4211796"/>
            <a:ext cx="7838251" cy="369332"/>
          </a:xfrm>
          <a:prstGeom prst="rect">
            <a:avLst/>
          </a:prstGeom>
          <a:solidFill>
            <a:srgbClr val="FF6600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Основные </a:t>
            </a:r>
            <a:r>
              <a:rPr lang="ru-RU" b="1" dirty="0" smtClean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преимущества</a:t>
            </a:r>
            <a:endParaRPr lang="ru-RU" b="1" dirty="0">
              <a:solidFill>
                <a:srgbClr val="FFFF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5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36651" y="44624"/>
            <a:ext cx="595928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802665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200" b="1" dirty="0"/>
              <a:t>ООО "Центр инновационного развития СТМ"</a:t>
            </a:r>
            <a:endParaRPr lang="ru-RU" sz="2200" dirty="0"/>
          </a:p>
        </p:txBody>
      </p:sp>
      <p:sp>
        <p:nvSpPr>
          <p:cNvPr id="4" name="Rectangle 31"/>
          <p:cNvSpPr/>
          <p:nvPr/>
        </p:nvSpPr>
        <p:spPr>
          <a:xfrm>
            <a:off x="711366" y="2481232"/>
            <a:ext cx="4984584" cy="1074847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1" name="Picture 3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597969" y="43947"/>
            <a:ext cx="624334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9"/>
          <p:cNvSpPr/>
          <p:nvPr/>
        </p:nvSpPr>
        <p:spPr>
          <a:xfrm>
            <a:off x="780161" y="908720"/>
            <a:ext cx="5664047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/>
              <a:t>ОАО «РЖД» получило от холдинга ОАО «</a:t>
            </a:r>
            <a:r>
              <a:rPr lang="ru-RU" sz="1400" b="1" dirty="0" err="1"/>
              <a:t>Синара</a:t>
            </a:r>
            <a:r>
              <a:rPr lang="ru-RU" sz="1400" b="1" dirty="0"/>
              <a:t>-Транспортные Машины» два инновационных тепловоза "</a:t>
            </a:r>
            <a:r>
              <a:rPr lang="ru-RU" sz="1400" b="1" dirty="0" smtClean="0"/>
              <a:t>ТЭМ14»</a:t>
            </a:r>
          </a:p>
          <a:p>
            <a:r>
              <a:rPr lang="ru-RU" sz="1400" dirty="0">
                <a:solidFill>
                  <a:schemeClr val="bg1">
                    <a:lumMod val="25000"/>
                  </a:schemeClr>
                </a:solidFill>
                <a:latin typeface="Arial"/>
                <a:cs typeface="Arial"/>
              </a:rPr>
              <a:t> </a:t>
            </a:r>
            <a:endParaRPr lang="ru-RU" sz="1400" dirty="0" smtClean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  <a:p>
            <a:r>
              <a:rPr lang="ru-RU" sz="1400" dirty="0"/>
              <a:t>Это первые из 54-х локомотивов, которые ОАО «СТМ» поставит ОАО «РЖД» до 2014 </a:t>
            </a:r>
            <a:r>
              <a:rPr lang="ru-RU" sz="1400" dirty="0" smtClean="0"/>
              <a:t>года. </a:t>
            </a:r>
            <a:r>
              <a:rPr lang="ru-RU" sz="1400" dirty="0"/>
              <a:t>Соответствующий контракт был подписан обеими компаниями в декабре 2012 </a:t>
            </a:r>
            <a:r>
              <a:rPr lang="ru-RU" sz="1400" dirty="0" smtClean="0"/>
              <a:t>года.</a:t>
            </a:r>
            <a:endParaRPr lang="ru-RU" sz="1400" dirty="0">
              <a:solidFill>
                <a:schemeClr val="bg1">
                  <a:lumMod val="2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3" name="Rectangle 10"/>
          <p:cNvSpPr/>
          <p:nvPr/>
        </p:nvSpPr>
        <p:spPr>
          <a:xfrm>
            <a:off x="838199" y="2912787"/>
            <a:ext cx="7855214" cy="523220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bg2"/>
                </a:solidFill>
                <a:latin typeface="Arial"/>
                <a:cs typeface="Arial"/>
              </a:rPr>
              <a:t>Гибридный тепловоз </a:t>
            </a:r>
            <a:r>
              <a:rPr lang="ru-RU" sz="1400" dirty="0" smtClean="0">
                <a:solidFill>
                  <a:schemeClr val="bg2"/>
                </a:solidFill>
                <a:latin typeface="Arial"/>
                <a:cs typeface="Arial"/>
              </a:rPr>
              <a:t>«</a:t>
            </a:r>
            <a:r>
              <a:rPr lang="en-US" sz="1400" dirty="0" err="1" smtClean="0">
                <a:solidFill>
                  <a:schemeClr val="bg2"/>
                </a:solidFill>
                <a:latin typeface="Arial"/>
                <a:cs typeface="Arial"/>
              </a:rPr>
              <a:t>SinaraHybrid</a:t>
            </a:r>
            <a:r>
              <a:rPr lang="ru-RU" sz="1400" dirty="0" smtClean="0">
                <a:solidFill>
                  <a:schemeClr val="bg2"/>
                </a:solidFill>
                <a:latin typeface="Arial"/>
                <a:cs typeface="Arial"/>
              </a:rPr>
              <a:t>» </a:t>
            </a:r>
            <a:r>
              <a:rPr lang="ru-RU" sz="1400" dirty="0">
                <a:solidFill>
                  <a:schemeClr val="bg2"/>
                </a:solidFill>
                <a:latin typeface="Arial"/>
                <a:cs typeface="Arial"/>
              </a:rPr>
              <a:t>за счет применения гибридной трансмиссии </a:t>
            </a:r>
            <a:r>
              <a:rPr lang="ru-RU" sz="1400" dirty="0" smtClean="0">
                <a:solidFill>
                  <a:schemeClr val="bg2"/>
                </a:solidFill>
                <a:latin typeface="Arial"/>
                <a:cs typeface="Arial"/>
              </a:rPr>
              <a:t>потребляет на </a:t>
            </a:r>
            <a:r>
              <a:rPr lang="ru-RU" sz="1400" dirty="0">
                <a:solidFill>
                  <a:schemeClr val="bg2"/>
                </a:solidFill>
                <a:latin typeface="Arial"/>
                <a:cs typeface="Arial"/>
              </a:rPr>
              <a:t>30% меньше дизельного топлива, что </a:t>
            </a:r>
            <a:r>
              <a:rPr lang="ru-RU" sz="1400" dirty="0" smtClean="0">
                <a:solidFill>
                  <a:schemeClr val="bg2"/>
                </a:solidFill>
                <a:latin typeface="Arial"/>
                <a:cs typeface="Arial"/>
              </a:rPr>
              <a:t>составит </a:t>
            </a:r>
            <a:r>
              <a:rPr lang="ru-RU" sz="1400" dirty="0">
                <a:solidFill>
                  <a:schemeClr val="bg2"/>
                </a:solidFill>
                <a:latin typeface="Arial"/>
                <a:cs typeface="Arial"/>
              </a:rPr>
              <a:t>около 60 тонн в </a:t>
            </a:r>
            <a:r>
              <a:rPr lang="ru-RU" sz="1400" dirty="0" smtClean="0">
                <a:solidFill>
                  <a:schemeClr val="bg2"/>
                </a:solidFill>
                <a:latin typeface="Arial"/>
                <a:cs typeface="Arial"/>
              </a:rPr>
              <a:t>год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38198" y="2543455"/>
            <a:ext cx="7855215" cy="3693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Суть инновации</a:t>
            </a:r>
            <a:endParaRPr lang="ru-RU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838205" y="3598377"/>
            <a:ext cx="7890169" cy="3693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Основные </a:t>
            </a:r>
            <a:r>
              <a:rPr lang="ru-RU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преимущества</a:t>
            </a:r>
            <a:endParaRPr lang="ru-RU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0"/>
          <p:cNvSpPr/>
          <p:nvPr/>
        </p:nvSpPr>
        <p:spPr>
          <a:xfrm>
            <a:off x="838205" y="3967709"/>
            <a:ext cx="7890164" cy="954107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>
                <a:solidFill>
                  <a:schemeClr val="accent1"/>
                </a:solidFill>
                <a:latin typeface="Arial"/>
                <a:cs typeface="Arial"/>
              </a:rPr>
              <a:t>Технические решения</a:t>
            </a:r>
            <a:r>
              <a:rPr lang="en-US" sz="1400" dirty="0">
                <a:solidFill>
                  <a:schemeClr val="accent1"/>
                </a:solidFill>
                <a:latin typeface="Arial"/>
                <a:cs typeface="Arial"/>
              </a:rPr>
              <a:t> </a:t>
            </a:r>
            <a:r>
              <a:rPr lang="ru-RU" sz="1400" dirty="0">
                <a:solidFill>
                  <a:schemeClr val="accent1"/>
                </a:solidFill>
                <a:latin typeface="Arial"/>
                <a:cs typeface="Arial"/>
              </a:rPr>
              <a:t>обеспечивают возможность накапливать энергию подвижного состава при его торможении и использовать её в тяговом режиме движения, снижая глубину и интенсивность переходных режимов дизельного двигателя, что позволяет значительно уменьшить расход топлива тепловоза и улучшить его экологические </a:t>
            </a:r>
            <a:r>
              <a:rPr lang="ru-RU" sz="1400" dirty="0" smtClean="0">
                <a:solidFill>
                  <a:schemeClr val="accent1"/>
                </a:solidFill>
                <a:latin typeface="Arial"/>
                <a:cs typeface="Arial"/>
              </a:rPr>
              <a:t>показатели</a:t>
            </a:r>
            <a:endParaRPr lang="ru-RU" sz="1400" dirty="0">
              <a:solidFill>
                <a:schemeClr val="accent1"/>
              </a:solidFill>
              <a:latin typeface="Arial"/>
              <a:cs typeface="Arial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516216" y="1065151"/>
            <a:ext cx="2138953" cy="92368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8" name="TextBox 17"/>
          <p:cNvSpPr txBox="1"/>
          <p:nvPr/>
        </p:nvSpPr>
        <p:spPr>
          <a:xfrm>
            <a:off x="838199" y="5065812"/>
            <a:ext cx="7890169" cy="36933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2"/>
                </a:solidFill>
                <a:latin typeface="Arial" pitchFamily="34" charset="0"/>
                <a:cs typeface="Arial" pitchFamily="34" charset="0"/>
              </a:rPr>
              <a:t>Рынок</a:t>
            </a:r>
            <a:endParaRPr lang="ru-RU" dirty="0">
              <a:solidFill>
                <a:schemeClr val="bg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0"/>
          <p:cNvSpPr/>
          <p:nvPr/>
        </p:nvSpPr>
        <p:spPr>
          <a:xfrm>
            <a:off x="838198" y="5421918"/>
            <a:ext cx="7890164" cy="738664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solidFill>
              <a:schemeClr val="bg2">
                <a:lumMod val="95000"/>
              </a:schemeClr>
            </a:solidFill>
          </a:ln>
        </p:spPr>
        <p:txBody>
          <a:bodyPr wrap="square">
            <a:spAutoFit/>
          </a:bodyPr>
          <a:lstStyle/>
          <a:p>
            <a:r>
              <a:rPr lang="ru-RU" sz="1400" dirty="0" smtClean="0">
                <a:solidFill>
                  <a:schemeClr val="bg2"/>
                </a:solidFill>
                <a:latin typeface="Arial"/>
                <a:cs typeface="Arial"/>
              </a:rPr>
              <a:t>Потребность ОАО «Российские железные дороги» в гибридных маневровых тепловозов, предварительно подтвержденная потенциальным потребителем, составляет не менее 120 локомотивов в течение 5 лет</a:t>
            </a:r>
            <a:endParaRPr lang="ru-RU" sz="1400" dirty="0">
              <a:solidFill>
                <a:schemeClr val="bg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83478635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25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LVC57kl.kuRdDLL9wyOG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YG0dgD.WU6IflVpAtCxlQ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YG0dgD.WU6IflVpAtCxlQ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4YG0dgD.WU6IflVpAtCxlQ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LVC57kl.kuRdDLL9wyOGw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LVC57kl.kuRdDLL9wyOG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Dd09.ZH5zEOLYwRCO4yun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onZi0Ox0kSGbDiK5pRH6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3J5UXjJBDE2mD4uYzWj6a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yiSceMuB5ka0fK4C08VHi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ihHuXS3Q0yKcIij85NW1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n66SNBCWmUeoK89VhJ8xew"/>
</p:tagLst>
</file>

<file path=ppt/theme/theme1.xml><?xml version="1.0" encoding="utf-8"?>
<a:theme xmlns:a="http://schemas.openxmlformats.org/drawingml/2006/main" name="Bazovaya Presentacia Skolkovo">
  <a:themeElements>
    <a:clrScheme name="Skolkovo">
      <a:dk1>
        <a:sysClr val="windowText" lastClr="000000"/>
      </a:dk1>
      <a:lt1>
        <a:srgbClr val="EFEFEF"/>
      </a:lt1>
      <a:dk2>
        <a:srgbClr val="666666"/>
      </a:dk2>
      <a:lt2>
        <a:srgbClr val="FFFFFF"/>
      </a:lt2>
      <a:accent1>
        <a:srgbClr val="D4FF01"/>
      </a:accent1>
      <a:accent2>
        <a:srgbClr val="EC5D01"/>
      </a:accent2>
      <a:accent3>
        <a:srgbClr val="C2074E"/>
      </a:accent3>
      <a:accent4>
        <a:srgbClr val="B607BD"/>
      </a:accent4>
      <a:accent5>
        <a:srgbClr val="5800CD"/>
      </a:accent5>
      <a:accent6>
        <a:srgbClr val="2992BE"/>
      </a:accent6>
      <a:hlink>
        <a:srgbClr val="38BD93"/>
      </a:hlink>
      <a:folHlink>
        <a:srgbClr val="5ECB1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Ареал.thmx</Template>
  <TotalTime>18483</TotalTime>
  <Words>2100</Words>
  <Application>Microsoft Macintosh PowerPoint</Application>
  <PresentationFormat>Экран (4:3)</PresentationFormat>
  <Paragraphs>165</Paragraphs>
  <Slides>14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6" baseType="lpstr">
      <vt:lpstr>Bazovaya Presentacia Skolkovo</vt:lpstr>
      <vt:lpstr>think-cell Slide</vt:lpstr>
      <vt:lpstr>Истории успеха Участников Проекта «Сколково» Март 2013</vt:lpstr>
      <vt:lpstr>Содержание</vt:lpstr>
      <vt:lpstr>ООО Инновационное предприятие  "ДисплАир Компани"</vt:lpstr>
      <vt:lpstr>ООО "Емертра"</vt:lpstr>
      <vt:lpstr>ООО "Лаборатория корпоративной мобильности"</vt:lpstr>
      <vt:lpstr>ООО "Спиктуит" </vt:lpstr>
      <vt:lpstr>ООО "Автодория"</vt:lpstr>
      <vt:lpstr>ОАО "Интерсофт Евразия" </vt:lpstr>
      <vt:lpstr>ООО "Центр инновационного развития СТМ"</vt:lpstr>
      <vt:lpstr>ООО "Оптоган. Новые технологии света"</vt:lpstr>
      <vt:lpstr>ООО "Товарищество энергетических и электромобильных проектов"</vt:lpstr>
      <vt:lpstr>ООО "СЕКВОЙЯ ДЖЕНЕТИКС"</vt:lpstr>
      <vt:lpstr>ООО "НейроМакс" </vt:lpstr>
      <vt:lpstr>ООО "РобоСиВи"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Анализ риска невыполнения бюджета Фонда на 2012г.</dc:title>
  <dc:creator>Windows User</dc:creator>
  <cp:lastModifiedBy>Виталий Шустиков</cp:lastModifiedBy>
  <cp:revision>445</cp:revision>
  <cp:lastPrinted>2012-10-10T09:57:27Z</cp:lastPrinted>
  <dcterms:created xsi:type="dcterms:W3CDTF">2012-07-02T14:14:40Z</dcterms:created>
  <dcterms:modified xsi:type="dcterms:W3CDTF">2013-04-01T04:45:14Z</dcterms:modified>
</cp:coreProperties>
</file>