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6"/>
  </p:notesMasterIdLst>
  <p:handoutMasterIdLst>
    <p:handoutMasterId r:id="rId107"/>
  </p:handoutMasterIdLst>
  <p:sldIdLst>
    <p:sldId id="297" r:id="rId2"/>
    <p:sldId id="304" r:id="rId3"/>
    <p:sldId id="306" r:id="rId4"/>
    <p:sldId id="256" r:id="rId5"/>
    <p:sldId id="313" r:id="rId6"/>
    <p:sldId id="588" r:id="rId7"/>
    <p:sldId id="307" r:id="rId8"/>
    <p:sldId id="477" r:id="rId9"/>
    <p:sldId id="589" r:id="rId10"/>
    <p:sldId id="314" r:id="rId11"/>
    <p:sldId id="315" r:id="rId12"/>
    <p:sldId id="478" r:id="rId13"/>
    <p:sldId id="590" r:id="rId14"/>
    <p:sldId id="483" r:id="rId15"/>
    <p:sldId id="480" r:id="rId16"/>
    <p:sldId id="481" r:id="rId17"/>
    <p:sldId id="482" r:id="rId18"/>
    <p:sldId id="655" r:id="rId19"/>
    <p:sldId id="462" r:id="rId20"/>
    <p:sldId id="484" r:id="rId21"/>
    <p:sldId id="600" r:id="rId22"/>
    <p:sldId id="485" r:id="rId23"/>
    <p:sldId id="486" r:id="rId24"/>
    <p:sldId id="487" r:id="rId25"/>
    <p:sldId id="506" r:id="rId26"/>
    <p:sldId id="507" r:id="rId27"/>
    <p:sldId id="508" r:id="rId28"/>
    <p:sldId id="511" r:id="rId29"/>
    <p:sldId id="512" r:id="rId30"/>
    <p:sldId id="513" r:id="rId31"/>
    <p:sldId id="516" r:id="rId32"/>
    <p:sldId id="517" r:id="rId33"/>
    <p:sldId id="518" r:id="rId34"/>
    <p:sldId id="648" r:id="rId35"/>
    <p:sldId id="515" r:id="rId36"/>
    <p:sldId id="448" r:id="rId37"/>
    <p:sldId id="397" r:id="rId38"/>
    <p:sldId id="526" r:id="rId39"/>
    <p:sldId id="594" r:id="rId40"/>
    <p:sldId id="599" r:id="rId41"/>
    <p:sldId id="653" r:id="rId42"/>
    <p:sldId id="449" r:id="rId43"/>
    <p:sldId id="405" r:id="rId44"/>
    <p:sldId id="404" r:id="rId45"/>
    <p:sldId id="535" r:id="rId46"/>
    <p:sldId id="591" r:id="rId47"/>
    <p:sldId id="537" r:id="rId48"/>
    <p:sldId id="544" r:id="rId49"/>
    <p:sldId id="601" r:id="rId50"/>
    <p:sldId id="453" r:id="rId51"/>
    <p:sldId id="551" r:id="rId52"/>
    <p:sldId id="325" r:id="rId53"/>
    <p:sldId id="454" r:id="rId54"/>
    <p:sldId id="552" r:id="rId55"/>
    <p:sldId id="327" r:id="rId56"/>
    <p:sldId id="450" r:id="rId57"/>
    <p:sldId id="410" r:id="rId58"/>
    <p:sldId id="553" r:id="rId59"/>
    <p:sldId id="554" r:id="rId60"/>
    <p:sldId id="557" r:id="rId61"/>
    <p:sldId id="602" r:id="rId62"/>
    <p:sldId id="331" r:id="rId63"/>
    <p:sldId id="332" r:id="rId64"/>
    <p:sldId id="456" r:id="rId65"/>
    <p:sldId id="415" r:id="rId66"/>
    <p:sldId id="560" r:id="rId67"/>
    <p:sldId id="457" r:id="rId68"/>
    <p:sldId id="458" r:id="rId69"/>
    <p:sldId id="561" r:id="rId70"/>
    <p:sldId id="459" r:id="rId71"/>
    <p:sldId id="460" r:id="rId72"/>
    <p:sldId id="461" r:id="rId73"/>
    <p:sldId id="465" r:id="rId74"/>
    <p:sldId id="610" r:id="rId75"/>
    <p:sldId id="603" r:id="rId76"/>
    <p:sldId id="624" r:id="rId77"/>
    <p:sldId id="562" r:id="rId78"/>
    <p:sldId id="568" r:id="rId79"/>
    <p:sldId id="563" r:id="rId80"/>
    <p:sldId id="564" r:id="rId81"/>
    <p:sldId id="565" r:id="rId82"/>
    <p:sldId id="566" r:id="rId83"/>
    <p:sldId id="633" r:id="rId84"/>
    <p:sldId id="634" r:id="rId85"/>
    <p:sldId id="569" r:id="rId86"/>
    <p:sldId id="570" r:id="rId87"/>
    <p:sldId id="641" r:id="rId88"/>
    <p:sldId id="636" r:id="rId89"/>
    <p:sldId id="638" r:id="rId90"/>
    <p:sldId id="642" r:id="rId91"/>
    <p:sldId id="643" r:id="rId92"/>
    <p:sldId id="644" r:id="rId93"/>
    <p:sldId id="622" r:id="rId94"/>
    <p:sldId id="272" r:id="rId95"/>
    <p:sldId id="274" r:id="rId96"/>
    <p:sldId id="587" r:id="rId97"/>
    <p:sldId id="647" r:id="rId98"/>
    <p:sldId id="277" r:id="rId99"/>
    <p:sldId id="468" r:id="rId100"/>
    <p:sldId id="265" r:id="rId101"/>
    <p:sldId id="422" r:id="rId102"/>
    <p:sldId id="654" r:id="rId103"/>
    <p:sldId id="656" r:id="rId104"/>
    <p:sldId id="645" r:id="rId105"/>
  </p:sldIdLst>
  <p:sldSz cx="9145588" cy="5143500"/>
  <p:notesSz cx="9926638" cy="67976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E1102"/>
    <a:srgbClr val="BD10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366" autoAdjust="0"/>
    <p:restoredTop sz="95124" autoAdjust="0"/>
  </p:normalViewPr>
  <p:slideViewPr>
    <p:cSldViewPr>
      <p:cViewPr varScale="1">
        <p:scale>
          <a:sx n="88" d="100"/>
          <a:sy n="88" d="100"/>
        </p:scale>
        <p:origin x="-540" y="-96"/>
      </p:cViewPr>
      <p:guideLst>
        <p:guide orient="horz" pos="162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12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handoutMaster" Target="handoutMasters/handoutMaster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3374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F7069-5126-4180-9F74-4042A72E8686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3374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29F849-3739-46F5-9B68-A492BCA176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98527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3374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A5084-99E0-4254-9946-3DA92B427FE6}" type="datetimeFigureOut">
              <a:rPr lang="fr-FR" smtClean="0"/>
              <a:t>29/03/2013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3374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F8055-BEA0-4C85-8CF0-3D6456CFC2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78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F8055-BEA0-4C85-8CF0-3D6456CFC20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993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F8055-BEA0-4C85-8CF0-3D6456CFC20F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5790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F8055-BEA0-4C85-8CF0-3D6456CFC20F}" type="slidenum">
              <a:rPr lang="fr-FR" smtClean="0"/>
              <a:t>93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437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F8055-BEA0-4C85-8CF0-3D6456CFC20F}" type="slidenum">
              <a:rPr lang="fr-FR" smtClean="0"/>
              <a:t>94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437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F8055-BEA0-4C85-8CF0-3D6456CFC20F}" type="slidenum">
              <a:rPr lang="fr-FR" smtClean="0"/>
              <a:t>95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437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F8055-BEA0-4C85-8CF0-3D6456CFC20F}" type="slidenum">
              <a:rPr lang="fr-FR" smtClean="0"/>
              <a:t>96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437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F8055-BEA0-4C85-8CF0-3D6456CFC20F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437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F8055-BEA0-4C85-8CF0-3D6456CFC20F}" type="slidenum">
              <a:rPr lang="fr-FR" smtClean="0"/>
              <a:t>98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5437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919" y="1597819"/>
            <a:ext cx="7773750" cy="11025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838" y="2914650"/>
            <a:ext cx="6401912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6122-32B2-4127-BE62-CB2FEC98129E}" type="datetime1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0615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51021-27E0-425F-88E4-6A32E5138642}" type="datetime1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41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32140" y="154781"/>
            <a:ext cx="2057757" cy="32908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79" y="154781"/>
            <a:ext cx="6022434" cy="32908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E76F-BB49-4FBF-ABB1-4E16389769D6}" type="datetime1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80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45EA4-467F-4C34-94B7-5A81F3129845}" type="datetime1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32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438" y="3305176"/>
            <a:ext cx="777375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438" y="2180035"/>
            <a:ext cx="777375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AE09F-97F0-4BAD-A750-FE0555C5CC31}" type="datetime1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795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80" y="900113"/>
            <a:ext cx="4039301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9007" y="900113"/>
            <a:ext cx="404089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3B59-25C4-4296-83C2-282670FB3524}" type="datetime1">
              <a:rPr lang="fr-FR" smtClean="0"/>
              <a:t>29/03/2013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367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80" y="205979"/>
            <a:ext cx="8231029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79" y="1151335"/>
            <a:ext cx="4040890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79" y="1631156"/>
            <a:ext cx="4040890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832" y="1151335"/>
            <a:ext cx="4042477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832" y="1631156"/>
            <a:ext cx="4042477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CAA8E-8651-4BA4-994A-DAF81C0E8283}" type="datetime1">
              <a:rPr lang="fr-FR" smtClean="0"/>
              <a:t>29/03/2013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58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E77EA-4287-49E8-A66F-F537EF5FF4C5}" type="datetime1">
              <a:rPr lang="fr-FR" smtClean="0"/>
              <a:t>29/03/2013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776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C59D4-25CC-4616-8EE8-C77207033698}" type="datetime1">
              <a:rPr lang="fr-FR" smtClean="0"/>
              <a:t>29/03/2013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80" y="204787"/>
            <a:ext cx="30088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671" y="204788"/>
            <a:ext cx="5112638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80" y="1076326"/>
            <a:ext cx="3008835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F1E04-B546-4A1F-9659-97BBFF04D1D5}" type="datetime1">
              <a:rPr lang="fr-FR" smtClean="0"/>
              <a:t>29/03/2013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596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599" y="3600450"/>
            <a:ext cx="5487353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599" y="459581"/>
            <a:ext cx="5487353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599" y="4025503"/>
            <a:ext cx="5487353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4600B-4A66-4D85-92C9-67319CF6B7C8}" type="datetime1">
              <a:rPr lang="fr-FR" smtClean="0"/>
              <a:t>29/03/2013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894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80" y="205979"/>
            <a:ext cx="823102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80" y="1200151"/>
            <a:ext cx="8231029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79" y="4767263"/>
            <a:ext cx="213397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5A999-5AAB-400B-B8AC-5ED524B7672D}" type="datetime1">
              <a:rPr lang="fr-FR" smtClean="0"/>
              <a:t>29/03/2013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743" y="4767263"/>
            <a:ext cx="2896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4338" y="4767263"/>
            <a:ext cx="213397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96FA3-F55E-4990-BB9A-EBE9863317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772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.jpeg"/><Relationship Id="rId4" Type="http://schemas.openxmlformats.org/officeDocument/2006/relationships/image" Target="../media/image62.jp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jp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7713" r="9622" b="17935"/>
          <a:stretch/>
        </p:blipFill>
        <p:spPr>
          <a:xfrm>
            <a:off x="468338" y="132209"/>
            <a:ext cx="4067176" cy="22955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7713" r="9622" b="17935"/>
          <a:stretch/>
        </p:blipFill>
        <p:spPr>
          <a:xfrm>
            <a:off x="4650954" y="132209"/>
            <a:ext cx="4067176" cy="229552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7713" r="9622" b="17935"/>
          <a:stretch/>
        </p:blipFill>
        <p:spPr>
          <a:xfrm>
            <a:off x="468338" y="2652489"/>
            <a:ext cx="4067176" cy="229552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t="7713" r="9622" b="17935"/>
          <a:stretch/>
        </p:blipFill>
        <p:spPr>
          <a:xfrm>
            <a:off x="4644802" y="2652489"/>
            <a:ext cx="4067176" cy="2295525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3725316" y="2191965"/>
            <a:ext cx="820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1</a:t>
            </a:r>
            <a:endParaRPr lang="fr-FR" sz="1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7906791" y="2191965"/>
            <a:ext cx="820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2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3725316" y="4697040"/>
            <a:ext cx="820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3</a:t>
            </a:r>
            <a:endParaRPr lang="fr-FR" sz="1400" dirty="0"/>
          </a:p>
        </p:txBody>
      </p:sp>
      <p:sp>
        <p:nvSpPr>
          <p:cNvPr id="17" name="ZoneTexte 16"/>
          <p:cNvSpPr txBox="1"/>
          <p:nvPr/>
        </p:nvSpPr>
        <p:spPr>
          <a:xfrm>
            <a:off x="7906791" y="4697040"/>
            <a:ext cx="820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4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79867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t="15562" r="13538" b="15561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41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" y="0"/>
            <a:ext cx="91413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2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" y="0"/>
            <a:ext cx="91413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66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102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97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103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" t="21724" r="1873" b="11636"/>
          <a:stretch/>
        </p:blipFill>
        <p:spPr>
          <a:xfrm>
            <a:off x="1" y="1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7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104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06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5" t="15562" r="13538" b="15561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1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t="15562" r="13538" b="15561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85289" y="810228"/>
            <a:ext cx="3987705" cy="3057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orme libre 8"/>
          <p:cNvSpPr/>
          <p:nvPr/>
        </p:nvSpPr>
        <p:spPr>
          <a:xfrm>
            <a:off x="1423686" y="2257063"/>
            <a:ext cx="4965539" cy="2916821"/>
          </a:xfrm>
          <a:custGeom>
            <a:avLst/>
            <a:gdLst>
              <a:gd name="connsiteX0" fmla="*/ 57873 w 4965539"/>
              <a:gd name="connsiteY0" fmla="*/ 0 h 2916821"/>
              <a:gd name="connsiteX1" fmla="*/ 2650603 w 4965539"/>
              <a:gd name="connsiteY1" fmla="*/ 0 h 2916821"/>
              <a:gd name="connsiteX2" fmla="*/ 3102015 w 4965539"/>
              <a:gd name="connsiteY2" fmla="*/ 0 h 2916821"/>
              <a:gd name="connsiteX3" fmla="*/ 3102015 w 4965539"/>
              <a:gd name="connsiteY3" fmla="*/ 2129742 h 2916821"/>
              <a:gd name="connsiteX4" fmla="*/ 4965539 w 4965539"/>
              <a:gd name="connsiteY4" fmla="*/ 2129742 h 2916821"/>
              <a:gd name="connsiteX5" fmla="*/ 4965539 w 4965539"/>
              <a:gd name="connsiteY5" fmla="*/ 2916821 h 2916821"/>
              <a:gd name="connsiteX6" fmla="*/ 0 w 4965539"/>
              <a:gd name="connsiteY6" fmla="*/ 2916821 h 2916821"/>
              <a:gd name="connsiteX7" fmla="*/ 0 w 4965539"/>
              <a:gd name="connsiteY7" fmla="*/ 0 h 2916821"/>
              <a:gd name="connsiteX8" fmla="*/ 57873 w 4965539"/>
              <a:gd name="connsiteY8" fmla="*/ 0 h 29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65539" h="2916821">
                <a:moveTo>
                  <a:pt x="57873" y="0"/>
                </a:moveTo>
                <a:lnTo>
                  <a:pt x="2650603" y="0"/>
                </a:lnTo>
                <a:lnTo>
                  <a:pt x="3102015" y="0"/>
                </a:lnTo>
                <a:lnTo>
                  <a:pt x="3102015" y="2129742"/>
                </a:lnTo>
                <a:lnTo>
                  <a:pt x="4965539" y="2129742"/>
                </a:lnTo>
                <a:lnTo>
                  <a:pt x="4965539" y="2916821"/>
                </a:lnTo>
                <a:lnTo>
                  <a:pt x="0" y="2916821"/>
                </a:lnTo>
                <a:lnTo>
                  <a:pt x="0" y="0"/>
                </a:lnTo>
                <a:lnTo>
                  <a:pt x="57873" y="0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2461491" y="2333265"/>
            <a:ext cx="1993852" cy="1458410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484562" y="2859782"/>
            <a:ext cx="1925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Creative</a:t>
            </a:r>
            <a:r>
              <a:rPr lang="fr-FR" dirty="0" smtClean="0"/>
              <a:t> art village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82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t="15562" r="13538" b="15561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24722" y="0"/>
            <a:ext cx="5220866" cy="25717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385289" y="810228"/>
            <a:ext cx="3987705" cy="3057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4019102" y="886430"/>
            <a:ext cx="2281884" cy="1613312"/>
          </a:xfrm>
          <a:prstGeom prst="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extBox 6"/>
          <p:cNvSpPr txBox="1"/>
          <p:nvPr/>
        </p:nvSpPr>
        <p:spPr>
          <a:xfrm>
            <a:off x="4056120" y="1563638"/>
            <a:ext cx="2207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Latin Quarter </a:t>
            </a:r>
          </a:p>
          <a:p>
            <a:pPr algn="r"/>
            <a:r>
              <a:rPr lang="fr-FR" dirty="0" smtClean="0"/>
              <a:t>&amp; </a:t>
            </a:r>
            <a:r>
              <a:rPr lang="fr-FR" dirty="0" err="1" smtClean="0"/>
              <a:t>Professor’s</a:t>
            </a:r>
            <a:r>
              <a:rPr lang="fr-FR" dirty="0" smtClean="0"/>
              <a:t> Quarter</a:t>
            </a:r>
            <a:endParaRPr lang="fr-FR" dirty="0"/>
          </a:p>
        </p:txBody>
      </p:sp>
      <p:sp>
        <p:nvSpPr>
          <p:cNvPr id="9" name="TextBox 6"/>
          <p:cNvSpPr txBox="1"/>
          <p:nvPr/>
        </p:nvSpPr>
        <p:spPr>
          <a:xfrm>
            <a:off x="3996730" y="843558"/>
            <a:ext cx="986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City hall </a:t>
            </a:r>
          </a:p>
          <a:p>
            <a:pPr algn="r"/>
            <a:r>
              <a:rPr lang="fr-FR" dirty="0" smtClean="0"/>
              <a:t>quarter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454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t="33218" r="1743" b="6384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033922" y="128994"/>
            <a:ext cx="1223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City Hall Quarter</a:t>
            </a:r>
            <a:endParaRPr lang="fr-FR" sz="12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284762" y="1724838"/>
            <a:ext cx="1393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Professor’s</a:t>
            </a:r>
            <a:r>
              <a:rPr lang="fr-FR" sz="1200" dirty="0" smtClean="0"/>
              <a:t> Quarter</a:t>
            </a:r>
            <a:endParaRPr lang="fr-FR" sz="1200" dirty="0"/>
          </a:p>
        </p:txBody>
      </p:sp>
      <p:sp>
        <p:nvSpPr>
          <p:cNvPr id="12" name="ZoneTexte 11"/>
          <p:cNvSpPr txBox="1"/>
          <p:nvPr/>
        </p:nvSpPr>
        <p:spPr>
          <a:xfrm>
            <a:off x="6661026" y="1719669"/>
            <a:ext cx="1013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Latin Quarter</a:t>
            </a:r>
            <a:endParaRPr lang="fr-FR" sz="1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776871" y="3182143"/>
            <a:ext cx="1375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Creative</a:t>
            </a:r>
            <a:r>
              <a:rPr lang="fr-FR" sz="1200" dirty="0" smtClean="0"/>
              <a:t> Art Village</a:t>
            </a:r>
            <a:endParaRPr lang="fr-FR" sz="1200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4140746" y="4299942"/>
            <a:ext cx="0" cy="84355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2844602" y="2211710"/>
            <a:ext cx="144016" cy="19956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3470902" y="2211710"/>
            <a:ext cx="0" cy="257175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4293146" y="1419622"/>
            <a:ext cx="359201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4445546" y="1851670"/>
            <a:ext cx="474414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62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" t="2910" r="2413" b="48659"/>
          <a:stretch/>
        </p:blipFill>
        <p:spPr>
          <a:xfrm>
            <a:off x="-1" y="1851670"/>
            <a:ext cx="9145589" cy="3291830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233628" y="30283"/>
            <a:ext cx="2683776" cy="1865688"/>
            <a:chOff x="326339" y="1102069"/>
            <a:chExt cx="3689871" cy="2562448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20065" b="15196"/>
            <a:stretch/>
          </p:blipFill>
          <p:spPr bwMode="auto">
            <a:xfrm>
              <a:off x="326339" y="1102069"/>
              <a:ext cx="3689871" cy="2562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3"/>
            <p:cNvSpPr txBox="1"/>
            <p:nvPr/>
          </p:nvSpPr>
          <p:spPr>
            <a:xfrm>
              <a:off x="1579015" y="1797228"/>
              <a:ext cx="354750" cy="593569"/>
            </a:xfrm>
            <a:prstGeom prst="rect">
              <a:avLst/>
            </a:prstGeom>
            <a:noFill/>
          </p:spPr>
          <p:txBody>
            <a:bodyPr wrap="none" lIns="65266" tIns="32633" rIns="65266" bIns="32633" rtlCol="0">
              <a:spAutoFit/>
            </a:bodyPr>
            <a:lstStyle/>
            <a:p>
              <a:r>
                <a:rPr lang="ru-RU" sz="3400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8" name="TextBox 4"/>
            <p:cNvSpPr txBox="1"/>
            <p:nvPr/>
          </p:nvSpPr>
          <p:spPr>
            <a:xfrm>
              <a:off x="2054501" y="1436954"/>
              <a:ext cx="354750" cy="593569"/>
            </a:xfrm>
            <a:prstGeom prst="rect">
              <a:avLst/>
            </a:prstGeom>
            <a:noFill/>
          </p:spPr>
          <p:txBody>
            <a:bodyPr wrap="none" lIns="65266" tIns="32633" rIns="65266" bIns="32633" rtlCol="0">
              <a:spAutoFit/>
            </a:bodyPr>
            <a:lstStyle/>
            <a:p>
              <a:r>
                <a:rPr lang="ru-RU" sz="3400" dirty="0">
                  <a:solidFill>
                    <a:srgbClr val="3366FF"/>
                  </a:solidFill>
                </a:rPr>
                <a:t>2</a:t>
              </a:r>
            </a:p>
          </p:txBody>
        </p:sp>
        <p:sp>
          <p:nvSpPr>
            <p:cNvPr id="9" name="TextBox 5"/>
            <p:cNvSpPr txBox="1"/>
            <p:nvPr/>
          </p:nvSpPr>
          <p:spPr>
            <a:xfrm>
              <a:off x="1799366" y="2612869"/>
              <a:ext cx="432510" cy="593561"/>
            </a:xfrm>
            <a:prstGeom prst="rect">
              <a:avLst/>
            </a:prstGeom>
            <a:noFill/>
          </p:spPr>
          <p:txBody>
            <a:bodyPr wrap="square" lIns="65266" tIns="32633" rIns="65266" bIns="32633" rtlCol="0">
              <a:spAutoFit/>
            </a:bodyPr>
            <a:lstStyle/>
            <a:p>
              <a:r>
                <a:rPr lang="ru-RU" sz="3400" dirty="0"/>
                <a:t>3</a:t>
              </a:r>
            </a:p>
          </p:txBody>
        </p:sp>
        <p:sp>
          <p:nvSpPr>
            <p:cNvPr id="10" name="TextBox 6"/>
            <p:cNvSpPr txBox="1"/>
            <p:nvPr/>
          </p:nvSpPr>
          <p:spPr>
            <a:xfrm>
              <a:off x="2634370" y="2019291"/>
              <a:ext cx="439767" cy="593569"/>
            </a:xfrm>
            <a:prstGeom prst="rect">
              <a:avLst/>
            </a:prstGeom>
            <a:noFill/>
          </p:spPr>
          <p:txBody>
            <a:bodyPr wrap="square" lIns="65266" tIns="32633" rIns="65266" bIns="32633" rtlCol="0">
              <a:spAutoFit/>
            </a:bodyPr>
            <a:lstStyle/>
            <a:p>
              <a:r>
                <a:rPr lang="en-US" sz="3400" dirty="0">
                  <a:solidFill>
                    <a:srgbClr val="008000"/>
                  </a:solidFill>
                </a:rPr>
                <a:t>4</a:t>
              </a:r>
              <a:endParaRPr lang="ru-RU" sz="3400" dirty="0">
                <a:solidFill>
                  <a:srgbClr val="008000"/>
                </a:solidFill>
              </a:endParaRPr>
            </a:p>
          </p:txBody>
        </p:sp>
        <p:sp>
          <p:nvSpPr>
            <p:cNvPr id="11" name="TextBox 7"/>
            <p:cNvSpPr txBox="1"/>
            <p:nvPr/>
          </p:nvSpPr>
          <p:spPr>
            <a:xfrm>
              <a:off x="2015621" y="2049219"/>
              <a:ext cx="354750" cy="593569"/>
            </a:xfrm>
            <a:prstGeom prst="rect">
              <a:avLst/>
            </a:prstGeom>
            <a:noFill/>
          </p:spPr>
          <p:txBody>
            <a:bodyPr wrap="none" lIns="65266" tIns="32633" rIns="65266" bIns="32633" rtlCol="0">
              <a:spAutoFit/>
            </a:bodyPr>
            <a:lstStyle/>
            <a:p>
              <a:r>
                <a:rPr lang="en-US" sz="3400" dirty="0">
                  <a:solidFill>
                    <a:srgbClr val="0000FF"/>
                  </a:solidFill>
                </a:rPr>
                <a:t>5</a:t>
              </a:r>
              <a:endParaRPr lang="ru-RU" sz="34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2" name="TextBox 7"/>
          <p:cNvSpPr txBox="1"/>
          <p:nvPr/>
        </p:nvSpPr>
        <p:spPr>
          <a:xfrm>
            <a:off x="1872145" y="1404501"/>
            <a:ext cx="720109" cy="373680"/>
          </a:xfrm>
          <a:prstGeom prst="rect">
            <a:avLst/>
          </a:prstGeom>
          <a:noFill/>
        </p:spPr>
        <p:txBody>
          <a:bodyPr wrap="none" lIns="65266" tIns="32633" rIns="65266" bIns="32633" rtlCol="0">
            <a:spAutoFit/>
          </a:bodyPr>
          <a:lstStyle/>
          <a:p>
            <a:r>
              <a:rPr lang="en-US" sz="2000" dirty="0" smtClean="0"/>
              <a:t>Z1-16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0914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60192" y="2211710"/>
            <a:ext cx="7425204" cy="576064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 rtlCol="0" anchor="t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 sz="8000" dirty="0" smtClean="0">
                <a:solidFill>
                  <a:srgbClr val="92D050"/>
                </a:solidFill>
                <a:cs typeface="Calibri" pitchFamily="34" charset="0"/>
              </a:rPr>
              <a:t>SKOLKOVO</a:t>
            </a:r>
            <a:r>
              <a:rPr lang="en-US" sz="8000" dirty="0" smtClean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2200" dirty="0" smtClean="0">
                <a:solidFill>
                  <a:prstClr val="white">
                    <a:lumMod val="50000"/>
                  </a:prstClr>
                </a:solidFill>
              </a:rPr>
              <a:t>  </a:t>
            </a:r>
          </a:p>
          <a:p>
            <a:pPr algn="r">
              <a:defRPr/>
            </a:pPr>
            <a:endParaRPr lang="en-US" sz="2200" dirty="0">
              <a:solidFill>
                <a:prstClr val="white">
                  <a:lumMod val="50000"/>
                </a:prstClr>
              </a:solidFill>
            </a:endParaRPr>
          </a:p>
          <a:p>
            <a:pPr algn="r">
              <a:defRPr/>
            </a:pPr>
            <a:r>
              <a:rPr lang="en-US" sz="6400" dirty="0" smtClean="0">
                <a:solidFill>
                  <a:prstClr val="black"/>
                </a:solidFill>
              </a:rPr>
              <a:t>Creative Art Village</a:t>
            </a:r>
          </a:p>
          <a:p>
            <a:pPr algn="r">
              <a:defRPr/>
            </a:pPr>
            <a:endParaRPr lang="en-US" sz="6400" dirty="0" smtClean="0">
              <a:solidFill>
                <a:prstClr val="black"/>
              </a:solidFill>
            </a:endParaRPr>
          </a:p>
          <a:p>
            <a:pPr algn="r">
              <a:defRPr/>
            </a:pPr>
            <a:r>
              <a:rPr lang="en-US" sz="1800" dirty="0" smtClean="0">
                <a:solidFill>
                  <a:prstClr val="black"/>
                </a:solidFill>
              </a:rPr>
              <a:t/>
            </a:r>
            <a:br>
              <a:rPr lang="en-US" sz="1800" dirty="0" smtClean="0">
                <a:solidFill>
                  <a:prstClr val="black"/>
                </a:solidFill>
              </a:rPr>
            </a:br>
            <a:r>
              <a:rPr lang="en-US" sz="3200" dirty="0" smtClean="0">
                <a:solidFill>
                  <a:prstClr val="white"/>
                </a:solidFill>
              </a:rPr>
              <a:t/>
            </a:r>
            <a:br>
              <a:rPr lang="en-US" sz="3200" dirty="0" smtClean="0">
                <a:solidFill>
                  <a:prstClr val="white"/>
                </a:solidFill>
              </a:rPr>
            </a:br>
            <a:endParaRPr lang="en-US" sz="32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18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t="33837" r="2208" b="6167"/>
          <a:stretch/>
        </p:blipFill>
        <p:spPr>
          <a:xfrm>
            <a:off x="-1" y="0"/>
            <a:ext cx="9145589" cy="5143500"/>
          </a:xfrm>
          <a:prstGeom prst="rect">
            <a:avLst/>
          </a:prstGeom>
        </p:spPr>
      </p:pic>
      <p:sp>
        <p:nvSpPr>
          <p:cNvPr id="3" name="직사각형 5"/>
          <p:cNvSpPr/>
          <p:nvPr/>
        </p:nvSpPr>
        <p:spPr>
          <a:xfrm>
            <a:off x="2556570" y="2139702"/>
            <a:ext cx="2508892" cy="252028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6"/>
          <p:cNvSpPr txBox="1"/>
          <p:nvPr/>
        </p:nvSpPr>
        <p:spPr>
          <a:xfrm>
            <a:off x="6805371" y="4573141"/>
            <a:ext cx="197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Creative</a:t>
            </a:r>
            <a:r>
              <a:rPr lang="fr-FR" dirty="0" smtClean="0"/>
              <a:t> Art Village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353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t="33218" r="1743" b="6384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033922" y="128994"/>
            <a:ext cx="1223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City Hall Quarter</a:t>
            </a:r>
            <a:endParaRPr lang="fr-FR" sz="1200" dirty="0"/>
          </a:p>
        </p:txBody>
      </p:sp>
      <p:sp>
        <p:nvSpPr>
          <p:cNvPr id="11" name="ZoneTexte 10"/>
          <p:cNvSpPr txBox="1"/>
          <p:nvPr/>
        </p:nvSpPr>
        <p:spPr>
          <a:xfrm>
            <a:off x="4284762" y="1724838"/>
            <a:ext cx="1393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Professor’s</a:t>
            </a:r>
            <a:r>
              <a:rPr lang="fr-FR" sz="1200" dirty="0" smtClean="0"/>
              <a:t> Quarter</a:t>
            </a:r>
            <a:endParaRPr lang="fr-FR" sz="1200" dirty="0"/>
          </a:p>
        </p:txBody>
      </p:sp>
      <p:sp>
        <p:nvSpPr>
          <p:cNvPr id="12" name="ZoneTexte 11"/>
          <p:cNvSpPr txBox="1"/>
          <p:nvPr/>
        </p:nvSpPr>
        <p:spPr>
          <a:xfrm>
            <a:off x="6661026" y="1719669"/>
            <a:ext cx="1013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Latin Quarter</a:t>
            </a:r>
            <a:endParaRPr lang="fr-FR" sz="1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776871" y="3182143"/>
            <a:ext cx="1375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Creative</a:t>
            </a:r>
            <a:r>
              <a:rPr lang="fr-FR" sz="1200" dirty="0" smtClean="0"/>
              <a:t> Art Village</a:t>
            </a:r>
            <a:endParaRPr lang="fr-FR" sz="1200" dirty="0"/>
          </a:p>
        </p:txBody>
      </p:sp>
      <p:sp>
        <p:nvSpPr>
          <p:cNvPr id="14" name="TextBox 6"/>
          <p:cNvSpPr txBox="1"/>
          <p:nvPr/>
        </p:nvSpPr>
        <p:spPr>
          <a:xfrm>
            <a:off x="6805371" y="4573141"/>
            <a:ext cx="197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Creative</a:t>
            </a:r>
            <a:r>
              <a:rPr lang="fr-FR" dirty="0" smtClean="0"/>
              <a:t> Art Village</a:t>
            </a:r>
            <a:endParaRPr lang="fr-FR" dirty="0"/>
          </a:p>
        </p:txBody>
      </p:sp>
      <p:cxnSp>
        <p:nvCxnSpPr>
          <p:cNvPr id="4" name="Connecteur droit 3"/>
          <p:cNvCxnSpPr/>
          <p:nvPr/>
        </p:nvCxnSpPr>
        <p:spPr>
          <a:xfrm>
            <a:off x="4140746" y="4299942"/>
            <a:ext cx="0" cy="84355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2844602" y="2211710"/>
            <a:ext cx="144016" cy="19956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>
            <a:off x="3470902" y="2211710"/>
            <a:ext cx="0" cy="257175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4293146" y="1419622"/>
            <a:ext cx="359201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4445546" y="1851670"/>
            <a:ext cx="474414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99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27843" r="101" b="5852"/>
          <a:stretch/>
        </p:blipFill>
        <p:spPr>
          <a:xfrm>
            <a:off x="-107727" y="-452586"/>
            <a:ext cx="9445249" cy="559608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805371" y="4573141"/>
            <a:ext cx="197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Creative</a:t>
            </a:r>
            <a:r>
              <a:rPr lang="fr-FR" dirty="0" smtClean="0"/>
              <a:t> Art Village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9170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 t="7843" r="7882" b="15266"/>
          <a:stretch/>
        </p:blipFill>
        <p:spPr>
          <a:xfrm>
            <a:off x="1" y="1"/>
            <a:ext cx="9145587" cy="51435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029178" y="4659982"/>
            <a:ext cx="820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3</a:t>
            </a:r>
          </a:p>
        </p:txBody>
      </p:sp>
    </p:spTree>
    <p:extLst>
      <p:ext uri="{BB962C8B-B14F-4D97-AF65-F5344CB8AC3E}">
        <p14:creationId xmlns:p14="http://schemas.microsoft.com/office/powerpoint/2010/main" val="195275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t="33217" r="1743" b="6385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33922" y="128994"/>
            <a:ext cx="1223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City Hall Quarter</a:t>
            </a:r>
            <a:endParaRPr lang="fr-FR" sz="1200" dirty="0"/>
          </a:p>
        </p:txBody>
      </p:sp>
      <p:sp>
        <p:nvSpPr>
          <p:cNvPr id="6" name="ZoneTexte 5"/>
          <p:cNvSpPr txBox="1"/>
          <p:nvPr/>
        </p:nvSpPr>
        <p:spPr>
          <a:xfrm>
            <a:off x="4284762" y="1724838"/>
            <a:ext cx="1393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Professor’s</a:t>
            </a:r>
            <a:r>
              <a:rPr lang="fr-FR" sz="1200" dirty="0" smtClean="0"/>
              <a:t> Quarter</a:t>
            </a:r>
            <a:endParaRPr lang="fr-FR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6661026" y="1719669"/>
            <a:ext cx="1013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Latin Quarter</a:t>
            </a:r>
            <a:endParaRPr lang="fr-FR" sz="1200" dirty="0"/>
          </a:p>
        </p:txBody>
      </p:sp>
      <p:sp>
        <p:nvSpPr>
          <p:cNvPr id="8" name="ZoneTexte 7"/>
          <p:cNvSpPr txBox="1"/>
          <p:nvPr/>
        </p:nvSpPr>
        <p:spPr>
          <a:xfrm>
            <a:off x="4776871" y="3182143"/>
            <a:ext cx="1375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Creative</a:t>
            </a:r>
            <a:r>
              <a:rPr lang="fr-FR" sz="1200" dirty="0" smtClean="0"/>
              <a:t> Art Village</a:t>
            </a:r>
            <a:endParaRPr lang="fr-FR" sz="1200" dirty="0"/>
          </a:p>
        </p:txBody>
      </p:sp>
      <p:sp>
        <p:nvSpPr>
          <p:cNvPr id="10" name="TextBox 6"/>
          <p:cNvSpPr txBox="1"/>
          <p:nvPr/>
        </p:nvSpPr>
        <p:spPr>
          <a:xfrm>
            <a:off x="6805371" y="4573141"/>
            <a:ext cx="197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Creative</a:t>
            </a:r>
            <a:r>
              <a:rPr lang="fr-FR" dirty="0" smtClean="0"/>
              <a:t> Art Village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038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21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8" t="47788" r="29753" b="24810"/>
          <a:stretch/>
        </p:blipFill>
        <p:spPr>
          <a:xfrm>
            <a:off x="0" y="1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5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22</a:t>
            </a:fld>
            <a:endParaRPr lang="fr-FR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r="10510" b="9417"/>
          <a:stretch/>
        </p:blipFill>
        <p:spPr>
          <a:xfrm>
            <a:off x="-11454" y="3435846"/>
            <a:ext cx="9157042" cy="170765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03" t="59271" r="16993" b="29251"/>
          <a:stretch/>
        </p:blipFill>
        <p:spPr>
          <a:xfrm>
            <a:off x="-1" y="274864"/>
            <a:ext cx="9145589" cy="1719036"/>
          </a:xfrm>
          <a:prstGeom prst="rect">
            <a:avLst/>
          </a:prstGeom>
        </p:spPr>
      </p:pic>
      <p:cxnSp>
        <p:nvCxnSpPr>
          <p:cNvPr id="6" name="Connecteur droit 5"/>
          <p:cNvCxnSpPr/>
          <p:nvPr/>
        </p:nvCxnSpPr>
        <p:spPr>
          <a:xfrm flipH="1">
            <a:off x="324322" y="1491630"/>
            <a:ext cx="85689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5400000" flipH="1">
            <a:off x="8634239" y="1232595"/>
            <a:ext cx="51807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rot="5400000" flipH="1">
            <a:off x="114934" y="1232595"/>
            <a:ext cx="51807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81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5" t="33217" r="1743" b="6385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33922" y="128994"/>
            <a:ext cx="1223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City Hall Quarter</a:t>
            </a:r>
            <a:endParaRPr lang="fr-FR" sz="1200" dirty="0"/>
          </a:p>
        </p:txBody>
      </p:sp>
      <p:sp>
        <p:nvSpPr>
          <p:cNvPr id="6" name="ZoneTexte 5"/>
          <p:cNvSpPr txBox="1"/>
          <p:nvPr/>
        </p:nvSpPr>
        <p:spPr>
          <a:xfrm>
            <a:off x="4284762" y="1724838"/>
            <a:ext cx="1393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Professor’s</a:t>
            </a:r>
            <a:r>
              <a:rPr lang="fr-FR" sz="1200" dirty="0" smtClean="0"/>
              <a:t> Quarter</a:t>
            </a:r>
            <a:endParaRPr lang="fr-FR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6661026" y="1719669"/>
            <a:ext cx="1013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Latin Quarter</a:t>
            </a:r>
            <a:endParaRPr lang="fr-FR" sz="1200" dirty="0"/>
          </a:p>
        </p:txBody>
      </p:sp>
      <p:sp>
        <p:nvSpPr>
          <p:cNvPr id="9" name="ZoneTexte 8"/>
          <p:cNvSpPr txBox="1"/>
          <p:nvPr/>
        </p:nvSpPr>
        <p:spPr>
          <a:xfrm>
            <a:off x="6805042" y="4641780"/>
            <a:ext cx="197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Creative</a:t>
            </a:r>
            <a:r>
              <a:rPr lang="fr-FR" dirty="0" smtClean="0"/>
              <a:t> Art Village</a:t>
            </a:r>
            <a:endParaRPr lang="fr-FR" dirty="0"/>
          </a:p>
        </p:txBody>
      </p:sp>
      <p:sp>
        <p:nvSpPr>
          <p:cNvPr id="10" name="직사각형 5"/>
          <p:cNvSpPr/>
          <p:nvPr/>
        </p:nvSpPr>
        <p:spPr>
          <a:xfrm>
            <a:off x="2556570" y="2139702"/>
            <a:ext cx="2508892" cy="2520280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131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0" t="55105" r="30341" b="11897"/>
          <a:stretch/>
        </p:blipFill>
        <p:spPr>
          <a:xfrm>
            <a:off x="0" y="0"/>
            <a:ext cx="7467600" cy="514350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0" t="61840" r="2268" b="15883"/>
          <a:stretch/>
        </p:blipFill>
        <p:spPr>
          <a:xfrm>
            <a:off x="7453114" y="3355826"/>
            <a:ext cx="1466850" cy="173620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805042" y="4641780"/>
            <a:ext cx="197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Creative</a:t>
            </a:r>
            <a:r>
              <a:rPr lang="fr-FR" dirty="0" smtClean="0"/>
              <a:t> Art Village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27" t="33469" b="44876"/>
          <a:stretch/>
        </p:blipFill>
        <p:spPr>
          <a:xfrm>
            <a:off x="7514652" y="1820147"/>
            <a:ext cx="1708289" cy="168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6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924"/>
            <a:ext cx="9145588" cy="4331651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44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924"/>
            <a:ext cx="9145588" cy="433165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0" t="61840" r="2268" b="15883"/>
          <a:stretch/>
        </p:blipFill>
        <p:spPr>
          <a:xfrm>
            <a:off x="-35718" y="3001371"/>
            <a:ext cx="1466850" cy="173620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298" y="3001371"/>
            <a:ext cx="432048" cy="137057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01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" y="0"/>
            <a:ext cx="91413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7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28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924"/>
            <a:ext cx="9145588" cy="433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2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924"/>
            <a:ext cx="9145588" cy="433165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0" t="61840" r="2268" b="15883"/>
          <a:stretch/>
        </p:blipFill>
        <p:spPr>
          <a:xfrm>
            <a:off x="-35718" y="3001371"/>
            <a:ext cx="1466850" cy="17362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8298" y="3001371"/>
            <a:ext cx="432048" cy="137057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23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8029178" y="4659982"/>
            <a:ext cx="820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Option 4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9"/>
          <a:stretch/>
        </p:blipFill>
        <p:spPr>
          <a:xfrm>
            <a:off x="-46847" y="0"/>
            <a:ext cx="919243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" y="0"/>
            <a:ext cx="91413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8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31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924"/>
            <a:ext cx="9145588" cy="433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0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924"/>
            <a:ext cx="9145588" cy="433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8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" y="0"/>
            <a:ext cx="91413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8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34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8" t="47788" r="29753" b="24810"/>
          <a:stretch/>
        </p:blipFill>
        <p:spPr>
          <a:xfrm>
            <a:off x="0" y="1"/>
            <a:ext cx="9145588" cy="5143500"/>
          </a:xfrm>
          <a:prstGeom prst="rect">
            <a:avLst/>
          </a:prstGeom>
        </p:spPr>
      </p:pic>
      <p:cxnSp>
        <p:nvCxnSpPr>
          <p:cNvPr id="4" name="Connecteur droit avec flèche 3"/>
          <p:cNvCxnSpPr/>
          <p:nvPr/>
        </p:nvCxnSpPr>
        <p:spPr>
          <a:xfrm flipH="1" flipV="1">
            <a:off x="3132634" y="1851670"/>
            <a:ext cx="360040" cy="64807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90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3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60192" y="2211710"/>
            <a:ext cx="7425204" cy="1152128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 rtlCol="0" anchor="t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 sz="8000" dirty="0" smtClean="0">
                <a:solidFill>
                  <a:srgbClr val="92D050"/>
                </a:solidFill>
                <a:cs typeface="Calibri" pitchFamily="34" charset="0"/>
              </a:rPr>
              <a:t>SKOLKOVO</a:t>
            </a:r>
            <a:endParaRPr lang="en-US" sz="8000" dirty="0">
              <a:solidFill>
                <a:prstClr val="white">
                  <a:lumMod val="50000"/>
                </a:prstClr>
              </a:solidFill>
            </a:endParaRPr>
          </a:p>
          <a:p>
            <a:pPr algn="r">
              <a:defRPr/>
            </a:pPr>
            <a:endParaRPr lang="en-US" sz="8000" dirty="0" smtClean="0">
              <a:solidFill>
                <a:prstClr val="white">
                  <a:lumMod val="50000"/>
                </a:prstClr>
              </a:solidFill>
            </a:endParaRPr>
          </a:p>
          <a:p>
            <a:pPr algn="r">
              <a:defRPr/>
            </a:pPr>
            <a:r>
              <a:rPr lang="en-US" sz="6400" dirty="0" smtClean="0">
                <a:solidFill>
                  <a:prstClr val="black"/>
                </a:solidFill>
              </a:rPr>
              <a:t>Sport</a:t>
            </a:r>
          </a:p>
          <a:p>
            <a:pPr algn="r">
              <a:defRPr/>
            </a:pPr>
            <a:endParaRPr lang="en-US" sz="6400" dirty="0" smtClean="0">
              <a:solidFill>
                <a:prstClr val="black"/>
              </a:solidFill>
            </a:endParaRPr>
          </a:p>
          <a:p>
            <a:pPr algn="r">
              <a:defRPr/>
            </a:pPr>
            <a:r>
              <a:rPr lang="en-US" sz="1800" dirty="0" smtClean="0">
                <a:solidFill>
                  <a:prstClr val="black"/>
                </a:solidFill>
              </a:rPr>
              <a:t/>
            </a:r>
            <a:br>
              <a:rPr lang="en-US" sz="1800" dirty="0" smtClean="0">
                <a:solidFill>
                  <a:prstClr val="black"/>
                </a:solidFill>
              </a:rPr>
            </a:br>
            <a:r>
              <a:rPr lang="en-US" sz="3200" dirty="0" smtClean="0">
                <a:solidFill>
                  <a:prstClr val="white"/>
                </a:solidFill>
              </a:rPr>
              <a:t/>
            </a:r>
            <a:br>
              <a:rPr lang="en-US" sz="3200" dirty="0" smtClean="0">
                <a:solidFill>
                  <a:prstClr val="white"/>
                </a:solidFill>
              </a:rPr>
            </a:br>
            <a:endParaRPr lang="en-US" sz="32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12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t="33837" r="2208" b="6167"/>
          <a:stretch/>
        </p:blipFill>
        <p:spPr>
          <a:xfrm>
            <a:off x="0" y="0"/>
            <a:ext cx="9145589" cy="5143500"/>
          </a:xfrm>
          <a:prstGeom prst="rect">
            <a:avLst/>
          </a:prstGeom>
        </p:spPr>
      </p:pic>
      <p:sp>
        <p:nvSpPr>
          <p:cNvPr id="3" name="직사각형 5"/>
          <p:cNvSpPr/>
          <p:nvPr/>
        </p:nvSpPr>
        <p:spPr>
          <a:xfrm>
            <a:off x="5148858" y="4048693"/>
            <a:ext cx="2312679" cy="70911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6"/>
          <p:cNvSpPr txBox="1"/>
          <p:nvPr/>
        </p:nvSpPr>
        <p:spPr>
          <a:xfrm>
            <a:off x="7242606" y="4573141"/>
            <a:ext cx="1538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Sports quarter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039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5" t="33217" r="1743" b="6385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33922" y="128994"/>
            <a:ext cx="1223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City Hall Quarter</a:t>
            </a:r>
            <a:endParaRPr lang="fr-FR" sz="1200" dirty="0"/>
          </a:p>
        </p:txBody>
      </p:sp>
      <p:sp>
        <p:nvSpPr>
          <p:cNvPr id="6" name="ZoneTexte 5"/>
          <p:cNvSpPr txBox="1"/>
          <p:nvPr/>
        </p:nvSpPr>
        <p:spPr>
          <a:xfrm>
            <a:off x="4284762" y="1724838"/>
            <a:ext cx="13570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Professors</a:t>
            </a:r>
            <a:r>
              <a:rPr lang="fr-FR" sz="1200" dirty="0" smtClean="0"/>
              <a:t> Quarter</a:t>
            </a:r>
            <a:endParaRPr lang="fr-FR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6661026" y="1719669"/>
            <a:ext cx="1013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Latin Quarter</a:t>
            </a:r>
            <a:endParaRPr lang="fr-FR" sz="1200" dirty="0"/>
          </a:p>
        </p:txBody>
      </p:sp>
      <p:sp>
        <p:nvSpPr>
          <p:cNvPr id="8" name="직사각형 5"/>
          <p:cNvSpPr/>
          <p:nvPr/>
        </p:nvSpPr>
        <p:spPr>
          <a:xfrm>
            <a:off x="5148858" y="4048693"/>
            <a:ext cx="2312679" cy="709114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extBox 6"/>
          <p:cNvSpPr txBox="1"/>
          <p:nvPr/>
        </p:nvSpPr>
        <p:spPr>
          <a:xfrm>
            <a:off x="7242606" y="4573141"/>
            <a:ext cx="1538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Sports quarter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642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64" r="19680"/>
          <a:stretch/>
        </p:blipFill>
        <p:spPr>
          <a:xfrm>
            <a:off x="4716810" y="2733774"/>
            <a:ext cx="3102198" cy="18542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88" y="-20538"/>
            <a:ext cx="3272099" cy="258168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846" t="53219" r="37003" b="-32025"/>
          <a:stretch/>
        </p:blipFill>
        <p:spPr>
          <a:xfrm>
            <a:off x="2844602" y="1066800"/>
            <a:ext cx="4974406" cy="255099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9" b="12499"/>
          <a:stretch/>
        </p:blipFill>
        <p:spPr>
          <a:xfrm>
            <a:off x="1276659" y="2733774"/>
            <a:ext cx="3296929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4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731990"/>
            <a:ext cx="9145588" cy="4115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8" y="4799352"/>
            <a:ext cx="361206" cy="27678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010" y="4804866"/>
            <a:ext cx="271272" cy="27127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476450" y="4771225"/>
            <a:ext cx="71266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 smtClean="0">
                <a:solidFill>
                  <a:srgbClr val="BD1003"/>
                </a:solidFill>
                <a:latin typeface="+mj-lt"/>
              </a:rPr>
              <a:t>AREP </a:t>
            </a:r>
            <a:r>
              <a:rPr lang="fr-FR" sz="1600" dirty="0" err="1" smtClean="0">
                <a:solidFill>
                  <a:srgbClr val="BD1003"/>
                </a:solidFill>
                <a:latin typeface="+mj-lt"/>
              </a:rPr>
              <a:t>Urban</a:t>
            </a:r>
            <a:r>
              <a:rPr lang="fr-FR" sz="1600" dirty="0" smtClean="0">
                <a:solidFill>
                  <a:srgbClr val="BD1003"/>
                </a:solidFill>
                <a:latin typeface="+mj-lt"/>
              </a:rPr>
              <a:t> Council </a:t>
            </a:r>
            <a:r>
              <a:rPr lang="fr-FR" sz="1600" dirty="0" err="1" smtClean="0">
                <a:solidFill>
                  <a:srgbClr val="BD1003"/>
                </a:solidFill>
                <a:latin typeface="+mj-lt"/>
              </a:rPr>
              <a:t>Presentation</a:t>
            </a:r>
            <a:r>
              <a:rPr lang="fr-FR" sz="1600" dirty="0" smtClean="0">
                <a:solidFill>
                  <a:srgbClr val="BD1003"/>
                </a:solidFill>
                <a:latin typeface="+mj-lt"/>
              </a:rPr>
              <a:t>   2013 03 29</a:t>
            </a:r>
            <a:endParaRPr lang="fr-FR" sz="1600" dirty="0">
              <a:solidFill>
                <a:srgbClr val="BD1003"/>
              </a:solidFill>
              <a:latin typeface="+mj-lt"/>
            </a:endParaRPr>
          </a:p>
        </p:txBody>
      </p:sp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860192" y="1779662"/>
            <a:ext cx="7425204" cy="576064"/>
          </a:xfrm>
          <a:ln>
            <a:miter lim="800000"/>
            <a:headEnd/>
            <a:tailEnd/>
          </a:ln>
          <a:extLst/>
        </p:spPr>
        <p:txBody>
          <a:bodyPr rtlCol="0" anchor="t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fr-FR" sz="2200" dirty="0" smtClean="0">
                <a:solidFill>
                  <a:srgbClr val="92D050"/>
                </a:solidFill>
              </a:rPr>
              <a:t>SKOLKOVO</a:t>
            </a:r>
            <a:r>
              <a:rPr lang="fr-FR" sz="2200" dirty="0" smtClean="0">
                <a:solidFill>
                  <a:schemeClr val="bg1">
                    <a:lumMod val="50000"/>
                  </a:schemeClr>
                </a:solidFill>
              </a:rPr>
              <a:t>   </a:t>
            </a:r>
            <a:br>
              <a:rPr lang="fr-FR" sz="22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fr-FR" sz="22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fr-FR" sz="22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fr-FR" sz="1800" dirty="0" smtClean="0"/>
              <a:t>Central Zone Z1</a:t>
            </a:r>
            <a:br>
              <a:rPr lang="fr-FR" sz="1800" dirty="0" smtClean="0"/>
            </a:br>
            <a:r>
              <a:rPr lang="fr-FR" sz="1800" dirty="0" smtClean="0"/>
              <a:t/>
            </a:r>
            <a:br>
              <a:rPr lang="fr-FR" sz="1800" dirty="0" smtClean="0"/>
            </a:br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endParaRPr lang="fr-FR" sz="3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18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40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3" t="21724" r="1873" b="11636"/>
          <a:stretch/>
        </p:blipFill>
        <p:spPr>
          <a:xfrm>
            <a:off x="1" y="1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5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7" t="34064" r="1541" b="5539"/>
          <a:stretch/>
        </p:blipFill>
        <p:spPr>
          <a:xfrm>
            <a:off x="2446683" y="483518"/>
            <a:ext cx="6518599" cy="437536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446683" y="483520"/>
            <a:ext cx="6518599" cy="4394808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830491" y="3525698"/>
            <a:ext cx="56447" cy="6738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19751" y="1541254"/>
            <a:ext cx="56447" cy="6738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5089524" y="3590014"/>
            <a:ext cx="249899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5448795" y="3590014"/>
            <a:ext cx="257187" cy="0"/>
          </a:xfrm>
          <a:prstGeom prst="line">
            <a:avLst/>
          </a:prstGeom>
          <a:ln w="571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4928391" y="3562687"/>
            <a:ext cx="51325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rme libre 20"/>
          <p:cNvSpPr/>
          <p:nvPr/>
        </p:nvSpPr>
        <p:spPr>
          <a:xfrm>
            <a:off x="5771029" y="3529633"/>
            <a:ext cx="730481" cy="133120"/>
          </a:xfrm>
          <a:custGeom>
            <a:avLst/>
            <a:gdLst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28325 w 1024864"/>
              <a:gd name="connsiteY10" fmla="*/ 141149 h 156491"/>
              <a:gd name="connsiteX11" fmla="*/ 340598 w 1024864"/>
              <a:gd name="connsiteY11" fmla="*/ 147285 h 156491"/>
              <a:gd name="connsiteX12" fmla="*/ 365146 w 1024864"/>
              <a:gd name="connsiteY12" fmla="*/ 156491 h 156491"/>
              <a:gd name="connsiteX13" fmla="*/ 497090 w 1024864"/>
              <a:gd name="connsiteY13" fmla="*/ 153422 h 156491"/>
              <a:gd name="connsiteX14" fmla="*/ 506295 w 1024864"/>
              <a:gd name="connsiteY14" fmla="*/ 144217 h 156491"/>
              <a:gd name="connsiteX15" fmla="*/ 515500 w 1024864"/>
              <a:gd name="connsiteY15" fmla="*/ 141149 h 156491"/>
              <a:gd name="connsiteX16" fmla="*/ 533911 w 1024864"/>
              <a:gd name="connsiteY16" fmla="*/ 128875 h 156491"/>
              <a:gd name="connsiteX17" fmla="*/ 543116 w 1024864"/>
              <a:gd name="connsiteY17" fmla="*/ 122738 h 156491"/>
              <a:gd name="connsiteX18" fmla="*/ 555390 w 1024864"/>
              <a:gd name="connsiteY18" fmla="*/ 119669 h 156491"/>
              <a:gd name="connsiteX19" fmla="*/ 564596 w 1024864"/>
              <a:gd name="connsiteY19" fmla="*/ 110464 h 156491"/>
              <a:gd name="connsiteX20" fmla="*/ 573801 w 1024864"/>
              <a:gd name="connsiteY20" fmla="*/ 107396 h 156491"/>
              <a:gd name="connsiteX21" fmla="*/ 583006 w 1024864"/>
              <a:gd name="connsiteY21" fmla="*/ 101259 h 156491"/>
              <a:gd name="connsiteX22" fmla="*/ 601417 w 1024864"/>
              <a:gd name="connsiteY22" fmla="*/ 95122 h 156491"/>
              <a:gd name="connsiteX23" fmla="*/ 610623 w 1024864"/>
              <a:gd name="connsiteY23" fmla="*/ 92053 h 156491"/>
              <a:gd name="connsiteX24" fmla="*/ 619828 w 1024864"/>
              <a:gd name="connsiteY24" fmla="*/ 88985 h 156491"/>
              <a:gd name="connsiteX25" fmla="*/ 629033 w 1024864"/>
              <a:gd name="connsiteY25" fmla="*/ 79779 h 156491"/>
              <a:gd name="connsiteX26" fmla="*/ 647444 w 1024864"/>
              <a:gd name="connsiteY26" fmla="*/ 67506 h 156491"/>
              <a:gd name="connsiteX27" fmla="*/ 653581 w 1024864"/>
              <a:gd name="connsiteY27" fmla="*/ 58300 h 156491"/>
              <a:gd name="connsiteX28" fmla="*/ 671992 w 1024864"/>
              <a:gd name="connsiteY28" fmla="*/ 42958 h 156491"/>
              <a:gd name="connsiteX29" fmla="*/ 684265 w 1024864"/>
              <a:gd name="connsiteY29" fmla="*/ 24547 h 156491"/>
              <a:gd name="connsiteX30" fmla="*/ 687334 w 1024864"/>
              <a:gd name="connsiteY30" fmla="*/ 15342 h 156491"/>
              <a:gd name="connsiteX31" fmla="*/ 714950 w 1024864"/>
              <a:gd name="connsiteY31" fmla="*/ 0 h 156491"/>
              <a:gd name="connsiteX32" fmla="*/ 739498 w 1024864"/>
              <a:gd name="connsiteY32" fmla="*/ 3068 h 156491"/>
              <a:gd name="connsiteX33" fmla="*/ 760977 w 1024864"/>
              <a:gd name="connsiteY33" fmla="*/ 9205 h 156491"/>
              <a:gd name="connsiteX34" fmla="*/ 773251 w 1024864"/>
              <a:gd name="connsiteY34" fmla="*/ 12273 h 156491"/>
              <a:gd name="connsiteX35" fmla="*/ 782456 w 1024864"/>
              <a:gd name="connsiteY35" fmla="*/ 15342 h 156491"/>
              <a:gd name="connsiteX36" fmla="*/ 816209 w 1024864"/>
              <a:gd name="connsiteY36" fmla="*/ 21479 h 156491"/>
              <a:gd name="connsiteX37" fmla="*/ 859167 w 1024864"/>
              <a:gd name="connsiteY37" fmla="*/ 27616 h 156491"/>
              <a:gd name="connsiteX38" fmla="*/ 868373 w 1024864"/>
              <a:gd name="connsiteY38" fmla="*/ 30684 h 156491"/>
              <a:gd name="connsiteX39" fmla="*/ 892920 w 1024864"/>
              <a:gd name="connsiteY39" fmla="*/ 33753 h 156491"/>
              <a:gd name="connsiteX40" fmla="*/ 914400 w 1024864"/>
              <a:gd name="connsiteY40" fmla="*/ 39890 h 156491"/>
              <a:gd name="connsiteX41" fmla="*/ 932810 w 1024864"/>
              <a:gd name="connsiteY41" fmla="*/ 46026 h 156491"/>
              <a:gd name="connsiteX42" fmla="*/ 942016 w 1024864"/>
              <a:gd name="connsiteY42" fmla="*/ 49095 h 156491"/>
              <a:gd name="connsiteX43" fmla="*/ 972700 w 1024864"/>
              <a:gd name="connsiteY43" fmla="*/ 46026 h 156491"/>
              <a:gd name="connsiteX44" fmla="*/ 988043 w 1024864"/>
              <a:gd name="connsiteY44" fmla="*/ 42958 h 156491"/>
              <a:gd name="connsiteX45" fmla="*/ 1018727 w 1024864"/>
              <a:gd name="connsiteY45" fmla="*/ 33753 h 156491"/>
              <a:gd name="connsiteX46" fmla="*/ 1024864 w 1024864"/>
              <a:gd name="connsiteY46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28325 w 1024864"/>
              <a:gd name="connsiteY10" fmla="*/ 141149 h 156491"/>
              <a:gd name="connsiteX11" fmla="*/ 340598 w 1024864"/>
              <a:gd name="connsiteY11" fmla="*/ 147285 h 156491"/>
              <a:gd name="connsiteX12" fmla="*/ 365146 w 1024864"/>
              <a:gd name="connsiteY12" fmla="*/ 156491 h 156491"/>
              <a:gd name="connsiteX13" fmla="*/ 497090 w 1024864"/>
              <a:gd name="connsiteY13" fmla="*/ 153422 h 156491"/>
              <a:gd name="connsiteX14" fmla="*/ 506295 w 1024864"/>
              <a:gd name="connsiteY14" fmla="*/ 144217 h 156491"/>
              <a:gd name="connsiteX15" fmla="*/ 515500 w 1024864"/>
              <a:gd name="connsiteY15" fmla="*/ 141149 h 156491"/>
              <a:gd name="connsiteX16" fmla="*/ 533911 w 1024864"/>
              <a:gd name="connsiteY16" fmla="*/ 128875 h 156491"/>
              <a:gd name="connsiteX17" fmla="*/ 543116 w 1024864"/>
              <a:gd name="connsiteY17" fmla="*/ 122738 h 156491"/>
              <a:gd name="connsiteX18" fmla="*/ 555390 w 1024864"/>
              <a:gd name="connsiteY18" fmla="*/ 119669 h 156491"/>
              <a:gd name="connsiteX19" fmla="*/ 564596 w 1024864"/>
              <a:gd name="connsiteY19" fmla="*/ 110464 h 156491"/>
              <a:gd name="connsiteX20" fmla="*/ 573801 w 1024864"/>
              <a:gd name="connsiteY20" fmla="*/ 107396 h 156491"/>
              <a:gd name="connsiteX21" fmla="*/ 583006 w 1024864"/>
              <a:gd name="connsiteY21" fmla="*/ 101259 h 156491"/>
              <a:gd name="connsiteX22" fmla="*/ 601417 w 1024864"/>
              <a:gd name="connsiteY22" fmla="*/ 95122 h 156491"/>
              <a:gd name="connsiteX23" fmla="*/ 610623 w 1024864"/>
              <a:gd name="connsiteY23" fmla="*/ 92053 h 156491"/>
              <a:gd name="connsiteX24" fmla="*/ 619828 w 1024864"/>
              <a:gd name="connsiteY24" fmla="*/ 88985 h 156491"/>
              <a:gd name="connsiteX25" fmla="*/ 629033 w 1024864"/>
              <a:gd name="connsiteY25" fmla="*/ 79779 h 156491"/>
              <a:gd name="connsiteX26" fmla="*/ 647444 w 1024864"/>
              <a:gd name="connsiteY26" fmla="*/ 67506 h 156491"/>
              <a:gd name="connsiteX27" fmla="*/ 653581 w 1024864"/>
              <a:gd name="connsiteY27" fmla="*/ 58300 h 156491"/>
              <a:gd name="connsiteX28" fmla="*/ 671992 w 1024864"/>
              <a:gd name="connsiteY28" fmla="*/ 42958 h 156491"/>
              <a:gd name="connsiteX29" fmla="*/ 684265 w 1024864"/>
              <a:gd name="connsiteY29" fmla="*/ 24547 h 156491"/>
              <a:gd name="connsiteX30" fmla="*/ 687334 w 1024864"/>
              <a:gd name="connsiteY30" fmla="*/ 15342 h 156491"/>
              <a:gd name="connsiteX31" fmla="*/ 714950 w 1024864"/>
              <a:gd name="connsiteY31" fmla="*/ 0 h 156491"/>
              <a:gd name="connsiteX32" fmla="*/ 739498 w 1024864"/>
              <a:gd name="connsiteY32" fmla="*/ 3068 h 156491"/>
              <a:gd name="connsiteX33" fmla="*/ 760977 w 1024864"/>
              <a:gd name="connsiteY33" fmla="*/ 9205 h 156491"/>
              <a:gd name="connsiteX34" fmla="*/ 773251 w 1024864"/>
              <a:gd name="connsiteY34" fmla="*/ 12273 h 156491"/>
              <a:gd name="connsiteX35" fmla="*/ 782456 w 1024864"/>
              <a:gd name="connsiteY35" fmla="*/ 15342 h 156491"/>
              <a:gd name="connsiteX36" fmla="*/ 816209 w 1024864"/>
              <a:gd name="connsiteY36" fmla="*/ 21479 h 156491"/>
              <a:gd name="connsiteX37" fmla="*/ 859167 w 1024864"/>
              <a:gd name="connsiteY37" fmla="*/ 27616 h 156491"/>
              <a:gd name="connsiteX38" fmla="*/ 868373 w 1024864"/>
              <a:gd name="connsiteY38" fmla="*/ 30684 h 156491"/>
              <a:gd name="connsiteX39" fmla="*/ 914400 w 1024864"/>
              <a:gd name="connsiteY39" fmla="*/ 39890 h 156491"/>
              <a:gd name="connsiteX40" fmla="*/ 932810 w 1024864"/>
              <a:gd name="connsiteY40" fmla="*/ 46026 h 156491"/>
              <a:gd name="connsiteX41" fmla="*/ 942016 w 1024864"/>
              <a:gd name="connsiteY41" fmla="*/ 49095 h 156491"/>
              <a:gd name="connsiteX42" fmla="*/ 972700 w 1024864"/>
              <a:gd name="connsiteY42" fmla="*/ 46026 h 156491"/>
              <a:gd name="connsiteX43" fmla="*/ 988043 w 1024864"/>
              <a:gd name="connsiteY43" fmla="*/ 42958 h 156491"/>
              <a:gd name="connsiteX44" fmla="*/ 1018727 w 1024864"/>
              <a:gd name="connsiteY44" fmla="*/ 33753 h 156491"/>
              <a:gd name="connsiteX45" fmla="*/ 1024864 w 1024864"/>
              <a:gd name="connsiteY45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28325 w 1024864"/>
              <a:gd name="connsiteY10" fmla="*/ 141149 h 156491"/>
              <a:gd name="connsiteX11" fmla="*/ 355941 w 1024864"/>
              <a:gd name="connsiteY11" fmla="*/ 119668 h 156491"/>
              <a:gd name="connsiteX12" fmla="*/ 365146 w 1024864"/>
              <a:gd name="connsiteY12" fmla="*/ 156491 h 156491"/>
              <a:gd name="connsiteX13" fmla="*/ 497090 w 1024864"/>
              <a:gd name="connsiteY13" fmla="*/ 153422 h 156491"/>
              <a:gd name="connsiteX14" fmla="*/ 506295 w 1024864"/>
              <a:gd name="connsiteY14" fmla="*/ 144217 h 156491"/>
              <a:gd name="connsiteX15" fmla="*/ 515500 w 1024864"/>
              <a:gd name="connsiteY15" fmla="*/ 141149 h 156491"/>
              <a:gd name="connsiteX16" fmla="*/ 533911 w 1024864"/>
              <a:gd name="connsiteY16" fmla="*/ 128875 h 156491"/>
              <a:gd name="connsiteX17" fmla="*/ 543116 w 1024864"/>
              <a:gd name="connsiteY17" fmla="*/ 122738 h 156491"/>
              <a:gd name="connsiteX18" fmla="*/ 555390 w 1024864"/>
              <a:gd name="connsiteY18" fmla="*/ 119669 h 156491"/>
              <a:gd name="connsiteX19" fmla="*/ 564596 w 1024864"/>
              <a:gd name="connsiteY19" fmla="*/ 110464 h 156491"/>
              <a:gd name="connsiteX20" fmla="*/ 573801 w 1024864"/>
              <a:gd name="connsiteY20" fmla="*/ 107396 h 156491"/>
              <a:gd name="connsiteX21" fmla="*/ 583006 w 1024864"/>
              <a:gd name="connsiteY21" fmla="*/ 101259 h 156491"/>
              <a:gd name="connsiteX22" fmla="*/ 601417 w 1024864"/>
              <a:gd name="connsiteY22" fmla="*/ 95122 h 156491"/>
              <a:gd name="connsiteX23" fmla="*/ 610623 w 1024864"/>
              <a:gd name="connsiteY23" fmla="*/ 92053 h 156491"/>
              <a:gd name="connsiteX24" fmla="*/ 619828 w 1024864"/>
              <a:gd name="connsiteY24" fmla="*/ 88985 h 156491"/>
              <a:gd name="connsiteX25" fmla="*/ 629033 w 1024864"/>
              <a:gd name="connsiteY25" fmla="*/ 79779 h 156491"/>
              <a:gd name="connsiteX26" fmla="*/ 647444 w 1024864"/>
              <a:gd name="connsiteY26" fmla="*/ 67506 h 156491"/>
              <a:gd name="connsiteX27" fmla="*/ 653581 w 1024864"/>
              <a:gd name="connsiteY27" fmla="*/ 58300 h 156491"/>
              <a:gd name="connsiteX28" fmla="*/ 671992 w 1024864"/>
              <a:gd name="connsiteY28" fmla="*/ 42958 h 156491"/>
              <a:gd name="connsiteX29" fmla="*/ 684265 w 1024864"/>
              <a:gd name="connsiteY29" fmla="*/ 24547 h 156491"/>
              <a:gd name="connsiteX30" fmla="*/ 687334 w 1024864"/>
              <a:gd name="connsiteY30" fmla="*/ 15342 h 156491"/>
              <a:gd name="connsiteX31" fmla="*/ 714950 w 1024864"/>
              <a:gd name="connsiteY31" fmla="*/ 0 h 156491"/>
              <a:gd name="connsiteX32" fmla="*/ 739498 w 1024864"/>
              <a:gd name="connsiteY32" fmla="*/ 3068 h 156491"/>
              <a:gd name="connsiteX33" fmla="*/ 760977 w 1024864"/>
              <a:gd name="connsiteY33" fmla="*/ 9205 h 156491"/>
              <a:gd name="connsiteX34" fmla="*/ 773251 w 1024864"/>
              <a:gd name="connsiteY34" fmla="*/ 12273 h 156491"/>
              <a:gd name="connsiteX35" fmla="*/ 782456 w 1024864"/>
              <a:gd name="connsiteY35" fmla="*/ 15342 h 156491"/>
              <a:gd name="connsiteX36" fmla="*/ 816209 w 1024864"/>
              <a:gd name="connsiteY36" fmla="*/ 21479 h 156491"/>
              <a:gd name="connsiteX37" fmla="*/ 859167 w 1024864"/>
              <a:gd name="connsiteY37" fmla="*/ 27616 h 156491"/>
              <a:gd name="connsiteX38" fmla="*/ 868373 w 1024864"/>
              <a:gd name="connsiteY38" fmla="*/ 30684 h 156491"/>
              <a:gd name="connsiteX39" fmla="*/ 914400 w 1024864"/>
              <a:gd name="connsiteY39" fmla="*/ 39890 h 156491"/>
              <a:gd name="connsiteX40" fmla="*/ 932810 w 1024864"/>
              <a:gd name="connsiteY40" fmla="*/ 46026 h 156491"/>
              <a:gd name="connsiteX41" fmla="*/ 942016 w 1024864"/>
              <a:gd name="connsiteY41" fmla="*/ 49095 h 156491"/>
              <a:gd name="connsiteX42" fmla="*/ 972700 w 1024864"/>
              <a:gd name="connsiteY42" fmla="*/ 46026 h 156491"/>
              <a:gd name="connsiteX43" fmla="*/ 988043 w 1024864"/>
              <a:gd name="connsiteY43" fmla="*/ 42958 h 156491"/>
              <a:gd name="connsiteX44" fmla="*/ 1018727 w 1024864"/>
              <a:gd name="connsiteY44" fmla="*/ 33753 h 156491"/>
              <a:gd name="connsiteX45" fmla="*/ 1024864 w 1024864"/>
              <a:gd name="connsiteY45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55941 w 1024864"/>
              <a:gd name="connsiteY10" fmla="*/ 119668 h 156491"/>
              <a:gd name="connsiteX11" fmla="*/ 365146 w 1024864"/>
              <a:gd name="connsiteY11" fmla="*/ 156491 h 156491"/>
              <a:gd name="connsiteX12" fmla="*/ 497090 w 1024864"/>
              <a:gd name="connsiteY12" fmla="*/ 153422 h 156491"/>
              <a:gd name="connsiteX13" fmla="*/ 506295 w 1024864"/>
              <a:gd name="connsiteY13" fmla="*/ 144217 h 156491"/>
              <a:gd name="connsiteX14" fmla="*/ 515500 w 1024864"/>
              <a:gd name="connsiteY14" fmla="*/ 141149 h 156491"/>
              <a:gd name="connsiteX15" fmla="*/ 533911 w 1024864"/>
              <a:gd name="connsiteY15" fmla="*/ 128875 h 156491"/>
              <a:gd name="connsiteX16" fmla="*/ 543116 w 1024864"/>
              <a:gd name="connsiteY16" fmla="*/ 122738 h 156491"/>
              <a:gd name="connsiteX17" fmla="*/ 555390 w 1024864"/>
              <a:gd name="connsiteY17" fmla="*/ 119669 h 156491"/>
              <a:gd name="connsiteX18" fmla="*/ 564596 w 1024864"/>
              <a:gd name="connsiteY18" fmla="*/ 110464 h 156491"/>
              <a:gd name="connsiteX19" fmla="*/ 573801 w 1024864"/>
              <a:gd name="connsiteY19" fmla="*/ 107396 h 156491"/>
              <a:gd name="connsiteX20" fmla="*/ 583006 w 1024864"/>
              <a:gd name="connsiteY20" fmla="*/ 101259 h 156491"/>
              <a:gd name="connsiteX21" fmla="*/ 601417 w 1024864"/>
              <a:gd name="connsiteY21" fmla="*/ 95122 h 156491"/>
              <a:gd name="connsiteX22" fmla="*/ 610623 w 1024864"/>
              <a:gd name="connsiteY22" fmla="*/ 92053 h 156491"/>
              <a:gd name="connsiteX23" fmla="*/ 619828 w 1024864"/>
              <a:gd name="connsiteY23" fmla="*/ 88985 h 156491"/>
              <a:gd name="connsiteX24" fmla="*/ 629033 w 1024864"/>
              <a:gd name="connsiteY24" fmla="*/ 79779 h 156491"/>
              <a:gd name="connsiteX25" fmla="*/ 647444 w 1024864"/>
              <a:gd name="connsiteY25" fmla="*/ 67506 h 156491"/>
              <a:gd name="connsiteX26" fmla="*/ 653581 w 1024864"/>
              <a:gd name="connsiteY26" fmla="*/ 58300 h 156491"/>
              <a:gd name="connsiteX27" fmla="*/ 671992 w 1024864"/>
              <a:gd name="connsiteY27" fmla="*/ 42958 h 156491"/>
              <a:gd name="connsiteX28" fmla="*/ 684265 w 1024864"/>
              <a:gd name="connsiteY28" fmla="*/ 24547 h 156491"/>
              <a:gd name="connsiteX29" fmla="*/ 687334 w 1024864"/>
              <a:gd name="connsiteY29" fmla="*/ 15342 h 156491"/>
              <a:gd name="connsiteX30" fmla="*/ 714950 w 1024864"/>
              <a:gd name="connsiteY30" fmla="*/ 0 h 156491"/>
              <a:gd name="connsiteX31" fmla="*/ 739498 w 1024864"/>
              <a:gd name="connsiteY31" fmla="*/ 3068 h 156491"/>
              <a:gd name="connsiteX32" fmla="*/ 760977 w 1024864"/>
              <a:gd name="connsiteY32" fmla="*/ 9205 h 156491"/>
              <a:gd name="connsiteX33" fmla="*/ 773251 w 1024864"/>
              <a:gd name="connsiteY33" fmla="*/ 12273 h 156491"/>
              <a:gd name="connsiteX34" fmla="*/ 782456 w 1024864"/>
              <a:gd name="connsiteY34" fmla="*/ 15342 h 156491"/>
              <a:gd name="connsiteX35" fmla="*/ 816209 w 1024864"/>
              <a:gd name="connsiteY35" fmla="*/ 21479 h 156491"/>
              <a:gd name="connsiteX36" fmla="*/ 859167 w 1024864"/>
              <a:gd name="connsiteY36" fmla="*/ 27616 h 156491"/>
              <a:gd name="connsiteX37" fmla="*/ 868373 w 1024864"/>
              <a:gd name="connsiteY37" fmla="*/ 30684 h 156491"/>
              <a:gd name="connsiteX38" fmla="*/ 914400 w 1024864"/>
              <a:gd name="connsiteY38" fmla="*/ 39890 h 156491"/>
              <a:gd name="connsiteX39" fmla="*/ 932810 w 1024864"/>
              <a:gd name="connsiteY39" fmla="*/ 46026 h 156491"/>
              <a:gd name="connsiteX40" fmla="*/ 942016 w 1024864"/>
              <a:gd name="connsiteY40" fmla="*/ 49095 h 156491"/>
              <a:gd name="connsiteX41" fmla="*/ 972700 w 1024864"/>
              <a:gd name="connsiteY41" fmla="*/ 46026 h 156491"/>
              <a:gd name="connsiteX42" fmla="*/ 988043 w 1024864"/>
              <a:gd name="connsiteY42" fmla="*/ 42958 h 156491"/>
              <a:gd name="connsiteX43" fmla="*/ 1018727 w 1024864"/>
              <a:gd name="connsiteY43" fmla="*/ 33753 h 156491"/>
              <a:gd name="connsiteX44" fmla="*/ 1024864 w 1024864"/>
              <a:gd name="connsiteY44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52872 w 1024864"/>
              <a:gd name="connsiteY10" fmla="*/ 150352 h 156491"/>
              <a:gd name="connsiteX11" fmla="*/ 365146 w 1024864"/>
              <a:gd name="connsiteY11" fmla="*/ 156491 h 156491"/>
              <a:gd name="connsiteX12" fmla="*/ 497090 w 1024864"/>
              <a:gd name="connsiteY12" fmla="*/ 153422 h 156491"/>
              <a:gd name="connsiteX13" fmla="*/ 506295 w 1024864"/>
              <a:gd name="connsiteY13" fmla="*/ 144217 h 156491"/>
              <a:gd name="connsiteX14" fmla="*/ 515500 w 1024864"/>
              <a:gd name="connsiteY14" fmla="*/ 141149 h 156491"/>
              <a:gd name="connsiteX15" fmla="*/ 533911 w 1024864"/>
              <a:gd name="connsiteY15" fmla="*/ 128875 h 156491"/>
              <a:gd name="connsiteX16" fmla="*/ 543116 w 1024864"/>
              <a:gd name="connsiteY16" fmla="*/ 122738 h 156491"/>
              <a:gd name="connsiteX17" fmla="*/ 555390 w 1024864"/>
              <a:gd name="connsiteY17" fmla="*/ 119669 h 156491"/>
              <a:gd name="connsiteX18" fmla="*/ 564596 w 1024864"/>
              <a:gd name="connsiteY18" fmla="*/ 110464 h 156491"/>
              <a:gd name="connsiteX19" fmla="*/ 573801 w 1024864"/>
              <a:gd name="connsiteY19" fmla="*/ 107396 h 156491"/>
              <a:gd name="connsiteX20" fmla="*/ 583006 w 1024864"/>
              <a:gd name="connsiteY20" fmla="*/ 101259 h 156491"/>
              <a:gd name="connsiteX21" fmla="*/ 601417 w 1024864"/>
              <a:gd name="connsiteY21" fmla="*/ 95122 h 156491"/>
              <a:gd name="connsiteX22" fmla="*/ 610623 w 1024864"/>
              <a:gd name="connsiteY22" fmla="*/ 92053 h 156491"/>
              <a:gd name="connsiteX23" fmla="*/ 619828 w 1024864"/>
              <a:gd name="connsiteY23" fmla="*/ 88985 h 156491"/>
              <a:gd name="connsiteX24" fmla="*/ 629033 w 1024864"/>
              <a:gd name="connsiteY24" fmla="*/ 79779 h 156491"/>
              <a:gd name="connsiteX25" fmla="*/ 647444 w 1024864"/>
              <a:gd name="connsiteY25" fmla="*/ 67506 h 156491"/>
              <a:gd name="connsiteX26" fmla="*/ 653581 w 1024864"/>
              <a:gd name="connsiteY26" fmla="*/ 58300 h 156491"/>
              <a:gd name="connsiteX27" fmla="*/ 671992 w 1024864"/>
              <a:gd name="connsiteY27" fmla="*/ 42958 h 156491"/>
              <a:gd name="connsiteX28" fmla="*/ 684265 w 1024864"/>
              <a:gd name="connsiteY28" fmla="*/ 24547 h 156491"/>
              <a:gd name="connsiteX29" fmla="*/ 687334 w 1024864"/>
              <a:gd name="connsiteY29" fmla="*/ 15342 h 156491"/>
              <a:gd name="connsiteX30" fmla="*/ 714950 w 1024864"/>
              <a:gd name="connsiteY30" fmla="*/ 0 h 156491"/>
              <a:gd name="connsiteX31" fmla="*/ 739498 w 1024864"/>
              <a:gd name="connsiteY31" fmla="*/ 3068 h 156491"/>
              <a:gd name="connsiteX32" fmla="*/ 760977 w 1024864"/>
              <a:gd name="connsiteY32" fmla="*/ 9205 h 156491"/>
              <a:gd name="connsiteX33" fmla="*/ 773251 w 1024864"/>
              <a:gd name="connsiteY33" fmla="*/ 12273 h 156491"/>
              <a:gd name="connsiteX34" fmla="*/ 782456 w 1024864"/>
              <a:gd name="connsiteY34" fmla="*/ 15342 h 156491"/>
              <a:gd name="connsiteX35" fmla="*/ 816209 w 1024864"/>
              <a:gd name="connsiteY35" fmla="*/ 21479 h 156491"/>
              <a:gd name="connsiteX36" fmla="*/ 859167 w 1024864"/>
              <a:gd name="connsiteY36" fmla="*/ 27616 h 156491"/>
              <a:gd name="connsiteX37" fmla="*/ 868373 w 1024864"/>
              <a:gd name="connsiteY37" fmla="*/ 30684 h 156491"/>
              <a:gd name="connsiteX38" fmla="*/ 914400 w 1024864"/>
              <a:gd name="connsiteY38" fmla="*/ 39890 h 156491"/>
              <a:gd name="connsiteX39" fmla="*/ 932810 w 1024864"/>
              <a:gd name="connsiteY39" fmla="*/ 46026 h 156491"/>
              <a:gd name="connsiteX40" fmla="*/ 942016 w 1024864"/>
              <a:gd name="connsiteY40" fmla="*/ 49095 h 156491"/>
              <a:gd name="connsiteX41" fmla="*/ 972700 w 1024864"/>
              <a:gd name="connsiteY41" fmla="*/ 46026 h 156491"/>
              <a:gd name="connsiteX42" fmla="*/ 988043 w 1024864"/>
              <a:gd name="connsiteY42" fmla="*/ 42958 h 156491"/>
              <a:gd name="connsiteX43" fmla="*/ 1018727 w 1024864"/>
              <a:gd name="connsiteY43" fmla="*/ 33753 h 156491"/>
              <a:gd name="connsiteX44" fmla="*/ 1024864 w 1024864"/>
              <a:gd name="connsiteY44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52872 w 1024864"/>
              <a:gd name="connsiteY10" fmla="*/ 150352 h 156491"/>
              <a:gd name="connsiteX11" fmla="*/ 386625 w 1024864"/>
              <a:gd name="connsiteY11" fmla="*/ 156491 h 156491"/>
              <a:gd name="connsiteX12" fmla="*/ 497090 w 1024864"/>
              <a:gd name="connsiteY12" fmla="*/ 153422 h 156491"/>
              <a:gd name="connsiteX13" fmla="*/ 506295 w 1024864"/>
              <a:gd name="connsiteY13" fmla="*/ 144217 h 156491"/>
              <a:gd name="connsiteX14" fmla="*/ 515500 w 1024864"/>
              <a:gd name="connsiteY14" fmla="*/ 141149 h 156491"/>
              <a:gd name="connsiteX15" fmla="*/ 533911 w 1024864"/>
              <a:gd name="connsiteY15" fmla="*/ 128875 h 156491"/>
              <a:gd name="connsiteX16" fmla="*/ 543116 w 1024864"/>
              <a:gd name="connsiteY16" fmla="*/ 122738 h 156491"/>
              <a:gd name="connsiteX17" fmla="*/ 555390 w 1024864"/>
              <a:gd name="connsiteY17" fmla="*/ 119669 h 156491"/>
              <a:gd name="connsiteX18" fmla="*/ 564596 w 1024864"/>
              <a:gd name="connsiteY18" fmla="*/ 110464 h 156491"/>
              <a:gd name="connsiteX19" fmla="*/ 573801 w 1024864"/>
              <a:gd name="connsiteY19" fmla="*/ 107396 h 156491"/>
              <a:gd name="connsiteX20" fmla="*/ 583006 w 1024864"/>
              <a:gd name="connsiteY20" fmla="*/ 101259 h 156491"/>
              <a:gd name="connsiteX21" fmla="*/ 601417 w 1024864"/>
              <a:gd name="connsiteY21" fmla="*/ 95122 h 156491"/>
              <a:gd name="connsiteX22" fmla="*/ 610623 w 1024864"/>
              <a:gd name="connsiteY22" fmla="*/ 92053 h 156491"/>
              <a:gd name="connsiteX23" fmla="*/ 619828 w 1024864"/>
              <a:gd name="connsiteY23" fmla="*/ 88985 h 156491"/>
              <a:gd name="connsiteX24" fmla="*/ 629033 w 1024864"/>
              <a:gd name="connsiteY24" fmla="*/ 79779 h 156491"/>
              <a:gd name="connsiteX25" fmla="*/ 647444 w 1024864"/>
              <a:gd name="connsiteY25" fmla="*/ 67506 h 156491"/>
              <a:gd name="connsiteX26" fmla="*/ 653581 w 1024864"/>
              <a:gd name="connsiteY26" fmla="*/ 58300 h 156491"/>
              <a:gd name="connsiteX27" fmla="*/ 671992 w 1024864"/>
              <a:gd name="connsiteY27" fmla="*/ 42958 h 156491"/>
              <a:gd name="connsiteX28" fmla="*/ 684265 w 1024864"/>
              <a:gd name="connsiteY28" fmla="*/ 24547 h 156491"/>
              <a:gd name="connsiteX29" fmla="*/ 687334 w 1024864"/>
              <a:gd name="connsiteY29" fmla="*/ 15342 h 156491"/>
              <a:gd name="connsiteX30" fmla="*/ 714950 w 1024864"/>
              <a:gd name="connsiteY30" fmla="*/ 0 h 156491"/>
              <a:gd name="connsiteX31" fmla="*/ 739498 w 1024864"/>
              <a:gd name="connsiteY31" fmla="*/ 3068 h 156491"/>
              <a:gd name="connsiteX32" fmla="*/ 760977 w 1024864"/>
              <a:gd name="connsiteY32" fmla="*/ 9205 h 156491"/>
              <a:gd name="connsiteX33" fmla="*/ 773251 w 1024864"/>
              <a:gd name="connsiteY33" fmla="*/ 12273 h 156491"/>
              <a:gd name="connsiteX34" fmla="*/ 782456 w 1024864"/>
              <a:gd name="connsiteY34" fmla="*/ 15342 h 156491"/>
              <a:gd name="connsiteX35" fmla="*/ 816209 w 1024864"/>
              <a:gd name="connsiteY35" fmla="*/ 21479 h 156491"/>
              <a:gd name="connsiteX36" fmla="*/ 859167 w 1024864"/>
              <a:gd name="connsiteY36" fmla="*/ 27616 h 156491"/>
              <a:gd name="connsiteX37" fmla="*/ 868373 w 1024864"/>
              <a:gd name="connsiteY37" fmla="*/ 30684 h 156491"/>
              <a:gd name="connsiteX38" fmla="*/ 914400 w 1024864"/>
              <a:gd name="connsiteY38" fmla="*/ 39890 h 156491"/>
              <a:gd name="connsiteX39" fmla="*/ 932810 w 1024864"/>
              <a:gd name="connsiteY39" fmla="*/ 46026 h 156491"/>
              <a:gd name="connsiteX40" fmla="*/ 942016 w 1024864"/>
              <a:gd name="connsiteY40" fmla="*/ 49095 h 156491"/>
              <a:gd name="connsiteX41" fmla="*/ 972700 w 1024864"/>
              <a:gd name="connsiteY41" fmla="*/ 46026 h 156491"/>
              <a:gd name="connsiteX42" fmla="*/ 988043 w 1024864"/>
              <a:gd name="connsiteY42" fmla="*/ 42958 h 156491"/>
              <a:gd name="connsiteX43" fmla="*/ 1018727 w 1024864"/>
              <a:gd name="connsiteY43" fmla="*/ 33753 h 156491"/>
              <a:gd name="connsiteX44" fmla="*/ 1024864 w 1024864"/>
              <a:gd name="connsiteY44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52872 w 1024864"/>
              <a:gd name="connsiteY10" fmla="*/ 150352 h 156491"/>
              <a:gd name="connsiteX11" fmla="*/ 386625 w 1024864"/>
              <a:gd name="connsiteY11" fmla="*/ 156491 h 156491"/>
              <a:gd name="connsiteX12" fmla="*/ 497090 w 1024864"/>
              <a:gd name="connsiteY12" fmla="*/ 153422 h 156491"/>
              <a:gd name="connsiteX13" fmla="*/ 506295 w 1024864"/>
              <a:gd name="connsiteY13" fmla="*/ 144217 h 156491"/>
              <a:gd name="connsiteX14" fmla="*/ 533911 w 1024864"/>
              <a:gd name="connsiteY14" fmla="*/ 128875 h 156491"/>
              <a:gd name="connsiteX15" fmla="*/ 543116 w 1024864"/>
              <a:gd name="connsiteY15" fmla="*/ 122738 h 156491"/>
              <a:gd name="connsiteX16" fmla="*/ 555390 w 1024864"/>
              <a:gd name="connsiteY16" fmla="*/ 119669 h 156491"/>
              <a:gd name="connsiteX17" fmla="*/ 564596 w 1024864"/>
              <a:gd name="connsiteY17" fmla="*/ 110464 h 156491"/>
              <a:gd name="connsiteX18" fmla="*/ 573801 w 1024864"/>
              <a:gd name="connsiteY18" fmla="*/ 107396 h 156491"/>
              <a:gd name="connsiteX19" fmla="*/ 583006 w 1024864"/>
              <a:gd name="connsiteY19" fmla="*/ 101259 h 156491"/>
              <a:gd name="connsiteX20" fmla="*/ 601417 w 1024864"/>
              <a:gd name="connsiteY20" fmla="*/ 95122 h 156491"/>
              <a:gd name="connsiteX21" fmla="*/ 610623 w 1024864"/>
              <a:gd name="connsiteY21" fmla="*/ 92053 h 156491"/>
              <a:gd name="connsiteX22" fmla="*/ 619828 w 1024864"/>
              <a:gd name="connsiteY22" fmla="*/ 88985 h 156491"/>
              <a:gd name="connsiteX23" fmla="*/ 629033 w 1024864"/>
              <a:gd name="connsiteY23" fmla="*/ 79779 h 156491"/>
              <a:gd name="connsiteX24" fmla="*/ 647444 w 1024864"/>
              <a:gd name="connsiteY24" fmla="*/ 67506 h 156491"/>
              <a:gd name="connsiteX25" fmla="*/ 653581 w 1024864"/>
              <a:gd name="connsiteY25" fmla="*/ 58300 h 156491"/>
              <a:gd name="connsiteX26" fmla="*/ 671992 w 1024864"/>
              <a:gd name="connsiteY26" fmla="*/ 42958 h 156491"/>
              <a:gd name="connsiteX27" fmla="*/ 684265 w 1024864"/>
              <a:gd name="connsiteY27" fmla="*/ 24547 h 156491"/>
              <a:gd name="connsiteX28" fmla="*/ 687334 w 1024864"/>
              <a:gd name="connsiteY28" fmla="*/ 15342 h 156491"/>
              <a:gd name="connsiteX29" fmla="*/ 714950 w 1024864"/>
              <a:gd name="connsiteY29" fmla="*/ 0 h 156491"/>
              <a:gd name="connsiteX30" fmla="*/ 739498 w 1024864"/>
              <a:gd name="connsiteY30" fmla="*/ 3068 h 156491"/>
              <a:gd name="connsiteX31" fmla="*/ 760977 w 1024864"/>
              <a:gd name="connsiteY31" fmla="*/ 9205 h 156491"/>
              <a:gd name="connsiteX32" fmla="*/ 773251 w 1024864"/>
              <a:gd name="connsiteY32" fmla="*/ 12273 h 156491"/>
              <a:gd name="connsiteX33" fmla="*/ 782456 w 1024864"/>
              <a:gd name="connsiteY33" fmla="*/ 15342 h 156491"/>
              <a:gd name="connsiteX34" fmla="*/ 816209 w 1024864"/>
              <a:gd name="connsiteY34" fmla="*/ 21479 h 156491"/>
              <a:gd name="connsiteX35" fmla="*/ 859167 w 1024864"/>
              <a:gd name="connsiteY35" fmla="*/ 27616 h 156491"/>
              <a:gd name="connsiteX36" fmla="*/ 868373 w 1024864"/>
              <a:gd name="connsiteY36" fmla="*/ 30684 h 156491"/>
              <a:gd name="connsiteX37" fmla="*/ 914400 w 1024864"/>
              <a:gd name="connsiteY37" fmla="*/ 39890 h 156491"/>
              <a:gd name="connsiteX38" fmla="*/ 932810 w 1024864"/>
              <a:gd name="connsiteY38" fmla="*/ 46026 h 156491"/>
              <a:gd name="connsiteX39" fmla="*/ 942016 w 1024864"/>
              <a:gd name="connsiteY39" fmla="*/ 49095 h 156491"/>
              <a:gd name="connsiteX40" fmla="*/ 972700 w 1024864"/>
              <a:gd name="connsiteY40" fmla="*/ 46026 h 156491"/>
              <a:gd name="connsiteX41" fmla="*/ 988043 w 1024864"/>
              <a:gd name="connsiteY41" fmla="*/ 42958 h 156491"/>
              <a:gd name="connsiteX42" fmla="*/ 1018727 w 1024864"/>
              <a:gd name="connsiteY42" fmla="*/ 33753 h 156491"/>
              <a:gd name="connsiteX43" fmla="*/ 1024864 w 1024864"/>
              <a:gd name="connsiteY43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52872 w 1024864"/>
              <a:gd name="connsiteY10" fmla="*/ 150352 h 156491"/>
              <a:gd name="connsiteX11" fmla="*/ 386625 w 1024864"/>
              <a:gd name="connsiteY11" fmla="*/ 156491 h 156491"/>
              <a:gd name="connsiteX12" fmla="*/ 497090 w 1024864"/>
              <a:gd name="connsiteY12" fmla="*/ 153422 h 156491"/>
              <a:gd name="connsiteX13" fmla="*/ 506295 w 1024864"/>
              <a:gd name="connsiteY13" fmla="*/ 144217 h 156491"/>
              <a:gd name="connsiteX14" fmla="*/ 533911 w 1024864"/>
              <a:gd name="connsiteY14" fmla="*/ 128875 h 156491"/>
              <a:gd name="connsiteX15" fmla="*/ 543116 w 1024864"/>
              <a:gd name="connsiteY15" fmla="*/ 122738 h 156491"/>
              <a:gd name="connsiteX16" fmla="*/ 555390 w 1024864"/>
              <a:gd name="connsiteY16" fmla="*/ 119669 h 156491"/>
              <a:gd name="connsiteX17" fmla="*/ 573801 w 1024864"/>
              <a:gd name="connsiteY17" fmla="*/ 107396 h 156491"/>
              <a:gd name="connsiteX18" fmla="*/ 583006 w 1024864"/>
              <a:gd name="connsiteY18" fmla="*/ 101259 h 156491"/>
              <a:gd name="connsiteX19" fmla="*/ 601417 w 1024864"/>
              <a:gd name="connsiteY19" fmla="*/ 95122 h 156491"/>
              <a:gd name="connsiteX20" fmla="*/ 610623 w 1024864"/>
              <a:gd name="connsiteY20" fmla="*/ 92053 h 156491"/>
              <a:gd name="connsiteX21" fmla="*/ 619828 w 1024864"/>
              <a:gd name="connsiteY21" fmla="*/ 88985 h 156491"/>
              <a:gd name="connsiteX22" fmla="*/ 629033 w 1024864"/>
              <a:gd name="connsiteY22" fmla="*/ 79779 h 156491"/>
              <a:gd name="connsiteX23" fmla="*/ 647444 w 1024864"/>
              <a:gd name="connsiteY23" fmla="*/ 67506 h 156491"/>
              <a:gd name="connsiteX24" fmla="*/ 653581 w 1024864"/>
              <a:gd name="connsiteY24" fmla="*/ 58300 h 156491"/>
              <a:gd name="connsiteX25" fmla="*/ 671992 w 1024864"/>
              <a:gd name="connsiteY25" fmla="*/ 42958 h 156491"/>
              <a:gd name="connsiteX26" fmla="*/ 684265 w 1024864"/>
              <a:gd name="connsiteY26" fmla="*/ 24547 h 156491"/>
              <a:gd name="connsiteX27" fmla="*/ 687334 w 1024864"/>
              <a:gd name="connsiteY27" fmla="*/ 15342 h 156491"/>
              <a:gd name="connsiteX28" fmla="*/ 714950 w 1024864"/>
              <a:gd name="connsiteY28" fmla="*/ 0 h 156491"/>
              <a:gd name="connsiteX29" fmla="*/ 739498 w 1024864"/>
              <a:gd name="connsiteY29" fmla="*/ 3068 h 156491"/>
              <a:gd name="connsiteX30" fmla="*/ 760977 w 1024864"/>
              <a:gd name="connsiteY30" fmla="*/ 9205 h 156491"/>
              <a:gd name="connsiteX31" fmla="*/ 773251 w 1024864"/>
              <a:gd name="connsiteY31" fmla="*/ 12273 h 156491"/>
              <a:gd name="connsiteX32" fmla="*/ 782456 w 1024864"/>
              <a:gd name="connsiteY32" fmla="*/ 15342 h 156491"/>
              <a:gd name="connsiteX33" fmla="*/ 816209 w 1024864"/>
              <a:gd name="connsiteY33" fmla="*/ 21479 h 156491"/>
              <a:gd name="connsiteX34" fmla="*/ 859167 w 1024864"/>
              <a:gd name="connsiteY34" fmla="*/ 27616 h 156491"/>
              <a:gd name="connsiteX35" fmla="*/ 868373 w 1024864"/>
              <a:gd name="connsiteY35" fmla="*/ 30684 h 156491"/>
              <a:gd name="connsiteX36" fmla="*/ 914400 w 1024864"/>
              <a:gd name="connsiteY36" fmla="*/ 39890 h 156491"/>
              <a:gd name="connsiteX37" fmla="*/ 932810 w 1024864"/>
              <a:gd name="connsiteY37" fmla="*/ 46026 h 156491"/>
              <a:gd name="connsiteX38" fmla="*/ 942016 w 1024864"/>
              <a:gd name="connsiteY38" fmla="*/ 49095 h 156491"/>
              <a:gd name="connsiteX39" fmla="*/ 972700 w 1024864"/>
              <a:gd name="connsiteY39" fmla="*/ 46026 h 156491"/>
              <a:gd name="connsiteX40" fmla="*/ 988043 w 1024864"/>
              <a:gd name="connsiteY40" fmla="*/ 42958 h 156491"/>
              <a:gd name="connsiteX41" fmla="*/ 1018727 w 1024864"/>
              <a:gd name="connsiteY41" fmla="*/ 33753 h 156491"/>
              <a:gd name="connsiteX42" fmla="*/ 1024864 w 1024864"/>
              <a:gd name="connsiteY42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52872 w 1024864"/>
              <a:gd name="connsiteY10" fmla="*/ 150352 h 156491"/>
              <a:gd name="connsiteX11" fmla="*/ 386625 w 1024864"/>
              <a:gd name="connsiteY11" fmla="*/ 156491 h 156491"/>
              <a:gd name="connsiteX12" fmla="*/ 497090 w 1024864"/>
              <a:gd name="connsiteY12" fmla="*/ 153422 h 156491"/>
              <a:gd name="connsiteX13" fmla="*/ 506295 w 1024864"/>
              <a:gd name="connsiteY13" fmla="*/ 144217 h 156491"/>
              <a:gd name="connsiteX14" fmla="*/ 533911 w 1024864"/>
              <a:gd name="connsiteY14" fmla="*/ 128875 h 156491"/>
              <a:gd name="connsiteX15" fmla="*/ 543116 w 1024864"/>
              <a:gd name="connsiteY15" fmla="*/ 122738 h 156491"/>
              <a:gd name="connsiteX16" fmla="*/ 573801 w 1024864"/>
              <a:gd name="connsiteY16" fmla="*/ 107396 h 156491"/>
              <a:gd name="connsiteX17" fmla="*/ 583006 w 1024864"/>
              <a:gd name="connsiteY17" fmla="*/ 101259 h 156491"/>
              <a:gd name="connsiteX18" fmla="*/ 601417 w 1024864"/>
              <a:gd name="connsiteY18" fmla="*/ 95122 h 156491"/>
              <a:gd name="connsiteX19" fmla="*/ 610623 w 1024864"/>
              <a:gd name="connsiteY19" fmla="*/ 92053 h 156491"/>
              <a:gd name="connsiteX20" fmla="*/ 619828 w 1024864"/>
              <a:gd name="connsiteY20" fmla="*/ 88985 h 156491"/>
              <a:gd name="connsiteX21" fmla="*/ 629033 w 1024864"/>
              <a:gd name="connsiteY21" fmla="*/ 79779 h 156491"/>
              <a:gd name="connsiteX22" fmla="*/ 647444 w 1024864"/>
              <a:gd name="connsiteY22" fmla="*/ 67506 h 156491"/>
              <a:gd name="connsiteX23" fmla="*/ 653581 w 1024864"/>
              <a:gd name="connsiteY23" fmla="*/ 58300 h 156491"/>
              <a:gd name="connsiteX24" fmla="*/ 671992 w 1024864"/>
              <a:gd name="connsiteY24" fmla="*/ 42958 h 156491"/>
              <a:gd name="connsiteX25" fmla="*/ 684265 w 1024864"/>
              <a:gd name="connsiteY25" fmla="*/ 24547 h 156491"/>
              <a:gd name="connsiteX26" fmla="*/ 687334 w 1024864"/>
              <a:gd name="connsiteY26" fmla="*/ 15342 h 156491"/>
              <a:gd name="connsiteX27" fmla="*/ 714950 w 1024864"/>
              <a:gd name="connsiteY27" fmla="*/ 0 h 156491"/>
              <a:gd name="connsiteX28" fmla="*/ 739498 w 1024864"/>
              <a:gd name="connsiteY28" fmla="*/ 3068 h 156491"/>
              <a:gd name="connsiteX29" fmla="*/ 760977 w 1024864"/>
              <a:gd name="connsiteY29" fmla="*/ 9205 h 156491"/>
              <a:gd name="connsiteX30" fmla="*/ 773251 w 1024864"/>
              <a:gd name="connsiteY30" fmla="*/ 12273 h 156491"/>
              <a:gd name="connsiteX31" fmla="*/ 782456 w 1024864"/>
              <a:gd name="connsiteY31" fmla="*/ 15342 h 156491"/>
              <a:gd name="connsiteX32" fmla="*/ 816209 w 1024864"/>
              <a:gd name="connsiteY32" fmla="*/ 21479 h 156491"/>
              <a:gd name="connsiteX33" fmla="*/ 859167 w 1024864"/>
              <a:gd name="connsiteY33" fmla="*/ 27616 h 156491"/>
              <a:gd name="connsiteX34" fmla="*/ 868373 w 1024864"/>
              <a:gd name="connsiteY34" fmla="*/ 30684 h 156491"/>
              <a:gd name="connsiteX35" fmla="*/ 914400 w 1024864"/>
              <a:gd name="connsiteY35" fmla="*/ 39890 h 156491"/>
              <a:gd name="connsiteX36" fmla="*/ 932810 w 1024864"/>
              <a:gd name="connsiteY36" fmla="*/ 46026 h 156491"/>
              <a:gd name="connsiteX37" fmla="*/ 942016 w 1024864"/>
              <a:gd name="connsiteY37" fmla="*/ 49095 h 156491"/>
              <a:gd name="connsiteX38" fmla="*/ 972700 w 1024864"/>
              <a:gd name="connsiteY38" fmla="*/ 46026 h 156491"/>
              <a:gd name="connsiteX39" fmla="*/ 988043 w 1024864"/>
              <a:gd name="connsiteY39" fmla="*/ 42958 h 156491"/>
              <a:gd name="connsiteX40" fmla="*/ 1018727 w 1024864"/>
              <a:gd name="connsiteY40" fmla="*/ 33753 h 156491"/>
              <a:gd name="connsiteX41" fmla="*/ 1024864 w 1024864"/>
              <a:gd name="connsiteY41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52872 w 1024864"/>
              <a:gd name="connsiteY10" fmla="*/ 150352 h 156491"/>
              <a:gd name="connsiteX11" fmla="*/ 386625 w 1024864"/>
              <a:gd name="connsiteY11" fmla="*/ 156491 h 156491"/>
              <a:gd name="connsiteX12" fmla="*/ 497090 w 1024864"/>
              <a:gd name="connsiteY12" fmla="*/ 153422 h 156491"/>
              <a:gd name="connsiteX13" fmla="*/ 506295 w 1024864"/>
              <a:gd name="connsiteY13" fmla="*/ 144217 h 156491"/>
              <a:gd name="connsiteX14" fmla="*/ 533911 w 1024864"/>
              <a:gd name="connsiteY14" fmla="*/ 128875 h 156491"/>
              <a:gd name="connsiteX15" fmla="*/ 573801 w 1024864"/>
              <a:gd name="connsiteY15" fmla="*/ 107396 h 156491"/>
              <a:gd name="connsiteX16" fmla="*/ 583006 w 1024864"/>
              <a:gd name="connsiteY16" fmla="*/ 101259 h 156491"/>
              <a:gd name="connsiteX17" fmla="*/ 601417 w 1024864"/>
              <a:gd name="connsiteY17" fmla="*/ 95122 h 156491"/>
              <a:gd name="connsiteX18" fmla="*/ 610623 w 1024864"/>
              <a:gd name="connsiteY18" fmla="*/ 92053 h 156491"/>
              <a:gd name="connsiteX19" fmla="*/ 619828 w 1024864"/>
              <a:gd name="connsiteY19" fmla="*/ 88985 h 156491"/>
              <a:gd name="connsiteX20" fmla="*/ 629033 w 1024864"/>
              <a:gd name="connsiteY20" fmla="*/ 79779 h 156491"/>
              <a:gd name="connsiteX21" fmla="*/ 647444 w 1024864"/>
              <a:gd name="connsiteY21" fmla="*/ 67506 h 156491"/>
              <a:gd name="connsiteX22" fmla="*/ 653581 w 1024864"/>
              <a:gd name="connsiteY22" fmla="*/ 58300 h 156491"/>
              <a:gd name="connsiteX23" fmla="*/ 671992 w 1024864"/>
              <a:gd name="connsiteY23" fmla="*/ 42958 h 156491"/>
              <a:gd name="connsiteX24" fmla="*/ 684265 w 1024864"/>
              <a:gd name="connsiteY24" fmla="*/ 24547 h 156491"/>
              <a:gd name="connsiteX25" fmla="*/ 687334 w 1024864"/>
              <a:gd name="connsiteY25" fmla="*/ 15342 h 156491"/>
              <a:gd name="connsiteX26" fmla="*/ 714950 w 1024864"/>
              <a:gd name="connsiteY26" fmla="*/ 0 h 156491"/>
              <a:gd name="connsiteX27" fmla="*/ 739498 w 1024864"/>
              <a:gd name="connsiteY27" fmla="*/ 3068 h 156491"/>
              <a:gd name="connsiteX28" fmla="*/ 760977 w 1024864"/>
              <a:gd name="connsiteY28" fmla="*/ 9205 h 156491"/>
              <a:gd name="connsiteX29" fmla="*/ 773251 w 1024864"/>
              <a:gd name="connsiteY29" fmla="*/ 12273 h 156491"/>
              <a:gd name="connsiteX30" fmla="*/ 782456 w 1024864"/>
              <a:gd name="connsiteY30" fmla="*/ 15342 h 156491"/>
              <a:gd name="connsiteX31" fmla="*/ 816209 w 1024864"/>
              <a:gd name="connsiteY31" fmla="*/ 21479 h 156491"/>
              <a:gd name="connsiteX32" fmla="*/ 859167 w 1024864"/>
              <a:gd name="connsiteY32" fmla="*/ 27616 h 156491"/>
              <a:gd name="connsiteX33" fmla="*/ 868373 w 1024864"/>
              <a:gd name="connsiteY33" fmla="*/ 30684 h 156491"/>
              <a:gd name="connsiteX34" fmla="*/ 914400 w 1024864"/>
              <a:gd name="connsiteY34" fmla="*/ 39890 h 156491"/>
              <a:gd name="connsiteX35" fmla="*/ 932810 w 1024864"/>
              <a:gd name="connsiteY35" fmla="*/ 46026 h 156491"/>
              <a:gd name="connsiteX36" fmla="*/ 942016 w 1024864"/>
              <a:gd name="connsiteY36" fmla="*/ 49095 h 156491"/>
              <a:gd name="connsiteX37" fmla="*/ 972700 w 1024864"/>
              <a:gd name="connsiteY37" fmla="*/ 46026 h 156491"/>
              <a:gd name="connsiteX38" fmla="*/ 988043 w 1024864"/>
              <a:gd name="connsiteY38" fmla="*/ 42958 h 156491"/>
              <a:gd name="connsiteX39" fmla="*/ 1018727 w 1024864"/>
              <a:gd name="connsiteY39" fmla="*/ 33753 h 156491"/>
              <a:gd name="connsiteX40" fmla="*/ 1024864 w 1024864"/>
              <a:gd name="connsiteY40" fmla="*/ 30684 h 156491"/>
              <a:gd name="connsiteX0" fmla="*/ 0 w 1024864"/>
              <a:gd name="connsiteY0" fmla="*/ 67506 h 156491"/>
              <a:gd name="connsiteX1" fmla="*/ 0 w 1024864"/>
              <a:gd name="connsiteY1" fmla="*/ 67506 h 156491"/>
              <a:gd name="connsiteX2" fmla="*/ 79780 w 1024864"/>
              <a:gd name="connsiteY2" fmla="*/ 73643 h 156491"/>
              <a:gd name="connsiteX3" fmla="*/ 211723 w 1024864"/>
              <a:gd name="connsiteY3" fmla="*/ 76711 h 156491"/>
              <a:gd name="connsiteX4" fmla="*/ 230134 w 1024864"/>
              <a:gd name="connsiteY4" fmla="*/ 88985 h 156491"/>
              <a:gd name="connsiteX5" fmla="*/ 260818 w 1024864"/>
              <a:gd name="connsiteY5" fmla="*/ 107396 h 156491"/>
              <a:gd name="connsiteX6" fmla="*/ 270024 w 1024864"/>
              <a:gd name="connsiteY6" fmla="*/ 116601 h 156491"/>
              <a:gd name="connsiteX7" fmla="*/ 297640 w 1024864"/>
              <a:gd name="connsiteY7" fmla="*/ 125806 h 156491"/>
              <a:gd name="connsiteX8" fmla="*/ 306845 w 1024864"/>
              <a:gd name="connsiteY8" fmla="*/ 128875 h 156491"/>
              <a:gd name="connsiteX9" fmla="*/ 316051 w 1024864"/>
              <a:gd name="connsiteY9" fmla="*/ 131943 h 156491"/>
              <a:gd name="connsiteX10" fmla="*/ 352872 w 1024864"/>
              <a:gd name="connsiteY10" fmla="*/ 150352 h 156491"/>
              <a:gd name="connsiteX11" fmla="*/ 386625 w 1024864"/>
              <a:gd name="connsiteY11" fmla="*/ 156491 h 156491"/>
              <a:gd name="connsiteX12" fmla="*/ 497090 w 1024864"/>
              <a:gd name="connsiteY12" fmla="*/ 153422 h 156491"/>
              <a:gd name="connsiteX13" fmla="*/ 533911 w 1024864"/>
              <a:gd name="connsiteY13" fmla="*/ 128875 h 156491"/>
              <a:gd name="connsiteX14" fmla="*/ 573801 w 1024864"/>
              <a:gd name="connsiteY14" fmla="*/ 107396 h 156491"/>
              <a:gd name="connsiteX15" fmla="*/ 583006 w 1024864"/>
              <a:gd name="connsiteY15" fmla="*/ 101259 h 156491"/>
              <a:gd name="connsiteX16" fmla="*/ 601417 w 1024864"/>
              <a:gd name="connsiteY16" fmla="*/ 95122 h 156491"/>
              <a:gd name="connsiteX17" fmla="*/ 610623 w 1024864"/>
              <a:gd name="connsiteY17" fmla="*/ 92053 h 156491"/>
              <a:gd name="connsiteX18" fmla="*/ 619828 w 1024864"/>
              <a:gd name="connsiteY18" fmla="*/ 88985 h 156491"/>
              <a:gd name="connsiteX19" fmla="*/ 629033 w 1024864"/>
              <a:gd name="connsiteY19" fmla="*/ 79779 h 156491"/>
              <a:gd name="connsiteX20" fmla="*/ 647444 w 1024864"/>
              <a:gd name="connsiteY20" fmla="*/ 67506 h 156491"/>
              <a:gd name="connsiteX21" fmla="*/ 653581 w 1024864"/>
              <a:gd name="connsiteY21" fmla="*/ 58300 h 156491"/>
              <a:gd name="connsiteX22" fmla="*/ 671992 w 1024864"/>
              <a:gd name="connsiteY22" fmla="*/ 42958 h 156491"/>
              <a:gd name="connsiteX23" fmla="*/ 684265 w 1024864"/>
              <a:gd name="connsiteY23" fmla="*/ 24547 h 156491"/>
              <a:gd name="connsiteX24" fmla="*/ 687334 w 1024864"/>
              <a:gd name="connsiteY24" fmla="*/ 15342 h 156491"/>
              <a:gd name="connsiteX25" fmla="*/ 714950 w 1024864"/>
              <a:gd name="connsiteY25" fmla="*/ 0 h 156491"/>
              <a:gd name="connsiteX26" fmla="*/ 739498 w 1024864"/>
              <a:gd name="connsiteY26" fmla="*/ 3068 h 156491"/>
              <a:gd name="connsiteX27" fmla="*/ 760977 w 1024864"/>
              <a:gd name="connsiteY27" fmla="*/ 9205 h 156491"/>
              <a:gd name="connsiteX28" fmla="*/ 773251 w 1024864"/>
              <a:gd name="connsiteY28" fmla="*/ 12273 h 156491"/>
              <a:gd name="connsiteX29" fmla="*/ 782456 w 1024864"/>
              <a:gd name="connsiteY29" fmla="*/ 15342 h 156491"/>
              <a:gd name="connsiteX30" fmla="*/ 816209 w 1024864"/>
              <a:gd name="connsiteY30" fmla="*/ 21479 h 156491"/>
              <a:gd name="connsiteX31" fmla="*/ 859167 w 1024864"/>
              <a:gd name="connsiteY31" fmla="*/ 27616 h 156491"/>
              <a:gd name="connsiteX32" fmla="*/ 868373 w 1024864"/>
              <a:gd name="connsiteY32" fmla="*/ 30684 h 156491"/>
              <a:gd name="connsiteX33" fmla="*/ 914400 w 1024864"/>
              <a:gd name="connsiteY33" fmla="*/ 39890 h 156491"/>
              <a:gd name="connsiteX34" fmla="*/ 932810 w 1024864"/>
              <a:gd name="connsiteY34" fmla="*/ 46026 h 156491"/>
              <a:gd name="connsiteX35" fmla="*/ 942016 w 1024864"/>
              <a:gd name="connsiteY35" fmla="*/ 49095 h 156491"/>
              <a:gd name="connsiteX36" fmla="*/ 972700 w 1024864"/>
              <a:gd name="connsiteY36" fmla="*/ 46026 h 156491"/>
              <a:gd name="connsiteX37" fmla="*/ 988043 w 1024864"/>
              <a:gd name="connsiteY37" fmla="*/ 42958 h 156491"/>
              <a:gd name="connsiteX38" fmla="*/ 1018727 w 1024864"/>
              <a:gd name="connsiteY38" fmla="*/ 33753 h 156491"/>
              <a:gd name="connsiteX39" fmla="*/ 1024864 w 1024864"/>
              <a:gd name="connsiteY39" fmla="*/ 30684 h 156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024864" h="156491">
                <a:moveTo>
                  <a:pt x="0" y="67506"/>
                </a:moveTo>
                <a:lnTo>
                  <a:pt x="0" y="67506"/>
                </a:lnTo>
                <a:cubicBezTo>
                  <a:pt x="26593" y="69552"/>
                  <a:pt x="53133" y="72484"/>
                  <a:pt x="79780" y="73643"/>
                </a:cubicBezTo>
                <a:cubicBezTo>
                  <a:pt x="123731" y="75554"/>
                  <a:pt x="167957" y="72245"/>
                  <a:pt x="211723" y="76711"/>
                </a:cubicBezTo>
                <a:cubicBezTo>
                  <a:pt x="219061" y="77460"/>
                  <a:pt x="223537" y="85686"/>
                  <a:pt x="230134" y="88985"/>
                </a:cubicBezTo>
                <a:cubicBezTo>
                  <a:pt x="239821" y="93829"/>
                  <a:pt x="253409" y="99988"/>
                  <a:pt x="260818" y="107396"/>
                </a:cubicBezTo>
                <a:cubicBezTo>
                  <a:pt x="263887" y="110464"/>
                  <a:pt x="266231" y="114494"/>
                  <a:pt x="270024" y="116601"/>
                </a:cubicBezTo>
                <a:cubicBezTo>
                  <a:pt x="270030" y="116604"/>
                  <a:pt x="293034" y="124271"/>
                  <a:pt x="297640" y="125806"/>
                </a:cubicBezTo>
                <a:lnTo>
                  <a:pt x="306845" y="128875"/>
                </a:lnTo>
                <a:lnTo>
                  <a:pt x="316051" y="131943"/>
                </a:lnTo>
                <a:cubicBezTo>
                  <a:pt x="323722" y="135523"/>
                  <a:pt x="341110" y="146261"/>
                  <a:pt x="352872" y="150352"/>
                </a:cubicBezTo>
                <a:cubicBezTo>
                  <a:pt x="364634" y="154443"/>
                  <a:pt x="376506" y="153117"/>
                  <a:pt x="386625" y="156491"/>
                </a:cubicBezTo>
                <a:lnTo>
                  <a:pt x="497090" y="153422"/>
                </a:lnTo>
                <a:cubicBezTo>
                  <a:pt x="521638" y="148819"/>
                  <a:pt x="521126" y="136546"/>
                  <a:pt x="533911" y="128875"/>
                </a:cubicBezTo>
                <a:cubicBezTo>
                  <a:pt x="546696" y="121204"/>
                  <a:pt x="560504" y="114556"/>
                  <a:pt x="573801" y="107396"/>
                </a:cubicBezTo>
                <a:cubicBezTo>
                  <a:pt x="581983" y="102793"/>
                  <a:pt x="579636" y="102757"/>
                  <a:pt x="583006" y="101259"/>
                </a:cubicBezTo>
                <a:cubicBezTo>
                  <a:pt x="588917" y="98632"/>
                  <a:pt x="595280" y="97168"/>
                  <a:pt x="601417" y="95122"/>
                </a:cubicBezTo>
                <a:lnTo>
                  <a:pt x="610623" y="92053"/>
                </a:lnTo>
                <a:lnTo>
                  <a:pt x="619828" y="88985"/>
                </a:lnTo>
                <a:cubicBezTo>
                  <a:pt x="622896" y="85916"/>
                  <a:pt x="625608" y="82443"/>
                  <a:pt x="629033" y="79779"/>
                </a:cubicBezTo>
                <a:cubicBezTo>
                  <a:pt x="634855" y="75251"/>
                  <a:pt x="647444" y="67506"/>
                  <a:pt x="647444" y="67506"/>
                </a:cubicBezTo>
                <a:cubicBezTo>
                  <a:pt x="649490" y="64437"/>
                  <a:pt x="651220" y="61133"/>
                  <a:pt x="653581" y="58300"/>
                </a:cubicBezTo>
                <a:cubicBezTo>
                  <a:pt x="660964" y="49440"/>
                  <a:pt x="662941" y="48992"/>
                  <a:pt x="671992" y="42958"/>
                </a:cubicBezTo>
                <a:cubicBezTo>
                  <a:pt x="679286" y="21074"/>
                  <a:pt x="668944" y="47528"/>
                  <a:pt x="684265" y="24547"/>
                </a:cubicBezTo>
                <a:cubicBezTo>
                  <a:pt x="686059" y="21856"/>
                  <a:pt x="685047" y="17629"/>
                  <a:pt x="687334" y="15342"/>
                </a:cubicBezTo>
                <a:cubicBezTo>
                  <a:pt x="697886" y="4790"/>
                  <a:pt x="703374" y="3858"/>
                  <a:pt x="714950" y="0"/>
                </a:cubicBezTo>
                <a:cubicBezTo>
                  <a:pt x="723133" y="1023"/>
                  <a:pt x="731364" y="1712"/>
                  <a:pt x="739498" y="3068"/>
                </a:cubicBezTo>
                <a:cubicBezTo>
                  <a:pt x="751003" y="4986"/>
                  <a:pt x="750767" y="6288"/>
                  <a:pt x="760977" y="9205"/>
                </a:cubicBezTo>
                <a:cubicBezTo>
                  <a:pt x="765032" y="10363"/>
                  <a:pt x="769196" y="11114"/>
                  <a:pt x="773251" y="12273"/>
                </a:cubicBezTo>
                <a:cubicBezTo>
                  <a:pt x="776361" y="13162"/>
                  <a:pt x="779346" y="14453"/>
                  <a:pt x="782456" y="15342"/>
                </a:cubicBezTo>
                <a:cubicBezTo>
                  <a:pt x="796917" y="19474"/>
                  <a:pt x="798838" y="18997"/>
                  <a:pt x="816209" y="21479"/>
                </a:cubicBezTo>
                <a:cubicBezTo>
                  <a:pt x="839018" y="29081"/>
                  <a:pt x="812110" y="20894"/>
                  <a:pt x="859167" y="27616"/>
                </a:cubicBezTo>
                <a:cubicBezTo>
                  <a:pt x="862369" y="28073"/>
                  <a:pt x="859168" y="28638"/>
                  <a:pt x="868373" y="30684"/>
                </a:cubicBezTo>
                <a:cubicBezTo>
                  <a:pt x="877579" y="32730"/>
                  <a:pt x="903661" y="37333"/>
                  <a:pt x="914400" y="39890"/>
                </a:cubicBezTo>
                <a:cubicBezTo>
                  <a:pt x="925140" y="42447"/>
                  <a:pt x="926673" y="43981"/>
                  <a:pt x="932810" y="46026"/>
                </a:cubicBezTo>
                <a:lnTo>
                  <a:pt x="942016" y="49095"/>
                </a:lnTo>
                <a:cubicBezTo>
                  <a:pt x="952244" y="48072"/>
                  <a:pt x="962511" y="47385"/>
                  <a:pt x="972700" y="46026"/>
                </a:cubicBezTo>
                <a:cubicBezTo>
                  <a:pt x="977870" y="45337"/>
                  <a:pt x="982952" y="44089"/>
                  <a:pt x="988043" y="42958"/>
                </a:cubicBezTo>
                <a:cubicBezTo>
                  <a:pt x="995971" y="41197"/>
                  <a:pt x="1012609" y="36812"/>
                  <a:pt x="1018727" y="33753"/>
                </a:cubicBezTo>
                <a:lnTo>
                  <a:pt x="1024864" y="30684"/>
                </a:lnTo>
              </a:path>
            </a:pathLst>
          </a:custGeom>
          <a:noFill/>
          <a:ln w="7620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/>
          <p:cNvCxnSpPr/>
          <p:nvPr/>
        </p:nvCxnSpPr>
        <p:spPr>
          <a:xfrm>
            <a:off x="4522391" y="1916924"/>
            <a:ext cx="308101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>
            <a:off x="4447975" y="1676525"/>
            <a:ext cx="0" cy="16294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4884372" y="1997403"/>
            <a:ext cx="330101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>
            <a:off x="5214473" y="2119912"/>
            <a:ext cx="0" cy="18376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>
            <a:off x="5339423" y="2426183"/>
            <a:ext cx="21202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5602768" y="2487437"/>
            <a:ext cx="51325" cy="6125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5699483" y="2548691"/>
            <a:ext cx="75144" cy="7411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5788717" y="2671201"/>
            <a:ext cx="153973" cy="3889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5934271" y="2784337"/>
            <a:ext cx="75144" cy="6125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6066472" y="2922407"/>
            <a:ext cx="31869" cy="11936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6409841" y="3321345"/>
            <a:ext cx="51325" cy="6125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6292520" y="3192969"/>
            <a:ext cx="62103" cy="7411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6153110" y="3041979"/>
            <a:ext cx="82659" cy="10851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Forme libre 39"/>
          <p:cNvSpPr/>
          <p:nvPr/>
        </p:nvSpPr>
        <p:spPr>
          <a:xfrm>
            <a:off x="6612803" y="1729533"/>
            <a:ext cx="16698" cy="160979"/>
          </a:xfrm>
          <a:custGeom>
            <a:avLst/>
            <a:gdLst>
              <a:gd name="connsiteX0" fmla="*/ 34901 w 34901"/>
              <a:gd name="connsiteY0" fmla="*/ 0 h 279206"/>
              <a:gd name="connsiteX1" fmla="*/ 34901 w 34901"/>
              <a:gd name="connsiteY1" fmla="*/ 0 h 279206"/>
              <a:gd name="connsiteX2" fmla="*/ 0 w 34901"/>
              <a:gd name="connsiteY2" fmla="*/ 279206 h 279206"/>
              <a:gd name="connsiteX0" fmla="*/ 34901 w 34901"/>
              <a:gd name="connsiteY0" fmla="*/ 0 h 279206"/>
              <a:gd name="connsiteX1" fmla="*/ 34901 w 34901"/>
              <a:gd name="connsiteY1" fmla="*/ 0 h 279206"/>
              <a:gd name="connsiteX2" fmla="*/ 17884 w 34901"/>
              <a:gd name="connsiteY2" fmla="*/ 136906 h 279206"/>
              <a:gd name="connsiteX3" fmla="*/ 0 w 34901"/>
              <a:gd name="connsiteY3" fmla="*/ 279206 h 279206"/>
              <a:gd name="connsiteX0" fmla="*/ 34901 w 34901"/>
              <a:gd name="connsiteY0" fmla="*/ 64496 h 343702"/>
              <a:gd name="connsiteX1" fmla="*/ 22437 w 34901"/>
              <a:gd name="connsiteY1" fmla="*/ 0 h 343702"/>
              <a:gd name="connsiteX2" fmla="*/ 17884 w 34901"/>
              <a:gd name="connsiteY2" fmla="*/ 201402 h 343702"/>
              <a:gd name="connsiteX3" fmla="*/ 0 w 34901"/>
              <a:gd name="connsiteY3" fmla="*/ 343702 h 343702"/>
              <a:gd name="connsiteX0" fmla="*/ 34901 w 34901"/>
              <a:gd name="connsiteY0" fmla="*/ 0 h 279206"/>
              <a:gd name="connsiteX1" fmla="*/ 17884 w 34901"/>
              <a:gd name="connsiteY1" fmla="*/ 136906 h 279206"/>
              <a:gd name="connsiteX2" fmla="*/ 0 w 34901"/>
              <a:gd name="connsiteY2" fmla="*/ 279206 h 279206"/>
              <a:gd name="connsiteX0" fmla="*/ 17450 w 17884"/>
              <a:gd name="connsiteY0" fmla="*/ 0 h 311454"/>
              <a:gd name="connsiteX1" fmla="*/ 17884 w 17884"/>
              <a:gd name="connsiteY1" fmla="*/ 169154 h 311454"/>
              <a:gd name="connsiteX2" fmla="*/ 0 w 17884"/>
              <a:gd name="connsiteY2" fmla="*/ 311454 h 311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884" h="311454">
                <a:moveTo>
                  <a:pt x="17450" y="0"/>
                </a:moveTo>
                <a:cubicBezTo>
                  <a:pt x="17595" y="56385"/>
                  <a:pt x="17739" y="112769"/>
                  <a:pt x="17884" y="169154"/>
                </a:cubicBezTo>
                <a:lnTo>
                  <a:pt x="0" y="311454"/>
                </a:ln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Forme libre 40"/>
          <p:cNvSpPr/>
          <p:nvPr/>
        </p:nvSpPr>
        <p:spPr>
          <a:xfrm>
            <a:off x="6600946" y="2033265"/>
            <a:ext cx="16167" cy="148443"/>
          </a:xfrm>
          <a:custGeom>
            <a:avLst/>
            <a:gdLst>
              <a:gd name="connsiteX0" fmla="*/ 62832 w 78533"/>
              <a:gd name="connsiteY0" fmla="*/ 0 h 328067"/>
              <a:gd name="connsiteX1" fmla="*/ 62832 w 78533"/>
              <a:gd name="connsiteY1" fmla="*/ 0 h 328067"/>
              <a:gd name="connsiteX2" fmla="*/ 69812 w 78533"/>
              <a:gd name="connsiteY2" fmla="*/ 153563 h 328067"/>
              <a:gd name="connsiteX3" fmla="*/ 55851 w 78533"/>
              <a:gd name="connsiteY3" fmla="*/ 174504 h 328067"/>
              <a:gd name="connsiteX4" fmla="*/ 27931 w 78533"/>
              <a:gd name="connsiteY4" fmla="*/ 216385 h 328067"/>
              <a:gd name="connsiteX5" fmla="*/ 6990 w 78533"/>
              <a:gd name="connsiteY5" fmla="*/ 258265 h 328067"/>
              <a:gd name="connsiteX6" fmla="*/ 10 w 78533"/>
              <a:gd name="connsiteY6" fmla="*/ 328067 h 328067"/>
              <a:gd name="connsiteX0" fmla="*/ 62832 w 78533"/>
              <a:gd name="connsiteY0" fmla="*/ 0 h 328067"/>
              <a:gd name="connsiteX1" fmla="*/ 62832 w 78533"/>
              <a:gd name="connsiteY1" fmla="*/ 0 h 328067"/>
              <a:gd name="connsiteX2" fmla="*/ 69812 w 78533"/>
              <a:gd name="connsiteY2" fmla="*/ 153563 h 328067"/>
              <a:gd name="connsiteX3" fmla="*/ 55851 w 78533"/>
              <a:gd name="connsiteY3" fmla="*/ 174504 h 328067"/>
              <a:gd name="connsiteX4" fmla="*/ 6990 w 78533"/>
              <a:gd name="connsiteY4" fmla="*/ 258265 h 328067"/>
              <a:gd name="connsiteX5" fmla="*/ 10 w 78533"/>
              <a:gd name="connsiteY5" fmla="*/ 328067 h 328067"/>
              <a:gd name="connsiteX0" fmla="*/ 62822 w 78523"/>
              <a:gd name="connsiteY0" fmla="*/ 0 h 328067"/>
              <a:gd name="connsiteX1" fmla="*/ 62822 w 78523"/>
              <a:gd name="connsiteY1" fmla="*/ 0 h 328067"/>
              <a:gd name="connsiteX2" fmla="*/ 69802 w 78523"/>
              <a:gd name="connsiteY2" fmla="*/ 153563 h 328067"/>
              <a:gd name="connsiteX3" fmla="*/ 55841 w 78523"/>
              <a:gd name="connsiteY3" fmla="*/ 174504 h 328067"/>
              <a:gd name="connsiteX4" fmla="*/ 0 w 78523"/>
              <a:gd name="connsiteY4" fmla="*/ 328067 h 328067"/>
              <a:gd name="connsiteX0" fmla="*/ 6981 w 22682"/>
              <a:gd name="connsiteY0" fmla="*/ 0 h 174504"/>
              <a:gd name="connsiteX1" fmla="*/ 6981 w 22682"/>
              <a:gd name="connsiteY1" fmla="*/ 0 h 174504"/>
              <a:gd name="connsiteX2" fmla="*/ 13961 w 22682"/>
              <a:gd name="connsiteY2" fmla="*/ 153563 h 174504"/>
              <a:gd name="connsiteX3" fmla="*/ 0 w 22682"/>
              <a:gd name="connsiteY3" fmla="*/ 174504 h 17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82" h="174504">
                <a:moveTo>
                  <a:pt x="6981" y="0"/>
                </a:moveTo>
                <a:lnTo>
                  <a:pt x="6981" y="0"/>
                </a:lnTo>
                <a:cubicBezTo>
                  <a:pt x="22767" y="71036"/>
                  <a:pt x="29311" y="71696"/>
                  <a:pt x="13961" y="153563"/>
                </a:cubicBezTo>
                <a:cubicBezTo>
                  <a:pt x="12415" y="161809"/>
                  <a:pt x="4654" y="167524"/>
                  <a:pt x="0" y="174504"/>
                </a:cubicBezTo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/>
          <p:nvPr/>
        </p:nvSpPr>
        <p:spPr>
          <a:xfrm>
            <a:off x="6551997" y="2711519"/>
            <a:ext cx="54425" cy="10124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6596568" y="2854963"/>
            <a:ext cx="87654" cy="3932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/>
          <p:cNvSpPr/>
          <p:nvPr/>
        </p:nvSpPr>
        <p:spPr>
          <a:xfrm>
            <a:off x="6554293" y="2938017"/>
            <a:ext cx="79685" cy="47058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/>
          <p:cNvSpPr/>
          <p:nvPr/>
        </p:nvSpPr>
        <p:spPr>
          <a:xfrm>
            <a:off x="6500327" y="2377555"/>
            <a:ext cx="37867" cy="8361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6454546" y="2528363"/>
            <a:ext cx="49897" cy="3932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>
            <a:off x="6485403" y="2627377"/>
            <a:ext cx="65855" cy="3889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>
            <a:off x="6568811" y="2226469"/>
            <a:ext cx="37867" cy="6910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TextBox 6"/>
          <p:cNvSpPr txBox="1"/>
          <p:nvPr/>
        </p:nvSpPr>
        <p:spPr>
          <a:xfrm>
            <a:off x="8163419" y="4373701"/>
            <a:ext cx="541936" cy="314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Water</a:t>
            </a:r>
            <a:endParaRPr lang="fr-FR" dirty="0"/>
          </a:p>
        </p:txBody>
      </p:sp>
      <p:sp>
        <p:nvSpPr>
          <p:cNvPr id="53" name="Ellipse 52"/>
          <p:cNvSpPr/>
          <p:nvPr/>
        </p:nvSpPr>
        <p:spPr>
          <a:xfrm>
            <a:off x="6612146" y="1621286"/>
            <a:ext cx="49478" cy="6429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" name="Espace réservé du contenu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19"/>
          <a:stretch/>
        </p:blipFill>
        <p:spPr>
          <a:xfrm>
            <a:off x="38366" y="2848896"/>
            <a:ext cx="2291085" cy="2011402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9"/>
          <a:stretch/>
        </p:blipFill>
        <p:spPr>
          <a:xfrm>
            <a:off x="38366" y="481162"/>
            <a:ext cx="2291085" cy="225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9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60192" y="2211710"/>
            <a:ext cx="7425204" cy="1224136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 rtlCol="0" anchor="t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 sz="8000" dirty="0" smtClean="0">
                <a:solidFill>
                  <a:srgbClr val="92D050"/>
                </a:solidFill>
                <a:cs typeface="Calibri" pitchFamily="34" charset="0"/>
              </a:rPr>
              <a:t>SKOLKOVO</a:t>
            </a:r>
            <a:endParaRPr lang="en-US" sz="8000" dirty="0">
              <a:solidFill>
                <a:prstClr val="white">
                  <a:lumMod val="50000"/>
                </a:prstClr>
              </a:solidFill>
            </a:endParaRPr>
          </a:p>
          <a:p>
            <a:pPr algn="r">
              <a:defRPr/>
            </a:pPr>
            <a:endParaRPr lang="en-US" sz="8000" dirty="0" smtClean="0">
              <a:solidFill>
                <a:prstClr val="white">
                  <a:lumMod val="50000"/>
                </a:prstClr>
              </a:solidFill>
            </a:endParaRPr>
          </a:p>
          <a:p>
            <a:pPr algn="r">
              <a:defRPr/>
            </a:pPr>
            <a:r>
              <a:rPr lang="en-US" sz="6400" dirty="0" smtClean="0">
                <a:solidFill>
                  <a:prstClr val="black"/>
                </a:solidFill>
              </a:rPr>
              <a:t>Professor’s Quarter and Latin Quarter</a:t>
            </a:r>
          </a:p>
          <a:p>
            <a:pPr algn="r">
              <a:defRPr/>
            </a:pPr>
            <a:endParaRPr lang="en-US" sz="6400" dirty="0" smtClean="0">
              <a:solidFill>
                <a:prstClr val="black"/>
              </a:solidFill>
            </a:endParaRPr>
          </a:p>
          <a:p>
            <a:pPr algn="r">
              <a:defRPr/>
            </a:pPr>
            <a:r>
              <a:rPr lang="en-US" sz="1800" dirty="0" smtClean="0">
                <a:solidFill>
                  <a:prstClr val="black"/>
                </a:solidFill>
              </a:rPr>
              <a:t/>
            </a:r>
            <a:br>
              <a:rPr lang="en-US" sz="1800" dirty="0" smtClean="0">
                <a:solidFill>
                  <a:prstClr val="black"/>
                </a:solidFill>
              </a:rPr>
            </a:br>
            <a:r>
              <a:rPr lang="en-US" sz="3200" dirty="0" smtClean="0">
                <a:solidFill>
                  <a:prstClr val="white"/>
                </a:solidFill>
              </a:rPr>
              <a:t/>
            </a:r>
            <a:br>
              <a:rPr lang="en-US" sz="3200" dirty="0" smtClean="0">
                <a:solidFill>
                  <a:prstClr val="white"/>
                </a:solidFill>
              </a:rPr>
            </a:br>
            <a:endParaRPr lang="en-US" sz="32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28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t="33837" r="2208" b="6167"/>
          <a:stretch/>
        </p:blipFill>
        <p:spPr>
          <a:xfrm>
            <a:off x="180306" y="-11399"/>
            <a:ext cx="9145589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73798" y="4573141"/>
            <a:ext cx="3507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Latin Quarter &amp; </a:t>
            </a:r>
            <a:r>
              <a:rPr lang="fr-FR" dirty="0" err="1" smtClean="0"/>
              <a:t>Professor’s</a:t>
            </a:r>
            <a:r>
              <a:rPr lang="fr-FR" dirty="0" smtClean="0"/>
              <a:t> Quarter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80" t="59924" r="26955" b="34921"/>
          <a:stretch/>
        </p:blipFill>
        <p:spPr>
          <a:xfrm>
            <a:off x="6266905" y="2232771"/>
            <a:ext cx="580835" cy="441961"/>
          </a:xfrm>
          <a:prstGeom prst="rect">
            <a:avLst/>
          </a:prstGeom>
        </p:spPr>
      </p:pic>
      <p:sp>
        <p:nvSpPr>
          <p:cNvPr id="5" name="직사각형 5"/>
          <p:cNvSpPr/>
          <p:nvPr/>
        </p:nvSpPr>
        <p:spPr>
          <a:xfrm>
            <a:off x="3996730" y="915566"/>
            <a:ext cx="3456384" cy="158417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7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t="33218" r="1743" b="6384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3" name="직사각형 5"/>
          <p:cNvSpPr/>
          <p:nvPr/>
        </p:nvSpPr>
        <p:spPr>
          <a:xfrm>
            <a:off x="3996730" y="915566"/>
            <a:ext cx="3456384" cy="158417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6"/>
          <p:cNvSpPr txBox="1"/>
          <p:nvPr/>
        </p:nvSpPr>
        <p:spPr>
          <a:xfrm>
            <a:off x="5273798" y="4573141"/>
            <a:ext cx="3507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Latin Quarter &amp; </a:t>
            </a:r>
            <a:r>
              <a:rPr lang="fr-FR" dirty="0" err="1" smtClean="0"/>
              <a:t>Professor’s</a:t>
            </a:r>
            <a:r>
              <a:rPr lang="fr-FR" dirty="0" smtClean="0"/>
              <a:t> Quarter</a:t>
            </a:r>
            <a:endParaRPr lang="fr-FR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4293146" y="1840784"/>
            <a:ext cx="474414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4445546" y="1419622"/>
            <a:ext cx="30795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66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" t="33218" r="1743" b="6384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78" t="59806" r="27269" b="35081"/>
          <a:stretch/>
        </p:blipFill>
        <p:spPr>
          <a:xfrm>
            <a:off x="6027314" y="2267590"/>
            <a:ext cx="576944" cy="43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1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46</a:t>
            </a:fld>
            <a:endParaRPr lang="fr-FR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" r="1154" b="7846"/>
          <a:stretch/>
        </p:blipFill>
        <p:spPr>
          <a:xfrm>
            <a:off x="0" y="3622556"/>
            <a:ext cx="9145588" cy="152094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56" t="34526" r="44984" b="36380"/>
          <a:stretch/>
        </p:blipFill>
        <p:spPr>
          <a:xfrm>
            <a:off x="6350" y="-20538"/>
            <a:ext cx="1816100" cy="5461000"/>
          </a:xfrm>
          <a:prstGeom prst="rect">
            <a:avLst/>
          </a:prstGeom>
        </p:spPr>
      </p:pic>
      <p:cxnSp>
        <p:nvCxnSpPr>
          <p:cNvPr id="7" name="Connecteur droit 6"/>
          <p:cNvCxnSpPr/>
          <p:nvPr/>
        </p:nvCxnSpPr>
        <p:spPr>
          <a:xfrm>
            <a:off x="1044402" y="195486"/>
            <a:ext cx="0" cy="48245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 flipH="1">
            <a:off x="526332" y="5020022"/>
            <a:ext cx="51807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526332" y="195486"/>
            <a:ext cx="51807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85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" t="33217" r="1743" b="6385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3" name="직사각형 5"/>
          <p:cNvSpPr/>
          <p:nvPr/>
        </p:nvSpPr>
        <p:spPr>
          <a:xfrm>
            <a:off x="3996730" y="915566"/>
            <a:ext cx="3456384" cy="158417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extBox 6"/>
          <p:cNvSpPr txBox="1"/>
          <p:nvPr/>
        </p:nvSpPr>
        <p:spPr>
          <a:xfrm>
            <a:off x="5273798" y="4573141"/>
            <a:ext cx="3507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Latin Quarter &amp; </a:t>
            </a:r>
            <a:r>
              <a:rPr lang="fr-FR" dirty="0" err="1" smtClean="0"/>
              <a:t>Professor’s</a:t>
            </a:r>
            <a:r>
              <a:rPr lang="fr-FR" dirty="0" smtClean="0"/>
              <a:t> Quarter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447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7" t="36233" r="19947" b="30770"/>
          <a:stretch/>
        </p:blipFill>
        <p:spPr>
          <a:xfrm>
            <a:off x="1923410" y="0"/>
            <a:ext cx="7222178" cy="514350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40" t="61351" b="27894"/>
          <a:stretch/>
        </p:blipFill>
        <p:spPr>
          <a:xfrm>
            <a:off x="252314" y="3970362"/>
            <a:ext cx="1671096" cy="8382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28" t="35442" r="2057" b="50626"/>
          <a:stretch/>
        </p:blipFill>
        <p:spPr>
          <a:xfrm>
            <a:off x="252314" y="2494012"/>
            <a:ext cx="15049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0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49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01" t="33719" r="22820" b="38879"/>
          <a:stretch/>
        </p:blipFill>
        <p:spPr>
          <a:xfrm>
            <a:off x="0" y="1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1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t="15562" r="13538" b="15561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7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44" t="14382" r="6404" b="26182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75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45" t="14382" r="6404" b="26182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69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6" t="15408" r="7" b="18818"/>
          <a:stretch/>
        </p:blipFill>
        <p:spPr>
          <a:xfrm>
            <a:off x="0" y="0"/>
            <a:ext cx="914558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16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53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8" r="37435" b="16048"/>
          <a:stretch/>
        </p:blipFill>
        <p:spPr>
          <a:xfrm>
            <a:off x="-1" y="1"/>
            <a:ext cx="914558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5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8" r="37435" b="16048"/>
          <a:stretch/>
        </p:blipFill>
        <p:spPr>
          <a:xfrm>
            <a:off x="-1" y="1"/>
            <a:ext cx="9145589" cy="5143499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079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:\ji-hyun\skolkovo\2013-03-29 Urban council\Images\Image 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" t="18295" r="20833" b="3297"/>
          <a:stretch/>
        </p:blipFill>
        <p:spPr bwMode="auto">
          <a:xfrm>
            <a:off x="-1060810" y="0"/>
            <a:ext cx="10206398" cy="574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76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56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60192" y="2211710"/>
            <a:ext cx="7425204" cy="936104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 rtlCol="0" anchor="t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 sz="8000" dirty="0" smtClean="0">
                <a:solidFill>
                  <a:srgbClr val="92D050"/>
                </a:solidFill>
                <a:cs typeface="Calibri" pitchFamily="34" charset="0"/>
              </a:rPr>
              <a:t>SKOLKOVO</a:t>
            </a:r>
            <a:endParaRPr lang="en-US" sz="8000" dirty="0">
              <a:solidFill>
                <a:prstClr val="white">
                  <a:lumMod val="50000"/>
                </a:prstClr>
              </a:solidFill>
            </a:endParaRPr>
          </a:p>
          <a:p>
            <a:pPr algn="r">
              <a:defRPr/>
            </a:pPr>
            <a:endParaRPr lang="en-US" sz="8000" dirty="0" smtClean="0">
              <a:solidFill>
                <a:prstClr val="white">
                  <a:lumMod val="50000"/>
                </a:prstClr>
              </a:solidFill>
            </a:endParaRPr>
          </a:p>
          <a:p>
            <a:pPr algn="r">
              <a:defRPr/>
            </a:pPr>
            <a:r>
              <a:rPr lang="en-US" sz="6400" dirty="0" smtClean="0">
                <a:solidFill>
                  <a:prstClr val="black"/>
                </a:solidFill>
              </a:rPr>
              <a:t>City Hall Quarter</a:t>
            </a:r>
          </a:p>
          <a:p>
            <a:pPr algn="r">
              <a:defRPr/>
            </a:pPr>
            <a:endParaRPr lang="en-US" sz="6400" dirty="0" smtClean="0">
              <a:solidFill>
                <a:prstClr val="black"/>
              </a:solidFill>
            </a:endParaRPr>
          </a:p>
          <a:p>
            <a:pPr algn="r">
              <a:defRPr/>
            </a:pPr>
            <a:r>
              <a:rPr lang="en-US" sz="1800" dirty="0" smtClean="0">
                <a:solidFill>
                  <a:prstClr val="black"/>
                </a:solidFill>
              </a:rPr>
              <a:t/>
            </a:r>
            <a:br>
              <a:rPr lang="en-US" sz="1800" dirty="0" smtClean="0">
                <a:solidFill>
                  <a:prstClr val="black"/>
                </a:solidFill>
              </a:rPr>
            </a:br>
            <a:r>
              <a:rPr lang="en-US" sz="3200" dirty="0" smtClean="0">
                <a:solidFill>
                  <a:prstClr val="white"/>
                </a:solidFill>
              </a:rPr>
              <a:t/>
            </a:r>
            <a:br>
              <a:rPr lang="en-US" sz="3200" dirty="0" smtClean="0">
                <a:solidFill>
                  <a:prstClr val="white"/>
                </a:solidFill>
              </a:rPr>
            </a:br>
            <a:endParaRPr lang="en-US" sz="32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42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t="33837" r="2208" b="6167"/>
          <a:stretch/>
        </p:blipFill>
        <p:spPr>
          <a:xfrm>
            <a:off x="0" y="0"/>
            <a:ext cx="9145589" cy="5143500"/>
          </a:xfrm>
          <a:prstGeom prst="rect">
            <a:avLst/>
          </a:prstGeom>
        </p:spPr>
      </p:pic>
      <p:sp>
        <p:nvSpPr>
          <p:cNvPr id="8" name="직사각형 5"/>
          <p:cNvSpPr/>
          <p:nvPr/>
        </p:nvSpPr>
        <p:spPr>
          <a:xfrm>
            <a:off x="3961734" y="0"/>
            <a:ext cx="1367336" cy="158417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6"/>
          <p:cNvSpPr txBox="1"/>
          <p:nvPr/>
        </p:nvSpPr>
        <p:spPr>
          <a:xfrm>
            <a:off x="7034215" y="4573141"/>
            <a:ext cx="1746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City Hall Quarter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081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" t="33217" r="1743" b="6385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3961734" y="0"/>
            <a:ext cx="1367336" cy="158417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extBox 6"/>
          <p:cNvSpPr txBox="1"/>
          <p:nvPr/>
        </p:nvSpPr>
        <p:spPr>
          <a:xfrm>
            <a:off x="7034215" y="4573141"/>
            <a:ext cx="1746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City Hall Quarter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403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6" t="61698" r="2692" b="27894"/>
          <a:stretch/>
        </p:blipFill>
        <p:spPr>
          <a:xfrm>
            <a:off x="411587" y="3993182"/>
            <a:ext cx="1352550" cy="81118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6" t="30621" r="37018" b="36381"/>
          <a:stretch/>
        </p:blipFill>
        <p:spPr>
          <a:xfrm>
            <a:off x="1923410" y="0"/>
            <a:ext cx="7222178" cy="51435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78" t="35150" r="923" b="52581"/>
          <a:stretch/>
        </p:blipFill>
        <p:spPr>
          <a:xfrm>
            <a:off x="266700" y="2787774"/>
            <a:ext cx="1656709" cy="95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t="15562" r="13538" b="15561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2916610" y="1707654"/>
            <a:ext cx="887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Kvadrat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904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6" t="30621" r="37018" b="36381"/>
          <a:stretch/>
        </p:blipFill>
        <p:spPr>
          <a:xfrm>
            <a:off x="1923410" y="0"/>
            <a:ext cx="7222178" cy="51435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78" t="35150" r="923" b="52581"/>
          <a:stretch/>
        </p:blipFill>
        <p:spPr>
          <a:xfrm>
            <a:off x="266700" y="3848100"/>
            <a:ext cx="1656709" cy="95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8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61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2" t="26860" r="25099" b="45738"/>
          <a:stretch/>
        </p:blipFill>
        <p:spPr>
          <a:xfrm>
            <a:off x="0" y="1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8" r="12382" b="36629"/>
          <a:stretch/>
        </p:blipFill>
        <p:spPr>
          <a:xfrm>
            <a:off x="-1" y="0"/>
            <a:ext cx="914558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57" t="23443" r="12245" b="17878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38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64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60192" y="2211710"/>
            <a:ext cx="7425204" cy="864096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 rtlCol="0" anchor="t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 sz="8000" dirty="0" smtClean="0">
                <a:solidFill>
                  <a:srgbClr val="92D050"/>
                </a:solidFill>
                <a:cs typeface="Calibri" pitchFamily="34" charset="0"/>
              </a:rPr>
              <a:t>SKOLKOVO</a:t>
            </a:r>
          </a:p>
          <a:p>
            <a:pPr algn="r">
              <a:defRPr/>
            </a:pPr>
            <a:endParaRPr lang="en-US" sz="8000" dirty="0">
              <a:solidFill>
                <a:srgbClr val="92D050"/>
              </a:solidFill>
              <a:cs typeface="Calibri" pitchFamily="34" charset="0"/>
            </a:endParaRPr>
          </a:p>
          <a:p>
            <a:pPr algn="r">
              <a:defRPr/>
            </a:pPr>
            <a:r>
              <a:rPr lang="en-US" sz="6400" dirty="0" err="1" smtClean="0">
                <a:solidFill>
                  <a:prstClr val="black"/>
                </a:solidFill>
              </a:rPr>
              <a:t>Kvadrat</a:t>
            </a:r>
            <a:endParaRPr lang="en-US" sz="6400" dirty="0" smtClean="0">
              <a:solidFill>
                <a:prstClr val="black"/>
              </a:solidFill>
            </a:endParaRPr>
          </a:p>
          <a:p>
            <a:pPr algn="r">
              <a:defRPr/>
            </a:pPr>
            <a:endParaRPr lang="en-US" sz="6400" dirty="0" smtClean="0">
              <a:solidFill>
                <a:prstClr val="black"/>
              </a:solidFill>
            </a:endParaRPr>
          </a:p>
          <a:p>
            <a:pPr algn="r">
              <a:defRPr/>
            </a:pPr>
            <a:r>
              <a:rPr lang="en-US" sz="1800" dirty="0" smtClean="0">
                <a:solidFill>
                  <a:prstClr val="black"/>
                </a:solidFill>
              </a:rPr>
              <a:t/>
            </a:r>
            <a:br>
              <a:rPr lang="en-US" sz="1800" dirty="0" smtClean="0">
                <a:solidFill>
                  <a:prstClr val="black"/>
                </a:solidFill>
              </a:rPr>
            </a:br>
            <a:r>
              <a:rPr lang="en-US" sz="3200" dirty="0" smtClean="0">
                <a:solidFill>
                  <a:prstClr val="white"/>
                </a:solidFill>
              </a:rPr>
              <a:t/>
            </a:r>
            <a:br>
              <a:rPr lang="en-US" sz="3200" dirty="0" smtClean="0">
                <a:solidFill>
                  <a:prstClr val="white"/>
                </a:solidFill>
              </a:rPr>
            </a:br>
            <a:endParaRPr lang="en-US" sz="32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2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0" t="33837" r="2208" b="6167"/>
          <a:stretch/>
        </p:blipFill>
        <p:spPr>
          <a:xfrm>
            <a:off x="0" y="0"/>
            <a:ext cx="9145589" cy="5143500"/>
          </a:xfrm>
          <a:prstGeom prst="rect">
            <a:avLst/>
          </a:prstGeom>
        </p:spPr>
      </p:pic>
      <p:sp>
        <p:nvSpPr>
          <p:cNvPr id="5" name="직사각형 5"/>
          <p:cNvSpPr/>
          <p:nvPr/>
        </p:nvSpPr>
        <p:spPr>
          <a:xfrm>
            <a:off x="2196530" y="267494"/>
            <a:ext cx="2160240" cy="194421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extBox 6"/>
          <p:cNvSpPr txBox="1"/>
          <p:nvPr/>
        </p:nvSpPr>
        <p:spPr>
          <a:xfrm>
            <a:off x="7893361" y="4573141"/>
            <a:ext cx="887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Kvadrat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852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7" t="33217" r="1743" b="6385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8" name="직사각형 5"/>
          <p:cNvSpPr/>
          <p:nvPr/>
        </p:nvSpPr>
        <p:spPr>
          <a:xfrm>
            <a:off x="2196530" y="267494"/>
            <a:ext cx="2160240" cy="194421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extBox 6"/>
          <p:cNvSpPr txBox="1"/>
          <p:nvPr/>
        </p:nvSpPr>
        <p:spPr>
          <a:xfrm>
            <a:off x="7893361" y="4573141"/>
            <a:ext cx="887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Kvadrat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486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2" t="35169" r="39664" b="31612"/>
          <a:stretch/>
        </p:blipFill>
        <p:spPr>
          <a:xfrm>
            <a:off x="4428778" y="1131590"/>
            <a:ext cx="4067175" cy="293179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0" t="38371" r="45843" b="28632"/>
          <a:stretch/>
        </p:blipFill>
        <p:spPr>
          <a:xfrm>
            <a:off x="3978160" y="0"/>
            <a:ext cx="5167429" cy="5143500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108298" y="699542"/>
            <a:ext cx="3869862" cy="2613584"/>
            <a:chOff x="252314" y="365760"/>
            <a:chExt cx="3869862" cy="2613584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4" t="7112" r="74651" b="46444"/>
            <a:stretch/>
          </p:blipFill>
          <p:spPr>
            <a:xfrm>
              <a:off x="252314" y="365760"/>
              <a:ext cx="1477670" cy="238887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46" t="7113" r="40809" b="42257"/>
            <a:stretch/>
          </p:blipFill>
          <p:spPr>
            <a:xfrm>
              <a:off x="1700724" y="375133"/>
              <a:ext cx="1210726" cy="2604211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751" t="7113" r="6604" b="42257"/>
            <a:stretch/>
          </p:blipFill>
          <p:spPr>
            <a:xfrm>
              <a:off x="2911450" y="375133"/>
              <a:ext cx="1210726" cy="2604211"/>
            </a:xfrm>
            <a:prstGeom prst="rect">
              <a:avLst/>
            </a:prstGeom>
          </p:spPr>
        </p:pic>
      </p:grp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1" t="17920" r="6604" b="76401"/>
          <a:stretch/>
        </p:blipFill>
        <p:spPr>
          <a:xfrm>
            <a:off x="2767732" y="2728466"/>
            <a:ext cx="1210726" cy="2921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7435" y="1287512"/>
            <a:ext cx="1329495" cy="2308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/>
              <a:t>Theater</a:t>
            </a:r>
            <a:endParaRPr lang="fr-FR" sz="900" b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1" t="23816" r="6604" b="70288"/>
          <a:stretch/>
        </p:blipFill>
        <p:spPr>
          <a:xfrm>
            <a:off x="2761764" y="1279892"/>
            <a:ext cx="1210726" cy="30322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2" t="32424" r="44083" b="39164"/>
          <a:stretch/>
        </p:blipFill>
        <p:spPr>
          <a:xfrm>
            <a:off x="3978458" y="0"/>
            <a:ext cx="5440837" cy="514350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988618" y="1004491"/>
            <a:ext cx="720080" cy="1042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52314" y="3579862"/>
            <a:ext cx="12779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 smtClean="0"/>
              <a:t>+ Car </a:t>
            </a:r>
            <a:r>
              <a:rPr lang="fr-FR" sz="900" b="1" dirty="0" err="1" smtClean="0"/>
              <a:t>park</a:t>
            </a:r>
            <a:r>
              <a:rPr lang="fr-FR" sz="900" b="1" dirty="0" smtClean="0"/>
              <a:t>    60.000 M2</a:t>
            </a:r>
            <a:endParaRPr lang="fr-FR" sz="9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3060626" y="893932"/>
            <a:ext cx="8640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 smtClean="0"/>
              <a:t>scenario</a:t>
            </a:r>
            <a:endParaRPr lang="fr-FR" sz="900" b="1" dirty="0"/>
          </a:p>
        </p:txBody>
      </p:sp>
    </p:spTree>
    <p:extLst>
      <p:ext uri="{BB962C8B-B14F-4D97-AF65-F5344CB8AC3E}">
        <p14:creationId xmlns:p14="http://schemas.microsoft.com/office/powerpoint/2010/main" val="304597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21148" r="11761" b="23488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66338" y="4573141"/>
            <a:ext cx="1014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Entrance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371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19598" r="11761" b="25037"/>
          <a:stretch/>
        </p:blipFill>
        <p:spPr>
          <a:xfrm>
            <a:off x="0" y="0"/>
            <a:ext cx="9145589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91382" y="4573141"/>
            <a:ext cx="10895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Discovery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504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5" t="15562" r="13538" b="15561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772595" y="1408477"/>
            <a:ext cx="7337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400" dirty="0" err="1" smtClean="0"/>
              <a:t>Kvadrat</a:t>
            </a:r>
            <a:endParaRPr lang="fr-FR" sz="140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2623900" y="3784160"/>
            <a:ext cx="1031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400" dirty="0" err="1" smtClean="0"/>
              <a:t>Technopark</a:t>
            </a:r>
            <a:endParaRPr lang="fr-FR" sz="1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5436890" y="1275606"/>
            <a:ext cx="920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400" dirty="0" err="1" smtClean="0"/>
              <a:t>University</a:t>
            </a:r>
            <a:endParaRPr lang="fr-FR" sz="1400" dirty="0" smtClean="0"/>
          </a:p>
        </p:txBody>
      </p:sp>
    </p:spTree>
    <p:extLst>
      <p:ext uri="{BB962C8B-B14F-4D97-AF65-F5344CB8AC3E}">
        <p14:creationId xmlns:p14="http://schemas.microsoft.com/office/powerpoint/2010/main" val="148183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21148" r="11761" b="23488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00341" y="4573141"/>
            <a:ext cx="2080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Contact </a:t>
            </a:r>
            <a:r>
              <a:rPr lang="fr-FR" dirty="0" err="1" smtClean="0"/>
              <a:t>with</a:t>
            </a:r>
            <a:r>
              <a:rPr lang="fr-FR" dirty="0" smtClean="0"/>
              <a:t> Nature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534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20373" r="11761" b="24262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25487" y="4573141"/>
            <a:ext cx="295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Heart</a:t>
            </a:r>
            <a:r>
              <a:rPr lang="fr-FR" dirty="0" smtClean="0"/>
              <a:t> of pedestrian </a:t>
            </a:r>
            <a:r>
              <a:rPr lang="fr-FR" dirty="0" err="1" smtClean="0"/>
              <a:t>pathways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076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" t="21144" r="11790" b="23491"/>
          <a:stretch/>
        </p:blipFill>
        <p:spPr>
          <a:xfrm>
            <a:off x="-1" y="-1"/>
            <a:ext cx="9145589" cy="5143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47953" y="4573141"/>
            <a:ext cx="732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Agora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961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t="20373" r="11761" b="24262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43448" y="4573141"/>
            <a:ext cx="1037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err="1" smtClean="0"/>
              <a:t>Activities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110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47" t="24058" r="20168" b="15545"/>
          <a:stretch/>
        </p:blipFill>
        <p:spPr>
          <a:xfrm>
            <a:off x="-1528068" y="-852082"/>
            <a:ext cx="10637366" cy="598247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033922" y="128994"/>
            <a:ext cx="1223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City Hall Quarter</a:t>
            </a:r>
            <a:endParaRPr lang="fr-FR" sz="1200" dirty="0"/>
          </a:p>
        </p:txBody>
      </p:sp>
      <p:sp>
        <p:nvSpPr>
          <p:cNvPr id="6" name="ZoneTexte 5"/>
          <p:cNvSpPr txBox="1"/>
          <p:nvPr/>
        </p:nvSpPr>
        <p:spPr>
          <a:xfrm>
            <a:off x="4284762" y="1724838"/>
            <a:ext cx="1393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Professor’s</a:t>
            </a:r>
            <a:r>
              <a:rPr lang="fr-FR" sz="1200" dirty="0" smtClean="0"/>
              <a:t> Quarter</a:t>
            </a:r>
            <a:endParaRPr lang="fr-FR" sz="1200" dirty="0"/>
          </a:p>
        </p:txBody>
      </p:sp>
      <p:sp>
        <p:nvSpPr>
          <p:cNvPr id="7" name="ZoneTexte 6"/>
          <p:cNvSpPr txBox="1"/>
          <p:nvPr/>
        </p:nvSpPr>
        <p:spPr>
          <a:xfrm>
            <a:off x="6661026" y="1719669"/>
            <a:ext cx="1013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Latin Quarter</a:t>
            </a:r>
            <a:endParaRPr lang="fr-FR" sz="1200" dirty="0"/>
          </a:p>
        </p:txBody>
      </p:sp>
      <p:sp>
        <p:nvSpPr>
          <p:cNvPr id="8" name="ZoneTexte 7"/>
          <p:cNvSpPr txBox="1"/>
          <p:nvPr/>
        </p:nvSpPr>
        <p:spPr>
          <a:xfrm>
            <a:off x="4776871" y="3182143"/>
            <a:ext cx="1375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/>
              <a:t>Creative</a:t>
            </a:r>
            <a:r>
              <a:rPr lang="fr-FR" sz="1200" dirty="0" smtClean="0"/>
              <a:t> Art Village</a:t>
            </a:r>
            <a:endParaRPr lang="fr-FR" sz="1200" dirty="0"/>
          </a:p>
        </p:txBody>
      </p:sp>
      <p:sp>
        <p:nvSpPr>
          <p:cNvPr id="9" name="TextBox 4"/>
          <p:cNvSpPr txBox="1"/>
          <p:nvPr/>
        </p:nvSpPr>
        <p:spPr>
          <a:xfrm>
            <a:off x="6557225" y="4573141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Chain of public places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941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75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" t="17740" r="1463" b="11802"/>
          <a:stretch/>
        </p:blipFill>
        <p:spPr>
          <a:xfrm>
            <a:off x="0" y="-20538"/>
            <a:ext cx="9145588" cy="54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4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" t="18482" r="1685" b="13005"/>
          <a:stretch/>
        </p:blipFill>
        <p:spPr>
          <a:xfrm>
            <a:off x="-9144" y="0"/>
            <a:ext cx="9145588" cy="5236046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76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1" t="18300" r="1463" b="14651"/>
          <a:stretch/>
        </p:blipFill>
        <p:spPr>
          <a:xfrm>
            <a:off x="4470400" y="-1"/>
            <a:ext cx="4675188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2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77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860193" y="2211710"/>
            <a:ext cx="7425204" cy="1152128"/>
          </a:xfrm>
          <a:prstGeom prst="rect">
            <a:avLst/>
          </a:prstGeom>
          <a:ln>
            <a:miter lim="800000"/>
            <a:headEnd/>
            <a:tailEnd/>
          </a:ln>
          <a:extLst/>
        </p:spPr>
        <p:txBody>
          <a:bodyPr rtlCol="0" anchor="t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defRPr/>
            </a:pPr>
            <a:r>
              <a:rPr lang="en-US" sz="8000" dirty="0" smtClean="0">
                <a:solidFill>
                  <a:srgbClr val="92D050"/>
                </a:solidFill>
                <a:cs typeface="Calibri" pitchFamily="34" charset="0"/>
              </a:rPr>
              <a:t>SKOLKOVO</a:t>
            </a:r>
            <a:r>
              <a:rPr lang="en-US" sz="6400" dirty="0" smtClean="0">
                <a:solidFill>
                  <a:prstClr val="white">
                    <a:lumMod val="50000"/>
                  </a:prstClr>
                </a:solidFill>
              </a:rPr>
              <a:t>   </a:t>
            </a:r>
          </a:p>
          <a:p>
            <a:pPr algn="r">
              <a:defRPr/>
            </a:pPr>
            <a:endParaRPr lang="en-US" sz="6400" dirty="0" smtClean="0">
              <a:solidFill>
                <a:prstClr val="black"/>
              </a:solidFill>
            </a:endParaRPr>
          </a:p>
          <a:p>
            <a:pPr algn="r">
              <a:defRPr/>
            </a:pPr>
            <a:r>
              <a:rPr lang="en-US" sz="6400" dirty="0" smtClean="0">
                <a:solidFill>
                  <a:prstClr val="black"/>
                </a:solidFill>
              </a:rPr>
              <a:t>Skolkovo road access and bus terminal</a:t>
            </a:r>
          </a:p>
          <a:p>
            <a:pPr algn="r">
              <a:defRPr/>
            </a:pPr>
            <a:endParaRPr lang="en-US" sz="6400" dirty="0" smtClean="0">
              <a:solidFill>
                <a:prstClr val="black"/>
              </a:solidFill>
            </a:endParaRPr>
          </a:p>
          <a:p>
            <a:pPr algn="r">
              <a:defRPr/>
            </a:pPr>
            <a:r>
              <a:rPr lang="en-US" sz="6400" dirty="0" err="1" smtClean="0">
                <a:solidFill>
                  <a:prstClr val="black"/>
                </a:solidFill>
              </a:rPr>
              <a:t>Kvadrat</a:t>
            </a:r>
            <a:r>
              <a:rPr lang="en-US" sz="6400" dirty="0" smtClean="0">
                <a:solidFill>
                  <a:prstClr val="black"/>
                </a:solidFill>
              </a:rPr>
              <a:t> road access, delivery and parking</a:t>
            </a:r>
          </a:p>
          <a:p>
            <a:pPr algn="r">
              <a:defRPr/>
            </a:pPr>
            <a:endParaRPr lang="en-US" sz="6400" dirty="0" smtClean="0">
              <a:solidFill>
                <a:prstClr val="black"/>
              </a:solidFill>
            </a:endParaRPr>
          </a:p>
          <a:p>
            <a:pPr algn="r">
              <a:defRPr/>
            </a:pPr>
            <a:r>
              <a:rPr lang="en-US" sz="1800" dirty="0" smtClean="0">
                <a:solidFill>
                  <a:prstClr val="black"/>
                </a:solidFill>
              </a:rPr>
              <a:t/>
            </a:r>
            <a:br>
              <a:rPr lang="en-US" sz="1800" dirty="0" smtClean="0">
                <a:solidFill>
                  <a:prstClr val="black"/>
                </a:solidFill>
              </a:rPr>
            </a:br>
            <a:r>
              <a:rPr lang="en-US" sz="3200" dirty="0" smtClean="0">
                <a:solidFill>
                  <a:prstClr val="white"/>
                </a:solidFill>
              </a:rPr>
              <a:t/>
            </a:r>
            <a:br>
              <a:rPr lang="en-US" sz="3200" dirty="0" smtClean="0">
                <a:solidFill>
                  <a:prstClr val="white"/>
                </a:solidFill>
              </a:rPr>
            </a:br>
            <a:endParaRPr lang="en-US" sz="32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7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78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22" y="0"/>
            <a:ext cx="72765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19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79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22" y="0"/>
            <a:ext cx="7276546" cy="51435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 rot="18956066">
            <a:off x="773127" y="2907320"/>
            <a:ext cx="1077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M1 </a:t>
            </a:r>
            <a:r>
              <a:rPr lang="fr-FR" sz="1200" dirty="0" err="1" smtClean="0">
                <a:solidFill>
                  <a:prstClr val="black"/>
                </a:solidFill>
              </a:rPr>
              <a:t>Motorway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364882" y="123829"/>
            <a:ext cx="893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To Moscow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58710" y="3878928"/>
            <a:ext cx="741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To Minsk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9" name="Triangle isocèle 8"/>
          <p:cNvSpPr/>
          <p:nvPr/>
        </p:nvSpPr>
        <p:spPr>
          <a:xfrm rot="13741920">
            <a:off x="751280" y="3626810"/>
            <a:ext cx="321675" cy="20414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15530" y="2251060"/>
            <a:ext cx="2160240" cy="1944216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46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3" t="14978" r="12208" b="13169"/>
          <a:stretch/>
        </p:blipFill>
        <p:spPr>
          <a:xfrm>
            <a:off x="-20588" y="-1"/>
            <a:ext cx="9166176" cy="531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3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80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22" y="0"/>
            <a:ext cx="7276546" cy="51435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 rot="18956066">
            <a:off x="773127" y="2907320"/>
            <a:ext cx="1077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M1 </a:t>
            </a:r>
            <a:r>
              <a:rPr lang="fr-FR" sz="1200" dirty="0" err="1" smtClean="0">
                <a:solidFill>
                  <a:prstClr val="black"/>
                </a:solidFill>
              </a:rPr>
              <a:t>Motorway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364882" y="123829"/>
            <a:ext cx="893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To Moscow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58710" y="3878928"/>
            <a:ext cx="741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To Minsk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5768193" y="1513406"/>
            <a:ext cx="81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City Hall</a:t>
            </a:r>
          </a:p>
          <a:p>
            <a:r>
              <a:rPr lang="fr-FR" sz="1200" dirty="0" smtClean="0">
                <a:solidFill>
                  <a:prstClr val="black"/>
                </a:solidFill>
              </a:rPr>
              <a:t>Boulevard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2491776" y="4515970"/>
            <a:ext cx="1336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 err="1" smtClean="0">
                <a:solidFill>
                  <a:prstClr val="black"/>
                </a:solidFill>
              </a:rPr>
              <a:t>Technopark</a:t>
            </a:r>
            <a:endParaRPr lang="fr-FR" sz="1200" dirty="0" smtClean="0">
              <a:solidFill>
                <a:prstClr val="black"/>
              </a:solidFill>
            </a:endParaRPr>
          </a:p>
          <a:p>
            <a:pPr algn="ctr"/>
            <a:r>
              <a:rPr lang="fr-FR" sz="1200" dirty="0">
                <a:solidFill>
                  <a:prstClr val="black"/>
                </a:solidFill>
              </a:rPr>
              <a:t>d</a:t>
            </a:r>
            <a:r>
              <a:rPr lang="fr-FR" sz="1200" dirty="0" smtClean="0">
                <a:solidFill>
                  <a:prstClr val="black"/>
                </a:solidFill>
              </a:rPr>
              <a:t>rop-off &amp; parking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1618492" y="4016104"/>
            <a:ext cx="1108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solidFill>
                  <a:prstClr val="black"/>
                </a:solidFill>
              </a:rPr>
              <a:t>Parkway</a:t>
            </a:r>
            <a:r>
              <a:rPr lang="fr-FR" sz="1200" dirty="0" smtClean="0">
                <a:solidFill>
                  <a:prstClr val="black"/>
                </a:solidFill>
              </a:rPr>
              <a:t> </a:t>
            </a:r>
            <a:r>
              <a:rPr lang="fr-FR" sz="1200" dirty="0" err="1" smtClean="0">
                <a:solidFill>
                  <a:prstClr val="black"/>
                </a:solidFill>
              </a:rPr>
              <a:t>North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6" name="Triangle isocèle 35"/>
          <p:cNvSpPr/>
          <p:nvPr/>
        </p:nvSpPr>
        <p:spPr>
          <a:xfrm rot="13741920">
            <a:off x="751280" y="3626810"/>
            <a:ext cx="321675" cy="20414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215530" y="2251060"/>
            <a:ext cx="2160240" cy="1944216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grpSp>
        <p:nvGrpSpPr>
          <p:cNvPr id="39" name="Groupe 38"/>
          <p:cNvGrpSpPr/>
          <p:nvPr/>
        </p:nvGrpSpPr>
        <p:grpSpPr>
          <a:xfrm>
            <a:off x="3636690" y="2313713"/>
            <a:ext cx="1589060" cy="1370819"/>
            <a:chOff x="3705672" y="2353059"/>
            <a:chExt cx="1589060" cy="1370819"/>
          </a:xfrm>
        </p:grpSpPr>
        <p:cxnSp>
          <p:nvCxnSpPr>
            <p:cNvPr id="40" name="Connecteur droit 39"/>
            <p:cNvCxnSpPr/>
            <p:nvPr/>
          </p:nvCxnSpPr>
          <p:spPr>
            <a:xfrm>
              <a:off x="3705672" y="3723878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>
              <a:off x="3794938" y="3630098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>
              <a:off x="3914680" y="3529626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/>
            <p:cNvCxnSpPr/>
            <p:nvPr/>
          </p:nvCxnSpPr>
          <p:spPr>
            <a:xfrm>
              <a:off x="4036080" y="3424960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/>
            <p:cNvCxnSpPr/>
            <p:nvPr/>
          </p:nvCxnSpPr>
          <p:spPr>
            <a:xfrm>
              <a:off x="4140746" y="3331180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/>
            <p:cNvCxnSpPr/>
            <p:nvPr/>
          </p:nvCxnSpPr>
          <p:spPr>
            <a:xfrm>
              <a:off x="4252104" y="3230708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>
              <a:off x="4345884" y="3136928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/>
            <p:cNvCxnSpPr/>
            <p:nvPr/>
          </p:nvCxnSpPr>
          <p:spPr>
            <a:xfrm>
              <a:off x="4438559" y="3034929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necteur droit 47"/>
            <p:cNvCxnSpPr/>
            <p:nvPr/>
          </p:nvCxnSpPr>
          <p:spPr>
            <a:xfrm>
              <a:off x="4531211" y="2940009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>
              <a:off x="4631363" y="2846229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/>
            <p:cNvCxnSpPr/>
            <p:nvPr/>
          </p:nvCxnSpPr>
          <p:spPr>
            <a:xfrm>
              <a:off x="4729333" y="2745757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eur droit 50"/>
            <p:cNvCxnSpPr/>
            <p:nvPr/>
          </p:nvCxnSpPr>
          <p:spPr>
            <a:xfrm>
              <a:off x="4810590" y="2641091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droit 51"/>
            <p:cNvCxnSpPr/>
            <p:nvPr/>
          </p:nvCxnSpPr>
          <p:spPr>
            <a:xfrm>
              <a:off x="4921948" y="2547311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/>
            <p:cNvCxnSpPr/>
            <p:nvPr/>
          </p:nvCxnSpPr>
          <p:spPr>
            <a:xfrm>
              <a:off x="5004842" y="2446839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cteur droit 53"/>
            <p:cNvCxnSpPr/>
            <p:nvPr/>
          </p:nvCxnSpPr>
          <p:spPr>
            <a:xfrm>
              <a:off x="5116200" y="2353059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ZoneTexte 54"/>
          <p:cNvSpPr txBox="1"/>
          <p:nvPr/>
        </p:nvSpPr>
        <p:spPr>
          <a:xfrm rot="18956066">
            <a:off x="3790981" y="3391129"/>
            <a:ext cx="971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Bus terminal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56" name="ZoneTexte 55"/>
          <p:cNvSpPr txBox="1"/>
          <p:nvPr/>
        </p:nvSpPr>
        <p:spPr>
          <a:xfrm rot="18956066">
            <a:off x="4744475" y="2544379"/>
            <a:ext cx="693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solidFill>
                  <a:prstClr val="black"/>
                </a:solidFill>
              </a:rPr>
              <a:t>Delivery</a:t>
            </a:r>
            <a:endParaRPr lang="fr-FR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81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22" y="0"/>
            <a:ext cx="7276546" cy="51435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 rot="18956066">
            <a:off x="773127" y="2907320"/>
            <a:ext cx="1077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M1 </a:t>
            </a:r>
            <a:r>
              <a:rPr lang="fr-FR" sz="1200" dirty="0" err="1" smtClean="0">
                <a:solidFill>
                  <a:prstClr val="black"/>
                </a:solidFill>
              </a:rPr>
              <a:t>Motorway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364882" y="123829"/>
            <a:ext cx="893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To Moscow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58710" y="3878928"/>
            <a:ext cx="741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To Minsk</a:t>
            </a:r>
            <a:endParaRPr lang="fr-FR" sz="1200" dirty="0">
              <a:solidFill>
                <a:prstClr val="black"/>
              </a:solidFill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3636690" y="2313713"/>
            <a:ext cx="1589060" cy="1370819"/>
            <a:chOff x="3705672" y="2353059"/>
            <a:chExt cx="1589060" cy="1370819"/>
          </a:xfrm>
        </p:grpSpPr>
        <p:cxnSp>
          <p:nvCxnSpPr>
            <p:cNvPr id="11" name="Connecteur droit 10"/>
            <p:cNvCxnSpPr/>
            <p:nvPr/>
          </p:nvCxnSpPr>
          <p:spPr>
            <a:xfrm>
              <a:off x="3705672" y="3723878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3794938" y="3630098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>
              <a:off x="3914680" y="3529626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>
              <a:off x="4036080" y="3424960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>
              <a:off x="4140746" y="3331180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>
              <a:off x="4252104" y="3230708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>
              <a:off x="4345884" y="3136928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4438559" y="3034929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>
              <a:off x="4531211" y="2940009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>
              <a:off x="4631363" y="2846229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>
              <a:off x="4729333" y="2745757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>
              <a:off x="4810590" y="2641091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/>
            <p:cNvCxnSpPr/>
            <p:nvPr/>
          </p:nvCxnSpPr>
          <p:spPr>
            <a:xfrm>
              <a:off x="4921948" y="2547311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/>
            <p:cNvCxnSpPr/>
            <p:nvPr/>
          </p:nvCxnSpPr>
          <p:spPr>
            <a:xfrm>
              <a:off x="5004842" y="2446839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5116200" y="2353059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ZoneTexte 27"/>
          <p:cNvSpPr txBox="1"/>
          <p:nvPr/>
        </p:nvSpPr>
        <p:spPr>
          <a:xfrm>
            <a:off x="5768193" y="1513406"/>
            <a:ext cx="81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City Hall</a:t>
            </a:r>
          </a:p>
          <a:p>
            <a:r>
              <a:rPr lang="fr-FR" sz="1200" dirty="0" smtClean="0">
                <a:solidFill>
                  <a:prstClr val="black"/>
                </a:solidFill>
              </a:rPr>
              <a:t>Boulevard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2491776" y="4515970"/>
            <a:ext cx="1336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 err="1" smtClean="0">
                <a:solidFill>
                  <a:prstClr val="black"/>
                </a:solidFill>
              </a:rPr>
              <a:t>Technopark</a:t>
            </a:r>
            <a:endParaRPr lang="fr-FR" sz="1200" dirty="0" smtClean="0">
              <a:solidFill>
                <a:prstClr val="black"/>
              </a:solidFill>
            </a:endParaRPr>
          </a:p>
          <a:p>
            <a:pPr algn="ctr"/>
            <a:r>
              <a:rPr lang="fr-FR" sz="1200" dirty="0">
                <a:solidFill>
                  <a:prstClr val="black"/>
                </a:solidFill>
              </a:rPr>
              <a:t>d</a:t>
            </a:r>
            <a:r>
              <a:rPr lang="fr-FR" sz="1200" dirty="0" smtClean="0">
                <a:solidFill>
                  <a:prstClr val="black"/>
                </a:solidFill>
              </a:rPr>
              <a:t>rop-off &amp; parking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618492" y="4016104"/>
            <a:ext cx="11080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solidFill>
                  <a:prstClr val="black"/>
                </a:solidFill>
              </a:rPr>
              <a:t>Parkway</a:t>
            </a:r>
            <a:r>
              <a:rPr lang="fr-FR" sz="1200" dirty="0" smtClean="0">
                <a:solidFill>
                  <a:prstClr val="black"/>
                </a:solidFill>
              </a:rPr>
              <a:t> </a:t>
            </a:r>
            <a:r>
              <a:rPr lang="fr-FR" sz="1200" dirty="0" err="1" smtClean="0">
                <a:solidFill>
                  <a:prstClr val="black"/>
                </a:solidFill>
              </a:rPr>
              <a:t>North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068827" y="2229288"/>
            <a:ext cx="154457" cy="184666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lIns="36000" tIns="0" rIns="36000" bIns="0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P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4389873" y="2469978"/>
            <a:ext cx="154457" cy="184666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lIns="36000" tIns="0" rIns="36000" bIns="0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P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32" name="Triangle isocèle 31"/>
          <p:cNvSpPr/>
          <p:nvPr/>
        </p:nvSpPr>
        <p:spPr>
          <a:xfrm rot="13741920">
            <a:off x="751280" y="3626810"/>
            <a:ext cx="321675" cy="20414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 rot="18956066">
            <a:off x="3790981" y="3391129"/>
            <a:ext cx="971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Bus terminal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 rot="18956066">
            <a:off x="4744475" y="2544379"/>
            <a:ext cx="693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solidFill>
                  <a:prstClr val="black"/>
                </a:solidFill>
              </a:rPr>
              <a:t>Delivery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215530" y="2251060"/>
            <a:ext cx="2160240" cy="1944216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11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82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22" y="0"/>
            <a:ext cx="7276546" cy="5143500"/>
          </a:xfrm>
          <a:prstGeom prst="rect">
            <a:avLst/>
          </a:prstGeom>
        </p:spPr>
      </p:pic>
      <p:sp>
        <p:nvSpPr>
          <p:cNvPr id="4" name="Triangle isocèle 3"/>
          <p:cNvSpPr/>
          <p:nvPr/>
        </p:nvSpPr>
        <p:spPr>
          <a:xfrm rot="13741920">
            <a:off x="751280" y="3626810"/>
            <a:ext cx="321675" cy="204140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 rot="18956066">
            <a:off x="773127" y="2907320"/>
            <a:ext cx="1077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M1 </a:t>
            </a:r>
            <a:r>
              <a:rPr lang="fr-FR" sz="1200" dirty="0" err="1" smtClean="0">
                <a:solidFill>
                  <a:prstClr val="black"/>
                </a:solidFill>
              </a:rPr>
              <a:t>Motorway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364882" y="123829"/>
            <a:ext cx="893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To Moscow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58710" y="3878928"/>
            <a:ext cx="741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To Minsk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068827" y="2229288"/>
            <a:ext cx="154457" cy="18466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lIns="36000" tIns="0" rIns="36000" bIns="0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P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389873" y="2469978"/>
            <a:ext cx="154457" cy="18466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lIns="36000" tIns="0" rIns="36000" bIns="0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P</a:t>
            </a:r>
            <a:endParaRPr lang="fr-FR" sz="1200" b="1" dirty="0">
              <a:solidFill>
                <a:prstClr val="black"/>
              </a:solidFill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2594657" y="4006540"/>
            <a:ext cx="145281" cy="13850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5749980" y="1653224"/>
            <a:ext cx="0" cy="216024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5439920" y="1816656"/>
            <a:ext cx="659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00CC"/>
                </a:solidFill>
              </a:rPr>
              <a:t>Control</a:t>
            </a:r>
            <a:endParaRPr lang="fr-FR" sz="1200" dirty="0">
              <a:solidFill>
                <a:srgbClr val="0000CC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524251" y="4121659"/>
            <a:ext cx="659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00CC"/>
                </a:solidFill>
              </a:rPr>
              <a:t>Control</a:t>
            </a:r>
            <a:endParaRPr lang="fr-FR" sz="1200" dirty="0">
              <a:solidFill>
                <a:srgbClr val="0000CC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042659" y="1232062"/>
            <a:ext cx="1122423" cy="402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200"/>
              </a:lnSpc>
            </a:pPr>
            <a:r>
              <a:rPr lang="fr-FR" sz="1200" dirty="0" smtClean="0">
                <a:solidFill>
                  <a:srgbClr val="0000CC"/>
                </a:solidFill>
              </a:rPr>
              <a:t>Access parking</a:t>
            </a:r>
          </a:p>
          <a:p>
            <a:pPr>
              <a:lnSpc>
                <a:spcPts val="1200"/>
              </a:lnSpc>
            </a:pPr>
            <a:r>
              <a:rPr lang="fr-FR" sz="1200" dirty="0" err="1" smtClean="0">
                <a:solidFill>
                  <a:srgbClr val="0000CC"/>
                </a:solidFill>
              </a:rPr>
              <a:t>electric</a:t>
            </a:r>
            <a:r>
              <a:rPr lang="fr-FR" sz="1200" dirty="0" smtClean="0">
                <a:solidFill>
                  <a:srgbClr val="0000CC"/>
                </a:solidFill>
              </a:rPr>
              <a:t> cars</a:t>
            </a:r>
            <a:endParaRPr lang="fr-FR" sz="1200" dirty="0">
              <a:solidFill>
                <a:srgbClr val="0000CC"/>
              </a:solidFill>
            </a:endParaRPr>
          </a:p>
        </p:txBody>
      </p:sp>
      <p:sp>
        <p:nvSpPr>
          <p:cNvPr id="18" name="Forme libre 17"/>
          <p:cNvSpPr/>
          <p:nvPr/>
        </p:nvSpPr>
        <p:spPr>
          <a:xfrm>
            <a:off x="2884715" y="2579918"/>
            <a:ext cx="478972" cy="446315"/>
          </a:xfrm>
          <a:custGeom>
            <a:avLst/>
            <a:gdLst>
              <a:gd name="connsiteX0" fmla="*/ 0 w 478972"/>
              <a:gd name="connsiteY0" fmla="*/ 446315 h 446315"/>
              <a:gd name="connsiteX1" fmla="*/ 65314 w 478972"/>
              <a:gd name="connsiteY1" fmla="*/ 261257 h 446315"/>
              <a:gd name="connsiteX2" fmla="*/ 293914 w 478972"/>
              <a:gd name="connsiteY2" fmla="*/ 43543 h 446315"/>
              <a:gd name="connsiteX3" fmla="*/ 478972 w 478972"/>
              <a:gd name="connsiteY3" fmla="*/ 0 h 44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972" h="446315">
                <a:moveTo>
                  <a:pt x="0" y="446315"/>
                </a:moveTo>
                <a:lnTo>
                  <a:pt x="65314" y="261257"/>
                </a:lnTo>
                <a:lnTo>
                  <a:pt x="293914" y="43543"/>
                </a:lnTo>
                <a:lnTo>
                  <a:pt x="478972" y="0"/>
                </a:lnTo>
              </a:path>
            </a:pathLst>
          </a:cu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9" name="Forme libre 18"/>
          <p:cNvSpPr/>
          <p:nvPr/>
        </p:nvSpPr>
        <p:spPr>
          <a:xfrm>
            <a:off x="2873830" y="2558146"/>
            <a:ext cx="468086" cy="478971"/>
          </a:xfrm>
          <a:custGeom>
            <a:avLst/>
            <a:gdLst>
              <a:gd name="connsiteX0" fmla="*/ 0 w 468086"/>
              <a:gd name="connsiteY0" fmla="*/ 478971 h 478971"/>
              <a:gd name="connsiteX1" fmla="*/ 195943 w 468086"/>
              <a:gd name="connsiteY1" fmla="*/ 424543 h 478971"/>
              <a:gd name="connsiteX2" fmla="*/ 391886 w 468086"/>
              <a:gd name="connsiteY2" fmla="*/ 228600 h 478971"/>
              <a:gd name="connsiteX3" fmla="*/ 468086 w 468086"/>
              <a:gd name="connsiteY3" fmla="*/ 0 h 478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8086" h="478971">
                <a:moveTo>
                  <a:pt x="0" y="478971"/>
                </a:moveTo>
                <a:lnTo>
                  <a:pt x="195943" y="424543"/>
                </a:lnTo>
                <a:lnTo>
                  <a:pt x="391886" y="228600"/>
                </a:lnTo>
                <a:lnTo>
                  <a:pt x="468086" y="0"/>
                </a:lnTo>
              </a:path>
            </a:pathLst>
          </a:cu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 rot="18956066">
            <a:off x="2221974" y="2409955"/>
            <a:ext cx="1369029" cy="4022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fr-FR" sz="1200" dirty="0" smtClean="0">
                <a:solidFill>
                  <a:srgbClr val="0000CC"/>
                </a:solidFill>
              </a:rPr>
              <a:t>Station bridge</a:t>
            </a:r>
          </a:p>
          <a:p>
            <a:pPr algn="ctr">
              <a:lnSpc>
                <a:spcPts val="1200"/>
              </a:lnSpc>
            </a:pPr>
            <a:r>
              <a:rPr lang="fr-FR" sz="1200" dirty="0" smtClean="0">
                <a:solidFill>
                  <a:srgbClr val="0000CC"/>
                </a:solidFill>
              </a:rPr>
              <a:t>Drop-off &amp; </a:t>
            </a:r>
            <a:r>
              <a:rPr lang="fr-FR" sz="1200" dirty="0" err="1" smtClean="0">
                <a:solidFill>
                  <a:srgbClr val="0000CC"/>
                </a:solidFill>
              </a:rPr>
              <a:t>pick</a:t>
            </a:r>
            <a:r>
              <a:rPr lang="fr-FR" sz="1200" dirty="0" smtClean="0">
                <a:solidFill>
                  <a:srgbClr val="0000CC"/>
                </a:solidFill>
              </a:rPr>
              <a:t> up</a:t>
            </a:r>
            <a:endParaRPr lang="fr-FR" sz="1200" dirty="0">
              <a:solidFill>
                <a:srgbClr val="0000CC"/>
              </a:solidFill>
            </a:endParaRPr>
          </a:p>
        </p:txBody>
      </p:sp>
      <p:cxnSp>
        <p:nvCxnSpPr>
          <p:cNvPr id="22" name="Connecteur droit 21"/>
          <p:cNvCxnSpPr/>
          <p:nvPr/>
        </p:nvCxnSpPr>
        <p:spPr>
          <a:xfrm flipH="1" flipV="1">
            <a:off x="5999115" y="1166750"/>
            <a:ext cx="56350" cy="723089"/>
          </a:xfrm>
          <a:prstGeom prst="line">
            <a:avLst/>
          </a:prstGeom>
          <a:ln w="28575">
            <a:solidFill>
              <a:srgbClr val="0000C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e 26"/>
          <p:cNvGrpSpPr/>
          <p:nvPr/>
        </p:nvGrpSpPr>
        <p:grpSpPr>
          <a:xfrm>
            <a:off x="3636690" y="2313713"/>
            <a:ext cx="1589060" cy="1370819"/>
            <a:chOff x="3705672" y="2353059"/>
            <a:chExt cx="1589060" cy="1370819"/>
          </a:xfrm>
        </p:grpSpPr>
        <p:cxnSp>
          <p:nvCxnSpPr>
            <p:cNvPr id="28" name="Connecteur droit 27"/>
            <p:cNvCxnSpPr/>
            <p:nvPr/>
          </p:nvCxnSpPr>
          <p:spPr>
            <a:xfrm>
              <a:off x="3705672" y="3723878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>
              <a:off x="3794938" y="3630098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>
              <a:off x="3914680" y="3529626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4036080" y="3424960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/>
            <p:cNvCxnSpPr/>
            <p:nvPr/>
          </p:nvCxnSpPr>
          <p:spPr>
            <a:xfrm>
              <a:off x="4140746" y="3331180"/>
              <a:ext cx="178532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>
              <a:off x="4252104" y="3230708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>
              <a:off x="4345884" y="3136928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4438559" y="3034929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4531211" y="2940009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>
              <a:off x="4631363" y="2846229"/>
              <a:ext cx="178532" cy="0"/>
            </a:xfrm>
            <a:prstGeom prst="line">
              <a:avLst/>
            </a:prstGeom>
            <a:ln w="5715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eur droit 37"/>
            <p:cNvCxnSpPr/>
            <p:nvPr/>
          </p:nvCxnSpPr>
          <p:spPr>
            <a:xfrm>
              <a:off x="4729333" y="2745757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/>
            <p:cNvCxnSpPr/>
            <p:nvPr/>
          </p:nvCxnSpPr>
          <p:spPr>
            <a:xfrm>
              <a:off x="4810590" y="2641091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/>
            <p:nvPr/>
          </p:nvCxnSpPr>
          <p:spPr>
            <a:xfrm>
              <a:off x="4921948" y="2547311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/>
            <p:cNvCxnSpPr/>
            <p:nvPr/>
          </p:nvCxnSpPr>
          <p:spPr>
            <a:xfrm>
              <a:off x="5004842" y="2446839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/>
            <p:cNvCxnSpPr/>
            <p:nvPr/>
          </p:nvCxnSpPr>
          <p:spPr>
            <a:xfrm>
              <a:off x="5116200" y="2353059"/>
              <a:ext cx="178532" cy="0"/>
            </a:xfrm>
            <a:prstGeom prst="line">
              <a:avLst/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ZoneTexte 43"/>
          <p:cNvSpPr txBox="1"/>
          <p:nvPr/>
        </p:nvSpPr>
        <p:spPr>
          <a:xfrm rot="18956066">
            <a:off x="3790981" y="3391129"/>
            <a:ext cx="971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Bus terminal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47" name="Forme libre 46"/>
          <p:cNvSpPr/>
          <p:nvPr/>
        </p:nvSpPr>
        <p:spPr>
          <a:xfrm>
            <a:off x="3516086" y="2960916"/>
            <a:ext cx="4321628" cy="2100942"/>
          </a:xfrm>
          <a:custGeom>
            <a:avLst/>
            <a:gdLst>
              <a:gd name="connsiteX0" fmla="*/ 65314 w 4299857"/>
              <a:gd name="connsiteY0" fmla="*/ 2155371 h 2155371"/>
              <a:gd name="connsiteX1" fmla="*/ 0 w 4299857"/>
              <a:gd name="connsiteY1" fmla="*/ 1132114 h 2155371"/>
              <a:gd name="connsiteX2" fmla="*/ 1219200 w 4299857"/>
              <a:gd name="connsiteY2" fmla="*/ 0 h 2155371"/>
              <a:gd name="connsiteX3" fmla="*/ 4299857 w 4299857"/>
              <a:gd name="connsiteY3" fmla="*/ 65314 h 2155371"/>
              <a:gd name="connsiteX0" fmla="*/ 65314 w 4299857"/>
              <a:gd name="connsiteY0" fmla="*/ 2100942 h 2100942"/>
              <a:gd name="connsiteX1" fmla="*/ 0 w 4299857"/>
              <a:gd name="connsiteY1" fmla="*/ 1077685 h 2100942"/>
              <a:gd name="connsiteX2" fmla="*/ 1175657 w 4299857"/>
              <a:gd name="connsiteY2" fmla="*/ 0 h 2100942"/>
              <a:gd name="connsiteX3" fmla="*/ 4299857 w 4299857"/>
              <a:gd name="connsiteY3" fmla="*/ 10885 h 2100942"/>
              <a:gd name="connsiteX0" fmla="*/ 87085 w 4321628"/>
              <a:gd name="connsiteY0" fmla="*/ 2100942 h 2100942"/>
              <a:gd name="connsiteX1" fmla="*/ 0 w 4321628"/>
              <a:gd name="connsiteY1" fmla="*/ 1121228 h 2100942"/>
              <a:gd name="connsiteX2" fmla="*/ 1197428 w 4321628"/>
              <a:gd name="connsiteY2" fmla="*/ 0 h 2100942"/>
              <a:gd name="connsiteX3" fmla="*/ 4321628 w 4321628"/>
              <a:gd name="connsiteY3" fmla="*/ 10885 h 210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1628" h="2100942">
                <a:moveTo>
                  <a:pt x="87085" y="2100942"/>
                </a:moveTo>
                <a:lnTo>
                  <a:pt x="0" y="1121228"/>
                </a:lnTo>
                <a:lnTo>
                  <a:pt x="1197428" y="0"/>
                </a:lnTo>
                <a:lnTo>
                  <a:pt x="4321628" y="10885"/>
                </a:lnTo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 rot="18956066">
            <a:off x="4744475" y="2544379"/>
            <a:ext cx="693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solidFill>
                  <a:prstClr val="black"/>
                </a:solidFill>
              </a:rPr>
              <a:t>Delivery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49" name="Forme libre 48"/>
          <p:cNvSpPr/>
          <p:nvPr/>
        </p:nvSpPr>
        <p:spPr>
          <a:xfrm>
            <a:off x="3145970" y="4136571"/>
            <a:ext cx="293915" cy="228600"/>
          </a:xfrm>
          <a:custGeom>
            <a:avLst/>
            <a:gdLst>
              <a:gd name="connsiteX0" fmla="*/ 0 w 250372"/>
              <a:gd name="connsiteY0" fmla="*/ 0 h 228600"/>
              <a:gd name="connsiteX1" fmla="*/ 239486 w 250372"/>
              <a:gd name="connsiteY1" fmla="*/ 0 h 228600"/>
              <a:gd name="connsiteX2" fmla="*/ 250372 w 250372"/>
              <a:gd name="connsiteY2" fmla="*/ 228600 h 228600"/>
              <a:gd name="connsiteX3" fmla="*/ 0 w 250372"/>
              <a:gd name="connsiteY3" fmla="*/ 228600 h 228600"/>
              <a:gd name="connsiteX0" fmla="*/ 43543 w 293915"/>
              <a:gd name="connsiteY0" fmla="*/ 0 h 228600"/>
              <a:gd name="connsiteX1" fmla="*/ 283029 w 293915"/>
              <a:gd name="connsiteY1" fmla="*/ 0 h 228600"/>
              <a:gd name="connsiteX2" fmla="*/ 293915 w 293915"/>
              <a:gd name="connsiteY2" fmla="*/ 228600 h 228600"/>
              <a:gd name="connsiteX3" fmla="*/ 0 w 293915"/>
              <a:gd name="connsiteY3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915" h="228600">
                <a:moveTo>
                  <a:pt x="43543" y="0"/>
                </a:moveTo>
                <a:lnTo>
                  <a:pt x="283029" y="0"/>
                </a:lnTo>
                <a:lnTo>
                  <a:pt x="293915" y="228600"/>
                </a:lnTo>
                <a:lnTo>
                  <a:pt x="0" y="228600"/>
                </a:lnTo>
              </a:path>
            </a:pathLst>
          </a:cu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black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3466708" y="4123272"/>
            <a:ext cx="9725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FF0000"/>
                </a:solidFill>
              </a:rPr>
              <a:t>VIP drop-off</a:t>
            </a:r>
            <a:endParaRPr lang="fr-FR" sz="1200" dirty="0">
              <a:solidFill>
                <a:srgbClr val="FF0000"/>
              </a:solidFill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3363689" y="4731990"/>
            <a:ext cx="154457" cy="18466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lIns="36000" tIns="0" rIns="36000" bIns="0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P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 rot="18670808">
            <a:off x="4672982" y="3673542"/>
            <a:ext cx="721672" cy="248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lnSpc>
                <a:spcPts val="1200"/>
              </a:lnSpc>
              <a:defRPr sz="1200">
                <a:solidFill>
                  <a:srgbClr val="0000CC"/>
                </a:solidFill>
              </a:defRPr>
            </a:lvl1pPr>
          </a:lstStyle>
          <a:p>
            <a:r>
              <a:rPr lang="fr-FR" dirty="0"/>
              <a:t>Bus stop</a:t>
            </a:r>
          </a:p>
        </p:txBody>
      </p:sp>
    </p:spTree>
    <p:extLst>
      <p:ext uri="{BB962C8B-B14F-4D97-AF65-F5344CB8AC3E}">
        <p14:creationId xmlns:p14="http://schemas.microsoft.com/office/powerpoint/2010/main" val="79847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83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70"/>
            <a:ext cx="9145588" cy="50435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120000">
            <a:off x="-105066" y="3768428"/>
            <a:ext cx="9581947" cy="31972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20000">
            <a:off x="1782997" y="3443164"/>
            <a:ext cx="2420650" cy="585993"/>
          </a:xfrm>
          <a:custGeom>
            <a:avLst/>
            <a:gdLst>
              <a:gd name="connsiteX0" fmla="*/ 0 w 2357632"/>
              <a:gd name="connsiteY0" fmla="*/ 0 h 575073"/>
              <a:gd name="connsiteX1" fmla="*/ 2357632 w 2357632"/>
              <a:gd name="connsiteY1" fmla="*/ 0 h 575073"/>
              <a:gd name="connsiteX2" fmla="*/ 2357632 w 2357632"/>
              <a:gd name="connsiteY2" fmla="*/ 575073 h 575073"/>
              <a:gd name="connsiteX3" fmla="*/ 0 w 2357632"/>
              <a:gd name="connsiteY3" fmla="*/ 575073 h 575073"/>
              <a:gd name="connsiteX4" fmla="*/ 0 w 2357632"/>
              <a:gd name="connsiteY4" fmla="*/ 0 h 575073"/>
              <a:gd name="connsiteX0" fmla="*/ 0 w 2420650"/>
              <a:gd name="connsiteY0" fmla="*/ 14908 h 575073"/>
              <a:gd name="connsiteX1" fmla="*/ 2420650 w 2420650"/>
              <a:gd name="connsiteY1" fmla="*/ 0 h 575073"/>
              <a:gd name="connsiteX2" fmla="*/ 2420650 w 2420650"/>
              <a:gd name="connsiteY2" fmla="*/ 575073 h 575073"/>
              <a:gd name="connsiteX3" fmla="*/ 63018 w 2420650"/>
              <a:gd name="connsiteY3" fmla="*/ 575073 h 575073"/>
              <a:gd name="connsiteX4" fmla="*/ 0 w 2420650"/>
              <a:gd name="connsiteY4" fmla="*/ 14908 h 575073"/>
              <a:gd name="connsiteX0" fmla="*/ 0 w 2420650"/>
              <a:gd name="connsiteY0" fmla="*/ 0 h 560165"/>
              <a:gd name="connsiteX1" fmla="*/ 2370768 w 2420650"/>
              <a:gd name="connsiteY1" fmla="*/ 12249 h 560165"/>
              <a:gd name="connsiteX2" fmla="*/ 2420650 w 2420650"/>
              <a:gd name="connsiteY2" fmla="*/ 560165 h 560165"/>
              <a:gd name="connsiteX3" fmla="*/ 63018 w 2420650"/>
              <a:gd name="connsiteY3" fmla="*/ 560165 h 560165"/>
              <a:gd name="connsiteX4" fmla="*/ 0 w 2420650"/>
              <a:gd name="connsiteY4" fmla="*/ 0 h 560165"/>
              <a:gd name="connsiteX0" fmla="*/ 0 w 2420650"/>
              <a:gd name="connsiteY0" fmla="*/ 25828 h 585993"/>
              <a:gd name="connsiteX1" fmla="*/ 2369438 w 2420650"/>
              <a:gd name="connsiteY1" fmla="*/ 0 h 585993"/>
              <a:gd name="connsiteX2" fmla="*/ 2420650 w 2420650"/>
              <a:gd name="connsiteY2" fmla="*/ 585993 h 585993"/>
              <a:gd name="connsiteX3" fmla="*/ 63018 w 2420650"/>
              <a:gd name="connsiteY3" fmla="*/ 585993 h 585993"/>
              <a:gd name="connsiteX4" fmla="*/ 0 w 2420650"/>
              <a:gd name="connsiteY4" fmla="*/ 25828 h 58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0650" h="585993">
                <a:moveTo>
                  <a:pt x="0" y="25828"/>
                </a:moveTo>
                <a:lnTo>
                  <a:pt x="2369438" y="0"/>
                </a:lnTo>
                <a:lnTo>
                  <a:pt x="2420650" y="585993"/>
                </a:lnTo>
                <a:lnTo>
                  <a:pt x="63018" y="585993"/>
                </a:lnTo>
                <a:lnTo>
                  <a:pt x="0" y="258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Truck </a:t>
            </a:r>
            <a:r>
              <a:rPr lang="fr-FR" dirty="0" err="1" smtClean="0">
                <a:solidFill>
                  <a:schemeClr val="tx2"/>
                </a:solidFill>
              </a:rPr>
              <a:t>delivery</a:t>
            </a:r>
            <a:endParaRPr lang="fr-FR" dirty="0">
              <a:solidFill>
                <a:schemeClr val="tx2"/>
              </a:solidFill>
            </a:endParaRPr>
          </a:p>
        </p:txBody>
      </p:sp>
      <p:cxnSp>
        <p:nvCxnSpPr>
          <p:cNvPr id="7" name="Connecteur droit 6"/>
          <p:cNvCxnSpPr/>
          <p:nvPr/>
        </p:nvCxnSpPr>
        <p:spPr>
          <a:xfrm flipV="1">
            <a:off x="1836490" y="3423146"/>
            <a:ext cx="648072" cy="588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V="1">
            <a:off x="4213136" y="3736159"/>
            <a:ext cx="143634" cy="27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773508" y="3003798"/>
            <a:ext cx="136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Bus terminal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0" y="2197348"/>
            <a:ext cx="2223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Bridge to train station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772611" y="3858602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Car </a:t>
            </a:r>
            <a:r>
              <a:rPr lang="fr-FR" dirty="0" err="1" smtClean="0">
                <a:solidFill>
                  <a:schemeClr val="tx2"/>
                </a:solidFill>
              </a:rPr>
              <a:t>park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20000">
            <a:off x="-15611" y="4134483"/>
            <a:ext cx="9581947" cy="13668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514244" y="3417314"/>
            <a:ext cx="1631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To Bd bus stops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86080" y="3003798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191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990097" y="3406229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185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0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84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70"/>
            <a:ext cx="9145588" cy="50435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120000">
            <a:off x="-105066" y="3768428"/>
            <a:ext cx="9581947" cy="31972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cxnSp>
        <p:nvCxnSpPr>
          <p:cNvPr id="7" name="Connecteur droit 6"/>
          <p:cNvCxnSpPr/>
          <p:nvPr/>
        </p:nvCxnSpPr>
        <p:spPr>
          <a:xfrm flipV="1">
            <a:off x="1836490" y="3423146"/>
            <a:ext cx="648072" cy="588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V="1">
            <a:off x="4213136" y="3736159"/>
            <a:ext cx="143634" cy="27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773508" y="3003798"/>
            <a:ext cx="136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Bus terminal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0" y="2197348"/>
            <a:ext cx="2223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Bridge to train station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772611" y="3858602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Car </a:t>
            </a:r>
            <a:r>
              <a:rPr lang="fr-FR" dirty="0" err="1" smtClean="0">
                <a:solidFill>
                  <a:schemeClr val="tx2"/>
                </a:solidFill>
              </a:rPr>
              <a:t>park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120000">
            <a:off x="-15611" y="4134483"/>
            <a:ext cx="9581947" cy="136682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514244" y="3417314"/>
            <a:ext cx="1631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</a:rPr>
              <a:t>To Bd bus stops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86080" y="3003798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191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5990097" y="3406229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185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009886" y="3766269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180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rot="120000">
            <a:off x="-125285" y="3366345"/>
            <a:ext cx="1638640" cy="79349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 rot="120000">
            <a:off x="1437623" y="3437135"/>
            <a:ext cx="2766129" cy="585993"/>
          </a:xfrm>
          <a:custGeom>
            <a:avLst/>
            <a:gdLst>
              <a:gd name="connsiteX0" fmla="*/ 0 w 2357632"/>
              <a:gd name="connsiteY0" fmla="*/ 0 h 575073"/>
              <a:gd name="connsiteX1" fmla="*/ 2357632 w 2357632"/>
              <a:gd name="connsiteY1" fmla="*/ 0 h 575073"/>
              <a:gd name="connsiteX2" fmla="*/ 2357632 w 2357632"/>
              <a:gd name="connsiteY2" fmla="*/ 575073 h 575073"/>
              <a:gd name="connsiteX3" fmla="*/ 0 w 2357632"/>
              <a:gd name="connsiteY3" fmla="*/ 575073 h 575073"/>
              <a:gd name="connsiteX4" fmla="*/ 0 w 2357632"/>
              <a:gd name="connsiteY4" fmla="*/ 0 h 575073"/>
              <a:gd name="connsiteX0" fmla="*/ 0 w 2420650"/>
              <a:gd name="connsiteY0" fmla="*/ 14908 h 575073"/>
              <a:gd name="connsiteX1" fmla="*/ 2420650 w 2420650"/>
              <a:gd name="connsiteY1" fmla="*/ 0 h 575073"/>
              <a:gd name="connsiteX2" fmla="*/ 2420650 w 2420650"/>
              <a:gd name="connsiteY2" fmla="*/ 575073 h 575073"/>
              <a:gd name="connsiteX3" fmla="*/ 63018 w 2420650"/>
              <a:gd name="connsiteY3" fmla="*/ 575073 h 575073"/>
              <a:gd name="connsiteX4" fmla="*/ 0 w 2420650"/>
              <a:gd name="connsiteY4" fmla="*/ 14908 h 575073"/>
              <a:gd name="connsiteX0" fmla="*/ 0 w 2420650"/>
              <a:gd name="connsiteY0" fmla="*/ 0 h 560165"/>
              <a:gd name="connsiteX1" fmla="*/ 2370768 w 2420650"/>
              <a:gd name="connsiteY1" fmla="*/ 12249 h 560165"/>
              <a:gd name="connsiteX2" fmla="*/ 2420650 w 2420650"/>
              <a:gd name="connsiteY2" fmla="*/ 560165 h 560165"/>
              <a:gd name="connsiteX3" fmla="*/ 63018 w 2420650"/>
              <a:gd name="connsiteY3" fmla="*/ 560165 h 560165"/>
              <a:gd name="connsiteX4" fmla="*/ 0 w 2420650"/>
              <a:gd name="connsiteY4" fmla="*/ 0 h 560165"/>
              <a:gd name="connsiteX0" fmla="*/ 0 w 2420650"/>
              <a:gd name="connsiteY0" fmla="*/ 25828 h 585993"/>
              <a:gd name="connsiteX1" fmla="*/ 2369438 w 2420650"/>
              <a:gd name="connsiteY1" fmla="*/ 0 h 585993"/>
              <a:gd name="connsiteX2" fmla="*/ 2420650 w 2420650"/>
              <a:gd name="connsiteY2" fmla="*/ 585993 h 585993"/>
              <a:gd name="connsiteX3" fmla="*/ 63018 w 2420650"/>
              <a:gd name="connsiteY3" fmla="*/ 585993 h 585993"/>
              <a:gd name="connsiteX4" fmla="*/ 0 w 2420650"/>
              <a:gd name="connsiteY4" fmla="*/ 25828 h 585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0650" h="585993">
                <a:moveTo>
                  <a:pt x="0" y="25828"/>
                </a:moveTo>
                <a:lnTo>
                  <a:pt x="2369438" y="0"/>
                </a:lnTo>
                <a:lnTo>
                  <a:pt x="2420650" y="585993"/>
                </a:lnTo>
                <a:lnTo>
                  <a:pt x="63018" y="585993"/>
                </a:lnTo>
                <a:lnTo>
                  <a:pt x="0" y="258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2"/>
                </a:solidFill>
              </a:rPr>
              <a:t>Truck </a:t>
            </a:r>
            <a:r>
              <a:rPr lang="fr-FR" dirty="0" err="1" smtClean="0">
                <a:solidFill>
                  <a:schemeClr val="tx2"/>
                </a:solidFill>
              </a:rPr>
              <a:t>delivery</a:t>
            </a:r>
            <a:endParaRPr lang="fr-FR" dirty="0">
              <a:solidFill>
                <a:schemeClr val="tx2"/>
              </a:solidFill>
            </a:endParaRPr>
          </a:p>
        </p:txBody>
      </p:sp>
      <p:cxnSp>
        <p:nvCxnSpPr>
          <p:cNvPr id="23" name="Connecteur droit 22"/>
          <p:cNvCxnSpPr/>
          <p:nvPr/>
        </p:nvCxnSpPr>
        <p:spPr>
          <a:xfrm flipV="1">
            <a:off x="1563110" y="3465463"/>
            <a:ext cx="660191" cy="502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04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85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22" y="0"/>
            <a:ext cx="7276546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 rot="18914700">
            <a:off x="3369859" y="2096654"/>
            <a:ext cx="1981097" cy="548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15530" y="2251060"/>
            <a:ext cx="2160240" cy="1944216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132634" y="3723878"/>
            <a:ext cx="1732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Main parking (1200 cars)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156972" y="2245998"/>
            <a:ext cx="1767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City Hall parking (85 cars)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56970" y="1340301"/>
            <a:ext cx="2251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 smtClean="0">
                <a:solidFill>
                  <a:srgbClr val="0000FF"/>
                </a:solidFill>
              </a:rPr>
              <a:t>Gasoline</a:t>
            </a:r>
            <a:r>
              <a:rPr lang="fr-FR" sz="1200" dirty="0" smtClean="0">
                <a:solidFill>
                  <a:srgbClr val="0000FF"/>
                </a:solidFill>
              </a:rPr>
              <a:t> / </a:t>
            </a:r>
            <a:r>
              <a:rPr lang="fr-FR" sz="1200" dirty="0" err="1" smtClean="0">
                <a:solidFill>
                  <a:srgbClr val="0000FF"/>
                </a:solidFill>
              </a:rPr>
              <a:t>electric</a:t>
            </a:r>
            <a:r>
              <a:rPr lang="fr-FR" sz="1200" dirty="0" smtClean="0">
                <a:solidFill>
                  <a:srgbClr val="0000FF"/>
                </a:solidFill>
              </a:rPr>
              <a:t> cars  </a:t>
            </a:r>
            <a:r>
              <a:rPr lang="fr-FR" sz="1200" dirty="0" err="1" smtClean="0">
                <a:solidFill>
                  <a:srgbClr val="0000FF"/>
                </a:solidFill>
              </a:rPr>
              <a:t>two-level</a:t>
            </a:r>
            <a:endParaRPr lang="fr-FR" sz="1200" dirty="0" smtClean="0">
              <a:solidFill>
                <a:srgbClr val="0000FF"/>
              </a:solidFill>
            </a:endParaRPr>
          </a:p>
          <a:p>
            <a:r>
              <a:rPr lang="fr-FR" sz="1200" dirty="0" err="1" smtClean="0">
                <a:solidFill>
                  <a:srgbClr val="0000FF"/>
                </a:solidFill>
              </a:rPr>
              <a:t>interchange</a:t>
            </a:r>
            <a:r>
              <a:rPr lang="fr-FR" sz="1200" dirty="0" smtClean="0">
                <a:solidFill>
                  <a:srgbClr val="0000FF"/>
                </a:solidFill>
              </a:rPr>
              <a:t> parking (2x200 cars)</a:t>
            </a:r>
            <a:endParaRPr lang="fr-FR" sz="1200" dirty="0">
              <a:solidFill>
                <a:srgbClr val="0000FF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 rot="18956066">
            <a:off x="3441817" y="2493299"/>
            <a:ext cx="1353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fr-FR" sz="1200" dirty="0" smtClean="0">
                <a:solidFill>
                  <a:prstClr val="black"/>
                </a:solidFill>
              </a:rPr>
              <a:t>Car &amp; Taxi drop-off</a:t>
            </a:r>
          </a:p>
          <a:p>
            <a:pPr algn="ctr">
              <a:lnSpc>
                <a:spcPts val="1200"/>
              </a:lnSpc>
            </a:pPr>
            <a:r>
              <a:rPr lang="fr-FR" sz="1200" dirty="0" smtClean="0">
                <a:solidFill>
                  <a:prstClr val="black"/>
                </a:solidFill>
              </a:rPr>
              <a:t>Truck </a:t>
            </a:r>
            <a:r>
              <a:rPr lang="fr-FR" sz="1200" dirty="0" err="1" smtClean="0">
                <a:solidFill>
                  <a:prstClr val="black"/>
                </a:solidFill>
              </a:rPr>
              <a:t>delivery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391685">
            <a:off x="5371223" y="1081369"/>
            <a:ext cx="709194" cy="904383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07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9351591" y="4767263"/>
            <a:ext cx="2133971" cy="273844"/>
          </a:xfrm>
        </p:spPr>
        <p:txBody>
          <a:bodyPr/>
          <a:lstStyle/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402755" y="3723878"/>
            <a:ext cx="17324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Main parking (1200 cars)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 rot="18956066">
            <a:off x="6038845" y="2777063"/>
            <a:ext cx="1353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fr-FR" sz="1200" dirty="0" smtClean="0">
                <a:solidFill>
                  <a:prstClr val="black"/>
                </a:solidFill>
              </a:rPr>
              <a:t>Car &amp; Taxi drop-off</a:t>
            </a:r>
          </a:p>
          <a:p>
            <a:pPr algn="ctr">
              <a:lnSpc>
                <a:spcPts val="1200"/>
              </a:lnSpc>
            </a:pPr>
            <a:r>
              <a:rPr lang="fr-FR" sz="1200" dirty="0" smtClean="0">
                <a:solidFill>
                  <a:prstClr val="black"/>
                </a:solidFill>
              </a:rPr>
              <a:t>Truck </a:t>
            </a:r>
            <a:r>
              <a:rPr lang="fr-FR" sz="1200" dirty="0" err="1" smtClean="0">
                <a:solidFill>
                  <a:prstClr val="black"/>
                </a:solidFill>
              </a:rPr>
              <a:t>delivery</a:t>
            </a:r>
            <a:endParaRPr lang="fr-FR" sz="1200" dirty="0">
              <a:solidFill>
                <a:prstClr val="black"/>
              </a:solidFill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6085910" y="1608147"/>
            <a:ext cx="1183954" cy="872196"/>
            <a:chOff x="3815789" y="1608147"/>
            <a:chExt cx="1183954" cy="872196"/>
          </a:xfrm>
        </p:grpSpPr>
        <p:sp>
          <p:nvSpPr>
            <p:cNvPr id="13" name="Triangle isocèle 12"/>
            <p:cNvSpPr/>
            <p:nvPr/>
          </p:nvSpPr>
          <p:spPr>
            <a:xfrm rot="13741920">
              <a:off x="3798373" y="2347695"/>
              <a:ext cx="150064" cy="115232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 rot="2130828">
              <a:off x="4859997" y="1608147"/>
              <a:ext cx="139746" cy="1250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3" name="Forme libre 2"/>
            <p:cNvSpPr/>
            <p:nvPr/>
          </p:nvSpPr>
          <p:spPr>
            <a:xfrm>
              <a:off x="3897086" y="1619683"/>
              <a:ext cx="1087961" cy="775176"/>
            </a:xfrm>
            <a:custGeom>
              <a:avLst/>
              <a:gdLst>
                <a:gd name="connsiteX0" fmla="*/ 827314 w 827314"/>
                <a:gd name="connsiteY0" fmla="*/ 0 h 642257"/>
                <a:gd name="connsiteX1" fmla="*/ 555172 w 827314"/>
                <a:gd name="connsiteY1" fmla="*/ 65314 h 642257"/>
                <a:gd name="connsiteX2" fmla="*/ 0 w 827314"/>
                <a:gd name="connsiteY2" fmla="*/ 642257 h 642257"/>
                <a:gd name="connsiteX0" fmla="*/ 827314 w 827314"/>
                <a:gd name="connsiteY0" fmla="*/ 0 h 642257"/>
                <a:gd name="connsiteX1" fmla="*/ 555172 w 827314"/>
                <a:gd name="connsiteY1" fmla="*/ 65314 h 642257"/>
                <a:gd name="connsiteX2" fmla="*/ 0 w 827314"/>
                <a:gd name="connsiteY2" fmla="*/ 642257 h 642257"/>
                <a:gd name="connsiteX0" fmla="*/ 827314 w 827314"/>
                <a:gd name="connsiteY0" fmla="*/ 8538 h 650795"/>
                <a:gd name="connsiteX1" fmla="*/ 555172 w 827314"/>
                <a:gd name="connsiteY1" fmla="*/ 73852 h 650795"/>
                <a:gd name="connsiteX2" fmla="*/ 0 w 827314"/>
                <a:gd name="connsiteY2" fmla="*/ 650795 h 650795"/>
                <a:gd name="connsiteX0" fmla="*/ 881742 w 881742"/>
                <a:gd name="connsiteY0" fmla="*/ 14997 h 646368"/>
                <a:gd name="connsiteX1" fmla="*/ 555172 w 881742"/>
                <a:gd name="connsiteY1" fmla="*/ 69425 h 646368"/>
                <a:gd name="connsiteX2" fmla="*/ 0 w 881742"/>
                <a:gd name="connsiteY2" fmla="*/ 646368 h 646368"/>
                <a:gd name="connsiteX0" fmla="*/ 881742 w 881742"/>
                <a:gd name="connsiteY0" fmla="*/ 0 h 631371"/>
                <a:gd name="connsiteX1" fmla="*/ 533400 w 881742"/>
                <a:gd name="connsiteY1" fmla="*/ 87085 h 631371"/>
                <a:gd name="connsiteX2" fmla="*/ 0 w 881742"/>
                <a:gd name="connsiteY2" fmla="*/ 631371 h 631371"/>
                <a:gd name="connsiteX0" fmla="*/ 979713 w 979713"/>
                <a:gd name="connsiteY0" fmla="*/ 0 h 740228"/>
                <a:gd name="connsiteX1" fmla="*/ 631371 w 979713"/>
                <a:gd name="connsiteY1" fmla="*/ 87085 h 740228"/>
                <a:gd name="connsiteX2" fmla="*/ 0 w 979713"/>
                <a:gd name="connsiteY2" fmla="*/ 740228 h 740228"/>
                <a:gd name="connsiteX0" fmla="*/ 1110342 w 1110342"/>
                <a:gd name="connsiteY0" fmla="*/ 21970 h 718656"/>
                <a:gd name="connsiteX1" fmla="*/ 631371 w 1110342"/>
                <a:gd name="connsiteY1" fmla="*/ 65513 h 718656"/>
                <a:gd name="connsiteX2" fmla="*/ 0 w 1110342"/>
                <a:gd name="connsiteY2" fmla="*/ 718656 h 718656"/>
                <a:gd name="connsiteX0" fmla="*/ 1110342 w 1110342"/>
                <a:gd name="connsiteY0" fmla="*/ 70805 h 767491"/>
                <a:gd name="connsiteX1" fmla="*/ 718457 w 1110342"/>
                <a:gd name="connsiteY1" fmla="*/ 49033 h 767491"/>
                <a:gd name="connsiteX2" fmla="*/ 0 w 1110342"/>
                <a:gd name="connsiteY2" fmla="*/ 767491 h 767491"/>
                <a:gd name="connsiteX0" fmla="*/ 1110342 w 1110342"/>
                <a:gd name="connsiteY0" fmla="*/ 21970 h 718656"/>
                <a:gd name="connsiteX1" fmla="*/ 664028 w 1110342"/>
                <a:gd name="connsiteY1" fmla="*/ 65513 h 718656"/>
                <a:gd name="connsiteX2" fmla="*/ 0 w 1110342"/>
                <a:gd name="connsiteY2" fmla="*/ 718656 h 718656"/>
                <a:gd name="connsiteX0" fmla="*/ 1110342 w 1110342"/>
                <a:gd name="connsiteY0" fmla="*/ 65036 h 761722"/>
                <a:gd name="connsiteX1" fmla="*/ 664028 w 1110342"/>
                <a:gd name="connsiteY1" fmla="*/ 108579 h 761722"/>
                <a:gd name="connsiteX2" fmla="*/ 0 w 1110342"/>
                <a:gd name="connsiteY2" fmla="*/ 761722 h 761722"/>
                <a:gd name="connsiteX0" fmla="*/ 1110342 w 1110342"/>
                <a:gd name="connsiteY0" fmla="*/ 79036 h 775722"/>
                <a:gd name="connsiteX1" fmla="*/ 664028 w 1110342"/>
                <a:gd name="connsiteY1" fmla="*/ 122579 h 775722"/>
                <a:gd name="connsiteX2" fmla="*/ 0 w 1110342"/>
                <a:gd name="connsiteY2" fmla="*/ 775722 h 775722"/>
                <a:gd name="connsiteX0" fmla="*/ 1078370 w 1078370"/>
                <a:gd name="connsiteY0" fmla="*/ 89454 h 770154"/>
                <a:gd name="connsiteX1" fmla="*/ 664028 w 1078370"/>
                <a:gd name="connsiteY1" fmla="*/ 117011 h 770154"/>
                <a:gd name="connsiteX2" fmla="*/ 0 w 1078370"/>
                <a:gd name="connsiteY2" fmla="*/ 770154 h 770154"/>
                <a:gd name="connsiteX0" fmla="*/ 1087961 w 1087961"/>
                <a:gd name="connsiteY0" fmla="*/ 93751 h 768057"/>
                <a:gd name="connsiteX1" fmla="*/ 664028 w 1087961"/>
                <a:gd name="connsiteY1" fmla="*/ 114914 h 768057"/>
                <a:gd name="connsiteX2" fmla="*/ 0 w 1087961"/>
                <a:gd name="connsiteY2" fmla="*/ 768057 h 768057"/>
                <a:gd name="connsiteX0" fmla="*/ 1087961 w 1087961"/>
                <a:gd name="connsiteY0" fmla="*/ 100870 h 775176"/>
                <a:gd name="connsiteX1" fmla="*/ 664028 w 1087961"/>
                <a:gd name="connsiteY1" fmla="*/ 122033 h 775176"/>
                <a:gd name="connsiteX2" fmla="*/ 0 w 1087961"/>
                <a:gd name="connsiteY2" fmla="*/ 775176 h 77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7961" h="775176">
                  <a:moveTo>
                    <a:pt x="1087961" y="100870"/>
                  </a:moveTo>
                  <a:cubicBezTo>
                    <a:pt x="1019627" y="45909"/>
                    <a:pt x="885371" y="-106566"/>
                    <a:pt x="664028" y="122033"/>
                  </a:cubicBezTo>
                  <a:lnTo>
                    <a:pt x="0" y="775176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5744471" y="2305494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Exit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889235" y="2683037"/>
            <a:ext cx="745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Entrance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22" name="Espace réservé du numéro de diapositive 3"/>
          <p:cNvSpPr txBox="1">
            <a:spLocks/>
          </p:cNvSpPr>
          <p:nvPr/>
        </p:nvSpPr>
        <p:spPr>
          <a:xfrm>
            <a:off x="9351591" y="4767263"/>
            <a:ext cx="213397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B96FA3-F55E-4990-BB9A-EBE98633173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86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643" y="0"/>
            <a:ext cx="7276546" cy="5143500"/>
          </a:xfrm>
          <a:prstGeom prst="rect">
            <a:avLst/>
          </a:prstGeom>
        </p:spPr>
      </p:pic>
      <p:grpSp>
        <p:nvGrpSpPr>
          <p:cNvPr id="28" name="Groupe 27"/>
          <p:cNvGrpSpPr/>
          <p:nvPr/>
        </p:nvGrpSpPr>
        <p:grpSpPr>
          <a:xfrm>
            <a:off x="6085910" y="1608147"/>
            <a:ext cx="1183954" cy="872196"/>
            <a:chOff x="3815789" y="1608147"/>
            <a:chExt cx="1183954" cy="872196"/>
          </a:xfrm>
        </p:grpSpPr>
        <p:sp>
          <p:nvSpPr>
            <p:cNvPr id="29" name="Triangle isocèle 28"/>
            <p:cNvSpPr/>
            <p:nvPr/>
          </p:nvSpPr>
          <p:spPr>
            <a:xfrm rot="13741920">
              <a:off x="3798373" y="2347695"/>
              <a:ext cx="150064" cy="115232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 rot="2130828">
              <a:off x="4859997" y="1608147"/>
              <a:ext cx="139746" cy="1250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sp>
          <p:nvSpPr>
            <p:cNvPr id="31" name="Forme libre 30"/>
            <p:cNvSpPr/>
            <p:nvPr/>
          </p:nvSpPr>
          <p:spPr>
            <a:xfrm>
              <a:off x="3897086" y="1619683"/>
              <a:ext cx="1087961" cy="775176"/>
            </a:xfrm>
            <a:custGeom>
              <a:avLst/>
              <a:gdLst>
                <a:gd name="connsiteX0" fmla="*/ 827314 w 827314"/>
                <a:gd name="connsiteY0" fmla="*/ 0 h 642257"/>
                <a:gd name="connsiteX1" fmla="*/ 555172 w 827314"/>
                <a:gd name="connsiteY1" fmla="*/ 65314 h 642257"/>
                <a:gd name="connsiteX2" fmla="*/ 0 w 827314"/>
                <a:gd name="connsiteY2" fmla="*/ 642257 h 642257"/>
                <a:gd name="connsiteX0" fmla="*/ 827314 w 827314"/>
                <a:gd name="connsiteY0" fmla="*/ 0 h 642257"/>
                <a:gd name="connsiteX1" fmla="*/ 555172 w 827314"/>
                <a:gd name="connsiteY1" fmla="*/ 65314 h 642257"/>
                <a:gd name="connsiteX2" fmla="*/ 0 w 827314"/>
                <a:gd name="connsiteY2" fmla="*/ 642257 h 642257"/>
                <a:gd name="connsiteX0" fmla="*/ 827314 w 827314"/>
                <a:gd name="connsiteY0" fmla="*/ 8538 h 650795"/>
                <a:gd name="connsiteX1" fmla="*/ 555172 w 827314"/>
                <a:gd name="connsiteY1" fmla="*/ 73852 h 650795"/>
                <a:gd name="connsiteX2" fmla="*/ 0 w 827314"/>
                <a:gd name="connsiteY2" fmla="*/ 650795 h 650795"/>
                <a:gd name="connsiteX0" fmla="*/ 881742 w 881742"/>
                <a:gd name="connsiteY0" fmla="*/ 14997 h 646368"/>
                <a:gd name="connsiteX1" fmla="*/ 555172 w 881742"/>
                <a:gd name="connsiteY1" fmla="*/ 69425 h 646368"/>
                <a:gd name="connsiteX2" fmla="*/ 0 w 881742"/>
                <a:gd name="connsiteY2" fmla="*/ 646368 h 646368"/>
                <a:gd name="connsiteX0" fmla="*/ 881742 w 881742"/>
                <a:gd name="connsiteY0" fmla="*/ 0 h 631371"/>
                <a:gd name="connsiteX1" fmla="*/ 533400 w 881742"/>
                <a:gd name="connsiteY1" fmla="*/ 87085 h 631371"/>
                <a:gd name="connsiteX2" fmla="*/ 0 w 881742"/>
                <a:gd name="connsiteY2" fmla="*/ 631371 h 631371"/>
                <a:gd name="connsiteX0" fmla="*/ 979713 w 979713"/>
                <a:gd name="connsiteY0" fmla="*/ 0 h 740228"/>
                <a:gd name="connsiteX1" fmla="*/ 631371 w 979713"/>
                <a:gd name="connsiteY1" fmla="*/ 87085 h 740228"/>
                <a:gd name="connsiteX2" fmla="*/ 0 w 979713"/>
                <a:gd name="connsiteY2" fmla="*/ 740228 h 740228"/>
                <a:gd name="connsiteX0" fmla="*/ 1110342 w 1110342"/>
                <a:gd name="connsiteY0" fmla="*/ 21970 h 718656"/>
                <a:gd name="connsiteX1" fmla="*/ 631371 w 1110342"/>
                <a:gd name="connsiteY1" fmla="*/ 65513 h 718656"/>
                <a:gd name="connsiteX2" fmla="*/ 0 w 1110342"/>
                <a:gd name="connsiteY2" fmla="*/ 718656 h 718656"/>
                <a:gd name="connsiteX0" fmla="*/ 1110342 w 1110342"/>
                <a:gd name="connsiteY0" fmla="*/ 70805 h 767491"/>
                <a:gd name="connsiteX1" fmla="*/ 718457 w 1110342"/>
                <a:gd name="connsiteY1" fmla="*/ 49033 h 767491"/>
                <a:gd name="connsiteX2" fmla="*/ 0 w 1110342"/>
                <a:gd name="connsiteY2" fmla="*/ 767491 h 767491"/>
                <a:gd name="connsiteX0" fmla="*/ 1110342 w 1110342"/>
                <a:gd name="connsiteY0" fmla="*/ 21970 h 718656"/>
                <a:gd name="connsiteX1" fmla="*/ 664028 w 1110342"/>
                <a:gd name="connsiteY1" fmla="*/ 65513 h 718656"/>
                <a:gd name="connsiteX2" fmla="*/ 0 w 1110342"/>
                <a:gd name="connsiteY2" fmla="*/ 718656 h 718656"/>
                <a:gd name="connsiteX0" fmla="*/ 1110342 w 1110342"/>
                <a:gd name="connsiteY0" fmla="*/ 65036 h 761722"/>
                <a:gd name="connsiteX1" fmla="*/ 664028 w 1110342"/>
                <a:gd name="connsiteY1" fmla="*/ 108579 h 761722"/>
                <a:gd name="connsiteX2" fmla="*/ 0 w 1110342"/>
                <a:gd name="connsiteY2" fmla="*/ 761722 h 761722"/>
                <a:gd name="connsiteX0" fmla="*/ 1110342 w 1110342"/>
                <a:gd name="connsiteY0" fmla="*/ 79036 h 775722"/>
                <a:gd name="connsiteX1" fmla="*/ 664028 w 1110342"/>
                <a:gd name="connsiteY1" fmla="*/ 122579 h 775722"/>
                <a:gd name="connsiteX2" fmla="*/ 0 w 1110342"/>
                <a:gd name="connsiteY2" fmla="*/ 775722 h 775722"/>
                <a:gd name="connsiteX0" fmla="*/ 1078370 w 1078370"/>
                <a:gd name="connsiteY0" fmla="*/ 89454 h 770154"/>
                <a:gd name="connsiteX1" fmla="*/ 664028 w 1078370"/>
                <a:gd name="connsiteY1" fmla="*/ 117011 h 770154"/>
                <a:gd name="connsiteX2" fmla="*/ 0 w 1078370"/>
                <a:gd name="connsiteY2" fmla="*/ 770154 h 770154"/>
                <a:gd name="connsiteX0" fmla="*/ 1087961 w 1087961"/>
                <a:gd name="connsiteY0" fmla="*/ 93751 h 768057"/>
                <a:gd name="connsiteX1" fmla="*/ 664028 w 1087961"/>
                <a:gd name="connsiteY1" fmla="*/ 114914 h 768057"/>
                <a:gd name="connsiteX2" fmla="*/ 0 w 1087961"/>
                <a:gd name="connsiteY2" fmla="*/ 768057 h 768057"/>
                <a:gd name="connsiteX0" fmla="*/ 1087961 w 1087961"/>
                <a:gd name="connsiteY0" fmla="*/ 100870 h 775176"/>
                <a:gd name="connsiteX1" fmla="*/ 664028 w 1087961"/>
                <a:gd name="connsiteY1" fmla="*/ 122033 h 775176"/>
                <a:gd name="connsiteX2" fmla="*/ 0 w 1087961"/>
                <a:gd name="connsiteY2" fmla="*/ 775176 h 77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87961" h="775176">
                  <a:moveTo>
                    <a:pt x="1087961" y="100870"/>
                  </a:moveTo>
                  <a:cubicBezTo>
                    <a:pt x="1019627" y="45909"/>
                    <a:pt x="885371" y="-106566"/>
                    <a:pt x="664028" y="122033"/>
                  </a:cubicBezTo>
                  <a:lnTo>
                    <a:pt x="0" y="775176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</p:grpSp>
      <p:sp>
        <p:nvSpPr>
          <p:cNvPr id="32" name="ZoneTexte 31"/>
          <p:cNvSpPr txBox="1"/>
          <p:nvPr/>
        </p:nvSpPr>
        <p:spPr>
          <a:xfrm>
            <a:off x="5744471" y="2305494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Exit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5889235" y="2683037"/>
            <a:ext cx="745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Entrance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430099" y="311187"/>
            <a:ext cx="17586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prstClr val="black"/>
                </a:solidFill>
              </a:rPr>
              <a:t>To M1 - Moscow (option)</a:t>
            </a:r>
            <a:endParaRPr lang="fr-FR" sz="1200" dirty="0">
              <a:solidFill>
                <a:prstClr val="black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485651" y="2251060"/>
            <a:ext cx="2160240" cy="1944216"/>
          </a:xfrm>
          <a:prstGeom prst="rect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6" name="Ellipse 35"/>
          <p:cNvSpPr/>
          <p:nvPr/>
        </p:nvSpPr>
        <p:spPr>
          <a:xfrm>
            <a:off x="7875013" y="1284512"/>
            <a:ext cx="297554" cy="297554"/>
          </a:xfrm>
          <a:prstGeom prst="ellipse">
            <a:avLst/>
          </a:prstGeom>
          <a:noFill/>
          <a:ln w="57150">
            <a:solidFill>
              <a:srgbClr val="0000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cxnSp>
        <p:nvCxnSpPr>
          <p:cNvPr id="37" name="Connecteur droit avec flèche 36"/>
          <p:cNvCxnSpPr>
            <a:stCxn id="36" idx="7"/>
          </p:cNvCxnSpPr>
          <p:nvPr/>
        </p:nvCxnSpPr>
        <p:spPr>
          <a:xfrm flipV="1">
            <a:off x="8128991" y="1060720"/>
            <a:ext cx="370108" cy="267368"/>
          </a:xfrm>
          <a:prstGeom prst="straightConnector1">
            <a:avLst/>
          </a:prstGeom>
          <a:noFill/>
          <a:ln w="38100">
            <a:solidFill>
              <a:srgbClr val="0000CC"/>
            </a:solidFill>
            <a:prstDash val="sysDot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8" name="ZoneTexte 37"/>
          <p:cNvSpPr txBox="1"/>
          <p:nvPr/>
        </p:nvSpPr>
        <p:spPr>
          <a:xfrm>
            <a:off x="8444790" y="854592"/>
            <a:ext cx="742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00FF"/>
                </a:solidFill>
              </a:rPr>
              <a:t>Exit to </a:t>
            </a:r>
          </a:p>
          <a:p>
            <a:r>
              <a:rPr lang="fr-FR" sz="1200" dirty="0" err="1" smtClean="0">
                <a:solidFill>
                  <a:srgbClr val="0000FF"/>
                </a:solidFill>
              </a:rPr>
              <a:t>Parkway</a:t>
            </a:r>
            <a:r>
              <a:rPr lang="fr-FR" sz="1200" dirty="0" smtClean="0">
                <a:solidFill>
                  <a:srgbClr val="0000FF"/>
                </a:solidFill>
              </a:rPr>
              <a:t> </a:t>
            </a:r>
          </a:p>
          <a:p>
            <a:r>
              <a:rPr lang="fr-FR" sz="1200" dirty="0" err="1" smtClean="0">
                <a:solidFill>
                  <a:srgbClr val="0000FF"/>
                </a:solidFill>
              </a:rPr>
              <a:t>North</a:t>
            </a:r>
            <a:endParaRPr lang="fr-FR" sz="1200" dirty="0">
              <a:solidFill>
                <a:srgbClr val="0000FF"/>
              </a:solidFill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191"/>
          <a:stretch/>
        </p:blipFill>
        <p:spPr>
          <a:xfrm>
            <a:off x="-539774" y="0"/>
            <a:ext cx="5370735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10744" y="-668610"/>
            <a:ext cx="148378" cy="62646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2182739" y="2428815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Exit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2327503" y="2806358"/>
            <a:ext cx="745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Entrance</a:t>
            </a:r>
            <a:endParaRPr lang="fr-FR" sz="1200" b="1" dirty="0">
              <a:solidFill>
                <a:prstClr val="black"/>
              </a:solidFill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4118250" y="411510"/>
            <a:ext cx="742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solidFill>
                  <a:srgbClr val="0000FF"/>
                </a:solidFill>
              </a:rPr>
              <a:t>Exit to </a:t>
            </a:r>
          </a:p>
          <a:p>
            <a:r>
              <a:rPr lang="fr-FR" sz="1200" dirty="0" err="1" smtClean="0">
                <a:solidFill>
                  <a:srgbClr val="0000FF"/>
                </a:solidFill>
              </a:rPr>
              <a:t>Parkway</a:t>
            </a:r>
            <a:r>
              <a:rPr lang="fr-FR" sz="1200" dirty="0" smtClean="0">
                <a:solidFill>
                  <a:srgbClr val="0000FF"/>
                </a:solidFill>
              </a:rPr>
              <a:t> </a:t>
            </a:r>
          </a:p>
          <a:p>
            <a:r>
              <a:rPr lang="fr-FR" sz="1200" dirty="0" err="1" smtClean="0">
                <a:solidFill>
                  <a:srgbClr val="0000FF"/>
                </a:solidFill>
              </a:rPr>
              <a:t>North</a:t>
            </a:r>
            <a:endParaRPr lang="fr-FR" sz="1200" dirty="0">
              <a:solidFill>
                <a:srgbClr val="0000FF"/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1993100" y="4803998"/>
            <a:ext cx="154457" cy="18466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 lIns="36000" tIns="0" rIns="36000" bIns="0" rtlCol="0">
            <a:spAutoFit/>
          </a:bodyPr>
          <a:lstStyle/>
          <a:p>
            <a:r>
              <a:rPr lang="fr-FR" sz="1200" b="1" dirty="0" smtClean="0">
                <a:solidFill>
                  <a:prstClr val="black"/>
                </a:solidFill>
              </a:rPr>
              <a:t>P</a:t>
            </a:r>
            <a:endParaRPr lang="fr-FR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9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2" t="35169" r="39664" b="31612"/>
          <a:stretch/>
        </p:blipFill>
        <p:spPr>
          <a:xfrm>
            <a:off x="4428778" y="1131590"/>
            <a:ext cx="4067175" cy="2931790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108298" y="699542"/>
            <a:ext cx="3869862" cy="2613584"/>
            <a:chOff x="252314" y="365760"/>
            <a:chExt cx="3869862" cy="2613584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34" t="7112" r="74651" b="46444"/>
            <a:stretch/>
          </p:blipFill>
          <p:spPr>
            <a:xfrm>
              <a:off x="252314" y="365760"/>
              <a:ext cx="1477670" cy="2388870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546" t="7113" r="40809" b="42257"/>
            <a:stretch/>
          </p:blipFill>
          <p:spPr>
            <a:xfrm>
              <a:off x="1700724" y="375133"/>
              <a:ext cx="1210726" cy="2604211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751" t="7113" r="6604" b="42257"/>
            <a:stretch/>
          </p:blipFill>
          <p:spPr>
            <a:xfrm>
              <a:off x="2911450" y="375133"/>
              <a:ext cx="1210726" cy="2604211"/>
            </a:xfrm>
            <a:prstGeom prst="rect">
              <a:avLst/>
            </a:prstGeom>
          </p:spPr>
        </p:pic>
      </p:grp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1" t="17920" r="6604" b="76401"/>
          <a:stretch/>
        </p:blipFill>
        <p:spPr>
          <a:xfrm>
            <a:off x="2767732" y="2728466"/>
            <a:ext cx="1210726" cy="2921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7435" y="1287512"/>
            <a:ext cx="1329495" cy="2308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00" b="1" dirty="0" smtClean="0"/>
              <a:t>Theater</a:t>
            </a:r>
            <a:endParaRPr lang="fr-FR" sz="900" b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1" t="23816" r="6604" b="70288"/>
          <a:stretch/>
        </p:blipFill>
        <p:spPr>
          <a:xfrm>
            <a:off x="2761764" y="1279892"/>
            <a:ext cx="1210726" cy="30322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988618" y="1004491"/>
            <a:ext cx="720080" cy="1042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252314" y="3579862"/>
            <a:ext cx="127791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00" b="1" dirty="0" smtClean="0"/>
              <a:t>+ Car </a:t>
            </a:r>
            <a:r>
              <a:rPr lang="fr-FR" sz="900" b="1" dirty="0" err="1" smtClean="0"/>
              <a:t>park</a:t>
            </a:r>
            <a:r>
              <a:rPr lang="fr-FR" sz="900" b="1" dirty="0" smtClean="0"/>
              <a:t>    60.000 M2</a:t>
            </a:r>
            <a:endParaRPr lang="fr-FR" sz="900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3060626" y="893932"/>
            <a:ext cx="8640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 smtClean="0"/>
              <a:t>scenario</a:t>
            </a:r>
            <a:endParaRPr lang="fr-FR" sz="900" b="1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1" t="135" r="30537" b="-135"/>
          <a:stretch/>
        </p:blipFill>
        <p:spPr>
          <a:xfrm>
            <a:off x="4315893" y="-20538"/>
            <a:ext cx="4838586" cy="516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1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88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70"/>
            <a:ext cx="9145588" cy="504356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9006027" y="2344545"/>
            <a:ext cx="720080" cy="1042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533501" y="1491630"/>
            <a:ext cx="831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Theater</a:t>
            </a:r>
            <a:endParaRPr lang="fr-FR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703341" y="915566"/>
            <a:ext cx="12679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2"/>
                </a:solidFill>
              </a:rPr>
              <a:t>Infotainment</a:t>
            </a:r>
            <a:endParaRPr lang="fr-FR" sz="1600" dirty="0">
              <a:solidFill>
                <a:schemeClr val="accent2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076850" y="2630855"/>
            <a:ext cx="12560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6">
                    <a:lumMod val="75000"/>
                  </a:schemeClr>
                </a:solidFill>
              </a:rPr>
              <a:t>Edutainment</a:t>
            </a:r>
            <a:endParaRPr lang="fr-FR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855042" y="1491630"/>
            <a:ext cx="6377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3">
                    <a:lumMod val="75000"/>
                  </a:schemeClr>
                </a:solidFill>
              </a:rPr>
              <a:t>Hotel</a:t>
            </a:r>
            <a:endParaRPr lang="fr-FR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340546" y="1449735"/>
            <a:ext cx="6377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3">
                    <a:lumMod val="75000"/>
                  </a:schemeClr>
                </a:solidFill>
              </a:rPr>
              <a:t>Hotel</a:t>
            </a:r>
            <a:endParaRPr lang="fr-FR" sz="1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264607" y="1707654"/>
            <a:ext cx="73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Retails</a:t>
            </a:r>
            <a:endParaRPr lang="fr-FR" sz="1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979806" y="2800132"/>
            <a:ext cx="1090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rgbClr val="FFC000"/>
                </a:solidFill>
              </a:rPr>
              <a:t>Food court</a:t>
            </a:r>
            <a:endParaRPr lang="fr-FR" sz="1600" dirty="0">
              <a:solidFill>
                <a:srgbClr val="FFC000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412554" y="2295869"/>
            <a:ext cx="22349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Culture &amp; </a:t>
            </a:r>
            <a:r>
              <a:rPr lang="fr-FR" sz="1600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ntertainment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5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89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70"/>
            <a:ext cx="9145588" cy="5043560"/>
          </a:xfrm>
          <a:prstGeom prst="rect">
            <a:avLst/>
          </a:prstGeom>
        </p:spPr>
      </p:pic>
      <p:sp>
        <p:nvSpPr>
          <p:cNvPr id="4" name="Forme libre 3"/>
          <p:cNvSpPr/>
          <p:nvPr/>
        </p:nvSpPr>
        <p:spPr>
          <a:xfrm>
            <a:off x="3921100" y="139700"/>
            <a:ext cx="2886100" cy="5041900"/>
          </a:xfrm>
          <a:custGeom>
            <a:avLst/>
            <a:gdLst>
              <a:gd name="connsiteX0" fmla="*/ 1362100 w 2886100"/>
              <a:gd name="connsiteY0" fmla="*/ 0 h 5041900"/>
              <a:gd name="connsiteX1" fmla="*/ 257200 w 2886100"/>
              <a:gd name="connsiteY1" fmla="*/ 1651000 h 5041900"/>
              <a:gd name="connsiteX2" fmla="*/ 155600 w 2886100"/>
              <a:gd name="connsiteY2" fmla="*/ 1879600 h 5041900"/>
              <a:gd name="connsiteX3" fmla="*/ 41300 w 2886100"/>
              <a:gd name="connsiteY3" fmla="*/ 2057400 h 5041900"/>
              <a:gd name="connsiteX4" fmla="*/ 41300 w 2886100"/>
              <a:gd name="connsiteY4" fmla="*/ 2146300 h 5041900"/>
              <a:gd name="connsiteX5" fmla="*/ 536600 w 2886100"/>
              <a:gd name="connsiteY5" fmla="*/ 3327400 h 5041900"/>
              <a:gd name="connsiteX6" fmla="*/ 2060600 w 2886100"/>
              <a:gd name="connsiteY6" fmla="*/ 3975100 h 5041900"/>
              <a:gd name="connsiteX7" fmla="*/ 2886100 w 2886100"/>
              <a:gd name="connsiteY7" fmla="*/ 5041900 h 5041900"/>
              <a:gd name="connsiteX8" fmla="*/ 2886100 w 2886100"/>
              <a:gd name="connsiteY8" fmla="*/ 5041900 h 5041900"/>
              <a:gd name="connsiteX9" fmla="*/ 2886100 w 2886100"/>
              <a:gd name="connsiteY9" fmla="*/ 5041900 h 504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86100" h="5041900">
                <a:moveTo>
                  <a:pt x="1362100" y="0"/>
                </a:moveTo>
                <a:cubicBezTo>
                  <a:pt x="910191" y="668866"/>
                  <a:pt x="458283" y="1337733"/>
                  <a:pt x="257200" y="1651000"/>
                </a:cubicBezTo>
                <a:cubicBezTo>
                  <a:pt x="56117" y="1964267"/>
                  <a:pt x="191583" y="1811867"/>
                  <a:pt x="155600" y="1879600"/>
                </a:cubicBezTo>
                <a:cubicBezTo>
                  <a:pt x="119617" y="1947333"/>
                  <a:pt x="60350" y="2012950"/>
                  <a:pt x="41300" y="2057400"/>
                </a:cubicBezTo>
                <a:cubicBezTo>
                  <a:pt x="22250" y="2101850"/>
                  <a:pt x="-41250" y="1934633"/>
                  <a:pt x="41300" y="2146300"/>
                </a:cubicBezTo>
                <a:cubicBezTo>
                  <a:pt x="123850" y="2357967"/>
                  <a:pt x="200050" y="3022600"/>
                  <a:pt x="536600" y="3327400"/>
                </a:cubicBezTo>
                <a:cubicBezTo>
                  <a:pt x="873150" y="3632200"/>
                  <a:pt x="1669017" y="3689350"/>
                  <a:pt x="2060600" y="3975100"/>
                </a:cubicBezTo>
                <a:cubicBezTo>
                  <a:pt x="2452183" y="4260850"/>
                  <a:pt x="2886100" y="5041900"/>
                  <a:pt x="2886100" y="5041900"/>
                </a:cubicBezTo>
                <a:lnTo>
                  <a:pt x="2886100" y="5041900"/>
                </a:lnTo>
                <a:lnTo>
                  <a:pt x="2886100" y="5041900"/>
                </a:lnTo>
              </a:path>
            </a:pathLst>
          </a:cu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068738" y="48470"/>
            <a:ext cx="84657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C000"/>
                </a:solidFill>
              </a:rPr>
              <a:t>Station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436890" y="4697500"/>
            <a:ext cx="112421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FFC000"/>
                </a:solidFill>
              </a:rPr>
              <a:t>University</a:t>
            </a:r>
            <a:endParaRPr lang="fr-FR" dirty="0">
              <a:solidFill>
                <a:srgbClr val="FFC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111320" y="4011910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185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038580" y="420431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205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40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t="15562" r="13538" b="15561"/>
          <a:stretch/>
        </p:blipFill>
        <p:spPr>
          <a:xfrm>
            <a:off x="0" y="0"/>
            <a:ext cx="914558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8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90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70"/>
            <a:ext cx="9145588" cy="5043560"/>
          </a:xfrm>
          <a:prstGeom prst="rect">
            <a:avLst/>
          </a:prstGeom>
        </p:spPr>
      </p:pic>
      <p:sp>
        <p:nvSpPr>
          <p:cNvPr id="4" name="Forme libre 3"/>
          <p:cNvSpPr/>
          <p:nvPr/>
        </p:nvSpPr>
        <p:spPr>
          <a:xfrm>
            <a:off x="-50800" y="177800"/>
            <a:ext cx="5308600" cy="2705100"/>
          </a:xfrm>
          <a:custGeom>
            <a:avLst/>
            <a:gdLst>
              <a:gd name="connsiteX0" fmla="*/ 5308600 w 5308600"/>
              <a:gd name="connsiteY0" fmla="*/ 0 h 2705100"/>
              <a:gd name="connsiteX1" fmla="*/ 4254500 w 5308600"/>
              <a:gd name="connsiteY1" fmla="*/ 1612900 h 2705100"/>
              <a:gd name="connsiteX2" fmla="*/ 4127500 w 5308600"/>
              <a:gd name="connsiteY2" fmla="*/ 1828800 h 2705100"/>
              <a:gd name="connsiteX3" fmla="*/ 3975100 w 5308600"/>
              <a:gd name="connsiteY3" fmla="*/ 1968500 h 2705100"/>
              <a:gd name="connsiteX4" fmla="*/ 3721100 w 5308600"/>
              <a:gd name="connsiteY4" fmla="*/ 2032000 h 2705100"/>
              <a:gd name="connsiteX5" fmla="*/ 3378200 w 5308600"/>
              <a:gd name="connsiteY5" fmla="*/ 2171700 h 2705100"/>
              <a:gd name="connsiteX6" fmla="*/ 2971800 w 5308600"/>
              <a:gd name="connsiteY6" fmla="*/ 2057400 h 2705100"/>
              <a:gd name="connsiteX7" fmla="*/ 2730500 w 5308600"/>
              <a:gd name="connsiteY7" fmla="*/ 2044700 h 2705100"/>
              <a:gd name="connsiteX8" fmla="*/ 0 w 5308600"/>
              <a:gd name="connsiteY8" fmla="*/ 2705100 h 2705100"/>
              <a:gd name="connsiteX9" fmla="*/ 0 w 5308600"/>
              <a:gd name="connsiteY9" fmla="*/ 2705100 h 27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08600" h="2705100">
                <a:moveTo>
                  <a:pt x="5308600" y="0"/>
                </a:moveTo>
                <a:lnTo>
                  <a:pt x="4254500" y="1612900"/>
                </a:lnTo>
                <a:cubicBezTo>
                  <a:pt x="4057650" y="1917700"/>
                  <a:pt x="4174067" y="1769533"/>
                  <a:pt x="4127500" y="1828800"/>
                </a:cubicBezTo>
                <a:cubicBezTo>
                  <a:pt x="4080933" y="1888067"/>
                  <a:pt x="4042833" y="1934633"/>
                  <a:pt x="3975100" y="1968500"/>
                </a:cubicBezTo>
                <a:cubicBezTo>
                  <a:pt x="3907367" y="2002367"/>
                  <a:pt x="3820583" y="1998133"/>
                  <a:pt x="3721100" y="2032000"/>
                </a:cubicBezTo>
                <a:cubicBezTo>
                  <a:pt x="3621617" y="2065867"/>
                  <a:pt x="3503083" y="2167467"/>
                  <a:pt x="3378200" y="2171700"/>
                </a:cubicBezTo>
                <a:cubicBezTo>
                  <a:pt x="3253317" y="2175933"/>
                  <a:pt x="3079750" y="2078567"/>
                  <a:pt x="2971800" y="2057400"/>
                </a:cubicBezTo>
                <a:cubicBezTo>
                  <a:pt x="2863850" y="2036233"/>
                  <a:pt x="3225800" y="1936750"/>
                  <a:pt x="2730500" y="2044700"/>
                </a:cubicBezTo>
                <a:cubicBezTo>
                  <a:pt x="2235200" y="2152650"/>
                  <a:pt x="0" y="2705100"/>
                  <a:pt x="0" y="2705100"/>
                </a:cubicBezTo>
                <a:lnTo>
                  <a:pt x="0" y="270510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4068738" y="48470"/>
            <a:ext cx="84657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B0F0"/>
                </a:solidFill>
              </a:rPr>
              <a:t>Station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2882900"/>
            <a:ext cx="127182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00B0F0"/>
                </a:solidFill>
              </a:rPr>
              <a:t>Technopark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038580" y="420431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205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271823" y="2038077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191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15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91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70"/>
            <a:ext cx="9145588" cy="504356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068738" y="48470"/>
            <a:ext cx="84657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Station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038580" y="420431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205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384160" y="4045537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185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3035300" y="203200"/>
            <a:ext cx="2209800" cy="4305300"/>
          </a:xfrm>
          <a:custGeom>
            <a:avLst/>
            <a:gdLst>
              <a:gd name="connsiteX0" fmla="*/ 2209800 w 2209800"/>
              <a:gd name="connsiteY0" fmla="*/ 0 h 4305300"/>
              <a:gd name="connsiteX1" fmla="*/ 1155700 w 2209800"/>
              <a:gd name="connsiteY1" fmla="*/ 1600200 h 4305300"/>
              <a:gd name="connsiteX2" fmla="*/ 1041400 w 2209800"/>
              <a:gd name="connsiteY2" fmla="*/ 1803400 h 4305300"/>
              <a:gd name="connsiteX3" fmla="*/ 952500 w 2209800"/>
              <a:gd name="connsiteY3" fmla="*/ 1968500 h 4305300"/>
              <a:gd name="connsiteX4" fmla="*/ 952500 w 2209800"/>
              <a:gd name="connsiteY4" fmla="*/ 2095500 h 4305300"/>
              <a:gd name="connsiteX5" fmla="*/ 1409700 w 2209800"/>
              <a:gd name="connsiteY5" fmla="*/ 3187700 h 4305300"/>
              <a:gd name="connsiteX6" fmla="*/ 685800 w 2209800"/>
              <a:gd name="connsiteY6" fmla="*/ 3467100 h 4305300"/>
              <a:gd name="connsiteX7" fmla="*/ 0 w 2209800"/>
              <a:gd name="connsiteY7" fmla="*/ 4305300 h 4305300"/>
              <a:gd name="connsiteX8" fmla="*/ 0 w 2209800"/>
              <a:gd name="connsiteY8" fmla="*/ 4305300 h 4305300"/>
              <a:gd name="connsiteX9" fmla="*/ 0 w 2209800"/>
              <a:gd name="connsiteY9" fmla="*/ 4305300 h 430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800" h="4305300">
                <a:moveTo>
                  <a:pt x="2209800" y="0"/>
                </a:moveTo>
                <a:lnTo>
                  <a:pt x="1155700" y="1600200"/>
                </a:lnTo>
                <a:cubicBezTo>
                  <a:pt x="960967" y="1900767"/>
                  <a:pt x="1075267" y="1742017"/>
                  <a:pt x="1041400" y="1803400"/>
                </a:cubicBezTo>
                <a:cubicBezTo>
                  <a:pt x="1007533" y="1864783"/>
                  <a:pt x="967317" y="1919817"/>
                  <a:pt x="952500" y="1968500"/>
                </a:cubicBezTo>
                <a:cubicBezTo>
                  <a:pt x="937683" y="2017183"/>
                  <a:pt x="876300" y="1892300"/>
                  <a:pt x="952500" y="2095500"/>
                </a:cubicBezTo>
                <a:cubicBezTo>
                  <a:pt x="1028700" y="2298700"/>
                  <a:pt x="1454150" y="2959100"/>
                  <a:pt x="1409700" y="3187700"/>
                </a:cubicBezTo>
                <a:cubicBezTo>
                  <a:pt x="1365250" y="3416300"/>
                  <a:pt x="920750" y="3280833"/>
                  <a:pt x="685800" y="3467100"/>
                </a:cubicBezTo>
                <a:cubicBezTo>
                  <a:pt x="450850" y="3653367"/>
                  <a:pt x="0" y="4305300"/>
                  <a:pt x="0" y="4305300"/>
                </a:cubicBezTo>
                <a:lnTo>
                  <a:pt x="0" y="4305300"/>
                </a:lnTo>
                <a:lnTo>
                  <a:pt x="0" y="430530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3293622" y="4507202"/>
            <a:ext cx="97975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B050"/>
                </a:solidFill>
              </a:rPr>
              <a:t>Bus stop</a:t>
            </a:r>
            <a:endParaRPr lang="fr-F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54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96FA3-F55E-4990-BB9A-EBE986331735}" type="slidenum">
              <a:rPr lang="fr-FR" smtClean="0"/>
              <a:t>92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70"/>
            <a:ext cx="9145588" cy="504356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64150" y="4722698"/>
            <a:ext cx="112421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7030A0"/>
                </a:solidFill>
              </a:rPr>
              <a:t>University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2882900"/>
            <a:ext cx="127182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err="1" smtClean="0">
                <a:solidFill>
                  <a:srgbClr val="7030A0"/>
                </a:solidFill>
              </a:rPr>
              <a:t>Technopark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331408" y="4292229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185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271823" y="2038077"/>
            <a:ext cx="65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191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4" name="Forme libre 13"/>
          <p:cNvSpPr/>
          <p:nvPr/>
        </p:nvSpPr>
        <p:spPr>
          <a:xfrm>
            <a:off x="-457200" y="2266728"/>
            <a:ext cx="7213600" cy="2876772"/>
          </a:xfrm>
          <a:custGeom>
            <a:avLst/>
            <a:gdLst>
              <a:gd name="connsiteX0" fmla="*/ 0 w 7213600"/>
              <a:gd name="connsiteY0" fmla="*/ 717772 h 2876772"/>
              <a:gd name="connsiteX1" fmla="*/ 3035300 w 7213600"/>
              <a:gd name="connsiteY1" fmla="*/ 6572 h 2876772"/>
              <a:gd name="connsiteX2" fmla="*/ 4483100 w 7213600"/>
              <a:gd name="connsiteY2" fmla="*/ 412972 h 2876772"/>
              <a:gd name="connsiteX3" fmla="*/ 4902200 w 7213600"/>
              <a:gd name="connsiteY3" fmla="*/ 1225772 h 2876772"/>
              <a:gd name="connsiteX4" fmla="*/ 6311900 w 7213600"/>
              <a:gd name="connsiteY4" fmla="*/ 1822672 h 2876772"/>
              <a:gd name="connsiteX5" fmla="*/ 7213600 w 7213600"/>
              <a:gd name="connsiteY5" fmla="*/ 2876772 h 2876772"/>
              <a:gd name="connsiteX6" fmla="*/ 7213600 w 7213600"/>
              <a:gd name="connsiteY6" fmla="*/ 2876772 h 287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13600" h="2876772">
                <a:moveTo>
                  <a:pt x="0" y="717772"/>
                </a:moveTo>
                <a:cubicBezTo>
                  <a:pt x="1144058" y="387572"/>
                  <a:pt x="2288117" y="57372"/>
                  <a:pt x="3035300" y="6572"/>
                </a:cubicBezTo>
                <a:cubicBezTo>
                  <a:pt x="3782483" y="-44228"/>
                  <a:pt x="4171950" y="209772"/>
                  <a:pt x="4483100" y="412972"/>
                </a:cubicBezTo>
                <a:cubicBezTo>
                  <a:pt x="4794250" y="616172"/>
                  <a:pt x="4597400" y="990822"/>
                  <a:pt x="4902200" y="1225772"/>
                </a:cubicBezTo>
                <a:cubicBezTo>
                  <a:pt x="5207000" y="1460722"/>
                  <a:pt x="5926667" y="1547505"/>
                  <a:pt x="6311900" y="1822672"/>
                </a:cubicBezTo>
                <a:cubicBezTo>
                  <a:pt x="6697133" y="2097839"/>
                  <a:pt x="7213600" y="2876772"/>
                  <a:pt x="7213600" y="2876772"/>
                </a:cubicBezTo>
                <a:lnTo>
                  <a:pt x="7213600" y="2876772"/>
                </a:lnTo>
              </a:path>
            </a:pathLst>
          </a:cu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68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1" r="11683" b="20328"/>
          <a:stretch/>
        </p:blipFill>
        <p:spPr>
          <a:xfrm>
            <a:off x="6034563" y="962474"/>
            <a:ext cx="3108619" cy="318175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952365"/>
            <a:ext cx="5904943" cy="3191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44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" y="0"/>
            <a:ext cx="91413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8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2"/>
          <a:stretch/>
        </p:blipFill>
        <p:spPr>
          <a:xfrm>
            <a:off x="-1619894" y="1197712"/>
            <a:ext cx="5635627" cy="294196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754" y="1197712"/>
            <a:ext cx="5210536" cy="29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0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60"/>
          <a:stretch/>
        </p:blipFill>
        <p:spPr>
          <a:xfrm>
            <a:off x="2141" y="0"/>
            <a:ext cx="9940482" cy="451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74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" y="0"/>
            <a:ext cx="91413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8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" r="249" b="-826"/>
          <a:stretch/>
        </p:blipFill>
        <p:spPr>
          <a:xfrm>
            <a:off x="20388" y="1148060"/>
            <a:ext cx="9122818" cy="271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" y="0"/>
            <a:ext cx="91413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8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5033</TotalTime>
  <Words>448</Words>
  <Application>Microsoft Office PowerPoint</Application>
  <PresentationFormat>Personnalisé</PresentationFormat>
  <Paragraphs>258</Paragraphs>
  <Slides>104</Slides>
  <Notes>8</Notes>
  <HiddenSlides>2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104</vt:i4>
      </vt:variant>
    </vt:vector>
  </HeadingPairs>
  <TitlesOfParts>
    <vt:vector size="105" baseType="lpstr">
      <vt:lpstr>Thème Office</vt:lpstr>
      <vt:lpstr>Présentation PowerPoint</vt:lpstr>
      <vt:lpstr>Présentation PowerPoint</vt:lpstr>
      <vt:lpstr>Présentation PowerPoint</vt:lpstr>
      <vt:lpstr>SKOLKOVO     Central Zone Z1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AREP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SKOLKOVO   Central Zone Z1</dc:title>
  <dc:creator>KIM-HONG Ji-hyun</dc:creator>
  <cp:lastModifiedBy>HEYM Andreas</cp:lastModifiedBy>
  <cp:revision>179</cp:revision>
  <cp:lastPrinted>2013-03-26T13:41:39Z</cp:lastPrinted>
  <dcterms:created xsi:type="dcterms:W3CDTF">2013-03-21T08:16:34Z</dcterms:created>
  <dcterms:modified xsi:type="dcterms:W3CDTF">2013-03-29T07:16:03Z</dcterms:modified>
</cp:coreProperties>
</file>