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saveSubsetFonts="1">
  <p:sldMasterIdLst>
    <p:sldMasterId id="2147483655" r:id="rId1"/>
  </p:sldMasterIdLst>
  <p:notesMasterIdLst>
    <p:notesMasterId r:id="rId18"/>
  </p:notesMasterIdLst>
  <p:handoutMasterIdLst>
    <p:handoutMasterId r:id="rId19"/>
  </p:handoutMasterIdLst>
  <p:sldIdLst>
    <p:sldId id="1106" r:id="rId2"/>
    <p:sldId id="1324" r:id="rId3"/>
    <p:sldId id="1323" r:id="rId4"/>
    <p:sldId id="1293" r:id="rId5"/>
    <p:sldId id="1296" r:id="rId6"/>
    <p:sldId id="1299" r:id="rId7"/>
    <p:sldId id="1325" r:id="rId8"/>
    <p:sldId id="1304" r:id="rId9"/>
    <p:sldId id="1305" r:id="rId10"/>
    <p:sldId id="1306" r:id="rId11"/>
    <p:sldId id="1307" r:id="rId12"/>
    <p:sldId id="1310" r:id="rId13"/>
    <p:sldId id="1317" r:id="rId14"/>
    <p:sldId id="1200" r:id="rId15"/>
    <p:sldId id="1274" r:id="rId16"/>
    <p:sldId id="1322" r:id="rId17"/>
  </p:sldIdLst>
  <p:sldSz cx="12801600" cy="9601200" type="A3"/>
  <p:notesSz cx="9928225" cy="14303375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Book Antiqua" pitchFamily="18" charset="0"/>
      <p:regular r:id="rId24"/>
      <p:bold r:id="rId25"/>
      <p:italic r:id="rId26"/>
      <p:boldItalic r:id="rId27"/>
    </p:embeddedFont>
    <p:embeddedFont>
      <p:font typeface="Helvetica" pitchFamily="34" charset="0"/>
      <p:regular r:id="rId28"/>
      <p:bold r:id="rId29"/>
      <p:italic r:id="rId30"/>
      <p:boldItalic r:id="rId31"/>
    </p:embeddedFont>
    <p:embeddedFont>
      <p:font typeface="ＭＳ 明朝" pitchFamily="49" charset="-128"/>
      <p:regular r:id="rId32"/>
    </p:embeddedFont>
    <p:embeddedFont>
      <p:font typeface="Cambria" pitchFamily="18" charset="0"/>
      <p:regular r:id="rId33"/>
      <p:bold r:id="rId34"/>
      <p:italic r:id="rId35"/>
      <p:boldItalic r:id="rId36"/>
    </p:embeddedFont>
    <p:embeddedFont>
      <p:font typeface="Webdings" pitchFamily="18" charset="2"/>
      <p:regular r:id="rId37"/>
    </p:embeddedFont>
  </p:embeddedFontLst>
  <p:custDataLst>
    <p:tags r:id="rId38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+mn-ea"/>
        <a:cs typeface="+mn-cs"/>
      </a:defRPr>
    </a:lvl1pPr>
    <a:lvl2pPr marL="610845" algn="l" rtl="0" eaLnBrk="0" fontAlgn="base" hangingPunct="0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+mn-ea"/>
        <a:cs typeface="+mn-cs"/>
      </a:defRPr>
    </a:lvl2pPr>
    <a:lvl3pPr marL="1221692" algn="l" rtl="0" eaLnBrk="0" fontAlgn="base" hangingPunct="0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+mn-ea"/>
        <a:cs typeface="+mn-cs"/>
      </a:defRPr>
    </a:lvl3pPr>
    <a:lvl4pPr marL="1832539" algn="l" rtl="0" eaLnBrk="0" fontAlgn="base" hangingPunct="0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+mn-ea"/>
        <a:cs typeface="+mn-cs"/>
      </a:defRPr>
    </a:lvl4pPr>
    <a:lvl5pPr marL="2443384" algn="l" rtl="0" eaLnBrk="0" fontAlgn="base" hangingPunct="0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Arial" charset="0"/>
        <a:ea typeface="+mn-ea"/>
        <a:cs typeface="+mn-cs"/>
      </a:defRPr>
    </a:lvl5pPr>
    <a:lvl6pPr marL="3054231" algn="l" defTabSz="1221692" rtl="0" eaLnBrk="1" latinLnBrk="0" hangingPunct="1">
      <a:defRPr sz="1900" b="1" kern="1200">
        <a:solidFill>
          <a:schemeClr val="tx1"/>
        </a:solidFill>
        <a:latin typeface="Arial" charset="0"/>
        <a:ea typeface="+mn-ea"/>
        <a:cs typeface="+mn-cs"/>
      </a:defRPr>
    </a:lvl6pPr>
    <a:lvl7pPr marL="3665077" algn="l" defTabSz="1221692" rtl="0" eaLnBrk="1" latinLnBrk="0" hangingPunct="1">
      <a:defRPr sz="1900" b="1" kern="1200">
        <a:solidFill>
          <a:schemeClr val="tx1"/>
        </a:solidFill>
        <a:latin typeface="Arial" charset="0"/>
        <a:ea typeface="+mn-ea"/>
        <a:cs typeface="+mn-cs"/>
      </a:defRPr>
    </a:lvl7pPr>
    <a:lvl8pPr marL="4275923" algn="l" defTabSz="1221692" rtl="0" eaLnBrk="1" latinLnBrk="0" hangingPunct="1">
      <a:defRPr sz="1900" b="1" kern="1200">
        <a:solidFill>
          <a:schemeClr val="tx1"/>
        </a:solidFill>
        <a:latin typeface="Arial" charset="0"/>
        <a:ea typeface="+mn-ea"/>
        <a:cs typeface="+mn-cs"/>
      </a:defRPr>
    </a:lvl8pPr>
    <a:lvl9pPr marL="4886769" algn="l" defTabSz="1221692" rtl="0" eaLnBrk="1" latinLnBrk="0" hangingPunct="1">
      <a:defRPr sz="19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manovsky Roman" initials="RR" lastIdx="1" clrIdx="0"/>
  <p:cmAuthor id="1" name="Ekaterina Inozemtseva" initials="EI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BF9F"/>
    <a:srgbClr val="FFCAAF"/>
    <a:srgbClr val="FFB793"/>
    <a:srgbClr val="FFAB81"/>
    <a:srgbClr val="FF9966"/>
    <a:srgbClr val="5B8626"/>
    <a:srgbClr val="F18917"/>
    <a:srgbClr val="DAF0A8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20" autoAdjust="0"/>
    <p:restoredTop sz="99293" autoAdjust="0"/>
  </p:normalViewPr>
  <p:slideViewPr>
    <p:cSldViewPr snapToGrid="0" snapToObjects="1">
      <p:cViewPr>
        <p:scale>
          <a:sx n="75" d="100"/>
          <a:sy n="75" d="100"/>
        </p:scale>
        <p:origin x="-1284" y="-72"/>
      </p:cViewPr>
      <p:guideLst>
        <p:guide orient="horz" pos="3438"/>
        <p:guide orient="horz" pos="731"/>
        <p:guide orient="horz" pos="88"/>
        <p:guide orient="horz" pos="993"/>
        <p:guide orient="horz" pos="1414"/>
        <p:guide orient="horz" pos="5453"/>
        <p:guide orient="horz" pos="5884"/>
        <p:guide orient="horz" pos="5699"/>
        <p:guide pos="4138"/>
        <p:guide pos="1155"/>
        <p:guide pos="3117"/>
        <p:guide pos="75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"/>
    </p:cViewPr>
  </p:sorterViewPr>
  <p:notesViewPr>
    <p:cSldViewPr snapToGrid="0" snapToObjects="1">
      <p:cViewPr varScale="1">
        <p:scale>
          <a:sx n="54" d="100"/>
          <a:sy n="54" d="100"/>
        </p:scale>
        <p:origin x="-3972" y="-120"/>
      </p:cViewPr>
      <p:guideLst>
        <p:guide orient="horz" pos="4505"/>
        <p:guide pos="312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329176" y="14002724"/>
            <a:ext cx="532831" cy="24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defTabSz="1353589">
              <a:defRPr sz="1300" b="0"/>
            </a:lvl1pPr>
          </a:lstStyle>
          <a:p>
            <a:pPr>
              <a:defRPr/>
            </a:pPr>
            <a:fld id="{5EFD5B2C-F70E-4A18-80B5-D7D2CA0AB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63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8549" y="6796667"/>
            <a:ext cx="8120293" cy="7055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5761" tIns="66688" rIns="135761" bIns="66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8363" y="328613"/>
            <a:ext cx="8128000" cy="6096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9537074" y="14031512"/>
            <a:ext cx="324933" cy="21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defTabSz="1353589">
              <a:defRPr sz="1300" b="0"/>
            </a:lvl1pPr>
          </a:lstStyle>
          <a:p>
            <a:pPr>
              <a:defRPr/>
            </a:pPr>
            <a:fld id="{C8725C74-95DD-4059-B11B-683323D8F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8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37551" indent="-237551" algn="l" rtl="0" eaLnBrk="0" fontAlgn="base" hangingPunct="0">
      <a:spcBef>
        <a:spcPct val="100000"/>
      </a:spcBef>
      <a:spcAft>
        <a:spcPct val="0"/>
      </a:spcAft>
      <a:buFont typeface="Wingdings" pitchFamily="2" charset="2"/>
      <a:buChar char="§"/>
      <a:defRPr sz="1300" kern="1200">
        <a:solidFill>
          <a:schemeClr val="tx1"/>
        </a:solidFill>
        <a:latin typeface="Arial" charset="0"/>
        <a:ea typeface="+mn-ea"/>
        <a:cs typeface="+mn-cs"/>
      </a:defRPr>
    </a:lvl1pPr>
    <a:lvl2pPr marL="458134" indent="-218462" algn="l" rtl="0" eaLnBrk="0" fontAlgn="base" hangingPunct="0">
      <a:lnSpc>
        <a:spcPct val="85000"/>
      </a:lnSpc>
      <a:spcBef>
        <a:spcPct val="45000"/>
      </a:spcBef>
      <a:spcAft>
        <a:spcPct val="0"/>
      </a:spcAft>
      <a:buChar char="–"/>
      <a:defRPr sz="1300" kern="1200">
        <a:solidFill>
          <a:schemeClr val="tx1"/>
        </a:solidFill>
        <a:latin typeface="Arial" charset="0"/>
        <a:ea typeface="+mn-ea"/>
        <a:cs typeface="+mn-cs"/>
      </a:defRPr>
    </a:lvl2pPr>
    <a:lvl3pPr marL="1527116" indent="-305423" algn="l" rtl="0" eaLnBrk="0" fontAlgn="base" hangingPunct="0">
      <a:lnSpc>
        <a:spcPct val="85000"/>
      </a:lnSpc>
      <a:spcBef>
        <a:spcPct val="45000"/>
      </a:spcBef>
      <a:spcAft>
        <a:spcPct val="0"/>
      </a:spcAft>
      <a:buFont typeface="Webdings" pitchFamily="18" charset="2"/>
      <a:defRPr sz="1300" kern="1200">
        <a:solidFill>
          <a:schemeClr val="tx1"/>
        </a:solidFill>
        <a:latin typeface="Arial" charset="0"/>
        <a:ea typeface="+mn-ea"/>
        <a:cs typeface="+mn-cs"/>
      </a:defRPr>
    </a:lvl3pPr>
    <a:lvl4pPr marL="2137961" indent="-305423" algn="l" rtl="0" eaLnBrk="0" fontAlgn="base" hangingPunct="0">
      <a:lnSpc>
        <a:spcPct val="85000"/>
      </a:lnSpc>
      <a:spcBef>
        <a:spcPct val="45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4pPr>
    <a:lvl5pPr marL="2748808" indent="-30542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3054231" algn="l" defTabSz="122169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5077" algn="l" defTabSz="122169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5923" algn="l" defTabSz="122169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6769" algn="l" defTabSz="122169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4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8.xml"/><Relationship Id="rId7" Type="http://schemas.openxmlformats.org/officeDocument/2006/relationships/image" Target="../media/image2.jpeg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2750163"/>
              </p:ext>
            </p:extLst>
          </p:nvPr>
        </p:nvGraphicFramePr>
        <p:xfrm>
          <a:off x="2" y="0"/>
          <a:ext cx="222250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31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" y="0"/>
                        <a:ext cx="222250" cy="22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960120" y="2982599"/>
            <a:ext cx="10881360" cy="2058035"/>
          </a:xfrm>
          <a:prstGeom prst="rect">
            <a:avLst/>
          </a:prstGeom>
        </p:spPr>
        <p:txBody>
          <a:bodyPr lIns="122169" tIns="61085" rIns="122169" bIns="61085"/>
          <a:lstStyle>
            <a:lvl1pPr>
              <a:defRPr>
                <a:sym typeface="Helvetica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1920240" y="5440680"/>
            <a:ext cx="8961120" cy="2453640"/>
          </a:xfrm>
          <a:prstGeom prst="rect">
            <a:avLst/>
          </a:prstGeom>
        </p:spPr>
        <p:txBody>
          <a:bodyPr lIns="122169" tIns="61085" rIns="122169" bIns="6108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sym typeface="Helvetica"/>
              </a:defRPr>
            </a:lvl1pPr>
            <a:lvl2pPr marL="61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1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2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4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5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5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6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25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05154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1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05154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4"/>
          <p:cNvSpPr txBox="1">
            <a:spLocks noGrp="1"/>
          </p:cNvSpPr>
          <p:nvPr userDrawn="1">
            <p:custDataLst>
              <p:tags r:id="rId3"/>
            </p:custDataLst>
          </p:nvPr>
        </p:nvSpPr>
        <p:spPr bwMode="auto">
          <a:xfrm>
            <a:off x="11722491" y="9201152"/>
            <a:ext cx="6934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9012202A-0966-4C86-88B9-13F21CEC4770}" type="slidenum">
              <a:rPr lang="en-US" sz="1600" b="0" smtClean="0"/>
              <a:pPr algn="r">
                <a:defRPr/>
              </a:pPr>
              <a:t>‹#›</a:t>
            </a:fld>
            <a:endParaRPr lang="en-US" sz="1600" b="0" smtClean="0"/>
          </a:p>
        </p:txBody>
      </p:sp>
      <p:pic>
        <p:nvPicPr>
          <p:cNvPr id="14" name="Picture 31" descr="\\A4-plus\lava\Макеты\2012\Сколково\Презентация\2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1893" y="112974"/>
            <a:ext cx="1626615" cy="117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4" descr="\\A4-plus\lava\Макеты\2012\Сколково\Презентация\Рисунок2.jpg"/>
          <p:cNvPicPr>
            <a:picLocks noChangeAspect="1" noChangeArrowheads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23"/>
          <a:stretch/>
        </p:blipFill>
        <p:spPr bwMode="auto">
          <a:xfrm>
            <a:off x="3" y="1"/>
            <a:ext cx="3106054" cy="47243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 userDrawn="1"/>
        </p:nvSpPr>
        <p:spPr bwMode="auto">
          <a:xfrm>
            <a:off x="1799771" y="698499"/>
            <a:ext cx="1451429" cy="8759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66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10" Type="http://schemas.openxmlformats.org/officeDocument/2006/relationships/image" Target="../media/image3.jpeg"/><Relationship Id="rId4" Type="http://schemas.openxmlformats.org/officeDocument/2006/relationships/vmlDrawing" Target="../drawings/vmlDrawing1.v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" hidden="1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0" y="0"/>
          <a:ext cx="205154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704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05154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4"/>
          <p:cNvSpPr txBox="1">
            <a:spLocks noGrp="1"/>
          </p:cNvSpPr>
          <p:nvPr userDrawn="1">
            <p:custDataLst>
              <p:tags r:id="rId6"/>
            </p:custDataLst>
          </p:nvPr>
        </p:nvSpPr>
        <p:spPr bwMode="auto">
          <a:xfrm>
            <a:off x="11722491" y="9201152"/>
            <a:ext cx="6934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9012202A-0966-4C86-88B9-13F21CEC4770}" type="slidenum">
              <a:rPr lang="en-US" sz="1600" b="0" smtClean="0"/>
              <a:pPr algn="r">
                <a:defRPr/>
              </a:pPr>
              <a:t>‹#›</a:t>
            </a:fld>
            <a:endParaRPr lang="en-US" sz="1600" b="0" smtClean="0"/>
          </a:p>
        </p:txBody>
      </p:sp>
      <p:pic>
        <p:nvPicPr>
          <p:cNvPr id="16" name="Picture 31" descr="\\A4-plus\lava\Макеты\2012\Сколково\Презентация\2.jpg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1893" y="112974"/>
            <a:ext cx="1626615" cy="117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4" descr="\\A4-plus\lava\Макеты\2012\Сколково\Презентация\Рисунок2.jpg"/>
          <p:cNvPicPr>
            <a:picLocks noChangeAspect="1" noChangeArrowheads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23"/>
          <a:stretch/>
        </p:blipFill>
        <p:spPr bwMode="auto">
          <a:xfrm>
            <a:off x="3" y="1"/>
            <a:ext cx="3106054" cy="4724399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78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5pPr>
      <a:lvl6pPr marL="610845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6pPr>
      <a:lvl7pPr marL="1221692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7pPr>
      <a:lvl8pPr marL="1832539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8pPr>
      <a:lvl9pPr marL="2443384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Book Antiqua" pitchFamily="18" charset="0"/>
        </a:defRPr>
      </a:lvl9pPr>
    </p:titleStyle>
    <p:bodyStyle>
      <a:lvl1pPr marL="243915" indent="-243915" algn="l" rtl="0" eaLnBrk="0" fontAlgn="base" hangingPunct="0">
        <a:spcBef>
          <a:spcPct val="10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475103" indent="-229067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chemeClr val="tx1"/>
        </a:buClr>
        <a:buFont typeface="Arial" charset="0"/>
        <a:buChar char="–"/>
        <a:defRPr sz="2100">
          <a:solidFill>
            <a:schemeClr val="tx1"/>
          </a:solidFill>
          <a:latin typeface="+mn-lt"/>
        </a:defRPr>
      </a:lvl2pPr>
      <a:lvl3pPr marL="3043626" indent="14848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0B1F65"/>
        </a:buClr>
        <a:buFont typeface="Webdings" pitchFamily="18" charset="2"/>
        <a:defRPr sz="2100">
          <a:solidFill>
            <a:schemeClr val="tx1"/>
          </a:solidFill>
          <a:latin typeface="+mj-lt"/>
        </a:defRPr>
      </a:lvl3pPr>
      <a:lvl4pPr marL="3211185" indent="-137864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0B1F65"/>
        </a:buClr>
        <a:defRPr sz="2100">
          <a:solidFill>
            <a:schemeClr val="tx1"/>
          </a:solidFill>
          <a:latin typeface="+mj-lt"/>
        </a:defRPr>
      </a:lvl4pPr>
      <a:lvl5pPr marL="3363896" indent="-920512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2100">
          <a:solidFill>
            <a:schemeClr val="tx1"/>
          </a:solidFill>
          <a:latin typeface="+mj-lt"/>
        </a:defRPr>
      </a:lvl5pPr>
      <a:lvl6pPr marL="3974741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2100">
          <a:solidFill>
            <a:schemeClr val="tx1"/>
          </a:solidFill>
          <a:latin typeface="+mj-lt"/>
        </a:defRPr>
      </a:lvl6pPr>
      <a:lvl7pPr marL="4585588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2100">
          <a:solidFill>
            <a:schemeClr val="tx1"/>
          </a:solidFill>
          <a:latin typeface="+mj-lt"/>
        </a:defRPr>
      </a:lvl7pPr>
      <a:lvl8pPr marL="5196435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2100">
          <a:solidFill>
            <a:schemeClr val="tx1"/>
          </a:solidFill>
          <a:latin typeface="+mj-lt"/>
        </a:defRPr>
      </a:lvl8pPr>
      <a:lvl9pPr marL="5807281" algn="l" rtl="0" eaLnBrk="0" fontAlgn="base" hangingPunct="0">
        <a:lnSpc>
          <a:spcPct val="90000"/>
        </a:lnSpc>
        <a:spcBef>
          <a:spcPct val="0"/>
        </a:spcBef>
        <a:spcAft>
          <a:spcPct val="40000"/>
        </a:spcAft>
        <a:buClr>
          <a:schemeClr val="tx1"/>
        </a:buClr>
        <a:buSzPct val="40000"/>
        <a:buFont typeface="Arial" charset="0"/>
        <a:defRPr sz="2100">
          <a:solidFill>
            <a:schemeClr val="tx1"/>
          </a:solidFill>
          <a:latin typeface="+mj-lt"/>
        </a:defRPr>
      </a:lvl9pPr>
    </p:bodyStyle>
    <p:otherStyle>
      <a:defPPr>
        <a:defRPr lang="de-DE"/>
      </a:defPPr>
      <a:lvl1pPr marL="0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845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1692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2539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384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4231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5077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5923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6769" algn="l" defTabSz="122169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270657" y="3234518"/>
            <a:ext cx="12316117" cy="2594781"/>
          </a:xfrm>
          <a:prstGeom prst="rect">
            <a:avLst/>
          </a:prstGeom>
        </p:spPr>
        <p:txBody>
          <a:bodyPr lIns="122169" tIns="61085" rIns="122169" bIns="61085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5pPr>
            <a:lvl6pPr marL="457117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6pPr>
            <a:lvl7pPr marL="914235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7pPr>
            <a:lvl8pPr marL="1371353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8pPr>
            <a:lvl9pPr marL="182847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eaLnBrk="1" hangingPunct="1"/>
            <a:r>
              <a:rPr lang="en-US" sz="4400" dirty="0" smtClean="0">
                <a:latin typeface="Calibri" pitchFamily="34" charset="0"/>
                <a:cs typeface="Calibri" pitchFamily="34" charset="0"/>
              </a:rPr>
              <a:t>Designing and construction of </a:t>
            </a:r>
            <a:br>
              <a:rPr lang="en-US" sz="4400" dirty="0" smtClean="0">
                <a:latin typeface="Calibri" pitchFamily="34" charset="0"/>
                <a:cs typeface="Calibri" pitchFamily="34" charset="0"/>
              </a:rPr>
            </a:br>
            <a:r>
              <a:rPr lang="en-US" sz="4400" dirty="0" err="1" smtClean="0">
                <a:latin typeface="Calibri" pitchFamily="34" charset="0"/>
                <a:cs typeface="Calibri" pitchFamily="34" charset="0"/>
              </a:rPr>
              <a:t>Skolkovo</a:t>
            </a:r>
            <a:r>
              <a:rPr lang="en-US" sz="4400" dirty="0" smtClean="0">
                <a:latin typeface="Calibri" pitchFamily="34" charset="0"/>
                <a:cs typeface="Calibri" pitchFamily="34" charset="0"/>
              </a:rPr>
              <a:t> Innovation Center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1922826" y="8894618"/>
            <a:ext cx="605642" cy="5818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270657" y="5828838"/>
            <a:ext cx="12316117" cy="3065780"/>
          </a:xfrm>
          <a:prstGeom prst="rect">
            <a:avLst/>
          </a:prstGeom>
        </p:spPr>
        <p:txBody>
          <a:bodyPr lIns="122169" tIns="61085" rIns="122169" bIns="61085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5pPr>
            <a:lvl6pPr marL="457117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6pPr>
            <a:lvl7pPr marL="914235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7pPr>
            <a:lvl8pPr marL="1371353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8pPr>
            <a:lvl9pPr marL="1828470"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eaLnBrk="1" hangingPunct="1"/>
            <a:r>
              <a:rPr lang="en-US" sz="2800" dirty="0" smtClean="0">
                <a:latin typeface="Calibri" pitchFamily="34" charset="0"/>
                <a:cs typeface="Calibri" pitchFamily="34" charset="0"/>
              </a:rPr>
              <a:t>Information for the City Planning Board</a:t>
            </a:r>
            <a:endParaRPr lang="ru-RU" sz="2800" dirty="0" smtClean="0"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endParaRPr lang="ru-RU" sz="2800" dirty="0"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en-US" sz="2800" dirty="0" smtClean="0">
                <a:latin typeface="Calibri" pitchFamily="34" charset="0"/>
                <a:cs typeface="Calibri" pitchFamily="34" charset="0"/>
              </a:rPr>
              <a:t>29 March 2013</a:t>
            </a:r>
            <a:endParaRPr lang="ru-RU" sz="18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6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16854" y="724394"/>
            <a:ext cx="11261651" cy="64910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External road infrastructure objects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31626"/>
              </p:ext>
            </p:extLst>
          </p:nvPr>
        </p:nvGraphicFramePr>
        <p:xfrm>
          <a:off x="142505" y="1460668"/>
          <a:ext cx="6423394" cy="494127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45214"/>
                <a:gridCol w="3054258"/>
                <a:gridCol w="1415518"/>
                <a:gridCol w="933806"/>
                <a:gridCol w="874598"/>
              </a:tblGrid>
              <a:tr h="249371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400" u="none" strike="noStrike" dirty="0" smtClean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200" u="none" strike="noStrike" dirty="0" smtClean="0">
                          <a:effectLst/>
                        </a:rPr>
                        <a:t>EXTERNAL OBJECTS AND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ACTIVITIES PROVIDING FUNCTIONALITY OF SKOLKOVO IC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</a:rPr>
                        <a:t>Responsible party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 </a:t>
                      </a:r>
                      <a:r>
                        <a:rPr lang="en-US" sz="1200" u="none" strike="noStrike" dirty="0" smtClean="0">
                          <a:effectLst/>
                        </a:rPr>
                        <a:t>Start of construction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 smtClean="0">
                          <a:effectLst/>
                        </a:rPr>
                        <a:t>End of construction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530692">
                <a:tc>
                  <a:txBody>
                    <a:bodyPr/>
                    <a:lstStyle/>
                    <a:p>
                      <a:pPr algn="l" rtl="0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Road infrastructure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M1, 17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km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Government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the Moscow Region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 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December 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52 km of MKAD, </a:t>
                      </a:r>
                      <a:r>
                        <a:rPr lang="en-US" sz="1100" u="none" strike="noStrike" dirty="0" err="1" smtClean="0">
                          <a:effectLst/>
                        </a:rPr>
                        <a:t>Odintsovo</a:t>
                      </a:r>
                      <a:r>
                        <a:rPr lang="en-US" sz="1100" u="none" strike="noStrike" dirty="0" smtClean="0">
                          <a:effectLst/>
                        </a:rPr>
                        <a:t> district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Government</a:t>
                      </a:r>
                      <a:r>
                        <a:rPr lang="en-US" sz="12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the Moscow Region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December 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19 km of </a:t>
                      </a:r>
                      <a:r>
                        <a:rPr lang="en-US" sz="1100" u="none" strike="noStrike" dirty="0" err="1" smtClean="0">
                          <a:effectLst/>
                        </a:rPr>
                        <a:t>Mozhayskoe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highway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Government</a:t>
                      </a:r>
                      <a:r>
                        <a:rPr lang="en-US" sz="12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the Moscow Region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 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 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50 km of MKAD, </a:t>
                      </a:r>
                      <a:r>
                        <a:rPr lang="en-US" sz="1100" u="none" strike="noStrike" dirty="0" err="1" smtClean="0">
                          <a:effectLst/>
                        </a:rPr>
                        <a:t>Odintsovo</a:t>
                      </a:r>
                      <a:r>
                        <a:rPr lang="en-US" sz="1100" u="none" strike="noStrike" dirty="0" smtClean="0">
                          <a:effectLst/>
                        </a:rPr>
                        <a:t> district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Government</a:t>
                      </a:r>
                      <a:r>
                        <a:rPr lang="en-US" sz="12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the Moscow Region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March 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 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err="1" smtClean="0">
                          <a:effectLst/>
                        </a:rPr>
                        <a:t>Marfino</a:t>
                      </a:r>
                      <a:r>
                        <a:rPr lang="en-US" sz="1100" u="none" strike="noStrike" dirty="0" smtClean="0">
                          <a:effectLst/>
                        </a:rPr>
                        <a:t> and </a:t>
                      </a:r>
                      <a:r>
                        <a:rPr lang="en-US" sz="1100" u="none" strike="noStrike" dirty="0" err="1" smtClean="0">
                          <a:effectLst/>
                        </a:rPr>
                        <a:t>Nemchinovo</a:t>
                      </a:r>
                      <a:r>
                        <a:rPr lang="en-US" sz="1100" u="none" strike="noStrike" dirty="0" smtClean="0">
                          <a:effectLst/>
                        </a:rPr>
                        <a:t> to IC </a:t>
                      </a:r>
                      <a:r>
                        <a:rPr lang="en-US" sz="1100" u="none" strike="noStrike" dirty="0" err="1" smtClean="0">
                          <a:effectLst/>
                        </a:rPr>
                        <a:t>Skolkovo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Government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the Moscow Region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August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December 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M1, 19 km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Avtodor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October 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 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smtClean="0">
                          <a:effectLst/>
                        </a:rPr>
                        <a:t>M1, 21 km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be defined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March 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82743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u="none" strike="noStrike" dirty="0" smtClean="0">
                          <a:effectLst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u="none" strike="noStrike" dirty="0" err="1" smtClean="0">
                          <a:effectLst/>
                        </a:rPr>
                        <a:t>Solnechnaya</a:t>
                      </a:r>
                      <a:r>
                        <a:rPr lang="en-US" sz="1100" u="none" strike="noStrike" dirty="0" smtClean="0">
                          <a:effectLst/>
                        </a:rPr>
                        <a:t> station to IC </a:t>
                      </a:r>
                      <a:r>
                        <a:rPr lang="en-US" sz="1100" u="none" strike="noStrike" dirty="0" err="1" smtClean="0">
                          <a:effectLst/>
                        </a:rPr>
                        <a:t>Skolkovo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 be defined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July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December 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771519" y="1460668"/>
            <a:ext cx="5629645" cy="6092038"/>
            <a:chOff x="6771519" y="1460668"/>
            <a:chExt cx="5629645" cy="6092038"/>
          </a:xfrm>
        </p:grpSpPr>
        <p:pic>
          <p:nvPicPr>
            <p:cNvPr id="113665" name="Picture 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1519" y="1460668"/>
              <a:ext cx="5629645" cy="6092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481795" y="2891135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1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046487" y="3475910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2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52333" y="4273270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3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89233" y="5010445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4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297974" y="4870457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5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612174" y="3359157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6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646187" y="5195176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7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707320" y="6566776"/>
              <a:ext cx="41229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dirty="0" smtClean="0">
                  <a:ln w="18000">
                    <a:solidFill>
                      <a:schemeClr val="bg1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8</a:t>
              </a:r>
              <a:endParaRPr lang="en-US" sz="3200" b="1" cap="none" spc="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82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18524" y="764144"/>
            <a:ext cx="10004219" cy="56598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Internal utilities and roads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80" y="6599284"/>
            <a:ext cx="124412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Main characteristics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executive in charge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–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UDPS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Skolkovo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LLC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):</a:t>
            </a:r>
          </a:p>
          <a:p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High-level water supply network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–                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6 470 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m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Water supply distribution network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             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11 125 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m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Head wastewater system 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                                 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10 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pieces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Trunk sewer network 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  -                                       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9 690 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m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Wastewater distribution system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 –            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      11 650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 </a:t>
            </a:r>
            <a:r>
              <a:rPr lang="en-US" sz="1600" b="0" dirty="0">
                <a:latin typeface="Calibri" pitchFamily="34" charset="0"/>
                <a:cs typeface="Calibri" pitchFamily="34" charset="0"/>
              </a:rPr>
              <a:t>m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0" dirty="0" err="1" smtClean="0">
                <a:latin typeface="Calibri" pitchFamily="34" charset="0"/>
                <a:cs typeface="Calibri" pitchFamily="34" charset="0"/>
              </a:rPr>
              <a:t>Stormwater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  network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–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                                     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35 420 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m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Transmission heat supply network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              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19 964 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m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0" dirty="0">
                <a:latin typeface="Calibri" pitchFamily="34" charset="0"/>
                <a:cs typeface="Calibri" pitchFamily="34" charset="0"/>
              </a:rPr>
              <a:t>Transmission and distribution power 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network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–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 689 500 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executive in charge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OJSC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«ФСК ЕЭС»)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Public lighting system 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                                     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34 068 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m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Roads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1600" b="0" dirty="0">
                <a:latin typeface="Calibri" pitchFamily="34" charset="0"/>
                <a:cs typeface="Calibri" pitchFamily="34" charset="0"/>
              </a:rPr>
              <a:t>–                                                                         </a:t>
            </a:r>
            <a:r>
              <a:rPr lang="ru-RU" sz="1600" b="0" dirty="0" smtClean="0">
                <a:latin typeface="Calibri" pitchFamily="34" charset="0"/>
                <a:cs typeface="Calibri" pitchFamily="34" charset="0"/>
              </a:rPr>
              <a:t>28 088 </a:t>
            </a: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m</a:t>
            </a:r>
            <a:endParaRPr lang="ru-RU" sz="16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80" y="1614606"/>
            <a:ext cx="5272960" cy="292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555" y="1753960"/>
            <a:ext cx="6644136" cy="278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79" y="4503761"/>
            <a:ext cx="12441211" cy="199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82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95646"/>
            <a:ext cx="11422966" cy="48895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Transportation hub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258" y="7821345"/>
            <a:ext cx="124172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61">
              <a:spcAft>
                <a:spcPts val="0"/>
              </a:spcAft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Object breakdown:</a:t>
            </a: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 marL="400050" indent="-400050" defTabSz="913961"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b="0" dirty="0" smtClean="0">
                <a:latin typeface="Calibri" pitchFamily="34" charset="0"/>
                <a:cs typeface="Calibri" pitchFamily="34" charset="0"/>
              </a:rPr>
              <a:t>Concourse</a:t>
            </a:r>
            <a:endParaRPr lang="ru-RU" sz="1600" b="0" kern="100" dirty="0">
              <a:latin typeface="Calibri" pitchFamily="34" charset="0"/>
              <a:cs typeface="Calibri" pitchFamily="34" charset="0"/>
            </a:endParaRPr>
          </a:p>
          <a:p>
            <a:pPr marL="400050" indent="-400050" defTabSz="913961"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b="0" kern="100" dirty="0" smtClean="0">
                <a:latin typeface="Calibri" pitchFamily="34" charset="0"/>
                <a:cs typeface="Calibri" pitchFamily="34" charset="0"/>
              </a:rPr>
              <a:t>Pedestrian zone</a:t>
            </a:r>
            <a:endParaRPr lang="ru-RU" sz="1600" b="0" kern="100" dirty="0">
              <a:latin typeface="Calibri" pitchFamily="34" charset="0"/>
              <a:cs typeface="Calibri" pitchFamily="34" charset="0"/>
            </a:endParaRPr>
          </a:p>
          <a:p>
            <a:pPr marL="400050" indent="-400050" defTabSz="913961">
              <a:spcAft>
                <a:spcPts val="0"/>
              </a:spcAft>
              <a:buFont typeface="Arial" pitchFamily="34" charset="0"/>
              <a:buChar char="•"/>
            </a:pPr>
            <a:r>
              <a:rPr lang="en-US" sz="1600" b="0" kern="100" dirty="0" smtClean="0">
                <a:latin typeface="Calibri" pitchFamily="34" charset="0"/>
                <a:cs typeface="Calibri" pitchFamily="34" charset="0"/>
              </a:rPr>
              <a:t>Crosswalk above the federal highway</a:t>
            </a:r>
            <a:endParaRPr lang="ru-RU" sz="1600" b="0" kern="1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8" b="29106"/>
          <a:stretch/>
        </p:blipFill>
        <p:spPr bwMode="auto">
          <a:xfrm>
            <a:off x="1562100" y="1492932"/>
            <a:ext cx="9040639" cy="614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65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60020"/>
            <a:ext cx="11422966" cy="613483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6.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Office center Gallery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599" y="1466446"/>
            <a:ext cx="9222509" cy="598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8000" y="7688823"/>
            <a:ext cx="930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>
                <a:latin typeface="Calibri" pitchFamily="34" charset="0"/>
              </a:rPr>
              <a:t>Stage P </a:t>
            </a:r>
            <a:r>
              <a:rPr lang="en-US" sz="1800" b="0" dirty="0" smtClean="0">
                <a:latin typeface="Calibri" pitchFamily="34" charset="0"/>
              </a:rPr>
              <a:t>to be passed to </a:t>
            </a:r>
            <a:r>
              <a:rPr lang="en-US" sz="1800" b="0" dirty="0">
                <a:latin typeface="Calibri" pitchFamily="34" charset="0"/>
              </a:rPr>
              <a:t>expertise</a:t>
            </a:r>
            <a:endParaRPr lang="ru-RU" sz="18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35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60021"/>
            <a:ext cx="11422966" cy="61348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kern="1200" dirty="0" smtClean="0">
                <a:latin typeface="Calibri" pitchFamily="34" charset="0"/>
                <a:ea typeface="+mn-ea"/>
                <a:cs typeface="Calibri" pitchFamily="34" charset="0"/>
              </a:rPr>
              <a:t>7. </a:t>
            </a:r>
            <a:r>
              <a:rPr lang="en-US" kern="1200" dirty="0" smtClean="0">
                <a:latin typeface="Calibri" pitchFamily="34" charset="0"/>
                <a:ea typeface="+mn-ea"/>
                <a:cs typeface="Calibri" pitchFamily="34" charset="0"/>
              </a:rPr>
              <a:t>Business center </a:t>
            </a:r>
            <a:r>
              <a:rPr lang="en-US" kern="1200" dirty="0" err="1" smtClean="0">
                <a:latin typeface="Calibri" pitchFamily="34" charset="0"/>
                <a:ea typeface="+mn-ea"/>
                <a:cs typeface="Calibri" pitchFamily="34" charset="0"/>
              </a:rPr>
              <a:t>Skolkovo</a:t>
            </a:r>
            <a:endParaRPr lang="ru-RU" kern="1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699" y="1509990"/>
            <a:ext cx="6933211" cy="544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8000" y="7327185"/>
            <a:ext cx="93091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Stage P in expertise</a:t>
            </a:r>
            <a:endParaRPr lang="ru-RU" sz="1800" b="0" dirty="0" smtClean="0">
              <a:latin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Pre-construction works in process.</a:t>
            </a:r>
            <a:endParaRPr lang="ru-RU" sz="1800" b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5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08507"/>
            <a:ext cx="11422966" cy="1211262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8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Renova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Lab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2" t="15000" r="11217" b="6522"/>
          <a:stretch/>
        </p:blipFill>
        <p:spPr bwMode="auto">
          <a:xfrm>
            <a:off x="1358899" y="1473200"/>
            <a:ext cx="5130801" cy="369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507"/>
          <a:stretch/>
        </p:blipFill>
        <p:spPr bwMode="auto">
          <a:xfrm>
            <a:off x="1358899" y="5234147"/>
            <a:ext cx="5130802" cy="258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1"/>
          <a:stretch/>
        </p:blipFill>
        <p:spPr bwMode="auto">
          <a:xfrm>
            <a:off x="6591164" y="1473200"/>
            <a:ext cx="5296036" cy="634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8000" y="8023720"/>
            <a:ext cx="93091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>
                <a:latin typeface="Calibri" pitchFamily="34" charset="0"/>
              </a:rPr>
              <a:t>Stage P in expertise</a:t>
            </a:r>
            <a:endParaRPr lang="ru-RU" sz="1800" b="0" dirty="0">
              <a:latin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>
                <a:latin typeface="Calibri" pitchFamily="34" charset="0"/>
              </a:rPr>
              <a:t>Pre-construction works in process.</a:t>
            </a:r>
            <a:endParaRPr lang="ru-RU" sz="18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1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30300" y="800099"/>
            <a:ext cx="8666217" cy="1005369"/>
          </a:xfrm>
          <a:prstGeom prst="rect">
            <a:avLst/>
          </a:prstGeom>
        </p:spPr>
        <p:txBody>
          <a:bodyPr/>
          <a:lstStyle/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9.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Central Zone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3" y="1919770"/>
            <a:ext cx="5750399" cy="374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834238"/>
              </p:ext>
            </p:extLst>
          </p:nvPr>
        </p:nvGraphicFramePr>
        <p:xfrm>
          <a:off x="6092042" y="1919770"/>
          <a:ext cx="6578929" cy="4755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880"/>
                <a:gridCol w="719607"/>
                <a:gridCol w="876761"/>
                <a:gridCol w="835010"/>
                <a:gridCol w="620745"/>
                <a:gridCol w="818863"/>
                <a:gridCol w="703063"/>
              </a:tblGrid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Construction area in quarters</a:t>
                      </a:r>
                      <a:r>
                        <a:rPr lang="ru-RU" sz="12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, </a:t>
                      </a:r>
                      <a:r>
                        <a:rPr lang="en-US" sz="12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sq. m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indent="0" algn="l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06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Objects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</a:t>
                      </a: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(Guest)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</a:t>
                      </a:r>
                      <a:r>
                        <a:rPr lang="ru-RU" sz="1200" dirty="0" smtClean="0">
                          <a:solidFill>
                            <a:srgbClr val="3366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3366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(Market)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0"/>
                        </a:spcAft>
                        <a:buAutoNum type="arabicPlain" startAt="3"/>
                      </a:pPr>
                      <a:r>
                        <a:rPr lang="en-US" sz="12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(Creative)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8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4</a:t>
                      </a:r>
                      <a:r>
                        <a:rPr lang="ru-RU" sz="1200" dirty="0" smtClean="0">
                          <a:solidFill>
                            <a:srgbClr val="008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8000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Student</a:t>
                      </a:r>
                      <a:endParaRPr lang="ru-RU" sz="12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ru-RU" sz="12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000FF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Teacher </a:t>
                      </a:r>
                      <a:endParaRPr lang="ru-RU" sz="1200" dirty="0" smtClean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TOTAL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Skolkovo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 Lounge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</a:t>
                      </a:r>
                      <a:r>
                        <a:rPr lang="ru-RU" sz="1200" b="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b="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Museum (exhibition center)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Cultural (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Nedia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) Center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6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i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6 000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Design Center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Skoltech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dormitories (with services)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Servicing areas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15</a:t>
                      </a:r>
                      <a:r>
                        <a:rPr lang="ru-RU" sz="120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Market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Infotainment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Hotels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30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30 000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Apartments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9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i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29</a:t>
                      </a:r>
                      <a:r>
                        <a:rPr lang="ru-RU" sz="1200" i="0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000</a:t>
                      </a: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Retail,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Restaurants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17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3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1 000</a:t>
                      </a:r>
                      <a:endParaRPr lang="ru-RU" sz="1200" i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21 000</a:t>
                      </a: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City Hall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i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3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Sport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 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Edutainment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(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Skolkovo Club)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ru-RU" sz="120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i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Parking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60</a:t>
                      </a: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60 000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TOTAL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117 000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16 000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80 000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</a:t>
                      </a:r>
                      <a:r>
                        <a:rPr lang="ru-RU" sz="1200" b="1" baseline="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243 000</a:t>
                      </a:r>
                      <a:endParaRPr lang="ru-RU" sz="1200" b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Funded by: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Skolkovo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Foundation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11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i="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</a:t>
                      </a: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10</a:t>
                      </a: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692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41 000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3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Investors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117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5 000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80 </a:t>
                      </a:r>
                      <a:r>
                        <a:rPr lang="en-US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/>
                          <a:ea typeface="ＭＳ 明朝"/>
                          <a:cs typeface="Times New Roman"/>
                        </a:rPr>
                        <a:t>202 000</a:t>
                      </a:r>
                      <a:endParaRPr lang="ru-RU" sz="12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359717" y="2624107"/>
            <a:ext cx="3978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latin typeface="Cambria"/>
                <a:ea typeface="ＭＳ 明朝"/>
                <a:cs typeface="Times New Roman"/>
              </a:rPr>
              <a:t>1</a:t>
            </a:r>
            <a:endParaRPr lang="ru-RU" sz="2800" dirty="0">
              <a:latin typeface="Cambria"/>
              <a:ea typeface="ＭＳ 明朝"/>
              <a:cs typeface="Times New Roman"/>
            </a:endParaRPr>
          </a:p>
        </p:txBody>
      </p:sp>
      <p:sp>
        <p:nvSpPr>
          <p:cNvPr id="9" name="Rectangle 7"/>
          <p:cNvSpPr/>
          <p:nvPr/>
        </p:nvSpPr>
        <p:spPr>
          <a:xfrm>
            <a:off x="3547250" y="2624107"/>
            <a:ext cx="3978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3366FF"/>
                </a:solidFill>
                <a:latin typeface="Cambria"/>
                <a:ea typeface="ＭＳ 明朝"/>
                <a:cs typeface="Times New Roman"/>
              </a:rPr>
              <a:t>2</a:t>
            </a:r>
            <a:endParaRPr lang="ru-RU" sz="2800" dirty="0">
              <a:latin typeface="Cambria"/>
              <a:ea typeface="ＭＳ 明朝"/>
              <a:cs typeface="Times New Roman"/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2252840" y="3528560"/>
            <a:ext cx="3978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latin typeface="Cambria"/>
                <a:ea typeface="ＭＳ 明朝"/>
                <a:cs typeface="Times New Roman"/>
              </a:rPr>
              <a:t>3</a:t>
            </a:r>
            <a:endParaRPr lang="ru-RU" sz="2800" dirty="0">
              <a:latin typeface="Cambria"/>
              <a:ea typeface="ＭＳ 明朝"/>
              <a:cs typeface="Times New Roman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3179117" y="3126039"/>
            <a:ext cx="3978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69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FF"/>
                </a:solidFill>
                <a:latin typeface="Cambria"/>
                <a:ea typeface="ＭＳ 明朝"/>
                <a:cs typeface="Times New Roman"/>
              </a:rPr>
              <a:t>5</a:t>
            </a:r>
            <a:endParaRPr lang="ru-RU" sz="2800" dirty="0">
              <a:latin typeface="Cambria"/>
              <a:ea typeface="ＭＳ 明朝"/>
              <a:cs typeface="Times New Roman"/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4152892" y="3420158"/>
            <a:ext cx="3978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defTabSz="4569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8000"/>
                </a:solidFill>
                <a:latin typeface="Cambria"/>
                <a:ea typeface="ＭＳ 明朝"/>
                <a:cs typeface="Times New Roman"/>
              </a:rPr>
              <a:t>4</a:t>
            </a:r>
            <a:endParaRPr lang="ru-RU" sz="2800" dirty="0">
              <a:latin typeface="Cambria"/>
              <a:ea typeface="ＭＳ 明朝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000" y="8023719"/>
            <a:ext cx="93091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The conception of the Central Zone is approved by the Government</a:t>
            </a:r>
            <a:r>
              <a:rPr lang="ru-RU" sz="1800" b="0" dirty="0" smtClean="0">
                <a:latin typeface="Calibri" pitchFamily="34" charset="0"/>
              </a:rPr>
              <a:t>Концепция Центральной зоны согласована на уровне Правительства.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Sketch and design code of the Central Zone are prepared</a:t>
            </a:r>
            <a:endParaRPr lang="ru-RU" sz="1800" b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76946" y="440606"/>
            <a:ext cx="8277102" cy="64910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Master Plan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9" y="1514118"/>
            <a:ext cx="5876925" cy="7495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079824"/>
              </p:ext>
            </p:extLst>
          </p:nvPr>
        </p:nvGraphicFramePr>
        <p:xfrm>
          <a:off x="6349341" y="4586169"/>
          <a:ext cx="6052455" cy="3049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345"/>
                <a:gridCol w="1196370"/>
                <a:gridCol w="1196370"/>
                <a:gridCol w="1196370"/>
              </a:tblGrid>
              <a:tr h="174173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Object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Construction program,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sq. m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spc="-1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Total</a:t>
                      </a:r>
                      <a:endParaRPr lang="ru-RU" sz="1200" b="1" kern="1200" spc="-100" baseline="0" dirty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Foundation</a:t>
                      </a:r>
                      <a:endParaRPr lang="ru-RU" sz="1200" b="1" kern="1200" dirty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spc="-100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Investors</a:t>
                      </a:r>
                      <a:endParaRPr lang="ru-RU" sz="1200" b="1" kern="1200" spc="-100" baseline="0" dirty="0">
                        <a:solidFill>
                          <a:schemeClr val="bg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4173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alibri" pitchFamily="34" charset="0"/>
                        </a:rPr>
                        <a:t>Skoltech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128 000</a:t>
                      </a: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128 000</a:t>
                      </a: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74173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Calibri" pitchFamily="34" charset="0"/>
                        </a:rPr>
                        <a:t>Technopark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146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79 000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67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</a:tr>
              <a:tr h="260768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 pitchFamily="34" charset="0"/>
                        </a:rPr>
                        <a:t>R&amp;D</a:t>
                      </a:r>
                      <a:r>
                        <a:rPr lang="ru-RU" sz="1200" dirty="0" smtClean="0">
                          <a:latin typeface="Calibri" pitchFamily="34" charset="0"/>
                        </a:rPr>
                        <a:t>,</a:t>
                      </a:r>
                      <a:r>
                        <a:rPr lang="en-US" sz="1200" baseline="0" dirty="0" smtClean="0">
                          <a:latin typeface="Calibri" pitchFamily="34" charset="0"/>
                        </a:rPr>
                        <a:t> offices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511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42 000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469 000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/>
                </a:tc>
              </a:tr>
              <a:tr h="184711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 pitchFamily="34" charset="0"/>
                        </a:rPr>
                        <a:t>Apartments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421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76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345 000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/>
                </a:tc>
              </a:tr>
              <a:tr h="184711"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Calibri" pitchFamily="34" charset="0"/>
                        </a:rPr>
                        <a:t>Social infrastructure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156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44 000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112 000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/>
                </a:tc>
              </a:tr>
              <a:tr h="29028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 pitchFamily="34" charset="0"/>
                        </a:rPr>
                        <a:t>Engineering infrastructure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/>
                </a:tc>
              </a:tr>
              <a:tr h="29028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 pitchFamily="34" charset="0"/>
                        </a:rPr>
                        <a:t>Transportation</a:t>
                      </a:r>
                      <a:r>
                        <a:rPr lang="en-US" sz="1200" baseline="0" dirty="0" smtClean="0">
                          <a:latin typeface="Calibri" pitchFamily="34" charset="0"/>
                        </a:rPr>
                        <a:t> infrastructure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199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199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 pitchFamily="34" charset="0"/>
                        </a:rPr>
                        <a:t>TOTAL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611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389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222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000</a:t>
                      </a: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7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 pitchFamily="34" charset="0"/>
                        </a:rPr>
                        <a:t>Incl. Central Zone (slide 15)</a:t>
                      </a:r>
                      <a:endParaRPr lang="ru-RU" sz="1200" dirty="0">
                        <a:latin typeface="Calibri" pitchFamily="34" charset="0"/>
                      </a:endParaRP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243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41 000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202 000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525" marR="9525" marT="9525" marB="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10795" y="1862461"/>
            <a:ext cx="632954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October 5</a:t>
            </a:r>
            <a:r>
              <a:rPr lang="en-US" sz="1800" b="0" baseline="30000" dirty="0" smtClean="0">
                <a:latin typeface="Calibri" pitchFamily="34" charset="0"/>
              </a:rPr>
              <a:t>th</a:t>
            </a:r>
            <a:r>
              <a:rPr lang="en-US" sz="1800" b="0" dirty="0" smtClean="0">
                <a:latin typeface="Calibri" pitchFamily="34" charset="0"/>
              </a:rPr>
              <a:t> – Meeting with Deputy Prime Minister resulted in instruction of development conception of  the Central </a:t>
            </a:r>
            <a:r>
              <a:rPr lang="en-US" sz="1800" b="0" dirty="0">
                <a:latin typeface="Calibri" pitchFamily="34" charset="0"/>
              </a:rPr>
              <a:t>Z</a:t>
            </a:r>
            <a:r>
              <a:rPr lang="en-US" sz="1800" b="0" dirty="0" smtClean="0">
                <a:latin typeface="Calibri" pitchFamily="34" charset="0"/>
              </a:rPr>
              <a:t>one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November 16</a:t>
            </a:r>
            <a:r>
              <a:rPr lang="en-US" sz="1800" b="0" baseline="30000" dirty="0" smtClean="0">
                <a:latin typeface="Calibri" pitchFamily="34" charset="0"/>
              </a:rPr>
              <a:t>th</a:t>
            </a:r>
            <a:r>
              <a:rPr lang="en-US" sz="1800" b="0" dirty="0" smtClean="0">
                <a:latin typeface="Calibri" pitchFamily="34" charset="0"/>
              </a:rPr>
              <a:t> – The conception was considered by City Planning </a:t>
            </a:r>
            <a:r>
              <a:rPr lang="en-US" sz="1800" b="0" dirty="0" smtClean="0">
                <a:latin typeface="Calibri" pitchFamily="34" charset="0"/>
              </a:rPr>
              <a:t>Boar</a:t>
            </a:r>
            <a:r>
              <a:rPr lang="en-US" sz="1800" b="0" dirty="0">
                <a:latin typeface="Calibri" pitchFamily="34" charset="0"/>
              </a:rPr>
              <a:t>d</a:t>
            </a:r>
            <a:endParaRPr lang="en-US" sz="1800" b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2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3" y="1788791"/>
            <a:ext cx="5409296" cy="716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76946" y="440606"/>
            <a:ext cx="8277102" cy="649109"/>
          </a:xfrm>
          <a:prstGeom prst="rect">
            <a:avLst/>
          </a:prstGeom>
        </p:spPr>
        <p:txBody>
          <a:bodyPr/>
          <a:lstStyle/>
          <a:p>
            <a:r>
              <a:rPr lang="en-US" dirty="0" err="1">
                <a:latin typeface="Calibri" pitchFamily="34" charset="0"/>
                <a:cs typeface="Calibri" pitchFamily="34" charset="0"/>
              </a:rPr>
              <a:t>Proekt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Planirovki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and Initial Objects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69193" y="3390858"/>
            <a:ext cx="3995933" cy="4084762"/>
            <a:chOff x="-6201948" y="1038278"/>
            <a:chExt cx="3434517" cy="4084762"/>
          </a:xfrm>
        </p:grpSpPr>
        <p:sp>
          <p:nvSpPr>
            <p:cNvPr id="8" name="Rectangle 7"/>
            <p:cNvSpPr/>
            <p:nvPr/>
          </p:nvSpPr>
          <p:spPr>
            <a:xfrm>
              <a:off x="-5251843" y="2242126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6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6201948" y="4599820"/>
              <a:ext cx="33645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8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4357591" y="2222162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4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5243432" y="2680556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4914258" y="2705971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3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3158884" y="1038278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5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3902958" y="1495210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2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3966138" y="2044810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7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8" name="Rectangle 15"/>
            <p:cNvSpPr/>
            <p:nvPr/>
          </p:nvSpPr>
          <p:spPr>
            <a:xfrm>
              <a:off x="-4950922" y="4304112"/>
              <a:ext cx="3914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5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28" name="Rectangle 7"/>
            <p:cNvSpPr/>
            <p:nvPr/>
          </p:nvSpPr>
          <p:spPr>
            <a:xfrm>
              <a:off x="-4969174" y="1858205"/>
              <a:ext cx="336456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9</a:t>
              </a:r>
              <a:endParaRPr lang="en-US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895136"/>
              </p:ext>
            </p:extLst>
          </p:nvPr>
        </p:nvGraphicFramePr>
        <p:xfrm>
          <a:off x="6711782" y="3498956"/>
          <a:ext cx="5664529" cy="41148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10939"/>
                <a:gridCol w="5353590"/>
              </a:tblGrid>
              <a:tr h="202481">
                <a:tc gridSpan="2"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en-US" sz="1800" u="none" strike="noStrike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r>
                        <a:rPr lang="en-US" sz="1800" u="none" strike="noStrike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Initial objects</a:t>
                      </a:r>
                      <a:endParaRPr lang="ru-RU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pPr algn="l" rtl="0" fontAlgn="t"/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1221692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Technopark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sz="1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Skoltech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1221692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Apartments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1221692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Hypercube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404963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1221692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Utilities, roads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1" indent="0" algn="l" rtl="0" fontAlgn="ctr">
                        <a:lnSpc>
                          <a:spcPct val="150000"/>
                        </a:lnSpc>
                      </a:pPr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Office center Gallery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1221692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Business center </a:t>
                      </a:r>
                      <a:r>
                        <a:rPr lang="en-US" sz="18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Skolkovo</a:t>
                      </a:r>
                      <a:endParaRPr lang="ru-RU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Renova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Lab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  <a:tr h="202481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Central zone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171450" marR="0" marT="0" marB="0" anchor="ctr"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371771" y="1681723"/>
            <a:ext cx="616857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err="1" smtClean="0">
                <a:latin typeface="Calibri" pitchFamily="34" charset="0"/>
              </a:rPr>
              <a:t>Proekt</a:t>
            </a:r>
            <a:r>
              <a:rPr lang="en-US" sz="1800" b="0" dirty="0" smtClean="0">
                <a:latin typeface="Calibri" pitchFamily="34" charset="0"/>
              </a:rPr>
              <a:t> </a:t>
            </a:r>
            <a:r>
              <a:rPr lang="en-US" sz="1800" b="0" dirty="0" err="1" smtClean="0">
                <a:latin typeface="Calibri" pitchFamily="34" charset="0"/>
              </a:rPr>
              <a:t>Planirovki</a:t>
            </a:r>
            <a:r>
              <a:rPr lang="en-US" sz="1800" b="0" dirty="0" smtClean="0">
                <a:latin typeface="Calibri" pitchFamily="34" charset="0"/>
              </a:rPr>
              <a:t> of the Innovation Center </a:t>
            </a:r>
            <a:r>
              <a:rPr lang="en-US" sz="1800" b="0" dirty="0" smtClean="0">
                <a:latin typeface="Calibri" pitchFamily="34" charset="0"/>
              </a:rPr>
              <a:t>has been prepared</a:t>
            </a:r>
            <a:endParaRPr lang="ru-RU" sz="1800" b="0" dirty="0" smtClean="0">
              <a:latin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The initial objects of the Innovation Center defined, designing and construction in process</a:t>
            </a:r>
          </a:p>
        </p:txBody>
      </p:sp>
    </p:spTree>
    <p:extLst>
      <p:ext uri="{BB962C8B-B14F-4D97-AF65-F5344CB8AC3E}">
        <p14:creationId xmlns:p14="http://schemas.microsoft.com/office/powerpoint/2010/main" val="3966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55539" y="843147"/>
            <a:ext cx="11422966" cy="100536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5pPr>
            <a:lvl6pPr marL="610845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6pPr>
            <a:lvl7pPr marL="1221692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7pPr>
            <a:lvl8pPr marL="1832539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8pPr>
            <a:lvl9pPr marL="2443384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ru-RU" dirty="0">
                <a:latin typeface="Calibri" pitchFamily="34" charset="0"/>
                <a:cs typeface="Calibri" pitchFamily="34" charset="0"/>
              </a:rPr>
              <a:t>1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Technopark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682263"/>
            <a:ext cx="9309100" cy="585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25600" y="7688823"/>
            <a:ext cx="93091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Stage P in expertise</a:t>
            </a:r>
            <a:endParaRPr lang="ru-RU" sz="1800" b="0" dirty="0" smtClean="0">
              <a:latin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Pre-construction works contractor is defined</a:t>
            </a:r>
            <a:endParaRPr lang="ru-RU" sz="1800" b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08507"/>
            <a:ext cx="11422966" cy="1211262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2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Skoltech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C:\Users\aantonov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24" y="1792769"/>
            <a:ext cx="9873683" cy="46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8000" y="7053823"/>
            <a:ext cx="930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Stage P is being developed</a:t>
            </a:r>
            <a:endParaRPr lang="ru-RU" sz="1800" b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3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255540" y="838200"/>
            <a:ext cx="11422966" cy="87391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5pPr>
            <a:lvl6pPr marL="610845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6pPr>
            <a:lvl7pPr marL="1221692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7pPr>
            <a:lvl8pPr marL="1832539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8pPr>
            <a:lvl9pPr marL="2443384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ru-RU" dirty="0" smtClean="0">
                <a:latin typeface="Calibri" pitchFamily="34" charset="0"/>
                <a:cs typeface="Calibri" pitchFamily="34" charset="0"/>
              </a:rPr>
              <a:t>3.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Apartments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19" y="1438982"/>
            <a:ext cx="7743482" cy="592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4210" y="7752323"/>
            <a:ext cx="93091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 smtClean="0">
                <a:latin typeface="Calibri" pitchFamily="34" charset="0"/>
              </a:rPr>
              <a:t>Stage P to be completed</a:t>
            </a:r>
            <a:endParaRPr lang="ru-RU" sz="1800" b="0" dirty="0" smtClean="0">
              <a:latin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b="0" dirty="0">
                <a:latin typeface="Calibri" pitchFamily="34" charset="0"/>
              </a:rPr>
              <a:t>Pre-construction works contractor </a:t>
            </a:r>
            <a:r>
              <a:rPr lang="en-US" sz="1800" b="0" dirty="0" smtClean="0">
                <a:latin typeface="Calibri" pitchFamily="34" charset="0"/>
              </a:rPr>
              <a:t>is defined</a:t>
            </a:r>
            <a:endParaRPr lang="ru-RU" sz="1800" b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0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5540" y="724394"/>
            <a:ext cx="11422966" cy="560209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4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Hypercube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15" y="1662546"/>
            <a:ext cx="8819022" cy="585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30" y="4672980"/>
            <a:ext cx="4270776" cy="284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30" y="1662547"/>
            <a:ext cx="4270776" cy="284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6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512457"/>
            <a:ext cx="1280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Calibri" pitchFamily="34" charset="0"/>
                <a:cs typeface="Calibri" pitchFamily="34" charset="0"/>
              </a:rPr>
              <a:t>5. </a:t>
            </a:r>
            <a:r>
              <a:rPr lang="en-US" sz="4800" dirty="0" smtClean="0">
                <a:latin typeface="Calibri" pitchFamily="34" charset="0"/>
                <a:cs typeface="Calibri" pitchFamily="34" charset="0"/>
              </a:rPr>
              <a:t>ENGINEERING SYSTEMS</a:t>
            </a:r>
            <a:endParaRPr lang="ru-RU" sz="4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8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31900" y="724394"/>
            <a:ext cx="10989405" cy="64910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External engineering infrastructure objects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840868"/>
              </p:ext>
            </p:extLst>
          </p:nvPr>
        </p:nvGraphicFramePr>
        <p:xfrm>
          <a:off x="952500" y="6148272"/>
          <a:ext cx="10883899" cy="280522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19004"/>
                <a:gridCol w="5873045"/>
                <a:gridCol w="2989820"/>
                <a:gridCol w="1602030"/>
              </a:tblGrid>
              <a:tr h="719956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400" u="none" strike="noStrike" dirty="0" smtClean="0">
                          <a:effectLst/>
                        </a:rPr>
                        <a:t>EXTERNAL OBJECTS AND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ACTIVITIES PROVIDING FUNCTIONALITY OF SKOLKOVO IC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smtClean="0">
                          <a:effectLst/>
                        </a:rPr>
                        <a:t>Responsible party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 smtClean="0">
                          <a:effectLst/>
                        </a:rPr>
                        <a:t>Period</a:t>
                      </a:r>
                      <a:endParaRPr lang="ru-RU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274269">
                <a:tc>
                  <a:txBody>
                    <a:bodyPr/>
                    <a:lstStyle/>
                    <a:p>
                      <a:pPr algn="l" rtl="0" fontAlgn="t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Engineering infrastructure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</a:tr>
              <a:tr h="49409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 smtClean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Water supply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</a:rPr>
                        <a:t>(18 </a:t>
                      </a:r>
                      <a:r>
                        <a:rPr lang="ru-RU" sz="1200" u="none" strike="noStrike" dirty="0">
                          <a:effectLst/>
                        </a:rPr>
                        <a:t>730 </a:t>
                      </a:r>
                      <a:r>
                        <a:rPr lang="en-US" sz="1200" u="none" strike="noStrike" dirty="0" smtClean="0">
                          <a:effectLst/>
                        </a:rPr>
                        <a:t>cubic meters per day</a:t>
                      </a:r>
                      <a:r>
                        <a:rPr lang="ru-RU" sz="1200" u="none" strike="noStrike" dirty="0" smtClean="0">
                          <a:effectLst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Moscow Government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2013-2014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9409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 smtClean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Heat supply </a:t>
                      </a:r>
                      <a:r>
                        <a:rPr lang="ru-RU" sz="1200" u="none" strike="noStrike" dirty="0" smtClean="0">
                          <a:effectLst/>
                        </a:rPr>
                        <a:t>(205 </a:t>
                      </a:r>
                      <a:r>
                        <a:rPr lang="en-US" sz="1200" u="none" strike="noStrike" dirty="0" err="1" smtClean="0">
                          <a:effectLst/>
                        </a:rPr>
                        <a:t>GCal</a:t>
                      </a:r>
                      <a:r>
                        <a:rPr lang="ru-RU" sz="1200" u="none" strike="noStrike" dirty="0" smtClean="0">
                          <a:effectLst/>
                        </a:rPr>
                        <a:t>/</a:t>
                      </a:r>
                      <a:r>
                        <a:rPr lang="en-US" sz="1200" u="none" strike="noStrike" dirty="0" smtClean="0">
                          <a:effectLst/>
                        </a:rPr>
                        <a:t>h</a:t>
                      </a:r>
                      <a:r>
                        <a:rPr lang="ru-RU" sz="1200" u="none" strike="noStrike" dirty="0" smtClean="0">
                          <a:effectLst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Moscow Government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2013-2014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11403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 smtClean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Electricity </a:t>
                      </a:r>
                      <a:r>
                        <a:rPr lang="ru-RU" sz="1200" u="none" strike="noStrike" dirty="0" smtClean="0">
                          <a:effectLst/>
                        </a:rPr>
                        <a:t>(126 </a:t>
                      </a:r>
                      <a:r>
                        <a:rPr lang="en-US" sz="1200" u="none" strike="noStrike" dirty="0" smtClean="0">
                          <a:effectLst/>
                        </a:rPr>
                        <a:t>MVA</a:t>
                      </a:r>
                      <a:r>
                        <a:rPr lang="ru-RU" sz="1200" u="none" strike="noStrike" dirty="0" smtClean="0">
                          <a:effectLst/>
                        </a:rPr>
                        <a:t>/107</a:t>
                      </a:r>
                      <a:r>
                        <a:rPr lang="en-US" sz="1200" u="none" strike="noStrike" dirty="0" smtClean="0">
                          <a:effectLst/>
                        </a:rPr>
                        <a:t>MW</a:t>
                      </a:r>
                      <a:r>
                        <a:rPr lang="ru-RU" sz="1200" u="none" strike="noStrike" dirty="0" smtClean="0">
                          <a:effectLst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OJSC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«ФСК ЕЭС»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0" u="none" strike="noStrike" dirty="0" smtClean="0">
                          <a:effectLst/>
                        </a:rPr>
                        <a:t>201</a:t>
                      </a:r>
                      <a:r>
                        <a:rPr lang="ru-RU" sz="1200" b="0" u="none" strike="noStrike" dirty="0" smtClean="0">
                          <a:effectLst/>
                        </a:rPr>
                        <a:t>4-2015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  <a:tr h="411403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600" u="none" strike="noStrike" dirty="0" smtClean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smtClean="0">
                          <a:effectLst/>
                        </a:rPr>
                        <a:t>Telecommunication  network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145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конкурс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2013-2014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"/>
          <a:stretch/>
        </p:blipFill>
        <p:spPr bwMode="auto">
          <a:xfrm>
            <a:off x="2018804" y="1365660"/>
            <a:ext cx="6970817" cy="45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83" y="2463409"/>
            <a:ext cx="196713" cy="15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085853" y="2317732"/>
            <a:ext cx="76653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solidFill>
                  <a:srgbClr val="35BA62"/>
                </a:solidFill>
              </a:rPr>
              <a:t>РТС «</a:t>
            </a:r>
            <a:r>
              <a:rPr lang="ru-RU" sz="600" dirty="0" err="1">
                <a:solidFill>
                  <a:srgbClr val="35BA62"/>
                </a:solidFill>
              </a:rPr>
              <a:t>Кунцево</a:t>
            </a:r>
            <a:r>
              <a:rPr lang="ru-RU" sz="600" dirty="0">
                <a:solidFill>
                  <a:srgbClr val="35BA62"/>
                </a:solidFill>
              </a:rPr>
              <a:t>»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286998" y="2534025"/>
            <a:ext cx="1056520" cy="267789"/>
          </a:xfrm>
          <a:custGeom>
            <a:avLst/>
            <a:gdLst>
              <a:gd name="connsiteX0" fmla="*/ 1815929 w 1815929"/>
              <a:gd name="connsiteY0" fmla="*/ 185752 h 463742"/>
              <a:gd name="connsiteX1" fmla="*/ 1654564 w 1815929"/>
              <a:gd name="connsiteY1" fmla="*/ 333670 h 463742"/>
              <a:gd name="connsiteX2" fmla="*/ 1533540 w 1815929"/>
              <a:gd name="connsiteY2" fmla="*/ 427800 h 463742"/>
              <a:gd name="connsiteX3" fmla="*/ 1466305 w 1815929"/>
              <a:gd name="connsiteY3" fmla="*/ 454694 h 463742"/>
              <a:gd name="connsiteX4" fmla="*/ 1304940 w 1815929"/>
              <a:gd name="connsiteY4" fmla="*/ 279882 h 463742"/>
              <a:gd name="connsiteX5" fmla="*/ 1143576 w 1815929"/>
              <a:gd name="connsiteY5" fmla="*/ 91623 h 463742"/>
              <a:gd name="connsiteX6" fmla="*/ 1049446 w 1815929"/>
              <a:gd name="connsiteY6" fmla="*/ 10941 h 463742"/>
              <a:gd name="connsiteX7" fmla="*/ 941870 w 1815929"/>
              <a:gd name="connsiteY7" fmla="*/ 10941 h 463742"/>
              <a:gd name="connsiteX8" fmla="*/ 807399 w 1815929"/>
              <a:gd name="connsiteY8" fmla="*/ 105070 h 463742"/>
              <a:gd name="connsiteX9" fmla="*/ 578799 w 1815929"/>
              <a:gd name="connsiteY9" fmla="*/ 131964 h 463742"/>
              <a:gd name="connsiteX10" fmla="*/ 471223 w 1815929"/>
              <a:gd name="connsiteY10" fmla="*/ 185752 h 463742"/>
              <a:gd name="connsiteX11" fmla="*/ 350199 w 1815929"/>
              <a:gd name="connsiteY11" fmla="*/ 145411 h 463742"/>
              <a:gd name="connsiteX12" fmla="*/ 242623 w 1815929"/>
              <a:gd name="connsiteY12" fmla="*/ 145411 h 463742"/>
              <a:gd name="connsiteX13" fmla="*/ 67811 w 1815929"/>
              <a:gd name="connsiteY13" fmla="*/ 172305 h 463742"/>
              <a:gd name="connsiteX14" fmla="*/ 576 w 1815929"/>
              <a:gd name="connsiteY14" fmla="*/ 185752 h 463742"/>
              <a:gd name="connsiteX15" fmla="*/ 40917 w 1815929"/>
              <a:gd name="connsiteY15" fmla="*/ 172305 h 46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15929" h="463742">
                <a:moveTo>
                  <a:pt x="1815929" y="185752"/>
                </a:moveTo>
                <a:cubicBezTo>
                  <a:pt x="1758779" y="239540"/>
                  <a:pt x="1701629" y="293329"/>
                  <a:pt x="1654564" y="333670"/>
                </a:cubicBezTo>
                <a:cubicBezTo>
                  <a:pt x="1607499" y="374011"/>
                  <a:pt x="1564916" y="407629"/>
                  <a:pt x="1533540" y="427800"/>
                </a:cubicBezTo>
                <a:cubicBezTo>
                  <a:pt x="1502164" y="447971"/>
                  <a:pt x="1504405" y="479347"/>
                  <a:pt x="1466305" y="454694"/>
                </a:cubicBezTo>
                <a:cubicBezTo>
                  <a:pt x="1428205" y="430041"/>
                  <a:pt x="1358728" y="340394"/>
                  <a:pt x="1304940" y="279882"/>
                </a:cubicBezTo>
                <a:cubicBezTo>
                  <a:pt x="1251152" y="219370"/>
                  <a:pt x="1186158" y="136446"/>
                  <a:pt x="1143576" y="91623"/>
                </a:cubicBezTo>
                <a:cubicBezTo>
                  <a:pt x="1100994" y="46800"/>
                  <a:pt x="1083064" y="24388"/>
                  <a:pt x="1049446" y="10941"/>
                </a:cubicBezTo>
                <a:cubicBezTo>
                  <a:pt x="1015828" y="-2506"/>
                  <a:pt x="982211" y="-4747"/>
                  <a:pt x="941870" y="10941"/>
                </a:cubicBezTo>
                <a:cubicBezTo>
                  <a:pt x="901529" y="26629"/>
                  <a:pt x="867911" y="84899"/>
                  <a:pt x="807399" y="105070"/>
                </a:cubicBezTo>
                <a:cubicBezTo>
                  <a:pt x="746887" y="125240"/>
                  <a:pt x="634828" y="118517"/>
                  <a:pt x="578799" y="131964"/>
                </a:cubicBezTo>
                <a:cubicBezTo>
                  <a:pt x="522770" y="145411"/>
                  <a:pt x="509323" y="183511"/>
                  <a:pt x="471223" y="185752"/>
                </a:cubicBezTo>
                <a:cubicBezTo>
                  <a:pt x="433123" y="187993"/>
                  <a:pt x="388299" y="152134"/>
                  <a:pt x="350199" y="145411"/>
                </a:cubicBezTo>
                <a:cubicBezTo>
                  <a:pt x="312099" y="138687"/>
                  <a:pt x="289688" y="140929"/>
                  <a:pt x="242623" y="145411"/>
                </a:cubicBezTo>
                <a:cubicBezTo>
                  <a:pt x="195558" y="149893"/>
                  <a:pt x="108152" y="165582"/>
                  <a:pt x="67811" y="172305"/>
                </a:cubicBezTo>
                <a:cubicBezTo>
                  <a:pt x="27470" y="179028"/>
                  <a:pt x="5058" y="185752"/>
                  <a:pt x="576" y="185752"/>
                </a:cubicBezTo>
                <a:cubicBezTo>
                  <a:pt x="-3906" y="185752"/>
                  <a:pt x="18505" y="179028"/>
                  <a:pt x="40917" y="172305"/>
                </a:cubicBezTo>
              </a:path>
            </a:pathLst>
          </a:custGeom>
          <a:noFill/>
          <a:ln w="12700">
            <a:solidFill>
              <a:srgbClr val="35B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6160&quot;&gt;&lt;version val=&quot;17974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0&quot;/&gt;&lt;/m_mruColor&gt;&lt;m_agendatheme&gt;&lt;m_aagendaitemprops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1&quot;/&gt;&lt;/m_font&gt;&lt;m_colFont&gt;&lt;m_ppcolschidx val=&quot;2&quot;/&gt;&lt;/m_colFont&gt;&lt;m_fill&gt;&lt;m_bVisible val=&quot;0&quot;/&gt;&lt;/m_fill&gt;&lt;m_linestyle&gt;&lt;m_bVisible val=&quot;1&quot;/&gt;&lt;m_nWeight val=&quot;6&quot;/&gt;&lt;m_col&gt;&lt;m_ppcolschidx val=&quot;2&quot;/&gt;&lt;/m_col&gt;&lt;m_msolinedashstyle val=&quot;1&quot;/&gt;&lt;m_msoarrowheadstyleBegin val=&quot;1&quot;/&gt;&lt;m_msoarrowheadstyleEnd val=&quot;1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elem&gt;&lt;m_bVisible val=&quot;1&quot;/&gt;&lt;m_font&gt;&lt;m_bBold val=&quot;0&quot;/&gt;&lt;/m_font&gt;&lt;m_colFont&gt;&lt;m_ppcolschidx val=&quot;2&quot;/&gt;&lt;/m_colFont&gt;&lt;m_fill&gt;&lt;m_bVisible val=&quot;0&quot;/&gt;&lt;/m_fill&gt;&lt;m_linestyle&gt;&lt;m_bVisible val=&quot;0&quot;/&gt;&lt;/m_linestyle&gt;&lt;/elem&gt;&lt;elem&gt;&lt;m_bVisible val=&quot;0&quot;/&gt;&lt;/elem&gt;&lt;/m_aagendaitemprops&gt;&lt;m_linestyleTopBottomLine&gt;&lt;m_bVisible val=&quot;0&quot;/&gt;&lt;/m_linestyleTopBottomLine&gt;&lt;/m_agendatheme&gt;&lt;m_mapectfillschemeMRU/&gt;&lt;m_eweekdayFirstOfWeek val=&quot;1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3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Rz6A4jyz06iSJIrniZLC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bRO0UwS0.EdUwHdN.VJ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09.ZH5zEOLYwRCO4yunA"/>
</p:tagLst>
</file>

<file path=ppt/theme/theme1.xml><?xml version="1.0" encoding="utf-8"?>
<a:theme xmlns:a="http://schemas.openxmlformats.org/drawingml/2006/main" name="Blank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939393"/>
        </a:dk2>
        <a:lt2>
          <a:srgbClr val="D90D39"/>
        </a:lt2>
        <a:accent1>
          <a:srgbClr val="A5CCED"/>
        </a:accent1>
        <a:accent2>
          <a:srgbClr val="76B2E4"/>
        </a:accent2>
        <a:accent3>
          <a:srgbClr val="FFFFFF"/>
        </a:accent3>
        <a:accent4>
          <a:srgbClr val="000000"/>
        </a:accent4>
        <a:accent5>
          <a:srgbClr val="CFE2F4"/>
        </a:accent5>
        <a:accent6>
          <a:srgbClr val="6AA1CF"/>
        </a:accent6>
        <a:hlink>
          <a:srgbClr val="4C9BDC"/>
        </a:hlink>
        <a:folHlink>
          <a:srgbClr val="066B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B69404"/>
      </a:dk2>
      <a:lt2>
        <a:srgbClr val="C0C0C0"/>
      </a:lt2>
      <a:accent1>
        <a:srgbClr val="0000FF"/>
      </a:accent1>
      <a:accent2>
        <a:srgbClr val="E2E1C0"/>
      </a:accent2>
      <a:accent3>
        <a:srgbClr val="FFFFFF"/>
      </a:accent3>
      <a:accent4>
        <a:srgbClr val="000000"/>
      </a:accent4>
      <a:accent5>
        <a:srgbClr val="AAAAFF"/>
      </a:accent5>
      <a:accent6>
        <a:srgbClr val="CDCCAE"/>
      </a:accent6>
      <a:hlink>
        <a:srgbClr val="3D97AF"/>
      </a:hlink>
      <a:folHlink>
        <a:srgbClr val="B72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B69404"/>
      </a:dk2>
      <a:lt2>
        <a:srgbClr val="C0C0C0"/>
      </a:lt2>
      <a:accent1>
        <a:srgbClr val="0000FF"/>
      </a:accent1>
      <a:accent2>
        <a:srgbClr val="E2E1C0"/>
      </a:accent2>
      <a:accent3>
        <a:srgbClr val="FFFFFF"/>
      </a:accent3>
      <a:accent4>
        <a:srgbClr val="000000"/>
      </a:accent4>
      <a:accent5>
        <a:srgbClr val="AAAAFF"/>
      </a:accent5>
      <a:accent6>
        <a:srgbClr val="CDCCAE"/>
      </a:accent6>
      <a:hlink>
        <a:srgbClr val="3D97AF"/>
      </a:hlink>
      <a:folHlink>
        <a:srgbClr val="B72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13303</TotalTime>
  <Pages>8</Pages>
  <Words>716</Words>
  <Application>Microsoft Office PowerPoint</Application>
  <PresentationFormat>A3 (297x420 мм)</PresentationFormat>
  <Paragraphs>325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Book Antiqua</vt:lpstr>
      <vt:lpstr>Wingdings</vt:lpstr>
      <vt:lpstr>Helvetica</vt:lpstr>
      <vt:lpstr>ＭＳ 明朝</vt:lpstr>
      <vt:lpstr>Times New Roman</vt:lpstr>
      <vt:lpstr>Cambria</vt:lpstr>
      <vt:lpstr>Webdings</vt:lpstr>
      <vt:lpstr>Blank</vt:lpstr>
      <vt:lpstr>think-cell Slide</vt:lpstr>
      <vt:lpstr>Презентация PowerPoint</vt:lpstr>
      <vt:lpstr>Master Plan</vt:lpstr>
      <vt:lpstr>Proekt Planirovki and Initial Objects</vt:lpstr>
      <vt:lpstr>Презентация PowerPoint</vt:lpstr>
      <vt:lpstr>2. Skoltech</vt:lpstr>
      <vt:lpstr>Презентация PowerPoint</vt:lpstr>
      <vt:lpstr>4. Hypercube</vt:lpstr>
      <vt:lpstr>Презентация PowerPoint</vt:lpstr>
      <vt:lpstr>External engineering infrastructure objects</vt:lpstr>
      <vt:lpstr>External road infrastructure objects</vt:lpstr>
      <vt:lpstr>Internal utilities and roads</vt:lpstr>
      <vt:lpstr>Transportation hub</vt:lpstr>
      <vt:lpstr>6. Office center Gallery</vt:lpstr>
      <vt:lpstr>7. Business center Skolkovo</vt:lpstr>
      <vt:lpstr>8. Renova Lab</vt:lpstr>
      <vt:lpstr>9. Central Zone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Skolkovo Foundation</dc:creator>
  <cp:lastModifiedBy>Laptev Alexander</cp:lastModifiedBy>
  <cp:revision>1630</cp:revision>
  <cp:lastPrinted>2013-01-15T17:03:41Z</cp:lastPrinted>
  <dcterms:created xsi:type="dcterms:W3CDTF">2010-12-08T07:12:18Z</dcterms:created>
  <dcterms:modified xsi:type="dcterms:W3CDTF">2013-03-28T15:27:16Z</dcterms:modified>
</cp:coreProperties>
</file>