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embeddings/oleObject1.bin" ContentType="application/vnd.openxmlformats-officedocument.oleObject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embeddings/oleObject2.bin" ContentType="application/vnd.openxmlformats-officedocument.oleObject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embeddings/oleObject3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402" r:id="rId2"/>
    <p:sldId id="589" r:id="rId3"/>
    <p:sldId id="587" r:id="rId4"/>
    <p:sldId id="594" r:id="rId5"/>
    <p:sldId id="595" r:id="rId6"/>
  </p:sldIdLst>
  <p:sldSz cx="9144000" cy="6858000" type="screen4x3"/>
  <p:notesSz cx="6797675" cy="987425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24" clrIdx="0"/>
  <p:cmAuthor id="1" name="Militsina Anastasia" initials="M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BD93"/>
    <a:srgbClr val="99FFCC"/>
    <a:srgbClr val="FF9900"/>
    <a:srgbClr val="00B2FF"/>
    <a:srgbClr val="46E103"/>
    <a:srgbClr val="04D5D7"/>
    <a:srgbClr val="EC5D01"/>
    <a:srgbClr val="CCCC00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20" autoAdjust="0"/>
    <p:restoredTop sz="95721" autoAdjust="0"/>
  </p:normalViewPr>
  <p:slideViewPr>
    <p:cSldViewPr snapToGrid="0" snapToObjects="1">
      <p:cViewPr varScale="1">
        <p:scale>
          <a:sx n="99" d="100"/>
          <a:sy n="99" d="100"/>
        </p:scale>
        <p:origin x="-1624" y="-104"/>
      </p:cViewPr>
      <p:guideLst>
        <p:guide orient="horz" pos="866"/>
        <p:guide orient="horz" pos="1326"/>
        <p:guide pos="174"/>
        <p:guide pos="5598"/>
        <p:guide pos="1652"/>
        <p:guide pos="20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35591-7D05-BA47-A59A-5AD2816770DC}" type="datetimeFigureOut">
              <a:rPr lang="en-US" smtClean="0"/>
              <a:t>01.03.13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2787F-524F-354C-894D-2DEBC8CD63E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0753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49B72-4300-304A-A7A0-BE77DA9E4333}" type="datetimeFigureOut">
              <a:rPr lang="en-US" smtClean="0"/>
              <a:t>01.03.13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1A003-8680-8C40-94C4-E84E19A3E4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6243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4" Type="http://schemas.openxmlformats.org/officeDocument/2006/relationships/slideMaster" Target="../slideMasters/slideMaster1.xml"/><Relationship Id="rId5" Type="http://schemas.openxmlformats.org/officeDocument/2006/relationships/oleObject" Target="../embeddings/oleObject2.bin"/><Relationship Id="rId6" Type="http://schemas.openxmlformats.org/officeDocument/2006/relationships/image" Target="../media/image5.emf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1" Type="http://schemas.openxmlformats.org/officeDocument/2006/relationships/vmlDrawing" Target="../drawings/vmlDrawing2.vml"/><Relationship Id="rId2" Type="http://schemas.openxmlformats.org/officeDocument/2006/relationships/tags" Target="../tags/tag3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4" Type="http://schemas.openxmlformats.org/officeDocument/2006/relationships/slideMaster" Target="../slideMasters/slideMaster1.xml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emf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1" Type="http://schemas.openxmlformats.org/officeDocument/2006/relationships/vmlDrawing" Target="../drawings/vmlDrawing3.vml"/><Relationship Id="rId2" Type="http://schemas.openxmlformats.org/officeDocument/2006/relationships/tags" Target="../tags/tag3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jp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20" Type="http://schemas.openxmlformats.org/officeDocument/2006/relationships/tags" Target="../tags/tag20.xml"/><Relationship Id="rId21" Type="http://schemas.openxmlformats.org/officeDocument/2006/relationships/tags" Target="../tags/tag21.xml"/><Relationship Id="rId22" Type="http://schemas.openxmlformats.org/officeDocument/2006/relationships/tags" Target="../tags/tag22.xml"/><Relationship Id="rId23" Type="http://schemas.openxmlformats.org/officeDocument/2006/relationships/tags" Target="../tags/tag23.xml"/><Relationship Id="rId24" Type="http://schemas.openxmlformats.org/officeDocument/2006/relationships/tags" Target="../tags/tag24.xml"/><Relationship Id="rId25" Type="http://schemas.openxmlformats.org/officeDocument/2006/relationships/tags" Target="../tags/tag25.xml"/><Relationship Id="rId26" Type="http://schemas.openxmlformats.org/officeDocument/2006/relationships/tags" Target="../tags/tag26.xml"/><Relationship Id="rId27" Type="http://schemas.openxmlformats.org/officeDocument/2006/relationships/tags" Target="../tags/tag27.xml"/><Relationship Id="rId28" Type="http://schemas.openxmlformats.org/officeDocument/2006/relationships/tags" Target="../tags/tag28.xml"/><Relationship Id="rId29" Type="http://schemas.openxmlformats.org/officeDocument/2006/relationships/tags" Target="../tags/tag29.xml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30" Type="http://schemas.openxmlformats.org/officeDocument/2006/relationships/tags" Target="../tags/tag30.xml"/><Relationship Id="rId31" Type="http://schemas.openxmlformats.org/officeDocument/2006/relationships/tags" Target="../tags/tag31.xml"/><Relationship Id="rId32" Type="http://schemas.openxmlformats.org/officeDocument/2006/relationships/tags" Target="../tags/tag32.xml"/><Relationship Id="rId9" Type="http://schemas.openxmlformats.org/officeDocument/2006/relationships/tags" Target="../tags/tag9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tags" Target="../tags/tag8.xml"/><Relationship Id="rId33" Type="http://schemas.openxmlformats.org/officeDocument/2006/relationships/slideMaster" Target="../slideMasters/slideMaster1.xml"/><Relationship Id="rId34" Type="http://schemas.openxmlformats.org/officeDocument/2006/relationships/oleObject" Target="../embeddings/oleObject1.bin"/><Relationship Id="rId35" Type="http://schemas.openxmlformats.org/officeDocument/2006/relationships/image" Target="../media/image5.emf"/><Relationship Id="rId10" Type="http://schemas.openxmlformats.org/officeDocument/2006/relationships/tags" Target="../tags/tag10.xml"/><Relationship Id="rId11" Type="http://schemas.openxmlformats.org/officeDocument/2006/relationships/tags" Target="../tags/tag11.xml"/><Relationship Id="rId12" Type="http://schemas.openxmlformats.org/officeDocument/2006/relationships/tags" Target="../tags/tag12.xml"/><Relationship Id="rId13" Type="http://schemas.openxmlformats.org/officeDocument/2006/relationships/tags" Target="../tags/tag13.xml"/><Relationship Id="rId14" Type="http://schemas.openxmlformats.org/officeDocument/2006/relationships/tags" Target="../tags/tag14.xml"/><Relationship Id="rId15" Type="http://schemas.openxmlformats.org/officeDocument/2006/relationships/tags" Target="../tags/tag15.xml"/><Relationship Id="rId16" Type="http://schemas.openxmlformats.org/officeDocument/2006/relationships/tags" Target="../tags/tag16.xml"/><Relationship Id="rId17" Type="http://schemas.openxmlformats.org/officeDocument/2006/relationships/tags" Target="../tags/tag17.xml"/><Relationship Id="rId18" Type="http://schemas.openxmlformats.org/officeDocument/2006/relationships/tags" Target="../tags/tag18.xml"/><Relationship Id="rId19" Type="http://schemas.openxmlformats.org/officeDocument/2006/relationships/tags" Target="../tags/tag1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22760" y="2382747"/>
            <a:ext cx="3991429" cy="1632857"/>
          </a:xfrm>
          <a:prstGeom prst="rect">
            <a:avLst/>
          </a:prstGeom>
        </p:spPr>
        <p:txBody>
          <a:bodyPr/>
          <a:lstStyle>
            <a:lvl1pPr algn="r">
              <a:defRPr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r>
              <a:rPr lang="ru-RU" dirty="0" smtClean="0"/>
              <a:t>Отчет Попечительскому Совету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9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61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9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2"/>
            <a:ext cx="495300" cy="17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100" b="0" smtClean="0"/>
              <a:pPr algn="r">
                <a:defRPr/>
              </a:pPr>
              <a:t>‹#›</a:t>
            </a:fld>
            <a:endParaRPr lang="en-US" sz="1100" b="0" smtClean="0"/>
          </a:p>
        </p:txBody>
      </p:sp>
      <p:pic>
        <p:nvPicPr>
          <p:cNvPr id="14" name="Picture 31" descr="\\A4-plus\lava\Макеты\2012\Сколково\Презентация\2.jp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210" y="80696"/>
            <a:ext cx="1161868" cy="836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4" descr="\\A4-plus\lava\Макеты\2012\Сколково\Презентация\Рисунок2.jpg"/>
          <p:cNvPicPr>
            <a:picLocks noChangeAspect="1" noChangeArrowheads="1"/>
          </p:cNvPicPr>
          <p:nvPr userDrawn="1"/>
        </p:nvPicPr>
        <p:blipFill rotWithShape="1">
          <a:blip r:embed="rId8" cstate="print"/>
          <a:srcRect r="7023"/>
          <a:stretch/>
        </p:blipFill>
        <p:spPr bwMode="auto">
          <a:xfrm>
            <a:off x="2" y="1"/>
            <a:ext cx="2218610" cy="3374571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 userDrawn="1"/>
        </p:nvSpPr>
        <p:spPr bwMode="auto">
          <a:xfrm>
            <a:off x="1285551" y="498928"/>
            <a:ext cx="1036735" cy="62567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4278" tIns="33425" rIns="64278" bIns="3342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6530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234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9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5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9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2"/>
            <a:ext cx="495300" cy="17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100" b="0" smtClean="0"/>
              <a:pPr algn="r">
                <a:defRPr/>
              </a:pPr>
              <a:t>‹#›</a:t>
            </a:fld>
            <a:endParaRPr lang="en-US" sz="1100" b="0" smtClean="0"/>
          </a:p>
        </p:txBody>
      </p:sp>
      <p:pic>
        <p:nvPicPr>
          <p:cNvPr id="14" name="Picture 31" descr="\\A4-plus\lava\Макеты\2012\Сколково\Презентация\2.jp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210" y="80696"/>
            <a:ext cx="1161868" cy="836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4" descr="\\A4-plus\lava\Макеты\2012\Сколково\Презентация\Рисунок2.jpg"/>
          <p:cNvPicPr>
            <a:picLocks noChangeAspect="1" noChangeArrowheads="1"/>
          </p:cNvPicPr>
          <p:nvPr userDrawn="1"/>
        </p:nvPicPr>
        <p:blipFill rotWithShape="1">
          <a:blip r:embed="rId8" cstate="print"/>
          <a:srcRect r="7023"/>
          <a:stretch/>
        </p:blipFill>
        <p:spPr bwMode="auto">
          <a:xfrm>
            <a:off x="2" y="1"/>
            <a:ext cx="2218610" cy="3374571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 userDrawn="1"/>
        </p:nvSpPr>
        <p:spPr bwMode="auto">
          <a:xfrm>
            <a:off x="1285551" y="498928"/>
            <a:ext cx="1036735" cy="62567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4278" tIns="33425" rIns="64278" bIns="33425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6530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234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086" y="349113"/>
            <a:ext cx="6235512" cy="79639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629" y="2090912"/>
            <a:ext cx="7697810" cy="4323408"/>
          </a:xfrm>
        </p:spPr>
        <p:txBody>
          <a:bodyPr/>
          <a:lstStyle>
            <a:lvl2pPr>
              <a:buSzPct val="100000"/>
              <a:defRPr/>
            </a:lvl2pPr>
            <a:lvl3pPr>
              <a:buSzPct val="100000"/>
              <a:defRPr/>
            </a:lvl3pPr>
            <a:lvl4pPr>
              <a:buSzPct val="100000"/>
              <a:defRPr/>
            </a:lvl4pPr>
            <a:lvl5pPr>
              <a:buSzPct val="100000"/>
              <a:defRPr/>
            </a:lvl5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46" y="349113"/>
            <a:ext cx="1209693" cy="871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1628" y="2387139"/>
            <a:ext cx="3590654" cy="646104"/>
          </a:xfrm>
          <a:solidFill>
            <a:schemeClr val="accent2"/>
          </a:solidFill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Click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1628" y="2955024"/>
            <a:ext cx="3590654" cy="3171139"/>
          </a:xfrm>
        </p:spPr>
        <p:txBody>
          <a:bodyPr/>
          <a:lstStyle>
            <a:lvl1pPr>
              <a:defRPr sz="24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600"/>
            </a:lvl4pPr>
            <a:lvl5pPr>
              <a:buSzPct val="100000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Click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7374" y="2387139"/>
            <a:ext cx="3592064" cy="646104"/>
          </a:xfrm>
          <a:solidFill>
            <a:schemeClr val="accent6"/>
          </a:solidFill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Click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374" y="3033243"/>
            <a:ext cx="3592064" cy="3092920"/>
          </a:xfrm>
        </p:spPr>
        <p:txBody>
          <a:bodyPr/>
          <a:lstStyle>
            <a:lvl1pPr>
              <a:defRPr sz="2400"/>
            </a:lvl1pPr>
            <a:lvl2pPr>
              <a:buSzPct val="100000"/>
              <a:defRPr sz="2000"/>
            </a:lvl2pPr>
            <a:lvl3pPr>
              <a:buSzPct val="100000"/>
              <a:defRPr sz="1800"/>
            </a:lvl3pPr>
            <a:lvl4pPr>
              <a:buSzPct val="100000"/>
              <a:defRPr sz="1600"/>
            </a:lvl4pPr>
            <a:lvl5pPr>
              <a:buSzPct val="100000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1463523" y="1193713"/>
            <a:ext cx="7085915" cy="796399"/>
          </a:xfrm>
          <a:prstGeom prst="rect">
            <a:avLst/>
          </a:prstGeo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46" y="349113"/>
            <a:ext cx="1209693" cy="871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46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463523" y="1193713"/>
            <a:ext cx="7085915" cy="796399"/>
          </a:xfrm>
          <a:prstGeom prst="rect">
            <a:avLst/>
          </a:prstGeo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46" y="349113"/>
            <a:ext cx="1209693" cy="871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305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46" y="349113"/>
            <a:ext cx="1209693" cy="8712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5621" y="-2782"/>
            <a:ext cx="1222543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39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0" y="6474374"/>
            <a:ext cx="770622" cy="39596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 flipV="1">
            <a:off x="770622" y="6474374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flipV="1">
            <a:off x="1541244" y="6474374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 flipV="1">
            <a:off x="2311866" y="6474374"/>
            <a:ext cx="770622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 flipV="1">
            <a:off x="3077499" y="6474374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 flipV="1">
            <a:off x="3848121" y="6474374"/>
            <a:ext cx="770622" cy="395961"/>
          </a:xfrm>
          <a:prstGeom prst="rect">
            <a:avLst/>
          </a:prstGeom>
          <a:solidFill>
            <a:srgbClr val="38BD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 flipV="1">
            <a:off x="4618743" y="6474374"/>
            <a:ext cx="770622" cy="395961"/>
          </a:xfrm>
          <a:prstGeom prst="rect">
            <a:avLst/>
          </a:prstGeom>
          <a:solidFill>
            <a:srgbClr val="5EC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flipV="1">
            <a:off x="5389365" y="6474374"/>
            <a:ext cx="770622" cy="395961"/>
          </a:xfrm>
          <a:prstGeom prst="rect">
            <a:avLst/>
          </a:prstGeom>
          <a:solidFill>
            <a:srgbClr val="B2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 flipV="1">
            <a:off x="6159987" y="6474374"/>
            <a:ext cx="770622" cy="39596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6930609" y="6474374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flipV="1">
            <a:off x="7701231" y="6474374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 userDrawn="1"/>
        </p:nvSpPr>
        <p:spPr>
          <a:xfrm flipV="1">
            <a:off x="8471853" y="6474372"/>
            <a:ext cx="672147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 userDrawn="1"/>
        </p:nvSpPr>
        <p:spPr>
          <a:xfrm flipV="1">
            <a:off x="0" y="6078412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 userDrawn="1"/>
        </p:nvSpPr>
        <p:spPr>
          <a:xfrm flipV="1">
            <a:off x="770622" y="6078412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 userDrawn="1"/>
        </p:nvSpPr>
        <p:spPr>
          <a:xfrm flipV="1">
            <a:off x="1541244" y="6078412"/>
            <a:ext cx="770622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 userDrawn="1"/>
        </p:nvSpPr>
        <p:spPr>
          <a:xfrm flipV="1">
            <a:off x="2306877" y="6078412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 userDrawn="1"/>
        </p:nvSpPr>
        <p:spPr>
          <a:xfrm flipV="1">
            <a:off x="3848121" y="6078412"/>
            <a:ext cx="770622" cy="395961"/>
          </a:xfrm>
          <a:prstGeom prst="rect">
            <a:avLst/>
          </a:prstGeom>
          <a:solidFill>
            <a:srgbClr val="5EC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 userDrawn="1"/>
        </p:nvSpPr>
        <p:spPr>
          <a:xfrm flipV="1">
            <a:off x="4618743" y="6078412"/>
            <a:ext cx="770622" cy="395961"/>
          </a:xfrm>
          <a:prstGeom prst="rect">
            <a:avLst/>
          </a:prstGeom>
          <a:solidFill>
            <a:srgbClr val="B2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 userDrawn="1"/>
        </p:nvSpPr>
        <p:spPr>
          <a:xfrm flipV="1">
            <a:off x="5389365" y="6078412"/>
            <a:ext cx="770622" cy="39596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 flipV="1">
            <a:off x="6159987" y="6078412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 userDrawn="1"/>
        </p:nvSpPr>
        <p:spPr>
          <a:xfrm flipV="1">
            <a:off x="6930609" y="6078412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 userDrawn="1"/>
        </p:nvSpPr>
        <p:spPr>
          <a:xfrm flipV="1">
            <a:off x="7701231" y="6078412"/>
            <a:ext cx="770622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 userDrawn="1"/>
        </p:nvSpPr>
        <p:spPr>
          <a:xfrm flipV="1">
            <a:off x="8471854" y="6078408"/>
            <a:ext cx="672146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 userDrawn="1"/>
        </p:nvSpPr>
        <p:spPr>
          <a:xfrm flipV="1">
            <a:off x="1536255" y="5682451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 flipV="1">
            <a:off x="3077499" y="5682451"/>
            <a:ext cx="770622" cy="395961"/>
          </a:xfrm>
          <a:prstGeom prst="rect">
            <a:avLst/>
          </a:prstGeom>
          <a:solidFill>
            <a:srgbClr val="5EC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 userDrawn="1"/>
        </p:nvSpPr>
        <p:spPr>
          <a:xfrm flipV="1">
            <a:off x="6159987" y="5682451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 userDrawn="1"/>
        </p:nvSpPr>
        <p:spPr>
          <a:xfrm flipV="1">
            <a:off x="765633" y="5286490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 userDrawn="1"/>
        </p:nvSpPr>
        <p:spPr>
          <a:xfrm flipV="1">
            <a:off x="5389365" y="5286490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/>
          <p:cNvSpPr/>
          <p:nvPr userDrawn="1"/>
        </p:nvSpPr>
        <p:spPr>
          <a:xfrm flipV="1">
            <a:off x="8471853" y="5682450"/>
            <a:ext cx="672147" cy="395961"/>
          </a:xfrm>
          <a:prstGeom prst="rect">
            <a:avLst/>
          </a:prstGeom>
          <a:solidFill>
            <a:srgbClr val="38BD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Rectangle 75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itle 1"/>
          <p:cNvSpPr>
            <a:spLocks noGrp="1"/>
          </p:cNvSpPr>
          <p:nvPr>
            <p:ph type="title" hasCustomPrompt="1"/>
          </p:nvPr>
        </p:nvSpPr>
        <p:spPr>
          <a:xfrm>
            <a:off x="1463523" y="1193713"/>
            <a:ext cx="7085915" cy="796399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Плитка</a:t>
            </a:r>
            <a:endParaRPr lang="en-US" dirty="0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46" y="349113"/>
            <a:ext cx="1209693" cy="871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093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017" y="1210438"/>
            <a:ext cx="7085421" cy="7963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 smtClean="0"/>
              <a:t>Click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51628" y="2173110"/>
            <a:ext cx="7697811" cy="4303889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buSzPct val="100000"/>
              <a:defRPr/>
            </a:lvl2pPr>
            <a:lvl3pPr>
              <a:buClr>
                <a:schemeClr val="accent1"/>
              </a:buClr>
              <a:buSzPct val="100000"/>
              <a:defRPr/>
            </a:lvl3pPr>
            <a:lvl4pPr>
              <a:buClr>
                <a:schemeClr val="accent1"/>
              </a:buClr>
              <a:buSzPct val="100000"/>
              <a:defRPr/>
            </a:lvl4pPr>
            <a:lvl5pPr>
              <a:buClr>
                <a:schemeClr val="accent1"/>
              </a:buClr>
              <a:buSzPct val="100000"/>
              <a:defRPr/>
            </a:lvl5pPr>
          </a:lstStyle>
          <a:p>
            <a:pPr lvl="0"/>
            <a:r>
              <a:rPr lang="ru-RU" dirty="0" smtClean="0"/>
              <a:t>Click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>
                <a:solidFill>
                  <a:schemeClr val="bg2"/>
                </a:solidFill>
              </a:rPr>
              <a:pPr/>
              <a:t>‹#›</a:t>
            </a:fld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7800" y="0"/>
            <a:ext cx="1222543" cy="68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46" y="349113"/>
            <a:ext cx="1209693" cy="871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0791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2363" y="4005064"/>
            <a:ext cx="3981827" cy="72008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 userDrawn="1"/>
        </p:nvSpPr>
        <p:spPr>
          <a:xfrm>
            <a:off x="2820004" y="5994331"/>
            <a:ext cx="6094186" cy="560218"/>
          </a:xfrm>
          <a:prstGeom prst="rect">
            <a:avLst/>
          </a:prstGeom>
        </p:spPr>
        <p:txBody>
          <a:bodyPr/>
          <a:lstStyle>
            <a:lvl1pPr algn="r" defTabSz="457200" rtl="0" eaLnBrk="1" latinLnBrk="0" hangingPunct="1">
              <a:spcBef>
                <a:spcPct val="0"/>
              </a:spcBef>
              <a:buNone/>
              <a:defRPr sz="3600" kern="1200" baseline="0">
                <a:ln>
                  <a:noFill/>
                </a:ln>
                <a:solidFill>
                  <a:schemeClr val="accent6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1400" dirty="0" smtClean="0">
                <a:solidFill>
                  <a:schemeClr val="tx2"/>
                </a:solidFill>
                <a:latin typeface="+mn-lt"/>
              </a:rPr>
              <a:t>Август </a:t>
            </a:r>
            <a:r>
              <a:rPr lang="ru-RU" sz="1400" baseline="0" dirty="0" smtClean="0">
                <a:solidFill>
                  <a:schemeClr val="tx2"/>
                </a:solidFill>
                <a:latin typeface="+mn-lt"/>
              </a:rPr>
              <a:t>2012</a:t>
            </a:r>
            <a:endParaRPr lang="en-US" sz="1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1296143"/>
          </a:xfrm>
          <a:prstGeom prst="rect">
            <a:avLst/>
          </a:prstGeom>
        </p:spPr>
        <p:txBody>
          <a:bodyPr anchor="t"/>
          <a:lstStyle>
            <a:lvl1pPr algn="l">
              <a:defRPr sz="3200" baseline="0">
                <a:ln>
                  <a:noFill/>
                </a:ln>
                <a:solidFill>
                  <a:srgbClr val="2992BE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84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9" name="think-cell Slide" r:id="rId34" imgW="38100" imgH="38100" progId="TCLayout.ActiveDocument.1">
                  <p:embed/>
                </p:oleObj>
              </mc:Choice>
              <mc:Fallback>
                <p:oleObj name="think-cell Slide" r:id="rId34" imgW="38100" imgH="3810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6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971551" y="101601"/>
            <a:ext cx="8064011" cy="715963"/>
          </a:xfrm>
          <a:prstGeom prst="rect">
            <a:avLst/>
          </a:prstGeom>
          <a:solidFill>
            <a:srgbClr val="64646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600"/>
          </a:p>
        </p:txBody>
      </p:sp>
      <p:sp>
        <p:nvSpPr>
          <p:cNvPr id="6" name="Прямоугольник 7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402982" y="101601"/>
            <a:ext cx="208085" cy="715963"/>
          </a:xfrm>
          <a:prstGeom prst="rect">
            <a:avLst/>
          </a:prstGeom>
          <a:solidFill>
            <a:srgbClr val="D2FF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7" name="Прямоугольник 8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15766" y="101601"/>
            <a:ext cx="208085" cy="715963"/>
          </a:xfrm>
          <a:prstGeom prst="rect">
            <a:avLst/>
          </a:prstGeom>
          <a:solidFill>
            <a:srgbClr val="D2FF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9" name="Прямоугольник 7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691662" y="101601"/>
            <a:ext cx="208085" cy="715963"/>
          </a:xfrm>
          <a:prstGeom prst="rect">
            <a:avLst/>
          </a:prstGeom>
          <a:solidFill>
            <a:srgbClr val="D2FF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ru-RU"/>
          </a:p>
        </p:txBody>
      </p:sp>
      <p:sp>
        <p:nvSpPr>
          <p:cNvPr id="10" name="Working Draft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 rot="5400000">
            <a:off x="8167326" y="2741485"/>
            <a:ext cx="1792157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smtClean="0">
                <a:solidFill>
                  <a:schemeClr val="tx1"/>
                </a:solidFill>
                <a:ea typeface="+mn-ea"/>
              </a:rPr>
              <a:t>Working Draft - Last Modified 29-Mar-12 4:27:43 PM</a:t>
            </a:r>
            <a:endParaRPr lang="en-US" sz="1600" smtClean="0">
              <a:solidFill>
                <a:schemeClr val="tx1"/>
              </a:solidFill>
              <a:ea typeface="+mn-ea"/>
            </a:endParaRPr>
          </a:p>
        </p:txBody>
      </p:sp>
      <p:sp>
        <p:nvSpPr>
          <p:cNvPr id="11" name="Printed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 rot="5400000">
            <a:off x="8544031" y="4248022"/>
            <a:ext cx="1038746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smtClean="0">
                <a:solidFill>
                  <a:schemeClr val="tx1"/>
                </a:solidFill>
                <a:ea typeface="+mn-ea"/>
              </a:rPr>
              <a:t>Printed 21-Mar-12 3:52:52 AM</a:t>
            </a:r>
            <a:endParaRPr lang="en-US" sz="1600" smtClean="0">
              <a:solidFill>
                <a:schemeClr val="tx1"/>
              </a:solidFill>
              <a:ea typeface="+mn-ea"/>
            </a:endParaRPr>
          </a:p>
        </p:txBody>
      </p:sp>
      <p:grpSp>
        <p:nvGrpSpPr>
          <p:cNvPr id="12" name="McK Slide Elements"/>
          <p:cNvGrpSpPr>
            <a:grpSpLocks/>
          </p:cNvGrpSpPr>
          <p:nvPr userDrawn="1">
            <p:custDataLst>
              <p:tags r:id="rId9"/>
            </p:custDataLst>
          </p:nvPr>
        </p:nvGrpSpPr>
        <p:grpSpPr bwMode="auto">
          <a:xfrm>
            <a:off x="109905" y="6405564"/>
            <a:ext cx="8828942" cy="352425"/>
            <a:chOff x="75" y="4035"/>
            <a:chExt cx="6025" cy="222"/>
          </a:xfrm>
        </p:grpSpPr>
        <p:sp>
          <p:nvSpPr>
            <p:cNvPr id="13" name="McK 4. Footnote" hidden="1"/>
            <p:cNvSpPr txBox="1">
              <a:spLocks noChangeArrowheads="1"/>
            </p:cNvSpPr>
            <p:nvPr userDrawn="1"/>
          </p:nvSpPr>
          <p:spPr bwMode="gray">
            <a:xfrm>
              <a:off x="75" y="4035"/>
              <a:ext cx="6025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 eaLnBrk="0" hangingPunct="0">
                <a:defRPr sz="1200">
                  <a:solidFill>
                    <a:schemeClr val="bg1"/>
                  </a:solidFill>
                  <a:latin typeface="Arial" charset="0"/>
                  <a:cs typeface="Arial" charset="0"/>
                </a:defRPr>
              </a:lvl1pPr>
              <a:lvl2pPr marL="742950" indent="-285750" defTabSz="895350" eaLnBrk="0" hangingPunct="0">
                <a:defRPr sz="1200">
                  <a:solidFill>
                    <a:schemeClr val="bg1"/>
                  </a:solidFill>
                  <a:latin typeface="Arial" charset="0"/>
                  <a:cs typeface="Arial" charset="0"/>
                </a:defRPr>
              </a:lvl2pPr>
              <a:lvl3pPr marL="1143000" indent="-228600" defTabSz="895350" eaLnBrk="0" hangingPunct="0">
                <a:defRPr sz="1200">
                  <a:solidFill>
                    <a:schemeClr val="bg1"/>
                  </a:solidFill>
                  <a:latin typeface="Arial" charset="0"/>
                  <a:cs typeface="Arial" charset="0"/>
                </a:defRPr>
              </a:lvl3pPr>
              <a:lvl4pPr marL="1600200" indent="-228600" defTabSz="895350" eaLnBrk="0" hangingPunct="0">
                <a:defRPr sz="1200">
                  <a:solidFill>
                    <a:schemeClr val="bg1"/>
                  </a:solidFill>
                  <a:latin typeface="Arial" charset="0"/>
                  <a:cs typeface="Arial" charset="0"/>
                </a:defRPr>
              </a:lvl4pPr>
              <a:lvl5pPr marL="2057400" indent="-228600" defTabSz="895350" eaLnBrk="0" hangingPunct="0">
                <a:defRPr sz="1200">
                  <a:solidFill>
                    <a:schemeClr val="bg1"/>
                  </a:solidFill>
                  <a:latin typeface="Arial" charset="0"/>
                  <a:cs typeface="Arial" charset="0"/>
                </a:defRPr>
              </a:lvl5pPr>
              <a:lvl6pPr marL="25146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bg1"/>
                  </a:solidFill>
                  <a:latin typeface="Arial" charset="0"/>
                  <a:cs typeface="Arial" charset="0"/>
                </a:defRPr>
              </a:lvl6pPr>
              <a:lvl7pPr marL="29718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bg1"/>
                  </a:solidFill>
                  <a:latin typeface="Arial" charset="0"/>
                  <a:cs typeface="Arial" charset="0"/>
                </a:defRPr>
              </a:lvl7pPr>
              <a:lvl8pPr marL="34290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bg1"/>
                  </a:solidFill>
                  <a:latin typeface="Arial" charset="0"/>
                  <a:cs typeface="Arial" charset="0"/>
                </a:defRPr>
              </a:lvl8pPr>
              <a:lvl9pPr marL="3886200" indent="-228600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bg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1000" smtClean="0">
                  <a:solidFill>
                    <a:schemeClr val="tx1"/>
                  </a:solidFill>
                  <a:ea typeface="SimSun" pitchFamily="2" charset="-122"/>
                </a:rPr>
                <a:t>1 Footnote</a:t>
              </a:r>
            </a:p>
          </p:txBody>
        </p:sp>
        <p:sp>
          <p:nvSpPr>
            <p:cNvPr id="14" name="McK 5. Source" hidden="1"/>
            <p:cNvSpPr>
              <a:spLocks noChangeArrowheads="1"/>
            </p:cNvSpPr>
            <p:nvPr userDrawn="1"/>
          </p:nvSpPr>
          <p:spPr bwMode="gray">
            <a:xfrm>
              <a:off x="75" y="4161"/>
              <a:ext cx="6025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>
              <a:spAutoFit/>
            </a:bodyPr>
            <a:lstStyle/>
            <a:p>
              <a:pPr marL="495300" indent="-495300" defTabSz="895350">
                <a:tabLst>
                  <a:tab pos="487363" algn="l"/>
                </a:tabLst>
              </a:pPr>
              <a:r>
                <a:rPr lang="en-US" altLang="zh-CN" sz="1000">
                  <a:solidFill>
                    <a:srgbClr val="000000"/>
                  </a:solidFill>
                  <a:ea typeface="SimSun" pitchFamily="2" charset="-122"/>
                </a:rPr>
                <a:t>Source:	Source</a:t>
              </a:r>
            </a:p>
          </p:txBody>
        </p:sp>
      </p:grpSp>
      <p:sp>
        <p:nvSpPr>
          <p:cNvPr id="15" name="McK 3. Unit of measure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09905" y="865189"/>
            <a:ext cx="882894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89535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defTabSz="89535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defTabSz="89535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defTabSz="89535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defTabSz="895350" eaLnBrk="0" hangingPunct="0"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zh-CN" sz="1400" smtClean="0">
                <a:solidFill>
                  <a:schemeClr val="tx1"/>
                </a:solidFill>
                <a:ea typeface="SimSun" pitchFamily="2" charset="-122"/>
              </a:rPr>
              <a:t>Subtitle or Unit of measure, when both Unit of measure goes into 2nd line</a:t>
            </a:r>
          </a:p>
        </p:txBody>
      </p:sp>
      <p:sp>
        <p:nvSpPr>
          <p:cNvPr id="17" name="McK 1. On-page tracker" hidden="1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115159" y="120651"/>
            <a:ext cx="84952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/>
              <a:t>TRACKER</a:t>
            </a:r>
          </a:p>
        </p:txBody>
      </p:sp>
      <p:grpSp>
        <p:nvGrpSpPr>
          <p:cNvPr id="18" name="LegendBoxes" hidden="1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8160727" y="919163"/>
            <a:ext cx="1030165" cy="1069974"/>
            <a:chOff x="3394" y="519"/>
            <a:chExt cx="703" cy="674"/>
          </a:xfrm>
        </p:grpSpPr>
        <p:sp>
          <p:nvSpPr>
            <p:cNvPr id="19" name="LegendRectangle1" hidden="1"/>
            <p:cNvSpPr>
              <a:spLocks noChangeArrowheads="1"/>
            </p:cNvSpPr>
            <p:nvPr userDrawn="1"/>
          </p:nvSpPr>
          <p:spPr bwMode="gray">
            <a:xfrm>
              <a:off x="3394" y="526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0" name="LegendRectangle2" hidden="1"/>
            <p:cNvSpPr>
              <a:spLocks noChangeArrowheads="1"/>
            </p:cNvSpPr>
            <p:nvPr userDrawn="1"/>
          </p:nvSpPr>
          <p:spPr bwMode="gray">
            <a:xfrm>
              <a:off x="3394" y="69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1" name="LegendRectangle3" hidden="1"/>
            <p:cNvSpPr>
              <a:spLocks noChangeArrowheads="1"/>
            </p:cNvSpPr>
            <p:nvPr userDrawn="1"/>
          </p:nvSpPr>
          <p:spPr bwMode="gray">
            <a:xfrm>
              <a:off x="3394" y="860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2" name="LegendRectangle4" hidden="1"/>
            <p:cNvSpPr>
              <a:spLocks noChangeArrowheads="1"/>
            </p:cNvSpPr>
            <p:nvPr userDrawn="1"/>
          </p:nvSpPr>
          <p:spPr bwMode="gray">
            <a:xfrm>
              <a:off x="3394" y="1027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3" name="Legend1" hidden="1"/>
            <p:cNvSpPr>
              <a:spLocks noChangeArrowheads="1"/>
            </p:cNvSpPr>
            <p:nvPr userDrawn="1"/>
          </p:nvSpPr>
          <p:spPr bwMode="gray">
            <a:xfrm>
              <a:off x="3554" y="519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Legend1</a:t>
              </a:r>
            </a:p>
          </p:txBody>
        </p:sp>
        <p:sp>
          <p:nvSpPr>
            <p:cNvPr id="24" name="Legend2" hidden="1"/>
            <p:cNvSpPr>
              <a:spLocks noChangeArrowheads="1"/>
            </p:cNvSpPr>
            <p:nvPr userDrawn="1"/>
          </p:nvSpPr>
          <p:spPr bwMode="gray">
            <a:xfrm>
              <a:off x="3554" y="684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Legend2</a:t>
              </a:r>
            </a:p>
          </p:txBody>
        </p:sp>
        <p:sp>
          <p:nvSpPr>
            <p:cNvPr id="25" name="Legend3" hidden="1"/>
            <p:cNvSpPr>
              <a:spLocks noChangeArrowheads="1"/>
            </p:cNvSpPr>
            <p:nvPr userDrawn="1"/>
          </p:nvSpPr>
          <p:spPr bwMode="gray">
            <a:xfrm>
              <a:off x="3554" y="849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Legend3</a:t>
              </a:r>
            </a:p>
          </p:txBody>
        </p:sp>
        <p:sp>
          <p:nvSpPr>
            <p:cNvPr id="26" name="Legend4" hidden="1"/>
            <p:cNvSpPr>
              <a:spLocks noChangeArrowheads="1"/>
            </p:cNvSpPr>
            <p:nvPr userDrawn="1"/>
          </p:nvSpPr>
          <p:spPr bwMode="gray">
            <a:xfrm>
              <a:off x="3554" y="1019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Legend4</a:t>
              </a:r>
            </a:p>
          </p:txBody>
        </p:sp>
      </p:grpSp>
      <p:grpSp>
        <p:nvGrpSpPr>
          <p:cNvPr id="27" name="LegendLines" hidden="1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7867650" y="919162"/>
            <a:ext cx="1323242" cy="800099"/>
            <a:chOff x="2411" y="2750"/>
            <a:chExt cx="903" cy="504"/>
          </a:xfrm>
        </p:grpSpPr>
        <p:sp>
          <p:nvSpPr>
            <p:cNvPr id="28" name="LineLegend1" hidden="1"/>
            <p:cNvSpPr>
              <a:spLocks noChangeShapeType="1"/>
            </p:cNvSpPr>
            <p:nvPr/>
          </p:nvSpPr>
          <p:spPr bwMode="gray">
            <a:xfrm>
              <a:off x="2411" y="2807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LineLegend2" hidden="1"/>
            <p:cNvSpPr>
              <a:spLocks noChangeShapeType="1"/>
            </p:cNvSpPr>
            <p:nvPr/>
          </p:nvSpPr>
          <p:spPr bwMode="gray">
            <a:xfrm>
              <a:off x="2411" y="29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Legend3" hidden="1"/>
            <p:cNvSpPr>
              <a:spLocks noChangeShapeType="1"/>
            </p:cNvSpPr>
            <p:nvPr/>
          </p:nvSpPr>
          <p:spPr bwMode="gray">
            <a:xfrm>
              <a:off x="2411" y="3137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Legend1" hidden="1"/>
            <p:cNvSpPr>
              <a:spLocks noChangeArrowheads="1"/>
            </p:cNvSpPr>
            <p:nvPr userDrawn="1"/>
          </p:nvSpPr>
          <p:spPr bwMode="gray">
            <a:xfrm>
              <a:off x="2771" y="2750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Legend1</a:t>
              </a:r>
            </a:p>
          </p:txBody>
        </p:sp>
        <p:sp>
          <p:nvSpPr>
            <p:cNvPr id="32" name="Legend2" hidden="1"/>
            <p:cNvSpPr>
              <a:spLocks noChangeArrowheads="1"/>
            </p:cNvSpPr>
            <p:nvPr userDrawn="1"/>
          </p:nvSpPr>
          <p:spPr bwMode="gray">
            <a:xfrm>
              <a:off x="2771" y="2915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Legend2</a:t>
              </a:r>
            </a:p>
          </p:txBody>
        </p:sp>
        <p:sp>
          <p:nvSpPr>
            <p:cNvPr id="33" name="Legend3" hidden="1"/>
            <p:cNvSpPr>
              <a:spLocks noChangeArrowheads="1"/>
            </p:cNvSpPr>
            <p:nvPr userDrawn="1"/>
          </p:nvSpPr>
          <p:spPr bwMode="gray">
            <a:xfrm>
              <a:off x="2771" y="3080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Legend3</a:t>
              </a:r>
            </a:p>
          </p:txBody>
        </p:sp>
      </p:grpSp>
      <p:grpSp>
        <p:nvGrpSpPr>
          <p:cNvPr id="34" name="LegendMoons" hidden="1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8146073" y="919164"/>
            <a:ext cx="1044819" cy="1327149"/>
            <a:chOff x="4965" y="484"/>
            <a:chExt cx="713" cy="836"/>
          </a:xfrm>
        </p:grpSpPr>
        <p:grpSp>
          <p:nvGrpSpPr>
            <p:cNvPr id="35" name="MoonLegend1" hidden="1"/>
            <p:cNvGrpSpPr>
              <a:grpSpLocks noChangeAspect="1"/>
            </p:cNvGrpSpPr>
            <p:nvPr userDrawn="1">
              <p:custDataLst>
                <p:tags r:id="rId18"/>
              </p:custDataLst>
            </p:nvPr>
          </p:nvGrpSpPr>
          <p:grpSpPr bwMode="auto">
            <a:xfrm>
              <a:off x="4965" y="486"/>
              <a:ext cx="112" cy="112"/>
              <a:chOff x="4533" y="183"/>
              <a:chExt cx="144" cy="144"/>
            </a:xfrm>
          </p:grpSpPr>
          <p:sp>
            <p:nvSpPr>
              <p:cNvPr id="53" name="Oval 38" hidden="1"/>
              <p:cNvSpPr>
                <a:spLocks noChangeAspect="1" noChangeArrowheads="1"/>
              </p:cNvSpPr>
              <p:nvPr>
                <p:custDataLst>
                  <p:tags r:id="rId31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54" name="Arc 39" hidden="1"/>
              <p:cNvSpPr>
                <a:spLocks noChangeAspect="1"/>
              </p:cNvSpPr>
              <p:nvPr>
                <p:custDataLst>
                  <p:tags r:id="rId32"/>
                </p:custDataLst>
              </p:nvPr>
            </p:nvSpPr>
            <p:spPr bwMode="gray">
              <a:xfrm>
                <a:off x="4533" y="183"/>
                <a:ext cx="144" cy="144"/>
              </a:xfrm>
              <a:custGeom>
                <a:avLst/>
                <a:gdLst>
                  <a:gd name="T0" fmla="*/ 0 w 43200"/>
                  <a:gd name="T1" fmla="*/ 0 h 43200"/>
                  <a:gd name="T2" fmla="*/ 0 w 43200"/>
                  <a:gd name="T3" fmla="*/ 0 h 43200"/>
                  <a:gd name="T4" fmla="*/ 0 w 43200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200" h="43200" fill="none" extrusionOk="0">
                    <a:moveTo>
                      <a:pt x="21599" y="0"/>
                    </a:moveTo>
                  </a:path>
                  <a:path w="43200" h="43200" stroke="0" extrusionOk="0">
                    <a:moveTo>
                      <a:pt x="21599" y="0"/>
                    </a:moveTo>
                    <a:lnTo>
                      <a:pt x="21600" y="21600"/>
                    </a:lnTo>
                    <a:lnTo>
                      <a:pt x="21599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36" name="MoonLegend2" hidden="1"/>
            <p:cNvGrpSpPr>
              <a:grpSpLocks noChangeAspect="1"/>
            </p:cNvGrpSpPr>
            <p:nvPr userDrawn="1">
              <p:custDataLst>
                <p:tags r:id="rId19"/>
              </p:custDataLst>
            </p:nvPr>
          </p:nvGrpSpPr>
          <p:grpSpPr bwMode="auto">
            <a:xfrm>
              <a:off x="4965" y="650"/>
              <a:ext cx="112" cy="112"/>
              <a:chOff x="1694" y="2044"/>
              <a:chExt cx="160" cy="160"/>
            </a:xfrm>
          </p:grpSpPr>
          <p:sp>
            <p:nvSpPr>
              <p:cNvPr id="51" name="Oval 41" hidden="1"/>
              <p:cNvSpPr>
                <a:spLocks noChangeAspect="1" noChangeArrowheads="1"/>
              </p:cNvSpPr>
              <p:nvPr>
                <p:custDataLst>
                  <p:tags r:id="rId29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52" name="Arc 42" hidden="1"/>
              <p:cNvSpPr>
                <a:spLocks noChangeAspect="1"/>
              </p:cNvSpPr>
              <p:nvPr>
                <p:custDataLst>
                  <p:tags r:id="rId30"/>
                </p:custDataLst>
              </p:nvPr>
            </p:nvSpPr>
            <p:spPr bwMode="gray">
              <a:xfrm>
                <a:off x="1774" y="2044"/>
                <a:ext cx="80" cy="8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37" name="MoonLegend3" hidden="1"/>
            <p:cNvGrpSpPr>
              <a:grpSpLocks noChangeAspect="1"/>
            </p:cNvGrpSpPr>
            <p:nvPr userDrawn="1">
              <p:custDataLst>
                <p:tags r:id="rId20"/>
              </p:custDataLst>
            </p:nvPr>
          </p:nvGrpSpPr>
          <p:grpSpPr bwMode="auto">
            <a:xfrm>
              <a:off x="4965" y="815"/>
              <a:ext cx="112" cy="112"/>
              <a:chOff x="4495" y="897"/>
              <a:chExt cx="160" cy="160"/>
            </a:xfrm>
          </p:grpSpPr>
          <p:sp>
            <p:nvSpPr>
              <p:cNvPr id="49" name="Oval 44" hidden="1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gray">
              <a:xfrm>
                <a:off x="4495" y="897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50" name="Arc 45" hidden="1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gray">
              <a:xfrm>
                <a:off x="4575" y="897"/>
                <a:ext cx="80" cy="160"/>
              </a:xfrm>
              <a:custGeom>
                <a:avLst/>
                <a:gdLst>
                  <a:gd name="T0" fmla="*/ 0 w 21600"/>
                  <a:gd name="T1" fmla="*/ 0 h 43200"/>
                  <a:gd name="T2" fmla="*/ 0 w 21600"/>
                  <a:gd name="T3" fmla="*/ 0 h 43200"/>
                  <a:gd name="T4" fmla="*/ 0 w 21600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2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529"/>
                      <a:pt x="11929" y="43199"/>
                      <a:pt x="0" y="43200"/>
                    </a:cubicBezTo>
                  </a:path>
                  <a:path w="21600" h="432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529"/>
                      <a:pt x="11929" y="43199"/>
                      <a:pt x="0" y="432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38" name="MoonLegend4" hidden="1"/>
            <p:cNvGrpSpPr>
              <a:grpSpLocks noChangeAspect="1"/>
            </p:cNvGrpSpPr>
            <p:nvPr userDrawn="1">
              <p:custDataLst>
                <p:tags r:id="rId21"/>
              </p:custDataLst>
            </p:nvPr>
          </p:nvGrpSpPr>
          <p:grpSpPr bwMode="auto">
            <a:xfrm>
              <a:off x="4965" y="982"/>
              <a:ext cx="112" cy="112"/>
              <a:chOff x="4495" y="1198"/>
              <a:chExt cx="160" cy="160"/>
            </a:xfrm>
          </p:grpSpPr>
          <p:sp>
            <p:nvSpPr>
              <p:cNvPr id="47" name="Oval 47" hidden="1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8" name="Arc 48" hidden="1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gray">
              <a:xfrm>
                <a:off x="4495" y="1198"/>
                <a:ext cx="160" cy="160"/>
              </a:xfrm>
              <a:custGeom>
                <a:avLst/>
                <a:gdLst>
                  <a:gd name="T0" fmla="*/ 0 w 43200"/>
                  <a:gd name="T1" fmla="*/ 0 h 43200"/>
                  <a:gd name="T2" fmla="*/ 0 w 43200"/>
                  <a:gd name="T3" fmla="*/ 0 h 43200"/>
                  <a:gd name="T4" fmla="*/ 0 w 43200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200" h="43200" fill="none" extrusionOk="0">
                    <a:moveTo>
                      <a:pt x="21599" y="0"/>
                    </a:move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33529"/>
                      <a:pt x="33529" y="43200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</a:path>
                  <a:path w="43200" h="43200" stroke="0" extrusionOk="0">
                    <a:moveTo>
                      <a:pt x="21599" y="0"/>
                    </a:move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33529"/>
                      <a:pt x="33529" y="43200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lnTo>
                      <a:pt x="21600" y="21600"/>
                    </a:lnTo>
                    <a:lnTo>
                      <a:pt x="21599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39" name="MoonLegend5" hidden="1"/>
            <p:cNvGrpSpPr>
              <a:grpSpLocks noChangeAspect="1"/>
            </p:cNvGrpSpPr>
            <p:nvPr userDrawn="1">
              <p:custDataLst>
                <p:tags r:id="rId22"/>
              </p:custDataLst>
            </p:nvPr>
          </p:nvGrpSpPr>
          <p:grpSpPr bwMode="auto">
            <a:xfrm>
              <a:off x="4965" y="1147"/>
              <a:ext cx="112" cy="112"/>
              <a:chOff x="4495" y="1440"/>
              <a:chExt cx="160" cy="160"/>
            </a:xfrm>
          </p:grpSpPr>
          <p:sp>
            <p:nvSpPr>
              <p:cNvPr id="45" name="Oval 50" hidden="1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46" name="Oval 51" hidden="1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40" name="Legend1" hidden="1"/>
            <p:cNvSpPr>
              <a:spLocks noChangeArrowheads="1"/>
            </p:cNvSpPr>
            <p:nvPr userDrawn="1"/>
          </p:nvSpPr>
          <p:spPr bwMode="gray">
            <a:xfrm>
              <a:off x="5135" y="484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Legend1</a:t>
              </a:r>
            </a:p>
          </p:txBody>
        </p:sp>
        <p:sp>
          <p:nvSpPr>
            <p:cNvPr id="41" name="Legend2" hidden="1"/>
            <p:cNvSpPr>
              <a:spLocks noChangeArrowheads="1"/>
            </p:cNvSpPr>
            <p:nvPr userDrawn="1"/>
          </p:nvSpPr>
          <p:spPr bwMode="gray">
            <a:xfrm>
              <a:off x="5135" y="649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Legend2</a:t>
              </a:r>
            </a:p>
          </p:txBody>
        </p:sp>
        <p:sp>
          <p:nvSpPr>
            <p:cNvPr id="42" name="Legend3" hidden="1"/>
            <p:cNvSpPr>
              <a:spLocks noChangeArrowheads="1"/>
            </p:cNvSpPr>
            <p:nvPr userDrawn="1"/>
          </p:nvSpPr>
          <p:spPr bwMode="gray">
            <a:xfrm>
              <a:off x="5135" y="814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Legend3</a:t>
              </a:r>
            </a:p>
          </p:txBody>
        </p:sp>
        <p:sp>
          <p:nvSpPr>
            <p:cNvPr id="43" name="Legend4" hidden="1"/>
            <p:cNvSpPr>
              <a:spLocks noChangeArrowheads="1"/>
            </p:cNvSpPr>
            <p:nvPr userDrawn="1"/>
          </p:nvSpPr>
          <p:spPr bwMode="gray">
            <a:xfrm>
              <a:off x="5135" y="981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Legend4</a:t>
              </a:r>
            </a:p>
          </p:txBody>
        </p:sp>
        <p:sp>
          <p:nvSpPr>
            <p:cNvPr id="44" name="Legend5" hidden="1"/>
            <p:cNvSpPr>
              <a:spLocks noChangeArrowheads="1"/>
            </p:cNvSpPr>
            <p:nvPr userDrawn="1"/>
          </p:nvSpPr>
          <p:spPr bwMode="gray">
            <a:xfrm>
              <a:off x="5135" y="1146"/>
              <a:ext cx="54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Legend5</a:t>
              </a:r>
            </a:p>
          </p:txBody>
        </p:sp>
      </p:grpSp>
      <p:grpSp>
        <p:nvGrpSpPr>
          <p:cNvPr id="55" name="ACET" hidden="1"/>
          <p:cNvGrpSpPr>
            <a:grpSpLocks/>
          </p:cNvGrpSpPr>
          <p:nvPr>
            <p:custDataLst>
              <p:tags r:id="rId15"/>
            </p:custDataLst>
          </p:nvPr>
        </p:nvGrpSpPr>
        <p:grpSpPr bwMode="auto">
          <a:xfrm>
            <a:off x="2167305" y="1728788"/>
            <a:ext cx="3936023" cy="508000"/>
            <a:chOff x="915" y="710"/>
            <a:chExt cx="2686" cy="320"/>
          </a:xfrm>
        </p:grpSpPr>
        <p:cxnSp>
          <p:nvCxnSpPr>
            <p:cNvPr id="56" name="AutoShape 58" hidden="1"/>
            <p:cNvCxnSpPr>
              <a:cxnSpLocks noChangeShapeType="1"/>
            </p:cNvCxnSpPr>
            <p:nvPr/>
          </p:nvCxnSpPr>
          <p:spPr bwMode="gray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" name="AutoShape 59" hidden="1"/>
            <p:cNvSpPr>
              <a:spLocks noChangeArrowheads="1"/>
            </p:cNvSpPr>
            <p:nvPr/>
          </p:nvSpPr>
          <p:spPr bwMode="gray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sz="1600" b="1">
                  <a:solidFill>
                    <a:schemeClr val="tx1"/>
                  </a:solidFill>
                </a:rPr>
                <a:t>Title</a:t>
              </a:r>
            </a:p>
            <a:p>
              <a:r>
                <a:rPr lang="en-US" sz="1600">
                  <a:solidFill>
                    <a:schemeClr val="tx1"/>
                  </a:solidFill>
                </a:rPr>
                <a:t>Unit of measure</a:t>
              </a:r>
            </a:p>
          </p:txBody>
        </p:sp>
      </p:grpSp>
      <p:grpSp>
        <p:nvGrpSpPr>
          <p:cNvPr id="58" name="Sticker" hidden="1"/>
          <p:cNvGrpSpPr>
            <a:grpSpLocks/>
          </p:cNvGrpSpPr>
          <p:nvPr>
            <p:custDataLst>
              <p:tags r:id="rId16"/>
            </p:custDataLst>
          </p:nvPr>
        </p:nvGrpSpPr>
        <p:grpSpPr bwMode="auto">
          <a:xfrm>
            <a:off x="7644914" y="919163"/>
            <a:ext cx="1293935" cy="304800"/>
            <a:chOff x="4623" y="376"/>
            <a:chExt cx="883" cy="192"/>
          </a:xfrm>
        </p:grpSpPr>
        <p:cxnSp>
          <p:nvCxnSpPr>
            <p:cNvPr id="59" name="AutoShape 62" hidden="1"/>
            <p:cNvCxnSpPr>
              <a:cxnSpLocks noChangeShapeType="1"/>
            </p:cNvCxnSpPr>
            <p:nvPr userDrawn="1"/>
          </p:nvCxnSpPr>
          <p:spPr bwMode="gray">
            <a:xfrm>
              <a:off x="4817" y="508"/>
              <a:ext cx="689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" name="AutoShape 63" hidden="1"/>
            <p:cNvSpPr>
              <a:spLocks noChangeArrowheads="1"/>
            </p:cNvSpPr>
            <p:nvPr userDrawn="1"/>
          </p:nvSpPr>
          <p:spPr bwMode="gray">
            <a:xfrm>
              <a:off x="4623" y="376"/>
              <a:ext cx="883" cy="192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5350">
                <a:buClr>
                  <a:schemeClr val="tx2"/>
                </a:buClr>
              </a:pPr>
              <a:r>
                <a:rPr lang="en-US">
                  <a:solidFill>
                    <a:srgbClr val="808080"/>
                  </a:solidFill>
                </a:rPr>
                <a:t>ILLUSTRATIVE</a:t>
              </a:r>
            </a:p>
          </p:txBody>
        </p:sp>
        <p:cxnSp>
          <p:nvCxnSpPr>
            <p:cNvPr id="61" name="AutoShape 64" hidden="1"/>
            <p:cNvCxnSpPr>
              <a:cxnSpLocks noChangeShapeType="1"/>
            </p:cNvCxnSpPr>
            <p:nvPr userDrawn="1"/>
          </p:nvCxnSpPr>
          <p:spPr bwMode="gray">
            <a:xfrm>
              <a:off x="4817" y="376"/>
              <a:ext cx="0" cy="132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10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Заголовок 1"/>
          <p:cNvSpPr>
            <a:spLocks noGrp="1"/>
          </p:cNvSpPr>
          <p:nvPr>
            <p:ph type="title"/>
          </p:nvPr>
        </p:nvSpPr>
        <p:spPr bwMode="auto">
          <a:xfrm>
            <a:off x="1043608" y="106370"/>
            <a:ext cx="7643192" cy="706437"/>
          </a:xfrm>
          <a:prstGeom prst="rect">
            <a:avLst/>
          </a:prstGeom>
          <a:noFill/>
          <a:ln>
            <a:noFill/>
          </a:ln>
          <a:extLst/>
        </p:spPr>
        <p:txBody>
          <a:bodyPr lIns="91440" tIns="45720" rIns="91440" bIns="45720"/>
          <a:lstStyle>
            <a:lvl1pPr>
              <a:defRPr sz="2400"/>
            </a:lvl1pPr>
          </a:lstStyle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62" name="Rectangle 11"/>
          <p:cNvSpPr>
            <a:spLocks noGrp="1" noChangeArrowheads="1"/>
          </p:cNvSpPr>
          <p:nvPr>
            <p:ph type="sldNum" sz="quarter" idx="11"/>
            <p:custDataLst>
              <p:tags r:id="rId17"/>
            </p:custDataLst>
          </p:nvPr>
        </p:nvSpPr>
        <p:spPr>
          <a:xfrm>
            <a:off x="8795239" y="6605588"/>
            <a:ext cx="143608" cy="152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A2FE15-6F97-4C1A-8E13-6635F42B4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99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Click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6" r:id="rId4"/>
    <p:sldLayoutId id="2147483667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435100"/>
            <a:ext cx="3991429" cy="1632857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rgbClr val="00B0F0"/>
                </a:solidFill>
              </a:rPr>
              <a:t>Фонд «</a:t>
            </a:r>
            <a:r>
              <a:rPr lang="ru-RU" sz="2400" dirty="0" err="1" smtClean="0">
                <a:solidFill>
                  <a:srgbClr val="00B0F0"/>
                </a:solidFill>
              </a:rPr>
              <a:t>Сколково</a:t>
            </a:r>
            <a:r>
              <a:rPr lang="ru-RU" sz="2400" dirty="0" smtClean="0">
                <a:solidFill>
                  <a:srgbClr val="00B0F0"/>
                </a:solidFill>
              </a:rPr>
              <a:t>»:</a:t>
            </a:r>
            <a:br>
              <a:rPr lang="ru-RU" sz="2400" dirty="0" smtClean="0">
                <a:solidFill>
                  <a:srgbClr val="00B0F0"/>
                </a:solidFill>
              </a:rPr>
            </a:br>
            <a:r>
              <a:rPr lang="ru-RU" sz="2400" dirty="0" smtClean="0">
                <a:solidFill>
                  <a:srgbClr val="00B0F0"/>
                </a:solidFill>
              </a:rPr>
              <a:t>Итоги 2012 г. и задачи на 2013 – 2014гг.</a:t>
            </a:r>
            <a:endParaRPr lang="ru-RU" sz="2400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932739" y="4269267"/>
            <a:ext cx="3981450" cy="719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92D050"/>
                </a:solidFill>
              </a:rPr>
              <a:t>ОТ КОЛИЧЕСТВА – К КАЧЕСТВУ</a:t>
            </a:r>
            <a:endParaRPr lang="ru-RU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047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Скругленный прямоугольник 11"/>
          <p:cNvSpPr/>
          <p:nvPr/>
        </p:nvSpPr>
        <p:spPr>
          <a:xfrm>
            <a:off x="699454" y="2138954"/>
            <a:ext cx="1121426" cy="28145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94674" y="2142397"/>
            <a:ext cx="1032526" cy="28145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2000" dirty="0"/>
              <a:t>Выполнение КПЭ 2012 года: основные выводы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1" y="1467386"/>
            <a:ext cx="8429624" cy="30018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Показатели Фонда, связанные </a:t>
            </a:r>
            <a:r>
              <a:rPr lang="ru-RU" dirty="0"/>
              <a:t>с </a:t>
            </a:r>
            <a:r>
              <a:rPr lang="ru-RU" dirty="0" smtClean="0"/>
              <a:t>созданием благоприятных </a:t>
            </a:r>
            <a:r>
              <a:rPr lang="ru-RU" dirty="0"/>
              <a:t>условий для развития инновационной </a:t>
            </a:r>
            <a:r>
              <a:rPr lang="ru-RU" dirty="0" smtClean="0"/>
              <a:t>среды </a:t>
            </a:r>
            <a:r>
              <a:rPr lang="ru-RU" b="1" dirty="0" smtClean="0">
                <a:solidFill>
                  <a:srgbClr val="00B050"/>
                </a:solidFill>
              </a:rPr>
              <a:t>выполнены </a:t>
            </a:r>
            <a:r>
              <a:rPr lang="ru-RU" b="1" dirty="0">
                <a:solidFill>
                  <a:srgbClr val="00B050"/>
                </a:solidFill>
              </a:rPr>
              <a:t>на 100 и более процентов:</a:t>
            </a:r>
            <a:endParaRPr lang="en-US" b="1" dirty="0">
              <a:solidFill>
                <a:srgbClr val="00B050"/>
              </a:solidFill>
            </a:endParaRPr>
          </a:p>
          <a:p>
            <a:pPr marL="1314450" lvl="3" indent="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ru-RU" sz="1600" dirty="0" smtClean="0"/>
              <a:t>Привлечено </a:t>
            </a:r>
            <a:r>
              <a:rPr lang="ru-RU" sz="1600" b="1" dirty="0" smtClean="0">
                <a:solidFill>
                  <a:srgbClr val="00B050"/>
                </a:solidFill>
              </a:rPr>
              <a:t>793</a:t>
            </a:r>
            <a:r>
              <a:rPr lang="ru-RU" sz="1600" b="1" dirty="0" smtClean="0">
                <a:solidFill>
                  <a:srgbClr val="808080"/>
                </a:solidFill>
              </a:rPr>
              <a:t> </a:t>
            </a:r>
            <a:r>
              <a:rPr lang="ru-RU" sz="1600" dirty="0" smtClean="0"/>
              <a:t>участника</a:t>
            </a:r>
            <a:r>
              <a:rPr lang="en-US" sz="1600" dirty="0" smtClean="0"/>
              <a:t> </a:t>
            </a:r>
            <a:r>
              <a:rPr lang="ru-RU" sz="1600" dirty="0" smtClean="0"/>
              <a:t>при плане в 500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pPr marL="1314450" lvl="3" indent="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ru-RU" sz="1600" dirty="0" smtClean="0"/>
              <a:t>Подано </a:t>
            </a:r>
            <a:r>
              <a:rPr lang="ru-RU" sz="1600" b="1" dirty="0">
                <a:solidFill>
                  <a:srgbClr val="00B050"/>
                </a:solidFill>
              </a:rPr>
              <a:t>159</a:t>
            </a:r>
            <a:r>
              <a:rPr lang="ru-RU" sz="1600" dirty="0" smtClean="0">
                <a:solidFill>
                  <a:srgbClr val="00B050"/>
                </a:solidFill>
              </a:rPr>
              <a:t> </a:t>
            </a:r>
            <a:r>
              <a:rPr lang="ru-RU" sz="1600" dirty="0" smtClean="0"/>
              <a:t>заявок на регистрацию объектов ИС при плане 100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pPr marL="1314450" lvl="3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ru-RU" sz="1600" dirty="0" smtClean="0"/>
              <a:t>Достигнута средняя доля со-финансирования проектов участников в </a:t>
            </a:r>
            <a:r>
              <a:rPr lang="ru-RU" sz="1600" b="1" dirty="0">
                <a:solidFill>
                  <a:srgbClr val="00B050"/>
                </a:solidFill>
              </a:rPr>
              <a:t>48%</a:t>
            </a:r>
            <a:r>
              <a:rPr lang="ru-RU" sz="1600" dirty="0" smtClean="0">
                <a:solidFill>
                  <a:srgbClr val="00B050"/>
                </a:solidFill>
              </a:rPr>
              <a:t> </a:t>
            </a:r>
            <a:r>
              <a:rPr lang="ru-RU" sz="1600" dirty="0" smtClean="0"/>
              <a:t>при целевом значении 40%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pPr marL="1314450" lvl="3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ru-RU" sz="1600" dirty="0" smtClean="0"/>
              <a:t>Сроки принятия решений о предоставлении статуса и грантов на </a:t>
            </a:r>
            <a:r>
              <a:rPr lang="ru-RU" sz="1600" b="1" dirty="0">
                <a:solidFill>
                  <a:srgbClr val="92D050"/>
                </a:solidFill>
              </a:rPr>
              <a:t>	</a:t>
            </a:r>
            <a:r>
              <a:rPr lang="ru-RU" sz="1600" b="1" dirty="0" smtClean="0">
                <a:solidFill>
                  <a:srgbClr val="92D050"/>
                </a:solidFill>
              </a:rPr>
              <a:t>	</a:t>
            </a:r>
            <a:r>
              <a:rPr lang="ru-RU" sz="1600" b="1" dirty="0" smtClean="0">
                <a:solidFill>
                  <a:srgbClr val="00B050"/>
                </a:solidFill>
              </a:rPr>
              <a:t>10-30</a:t>
            </a:r>
            <a:r>
              <a:rPr lang="ru-RU" sz="1600" b="1" dirty="0">
                <a:solidFill>
                  <a:srgbClr val="00B050"/>
                </a:solidFill>
              </a:rPr>
              <a:t>% </a:t>
            </a:r>
            <a:r>
              <a:rPr lang="ru-RU" sz="1600" dirty="0" smtClean="0"/>
              <a:t>короче плановых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pPr marL="1314450" lvl="3" indent="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ru-RU" sz="1600" dirty="0" smtClean="0"/>
              <a:t>Создано</a:t>
            </a:r>
            <a:r>
              <a:rPr lang="ru-RU" sz="1600" dirty="0" smtClean="0">
                <a:solidFill>
                  <a:srgbClr val="00B050"/>
                </a:solidFill>
              </a:rPr>
              <a:t> </a:t>
            </a:r>
            <a:r>
              <a:rPr lang="ru-RU" sz="1600" b="1" dirty="0">
                <a:solidFill>
                  <a:srgbClr val="00B050"/>
                </a:solidFill>
              </a:rPr>
              <a:t>3</a:t>
            </a:r>
            <a:r>
              <a:rPr lang="ru-RU" sz="1600" dirty="0" smtClean="0">
                <a:solidFill>
                  <a:srgbClr val="00B050"/>
                </a:solidFill>
              </a:rPr>
              <a:t> </a:t>
            </a:r>
            <a:r>
              <a:rPr lang="ru-RU" sz="1600" dirty="0" smtClean="0"/>
              <a:t>ЦКП и ЦКО, что соответствует плановому значению.</a:t>
            </a:r>
            <a:endParaRPr lang="ru-RU" sz="1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95301" y="4796213"/>
            <a:ext cx="8429624" cy="1635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–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–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»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Цели в части финансовой поддержки участников и загрузке оборудования ТПС </a:t>
            </a:r>
            <a:r>
              <a:rPr lang="ru-RU" b="1" dirty="0" smtClean="0">
                <a:solidFill>
                  <a:srgbClr val="FF9900"/>
                </a:solidFill>
              </a:rPr>
              <a:t>выполнены более</a:t>
            </a:r>
            <a:r>
              <a:rPr lang="ru-RU" b="1" dirty="0">
                <a:solidFill>
                  <a:srgbClr val="FF9900"/>
                </a:solidFill>
              </a:rPr>
              <a:t>,</a:t>
            </a:r>
            <a:r>
              <a:rPr lang="ru-RU" b="1" dirty="0" smtClean="0">
                <a:solidFill>
                  <a:srgbClr val="FF9900"/>
                </a:solidFill>
              </a:rPr>
              <a:t> чем на 50</a:t>
            </a:r>
            <a:r>
              <a:rPr lang="en-US" b="1" dirty="0">
                <a:solidFill>
                  <a:srgbClr val="FF9900"/>
                </a:solidFill>
              </a:rPr>
              <a:t>%</a:t>
            </a:r>
            <a:endParaRPr lang="en-US" dirty="0" smtClean="0">
              <a:solidFill>
                <a:srgbClr val="FF9900"/>
              </a:solidFill>
            </a:endParaRPr>
          </a:p>
          <a:p>
            <a:pPr marL="1314450" lvl="3" indent="0">
              <a:lnSpc>
                <a:spcPct val="15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1600" dirty="0" smtClean="0"/>
              <a:t>Загрузка оборудования ТПС составила </a:t>
            </a:r>
            <a:r>
              <a:rPr lang="ru-RU" sz="1600" b="1" dirty="0">
                <a:solidFill>
                  <a:srgbClr val="FF9900"/>
                </a:solidFill>
              </a:rPr>
              <a:t>59%</a:t>
            </a:r>
            <a:r>
              <a:rPr lang="ru-RU" sz="1600" dirty="0" smtClean="0"/>
              <a:t> от планового значения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pPr marL="1314450" lvl="3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1600" dirty="0" smtClean="0"/>
              <a:t>Выдано </a:t>
            </a:r>
            <a:r>
              <a:rPr lang="ru-RU" sz="1600" b="1" dirty="0">
                <a:solidFill>
                  <a:srgbClr val="FF9900"/>
                </a:solidFill>
              </a:rPr>
              <a:t>85%</a:t>
            </a:r>
            <a:r>
              <a:rPr lang="ru-RU" sz="1600" dirty="0" smtClean="0"/>
              <a:t> от планового количества грантов, перечислено </a:t>
            </a:r>
            <a:r>
              <a:rPr lang="ru-RU" sz="1600" b="1" dirty="0">
                <a:solidFill>
                  <a:srgbClr val="FF9900"/>
                </a:solidFill>
              </a:rPr>
              <a:t>60%</a:t>
            </a:r>
            <a:r>
              <a:rPr lang="ru-RU" sz="1600" dirty="0" smtClean="0"/>
              <a:t> и одобрено к выделению </a:t>
            </a:r>
            <a:r>
              <a:rPr lang="ru-RU" sz="1600" b="1" dirty="0">
                <a:solidFill>
                  <a:srgbClr val="FF9900"/>
                </a:solidFill>
              </a:rPr>
              <a:t>54%</a:t>
            </a:r>
            <a:r>
              <a:rPr lang="ru-RU" sz="1600" dirty="0" smtClean="0"/>
              <a:t> от целевого объема грантов.</a:t>
            </a:r>
            <a:endParaRPr lang="en-US" sz="1600" dirty="0" smtClean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4674" y="2142397"/>
            <a:ext cx="681706" cy="284723"/>
          </a:xfrm>
          <a:prstGeom prst="roundRect">
            <a:avLst/>
          </a:prstGeom>
          <a:solidFill>
            <a:schemeClr val="bg2"/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60137" y="2110404"/>
            <a:ext cx="7665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rgbClr val="00B050"/>
                </a:solidFill>
                <a:latin typeface="HelveticaNeueCyr-Roman"/>
              </a:rPr>
              <a:t>15</a:t>
            </a:r>
            <a:r>
              <a:rPr lang="ru-RU" sz="1600" b="1" dirty="0" smtClean="0">
                <a:solidFill>
                  <a:srgbClr val="00B050"/>
                </a:solidFill>
                <a:latin typeface="HelveticaNeueCyr-Roman"/>
              </a:rPr>
              <a:t>9</a:t>
            </a:r>
            <a:r>
              <a:rPr lang="en-US" sz="1600" b="1" dirty="0" smtClean="0">
                <a:solidFill>
                  <a:srgbClr val="00B050"/>
                </a:solidFill>
                <a:latin typeface="HelveticaNeueCyr-Roman"/>
              </a:rPr>
              <a:t> </a:t>
            </a:r>
            <a:r>
              <a:rPr lang="ru-RU" sz="1600" b="1" dirty="0" smtClean="0">
                <a:solidFill>
                  <a:srgbClr val="00B050"/>
                </a:solidFill>
                <a:latin typeface="HelveticaNeueCyr-Roman"/>
              </a:rPr>
              <a:t>%</a:t>
            </a:r>
            <a:endParaRPr lang="ru-RU" sz="1600" dirty="0">
              <a:solidFill>
                <a:srgbClr val="00B05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4674" y="2548797"/>
            <a:ext cx="1121426" cy="28145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94674" y="2548797"/>
            <a:ext cx="681706" cy="284723"/>
          </a:xfrm>
          <a:prstGeom prst="roundRect">
            <a:avLst/>
          </a:prstGeom>
          <a:solidFill>
            <a:schemeClr val="bg2"/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60137" y="2504104"/>
            <a:ext cx="7665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rgbClr val="00B050"/>
                </a:solidFill>
                <a:latin typeface="HelveticaNeueCyr-Roman"/>
              </a:rPr>
              <a:t>159 </a:t>
            </a:r>
            <a:r>
              <a:rPr lang="ru-RU" sz="1600" b="1" dirty="0" smtClean="0">
                <a:solidFill>
                  <a:srgbClr val="00B050"/>
                </a:solidFill>
                <a:latin typeface="HelveticaNeueCyr-Roman"/>
              </a:rPr>
              <a:t>%</a:t>
            </a:r>
            <a:endParaRPr lang="ru-RU" sz="1600" dirty="0">
              <a:solidFill>
                <a:srgbClr val="00B05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29211" y="3018696"/>
            <a:ext cx="782088" cy="284723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16511" y="3018697"/>
            <a:ext cx="681706" cy="284723"/>
          </a:xfrm>
          <a:prstGeom prst="roundRect">
            <a:avLst/>
          </a:prstGeom>
          <a:solidFill>
            <a:schemeClr val="bg2"/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81974" y="2986704"/>
            <a:ext cx="7665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rgbClr val="00B050"/>
                </a:solidFill>
                <a:latin typeface="HelveticaNeueCyr-Roman"/>
              </a:rPr>
              <a:t>1</a:t>
            </a:r>
            <a:r>
              <a:rPr lang="ru-RU" sz="1600" b="1" dirty="0" smtClean="0">
                <a:solidFill>
                  <a:srgbClr val="00B050"/>
                </a:solidFill>
                <a:latin typeface="HelveticaNeueCyr-Roman"/>
              </a:rPr>
              <a:t>20</a:t>
            </a:r>
            <a:r>
              <a:rPr lang="en-US" sz="1600" b="1" dirty="0" smtClean="0">
                <a:solidFill>
                  <a:srgbClr val="00B050"/>
                </a:solidFill>
                <a:latin typeface="HelveticaNeueCyr-Roman"/>
              </a:rPr>
              <a:t> </a:t>
            </a:r>
            <a:r>
              <a:rPr lang="ru-RU" sz="1600" b="1" dirty="0" smtClean="0">
                <a:solidFill>
                  <a:srgbClr val="00B050"/>
                </a:solidFill>
                <a:latin typeface="HelveticaNeueCyr-Roman"/>
              </a:rPr>
              <a:t>%</a:t>
            </a:r>
            <a:endParaRPr lang="ru-RU" sz="1600" dirty="0">
              <a:solidFill>
                <a:srgbClr val="00B050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16511" y="3501297"/>
            <a:ext cx="681706" cy="284723"/>
          </a:xfrm>
          <a:prstGeom prst="roundRect">
            <a:avLst/>
          </a:prstGeom>
          <a:solidFill>
            <a:schemeClr val="bg2"/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29211" y="4009297"/>
            <a:ext cx="669006" cy="28145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29211" y="4009297"/>
            <a:ext cx="681706" cy="284723"/>
          </a:xfrm>
          <a:prstGeom prst="roundRect">
            <a:avLst/>
          </a:prstGeom>
          <a:solidFill>
            <a:schemeClr val="bg2"/>
          </a:solidFill>
          <a:ln>
            <a:solidFill>
              <a:srgbClr val="00B050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94674" y="3977304"/>
            <a:ext cx="7088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rgbClr val="00B050"/>
                </a:solidFill>
                <a:latin typeface="HelveticaNeueCyr-Roman"/>
              </a:rPr>
              <a:t>1</a:t>
            </a:r>
            <a:r>
              <a:rPr lang="ru-RU" sz="1600" b="1" dirty="0" smtClean="0">
                <a:solidFill>
                  <a:srgbClr val="00B050"/>
                </a:solidFill>
                <a:latin typeface="HelveticaNeueCyr-Roman"/>
              </a:rPr>
              <a:t>00%</a:t>
            </a:r>
            <a:endParaRPr lang="ru-RU" sz="1600" dirty="0">
              <a:solidFill>
                <a:srgbClr val="00B05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57312" y="3469304"/>
            <a:ext cx="8819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B050"/>
                </a:solidFill>
                <a:latin typeface="HelveticaNeueCyr-Roman"/>
              </a:rPr>
              <a:t>   </a:t>
            </a:r>
            <a:r>
              <a:rPr lang="en-US" sz="1600" b="1" dirty="0" smtClean="0">
                <a:solidFill>
                  <a:srgbClr val="00B050"/>
                </a:solidFill>
                <a:latin typeface="HelveticaNeueCyr-Roman"/>
              </a:rPr>
              <a:t>1</a:t>
            </a:r>
            <a:r>
              <a:rPr lang="ru-RU" sz="1600" b="1" dirty="0" smtClean="0">
                <a:solidFill>
                  <a:srgbClr val="00B050"/>
                </a:solidFill>
                <a:latin typeface="HelveticaNeueCyr-Roman"/>
              </a:rPr>
              <a:t>00%</a:t>
            </a:r>
            <a:endParaRPr lang="ru-RU" sz="1600" dirty="0">
              <a:solidFill>
                <a:srgbClr val="00B050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25648" y="5511289"/>
            <a:ext cx="963452" cy="306561"/>
          </a:xfrm>
          <a:prstGeom prst="roundRect">
            <a:avLst/>
          </a:prstGeom>
          <a:solidFill>
            <a:schemeClr val="bg2"/>
          </a:solidFill>
          <a:ln>
            <a:solidFill>
              <a:srgbClr val="FFC000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25648" y="5511289"/>
            <a:ext cx="612632" cy="281454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699454" y="5489909"/>
            <a:ext cx="6527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chemeClr val="bg2"/>
                </a:solidFill>
                <a:latin typeface="HelveticaNeueCyr-Roman"/>
              </a:rPr>
              <a:t>59 </a:t>
            </a:r>
            <a:r>
              <a:rPr lang="ru-RU" sz="1600" b="1" dirty="0" smtClean="0">
                <a:solidFill>
                  <a:schemeClr val="bg2"/>
                </a:solidFill>
                <a:latin typeface="HelveticaNeueCyr-Roman"/>
              </a:rPr>
              <a:t>%</a:t>
            </a:r>
            <a:endParaRPr lang="ru-RU" sz="1600" dirty="0">
              <a:solidFill>
                <a:schemeClr val="bg2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25648" y="5993889"/>
            <a:ext cx="963452" cy="306561"/>
          </a:xfrm>
          <a:prstGeom prst="roundRect">
            <a:avLst/>
          </a:prstGeom>
          <a:solidFill>
            <a:schemeClr val="bg2"/>
          </a:solidFill>
          <a:ln>
            <a:solidFill>
              <a:srgbClr val="FFC000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25648" y="5993889"/>
            <a:ext cx="612632" cy="281454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99454" y="5972509"/>
            <a:ext cx="5950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2"/>
                </a:solidFill>
                <a:latin typeface="HelveticaNeueCyr-Roman"/>
              </a:rPr>
              <a:t>66%</a:t>
            </a:r>
            <a:endParaRPr lang="ru-RU" sz="16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826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Переход к новому этапу реализации стратегии Фонда в 2013 – 2014гг.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445505" y="2387483"/>
            <a:ext cx="3862441" cy="1169551"/>
            <a:chOff x="478194" y="4961007"/>
            <a:chExt cx="3516565" cy="1169551"/>
          </a:xfrm>
          <a:solidFill>
            <a:schemeClr val="bg1"/>
          </a:solidFill>
        </p:grpSpPr>
        <p:sp>
          <p:nvSpPr>
            <p:cNvPr id="33" name="Pentagon 32"/>
            <p:cNvSpPr/>
            <p:nvPr/>
          </p:nvSpPr>
          <p:spPr>
            <a:xfrm>
              <a:off x="478194" y="4961007"/>
              <a:ext cx="3516565" cy="1169551"/>
            </a:xfrm>
            <a:prstGeom prst="homePlate">
              <a:avLst>
                <a:gd name="adj" fmla="val 21889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68701" y="5068729"/>
              <a:ext cx="3176565" cy="95410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285750" indent="-285750">
                <a:buSzPct val="170000"/>
                <a:buFont typeface="Wingdings" pitchFamily="2" charset="2"/>
                <a:buChar char="ü"/>
              </a:pPr>
              <a:r>
                <a:rPr lang="ru-RU" sz="1400" b="1" dirty="0" smtClean="0"/>
                <a:t>Создание и формирование критической массы ключевых элементов инновационной экосистемы</a:t>
              </a:r>
              <a:endParaRPr lang="ru-RU" sz="1400" b="1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318000" y="2400760"/>
            <a:ext cx="4568823" cy="1169551"/>
            <a:chOff x="3994761" y="4713201"/>
            <a:chExt cx="4892064" cy="1169551"/>
          </a:xfrm>
        </p:grpSpPr>
        <p:sp>
          <p:nvSpPr>
            <p:cNvPr id="32" name="Pentagon 31"/>
            <p:cNvSpPr/>
            <p:nvPr/>
          </p:nvSpPr>
          <p:spPr>
            <a:xfrm>
              <a:off x="3994761" y="4713201"/>
              <a:ext cx="4892064" cy="1169551"/>
            </a:xfrm>
            <a:prstGeom prst="homePlate">
              <a:avLst>
                <a:gd name="adj" fmla="val 21889"/>
              </a:avLst>
            </a:prstGeom>
            <a:ln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323386" y="5049667"/>
              <a:ext cx="42348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/>
                <a:t>Повышение качества ключевых элементов инновационной экосистемы</a:t>
              </a:r>
              <a:endParaRPr lang="ru-RU" sz="1400" b="1" dirty="0"/>
            </a:p>
          </p:txBody>
        </p:sp>
      </p:grpSp>
      <p:sp>
        <p:nvSpPr>
          <p:cNvPr id="26" name="Rectangle 16"/>
          <p:cNvSpPr/>
          <p:nvPr/>
        </p:nvSpPr>
        <p:spPr>
          <a:xfrm>
            <a:off x="445505" y="4255899"/>
            <a:ext cx="3682390" cy="1805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spcBef>
                <a:spcPts val="200"/>
              </a:spcBef>
              <a:spcAft>
                <a:spcPts val="200"/>
              </a:spcAft>
              <a:defRPr/>
            </a:pPr>
            <a:r>
              <a:rPr lang="ru-RU" sz="1400" kern="0" dirty="0" smtClean="0">
                <a:latin typeface="HelveticaNeueCyr-Roman"/>
                <a:cs typeface="Gautami" pitchFamily="34" charset="0"/>
              </a:rPr>
              <a:t>Измеряются количественные показатели элементов экосистемы, например:</a:t>
            </a:r>
          </a:p>
          <a:p>
            <a:pPr marL="177800" lvl="0" indent="-177800" defTabSz="9144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ru-RU" sz="1400" kern="0" dirty="0" smtClean="0">
                <a:latin typeface="HelveticaNeueCyr-Roman"/>
                <a:cs typeface="Gautami" pitchFamily="34" charset="0"/>
              </a:rPr>
              <a:t>Количество участников</a:t>
            </a:r>
          </a:p>
          <a:p>
            <a:pPr marL="177800" lvl="0" indent="-177800" defTabSz="9144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ru-RU" sz="1400" kern="0" dirty="0" smtClean="0">
                <a:latin typeface="HelveticaNeueCyr-Roman"/>
                <a:cs typeface="Gautami" pitchFamily="34" charset="0"/>
              </a:rPr>
              <a:t>Объем утвержденных и выданных грантов участникам</a:t>
            </a:r>
          </a:p>
          <a:p>
            <a:pPr marL="177800" lvl="0" indent="-177800" defTabSz="9144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ru-RU" sz="1400" kern="0" dirty="0" smtClean="0">
                <a:latin typeface="HelveticaNeueCyr-Roman"/>
                <a:cs typeface="Gautami" pitchFamily="34" charset="0"/>
              </a:rPr>
              <a:t>Количество ЦКП и ЦКО</a:t>
            </a:r>
          </a:p>
          <a:p>
            <a:pPr marL="177800" lvl="0" indent="-177800" defTabSz="9144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ru-RU" sz="1400" kern="0" smtClean="0">
                <a:latin typeface="HelveticaNeueCyr-Roman"/>
                <a:cs typeface="Gautami" pitchFamily="34" charset="0"/>
              </a:rPr>
              <a:t>Количество студентов</a:t>
            </a:r>
            <a:endParaRPr lang="ru-RU" sz="1400" kern="0" dirty="0" smtClean="0">
              <a:latin typeface="HelveticaNeueCyr-Roman"/>
              <a:cs typeface="Gautami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04812" y="1590675"/>
            <a:ext cx="8460000" cy="0"/>
          </a:xfrm>
          <a:prstGeom prst="straightConnector1">
            <a:avLst/>
          </a:prstGeom>
          <a:ln w="44450"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33012" y="1673138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2010</a:t>
            </a:r>
            <a:endParaRPr lang="ru-RU" sz="1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881909" y="1673138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2011</a:t>
            </a:r>
            <a:endParaRPr lang="ru-RU" sz="1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3256834" y="1673138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2012</a:t>
            </a:r>
            <a:endParaRPr lang="ru-RU" sz="1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508463" y="169395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2013</a:t>
            </a:r>
            <a:endParaRPr lang="ru-RU" sz="1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6237844" y="1673138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2014</a:t>
            </a:r>
            <a:endParaRPr lang="ru-RU" sz="1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967225" y="1673138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2015</a:t>
            </a:r>
            <a:endParaRPr lang="ru-RU" sz="1400" b="1" dirty="0"/>
          </a:p>
        </p:txBody>
      </p:sp>
      <p:sp>
        <p:nvSpPr>
          <p:cNvPr id="48" name="Rectangle 16"/>
          <p:cNvSpPr/>
          <p:nvPr/>
        </p:nvSpPr>
        <p:spPr>
          <a:xfrm>
            <a:off x="4317999" y="4255899"/>
            <a:ext cx="474287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spcBef>
                <a:spcPts val="200"/>
              </a:spcBef>
              <a:spcAft>
                <a:spcPts val="200"/>
              </a:spcAft>
              <a:defRPr/>
            </a:pPr>
            <a:r>
              <a:rPr lang="ru-RU" sz="1400" kern="0" dirty="0" smtClean="0">
                <a:latin typeface="HelveticaNeueCyr-Roman"/>
                <a:cs typeface="Gautami" pitchFamily="34" charset="0"/>
              </a:rPr>
              <a:t>Успех Фонда определяется успехом Участников и вовлеченностью в экосистему ключевых элементов, которые могут быть измерены через:</a:t>
            </a:r>
          </a:p>
          <a:p>
            <a:pPr marL="285750" lvl="0" indent="-285750" defTabSz="9144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ru-RU" sz="1400" kern="0" dirty="0" smtClean="0">
                <a:latin typeface="HelveticaNeueCyr-Roman"/>
                <a:cs typeface="Gautami" pitchFamily="34" charset="0"/>
              </a:rPr>
              <a:t>Успешность участников</a:t>
            </a:r>
          </a:p>
          <a:p>
            <a:pPr marL="285750" lvl="0" indent="-285750" defTabSz="9144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ru-RU" sz="1400" kern="0" dirty="0" smtClean="0">
                <a:latin typeface="HelveticaNeueCyr-Roman"/>
                <a:cs typeface="Gautami" pitchFamily="34" charset="0"/>
              </a:rPr>
              <a:t>Привлекательность экосистемы</a:t>
            </a:r>
          </a:p>
          <a:p>
            <a:pPr marL="285750" lvl="0" indent="-285750" defTabSz="9144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ru-RU" sz="1400" kern="0" dirty="0" smtClean="0">
                <a:latin typeface="HelveticaNeueCyr-Roman"/>
                <a:cs typeface="Gautami" pitchFamily="34" charset="0"/>
              </a:rPr>
              <a:t>Эффективность сервисов</a:t>
            </a:r>
          </a:p>
          <a:p>
            <a:pPr marL="285750" lvl="0" indent="-285750" defTabSz="9144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ru-RU" sz="1400" kern="0" dirty="0" smtClean="0">
                <a:latin typeface="HelveticaNeueCyr-Roman"/>
                <a:cs typeface="Gautami" pitchFamily="34" charset="0"/>
              </a:rPr>
              <a:t>Развитие Сколтех</a:t>
            </a:r>
          </a:p>
          <a:p>
            <a:pPr marL="285750" lvl="0" indent="-285750" defTabSz="9144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ru-RU" sz="1400" kern="0" dirty="0" smtClean="0">
                <a:latin typeface="HelveticaNeueCyr-Roman"/>
                <a:cs typeface="Gautami" pitchFamily="34" charset="0"/>
              </a:rPr>
              <a:t>Динамику строительства</a:t>
            </a:r>
          </a:p>
          <a:p>
            <a:pPr marL="285750" lvl="0" indent="-285750" defTabSz="9144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ru-RU" sz="1400" kern="0" dirty="0" smtClean="0">
                <a:latin typeface="HelveticaNeueCyr-Roman"/>
                <a:cs typeface="Gautami" pitchFamily="34" charset="0"/>
              </a:rPr>
              <a:t>Эффективность планирования и бюджетирования</a:t>
            </a:r>
            <a:endParaRPr lang="en-US" sz="1400" kern="0" dirty="0">
              <a:latin typeface="HelveticaNeueCyr-Roman"/>
              <a:cs typeface="Gautami" pitchFamily="34" charset="0"/>
            </a:endParaRPr>
          </a:p>
        </p:txBody>
      </p:sp>
      <p:sp>
        <p:nvSpPr>
          <p:cNvPr id="50" name="Subtitle 2"/>
          <p:cNvSpPr txBox="1">
            <a:spLocks/>
          </p:cNvSpPr>
          <p:nvPr/>
        </p:nvSpPr>
        <p:spPr>
          <a:xfrm>
            <a:off x="2156984" y="3776309"/>
            <a:ext cx="3981450" cy="479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–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–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»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ru-RU" b="1" smtClean="0">
                <a:solidFill>
                  <a:srgbClr val="92D050"/>
                </a:solidFill>
              </a:rPr>
              <a:t>ОТ КОЛИЧЕСТВА – К КАЧЕСТВУ</a:t>
            </a:r>
            <a:endParaRPr lang="ru-RU" b="1" dirty="0">
              <a:solidFill>
                <a:srgbClr val="92D050"/>
              </a:solidFill>
            </a:endParaRPr>
          </a:p>
        </p:txBody>
      </p:sp>
      <p:sp>
        <p:nvSpPr>
          <p:cNvPr id="22" name="Isosceles Triangle 21"/>
          <p:cNvSpPr/>
          <p:nvPr/>
        </p:nvSpPr>
        <p:spPr>
          <a:xfrm>
            <a:off x="5050123" y="1484268"/>
            <a:ext cx="283902" cy="258713"/>
          </a:xfrm>
          <a:prstGeom prst="triangle">
            <a:avLst/>
          </a:prstGeom>
          <a:solidFill>
            <a:schemeClr val="bg1">
              <a:lumMod val="9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653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2000" dirty="0"/>
              <a:t>Стратегические показатели эффективности деятельности Фонда «</a:t>
            </a:r>
            <a:r>
              <a:rPr lang="ru-RU" sz="2000" dirty="0" err="1"/>
              <a:t>Сколково</a:t>
            </a:r>
            <a:r>
              <a:rPr lang="ru-RU" sz="2000" dirty="0"/>
              <a:t>» на 2013 – 2014гг.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714942"/>
              </p:ext>
            </p:extLst>
          </p:nvPr>
        </p:nvGraphicFramePr>
        <p:xfrm>
          <a:off x="276225" y="1358900"/>
          <a:ext cx="8610599" cy="5346700"/>
        </p:xfrm>
        <a:graphic>
          <a:graphicData uri="http://schemas.openxmlformats.org/drawingml/2006/table">
            <a:tbl>
              <a:tblPr firstRow="1">
                <a:tableStyleId>{0E3FDE45-AF77-4B5C-9715-49D594BDF05E}</a:tableStyleId>
              </a:tblPr>
              <a:tblGrid>
                <a:gridCol w="358775"/>
                <a:gridCol w="1803400"/>
                <a:gridCol w="4330700"/>
                <a:gridCol w="1066800"/>
                <a:gridCol w="1050924"/>
              </a:tblGrid>
              <a:tr h="38380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№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Область оценки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КПЭ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2013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2014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</a:tr>
              <a:tr h="276598">
                <a:tc rowSpan="5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1</a:t>
                      </a:r>
                      <a:endParaRPr kumimoji="0" lang="ru-RU" sz="1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Успешность участников</a:t>
                      </a:r>
                    </a:p>
                  </a:txBody>
                  <a:tcPr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 smtClean="0">
                          <a:solidFill>
                            <a:schemeClr val="tx1"/>
                          </a:solidFill>
                          <a:latin typeface="+mn-lt"/>
                        </a:rPr>
                        <a:t>Суммарная</a:t>
                      </a:r>
                      <a:r>
                        <a:rPr lang="ru-RU" sz="135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выручка (млрд. руб.)</a:t>
                      </a:r>
                      <a:endParaRPr lang="ru-RU" sz="135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1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5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14698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dirty="0" smtClean="0">
                          <a:latin typeface="+mn-lt"/>
                        </a:rPr>
                        <a:t>Доля привлеченного внешнего финансирования</a:t>
                      </a:r>
                      <a:endParaRPr lang="ru-RU" sz="135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50%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60%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21590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созданных новых рабочих мест (тыс. шт.)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7,4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0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заявок на объекты ИС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0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и объем сделок с объектами ИС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мониторинг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506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2</a:t>
                      </a:r>
                      <a:endParaRPr kumimoji="0" lang="ru-RU" sz="1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Эффективность сервисов</a:t>
                      </a: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Доля участников, удовлетворенных услугами Технопарка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506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Средние сроки принятия решений (по статусу</a:t>
                      </a:r>
                      <a:r>
                        <a:rPr lang="ru-RU" sz="135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участника с предварительным одобрением, без предварительного одобрения, а также предоставлении гранта)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30 / 70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 / 30 / 70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560">
                <a:tc rowSpan="4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3</a:t>
                      </a:r>
                      <a:endParaRPr kumimoji="0" lang="ru-RU" sz="1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</a:t>
                      </a:r>
                      <a:r>
                        <a:rPr lang="ru-RU" sz="14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привлекательного профессионального сообщества</a:t>
                      </a:r>
                      <a:endParaRPr lang="ru-RU" sz="1400" b="1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Вовлеченность партнеров:</a:t>
                      </a:r>
                      <a:r>
                        <a:rPr lang="ru-RU" sz="135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количество рабочих мест в центрах НИОКР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1000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50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Вовлеченность венчурных инвесторов: доля в финансировании и количестве сделок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370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Вовлеченность</a:t>
                      </a:r>
                      <a:r>
                        <a:rPr lang="ru-RU" sz="135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сообщества в инновационную экосистему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0506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Процент привлечения новых членов он-</a:t>
                      </a:r>
                      <a:r>
                        <a:rPr lang="ru-RU" sz="135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лайн</a:t>
                      </a:r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сообщества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1,5%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2,0%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943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Стратегические показатели эффективности деятельности Фонда «</a:t>
            </a:r>
            <a:r>
              <a:rPr lang="ru-RU" sz="2000" dirty="0" err="1"/>
              <a:t>Сколково</a:t>
            </a:r>
            <a:r>
              <a:rPr lang="ru-RU" sz="2000" dirty="0"/>
              <a:t>» на 2013 – 2014гг.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651906"/>
              </p:ext>
            </p:extLst>
          </p:nvPr>
        </p:nvGraphicFramePr>
        <p:xfrm>
          <a:off x="276225" y="1358900"/>
          <a:ext cx="8610599" cy="3506667"/>
        </p:xfrm>
        <a:graphic>
          <a:graphicData uri="http://schemas.openxmlformats.org/drawingml/2006/table">
            <a:tbl>
              <a:tblPr firstRow="1">
                <a:tableStyleId>{0E3FDE45-AF77-4B5C-9715-49D594BDF05E}</a:tableStyleId>
              </a:tblPr>
              <a:tblGrid>
                <a:gridCol w="358775"/>
                <a:gridCol w="1651000"/>
                <a:gridCol w="4483100"/>
                <a:gridCol w="1066800"/>
                <a:gridCol w="1050924"/>
              </a:tblGrid>
              <a:tr h="38380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№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Область оценки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КПЭ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2013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2014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</a:tr>
              <a:tr h="276598">
                <a:tc rowSpan="3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4</a:t>
                      </a:r>
                      <a:endParaRPr kumimoji="0" lang="ru-RU" sz="1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</a:t>
                      </a:r>
                      <a:r>
                        <a:rPr lang="ru-RU" sz="14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baseline="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Сколтех</a:t>
                      </a:r>
                      <a:endParaRPr lang="ru-RU" sz="1400" b="1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dirty="0" smtClean="0">
                          <a:solidFill>
                            <a:schemeClr val="tx1"/>
                          </a:solidFill>
                          <a:latin typeface="+mn-lt"/>
                        </a:rPr>
                        <a:t>Количество профессоров, привлеченных в исследовательские центры </a:t>
                      </a:r>
                      <a:r>
                        <a:rPr lang="ru-RU" sz="135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Сколтех</a:t>
                      </a:r>
                      <a:endParaRPr lang="ru-RU" sz="135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5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2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14698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dirty="0" smtClean="0">
                          <a:latin typeface="+mn-lt"/>
                        </a:rPr>
                        <a:t>Структура профессионального сообщества </a:t>
                      </a:r>
                      <a:r>
                        <a:rPr lang="ru-RU" sz="1350" dirty="0" err="1" smtClean="0">
                          <a:latin typeface="+mn-lt"/>
                        </a:rPr>
                        <a:t>Сколтех</a:t>
                      </a:r>
                      <a:endParaRPr lang="ru-RU" sz="1350" dirty="0" smtClean="0">
                        <a:latin typeface="+mn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</a:rPr>
                        <a:t>В соотв. с ресурсным планом </a:t>
                      </a:r>
                      <a:r>
                        <a:rPr lang="en-US" sz="1300" dirty="0" smtClean="0">
                          <a:latin typeface="+mn-lt"/>
                        </a:rPr>
                        <a:t>/ </a:t>
                      </a:r>
                      <a:r>
                        <a:rPr lang="ru-RU" sz="1300" dirty="0" smtClean="0">
                          <a:latin typeface="+mn-lt"/>
                        </a:rPr>
                        <a:t>бюджетом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21590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Разработка и предоставление образовательных программ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06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Строительство</a:t>
                      </a: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Соблюдение плана-графика и</a:t>
                      </a:r>
                      <a:r>
                        <a:rPr lang="ru-RU" sz="135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бюджета строительства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 графику</a:t>
                      </a:r>
                      <a:r>
                        <a:rPr lang="ru-RU" sz="1400" strike="noStrike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400" strike="noStrike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506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Объем внешнего финансирования,</a:t>
                      </a:r>
                      <a:r>
                        <a:rPr lang="ru-RU" sz="135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привлеченного на строительство города (с учетом обязательств, млрд. руб.)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560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 и бюджетирование</a:t>
                      </a: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Актуальность </a:t>
                      </a:r>
                      <a:r>
                        <a:rPr lang="ru-RU" sz="135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форсайтов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65%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656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rgbClr val="EC5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Соблюдение бюджета Фонда  (без</a:t>
                      </a:r>
                      <a:r>
                        <a:rPr lang="ru-RU" sz="135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учета бюджета строительства, касса и обязательства)</a:t>
                      </a:r>
                      <a:endParaRPr lang="ru-RU" sz="13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-10%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-10%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451327"/>
            <a:ext cx="53799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aseline="30000" dirty="0" smtClean="0"/>
              <a:t>1</a:t>
            </a:r>
            <a:r>
              <a:rPr lang="ru-RU" sz="1100" dirty="0" smtClean="0"/>
              <a:t> достижение </a:t>
            </a:r>
            <a:r>
              <a:rPr lang="ru-RU" sz="1100" dirty="0"/>
              <a:t>контрольных точек в соответствии с графиком строительства. </a:t>
            </a:r>
          </a:p>
          <a:p>
            <a:r>
              <a:rPr lang="ru-RU" sz="1100" dirty="0"/>
              <a:t>Контрольные точки будут </a:t>
            </a:r>
            <a:r>
              <a:rPr lang="ru-RU" sz="1100" dirty="0" smtClean="0"/>
              <a:t>определены </a:t>
            </a:r>
            <a:r>
              <a:rPr lang="ru-RU" sz="1100" dirty="0"/>
              <a:t>по мере формирования графика </a:t>
            </a:r>
            <a:r>
              <a:rPr lang="ru-RU" sz="1100" dirty="0" smtClean="0"/>
              <a:t>строительства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4086319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dqmuv.j6U2xWo9Go.6jx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uvnjdJku0O.bJaxgSOcc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YI.3uaXfEecq5KVpzx2b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vYt.XonuEuQm7h.SCRtH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k6xqi_PMUyIoba_cbgz5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oZ9MnPwbE6duM22FS.tT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zl3MV830anjENVD.R.k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buuIugTbkqNj_GpzrJ_1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.VDs01z8ky523Y3WVY7N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brsOV.4Yk69CJsO1a5.D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lbvsyTsd0S1drTdAgJRu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W3RHMHGekyEs_qlHaAtn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J7je4eFkUqpyooBkKhfJ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EYaRt0reEOX0yHk47Vh5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3Wdfdwj_Em49R.RFQaiew"/>
</p:tagLst>
</file>

<file path=ppt/theme/theme1.xml><?xml version="1.0" encoding="utf-8"?>
<a:theme xmlns:a="http://schemas.openxmlformats.org/drawingml/2006/main" name="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skolkovo.thmx</Template>
  <TotalTime>16913</TotalTime>
  <Words>530</Words>
  <Application>Microsoft Macintosh PowerPoint</Application>
  <PresentationFormat>Экран (4:3)</PresentationFormat>
  <Paragraphs>118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skolkovo</vt:lpstr>
      <vt:lpstr>think-cell Slide</vt:lpstr>
      <vt:lpstr>Фонд «Сколково»: Итоги 2012 г. и задачи на 2013 – 2014гг.</vt:lpstr>
      <vt:lpstr>Выполнение КПЭ 2012 года: основные выводы</vt:lpstr>
      <vt:lpstr>Переход к новому этапу реализации стратегии Фонда в 2013 – 2014гг.</vt:lpstr>
      <vt:lpstr>Стратегические показатели эффективности деятельности Фонда «Сколково» на 2013 – 2014гг.</vt:lpstr>
      <vt:lpstr>Стратегические показатели эффективности деятельности Фонда «Сколково» на 2013 – 2014гг.</vt:lpstr>
    </vt:vector>
  </TitlesOfParts>
  <Company>leon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</dc:creator>
  <cp:lastModifiedBy>Kris Bogdanova</cp:lastModifiedBy>
  <cp:revision>1087</cp:revision>
  <cp:lastPrinted>2013-02-19T06:00:14Z</cp:lastPrinted>
  <dcterms:created xsi:type="dcterms:W3CDTF">2012-05-19T18:14:42Z</dcterms:created>
  <dcterms:modified xsi:type="dcterms:W3CDTF">2013-03-01T14:14:35Z</dcterms:modified>
</cp:coreProperties>
</file>