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compatMode="1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424" r:id="rId3"/>
    <p:sldId id="425" r:id="rId4"/>
    <p:sldId id="394" r:id="rId5"/>
    <p:sldId id="397" r:id="rId6"/>
    <p:sldId id="333" r:id="rId7"/>
    <p:sldId id="405" r:id="rId8"/>
    <p:sldId id="406" r:id="rId9"/>
    <p:sldId id="408" r:id="rId10"/>
    <p:sldId id="409" r:id="rId11"/>
    <p:sldId id="410" r:id="rId12"/>
    <p:sldId id="434" r:id="rId13"/>
    <p:sldId id="430" r:id="rId14"/>
    <p:sldId id="422" r:id="rId15"/>
    <p:sldId id="419" r:id="rId16"/>
    <p:sldId id="420" r:id="rId17"/>
    <p:sldId id="421" r:id="rId18"/>
    <p:sldId id="432" r:id="rId19"/>
    <p:sldId id="411" r:id="rId20"/>
    <p:sldId id="344" r:id="rId21"/>
    <p:sldId id="429" r:id="rId22"/>
    <p:sldId id="287" r:id="rId23"/>
    <p:sldId id="426" r:id="rId24"/>
    <p:sldId id="427" r:id="rId25"/>
    <p:sldId id="435" r:id="rId26"/>
    <p:sldId id="428" r:id="rId27"/>
    <p:sldId id="423" r:id="rId28"/>
    <p:sldId id="431" r:id="rId2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6699"/>
    <a:srgbClr val="B5ABFB"/>
    <a:srgbClr val="948FD9"/>
    <a:srgbClr val="F2F2F2"/>
    <a:srgbClr val="5ECB1B"/>
    <a:srgbClr val="B2D700"/>
    <a:srgbClr val="A5FD4D"/>
    <a:srgbClr val="CDFE9C"/>
    <a:srgbClr val="D3F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658" autoAdjust="0"/>
    <p:restoredTop sz="96547" autoAdjust="0"/>
  </p:normalViewPr>
  <p:slideViewPr>
    <p:cSldViewPr snapToGrid="0" snapToObjects="1">
      <p:cViewPr>
        <p:scale>
          <a:sx n="86" d="100"/>
          <a:sy n="86" d="100"/>
        </p:scale>
        <p:origin x="-600" y="-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8" d="100"/>
        <a:sy n="138" d="100"/>
      </p:scale>
      <p:origin x="0" y="3420"/>
    </p:cViewPr>
  </p:sorterViewPr>
  <p:notesViewPr>
    <p:cSldViewPr snapToGrid="0" snapToObjects="1">
      <p:cViewPr varScale="1">
        <p:scale>
          <a:sx n="77" d="100"/>
          <a:sy n="77" d="100"/>
        </p:scale>
        <p:origin x="-3966" y="-84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Golubina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Лист2!$C$2</c:f>
              <c:strCache>
                <c:ptCount val="1"/>
                <c:pt idx="0">
                  <c:v>Цель</c:v>
                </c:pt>
              </c:strCache>
            </c:strRef>
          </c:tx>
          <c:invertIfNegative val="0"/>
          <c:cat>
            <c:strRef>
              <c:f>Лист2!$B$3:$B$5</c:f>
              <c:strCache>
                <c:ptCount val="3"/>
                <c:pt idx="0">
                  <c:v>А</c:v>
                </c:pt>
                <c:pt idx="1">
                  <c:v>Б</c:v>
                </c:pt>
                <c:pt idx="2">
                  <c:v>В</c:v>
                </c:pt>
              </c:strCache>
            </c:strRef>
          </c:cat>
          <c:val>
            <c:numRef>
              <c:f>Лист2!$C$3:$C$5</c:f>
              <c:numCache>
                <c:formatCode>General</c:formatCode>
                <c:ptCount val="3"/>
                <c:pt idx="0">
                  <c:v>45.0</c:v>
                </c:pt>
                <c:pt idx="1">
                  <c:v>31.0</c:v>
                </c:pt>
                <c:pt idx="2">
                  <c:v>100.0</c:v>
                </c:pt>
              </c:numCache>
            </c:numRef>
          </c:val>
        </c:ser>
        <c:ser>
          <c:idx val="1"/>
          <c:order val="1"/>
          <c:tx>
            <c:strRef>
              <c:f>Лист2!$D$2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336699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Лист2!$B$3:$B$5</c:f>
              <c:strCache>
                <c:ptCount val="3"/>
                <c:pt idx="0">
                  <c:v>А</c:v>
                </c:pt>
                <c:pt idx="1">
                  <c:v>Б</c:v>
                </c:pt>
                <c:pt idx="2">
                  <c:v>В</c:v>
                </c:pt>
              </c:strCache>
            </c:strRef>
          </c:cat>
          <c:val>
            <c:numRef>
              <c:f>Лист2!$D$3:$D$5</c:f>
              <c:numCache>
                <c:formatCode>General</c:formatCode>
                <c:ptCount val="3"/>
                <c:pt idx="0">
                  <c:v>44.0</c:v>
                </c:pt>
                <c:pt idx="1">
                  <c:v>29.0</c:v>
                </c:pt>
                <c:pt idx="2">
                  <c:v>52.0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2092560232"/>
        <c:axId val="-2096866456"/>
      </c:barChart>
      <c:catAx>
        <c:axId val="-2092560232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96866456"/>
        <c:crosses val="autoZero"/>
        <c:auto val="1"/>
        <c:lblAlgn val="ctr"/>
        <c:lblOffset val="100"/>
        <c:noMultiLvlLbl val="0"/>
      </c:catAx>
      <c:valAx>
        <c:axId val="-2096866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-20925602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9520893834985"/>
          <c:y val="0.29206375671319"/>
          <c:w val="0.60834787506466"/>
          <c:h val="0.58015834972478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0.641667287306671</c:v>
                </c:pt>
                <c:pt idx="1">
                  <c:v>0.358332712693329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9520893834985"/>
          <c:y val="0.29206375671319"/>
          <c:w val="0.60834787506466"/>
          <c:h val="0.58015834972478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0.583039419087137</c:v>
                </c:pt>
                <c:pt idx="1">
                  <c:v>0.416960580912863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394583469103"/>
          <c:y val="0.196874880805564"/>
          <c:w val="0.691215063777099"/>
          <c:h val="0.7331888998492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Изменение за август 2012</c:v>
                </c:pt>
              </c:strCache>
            </c:strRef>
          </c:tx>
          <c:spPr>
            <a:solidFill>
              <a:schemeClr val="bg2">
                <a:lumMod val="95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КОСМ</c:v>
                </c:pt>
                <c:pt idx="1">
                  <c:v>ЯТ</c:v>
                </c:pt>
                <c:pt idx="2">
                  <c:v>ЭЭ</c:v>
                </c:pt>
                <c:pt idx="3">
                  <c:v>ИКТ</c:v>
                </c:pt>
                <c:pt idx="4">
                  <c:v>БМТ</c:v>
                </c:pt>
                <c:pt idx="5">
                  <c:v>Всего: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6.0</c:v>
                </c:pt>
                <c:pt idx="1">
                  <c:v>1.0</c:v>
                </c:pt>
                <c:pt idx="2">
                  <c:v>10.0</c:v>
                </c:pt>
                <c:pt idx="3">
                  <c:v>12.0</c:v>
                </c:pt>
                <c:pt idx="4">
                  <c:v>8.0</c:v>
                </c:pt>
                <c:pt idx="5">
                  <c:v>37.0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86394104"/>
        <c:axId val="-2086391128"/>
      </c:barChart>
      <c:catAx>
        <c:axId val="-2086394104"/>
        <c:scaling>
          <c:orientation val="minMax"/>
        </c:scaling>
        <c:delete val="1"/>
        <c:axPos val="l"/>
        <c:majorTickMark val="out"/>
        <c:minorTickMark val="none"/>
        <c:tickLblPos val="nextTo"/>
        <c:crossAx val="-2086391128"/>
        <c:crosses val="autoZero"/>
        <c:auto val="1"/>
        <c:lblAlgn val="ctr"/>
        <c:lblOffset val="100"/>
        <c:noMultiLvlLbl val="0"/>
      </c:catAx>
      <c:valAx>
        <c:axId val="-2086391128"/>
        <c:scaling>
          <c:orientation val="minMax"/>
          <c:max val="35.0"/>
          <c:min val="0.0"/>
        </c:scaling>
        <c:delete val="1"/>
        <c:axPos val="b"/>
        <c:numFmt formatCode="General" sourceLinked="1"/>
        <c:majorTickMark val="out"/>
        <c:minorTickMark val="none"/>
        <c:tickLblPos val="nextTo"/>
        <c:crossAx val="-2086394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bg1">
              <a:lumMod val="25000"/>
            </a:schemeClr>
          </a:solidFill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9703723872681"/>
          <c:y val="0.141978646659835"/>
          <c:w val="0.642448669845086"/>
          <c:h val="0.16492758683280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2010 год</c:v>
                </c:pt>
              </c:strCache>
            </c:strRef>
          </c:tx>
          <c:spPr>
            <a:solidFill>
              <a:srgbClr val="666666">
                <a:lumMod val="60000"/>
                <a:lumOff val="40000"/>
              </a:srgbClr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(перечислено)</c:v>
                </c:pt>
                <c:pt idx="1">
                  <c:v>Всего (одобрено)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874.256</c:v>
                </c:pt>
                <c:pt idx="1">
                  <c:v>2958.5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 год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(перечислено)</c:v>
                </c:pt>
                <c:pt idx="1">
                  <c:v>Всего (одобрено)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1214.558839</c:v>
                </c:pt>
                <c:pt idx="1">
                  <c:v>2664.5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1 января по 31 октября 2012 года</c:v>
                </c:pt>
              </c:strCache>
            </c:strRef>
          </c:tx>
          <c:spPr>
            <a:solidFill>
              <a:srgbClr val="FFFFFF">
                <a:lumMod val="9500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Всего (перечислено)</c:v>
                </c:pt>
                <c:pt idx="1">
                  <c:v>Всего (одобрено)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2347.5786002</c:v>
                </c:pt>
                <c:pt idx="1">
                  <c:v>2752.1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86257208"/>
        <c:axId val="-2086254088"/>
      </c:barChart>
      <c:catAx>
        <c:axId val="-2086257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2086254088"/>
        <c:crosses val="autoZero"/>
        <c:auto val="0"/>
        <c:lblAlgn val="ctr"/>
        <c:lblOffset val="100"/>
        <c:noMultiLvlLbl val="0"/>
      </c:catAx>
      <c:valAx>
        <c:axId val="-2086254088"/>
        <c:scaling>
          <c:orientation val="minMax"/>
          <c:max val="8100.0"/>
          <c:min val="0.0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-2086257208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109812663674099"/>
          <c:y val="0.0881543164206914"/>
          <c:w val="0.737191284586324"/>
          <c:h val="0.0505101320127317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FFFFFF"/>
      </a:solidFill>
    </a:ln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647660508782556"/>
          <c:y val="0.114629868107436"/>
          <c:w val="0.837157026044821"/>
          <c:h val="0.6130756382724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Одобрено грантов в 2012 году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00769230769230771"/>
                  <c:y val="0.020898641588296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0384600242277408"/>
                  <c:y val="0.016718584158171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1200" dirty="0" smtClean="0">
                        <a:solidFill>
                          <a:schemeClr val="bg1">
                            <a:lumMod val="25000"/>
                          </a:schemeClr>
                        </a:solidFill>
                      </a:rPr>
                      <a:t>322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>
                        <a:lumMod val="2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ИКТ</c:v>
                </c:pt>
                <c:pt idx="1">
                  <c:v>ЭнЭф</c:v>
                </c:pt>
                <c:pt idx="2">
                  <c:v>Био</c:v>
                </c:pt>
                <c:pt idx="3">
                  <c:v>ЯТ</c:v>
                </c:pt>
                <c:pt idx="4">
                  <c:v>Косм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1631.50851537</c:v>
                </c:pt>
                <c:pt idx="1">
                  <c:v>397.2798179899999</c:v>
                </c:pt>
                <c:pt idx="2">
                  <c:v>228.582132</c:v>
                </c:pt>
                <c:pt idx="3">
                  <c:v>142.622826</c:v>
                </c:pt>
                <c:pt idx="4">
                  <c:v>352.0897916500001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Перечислено грантов в 2012 году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025"/>
                  <c:y val="0.004179399205193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134615384615385"/>
                  <c:y val="-0.0041797283176592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0269230769230769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0173076923076923"/>
                  <c:y val="-0.0083594566353187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00384615384615385"/>
                  <c:y val="0.016718913270637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>
                        <a:lumMod val="2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ИКТ</c:v>
                </c:pt>
                <c:pt idx="1">
                  <c:v>ЭнЭф</c:v>
                </c:pt>
                <c:pt idx="2">
                  <c:v>Био</c:v>
                </c:pt>
                <c:pt idx="3">
                  <c:v>ЯТ</c:v>
                </c:pt>
                <c:pt idx="4">
                  <c:v>Косм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918.55991792</c:v>
                </c:pt>
                <c:pt idx="1">
                  <c:v>689.33773618</c:v>
                </c:pt>
                <c:pt idx="2">
                  <c:v>495.9914189999999</c:v>
                </c:pt>
                <c:pt idx="3">
                  <c:v>115.156525</c:v>
                </c:pt>
                <c:pt idx="4">
                  <c:v>128.5330021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86197432"/>
        <c:axId val="-2086194184"/>
      </c:barChart>
      <c:catAx>
        <c:axId val="-2086197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25000"/>
                  </a:schemeClr>
                </a:solidFill>
              </a:defRPr>
            </a:pPr>
            <a:endParaRPr lang="ru-RU"/>
          </a:p>
        </c:txPr>
        <c:crossAx val="-2086194184"/>
        <c:crosses val="autoZero"/>
        <c:auto val="1"/>
        <c:lblAlgn val="ctr"/>
        <c:lblOffset val="100"/>
        <c:noMultiLvlLbl val="0"/>
      </c:catAx>
      <c:valAx>
        <c:axId val="-2086194184"/>
        <c:scaling>
          <c:orientation val="minMax"/>
          <c:max val="1750.0"/>
          <c:min val="0.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>
                    <a:lumMod val="25000"/>
                  </a:schemeClr>
                </a:solidFill>
              </a:defRPr>
            </a:pPr>
            <a:endParaRPr lang="ru-RU"/>
          </a:p>
        </c:txPr>
        <c:crossAx val="-2086197432"/>
        <c:crosses val="autoZero"/>
        <c:crossBetween val="between"/>
        <c:majorUnit val="400.0"/>
      </c:valAx>
    </c:plotArea>
    <c:legend>
      <c:legendPos val="t"/>
      <c:overlay val="0"/>
      <c:txPr>
        <a:bodyPr/>
        <a:lstStyle/>
        <a:p>
          <a:pPr>
            <a:defRPr sz="1200">
              <a:solidFill>
                <a:schemeClr val="bg1">
                  <a:lumMod val="2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Аккредитация инвестиционных фондов</a:t>
            </a:r>
          </a:p>
        </c:rich>
      </c:tx>
      <c:layout>
        <c:manualLayout>
          <c:xMode val="edge"/>
          <c:yMode val="edge"/>
          <c:x val="0.16204580994384"/>
          <c:y val="0.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687379163667982"/>
          <c:y val="0.436901892953975"/>
          <c:w val="0.891622708527526"/>
          <c:h val="0.3121693691573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2011 год</c:v>
                </c:pt>
              </c:strCache>
            </c:strRef>
          </c:tx>
          <c:spPr>
            <a:solidFill>
              <a:schemeClr val="bg2">
                <a:lumMod val="85000"/>
              </a:scheme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млрд. руб.</c:v>
                </c:pt>
              </c:strCache>
            </c:strRef>
          </c:cat>
          <c:val>
            <c:numRef>
              <c:f>Лист1!$B$2</c:f>
              <c:numCache>
                <c:formatCode>#,##0.0</c:formatCode>
                <c:ptCount val="1"/>
                <c:pt idx="0">
                  <c:v>9.1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 год</c:v>
                </c:pt>
              </c:strCache>
            </c:strRef>
          </c:tx>
          <c:spPr>
            <a:solidFill>
              <a:schemeClr val="bg2">
                <a:lumMod val="95000"/>
              </a:scheme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млрд. руб.</c:v>
                </c:pt>
              </c:strCache>
            </c:strRef>
          </c:cat>
          <c:val>
            <c:numRef>
              <c:f>Лист1!$C$2</c:f>
              <c:numCache>
                <c:formatCode>#,##0.0</c:formatCode>
                <c:ptCount val="1"/>
                <c:pt idx="0">
                  <c:v>9.8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86048168"/>
        <c:axId val="-2086045160"/>
      </c:barChart>
      <c:dateAx>
        <c:axId val="-20860481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-2086045160"/>
        <c:crosses val="autoZero"/>
        <c:auto val="0"/>
        <c:lblOffset val="100"/>
        <c:baseTimeUnit val="days"/>
      </c:dateAx>
      <c:valAx>
        <c:axId val="-2086045160"/>
        <c:scaling>
          <c:orientation val="minMax"/>
          <c:max val="19.0"/>
          <c:min val="0.0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-2086048168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0"/>
          <c:y val="0.246475026164161"/>
          <c:w val="0.962518042885116"/>
          <c:h val="0.239691751676231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solidFill>
      <a:schemeClr val="bg2">
        <a:alpha val="99000"/>
      </a:schemeClr>
    </a:solidFill>
    <a:ln>
      <a:noFill/>
    </a:ln>
  </c:spPr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5591-7D05-BA47-A59A-5AD2816770DC}" type="datetimeFigureOut">
              <a:rPr lang="en-US" smtClean="0"/>
              <a:t>13.11.12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2787F-524F-354C-894D-2DEBC8CD63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753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49B72-4300-304A-A7A0-BE77DA9E4333}" type="datetimeFigureOut">
              <a:rPr lang="en-US" smtClean="0"/>
              <a:t>13.11.12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1A003-8680-8C40-94C4-E84E19A3E4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624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05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36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725C74-95DD-4059-B11B-683323D8F3F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859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2382747"/>
            <a:ext cx="3991429" cy="1632857"/>
          </a:xfrm>
          <a:prstGeom prst="rect">
            <a:avLst/>
          </a:prstGeom>
        </p:spPr>
        <p:txBody>
          <a:bodyPr/>
          <a:lstStyle>
            <a:lvl1pPr algn="r">
              <a:defRPr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098427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3098429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 о деятельности Фонда «Сколково», октябрь 2012</a:t>
            </a:r>
          </a:p>
        </p:txBody>
      </p:sp>
    </p:spTree>
    <p:extLst>
      <p:ext uri="{BB962C8B-B14F-4D97-AF65-F5344CB8AC3E}">
        <p14:creationId xmlns:p14="http://schemas.microsoft.com/office/powerpoint/2010/main" val="3690460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098427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305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3098427" y="3237286"/>
            <a:ext cx="6590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99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V="1">
            <a:off x="0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 flipV="1">
            <a:off x="770622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flipV="1">
            <a:off x="1541244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 flipV="1">
            <a:off x="2311866" y="6474374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flipV="1">
            <a:off x="3077499" y="6474374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3848121" y="6474374"/>
            <a:ext cx="770622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flipV="1">
            <a:off x="4618743" y="6474374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389365" y="6474374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6159987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 flipV="1">
            <a:off x="6930609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flipV="1">
            <a:off x="7701231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 flipV="1">
            <a:off x="8471853" y="6474372"/>
            <a:ext cx="672147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 flipV="1">
            <a:off x="0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 flipV="1">
            <a:off x="770622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flipV="1">
            <a:off x="1541244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 userDrawn="1"/>
        </p:nvSpPr>
        <p:spPr>
          <a:xfrm flipV="1">
            <a:off x="2306877" y="6078412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 userDrawn="1"/>
        </p:nvSpPr>
        <p:spPr>
          <a:xfrm flipV="1">
            <a:off x="3848121" y="6078412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 userDrawn="1"/>
        </p:nvSpPr>
        <p:spPr>
          <a:xfrm flipV="1">
            <a:off x="4618743" y="6078412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 flipV="1">
            <a:off x="5389365" y="6078412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 flipV="1">
            <a:off x="6159987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 userDrawn="1"/>
        </p:nvSpPr>
        <p:spPr>
          <a:xfrm flipV="1">
            <a:off x="6930609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7701231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8471854" y="6078408"/>
            <a:ext cx="672146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 userDrawn="1"/>
        </p:nvSpPr>
        <p:spPr>
          <a:xfrm flipV="1">
            <a:off x="1536255" y="5682451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/>
          <p:cNvSpPr/>
          <p:nvPr userDrawn="1"/>
        </p:nvSpPr>
        <p:spPr>
          <a:xfrm flipV="1">
            <a:off x="3077499" y="5682451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 userDrawn="1"/>
        </p:nvSpPr>
        <p:spPr>
          <a:xfrm flipV="1">
            <a:off x="6159987" y="5682451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 userDrawn="1"/>
        </p:nvSpPr>
        <p:spPr>
          <a:xfrm flipV="1">
            <a:off x="765633" y="5286490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 userDrawn="1"/>
        </p:nvSpPr>
        <p:spPr>
          <a:xfrm flipV="1">
            <a:off x="5389365" y="5286490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/>
          <p:cNvSpPr/>
          <p:nvPr userDrawn="1"/>
        </p:nvSpPr>
        <p:spPr>
          <a:xfrm flipV="1">
            <a:off x="8471853" y="5682450"/>
            <a:ext cx="672147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Плитка</a:t>
            </a:r>
            <a:endParaRPr lang="en-US" dirty="0"/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/>
          <p:cNvSpPr txBox="1"/>
          <p:nvPr userDrawn="1"/>
        </p:nvSpPr>
        <p:spPr>
          <a:xfrm rot="16200000">
            <a:off x="-3082493" y="3237286"/>
            <a:ext cx="655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18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октябрь 2012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093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72" r:id="rId6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3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3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gi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343400" y="1935087"/>
            <a:ext cx="4663017" cy="2189238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ОТЧЕТ О РАБОТЕ ФОНДА «СКОЛКОВО» ЗА ОКТЯБРЬ 2012г</a:t>
            </a:r>
            <a:endParaRPr lang="en-US" sz="3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3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71525" y="1374880"/>
            <a:ext cx="5664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Презентация компании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Toytemic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вошла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список 50 лучших на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Pioneers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Festival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199" y="2332227"/>
            <a:ext cx="7855214" cy="95410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Это интегральная прикладная технология, обеспечивающая формирование и развитие беспроводных сетей мобильных и самодвижущихся устройств в зоне персонального действия (до 10м), а также управление любым из этих устройств или группой произвольно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выбранных устройств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единого простого пульта 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199" y="1971438"/>
            <a:ext cx="4967516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8205" y="3707232"/>
            <a:ext cx="7890169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0"/>
          <p:cNvSpPr/>
          <p:nvPr/>
        </p:nvSpPr>
        <p:spPr>
          <a:xfrm>
            <a:off x="838205" y="4052374"/>
            <a:ext cx="7890164" cy="738664"/>
          </a:xfrm>
          <a:prstGeom prst="rect">
            <a:avLst/>
          </a:prstGeom>
          <a:noFill/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«Стратегия-на-ковре» - это самоорганизующиеся сенсорные сети с подвижными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узлами, способные не только взаимодействовать "каждый с каждым", но и определять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взаимное расположение и ориентацию в окружающем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пространстве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404472"/>
            <a:ext cx="7890169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 и перспективы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07" y="8693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(3/4)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41" y="1374880"/>
            <a:ext cx="2136233" cy="74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0"/>
          <p:cNvSpPr/>
          <p:nvPr/>
        </p:nvSpPr>
        <p:spPr>
          <a:xfrm>
            <a:off x="838199" y="5773804"/>
            <a:ext cx="7890164" cy="523220"/>
          </a:xfrm>
          <a:prstGeom prst="rect">
            <a:avLst/>
          </a:prstGeom>
          <a:noFill/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Основной рынок – рынок игр, который в 2011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году, по оценкам экспертов,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достиг объема 125 млрд. долл. США</a:t>
            </a:r>
          </a:p>
        </p:txBody>
      </p:sp>
    </p:spTree>
    <p:extLst>
      <p:ext uri="{BB962C8B-B14F-4D97-AF65-F5344CB8AC3E}">
        <p14:creationId xmlns:p14="http://schemas.microsoft.com/office/powerpoint/2010/main" val="97040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44618" y="1460511"/>
            <a:ext cx="6194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RealSpeaker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Lab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создала самый точный распознаватель речи 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мире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9673" y="2511678"/>
            <a:ext cx="7827223" cy="116955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RealSpeaker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- это реализация системы, которая позволит максимально естественно общаться дистанционно с помощью голоса человеку и компьютеру. При этом на основе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истории голосовых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запросов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пользователя система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будет самостоятельно создавать индивидуальный портрет человека, что позволит программе предоставлять ему персонализированные рекомендации 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советы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4013" y="2144239"/>
            <a:ext cx="587460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9673" y="3834148"/>
            <a:ext cx="782722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0"/>
          <p:cNvSpPr/>
          <p:nvPr/>
        </p:nvSpPr>
        <p:spPr>
          <a:xfrm>
            <a:off x="854012" y="4203480"/>
            <a:ext cx="7818929" cy="523220"/>
          </a:xfrm>
          <a:prstGeom prst="rect">
            <a:avLst/>
          </a:prstGeom>
          <a:noFill/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Первые результаты испытания показатели, что видео надстройка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RealSpeaker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по точности распознавания речи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лучше по сравнению с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Google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Speech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Input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0210" y="5389855"/>
            <a:ext cx="77775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соответствии с исследованиями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TechNavio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данный момент использовано только 15-20% потенциала рынка распознавания речи. При этом на страны Северной Америки приходиться 70% рынка распознавания речи. Общий прогноз затрат на речевые технологии в мире в 2010 году прогнозировался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TechNavio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размере 613 млн. $., а в 2013 году рынок распознавания речи достигнет отметки: 933 млн. $. (с темпом роста 15% в год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) 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9673" y="5027206"/>
            <a:ext cx="7778062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70689" y="5389854"/>
            <a:ext cx="7767045" cy="1169552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(4/4)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07" y="8693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://community.sk.ru/resized-image.ashx/__size/300x150/__key/communityserver-components-groupavatars/00-00-00-10-36/4TM73I020AG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689" y="1399479"/>
            <a:ext cx="1082675" cy="101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01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системы образования в «Сколково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Развитие проекта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Сколтех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762" y="1503543"/>
            <a:ext cx="7519761" cy="36933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сентябрь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ъект 7"/>
          <p:cNvSpPr txBox="1">
            <a:spLocks/>
          </p:cNvSpPr>
          <p:nvPr/>
        </p:nvSpPr>
        <p:spPr>
          <a:xfrm>
            <a:off x="857764" y="1871774"/>
            <a:ext cx="7519760" cy="3746828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Состоялось заседание попечительского совета Сколтеха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Утвержден операционный план Сколтех на 2013 год, параметры компенсации персонала, положения о комитетах Совета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Согласованы и одобрены основные условия генерального соглашения о создании  Центров науки, образований и инноваций Сколтеха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Завершены переговоры и согласованы параметры исследовательской работы и финансирования с университетами-партнерами (Массачусетский Технологический Институт, Московский Государственный Университет им. Ломоносова, Институт общей энергетики им. Вавилова, Медицинский центр университета 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Гронингена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Юго-западное отд. Университета Техаса)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Получены новые взносы в целевой капитал Сколтех, объем которого достиг 460 млн. руб.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рамках работы консультативных промышленных групп подписаны соглашения о сотрудничестве и проведении совместных исследования с ОАО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Оборонпром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», ОАО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УралВагонЗавод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», ОАО «Ростелеком», компанией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Intel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83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74258"/>
            <a:ext cx="7519762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системы образования в «Сколково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Развитие проекта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ОтУС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ъект 7"/>
          <p:cNvSpPr txBox="1">
            <a:spLocks/>
          </p:cNvSpPr>
          <p:nvPr/>
        </p:nvSpPr>
        <p:spPr>
          <a:xfrm>
            <a:off x="857759" y="1843590"/>
            <a:ext cx="7519762" cy="322929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Состоялся II Фестиваль актуального научного кино 360°, организованный ОтУС, Фондом Сколково и Политехническим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музеем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Совместно с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EMC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ВШЭ состоялась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конференци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Data Science Summit Russia </a:t>
            </a:r>
            <a:r>
              <a:rPr lang="en-US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Состоялся совместный с ИТ Кластером семинар  «Сколково - Участникам! Участники - Сколково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!»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Прошло подведение итогов партнерского с ОтУС конкурса научных работ «Авангард Знаний» и экспертная дискуссия об оптимизации процесса внедрения инновационных разработок российских ученых в области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медицины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Запущены программы ОтУС «БиоМедТех»,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ЗаPush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свой проект», «Управление рисками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Состоялись лекции и семинары по разным темам, включая направление «Интеллектуальная собственность», партнерский проект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Microsoft University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т.д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74258"/>
            <a:ext cx="788248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HelveticaNeueCyr-Roman"/>
                <a:cs typeface="HelveticaNeueCyr-Roman"/>
              </a:rPr>
              <a:t>Технопарк «</a:t>
            </a:r>
            <a:r>
              <a:rPr lang="ru-RU" dirty="0" err="1">
                <a:solidFill>
                  <a:schemeClr val="bg1">
                    <a:lumMod val="25000"/>
                  </a:schemeClr>
                </a:solidFill>
                <a:latin typeface="HelveticaNeueCyr-Roman"/>
                <a:cs typeface="HelveticaNeueCyr-Roman"/>
              </a:rPr>
              <a:t>Сколково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HelveticaNeueCyr-Roman"/>
                <a:cs typeface="HelveticaNeueCyr-Roman"/>
              </a:rPr>
              <a:t>»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Технопарк «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Сколково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7"/>
          <p:cNvSpPr txBox="1">
            <a:spLocks/>
          </p:cNvSpPr>
          <p:nvPr/>
        </p:nvSpPr>
        <p:spPr>
          <a:xfrm>
            <a:off x="857756" y="1842490"/>
            <a:ext cx="7882483" cy="441870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b="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§"/>
            </a:pP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757" y="1859986"/>
            <a:ext cx="7882482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/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участников оборудованием (ЦКП, ЦКО):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Выполнено 10 заказов,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включая заказ ключевого партнёра (Сименс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Укомплектована лаборатория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3D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Протитипирование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участников офисом: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Продолжается заселение финалистов конкурса «Стань первым в Сколково!» в Гиперкуб</a:t>
            </a: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ноябрь: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Доукомплектация оборудования 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лаборатории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«Мехобработка» (ЦКП «Прототипирование»)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Заключение новых договоров на аренду помещений в здании Урал и в здании Гиперкуб,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визово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-миграционную поддержку, подбор персонала силами Кадрового Центра 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помощью сайта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Сколково, услуги Бизнес-Тренеров, работа «Школы бухгалтеров», запуск сервиса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«Дежурный бизнес-тренер»,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информационная поддержка проекта Сколково силами справочно-информационного консультационного центра Технопарка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Заключение новых договоров на участие в семинарах и тренингах ТПС, новых договоров по участию в международных программах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84532"/>
            <a:ext cx="7324219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Строительство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инновационного города «Сколково»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7"/>
          <p:cNvSpPr txBox="1">
            <a:spLocks/>
          </p:cNvSpPr>
          <p:nvPr/>
        </p:nvSpPr>
        <p:spPr>
          <a:xfrm>
            <a:off x="857756" y="1842491"/>
            <a:ext cx="7324220" cy="2369914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b="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§"/>
            </a:pP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55" y="1842491"/>
            <a:ext cx="7324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Начаты проектные работы и работы подготовительного периода по кварталам апартаментов и социальной инфраструктуры (кварталы 9-11 и 14 района D2)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 основной объём строительства временных дорог и сетей для механизации СМР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 основной объём подготовительных работ на территории ИЦ «Сколково»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Выполнено армирование и заливка основания и стенок коллектора на 3-х строительных участках Бульвара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Выполнена разработка траншеи и прокладка сети ливневой канализации на участке протяженностью метров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1800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5847" y="4314173"/>
            <a:ext cx="732422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ноябрь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73938" y="4673275"/>
            <a:ext cx="7316129" cy="1644581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Продолжить работы подготовительного периода по кварталам апартаментов и социальной инфраструктуры (кварталы 9-11 и 14 района D2),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Продолжить прокладку сетей ливневой канализации с обустройством колодцев по 2,3-му строительному участку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Большого Бульвара,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Продолжить монтаж кабельных коллекторов на 2,3-м строительном участке,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Завершить обустройство контрольно-пропускных пунктов инженерно-техническими средствами охраны (ИТСО)</a:t>
            </a:r>
          </a:p>
          <a:p>
            <a:pPr marL="285750" indent="-285750"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5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142867" y="397314"/>
            <a:ext cx="6653175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инженерной и транспортной</a:t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инфраструктуры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056" y="3458529"/>
            <a:ext cx="4122315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1047" y="3458996"/>
            <a:ext cx="3884995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ноябрь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056" y="3797083"/>
            <a:ext cx="4122315" cy="2677656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Большой Бульвар: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участке Бульвара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длиной 1800 м в траншее ведется устройство бетонной подготовки и армирование каркаса основания и стенок коллектора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полном объеме выдана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производство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рабочая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документация по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Бульвару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участке длиной 2470 м выполнена разработка траншеи под коллектор и дождевую канализацию, обустройство основания трубы дождевой канализации</a:t>
            </a: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подготовки </a:t>
            </a: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площадки: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Выполнены основные работы 90%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11047" y="3792438"/>
            <a:ext cx="3884995" cy="2677656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Большой Бульвар</a:t>
            </a: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разработки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выдачи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рабочей документации по инженерным сетям 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дорогам вне Бульвара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прокладки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сетей ливневой канализации с обустройством колодцев по начатым участкам  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монтажных работ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кабельных коллекторов на 2,3-м строительных участках</a:t>
            </a: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 подготовки площадки:</a:t>
            </a:r>
            <a:endParaRPr lang="ru-RU" sz="12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Завершение обустройства ограждения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территории стройплощадки 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обустройства КПП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 ИТСО</a:t>
            </a:r>
          </a:p>
        </p:txBody>
      </p:sp>
      <p:pic>
        <p:nvPicPr>
          <p:cNvPr id="11" name="Рисунок 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56" y="1287262"/>
            <a:ext cx="2683933" cy="2041864"/>
          </a:xfrm>
          <a:prstGeom prst="rect">
            <a:avLst/>
          </a:prstGeom>
        </p:spPr>
      </p:pic>
      <p:pic>
        <p:nvPicPr>
          <p:cNvPr id="12" name="Рисунок 21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594" y="1287262"/>
            <a:ext cx="2722159" cy="2042904"/>
          </a:xfrm>
          <a:prstGeom prst="rect">
            <a:avLst/>
          </a:prstGeom>
        </p:spPr>
      </p:pic>
      <p:pic>
        <p:nvPicPr>
          <p:cNvPr id="13" name="Рисунок 4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5317" y="1287262"/>
            <a:ext cx="2600725" cy="204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142867" y="397314"/>
            <a:ext cx="6801733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Создание кварталов апарт-отелей и социальной инфраструктуры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056" y="3458529"/>
            <a:ext cx="4478568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октябрь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44029" y="3458996"/>
            <a:ext cx="3700569" cy="3385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ноябрь</a:t>
            </a:r>
            <a:endParaRPr lang="ru-RU" sz="16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056" y="3797083"/>
            <a:ext cx="4478568" cy="234525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Проектирование: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Начаты работы по разработке проектной документации стадии «ПД» по кварталам №9, 10, 11 и 14 района 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D2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Подготовительные работы: 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Ведутся работы по устройству временных дорог и площадок под бытовые городки и складирование материалов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основания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временных дорог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Устройство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временных ограждений строительной площадки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Выполнение инженерных изысканий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44029" y="3792438"/>
            <a:ext cx="3700571" cy="2308324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Проектирование: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работ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 разработке проектной документации стадии «ПД» по кварталам №9, 10, 11 и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района </a:t>
            </a:r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D2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defRPr/>
            </a:pPr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Подготовительные работы: 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Продолжение работ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 устройству временных дорог и площадок под бытовые городки и складирование материалов;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Устройство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временных ограждений строительной площадки;</a:t>
            </a:r>
          </a:p>
          <a:p>
            <a:pPr marL="171450" indent="-171450">
              <a:spcBef>
                <a:spcPct val="20000"/>
              </a:spcBef>
              <a:buClr>
                <a:schemeClr val="bg1">
                  <a:lumMod val="25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Выполнение инженерных изысканий</a:t>
            </a:r>
          </a:p>
        </p:txBody>
      </p:sp>
      <p:pic>
        <p:nvPicPr>
          <p:cNvPr id="1027" name="Picture 3" descr="D:\D2_ЖИЛЬЕ\ФОТО\20121030\P10004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056" y="1287262"/>
            <a:ext cx="2721600" cy="204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2_ЖИЛЬЕ\ФОТО\20121030\P100042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9876" y="1287262"/>
            <a:ext cx="2721600" cy="204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2_ЖИЛЬЕ\ФОТО\20121030\P100042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3000" y="1287262"/>
            <a:ext cx="2721600" cy="204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1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1"/>
          <p:cNvSpPr/>
          <p:nvPr/>
        </p:nvSpPr>
        <p:spPr>
          <a:xfrm>
            <a:off x="666750" y="4579297"/>
            <a:ext cx="4833298" cy="203996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31"/>
          <p:cNvSpPr/>
          <p:nvPr/>
        </p:nvSpPr>
        <p:spPr>
          <a:xfrm>
            <a:off x="846666" y="2724534"/>
            <a:ext cx="4651300" cy="12083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1526" y="1418304"/>
            <a:ext cx="80026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 и подготовлен ряд встреч и переговоров, включая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встречу Президента Фонда с Принцем Майклом Кентским для обсуждения взаимодействия Фонда с Английскими компаниями</a:t>
            </a:r>
            <a:endParaRPr lang="en-US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встречу с университетом Назарбаева, для обсуждения сотрудничества и обмены опытом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ереговоры с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Technology Pioneers,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Всемирного Экономического Форума, с целью включения Кластера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Энергоэффективности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 работу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борда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и обсуждение возможного включения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стартапов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Сколково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сентябре 2012 года о Фонде Сколково вышло более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430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публикаций в зарубежных СМИ, включая: </a:t>
            </a:r>
          </a:p>
          <a:p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BBC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Reuters, Dow Jones,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Euronews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Forbes,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 Economist, La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Republica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Italia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Oggi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Le Monde, El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Pais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The Independent, Thai News, Service, 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Corriere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ANSA, 	</a:t>
            </a:r>
            <a:r>
              <a:rPr lang="en-US" sz="14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Agence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France 	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Press, 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IHT Global Insights,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Telegraph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Xinhua News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Agency,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Bangkok Post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др.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Количество публикаций в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октябре 2012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года, по сравнению с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сентябрем 2012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года выросло более чем на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12%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195927" y="405694"/>
            <a:ext cx="4913852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Международная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PR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активность Фонда «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</a:rPr>
              <a:t>Сколково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»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12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1"/>
          <p:cNvSpPr/>
          <p:nvPr/>
        </p:nvSpPr>
        <p:spPr>
          <a:xfrm>
            <a:off x="3529628" y="2533650"/>
            <a:ext cx="1726056" cy="30462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Октябрь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2012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5576" y="2357870"/>
            <a:ext cx="2520979" cy="646331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03.10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Гиперкубе прошла деловая программа Форума «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Global Innovation Partnership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5576" y="3179560"/>
            <a:ext cx="2520979" cy="1015663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04.10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Вице-Президент Торговой палаты США по Европе и Евразии Гари 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Литман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ознакомился с Технопарком и Гиперкубом «Сколково»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7406" y="4362419"/>
            <a:ext cx="2529149" cy="2123658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05.10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Прошел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совместный семинар Открытого университета Сколково и кластера Информационных технологий «Сколково –участникам. Участники – Сколково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Совещание в Правительстве по созданию культурных центров в регионах России</a:t>
            </a:r>
          </a:p>
          <a:p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5576" y="1402090"/>
            <a:ext cx="8058995" cy="830997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01-03.10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 При поддержке Фонда «Сколково» прошла Третья Московская международная научно-практическая конференция «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Иммунофизиология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: </a:t>
            </a:r>
            <a:r>
              <a:rPr lang="ru-RU" sz="12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Аутоиммунитет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Норме и Патологии и вопросы предиктивно-превентивной медицины»</a:t>
            </a:r>
          </a:p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02.10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 Открытие </a:t>
            </a:r>
            <a:r>
              <a:rPr lang="en-US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II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Международного Фестиваля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актуального научного кино 360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73694" y="2325809"/>
            <a:ext cx="3190877" cy="1384995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30.10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Состоялось 3-е заседание Индустриального консультативного совета Фонда «Сколково»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Гиперкубе «Сколково» прошла Российско-Американская президентская комиссия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26555" y="2357870"/>
            <a:ext cx="397994" cy="123036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852430" y="3815426"/>
            <a:ext cx="749024" cy="4047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218359" y="2325809"/>
            <a:ext cx="355336" cy="95721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3234725" y="4277091"/>
            <a:ext cx="389824" cy="8532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4120309" y="3966073"/>
            <a:ext cx="1453386" cy="149644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2195926" y="405694"/>
            <a:ext cx="6104011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события Фонда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(1/2)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000" i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6227" y="527784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73692" y="4518795"/>
            <a:ext cx="3190879" cy="646331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26.10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Технопарке Сколково состоялась</a:t>
            </a:r>
          </a:p>
          <a:p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инвестиционная сессия VC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226555" y="3179560"/>
            <a:ext cx="397994" cy="78651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573695" y="5462514"/>
            <a:ext cx="3190876" cy="1015663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11.10 </a:t>
            </a:r>
            <a:r>
              <a:rPr lang="ru-RU" sz="1200" dirty="0"/>
              <a:t>–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Гиперкубе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«Сколково»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прошла экспертная сессия по оценке эффективности государственных институтов развития</a:t>
            </a:r>
          </a:p>
          <a:p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425552" y="5462515"/>
            <a:ext cx="1983069" cy="1015663"/>
          </a:xfrm>
          <a:prstGeom prst="rect">
            <a:avLst/>
          </a:prstGeom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10.10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Центре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Digitaloctober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состоялась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Pitch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сессия кластера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Энергоэффективных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технологий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«Сколково»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V="1">
            <a:off x="3425552" y="3588239"/>
            <a:ext cx="584588" cy="187427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9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972862"/>
              </p:ext>
            </p:extLst>
          </p:nvPr>
        </p:nvGraphicFramePr>
        <p:xfrm>
          <a:off x="3529628" y="2934989"/>
          <a:ext cx="1830231" cy="2266227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366046"/>
                <a:gridCol w="366046"/>
                <a:gridCol w="366046"/>
                <a:gridCol w="364827"/>
                <a:gridCol w="367266"/>
              </a:tblGrid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22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29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23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30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10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17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18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  <a:tr h="222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12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19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13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20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27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  <a:tr h="267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</a:t>
                      </a:r>
                      <a:endParaRPr lang="ru-RU" sz="1000" b="0" kern="1200" dirty="0">
                        <a:solidFill>
                          <a:srgbClr val="FF66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en-US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latin typeface="Arial"/>
                          <a:cs typeface="Arial"/>
                        </a:rPr>
                        <a:t>21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28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4406" marR="84406" anchor="ctr"/>
                </a:tc>
              </a:tr>
            </a:tbl>
          </a:graphicData>
        </a:graphic>
      </p:graphicFrame>
      <p:cxnSp>
        <p:nvCxnSpPr>
          <p:cNvPr id="43" name="Прямая соединительная линия 42"/>
          <p:cNvCxnSpPr/>
          <p:nvPr/>
        </p:nvCxnSpPr>
        <p:spPr>
          <a:xfrm>
            <a:off x="3807818" y="2233087"/>
            <a:ext cx="0" cy="139491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5584289" y="3815426"/>
            <a:ext cx="3190879" cy="461665"/>
          </a:xfrm>
          <a:prstGeom prst="rect">
            <a:avLst/>
          </a:prstGeom>
          <a:noFill/>
          <a:ln w="31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25.10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Фонд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«Сколково» 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принял участие в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Global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Prize</a:t>
            </a:r>
            <a:r>
              <a:rPr lang="ru-RU" sz="12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Summit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852430" y="4319755"/>
            <a:ext cx="749024" cy="20562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97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505925"/>
              </p:ext>
            </p:extLst>
          </p:nvPr>
        </p:nvGraphicFramePr>
        <p:xfrm>
          <a:off x="426308" y="1438298"/>
          <a:ext cx="8717693" cy="475466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36558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480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1. Общее число участников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710,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из них 37 в октябре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3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 Количество заявок на получение статуса участника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 1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января по 31 октября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2012г. поступило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2 035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заявок, из них 211 заявок в сентябре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5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3. Средние сроки принятия решений о предоставлении,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дней: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статуса участника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(с предварительным одобрением)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статуса участника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(без предварительного одобрения)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грантов участникам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&lt;45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&lt;31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&lt;100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6657574" y="2646028"/>
            <a:ext cx="1959056" cy="283384"/>
            <a:chOff x="157810" y="1918796"/>
            <a:chExt cx="3877126" cy="283384"/>
          </a:xfrm>
        </p:grpSpPr>
        <p:sp>
          <p:nvSpPr>
            <p:cNvPr id="3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4" name="Rounded Rectangle 33"/>
            <p:cNvSpPr/>
            <p:nvPr/>
          </p:nvSpPr>
          <p:spPr bwMode="auto">
            <a:xfrm>
              <a:off x="164951" y="1945004"/>
              <a:ext cx="3193390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81%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Rectangle 23"/>
          <p:cNvSpPr/>
          <p:nvPr/>
        </p:nvSpPr>
        <p:spPr>
          <a:xfrm>
            <a:off x="6657574" y="3541354"/>
            <a:ext cx="21825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Сроки </a:t>
            </a:r>
            <a:r>
              <a:rPr lang="ru-RU" sz="11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принятия </a:t>
            </a:r>
            <a:r>
              <a:rPr lang="ru-RU" sz="11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решений, дни</a:t>
            </a:r>
            <a:endParaRPr lang="ru-RU" sz="11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31"/>
          <p:cNvGrpSpPr/>
          <p:nvPr/>
        </p:nvGrpSpPr>
        <p:grpSpPr>
          <a:xfrm>
            <a:off x="6653958" y="2024862"/>
            <a:ext cx="1959055" cy="283384"/>
            <a:chOff x="157810" y="1918796"/>
            <a:chExt cx="3877126" cy="283384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72388" y="1945004"/>
              <a:ext cx="3862548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4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142%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899924"/>
              </p:ext>
            </p:extLst>
          </p:nvPr>
        </p:nvGraphicFramePr>
        <p:xfrm>
          <a:off x="6661323" y="3802964"/>
          <a:ext cx="2087621" cy="232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3277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474258"/>
            <a:ext cx="769133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Количество сообщений о Фонде «Сколково» в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октябре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6115166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 о «Сколково» в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СМИ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(1/2)</a:t>
            </a:r>
            <a:endParaRPr lang="ru-RU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526886"/>
              </p:ext>
            </p:extLst>
          </p:nvPr>
        </p:nvGraphicFramePr>
        <p:xfrm>
          <a:off x="857755" y="1954753"/>
          <a:ext cx="2601541" cy="2318318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1439551"/>
                <a:gridCol w="1161990"/>
              </a:tblGrid>
              <a:tr h="4426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Категория СМИ</a:t>
                      </a:r>
                      <a:r>
                        <a:rPr lang="ru-RU" sz="1400" b="0" u="none" strike="noStrike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400" b="0" u="none" strike="noStrik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сообщений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27107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Интернет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2645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710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Информагентства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465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710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Газеты</a:t>
                      </a:r>
                      <a:endParaRPr lang="ru-RU" sz="1200" b="1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244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3281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Журналы</a:t>
                      </a:r>
                      <a:endParaRPr lang="ru-RU" sz="1200" b="1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057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Телевидение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123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605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Радио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31861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3624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773586" y="4344586"/>
            <a:ext cx="2994183" cy="203132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октябре количество сообщений и упоминаний о Фонде: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Увеличилось на радио (на 60%) в Интернете (на 25%), в информационных агентствах (на 20%) и в печатных СМИ (на 4%)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Сократилось на телевидении (на 18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%)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697693"/>
              </p:ext>
            </p:extLst>
          </p:nvPr>
        </p:nvGraphicFramePr>
        <p:xfrm>
          <a:off x="3767770" y="1950077"/>
          <a:ext cx="4781318" cy="4477604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2864384"/>
                <a:gridCol w="859316"/>
                <a:gridCol w="1057618"/>
              </a:tblGrid>
              <a:tr h="5095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сообщений</a:t>
                      </a:r>
                      <a:endParaRPr lang="ru-RU" sz="14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69" marR="8792" marT="9525" marB="10800" anchor="ctr"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648554">
                <a:tc>
                  <a:txBody>
                    <a:bodyPr/>
                    <a:lstStyle/>
                    <a:p>
                      <a:pPr marL="90488" indent="0" algn="l" fontAlgn="b">
                        <a:tabLst>
                          <a:tab pos="180975" algn="l"/>
                        </a:tabLst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Визит в РФ М. </a:t>
                      </a:r>
                      <a:r>
                        <a:rPr lang="ru-RU" sz="1200" b="0" i="0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Цукерберга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обсуждение возможности сотрудничества со «Сколково»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01- 02.10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357</a:t>
                      </a:r>
                      <a:endParaRPr lang="ru-RU" sz="1200" b="0" i="0" u="none" strike="noStrike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312693">
                <a:tc>
                  <a:txBody>
                    <a:bodyPr/>
                    <a:lstStyle/>
                    <a:p>
                      <a:pPr marL="0" indent="0" algn="l">
                        <a:tabLst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Конференция «Инновации в космической отрасли» в Красноярске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65376">
                <a:tc>
                  <a:txBody>
                    <a:bodyPr/>
                    <a:lstStyle/>
                    <a:p>
                      <a:pPr marL="90488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Фонд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«Сколково», «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Роснано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 и РВК создадут «черный список»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инноваторов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11.10</a:t>
                      </a:r>
                    </a:p>
                    <a:p>
                      <a:pPr marL="0" algn="ctr" defTabSz="457200" rtl="0" eaLnBrk="1" fontAlgn="b" latinLnBrk="0" hangingPunct="1"/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</a:t>
                      </a:r>
                    </a:p>
                    <a:p>
                      <a:pPr marL="0" algn="ctr" defTabSz="457200" rtl="0" eaLnBrk="1" fontAlgn="b" latinLnBrk="0" hangingPunct="1"/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Совещание в Правительстве по созданию культурных центров в регионах России</a:t>
                      </a:r>
                      <a:endParaRPr lang="ru-RU" sz="1200" b="0" i="0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05.10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indent="0" algn="l" defTabSz="9144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Открытие </a:t>
                      </a:r>
                      <a:r>
                        <a:rPr lang="en-US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Russian Innovation Week</a:t>
                      </a:r>
                      <a:endParaRPr lang="ru-RU" sz="1200" b="0" i="0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indent="0" algn="l" defTabSz="9144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Дискуссия на тему «Вечный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двигатель: от научной фантастики к инновации века»</a:t>
                      </a:r>
                      <a:endParaRPr lang="ru-RU" sz="1200" b="0" i="0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255622">
                <a:tc>
                  <a:txBody>
                    <a:bodyPr/>
                    <a:lstStyle/>
                    <a:p>
                      <a:pPr marL="90488" indent="0" algn="l" defTabSz="9144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Третий международный форум «Глобальное инновационное </a:t>
                      </a:r>
                      <a:r>
                        <a:rPr lang="ru-RU" sz="1200" b="0" i="0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парнерство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2012»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02 - 04.10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0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</a:t>
                      </a:r>
                      <a:endParaRPr lang="ru-RU" sz="1200" b="0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  <a:tr h="363189">
                <a:tc>
                  <a:txBody>
                    <a:bodyPr/>
                    <a:lstStyle/>
                    <a:p>
                      <a:pPr marL="0" indent="0" algn="l">
                        <a:tabLst/>
                      </a:pPr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33231" marT="9525" marB="1080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200" b="1" i="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766</a:t>
                      </a:r>
                      <a:endParaRPr lang="ru-RU" sz="1200" b="1" i="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3231" marR="66462" marT="9525" marB="1080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12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48429"/>
              </p:ext>
            </p:extLst>
          </p:nvPr>
        </p:nvGraphicFramePr>
        <p:xfrm>
          <a:off x="914400" y="2039192"/>
          <a:ext cx="7612654" cy="2252164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289148"/>
                <a:gridCol w="1301898"/>
                <a:gridCol w="991923"/>
                <a:gridCol w="1177907"/>
                <a:gridCol w="1425889"/>
                <a:gridCol w="1425889"/>
              </a:tblGrid>
              <a:tr h="54953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Период освещения</a:t>
                      </a:r>
                      <a:b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в СМИ</a:t>
                      </a:r>
                      <a:endParaRPr lang="ru-RU" sz="13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latin typeface="Arial" pitchFamily="34" charset="0"/>
                          <a:cs typeface="Arial" pitchFamily="34" charset="0"/>
                        </a:rPr>
                        <a:t>Количество сообщений</a:t>
                      </a:r>
                      <a:endParaRPr lang="ru-RU" sz="13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latin typeface="Arial" pitchFamily="34" charset="0"/>
                          <a:cs typeface="Arial" pitchFamily="34" charset="0"/>
                        </a:rPr>
                        <a:t>Главная </a:t>
                      </a:r>
                      <a:r>
                        <a:rPr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тема</a:t>
                      </a:r>
                      <a:endParaRPr lang="ru-RU" sz="13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grid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latin typeface="Arial" pitchFamily="34" charset="0"/>
                          <a:cs typeface="Arial" pitchFamily="34" charset="0"/>
                        </a:rPr>
                        <a:t>Характер упоминаний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840278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3305" marR="63305" marT="0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Негативный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Позитивный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Нейтральный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2874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Август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latin typeface="Arial" pitchFamily="34" charset="0"/>
                          <a:cs typeface="Arial" pitchFamily="34" charset="0"/>
                        </a:rPr>
                        <a:t>2 373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953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135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668</a:t>
                      </a:r>
                      <a:endParaRPr lang="ru-RU" sz="1400" b="1" kern="1200" dirty="0">
                        <a:solidFill>
                          <a:srgbClr val="00B05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1570</a:t>
                      </a:r>
                      <a:endParaRPr lang="ru-RU" sz="14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2874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Сентябрь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3018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1291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423</a:t>
                      </a:r>
                      <a:endParaRPr lang="ru-RU" sz="1400" b="1" kern="1200" dirty="0">
                        <a:solidFill>
                          <a:srgbClr val="00B05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2535</a:t>
                      </a:r>
                      <a:endParaRPr lang="ru-RU" sz="14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  <a:tr h="2874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Октябрь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3624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1209</a:t>
                      </a:r>
                      <a:endParaRPr lang="ru-RU" sz="14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362</a:t>
                      </a:r>
                      <a:endParaRPr lang="ru-RU" sz="1400" b="1" kern="1200" dirty="0">
                        <a:solidFill>
                          <a:srgbClr val="00B05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48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3244</a:t>
                      </a:r>
                      <a:endParaRPr lang="ru-RU" sz="14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</a:tr>
            </a:tbl>
          </a:graphicData>
        </a:graphic>
      </p:graphicFrame>
      <p:sp>
        <p:nvSpPr>
          <p:cNvPr id="17" name="Rectangle 13"/>
          <p:cNvSpPr/>
          <p:nvPr/>
        </p:nvSpPr>
        <p:spPr>
          <a:xfrm>
            <a:off x="891606" y="5687670"/>
            <a:ext cx="3528392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Негативных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сообщений –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0,5% (сентябрь - 2%, август - 5,8%)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7756" y="4670853"/>
            <a:ext cx="3553496" cy="9541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Количество сообщений о Фонде «Сколково» как о главной теме составляет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33% (сентябрь - 42,7 %, август - 40,1%)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32040" y="4663438"/>
            <a:ext cx="3189286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10%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позитивных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сообщений от общего количества: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ообщения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 результатах работы, соглашениях, сотрудничестве, проведенных мероприятиях и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др. (сентябрь – 14%, август – 27,5%)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74724" y="397314"/>
            <a:ext cx="6115166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 о «Сколково» в СМИ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(2/3)</a:t>
            </a:r>
            <a:endParaRPr lang="ru-RU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756" y="1474258"/>
            <a:ext cx="7691333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Тональность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сообщений о Фонде «Сколково» в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октябре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3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2545" y="2085535"/>
            <a:ext cx="7085915" cy="796399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Приложения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</a:t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Динамика числа участников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64136"/>
              </p:ext>
            </p:extLst>
          </p:nvPr>
        </p:nvGraphicFramePr>
        <p:xfrm>
          <a:off x="1362520" y="1720308"/>
          <a:ext cx="6441912" cy="371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094038" y="1903140"/>
            <a:ext cx="6590357" cy="3314821"/>
            <a:chOff x="131527" y="3092006"/>
            <a:chExt cx="6320830" cy="3230200"/>
          </a:xfrm>
        </p:grpSpPr>
        <p:sp>
          <p:nvSpPr>
            <p:cNvPr id="10" name="Прямоугольник 14"/>
            <p:cNvSpPr/>
            <p:nvPr/>
          </p:nvSpPr>
          <p:spPr bwMode="auto">
            <a:xfrm>
              <a:off x="6029324" y="3723757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710</a:t>
              </a:r>
            </a:p>
          </p:txBody>
        </p:sp>
        <p:sp>
          <p:nvSpPr>
            <p:cNvPr id="11" name="Прямоугольник 16"/>
            <p:cNvSpPr/>
            <p:nvPr/>
          </p:nvSpPr>
          <p:spPr bwMode="auto">
            <a:xfrm>
              <a:off x="6029324" y="5079709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187</a:t>
              </a:r>
            </a:p>
          </p:txBody>
        </p:sp>
        <p:sp>
          <p:nvSpPr>
            <p:cNvPr id="12" name="Прямоугольник 17"/>
            <p:cNvSpPr/>
            <p:nvPr/>
          </p:nvSpPr>
          <p:spPr bwMode="auto">
            <a:xfrm>
              <a:off x="6029324" y="5531693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61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Прямоугольник 21"/>
            <p:cNvSpPr/>
            <p:nvPr/>
          </p:nvSpPr>
          <p:spPr bwMode="auto">
            <a:xfrm>
              <a:off x="6029324" y="5983677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67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Прямоугольник 14"/>
            <p:cNvSpPr/>
            <p:nvPr/>
          </p:nvSpPr>
          <p:spPr bwMode="auto">
            <a:xfrm>
              <a:off x="6029324" y="4175741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167</a:t>
              </a:r>
            </a:p>
          </p:txBody>
        </p:sp>
        <p:sp>
          <p:nvSpPr>
            <p:cNvPr id="21" name="Прямоугольник 14"/>
            <p:cNvSpPr/>
            <p:nvPr/>
          </p:nvSpPr>
          <p:spPr bwMode="auto">
            <a:xfrm>
              <a:off x="6029324" y="4627725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228</a:t>
              </a:r>
            </a:p>
          </p:txBody>
        </p:sp>
        <p:pic>
          <p:nvPicPr>
            <p:cNvPr id="22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900519"/>
              <a:ext cx="602188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437811"/>
              <a:ext cx="597520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533865"/>
              <a:ext cx="596742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081892"/>
              <a:ext cx="592852" cy="42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985837"/>
              <a:ext cx="592852" cy="42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Прямоугольник 26"/>
            <p:cNvSpPr/>
            <p:nvPr/>
          </p:nvSpPr>
          <p:spPr bwMode="auto">
            <a:xfrm>
              <a:off x="884876" y="3092006"/>
              <a:ext cx="684648" cy="3949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30.09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31527" y="3684322"/>
              <a:ext cx="904510" cy="359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ВСЕГО</a:t>
              </a:r>
              <a:endPara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Прямоугольник 14"/>
            <p:cNvSpPr/>
            <p:nvPr/>
          </p:nvSpPr>
          <p:spPr bwMode="auto">
            <a:xfrm>
              <a:off x="1053783" y="3715858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673</a:t>
              </a:r>
            </a:p>
          </p:txBody>
        </p:sp>
        <p:sp>
          <p:nvSpPr>
            <p:cNvPr id="31" name="Прямоугольник 16"/>
            <p:cNvSpPr/>
            <p:nvPr/>
          </p:nvSpPr>
          <p:spPr bwMode="auto">
            <a:xfrm>
              <a:off x="1053783" y="5057860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177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Прямоугольник 17"/>
            <p:cNvSpPr/>
            <p:nvPr/>
          </p:nvSpPr>
          <p:spPr bwMode="auto">
            <a:xfrm>
              <a:off x="1053783" y="5505194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60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21"/>
            <p:cNvSpPr/>
            <p:nvPr/>
          </p:nvSpPr>
          <p:spPr bwMode="auto">
            <a:xfrm>
              <a:off x="1053783" y="5952529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61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14"/>
            <p:cNvSpPr/>
            <p:nvPr/>
          </p:nvSpPr>
          <p:spPr bwMode="auto">
            <a:xfrm>
              <a:off x="1053783" y="4163192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159</a:t>
              </a:r>
            </a:p>
          </p:txBody>
        </p:sp>
        <p:sp>
          <p:nvSpPr>
            <p:cNvPr id="35" name="Прямоугольник 14"/>
            <p:cNvSpPr/>
            <p:nvPr/>
          </p:nvSpPr>
          <p:spPr bwMode="auto">
            <a:xfrm>
              <a:off x="1053783" y="4610526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216</a:t>
              </a:r>
            </a:p>
          </p:txBody>
        </p:sp>
      </p:grpSp>
      <p:sp>
        <p:nvSpPr>
          <p:cNvPr id="30" name="Прямоугольник 26"/>
          <p:cNvSpPr/>
          <p:nvPr/>
        </p:nvSpPr>
        <p:spPr bwMode="auto">
          <a:xfrm>
            <a:off x="6018835" y="1739150"/>
            <a:ext cx="1785598" cy="682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Общее число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участников на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31.10.2012</a:t>
            </a:r>
          </a:p>
        </p:txBody>
      </p:sp>
    </p:spTree>
    <p:extLst>
      <p:ext uri="{BB962C8B-B14F-4D97-AF65-F5344CB8AC3E}">
        <p14:creationId xmlns:p14="http://schemas.microsoft.com/office/powerpoint/2010/main" val="396748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2.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Гранты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участникам</a:t>
            </a:r>
          </a:p>
        </p:txBody>
      </p:sp>
      <p:graphicFrame>
        <p:nvGraphicFramePr>
          <p:cNvPr id="5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80235"/>
              </p:ext>
            </p:extLst>
          </p:nvPr>
        </p:nvGraphicFramePr>
        <p:xfrm>
          <a:off x="1410190" y="1419225"/>
          <a:ext cx="6922152" cy="4928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1465001" y="2172834"/>
            <a:ext cx="1696523" cy="267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Всего одобрено грантов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46"/>
          <p:cNvSpPr/>
          <p:nvPr/>
        </p:nvSpPr>
        <p:spPr bwMode="auto">
          <a:xfrm>
            <a:off x="7477140" y="1428952"/>
            <a:ext cx="840545" cy="55753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5B8626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6800" rIns="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Итого,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млн. руб.</a:t>
            </a:r>
          </a:p>
        </p:txBody>
      </p:sp>
      <p:sp>
        <p:nvSpPr>
          <p:cNvPr id="55" name="Прямоугольник 49"/>
          <p:cNvSpPr/>
          <p:nvPr/>
        </p:nvSpPr>
        <p:spPr bwMode="auto">
          <a:xfrm>
            <a:off x="7520066" y="2642395"/>
            <a:ext cx="797619" cy="2179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5B8626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4 436,4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0"/>
          <p:cNvSpPr/>
          <p:nvPr/>
        </p:nvSpPr>
        <p:spPr bwMode="auto">
          <a:xfrm>
            <a:off x="7520066" y="2197622"/>
            <a:ext cx="797619" cy="21798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5B8626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8 375,1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457419" y="2642395"/>
            <a:ext cx="1434610" cy="6421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Всего перечислено грантов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8" name="Chart 55"/>
          <p:cNvGraphicFramePr/>
          <p:nvPr>
            <p:extLst>
              <p:ext uri="{D42A27DB-BD31-4B8C-83A1-F6EECF244321}">
                <p14:modId xmlns:p14="http://schemas.microsoft.com/office/powerpoint/2010/main" val="2296314727"/>
              </p:ext>
            </p:extLst>
          </p:nvPr>
        </p:nvGraphicFramePr>
        <p:xfrm>
          <a:off x="1465001" y="3883783"/>
          <a:ext cx="7050491" cy="264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2250353" y="1363281"/>
            <a:ext cx="5726191" cy="267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Одобрение и перечисление грантов по годам*, млн. руб.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568234" y="3616224"/>
            <a:ext cx="7090430" cy="267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Одобрение и перечисление грантов в 2012 году по кластерам, млн. руб.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189" y="6095834"/>
            <a:ext cx="715383" cy="41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73" y="6106269"/>
            <a:ext cx="711183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724" y="6095834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426" y="6106269"/>
            <a:ext cx="709312" cy="42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10" y="6095834"/>
            <a:ext cx="716055" cy="42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2119" y="6567962"/>
            <a:ext cx="31774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* С учетом изменений по результатам приемки отчетов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08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3" y="397314"/>
            <a:ext cx="6136321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Привлечение венчурного капитала,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софинансирование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216098"/>
              </p:ext>
            </p:extLst>
          </p:nvPr>
        </p:nvGraphicFramePr>
        <p:xfrm>
          <a:off x="1937929" y="2859289"/>
          <a:ext cx="4668353" cy="353533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95138"/>
                <a:gridCol w="1557728"/>
                <a:gridCol w="1615487"/>
              </a:tblGrid>
              <a:tr h="4301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Список аккредитованных инвестиционных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фондов**</a:t>
                      </a:r>
                      <a:endParaRPr lang="ru-RU" sz="1200" b="1" u="none" strike="noStrike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772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ИВФ Татарстана</a:t>
                      </a:r>
                    </a:p>
                  </a:txBody>
                  <a:tcPr marL="7620" marR="7620" marT="7620" marB="0" anchor="b"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Foresight</a:t>
                      </a:r>
                    </a:p>
                  </a:txBody>
                  <a:tcPr marL="7620" marR="7620" marT="7620" marB="0" anchor="b"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Maxwell</a:t>
                      </a:r>
                    </a:p>
                  </a:txBody>
                  <a:tcPr marL="7620" marR="7620" marT="7620" marB="0" anchor="b">
                    <a:lnT w="12700" cmpd="sng">
                      <a:noFill/>
                    </a:lnT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ВТБ Капитал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Almaz Capital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С-Групп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Exigen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 Лидер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Runa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Leta</a:t>
                      </a:r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Group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Bioprocess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Softline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Pangaea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NAVI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Amhurst Capital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Bright Capital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Quadriga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Helix Ventures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iTech</a:t>
                      </a:r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Capital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ФПИ РВК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Allianz </a:t>
                      </a:r>
                      <a:r>
                        <a:rPr lang="ru-RU" sz="1200" b="1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Росно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I2BF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b="1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Tamir</a:t>
                      </a:r>
                      <a:r>
                        <a:rPr lang="en-US" sz="1200" b="1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Fishman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Intel Capital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Тройка Диалог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Сберинвест</a:t>
                      </a:r>
                      <a:endParaRPr lang="ru-RU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Alloy Ventures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Fleming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Fjord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ВЭБ-инновации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Bin </a:t>
                      </a:r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Finam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Wermuth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BVP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Sofinnova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Garage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Frontier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Русс-Инвест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Dauria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Russia Partners</a:t>
                      </a:r>
                    </a:p>
                  </a:txBody>
                  <a:tcPr marL="7620" marR="7620" marT="7620" marB="0" anchor="b"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Eventure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ФППИ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Якутия</a:t>
                      </a:r>
                    </a:p>
                  </a:txBody>
                  <a:tcPr marL="7620" marR="7620" marT="7620" marB="0" anchor="b"/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 err="1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Inerjys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Columbus Nova</a:t>
                      </a:r>
                    </a:p>
                  </a:txBody>
                  <a:tcPr marL="7620" marR="7620" marT="7620" marB="0" anchor="b"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Oxford Bioscience </a:t>
                      </a:r>
                    </a:p>
                  </a:txBody>
                  <a:tcPr marL="7620" marR="7620" marT="7620" marB="0" anchor="b">
                    <a:lnB>
                      <a:noFill/>
                    </a:lnB>
                    <a:noFill/>
                  </a:tcPr>
                </a:tc>
              </a:tr>
              <a:tr h="1647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Тринфико</a:t>
                      </a:r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200" b="1" u="none" strike="noStrike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Биофонд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РВК</a:t>
                      </a:r>
                      <a:endParaRPr lang="en-US" sz="1200" b="1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endParaRPr lang="en-US" sz="1200" u="none" strike="noStrike" kern="1200" dirty="0">
                        <a:solidFill>
                          <a:schemeClr val="bg1">
                            <a:lumMod val="25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699011"/>
              </p:ext>
            </p:extLst>
          </p:nvPr>
        </p:nvGraphicFramePr>
        <p:xfrm>
          <a:off x="877968" y="1535119"/>
          <a:ext cx="5728314" cy="1206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 bwMode="auto">
          <a:xfrm>
            <a:off x="6698823" y="2418412"/>
            <a:ext cx="758915" cy="316695"/>
          </a:xfrm>
          <a:prstGeom prst="rect">
            <a:avLst/>
          </a:prstGeom>
          <a:solidFill>
            <a:schemeClr val="bg2">
              <a:lumMod val="95000"/>
            </a:schemeClr>
          </a:solidFill>
          <a:ln w="6350">
            <a:noFill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18,8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6411075" y="1332562"/>
            <a:ext cx="1183860" cy="108585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Итого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соглашений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 аккредитации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на сумму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млрд.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руб.</a:t>
            </a:r>
            <a:endParaRPr kumimoji="0" lang="ru-RU" sz="1200" i="0" u="none" strike="noStrike" cap="none" normalizeH="0" baseline="0" dirty="0" smtClean="0"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1"/>
          <p:cNvSpPr/>
          <p:nvPr/>
        </p:nvSpPr>
        <p:spPr bwMode="auto">
          <a:xfrm>
            <a:off x="7931586" y="2418413"/>
            <a:ext cx="758915" cy="316695"/>
          </a:xfrm>
          <a:prstGeom prst="rect">
            <a:avLst/>
          </a:prstGeom>
          <a:solidFill>
            <a:schemeClr val="bg2">
              <a:lumMod val="95000"/>
            </a:schemeClr>
          </a:solidFill>
          <a:ln w="6350">
            <a:noFill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1,0</a:t>
            </a:r>
            <a:endParaRPr lang="ru-RU" sz="12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2"/>
          <p:cNvSpPr/>
          <p:nvPr/>
        </p:nvSpPr>
        <p:spPr bwMode="auto">
          <a:xfrm>
            <a:off x="7705618" y="1332562"/>
            <a:ext cx="1275425" cy="108585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Подписано обязывающих договоров* об инвестировании на сумму   </a:t>
            </a:r>
            <a:endParaRPr kumimoji="0" lang="ru-RU" sz="1200" i="0" u="none" strike="noStrike" cap="none" normalizeH="0" baseline="0" dirty="0" smtClean="0"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млрд. </a:t>
            </a:r>
            <a:r>
              <a:rPr lang="ru-RU" sz="12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руб.</a:t>
            </a:r>
            <a:endParaRPr kumimoji="0" lang="ru-RU" sz="1200" i="0" u="none" strike="noStrike" cap="none" normalizeH="0" baseline="0" dirty="0" smtClean="0"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7967" y="6508109"/>
            <a:ext cx="42900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sz="7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Софинансирование</a:t>
            </a:r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700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грантовым</a:t>
            </a:r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соглашениям</a:t>
            </a:r>
          </a:p>
          <a:p>
            <a:r>
              <a:rPr lang="ru-RU" sz="7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** Жирным выделены фонды, созданные при участии ОАО «РВК» 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168567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Регистрация объектов интеллектуальной собственности</a:t>
            </a:r>
          </a:p>
        </p:txBody>
      </p:sp>
      <p:graphicFrame>
        <p:nvGraphicFramePr>
          <p:cNvPr id="36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96465"/>
              </p:ext>
            </p:extLst>
          </p:nvPr>
        </p:nvGraphicFramePr>
        <p:xfrm>
          <a:off x="849664" y="1582729"/>
          <a:ext cx="7725505" cy="3728899"/>
        </p:xfrm>
        <a:graphic>
          <a:graphicData uri="http://schemas.openxmlformats.org/drawingml/2006/table">
            <a:tbl>
              <a:tblPr firstRow="1" bandRow="1"/>
              <a:tblGrid>
                <a:gridCol w="3074298"/>
                <a:gridCol w="766021"/>
                <a:gridCol w="766021"/>
                <a:gridCol w="766021"/>
                <a:gridCol w="766021"/>
                <a:gridCol w="766021"/>
                <a:gridCol w="821102"/>
              </a:tblGrid>
              <a:tr h="47261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Результаты</a:t>
                      </a:r>
                      <a:r>
                        <a:rPr lang="ru-RU" sz="14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за январь - сентябрь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71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Подано</a:t>
                      </a:r>
                      <a:r>
                        <a:rPr lang="ru-RU" sz="14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заявок: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6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изобретение или полезную модель, РФ</a:t>
                      </a:r>
                      <a:r>
                        <a:rPr lang="ru-RU" sz="14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 международных 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регистрацию товарного знака 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регистрацию</a:t>
                      </a:r>
                      <a:r>
                        <a:rPr lang="ru-RU" sz="14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 ЭВМ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2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6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Проведены патентные исследования 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6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Поступило заявок на подготовку объектов ИС 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400" b="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125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5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Подготовлено заявок на объекты ИС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4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81</a:t>
                      </a:r>
                      <a:endParaRPr lang="ru-RU" sz="14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7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442" y="1651876"/>
            <a:ext cx="609029" cy="3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160" y="1643668"/>
            <a:ext cx="604308" cy="3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92" y="1658854"/>
            <a:ext cx="603522" cy="3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92" y="1646266"/>
            <a:ext cx="599586" cy="35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598" y="1651875"/>
            <a:ext cx="599586" cy="359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Rectangle 17"/>
          <p:cNvSpPr/>
          <p:nvPr/>
        </p:nvSpPr>
        <p:spPr>
          <a:xfrm>
            <a:off x="849663" y="5455020"/>
            <a:ext cx="7725506" cy="738664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 на следующий месяц:</a:t>
            </a:r>
          </a:p>
          <a:p>
            <a:pPr>
              <a:lnSpc>
                <a:spcPct val="150000"/>
              </a:lnSpc>
              <a:defRPr/>
            </a:pPr>
            <a:r>
              <a:rPr lang="en-US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Подача заявок </a:t>
            </a:r>
            <a:r>
              <a:rPr lang="ru-RU" sz="1400" b="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объекты ИС –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Проведение патентных </a:t>
            </a:r>
            <a:r>
              <a:rPr lang="ru-RU" sz="1400" b="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исследований –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4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6.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Технопарк Оказание услуг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2392"/>
              </p:ext>
            </p:extLst>
          </p:nvPr>
        </p:nvGraphicFramePr>
        <p:xfrm>
          <a:off x="418642" y="1320377"/>
          <a:ext cx="8725358" cy="544511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38119"/>
                <a:gridCol w="6687239"/>
              </a:tblGrid>
              <a:tr h="38723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Услуги</a:t>
                      </a:r>
                      <a:endParaRPr lang="ru-RU" sz="16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Описание</a:t>
                      </a:r>
                      <a:endParaRPr lang="ru-RU" sz="16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6379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Аренда помещений</a:t>
                      </a:r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</a:t>
                      </a:r>
                      <a:r>
                        <a:rPr lang="ru-RU" sz="1200" kern="120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участника</a:t>
                      </a:r>
                      <a:r>
                        <a:rPr lang="ru-RU" sz="1200" kern="1200" baseline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200" kern="120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них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 </a:t>
                      </a:r>
                      <a:r>
                        <a:rPr lang="ru-RU" sz="1200" kern="1200" baseline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октябре)</a:t>
                      </a:r>
                      <a:r>
                        <a:rPr lang="ru-RU" sz="1200" kern="120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заняли офисные помещения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компаний</a:t>
                      </a:r>
                      <a:r>
                        <a:rPr lang="en-US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ведут в ТПС свою научно-исследовательскую и предоставляют сервисные услуги третьим лицам</a:t>
                      </a:r>
                    </a:p>
                  </a:txBody>
                  <a:tcPr marL="84406" marR="84406" marT="36000" marB="36000" anchor="ctr" horzOverflow="overflow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37667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Услуги ЦКП</a:t>
                      </a:r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Проведено 32 демонстрационные работы оборудования с участниками </a:t>
                      </a:r>
                      <a:endParaRPr lang="ru-RU" sz="1200" b="1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6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Визово-миграционная поддержка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Приоритетная услуга – разрешение на работу</a:t>
                      </a:r>
                      <a:endParaRPr lang="ru-RU" sz="12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71059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Бухгалтерский и грантовый учёт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Ведется  консультирование по налоговым и бухгалтерским вопросам в рамках  льгот, предоставляемых  Сколково через  компании –провайдеры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Обучение  участников  в «Школе бухгалтеров» - проведено  7 семинаров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47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Кадровый центр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Ведется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работа по 35 заявкам на подбор персонала и консультационная работа с новыми</a:t>
                      </a: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участниками проекта </a:t>
                      </a: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9015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Тренинги для участников</a:t>
                      </a:r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Проведено 4 тренинга и один семинар: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Тренинг по взаимодействию с инвесторами – 2 шт.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Тренинг навыка создания презентаций – 2 шт.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Семинар для компаний ИТ-кластера и студентов ОТУС</a:t>
                      </a: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474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Маркетинговые исследования</a:t>
                      </a:r>
                      <a:endParaRPr lang="en-US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 подписании 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договор о маркетинговом исследовании с компанией-участником «Дамаск»</a:t>
                      </a: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  <a:alpha val="20000"/>
                      </a:schemeClr>
                    </a:solidFill>
                  </a:tcPr>
                </a:tc>
              </a:tr>
              <a:tr h="8163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Международная деятельность</a:t>
                      </a:r>
                    </a:p>
                    <a:p>
                      <a:pPr marL="0" algn="l" defTabSz="914400" rtl="0" eaLnBrk="1" latinLnBrk="0" hangingPunct="1"/>
                      <a:endParaRPr lang="ru-RU" sz="1200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>
                      <a:noFill/>
                    </a:lnL>
                    <a:lnR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Проведены: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Семинар </a:t>
                      </a: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Бостоне, США;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бизнес-миссии в Финляндии, Китае, Малайзии</a:t>
                      </a: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marT="36000" marB="36000" anchor="ctr">
                    <a:lnL w="952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58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857756" y="1248633"/>
            <a:ext cx="7716228" cy="36933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Результаты за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октябрь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Приложение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7.</a:t>
            </a:r>
            <a:b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проекта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Сколково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7"/>
          <p:cNvSpPr txBox="1">
            <a:spLocks/>
          </p:cNvSpPr>
          <p:nvPr/>
        </p:nvSpPr>
        <p:spPr>
          <a:xfrm>
            <a:off x="857756" y="1616865"/>
            <a:ext cx="7716228" cy="2415308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Проводится редакция и адаптация разработанного технического задания на архитектурное проектирования на закупку готового проекта образовательного центра в районе D2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Ведется доработка концепции создания Школы Сколково в разделах:  Система организации питания, Спортивный комплекс, Центр искусств и ремесел, естественно-научная среда - музей увлекательной науки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Подведены итоги взаимной экспертизы программ развития сколковских школ. Сделаны предложения по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доработке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Начата подготовка к разработке мероприятий для включение в Государственную программу развития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758" y="4144317"/>
            <a:ext cx="7716226" cy="36933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Планы на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ноябрь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7"/>
          <p:cNvSpPr txBox="1">
            <a:spLocks/>
          </p:cNvSpPr>
          <p:nvPr/>
        </p:nvSpPr>
        <p:spPr>
          <a:xfrm>
            <a:off x="857756" y="4505253"/>
            <a:ext cx="7716228" cy="2041329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/>
          <a:lstStyle>
            <a:lvl1pPr marL="35718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14375" indent="-35083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071563" indent="-3698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797050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154238" indent="-357188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9749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6pPr>
            <a:lvl7pPr marL="34321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7pPr>
            <a:lvl8pPr marL="38893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8pPr>
            <a:lvl9pPr marL="4346575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+mj-lt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endParaRPr lang="ru-RU" sz="13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Clr>
                <a:schemeClr val="bg1">
                  <a:lumMod val="25000"/>
                </a:schemeClr>
              </a:buClr>
              <a:buNone/>
            </a:pPr>
            <a:endParaRPr lang="en-US" sz="1300" b="0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758" y="4557700"/>
            <a:ext cx="7716226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Согласование с Минобрнауки, компанией Майкрософт и регионами проекта Соглашения о реализации программ развития сколковских школ в регионах</a:t>
            </a: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Вебинар со сколковскими школами по разработке мероприятий для включение в Государственную программу развития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Проведение публичных слушаний по программе развития в одной из сколковских школ в регионах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России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algn="just" eaLnBrk="0" fontAlgn="base" hangingPunct="0">
              <a:lnSpc>
                <a:spcPct val="110000"/>
              </a:lnSpc>
              <a:buClr>
                <a:schemeClr val="bg1">
                  <a:lumMod val="25000"/>
                </a:schemeClr>
              </a:buClr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Заседание Экспертного совета «Школа Сколково» по вопросам включения сколковских школ в Государственную программу развития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49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mp:transition xmlns:mp="http://schemas.microsoft.com/office/mac/powerpoint/2008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911985"/>
              </p:ext>
            </p:extLst>
          </p:nvPr>
        </p:nvGraphicFramePr>
        <p:xfrm>
          <a:off x="426308" y="1438299"/>
          <a:ext cx="8717693" cy="539878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918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08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грантов, одобренных к выделению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одобрена выдача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82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грантов, из них 4 в октябре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5. Сумма грантов, одобренных к выделению, млн. руб. 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6 300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одобрено к выдаче  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2 752,1 млн. руб.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из них 63,1 млн. руб. в октябре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1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6. Суммарный объем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грантов, перечисленных Фондом, млн. руб.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921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течение 2012 г. Фондом перечислено грантов на сумму </a:t>
                      </a:r>
                      <a:r>
                        <a:rPr lang="ru-RU" sz="12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2 347,6 млн. руб.</a:t>
                      </a:r>
                      <a:r>
                        <a:rPr lang="ru-RU" sz="1200" b="0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из них 162,9 млн. руб. в сентябре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0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7. Средняя доля </a:t>
                      </a:r>
                      <a:r>
                        <a:rPr lang="ru-RU" sz="1200" b="1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софинансирования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проектов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40%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Доля </a:t>
                      </a:r>
                      <a:r>
                        <a:rPr lang="ru-RU" sz="1200" b="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софинансирования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 </a:t>
                      </a:r>
                      <a:r>
                        <a:rPr lang="ru-RU" sz="1200" b="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грантовым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соглашениям 2012г.  составляет 36% с учетом ЦПИ и 41%  без учета ЦПИ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Количество поданных заявок на регистрацию объектов ИС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 10 месяцев 2012г. было подано </a:t>
                      </a:r>
                      <a:r>
                        <a:rPr lang="ru-RU" sz="1200" b="1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заявок на объекты ИС, из них 19 заявок в октябре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" name="Group 31"/>
          <p:cNvGrpSpPr/>
          <p:nvPr/>
        </p:nvGrpSpPr>
        <p:grpSpPr>
          <a:xfrm>
            <a:off x="6653958" y="2024862"/>
            <a:ext cx="1959056" cy="283384"/>
            <a:chOff x="157810" y="1918796"/>
            <a:chExt cx="3877126" cy="283384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64951" y="1945004"/>
              <a:ext cx="2756251" cy="257176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68%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167198" y="3993813"/>
            <a:ext cx="2775264" cy="1705253"/>
            <a:chOff x="2895036" y="4359880"/>
            <a:chExt cx="2862570" cy="1705253"/>
          </a:xfrm>
        </p:grpSpPr>
        <p:graphicFrame>
          <p:nvGraphicFramePr>
            <p:cNvPr id="22" name="Chart 3"/>
            <p:cNvGraphicFramePr/>
            <p:nvPr>
              <p:extLst>
                <p:ext uri="{D42A27DB-BD31-4B8C-83A1-F6EECF244321}">
                  <p14:modId xmlns:p14="http://schemas.microsoft.com/office/powerpoint/2010/main" val="40202718"/>
                </p:ext>
              </p:extLst>
            </p:nvPr>
          </p:nvGraphicFramePr>
          <p:xfrm>
            <a:off x="2895036" y="4359880"/>
            <a:ext cx="1718617" cy="1391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3" name="Chart 48"/>
            <p:cNvGraphicFramePr/>
            <p:nvPr>
              <p:extLst>
                <p:ext uri="{D42A27DB-BD31-4B8C-83A1-F6EECF244321}">
                  <p14:modId xmlns:p14="http://schemas.microsoft.com/office/powerpoint/2010/main" val="4232592242"/>
                </p:ext>
              </p:extLst>
            </p:nvPr>
          </p:nvGraphicFramePr>
          <p:xfrm>
            <a:off x="4038989" y="4400970"/>
            <a:ext cx="1718617" cy="1391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8" name="TextBox 27"/>
            <p:cNvSpPr txBox="1"/>
            <p:nvPr/>
          </p:nvSpPr>
          <p:spPr>
            <a:xfrm>
              <a:off x="3332626" y="4436127"/>
              <a:ext cx="12781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 учетом грантов ЦПИ</a:t>
              </a:r>
              <a:endParaRPr lang="ru-RU" sz="10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93708" y="4436127"/>
              <a:ext cx="11765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Без учета грантов ЦПИ</a:t>
              </a:r>
              <a:endParaRPr lang="ru-RU" sz="10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49"/>
            <p:cNvSpPr/>
            <p:nvPr/>
          </p:nvSpPr>
          <p:spPr>
            <a:xfrm>
              <a:off x="3541808" y="5604118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50"/>
            <p:cNvSpPr/>
            <p:nvPr/>
          </p:nvSpPr>
          <p:spPr>
            <a:xfrm>
              <a:off x="3541376" y="5781910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658860" y="5511135"/>
              <a:ext cx="17711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Доля грантов Сколково</a:t>
              </a:r>
              <a:endParaRPr lang="en-US" sz="10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Доля со-финансирования</a:t>
              </a:r>
              <a:endParaRPr lang="en-US" sz="10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Целевое значение</a:t>
              </a:r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4544437" y="5096089"/>
              <a:ext cx="353860" cy="219693"/>
            </a:xfrm>
            <a:prstGeom prst="line">
              <a:avLst/>
            </a:prstGeom>
            <a:ln w="12700">
              <a:solidFill>
                <a:schemeClr val="accent1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3524889" y="5061712"/>
              <a:ext cx="232554" cy="225425"/>
            </a:xfrm>
            <a:prstGeom prst="line">
              <a:avLst/>
            </a:prstGeom>
            <a:ln w="12700">
              <a:solidFill>
                <a:srgbClr val="00B2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3518621" y="5999706"/>
              <a:ext cx="159540" cy="0"/>
            </a:xfrm>
            <a:prstGeom prst="line">
              <a:avLst/>
            </a:prstGeom>
            <a:ln w="12700">
              <a:solidFill>
                <a:srgbClr val="00B2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1"/>
          <p:cNvGrpSpPr/>
          <p:nvPr/>
        </p:nvGrpSpPr>
        <p:grpSpPr>
          <a:xfrm>
            <a:off x="6667903" y="3339312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4"/>
              <a:ext cx="1989148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48%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648970" y="2718177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4" y="1945003"/>
              <a:ext cx="1867767" cy="252567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648970" y="5977737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1" y="1945004"/>
              <a:ext cx="3869983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1116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113%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44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536715"/>
              </p:ext>
            </p:extLst>
          </p:nvPr>
        </p:nvGraphicFramePr>
        <p:xfrm>
          <a:off x="426308" y="1438301"/>
          <a:ext cx="8717693" cy="536524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3426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805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9. Коэффициент полезного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использования оборудования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Загрузка введенного в эксплуатацию оборудования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составляет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9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10. Количество созданных ЦКП и ЦКО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Созданы ЦКП: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 Микроанализ»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«Прототипирование»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(4 лаборатории)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«Оптоэлектроника»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8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11. Доля участников, пользующихся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сервисами Технопарка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Бизнес-тренеры работают с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участниками, в октябре проведено 14 мероприятий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0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12. Доход Технопарка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от предоставления услуг, млн. руб.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49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14 млн. руб.,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из них 5,5 млн. руб. в сентябре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4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13. Количество студентов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(очные/ сетевые программы)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250 / 2 500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Общее количество студентов </a:t>
                      </a:r>
                      <a:r>
                        <a:rPr lang="ru-RU" sz="1200" b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ОтУС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Москве, Томске,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С-Пб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220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Привлекаются слушатели </a:t>
                      </a:r>
                      <a:r>
                        <a:rPr lang="ru-RU" sz="1200" b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ОтУС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очной и онлайн формах: 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00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– участников мероприятий </a:t>
                      </a:r>
                      <a:r>
                        <a:rPr lang="ru-RU" sz="1200" b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ОтУС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5 5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00 – зрителей онлайн-трансляций,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20 10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 – просмотров видео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" name="Group 31"/>
          <p:cNvGrpSpPr/>
          <p:nvPr/>
        </p:nvGrpSpPr>
        <p:grpSpPr>
          <a:xfrm>
            <a:off x="6637756" y="2022471"/>
            <a:ext cx="1922050" cy="309620"/>
            <a:chOff x="157810" y="1935480"/>
            <a:chExt cx="3877126" cy="309620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64952" y="1935480"/>
              <a:ext cx="2508259" cy="266699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01802" y="1968101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60%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1"/>
          <p:cNvGrpSpPr/>
          <p:nvPr/>
        </p:nvGrpSpPr>
        <p:grpSpPr>
          <a:xfrm>
            <a:off x="6631734" y="3753651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3"/>
              <a:ext cx="1711489" cy="257177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635344" y="2816003"/>
            <a:ext cx="1959057" cy="283384"/>
            <a:chOff x="157808" y="1918796"/>
            <a:chExt cx="3877128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57808" y="1932088"/>
              <a:ext cx="3877124" cy="257176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87945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100%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637755" y="4346713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1" y="1945004"/>
              <a:ext cx="1365606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29%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(3/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31"/>
          <p:cNvGrpSpPr/>
          <p:nvPr/>
        </p:nvGrpSpPr>
        <p:grpSpPr>
          <a:xfrm>
            <a:off x="6641365" y="5594278"/>
            <a:ext cx="1959056" cy="283384"/>
            <a:chOff x="157810" y="1918796"/>
            <a:chExt cx="3877126" cy="283384"/>
          </a:xfrm>
        </p:grpSpPr>
        <p:sp>
          <p:nvSpPr>
            <p:cNvPr id="2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8" name="Rounded Rectangle 33"/>
            <p:cNvSpPr/>
            <p:nvPr/>
          </p:nvSpPr>
          <p:spPr bwMode="auto">
            <a:xfrm>
              <a:off x="164952" y="1945004"/>
              <a:ext cx="3702080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068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38065"/>
              </p:ext>
            </p:extLst>
          </p:nvPr>
        </p:nvGraphicFramePr>
        <p:xfrm>
          <a:off x="426308" y="1438301"/>
          <a:ext cx="8717693" cy="53462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79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93118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Доля студентов, вовлеченных в экосистему «Сколково»</a:t>
                      </a: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25 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23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студента стали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участниками или сотрудниками компаний, участвующих в реализации Проекта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2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Количество исследовательских центров Сколтех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Принято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решение о создании 3 центров. Ведутся переговоры с университетами-партнерами</a:t>
                      </a: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37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Размер ФЦК, млрд. руб.</a:t>
                      </a:r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16,5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Получены взносы и </a:t>
                      </a: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письменные обязательства на общую сумму </a:t>
                      </a:r>
                      <a:r>
                        <a:rPr lang="ru-RU" sz="1200" b="1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1,9</a:t>
                      </a: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млрд. руб., из них взносов на сумму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0,46 млрд. руб.</a:t>
                      </a:r>
                      <a:endParaRPr lang="en-US" sz="1200" b="0" kern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1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17. Количество Школ, вошедших в Ассоциацию</a:t>
                      </a:r>
                    </a:p>
                    <a:p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Учредительные документы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Ассоциации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согласованы с Правовым департаментом Фонда, направлены на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регистрацию в Минюст</a:t>
                      </a:r>
                      <a:endParaRPr lang="en-US" sz="1200" b="0" kern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37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18. Реализация концепции развития школы в соответствии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планом на 2012 год</a:t>
                      </a:r>
                    </a:p>
                    <a:p>
                      <a:endParaRPr lang="ru-RU" sz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kern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Разрабатывается проект ТЗ на закупку и адаптацию  готового архитектурного проекта Семейного кампуса в районе Д2</a:t>
                      </a:r>
                      <a:endParaRPr lang="en-US" sz="1200" b="0" kern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0" name="Group 31"/>
          <p:cNvGrpSpPr/>
          <p:nvPr/>
        </p:nvGrpSpPr>
        <p:grpSpPr>
          <a:xfrm>
            <a:off x="6533652" y="3100747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3"/>
              <a:ext cx="3438926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</a:t>
              </a:r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533652" y="2211948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1" y="1945004"/>
              <a:ext cx="3644353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562821" y="3957614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4" y="1945004"/>
              <a:ext cx="628013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(4/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31"/>
          <p:cNvGrpSpPr/>
          <p:nvPr/>
        </p:nvGrpSpPr>
        <p:grpSpPr>
          <a:xfrm>
            <a:off x="6562821" y="5198968"/>
            <a:ext cx="1959056" cy="283384"/>
            <a:chOff x="157810" y="1918796"/>
            <a:chExt cx="3877126" cy="283384"/>
          </a:xfrm>
        </p:grpSpPr>
        <p:sp>
          <p:nvSpPr>
            <p:cNvPr id="2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8" name="Rounded Rectangle 33"/>
            <p:cNvSpPr/>
            <p:nvPr/>
          </p:nvSpPr>
          <p:spPr bwMode="auto">
            <a:xfrm>
              <a:off x="164951" y="1945004"/>
              <a:ext cx="3644353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92%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31"/>
          <p:cNvGrpSpPr/>
          <p:nvPr/>
        </p:nvGrpSpPr>
        <p:grpSpPr>
          <a:xfrm>
            <a:off x="6507620" y="6125963"/>
            <a:ext cx="1959056" cy="283384"/>
            <a:chOff x="157810" y="1918796"/>
            <a:chExt cx="3877126" cy="283384"/>
          </a:xfrm>
        </p:grpSpPr>
        <p:sp>
          <p:nvSpPr>
            <p:cNvPr id="3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25%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Rounded Rectangle 33"/>
          <p:cNvSpPr/>
          <p:nvPr/>
        </p:nvSpPr>
        <p:spPr bwMode="auto">
          <a:xfrm>
            <a:off x="6533652" y="6153461"/>
            <a:ext cx="759668" cy="255886"/>
          </a:xfrm>
          <a:prstGeom prst="roundRect">
            <a:avLst>
              <a:gd name="adj" fmla="val 43090"/>
            </a:avLst>
          </a:prstGeom>
          <a:solidFill>
            <a:srgbClr val="C8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h="6350" prst="coolSlant"/>
          </a:sp3d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660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480782"/>
              </p:ext>
            </p:extLst>
          </p:nvPr>
        </p:nvGraphicFramePr>
        <p:xfrm>
          <a:off x="426308" y="1438301"/>
          <a:ext cx="8717693" cy="39124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39884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583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19. Объемы площадей, сданных в эксплуатацию, кв. м.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6 136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Построено и открыто здание «Гиперкуб» площадью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000 </a:t>
                      </a:r>
                      <a:r>
                        <a:rPr lang="ru-RU" sz="1200" b="1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кв.м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ru-RU" sz="120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161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0. Исполнение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бюджета на строительство города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20 948 млн. руб.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Объем оплаченных и подписанных к исполнению в 2012 обязательств составляет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9 298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руб., из них оплаченных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3 979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 (из них за сентябрь 3 363 и 260 млн. руб. соответственно)</a:t>
                      </a: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6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1. Исполнение бюджета Фонда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42 326</a:t>
                      </a:r>
                      <a:b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млн. руб.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Объем оплаченных и подписанных к исполнению в 2012 обязательств составляет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22 098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руб., из них оплаченных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10 341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млн. руб. (из них за сентябрь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2FF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3 846 и 1 040 млн. руб. соответственно)</a:t>
                      </a:r>
                      <a:endParaRPr lang="en-US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18000" marB="18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1" name="Group 2"/>
          <p:cNvGrpSpPr/>
          <p:nvPr/>
        </p:nvGrpSpPr>
        <p:grpSpPr>
          <a:xfrm>
            <a:off x="6625893" y="4291564"/>
            <a:ext cx="2036796" cy="285776"/>
            <a:chOff x="3314850" y="6266506"/>
            <a:chExt cx="2036796" cy="285776"/>
          </a:xfrm>
        </p:grpSpPr>
        <p:grpSp>
          <p:nvGrpSpPr>
            <p:cNvPr id="22" name="Group 24"/>
            <p:cNvGrpSpPr/>
            <p:nvPr/>
          </p:nvGrpSpPr>
          <p:grpSpPr>
            <a:xfrm>
              <a:off x="3314850" y="6266506"/>
              <a:ext cx="2036796" cy="285776"/>
              <a:chOff x="157810" y="1916404"/>
              <a:chExt cx="3877126" cy="285776"/>
            </a:xfrm>
          </p:grpSpPr>
          <p:sp>
            <p:nvSpPr>
              <p:cNvPr id="28" name="Rounded Rectangle 25"/>
              <p:cNvSpPr/>
              <p:nvPr/>
            </p:nvSpPr>
            <p:spPr bwMode="auto">
              <a:xfrm>
                <a:off x="157810" y="1935480"/>
                <a:ext cx="3877126" cy="266700"/>
              </a:xfrm>
              <a:prstGeom prst="roundRect">
                <a:avLst>
                  <a:gd name="adj" fmla="val 44011"/>
                </a:avLst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softRound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Rounded Rectangle 26"/>
              <p:cNvSpPr/>
              <p:nvPr/>
            </p:nvSpPr>
            <p:spPr bwMode="auto">
              <a:xfrm>
                <a:off x="164952" y="1945004"/>
                <a:ext cx="2131443" cy="248400"/>
              </a:xfrm>
              <a:prstGeom prst="roundRect">
                <a:avLst>
                  <a:gd name="adj" fmla="val 43090"/>
                </a:avLst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coolSlant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96395" y="1916404"/>
                <a:ext cx="93433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52%</a:t>
                </a:r>
                <a:endPara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Rounded Rectangle 13"/>
            <p:cNvSpPr/>
            <p:nvPr/>
          </p:nvSpPr>
          <p:spPr bwMode="auto">
            <a:xfrm>
              <a:off x="3318602" y="6296694"/>
              <a:ext cx="641488" cy="246811"/>
            </a:xfrm>
            <a:prstGeom prst="roundRect">
              <a:avLst>
                <a:gd name="adj" fmla="val 43090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565290" y="3201927"/>
            <a:ext cx="2073043" cy="261610"/>
            <a:chOff x="3304925" y="5144079"/>
            <a:chExt cx="2073043" cy="261610"/>
          </a:xfrm>
        </p:grpSpPr>
        <p:sp>
          <p:nvSpPr>
            <p:cNvPr id="32" name="TextBox 31"/>
            <p:cNvSpPr txBox="1"/>
            <p:nvPr/>
          </p:nvSpPr>
          <p:spPr>
            <a:xfrm>
              <a:off x="3343453" y="5144079"/>
              <a:ext cx="203451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Касса	 Касса + обязательства</a:t>
              </a:r>
              <a:endParaRPr lang="ru-RU" sz="1100" dirty="0"/>
            </a:p>
          </p:txBody>
        </p:sp>
        <p:sp>
          <p:nvSpPr>
            <p:cNvPr id="33" name="Rectangle 3"/>
            <p:cNvSpPr/>
            <p:nvPr/>
          </p:nvSpPr>
          <p:spPr>
            <a:xfrm>
              <a:off x="3304925" y="5220909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Rectangle 28"/>
            <p:cNvSpPr/>
            <p:nvPr/>
          </p:nvSpPr>
          <p:spPr>
            <a:xfrm>
              <a:off x="3815713" y="5237993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Group 2"/>
          <p:cNvGrpSpPr/>
          <p:nvPr/>
        </p:nvGrpSpPr>
        <p:grpSpPr>
          <a:xfrm>
            <a:off x="6644713" y="2844676"/>
            <a:ext cx="2029789" cy="291153"/>
            <a:chOff x="3314850" y="6285582"/>
            <a:chExt cx="2036796" cy="291153"/>
          </a:xfrm>
        </p:grpSpPr>
        <p:grpSp>
          <p:nvGrpSpPr>
            <p:cNvPr id="36" name="Group 24"/>
            <p:cNvGrpSpPr/>
            <p:nvPr/>
          </p:nvGrpSpPr>
          <p:grpSpPr>
            <a:xfrm>
              <a:off x="3314850" y="6285582"/>
              <a:ext cx="2036796" cy="291153"/>
              <a:chOff x="157810" y="1935480"/>
              <a:chExt cx="3877126" cy="291153"/>
            </a:xfrm>
          </p:grpSpPr>
          <p:sp>
            <p:nvSpPr>
              <p:cNvPr id="38" name="Rounded Rectangle 25"/>
              <p:cNvSpPr/>
              <p:nvPr/>
            </p:nvSpPr>
            <p:spPr bwMode="auto">
              <a:xfrm>
                <a:off x="157810" y="1935480"/>
                <a:ext cx="3877126" cy="266700"/>
              </a:xfrm>
              <a:prstGeom prst="roundRect">
                <a:avLst>
                  <a:gd name="adj" fmla="val 44011"/>
                </a:avLst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softRound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Rounded Rectangle 26"/>
              <p:cNvSpPr/>
              <p:nvPr/>
            </p:nvSpPr>
            <p:spPr bwMode="auto">
              <a:xfrm>
                <a:off x="164954" y="1945004"/>
                <a:ext cx="1634096" cy="248400"/>
              </a:xfrm>
              <a:prstGeom prst="roundRect">
                <a:avLst>
                  <a:gd name="adj" fmla="val 43090"/>
                </a:avLst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h="6350" prst="coolSlant"/>
              </a:sp3d>
              <a:extLst/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720385" y="1949634"/>
                <a:ext cx="9375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44%</a:t>
                </a:r>
                <a:endPara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7" name="Rounded Rectangle 13"/>
            <p:cNvSpPr/>
            <p:nvPr/>
          </p:nvSpPr>
          <p:spPr bwMode="auto">
            <a:xfrm>
              <a:off x="3318603" y="6296694"/>
              <a:ext cx="428868" cy="246812"/>
            </a:xfrm>
            <a:prstGeom prst="roundRect">
              <a:avLst>
                <a:gd name="adj" fmla="val 43090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6578623" y="4661111"/>
            <a:ext cx="2073043" cy="261610"/>
            <a:chOff x="3304925" y="5144079"/>
            <a:chExt cx="2073043" cy="261610"/>
          </a:xfrm>
        </p:grpSpPr>
        <p:sp>
          <p:nvSpPr>
            <p:cNvPr id="54" name="TextBox 53"/>
            <p:cNvSpPr txBox="1"/>
            <p:nvPr/>
          </p:nvSpPr>
          <p:spPr>
            <a:xfrm>
              <a:off x="3352195" y="5144079"/>
              <a:ext cx="20257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Касса	 Касса + обязательства</a:t>
              </a:r>
              <a:endParaRPr lang="ru-RU" sz="1100" dirty="0"/>
            </a:p>
          </p:txBody>
        </p:sp>
        <p:sp>
          <p:nvSpPr>
            <p:cNvPr id="55" name="Rectangle 3"/>
            <p:cNvSpPr/>
            <p:nvPr/>
          </p:nvSpPr>
          <p:spPr>
            <a:xfrm>
              <a:off x="3304925" y="5220909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Rectangle 28"/>
            <p:cNvSpPr/>
            <p:nvPr/>
          </p:nvSpPr>
          <p:spPr>
            <a:xfrm>
              <a:off x="3815713" y="5237993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644713" y="2834377"/>
            <a:ext cx="511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20%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48453" y="4320165"/>
            <a:ext cx="737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24%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31"/>
          <p:cNvGrpSpPr/>
          <p:nvPr/>
        </p:nvGrpSpPr>
        <p:grpSpPr>
          <a:xfrm>
            <a:off x="6622284" y="2024142"/>
            <a:ext cx="1959056" cy="283384"/>
            <a:chOff x="157810" y="1918796"/>
            <a:chExt cx="3877126" cy="283384"/>
          </a:xfrm>
        </p:grpSpPr>
        <p:sp>
          <p:nvSpPr>
            <p:cNvPr id="5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7" name="Rounded Rectangle 33"/>
            <p:cNvSpPr/>
            <p:nvPr/>
          </p:nvSpPr>
          <p:spPr bwMode="auto">
            <a:xfrm>
              <a:off x="164952" y="1945004"/>
              <a:ext cx="3402679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90%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(5/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28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097488"/>
              </p:ext>
            </p:extLst>
          </p:nvPr>
        </p:nvGraphicFramePr>
        <p:xfrm>
          <a:off x="426308" y="1438301"/>
          <a:ext cx="8717693" cy="5160317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557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 31.10.12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3305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 Объем привлеченных обязательств в части</a:t>
                      </a: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корпоративных инвестиций в компании – участники, млн. руб.</a:t>
                      </a: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Подписано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соглашение о создании инвестиционного фонда с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«Джонсон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 Джонсон»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Химрар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Венчурс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(финансирование по 14 млн. долл.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США от каждого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течение 3 лет). Решение о создании фонда посевных инвестиций в участников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«Сколково» приняла компания </a:t>
                      </a:r>
                      <a:r>
                        <a:rPr lang="ru-RU" sz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Microsoft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сумма взноса составит 79 млн. руб.</a:t>
                      </a: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80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3. Количество центров НИОКР, о размещении которых подписаны соглашения</a:t>
                      </a:r>
                    </a:p>
                  </a:txBody>
                  <a:tcPr marL="90000"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US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из них 8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году) 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Решения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 создании центров НИОКР приняли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компании (из них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2012г</a:t>
                      </a:r>
                      <a:r>
                        <a:rPr lang="en-US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4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4. Количество сотрудников центров НИОКР (обязательства ключевых партнеров)</a:t>
                      </a:r>
                    </a:p>
                  </a:txBody>
                  <a:tcPr marL="90000"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2 000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Общая численность персонала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корпоративного парка исследований достигла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2 459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человек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14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Площадь центров НИОКР, о передаче которых в аренду</a:t>
                      </a:r>
                    </a:p>
                    <a:p>
                      <a:pPr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подписаны обязывающие соглашения,</a:t>
                      </a:r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м.</a:t>
                      </a:r>
                    </a:p>
                  </a:txBody>
                  <a:tcPr marL="90000"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15 000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соответствии с Программой строительства Фонда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центры НИОКР ст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роятся сторонними инвесторами</a:t>
                      </a:r>
                      <a:endParaRPr lang="ru-RU" sz="120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0" marB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" name="Group 31"/>
          <p:cNvGrpSpPr/>
          <p:nvPr/>
        </p:nvGrpSpPr>
        <p:grpSpPr>
          <a:xfrm>
            <a:off x="6593599" y="2293274"/>
            <a:ext cx="1992897" cy="276999"/>
            <a:chOff x="97980" y="1918796"/>
            <a:chExt cx="3936956" cy="276999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97980" y="1935480"/>
              <a:ext cx="3936956" cy="260315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97980" y="1945004"/>
              <a:ext cx="2373684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63%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31"/>
          <p:cNvGrpSpPr/>
          <p:nvPr/>
        </p:nvGrpSpPr>
        <p:grpSpPr>
          <a:xfrm>
            <a:off x="6597208" y="4445206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2" y="1945004"/>
              <a:ext cx="3862841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1116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110%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580287" y="5073939"/>
            <a:ext cx="1959056" cy="283384"/>
            <a:chOff x="157810" y="1918796"/>
            <a:chExt cx="3877126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1" y="1945004"/>
              <a:ext cx="3869984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123%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>
          <a:xfrm>
            <a:off x="393191" y="-5695"/>
            <a:ext cx="7284883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195004" y="397314"/>
            <a:ext cx="60797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                             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(6/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31"/>
          <p:cNvGrpSpPr/>
          <p:nvPr/>
        </p:nvGrpSpPr>
        <p:grpSpPr>
          <a:xfrm>
            <a:off x="6593598" y="6021339"/>
            <a:ext cx="1959056" cy="283384"/>
            <a:chOff x="157810" y="1918796"/>
            <a:chExt cx="3877126" cy="283384"/>
          </a:xfrm>
        </p:grpSpPr>
        <p:sp>
          <p:nvSpPr>
            <p:cNvPr id="28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68395" y="1918796"/>
              <a:ext cx="8032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0%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76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1"/>
          <p:cNvSpPr/>
          <p:nvPr/>
        </p:nvSpPr>
        <p:spPr>
          <a:xfrm>
            <a:off x="846666" y="2778814"/>
            <a:ext cx="4651300" cy="12083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1524" y="1374880"/>
            <a:ext cx="58826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Компания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Оптоган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 запустила производство светодиодного модуля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Optogan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Х10, разработанного совместно с Инновационным центром «Сколково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», запатентованная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разработка не имеет аналогов на мировом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рынке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Текст 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847206" y="2663014"/>
            <a:ext cx="7852722" cy="738664"/>
          </a:xfrm>
          <a:prstGeom prst="rect">
            <a:avLst/>
          </a:prstGeom>
          <a:noFill/>
          <a:ln w="9525">
            <a:solidFill>
              <a:schemeClr val="bg2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Оптоган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Новые технологии света» стремится совершить прорывной переход от отдельного светодиода (что уже реализовано в технологии 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Chip-on-board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») к интегрированной осветительной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системе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6380" y="3976322"/>
            <a:ext cx="7886670" cy="30777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мире не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существует прямых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аналогов модуля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Optogan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X10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666" y="2293682"/>
            <a:ext cx="5362407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6380" y="3617846"/>
            <a:ext cx="788667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93" y="8580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5172" y="4649809"/>
            <a:ext cx="7897878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5411" y="5019210"/>
            <a:ext cx="78373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Мировой рынок светодиодной осветительной техники в 2011 г. достиг объема 8,1 млрд. долл. США, при этом доля рынка светодиодного освещения составила 6% от всего рынка общего освещения в мире 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8"/>
          <p:cNvSpPr/>
          <p:nvPr/>
        </p:nvSpPr>
        <p:spPr>
          <a:xfrm>
            <a:off x="825172" y="5019141"/>
            <a:ext cx="7897877" cy="889823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pic>
        <p:nvPicPr>
          <p:cNvPr id="1026" name="Picture 2" descr="http://community.sk.ru/resized-image.ashx/__size/300x150/__key/communityserver-components-groupavatars/00-00-00-01-85/4TN3WA7C86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339" y="1374880"/>
            <a:ext cx="1946589" cy="48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9012" y="858053"/>
            <a:ext cx="724038" cy="43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95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1"/>
          <p:cNvSpPr/>
          <p:nvPr/>
        </p:nvSpPr>
        <p:spPr>
          <a:xfrm>
            <a:off x="846666" y="2778814"/>
            <a:ext cx="4651300" cy="12083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1525" y="1374880"/>
            <a:ext cx="56220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Российские инженеры из компании «Эльбрус Технологии» работают над созданием двоичного транслятора, позволяющего запускать приложения для традиционных настольных и серверных процессоров на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энергоэффективных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чипах</a:t>
            </a:r>
          </a:p>
        </p:txBody>
      </p:sp>
      <p:sp>
        <p:nvSpPr>
          <p:cNvPr id="17" name="Текст 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875110" y="2741193"/>
            <a:ext cx="7876712" cy="307777"/>
          </a:xfrm>
          <a:prstGeom prst="rect">
            <a:avLst/>
          </a:prstGeom>
          <a:noFill/>
          <a:ln w="9525">
            <a:solidFill>
              <a:schemeClr val="bg2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Технология программного переноса двоичных кодов с архитектуры x86 на архитектуру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ARM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5588" y="3752328"/>
            <a:ext cx="7886670" cy="954107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Всё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большее число компаний, включая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Applied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Micro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Calxeda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Cavium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Marvell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NVIDIA 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Samsung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нацелены вытеснять процессоры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Intel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/AMD с рынка при помощи решений на базе ARM, обладающих обычно заметно более низким энергопотреблением (и пока — производительностью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5438" y="2390543"/>
            <a:ext cx="5362407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5513" y="3382996"/>
            <a:ext cx="7886670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Основные преимущества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793" y="858053"/>
            <a:ext cx="710257" cy="41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94768" y="19369"/>
            <a:ext cx="4913852" cy="796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5110" y="5058150"/>
            <a:ext cx="7897878" cy="3693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5588" y="5427482"/>
            <a:ext cx="78365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Облачные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сервисы, дата-центры и кластеры, построенные на новейших серверах с архитектурой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ARM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3" name="Rectangle 18"/>
          <p:cNvSpPr/>
          <p:nvPr/>
        </p:nvSpPr>
        <p:spPr>
          <a:xfrm>
            <a:off x="875588" y="5427483"/>
            <a:ext cx="7897399" cy="738663"/>
          </a:xfrm>
          <a:prstGeom prst="rect">
            <a:avLst/>
          </a:prstGeom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195926" y="405695"/>
            <a:ext cx="6093963" cy="66223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Участники: истории успеха 			 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(2/4)</a:t>
            </a:r>
            <a:b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2400" i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community.sk.ru/resized-image.ashx/__size/300x150/__key/communityserver-components-groupavatars/00-00-00-05-34/4TN04ETFR9X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795" y="1374880"/>
            <a:ext cx="1672255" cy="89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7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4U1RLnIkqdLuGNrWYK.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4U1RLnIkqdLuGNrWYK.g"/>
</p:tagLst>
</file>

<file path=ppt/theme/theme1.xml><?xml version="1.0" encoding="utf-8"?>
<a:theme xmlns:a="http://schemas.openxmlformats.org/drawingml/2006/main" name="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kolkovo 1">
    <a:dk1>
      <a:srgbClr val="595959"/>
    </a:dk1>
    <a:lt1>
      <a:sysClr val="window" lastClr="FFFFFF"/>
    </a:lt1>
    <a:dk2>
      <a:srgbClr val="1F497D"/>
    </a:dk2>
    <a:lt2>
      <a:srgbClr val="EEECE1"/>
    </a:lt2>
    <a:accent1>
      <a:srgbClr val="C8FF00"/>
    </a:accent1>
    <a:accent2>
      <a:srgbClr val="5AD7FF"/>
    </a:accent2>
    <a:accent3>
      <a:srgbClr val="FF8200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lank">
    <a:majorFont>
      <a:latin typeface="Book Antiqua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skolkovo.thmx</Template>
  <TotalTime>10027</TotalTime>
  <Words>3606</Words>
  <Application>Microsoft Macintosh PowerPoint</Application>
  <PresentationFormat>Экран (4:3)</PresentationFormat>
  <Paragraphs>618</Paragraphs>
  <Slides>28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skolkovo</vt:lpstr>
      <vt:lpstr>ОТЧЕТ О РАБОТЕ ФОНДА «СКОЛКОВО» ЗА ОКТЯБРЬ 2012г</vt:lpstr>
      <vt:lpstr>Ключевые показатели деятельности Фонда «Сколково»                                (1/6)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Участники: истории успеха      (1/4) </vt:lpstr>
      <vt:lpstr>Презентация PowerPoint</vt:lpstr>
      <vt:lpstr>Презентация PowerPoint</vt:lpstr>
      <vt:lpstr>Презентация PowerPoint</vt:lpstr>
      <vt:lpstr>Развитие системы образования в «Сколково». Развитие проекта Сколтех</vt:lpstr>
      <vt:lpstr>Развитие системы образования в «Сколково». Развитие проекта ОтУС</vt:lpstr>
      <vt:lpstr>Технопарк «Сколково»</vt:lpstr>
      <vt:lpstr>Строительство инновационного города «Сколково»</vt:lpstr>
      <vt:lpstr>Презентация PowerPoint</vt:lpstr>
      <vt:lpstr>Презентация PowerPoint</vt:lpstr>
      <vt:lpstr>Международная PR активность Фонда «Сколково» </vt:lpstr>
      <vt:lpstr>Презентация PowerPoint</vt:lpstr>
      <vt:lpstr>Информация о «Сколково» в СМИ      (1/2)</vt:lpstr>
      <vt:lpstr>Презентация PowerPoint</vt:lpstr>
      <vt:lpstr>Приложения</vt:lpstr>
      <vt:lpstr>Приложение 1. Динамика числа участников</vt:lpstr>
      <vt:lpstr>Приложение 2.  Гранты участникам</vt:lpstr>
      <vt:lpstr>Приложение 3. Привлечение венчурного капитала, софинансирование</vt:lpstr>
      <vt:lpstr>Приложение 4. Регистрация объектов интеллектуальной собственности</vt:lpstr>
      <vt:lpstr>Приложение 6.  Технопарк Оказание услуг</vt:lpstr>
      <vt:lpstr>Приложение 7. Развитие проекта «Школа Сколково»</vt:lpstr>
    </vt:vector>
  </TitlesOfParts>
  <Company>leon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levent</dc:creator>
  <cp:lastModifiedBy>Kris Bogdanova</cp:lastModifiedBy>
  <cp:revision>742</cp:revision>
  <cp:lastPrinted>2012-11-02T16:00:07Z</cp:lastPrinted>
  <dcterms:created xsi:type="dcterms:W3CDTF">2012-05-19T18:14:42Z</dcterms:created>
  <dcterms:modified xsi:type="dcterms:W3CDTF">2012-11-13T14:23:17Z</dcterms:modified>
</cp:coreProperties>
</file>