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compatMode="1" saveSubsetFonts="1" autoCompressPictures="0">
  <p:sldMasterIdLst>
    <p:sldMasterId id="2147483660" r:id="rId1"/>
  </p:sldMasterIdLst>
  <p:notesMasterIdLst>
    <p:notesMasterId r:id="rId30"/>
  </p:notesMasterIdLst>
  <p:handoutMasterIdLst>
    <p:handoutMasterId r:id="rId31"/>
  </p:handoutMasterIdLst>
  <p:sldIdLst>
    <p:sldId id="256" r:id="rId2"/>
    <p:sldId id="424" r:id="rId3"/>
    <p:sldId id="425" r:id="rId4"/>
    <p:sldId id="394" r:id="rId5"/>
    <p:sldId id="397" r:id="rId6"/>
    <p:sldId id="333" r:id="rId7"/>
    <p:sldId id="405" r:id="rId8"/>
    <p:sldId id="406" r:id="rId9"/>
    <p:sldId id="408" r:id="rId10"/>
    <p:sldId id="409" r:id="rId11"/>
    <p:sldId id="410" r:id="rId12"/>
    <p:sldId id="434" r:id="rId13"/>
    <p:sldId id="430" r:id="rId14"/>
    <p:sldId id="422" r:id="rId15"/>
    <p:sldId id="419" r:id="rId16"/>
    <p:sldId id="420" r:id="rId17"/>
    <p:sldId id="421" r:id="rId18"/>
    <p:sldId id="432" r:id="rId19"/>
    <p:sldId id="411" r:id="rId20"/>
    <p:sldId id="344" r:id="rId21"/>
    <p:sldId id="429" r:id="rId22"/>
    <p:sldId id="287" r:id="rId23"/>
    <p:sldId id="426" r:id="rId24"/>
    <p:sldId id="427" r:id="rId25"/>
    <p:sldId id="435" r:id="rId26"/>
    <p:sldId id="428" r:id="rId27"/>
    <p:sldId id="423" r:id="rId28"/>
    <p:sldId id="431" r:id="rId29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336699"/>
    <a:srgbClr val="B5ABFB"/>
    <a:srgbClr val="948FD9"/>
    <a:srgbClr val="F2F2F2"/>
    <a:srgbClr val="5ECB1B"/>
    <a:srgbClr val="B2D700"/>
    <a:srgbClr val="A5FD4D"/>
    <a:srgbClr val="CDFE9C"/>
    <a:srgbClr val="D3F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0658" autoAdjust="0"/>
    <p:restoredTop sz="96547" autoAdjust="0"/>
  </p:normalViewPr>
  <p:slideViewPr>
    <p:cSldViewPr snapToGrid="0" snapToObjects="1">
      <p:cViewPr>
        <p:scale>
          <a:sx n="86" d="100"/>
          <a:sy n="86" d="100"/>
        </p:scale>
        <p:origin x="-600" y="-6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8" d="100"/>
        <a:sy n="138" d="100"/>
      </p:scale>
      <p:origin x="0" y="3420"/>
    </p:cViewPr>
  </p:sorterViewPr>
  <p:notesViewPr>
    <p:cSldViewPr snapToGrid="0" snapToObjects="1">
      <p:cViewPr varScale="1">
        <p:scale>
          <a:sx n="77" d="100"/>
          <a:sy n="77" d="100"/>
        </p:scale>
        <p:origin x="-3966" y="-84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Golubina\Desktop\&#1051;&#1080;&#1089;&#1090;%20Microsoft%20Excel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package" Target="../embeddings/____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Лист2!$C$2</c:f>
              <c:strCache>
                <c:ptCount val="1"/>
                <c:pt idx="0">
                  <c:v>Цель</c:v>
                </c:pt>
              </c:strCache>
            </c:strRef>
          </c:tx>
          <c:invertIfNegative val="0"/>
          <c:cat>
            <c:strRef>
              <c:f>Лист2!$B$3:$B$5</c:f>
              <c:strCache>
                <c:ptCount val="3"/>
                <c:pt idx="0">
                  <c:v>А</c:v>
                </c:pt>
                <c:pt idx="1">
                  <c:v>Б</c:v>
                </c:pt>
                <c:pt idx="2">
                  <c:v>В</c:v>
                </c:pt>
              </c:strCache>
            </c:strRef>
          </c:cat>
          <c:val>
            <c:numRef>
              <c:f>Лист2!$C$3:$C$5</c:f>
              <c:numCache>
                <c:formatCode>General</c:formatCode>
                <c:ptCount val="3"/>
                <c:pt idx="0">
                  <c:v>45.0</c:v>
                </c:pt>
                <c:pt idx="1">
                  <c:v>31.0</c:v>
                </c:pt>
                <c:pt idx="2">
                  <c:v>100.0</c:v>
                </c:pt>
              </c:numCache>
            </c:numRef>
          </c:val>
        </c:ser>
        <c:ser>
          <c:idx val="1"/>
          <c:order val="1"/>
          <c:tx>
            <c:strRef>
              <c:f>Лист2!$D$2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rgbClr val="336699"/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mtClean="0"/>
                      <a:t>42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55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Лист2!$B$3:$B$5</c:f>
              <c:strCache>
                <c:ptCount val="3"/>
                <c:pt idx="0">
                  <c:v>А</c:v>
                </c:pt>
                <c:pt idx="1">
                  <c:v>Б</c:v>
                </c:pt>
                <c:pt idx="2">
                  <c:v>В</c:v>
                </c:pt>
              </c:strCache>
            </c:strRef>
          </c:cat>
          <c:val>
            <c:numRef>
              <c:f>Лист2!$D$3:$D$5</c:f>
              <c:numCache>
                <c:formatCode>General</c:formatCode>
                <c:ptCount val="3"/>
                <c:pt idx="0">
                  <c:v>44.0</c:v>
                </c:pt>
                <c:pt idx="1">
                  <c:v>29.0</c:v>
                </c:pt>
                <c:pt idx="2">
                  <c:v>52.0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-2092560232"/>
        <c:axId val="-2096866456"/>
      </c:barChart>
      <c:catAx>
        <c:axId val="-2092560232"/>
        <c:scaling>
          <c:orientation val="minMax"/>
        </c:scaling>
        <c:delete val="0"/>
        <c:axPos val="b"/>
        <c:majorTickMark val="none"/>
        <c:minorTickMark val="none"/>
        <c:tickLblPos val="nextTo"/>
        <c:crossAx val="-2096866456"/>
        <c:crosses val="autoZero"/>
        <c:auto val="1"/>
        <c:lblAlgn val="ctr"/>
        <c:lblOffset val="100"/>
        <c:noMultiLvlLbl val="0"/>
      </c:catAx>
      <c:valAx>
        <c:axId val="-20968664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-209256023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9520893834985"/>
          <c:y val="0.29206375671319"/>
          <c:w val="0.60834787506466"/>
          <c:h val="0.580158349724789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1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0.641667287306671</c:v>
                </c:pt>
                <c:pt idx="1">
                  <c:v>0.358332712693329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9520893834985"/>
          <c:y val="0.29206375671319"/>
          <c:w val="0.60834787506466"/>
          <c:h val="0.580158349724789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1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0.583039419087137</c:v>
                </c:pt>
                <c:pt idx="1">
                  <c:v>0.416960580912863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7"/>
    </mc:Choice>
    <mc:Fallback>
      <c:style val="1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1394583469103"/>
          <c:y val="0.196874880805564"/>
          <c:w val="0.691215063777099"/>
          <c:h val="0.73318889984929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Изменение за август 2012</c:v>
                </c:pt>
              </c:strCache>
            </c:strRef>
          </c:tx>
          <c:spPr>
            <a:solidFill>
              <a:schemeClr val="bg2">
                <a:lumMod val="95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КОСМ</c:v>
                </c:pt>
                <c:pt idx="1">
                  <c:v>ЯТ</c:v>
                </c:pt>
                <c:pt idx="2">
                  <c:v>ЭЭ</c:v>
                </c:pt>
                <c:pt idx="3">
                  <c:v>ИКТ</c:v>
                </c:pt>
                <c:pt idx="4">
                  <c:v>БМТ</c:v>
                </c:pt>
                <c:pt idx="5">
                  <c:v>Всего: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6.0</c:v>
                </c:pt>
                <c:pt idx="1">
                  <c:v>1.0</c:v>
                </c:pt>
                <c:pt idx="2">
                  <c:v>10.0</c:v>
                </c:pt>
                <c:pt idx="3">
                  <c:v>12.0</c:v>
                </c:pt>
                <c:pt idx="4">
                  <c:v>8.0</c:v>
                </c:pt>
                <c:pt idx="5">
                  <c:v>37.0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2086394104"/>
        <c:axId val="-2086391128"/>
      </c:barChart>
      <c:catAx>
        <c:axId val="-2086394104"/>
        <c:scaling>
          <c:orientation val="minMax"/>
        </c:scaling>
        <c:delete val="1"/>
        <c:axPos val="l"/>
        <c:majorTickMark val="out"/>
        <c:minorTickMark val="none"/>
        <c:tickLblPos val="nextTo"/>
        <c:crossAx val="-2086391128"/>
        <c:crosses val="autoZero"/>
        <c:auto val="1"/>
        <c:lblAlgn val="ctr"/>
        <c:lblOffset val="100"/>
        <c:noMultiLvlLbl val="0"/>
      </c:catAx>
      <c:valAx>
        <c:axId val="-2086391128"/>
        <c:scaling>
          <c:orientation val="minMax"/>
          <c:max val="35.0"/>
          <c:min val="0.0"/>
        </c:scaling>
        <c:delete val="1"/>
        <c:axPos val="b"/>
        <c:numFmt formatCode="General" sourceLinked="1"/>
        <c:majorTickMark val="out"/>
        <c:minorTickMark val="none"/>
        <c:tickLblPos val="nextTo"/>
        <c:crossAx val="-20863941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>
          <a:solidFill>
            <a:schemeClr val="bg1">
              <a:lumMod val="25000"/>
            </a:schemeClr>
          </a:solidFill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09703723872681"/>
          <c:y val="0.141978646659835"/>
          <c:w val="0.642448669845086"/>
          <c:h val="0.16492758683280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2010 год</c:v>
                </c:pt>
              </c:strCache>
            </c:strRef>
          </c:tx>
          <c:spPr>
            <a:solidFill>
              <a:srgbClr val="666666">
                <a:lumMod val="60000"/>
                <a:lumOff val="40000"/>
              </a:srgbClr>
            </a:solidFill>
            <a:ln>
              <a:noFill/>
            </a:ln>
          </c:spPr>
          <c:invertIfNegative val="0"/>
          <c:dPt>
            <c:idx val="4"/>
            <c:invertIfNegative val="0"/>
            <c:bubble3D val="0"/>
          </c:dPt>
          <c:dPt>
            <c:idx val="6"/>
            <c:invertIfNegative val="0"/>
            <c:bubble3D val="0"/>
          </c:dPt>
          <c:dPt>
            <c:idx val="8"/>
            <c:invertIfNegative val="0"/>
            <c:bubble3D val="0"/>
          </c:dPt>
          <c:dPt>
            <c:idx val="10"/>
            <c:invertIfNegative val="0"/>
            <c:bubble3D val="0"/>
          </c:dPt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Всего (перечислено)</c:v>
                </c:pt>
                <c:pt idx="1">
                  <c:v>Всего (одобрено)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874.256</c:v>
                </c:pt>
                <c:pt idx="1">
                  <c:v>2958.5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2011 год</c:v>
                </c:pt>
              </c:strCache>
            </c:strRef>
          </c:tx>
          <c:spPr>
            <a:solidFill>
              <a:srgbClr val="FFFFFF">
                <a:lumMod val="85000"/>
              </a:srgbClr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4"/>
            <c:invertIfNegative val="0"/>
            <c:bubble3D val="0"/>
          </c:dPt>
          <c:dPt>
            <c:idx val="6"/>
            <c:invertIfNegative val="0"/>
            <c:bubble3D val="0"/>
          </c:dPt>
          <c:dPt>
            <c:idx val="8"/>
            <c:invertIfNegative val="0"/>
            <c:bubble3D val="0"/>
          </c:dPt>
          <c:dPt>
            <c:idx val="10"/>
            <c:invertIfNegative val="0"/>
            <c:bubble3D val="0"/>
          </c:dPt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Всего (перечислено)</c:v>
                </c:pt>
                <c:pt idx="1">
                  <c:v>Всего (одобрено)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1214.558839</c:v>
                </c:pt>
                <c:pt idx="1">
                  <c:v>2664.5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 1 января по 31 октября 2012 года</c:v>
                </c:pt>
              </c:strCache>
            </c:strRef>
          </c:tx>
          <c:spPr>
            <a:solidFill>
              <a:srgbClr val="FFFFFF">
                <a:lumMod val="95000"/>
              </a:srgbClr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4"/>
            <c:invertIfNegative val="0"/>
            <c:bubble3D val="0"/>
          </c:dPt>
          <c:dPt>
            <c:idx val="6"/>
            <c:invertIfNegative val="0"/>
            <c:bubble3D val="0"/>
          </c:dPt>
          <c:dPt>
            <c:idx val="8"/>
            <c:invertIfNegative val="0"/>
            <c:bubble3D val="0"/>
          </c:dPt>
          <c:dPt>
            <c:idx val="10"/>
            <c:invertIfNegative val="0"/>
            <c:bubble3D val="0"/>
          </c:dPt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Всего (перечислено)</c:v>
                </c:pt>
                <c:pt idx="1">
                  <c:v>Всего (одобрено)</c:v>
                </c:pt>
              </c:strCache>
            </c:str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2347.5786002</c:v>
                </c:pt>
                <c:pt idx="1">
                  <c:v>2752.1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-2086257208"/>
        <c:axId val="-2086254088"/>
      </c:barChart>
      <c:catAx>
        <c:axId val="-20862572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-2086254088"/>
        <c:crosses val="autoZero"/>
        <c:auto val="0"/>
        <c:lblAlgn val="ctr"/>
        <c:lblOffset val="100"/>
        <c:noMultiLvlLbl val="0"/>
      </c:catAx>
      <c:valAx>
        <c:axId val="-2086254088"/>
        <c:scaling>
          <c:orientation val="minMax"/>
          <c:max val="8100.0"/>
          <c:min val="0.0"/>
        </c:scaling>
        <c:delete val="0"/>
        <c:axPos val="b"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-2086257208"/>
        <c:crosses val="autoZero"/>
        <c:crossBetween val="between"/>
      </c:valAx>
      <c:spPr>
        <a:noFill/>
      </c:spPr>
    </c:plotArea>
    <c:legend>
      <c:legendPos val="t"/>
      <c:layout>
        <c:manualLayout>
          <c:xMode val="edge"/>
          <c:yMode val="edge"/>
          <c:x val="0.109812663674099"/>
          <c:y val="0.0881543164206914"/>
          <c:w val="0.737191284586324"/>
          <c:h val="0.0505101320127317"/>
        </c:manualLayout>
      </c:layout>
      <c:overlay val="0"/>
      <c:spPr>
        <a:noFill/>
      </c:spPr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spPr>
    <a:noFill/>
    <a:ln>
      <a:solidFill>
        <a:srgbClr val="FFFFFF"/>
      </a:solidFill>
    </a:ln>
  </c:spPr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ru-RU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647660508782556"/>
          <c:y val="0.114629868107436"/>
          <c:w val="0.837157026044821"/>
          <c:h val="0.61307563827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Одобрено грантов в 2012 году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0.00769230769230771"/>
                  <c:y val="0.020898641588296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00384600242277408"/>
                  <c:y val="0.016718584158171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tx>
                <c:rich>
                  <a:bodyPr/>
                  <a:lstStyle/>
                  <a:p>
                    <a:r>
                      <a:rPr lang="ru-RU" sz="1200" dirty="0" smtClean="0">
                        <a:solidFill>
                          <a:schemeClr val="bg1">
                            <a:lumMod val="25000"/>
                          </a:schemeClr>
                        </a:solidFill>
                      </a:rPr>
                      <a:t>322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chemeClr val="bg1">
                        <a:lumMod val="25000"/>
                      </a:schemeClr>
                    </a:solidFill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ИКТ</c:v>
                </c:pt>
                <c:pt idx="1">
                  <c:v>ЭнЭф</c:v>
                </c:pt>
                <c:pt idx="2">
                  <c:v>Био</c:v>
                </c:pt>
                <c:pt idx="3">
                  <c:v>ЯТ</c:v>
                </c:pt>
                <c:pt idx="4">
                  <c:v>Косм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1631.50851537</c:v>
                </c:pt>
                <c:pt idx="1">
                  <c:v>397.2798179899999</c:v>
                </c:pt>
                <c:pt idx="2">
                  <c:v>228.582132</c:v>
                </c:pt>
                <c:pt idx="3">
                  <c:v>142.622826</c:v>
                </c:pt>
                <c:pt idx="4">
                  <c:v>352.0897916500001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Перечислено грантов в 2012 году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</c:spPr>
          <c:invertIfNegative val="0"/>
          <c:dLbls>
            <c:dLbl>
              <c:idx val="0"/>
              <c:layout>
                <c:manualLayout>
                  <c:x val="0.025"/>
                  <c:y val="0.004179399205193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0134615384615385"/>
                  <c:y val="-0.0041797283176592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0269230769230769"/>
                  <c:y val="0.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0173076923076923"/>
                  <c:y val="-0.00835945663531879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00384615384615385"/>
                  <c:y val="0.016718913270637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chemeClr val="bg1">
                        <a:lumMod val="25000"/>
                      </a:schemeClr>
                    </a:solidFill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ИКТ</c:v>
                </c:pt>
                <c:pt idx="1">
                  <c:v>ЭнЭф</c:v>
                </c:pt>
                <c:pt idx="2">
                  <c:v>Био</c:v>
                </c:pt>
                <c:pt idx="3">
                  <c:v>ЯТ</c:v>
                </c:pt>
                <c:pt idx="4">
                  <c:v>Косм</c:v>
                </c:pt>
              </c:strCache>
            </c:strRef>
          </c:cat>
          <c:val>
            <c:numRef>
              <c:f>Sheet1!$C$2:$C$6</c:f>
              <c:numCache>
                <c:formatCode>0</c:formatCode>
                <c:ptCount val="5"/>
                <c:pt idx="0">
                  <c:v>918.55991792</c:v>
                </c:pt>
                <c:pt idx="1">
                  <c:v>689.33773618</c:v>
                </c:pt>
                <c:pt idx="2">
                  <c:v>495.9914189999999</c:v>
                </c:pt>
                <c:pt idx="3">
                  <c:v>115.156525</c:v>
                </c:pt>
                <c:pt idx="4">
                  <c:v>128.5330021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86197432"/>
        <c:axId val="-2086194184"/>
      </c:barChart>
      <c:catAx>
        <c:axId val="-20861974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bg1">
                    <a:lumMod val="25000"/>
                  </a:schemeClr>
                </a:solidFill>
              </a:defRPr>
            </a:pPr>
            <a:endParaRPr lang="ru-RU"/>
          </a:p>
        </c:txPr>
        <c:crossAx val="-2086194184"/>
        <c:crosses val="autoZero"/>
        <c:auto val="1"/>
        <c:lblAlgn val="ctr"/>
        <c:lblOffset val="100"/>
        <c:noMultiLvlLbl val="0"/>
      </c:catAx>
      <c:valAx>
        <c:axId val="-2086194184"/>
        <c:scaling>
          <c:orientation val="minMax"/>
          <c:max val="1750.0"/>
          <c:min val="0.0"/>
        </c:scaling>
        <c:delete val="0"/>
        <c:axPos val="l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bg1">
                    <a:lumMod val="25000"/>
                  </a:schemeClr>
                </a:solidFill>
              </a:defRPr>
            </a:pPr>
            <a:endParaRPr lang="ru-RU"/>
          </a:p>
        </c:txPr>
        <c:crossAx val="-2086197432"/>
        <c:crosses val="autoZero"/>
        <c:crossBetween val="between"/>
        <c:majorUnit val="400.0"/>
      </c:valAx>
    </c:plotArea>
    <c:legend>
      <c:legendPos val="t"/>
      <c:overlay val="0"/>
      <c:txPr>
        <a:bodyPr/>
        <a:lstStyle/>
        <a:p>
          <a:pPr>
            <a:defRPr sz="1200">
              <a:solidFill>
                <a:schemeClr val="bg1">
                  <a:lumMod val="25000"/>
                </a:schemeClr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Аккредитация инвестиционных фондов</a:t>
            </a:r>
          </a:p>
        </c:rich>
      </c:tx>
      <c:layout>
        <c:manualLayout>
          <c:xMode val="edge"/>
          <c:yMode val="edge"/>
          <c:x val="0.16204580994384"/>
          <c:y val="0.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0687379163667982"/>
          <c:y val="0.436901892953975"/>
          <c:w val="0.891622708527526"/>
          <c:h val="0.31216936915738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2011 год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>
              <a:noFill/>
            </a:ln>
          </c:spPr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млрд. руб.</c:v>
                </c:pt>
              </c:strCache>
            </c:strRef>
          </c:cat>
          <c:val>
            <c:numRef>
              <c:f>Лист1!$B$2</c:f>
              <c:numCache>
                <c:formatCode>#,##0.0</c:formatCode>
                <c:ptCount val="1"/>
                <c:pt idx="0">
                  <c:v>9.1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2012 год</c:v>
                </c:pt>
              </c:strCache>
            </c:strRef>
          </c:tx>
          <c:spPr>
            <a:solidFill>
              <a:schemeClr val="bg2">
                <a:lumMod val="95000"/>
              </a:schemeClr>
            </a:solidFill>
            <a:ln>
              <a:noFill/>
            </a:ln>
          </c:spPr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млрд. руб.</c:v>
                </c:pt>
              </c:strCache>
            </c:strRef>
          </c:cat>
          <c:val>
            <c:numRef>
              <c:f>Лист1!$C$2</c:f>
              <c:numCache>
                <c:formatCode>#,##0.0</c:formatCode>
                <c:ptCount val="1"/>
                <c:pt idx="0">
                  <c:v>9.8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-2086048168"/>
        <c:axId val="-2086045160"/>
      </c:barChart>
      <c:dateAx>
        <c:axId val="-208604816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-2086045160"/>
        <c:crosses val="autoZero"/>
        <c:auto val="0"/>
        <c:lblOffset val="100"/>
        <c:baseTimeUnit val="days"/>
      </c:dateAx>
      <c:valAx>
        <c:axId val="-2086045160"/>
        <c:scaling>
          <c:orientation val="minMax"/>
          <c:max val="19.0"/>
          <c:min val="0.0"/>
        </c:scaling>
        <c:delete val="0"/>
        <c:axPos val="b"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-2086048168"/>
        <c:crosses val="autoZero"/>
        <c:crossBetween val="between"/>
      </c:valAx>
      <c:spPr>
        <a:noFill/>
      </c:spPr>
    </c:plotArea>
    <c:legend>
      <c:legendPos val="t"/>
      <c:layout>
        <c:manualLayout>
          <c:xMode val="edge"/>
          <c:yMode val="edge"/>
          <c:x val="0.0"/>
          <c:y val="0.246475026164161"/>
          <c:w val="0.962518042885116"/>
          <c:h val="0.239691751676231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spPr>
    <a:solidFill>
      <a:schemeClr val="bg2">
        <a:alpha val="99000"/>
      </a:schemeClr>
    </a:solidFill>
    <a:ln>
      <a:noFill/>
    </a:ln>
  </c:spPr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135591-7D05-BA47-A59A-5AD2816770DC}" type="datetimeFigureOut">
              <a:rPr lang="en-US" smtClean="0"/>
              <a:t>13.11.12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A2787F-524F-354C-894D-2DEBC8CD63E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07538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F49B72-4300-304A-A7A0-BE77DA9E4333}" type="datetimeFigureOut">
              <a:rPr lang="en-US" smtClean="0"/>
              <a:t>13.11.12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11A003-8680-8C40-94C4-E84E19A3E4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6243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11A003-8680-8C40-94C4-E84E19A3E45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605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11A003-8680-8C40-94C4-E84E19A3E45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6050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11A003-8680-8C40-94C4-E84E19A3E45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6050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11A003-8680-8C40-94C4-E84E19A3E45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6050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11A003-8680-8C40-94C4-E84E19A3E45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6050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11A003-8680-8C40-94C4-E84E19A3E453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2361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8725C74-95DD-4059-B11B-683323D8F3F7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443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11A003-8680-8C40-94C4-E84E19A3E453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859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40" y="406786"/>
            <a:ext cx="4644698" cy="4575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22760" y="2382747"/>
            <a:ext cx="3991429" cy="1632857"/>
          </a:xfrm>
          <a:prstGeom prst="rect">
            <a:avLst/>
          </a:prstGeom>
        </p:spPr>
        <p:txBody>
          <a:bodyPr/>
          <a:lstStyle>
            <a:lvl1pPr algn="r">
              <a:defRPr baseline="0">
                <a:ln>
                  <a:noFill/>
                </a:ln>
                <a:solidFill>
                  <a:schemeClr val="accent6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233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098427" y="3237286"/>
            <a:ext cx="6590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18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октябрь 2012</a:t>
            </a:r>
            <a:endParaRPr lang="ru-RU" sz="18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384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5" name="Прямоугольник 14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TextBox 11"/>
          <p:cNvSpPr txBox="1"/>
          <p:nvPr userDrawn="1"/>
        </p:nvSpPr>
        <p:spPr>
          <a:xfrm rot="16200000">
            <a:off x="-3098429" y="3237286"/>
            <a:ext cx="6590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 о деятельности Фонда «Сколково», октябрь 2012</a:t>
            </a:r>
          </a:p>
        </p:txBody>
      </p:sp>
    </p:spTree>
    <p:extLst>
      <p:ext uri="{BB962C8B-B14F-4D97-AF65-F5344CB8AC3E}">
        <p14:creationId xmlns:p14="http://schemas.microsoft.com/office/powerpoint/2010/main" val="36904601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463523" y="1193713"/>
            <a:ext cx="7085915" cy="796399"/>
          </a:xfrm>
          <a:prstGeom prst="rect">
            <a:avLst/>
          </a:prstGeom>
        </p:spPr>
        <p:txBody>
          <a:bodyPr/>
          <a:lstStyle/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edit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098427" y="3237286"/>
            <a:ext cx="6590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18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октябрь 2012</a:t>
            </a:r>
            <a:endParaRPr lang="ru-RU" sz="18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3056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1" name="Прямоугольник 10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TextBox 11"/>
          <p:cNvSpPr txBox="1"/>
          <p:nvPr userDrawn="1"/>
        </p:nvSpPr>
        <p:spPr>
          <a:xfrm rot="16200000">
            <a:off x="-3098427" y="3237286"/>
            <a:ext cx="6590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18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октябрь 2012</a:t>
            </a:r>
            <a:endParaRPr lang="ru-RU" sz="18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399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 flipV="1">
            <a:off x="0" y="6474374"/>
            <a:ext cx="770622" cy="395961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 flipV="1">
            <a:off x="770622" y="6474374"/>
            <a:ext cx="770622" cy="395961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flipV="1">
            <a:off x="1541244" y="6474374"/>
            <a:ext cx="770622" cy="395961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 flipV="1">
            <a:off x="2311866" y="6474374"/>
            <a:ext cx="770622" cy="395961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 flipV="1">
            <a:off x="3077499" y="6474374"/>
            <a:ext cx="770622" cy="395961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 flipV="1">
            <a:off x="3848121" y="6474374"/>
            <a:ext cx="770622" cy="395961"/>
          </a:xfrm>
          <a:prstGeom prst="rect">
            <a:avLst/>
          </a:prstGeom>
          <a:solidFill>
            <a:srgbClr val="38BD9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 flipV="1">
            <a:off x="4618743" y="6474374"/>
            <a:ext cx="770622" cy="395961"/>
          </a:xfrm>
          <a:prstGeom prst="rect">
            <a:avLst/>
          </a:prstGeom>
          <a:solidFill>
            <a:srgbClr val="5EC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 flipV="1">
            <a:off x="5389365" y="6474374"/>
            <a:ext cx="770622" cy="395961"/>
          </a:xfrm>
          <a:prstGeom prst="rect">
            <a:avLst/>
          </a:prstGeom>
          <a:solidFill>
            <a:srgbClr val="B2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 flipV="1">
            <a:off x="6159987" y="6474374"/>
            <a:ext cx="770622" cy="395961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 flipV="1">
            <a:off x="6930609" y="6474374"/>
            <a:ext cx="770622" cy="395961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 flipV="1">
            <a:off x="7701231" y="6474374"/>
            <a:ext cx="770622" cy="395961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 userDrawn="1"/>
        </p:nvSpPr>
        <p:spPr>
          <a:xfrm flipV="1">
            <a:off x="8471853" y="6474372"/>
            <a:ext cx="672147" cy="395961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 userDrawn="1"/>
        </p:nvSpPr>
        <p:spPr>
          <a:xfrm flipV="1">
            <a:off x="0" y="6078412"/>
            <a:ext cx="770622" cy="395961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 userDrawn="1"/>
        </p:nvSpPr>
        <p:spPr>
          <a:xfrm flipV="1">
            <a:off x="770622" y="6078412"/>
            <a:ext cx="770622" cy="395961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 userDrawn="1"/>
        </p:nvSpPr>
        <p:spPr>
          <a:xfrm flipV="1">
            <a:off x="1541244" y="6078412"/>
            <a:ext cx="770622" cy="395961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/>
          <p:cNvSpPr/>
          <p:nvPr userDrawn="1"/>
        </p:nvSpPr>
        <p:spPr>
          <a:xfrm flipV="1">
            <a:off x="2306877" y="6078412"/>
            <a:ext cx="770622" cy="395961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/>
          <p:cNvSpPr/>
          <p:nvPr userDrawn="1"/>
        </p:nvSpPr>
        <p:spPr>
          <a:xfrm flipV="1">
            <a:off x="3848121" y="6078412"/>
            <a:ext cx="770622" cy="395961"/>
          </a:xfrm>
          <a:prstGeom prst="rect">
            <a:avLst/>
          </a:prstGeom>
          <a:solidFill>
            <a:srgbClr val="5EC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/>
          <p:cNvSpPr/>
          <p:nvPr userDrawn="1"/>
        </p:nvSpPr>
        <p:spPr>
          <a:xfrm flipV="1">
            <a:off x="4618743" y="6078412"/>
            <a:ext cx="770622" cy="395961"/>
          </a:xfrm>
          <a:prstGeom prst="rect">
            <a:avLst/>
          </a:prstGeom>
          <a:solidFill>
            <a:srgbClr val="B2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 userDrawn="1"/>
        </p:nvSpPr>
        <p:spPr>
          <a:xfrm flipV="1">
            <a:off x="5389365" y="6078412"/>
            <a:ext cx="770622" cy="395961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 flipV="1">
            <a:off x="6159987" y="6078412"/>
            <a:ext cx="770622" cy="395961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ectangle 37"/>
          <p:cNvSpPr/>
          <p:nvPr userDrawn="1"/>
        </p:nvSpPr>
        <p:spPr>
          <a:xfrm flipV="1">
            <a:off x="6930609" y="6078412"/>
            <a:ext cx="770622" cy="395961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ectangle 38"/>
          <p:cNvSpPr/>
          <p:nvPr userDrawn="1"/>
        </p:nvSpPr>
        <p:spPr>
          <a:xfrm flipV="1">
            <a:off x="7701231" y="6078412"/>
            <a:ext cx="770622" cy="395961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ectangle 39"/>
          <p:cNvSpPr/>
          <p:nvPr userDrawn="1"/>
        </p:nvSpPr>
        <p:spPr>
          <a:xfrm flipV="1">
            <a:off x="8471854" y="6078408"/>
            <a:ext cx="672146" cy="395961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/>
          <p:cNvSpPr/>
          <p:nvPr userDrawn="1"/>
        </p:nvSpPr>
        <p:spPr>
          <a:xfrm flipV="1">
            <a:off x="1536255" y="5682451"/>
            <a:ext cx="770622" cy="395961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 flipV="1">
            <a:off x="3077499" y="5682451"/>
            <a:ext cx="770622" cy="395961"/>
          </a:xfrm>
          <a:prstGeom prst="rect">
            <a:avLst/>
          </a:prstGeom>
          <a:solidFill>
            <a:srgbClr val="5EC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/>
          <p:cNvSpPr/>
          <p:nvPr userDrawn="1"/>
        </p:nvSpPr>
        <p:spPr>
          <a:xfrm flipV="1">
            <a:off x="6159987" y="5682451"/>
            <a:ext cx="770622" cy="395961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Rectangle 61"/>
          <p:cNvSpPr/>
          <p:nvPr userDrawn="1"/>
        </p:nvSpPr>
        <p:spPr>
          <a:xfrm flipV="1">
            <a:off x="765633" y="5286490"/>
            <a:ext cx="770622" cy="395961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/>
          <p:cNvSpPr/>
          <p:nvPr userDrawn="1"/>
        </p:nvSpPr>
        <p:spPr>
          <a:xfrm flipV="1">
            <a:off x="5389365" y="5286490"/>
            <a:ext cx="770622" cy="395961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Rectangle 73"/>
          <p:cNvSpPr/>
          <p:nvPr userDrawn="1"/>
        </p:nvSpPr>
        <p:spPr>
          <a:xfrm flipV="1">
            <a:off x="8471853" y="5682450"/>
            <a:ext cx="672147" cy="395961"/>
          </a:xfrm>
          <a:prstGeom prst="rect">
            <a:avLst/>
          </a:prstGeom>
          <a:solidFill>
            <a:srgbClr val="38BD9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" name="Rectangle 75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5" name="Picture 4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46" name="Title 1"/>
          <p:cNvSpPr>
            <a:spLocks noGrp="1"/>
          </p:cNvSpPr>
          <p:nvPr>
            <p:ph type="title" hasCustomPrompt="1"/>
          </p:nvPr>
        </p:nvSpPr>
        <p:spPr>
          <a:xfrm>
            <a:off x="1463523" y="1193713"/>
            <a:ext cx="7085915" cy="796399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Плитка</a:t>
            </a:r>
            <a:endParaRPr lang="en-US" dirty="0"/>
          </a:p>
        </p:txBody>
      </p:sp>
      <p:sp>
        <p:nvSpPr>
          <p:cNvPr id="44" name="Прямоугольник 43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2" name="TextBox 41"/>
          <p:cNvSpPr txBox="1"/>
          <p:nvPr userDrawn="1"/>
        </p:nvSpPr>
        <p:spPr>
          <a:xfrm rot="16200000">
            <a:off x="-3082493" y="3237286"/>
            <a:ext cx="655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18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октябрь 2012</a:t>
            </a:r>
            <a:endParaRPr lang="ru-RU" sz="18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80936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2497" y="1888357"/>
            <a:ext cx="757207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Click </a:t>
            </a:r>
            <a:r>
              <a:rPr lang="ru-RU" dirty="0" err="1" smtClean="0"/>
              <a:t>to</a:t>
            </a:r>
            <a:r>
              <a:rPr lang="ru-RU" dirty="0" smtClean="0"/>
              <a:t> edit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text</a:t>
            </a:r>
            <a:r>
              <a:rPr lang="ru-RU" dirty="0" smtClean="0"/>
              <a:t> </a:t>
            </a:r>
            <a:r>
              <a:rPr lang="ru-RU" dirty="0" err="1" smtClean="0"/>
              <a:t>styles</a:t>
            </a:r>
            <a:endParaRPr lang="ru-RU" dirty="0" smtClean="0"/>
          </a:p>
          <a:p>
            <a:pPr lvl="1"/>
            <a:r>
              <a:rPr lang="ru-RU" dirty="0" err="1" smtClean="0"/>
              <a:t>Second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2"/>
            <a:r>
              <a:rPr lang="ru-RU" dirty="0" err="1" smtClean="0"/>
              <a:t>Third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3"/>
            <a:r>
              <a:rPr lang="ru-RU" dirty="0" err="1" smtClean="0"/>
              <a:t>Fourth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4"/>
            <a:r>
              <a:rPr lang="ru-RU" dirty="0" err="1" smtClean="0"/>
              <a:t>Fifth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126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5" r:id="rId3"/>
    <p:sldLayoutId id="2147483666" r:id="rId4"/>
    <p:sldLayoutId id="2147483667" r:id="rId5"/>
    <p:sldLayoutId id="2147483672" r:id="rId6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HelveticaNeueCyr-Heavy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–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–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»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4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4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3.png"/><Relationship Id="rId6" Type="http://schemas.openxmlformats.org/officeDocument/2006/relationships/image" Target="../media/image17.png"/><Relationship Id="rId7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3.png"/><Relationship Id="rId7" Type="http://schemas.openxmlformats.org/officeDocument/2006/relationships/image" Target="../media/image17.png"/><Relationship Id="rId8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4" Type="http://schemas.openxmlformats.org/officeDocument/2006/relationships/image" Target="../media/image3.png"/><Relationship Id="rId5" Type="http://schemas.openxmlformats.org/officeDocument/2006/relationships/image" Target="../media/image21.png"/><Relationship Id="rId6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4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gif"/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6.png"/><Relationship Id="rId1" Type="http://schemas.openxmlformats.org/officeDocument/2006/relationships/tags" Target="../tags/tag2.x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4343400" y="1935087"/>
            <a:ext cx="4663017" cy="2189238"/>
          </a:xfrm>
        </p:spPr>
        <p:txBody>
          <a:bodyPr>
            <a:normAutofit/>
          </a:bodyPr>
          <a:lstStyle/>
          <a:p>
            <a:r>
              <a:rPr lang="ru-RU" sz="30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ОТЧЕТ О РАБОТЕ ФОНДА «СКОЛКОВО» ЗА ОКТЯБРЬ 2012г</a:t>
            </a:r>
            <a:endParaRPr lang="en-US" sz="3000" b="1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63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71525" y="1374880"/>
            <a:ext cx="56640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Презентация компании </a:t>
            </a:r>
            <a:r>
              <a:rPr lang="ru-RU" sz="1400" dirty="0" err="1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Toytemic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вошла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 список 50 лучших на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Pioneers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Festival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38199" y="2332227"/>
            <a:ext cx="7855214" cy="954107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Это интегральная прикладная технология, обеспечивающая формирование и развитие беспроводных сетей мобильных и самодвижущихся устройств в зоне персонального действия (до 10м), а также управление любым из этих устройств или группой произвольно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выбранных устройств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 единого простого пульта ДУ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199" y="1971438"/>
            <a:ext cx="4967516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Суть инновации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38205" y="3707232"/>
            <a:ext cx="7890169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преимущества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10"/>
          <p:cNvSpPr/>
          <p:nvPr/>
        </p:nvSpPr>
        <p:spPr>
          <a:xfrm>
            <a:off x="838205" y="4052374"/>
            <a:ext cx="7890164" cy="738664"/>
          </a:xfrm>
          <a:prstGeom prst="rect">
            <a:avLst/>
          </a:prstGeom>
          <a:noFill/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Проект «Стратегия-на-ковре» - это самоорганизующиеся сенсорные сети с подвижными</a:t>
            </a:r>
          </a:p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узлами, способные не только взаимодействовать "каждый с каждым", но и определять</a:t>
            </a:r>
          </a:p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взаимное расположение и ориентацию в окружающем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пространстве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94768" y="19369"/>
            <a:ext cx="4913852" cy="79639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endParaRPr lang="en-US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38199" y="5404472"/>
            <a:ext cx="7890169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Рынок и перспективы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7107" y="869353"/>
            <a:ext cx="710257" cy="419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2195926" y="405695"/>
            <a:ext cx="6093963" cy="66223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Участники: истории успеха 			 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(3/4)</a:t>
            </a:r>
            <a:b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en-US" sz="2400" i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 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2141" y="1374880"/>
            <a:ext cx="2136233" cy="747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0"/>
          <p:cNvSpPr/>
          <p:nvPr/>
        </p:nvSpPr>
        <p:spPr>
          <a:xfrm>
            <a:off x="838199" y="5773804"/>
            <a:ext cx="7890164" cy="523220"/>
          </a:xfrm>
          <a:prstGeom prst="rect">
            <a:avLst/>
          </a:prstGeom>
          <a:noFill/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Основной рынок – рынок игр, который в 2011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году, по оценкам экспертов,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достиг объема 125 млрд. долл. США</a:t>
            </a:r>
          </a:p>
        </p:txBody>
      </p:sp>
    </p:spTree>
    <p:extLst>
      <p:ext uri="{BB962C8B-B14F-4D97-AF65-F5344CB8AC3E}">
        <p14:creationId xmlns:p14="http://schemas.microsoft.com/office/powerpoint/2010/main" val="970407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44618" y="1460511"/>
            <a:ext cx="61942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Компания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RealSpeaker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Lab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создала самый точный распознаватель речи в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мире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59673" y="2511678"/>
            <a:ext cx="7827223" cy="1169551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RealSpeaker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- это реализация системы, которая позволит максимально естественно общаться дистанционно с помощью голоса человеку и компьютеру. При этом на основе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истории голосовых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запросов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пользователя система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будет самостоятельно создавать индивидуальный портрет человека, что позволит программе предоставлять ему персонализированные рекомендации и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советы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4013" y="2144239"/>
            <a:ext cx="5874600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Суть инновации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59673" y="3834148"/>
            <a:ext cx="7827223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преимущества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10"/>
          <p:cNvSpPr/>
          <p:nvPr/>
        </p:nvSpPr>
        <p:spPr>
          <a:xfrm>
            <a:off x="854012" y="4203480"/>
            <a:ext cx="7818929" cy="523220"/>
          </a:xfrm>
          <a:prstGeom prst="rect">
            <a:avLst/>
          </a:prstGeom>
          <a:noFill/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Первые результаты испытания показатели, что видео надстройка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RealSpeaker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по точности распознавания речи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лучше по сравнению с </a:t>
            </a:r>
            <a:r>
              <a:rPr lang="ru-RU" sz="1400" dirty="0" err="1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Google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Speech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dirty="0" err="1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Input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94768" y="19369"/>
            <a:ext cx="4913852" cy="79639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endParaRPr lang="en-US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60210" y="5389855"/>
            <a:ext cx="777752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В соответствии с исследованиями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TechNavio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в данный момент использовано только 15-20% потенциала рынка распознавания речи. При этом на страны Северной Америки приходиться 70% рынка распознавания речи. Общий прогноз затрат на речевые технологии в мире в 2010 году прогнозировался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TechNavio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в размере 613 млн. $., а в 2013 году рынок распознавания речи достигнет отметки: 933 млн. $. (с темпом роста 15% в год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) 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59673" y="5027206"/>
            <a:ext cx="7778062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Рынок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0"/>
          <p:cNvSpPr/>
          <p:nvPr/>
        </p:nvSpPr>
        <p:spPr>
          <a:xfrm>
            <a:off x="870689" y="5389854"/>
            <a:ext cx="7767045" cy="1169552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2195926" y="405695"/>
            <a:ext cx="6093963" cy="66223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Участники: истории успеха 			 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(4/4)</a:t>
            </a:r>
            <a:b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en-US" sz="2400" i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7107" y="869353"/>
            <a:ext cx="710257" cy="419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 descr="http://community.sk.ru/resized-image.ashx/__size/300x150/__key/communityserver-components-groupavatars/00-00-00-10-36/4TM73I020AGC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4689" y="1399479"/>
            <a:ext cx="1082675" cy="1015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4011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 idx="4294967295"/>
          </p:nvPr>
        </p:nvSpPr>
        <p:spPr>
          <a:xfrm>
            <a:off x="2174724" y="397314"/>
            <a:ext cx="5840388" cy="796399"/>
          </a:xfrm>
          <a:prstGeom prst="rect">
            <a:avLst/>
          </a:prstGeom>
        </p:spPr>
        <p:txBody>
          <a:bodyPr/>
          <a:lstStyle/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Развитие системы образования в «Сколково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». Развитие проекта </a:t>
            </a:r>
            <a:r>
              <a:rPr lang="ru-RU" sz="2400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Сколтех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7762" y="1503543"/>
            <a:ext cx="7519761" cy="369332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Результаты за 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сентябрь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Объект 7"/>
          <p:cNvSpPr txBox="1">
            <a:spLocks/>
          </p:cNvSpPr>
          <p:nvPr/>
        </p:nvSpPr>
        <p:spPr>
          <a:xfrm>
            <a:off x="857764" y="1871774"/>
            <a:ext cx="7519760" cy="3746828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/>
          <a:lstStyle>
            <a:lvl1pPr marL="357188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14375" indent="-35083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071563" indent="-3698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797050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154238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SzPct val="100000"/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29749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6pPr>
            <a:lvl7pPr marL="34321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7pPr>
            <a:lvl8pPr marL="38893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8pPr>
            <a:lvl9pPr marL="43465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9pPr>
          </a:lstStyle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Состоялось заседание попечительского совета Сколтеха</a:t>
            </a:r>
            <a:r>
              <a:rPr lang="en-US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Утвержден операционный план Сколтех на 2013 год, параметры компенсации персонала, положения о комитетах Совета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Согласованы и одобрены основные условия генерального соглашения о создании  Центров науки, образований и инноваций Сколтеха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Завершены переговоры и согласованы параметры исследовательской работы и финансирования с университетами-партнерами (Массачусетский Технологический Институт, Московский Государственный Университет им. Ломоносова, Институт общей энергетики им. Вавилова, Медицинский центр университета </a:t>
            </a:r>
            <a:r>
              <a:rPr lang="ru-RU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Гронингена</a:t>
            </a: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, Юго-западное отд. Университета Техаса)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Получены новые взносы в целевой капитал Сколтех, объем которого достиг 460 млн. руб.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 рамках работы консультативных промышленных групп подписаны соглашения о сотрудничестве и проведении совместных исследования с ОАО «</a:t>
            </a:r>
            <a:r>
              <a:rPr lang="ru-RU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Оборонпром</a:t>
            </a: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», ОАО «</a:t>
            </a:r>
            <a:r>
              <a:rPr lang="ru-RU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УралВагонЗавод</a:t>
            </a: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», ОАО «Ростелеком», компанией </a:t>
            </a:r>
            <a:r>
              <a:rPr lang="en-US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Intel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832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857756" y="1474258"/>
            <a:ext cx="7519762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Результаты за октябрь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idx="4294967295"/>
          </p:nvPr>
        </p:nvSpPr>
        <p:spPr>
          <a:xfrm>
            <a:off x="2174724" y="397314"/>
            <a:ext cx="5840388" cy="796399"/>
          </a:xfrm>
          <a:prstGeom prst="rect">
            <a:avLst/>
          </a:prstGeom>
        </p:spPr>
        <p:txBody>
          <a:bodyPr/>
          <a:lstStyle/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Развитие системы образования в «Сколково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». Развитие проекта </a:t>
            </a:r>
            <a:r>
              <a:rPr lang="ru-RU" sz="2400" dirty="0" err="1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ОтУС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Объект 7"/>
          <p:cNvSpPr txBox="1">
            <a:spLocks/>
          </p:cNvSpPr>
          <p:nvPr/>
        </p:nvSpPr>
        <p:spPr>
          <a:xfrm>
            <a:off x="857759" y="1843590"/>
            <a:ext cx="7519762" cy="3229291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/>
          <a:lstStyle>
            <a:lvl1pPr marL="357188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14375" indent="-35083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071563" indent="-3698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797050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154238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SzPct val="100000"/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29749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6pPr>
            <a:lvl7pPr marL="34321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7pPr>
            <a:lvl8pPr marL="38893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8pPr>
            <a:lvl9pPr marL="43465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9pPr>
          </a:lstStyle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Состоялся II Фестиваль актуального научного кино 360°, организованный ОтУС, Фондом Сколково и Политехническим 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музеем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Совместно с </a:t>
            </a:r>
            <a:r>
              <a:rPr lang="en-US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EMC </a:t>
            </a: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и ВШЭ состоялась </a:t>
            </a:r>
            <a:r>
              <a:rPr lang="en-US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конференци</a:t>
            </a: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en-US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Data Science Summit Russia </a:t>
            </a:r>
            <a:r>
              <a:rPr lang="en-US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2012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Состоялся совместный с ИТ Кластером семинар  «Сколково - Участникам! Участники - Сколково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!»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Прошло подведение итогов партнерского с ОтУС конкурса научных работ «Авангард Знаний» и экспертная дискуссия об оптимизации процесса внедрения инновационных разработок российских ученых в области 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медицины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Запущены программы ОтУС «БиоМедТех», «</a:t>
            </a:r>
            <a:r>
              <a:rPr lang="ru-RU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ЗаPush</a:t>
            </a: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свой проект», «Управление рисками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»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Состоялись лекции и семинары по разным темам, включая направление «Интеллектуальная собственность», партнерский проект </a:t>
            </a:r>
            <a:r>
              <a:rPr lang="en-US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Microsoft University </a:t>
            </a: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и т.д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2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857756" y="1474258"/>
            <a:ext cx="7882483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HelveticaNeueCyr-Roman"/>
                <a:cs typeface="HelveticaNeueCyr-Roman"/>
              </a:rPr>
              <a:t>Технопарк «</a:t>
            </a:r>
            <a:r>
              <a:rPr lang="ru-RU" dirty="0" err="1">
                <a:solidFill>
                  <a:schemeClr val="bg1">
                    <a:lumMod val="25000"/>
                  </a:schemeClr>
                </a:solidFill>
                <a:latin typeface="HelveticaNeueCyr-Roman"/>
                <a:cs typeface="HelveticaNeueCyr-Roman"/>
              </a:rPr>
              <a:t>Сколково</a:t>
            </a: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HelveticaNeueCyr-Roman"/>
                <a:cs typeface="HelveticaNeueCyr-Roman"/>
              </a:rPr>
              <a:t>»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idx="4294967295"/>
          </p:nvPr>
        </p:nvSpPr>
        <p:spPr>
          <a:xfrm>
            <a:off x="2174724" y="397314"/>
            <a:ext cx="5840388" cy="796399"/>
          </a:xfrm>
          <a:prstGeom prst="rect">
            <a:avLst/>
          </a:prstGeom>
        </p:spPr>
        <p:txBody>
          <a:bodyPr/>
          <a:lstStyle/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Технопарк «</a:t>
            </a:r>
            <a:r>
              <a:rPr lang="ru-RU" sz="2400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Сколково</a:t>
            </a: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»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Объект 7"/>
          <p:cNvSpPr txBox="1">
            <a:spLocks/>
          </p:cNvSpPr>
          <p:nvPr/>
        </p:nvSpPr>
        <p:spPr>
          <a:xfrm>
            <a:off x="857756" y="1842490"/>
            <a:ext cx="7882483" cy="4418701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/>
          <a:lstStyle>
            <a:lvl1pPr marL="357188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14375" indent="-35083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071563" indent="-3698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797050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154238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SzPct val="100000"/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29749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6pPr>
            <a:lvl7pPr marL="34321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7pPr>
            <a:lvl8pPr marL="38893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8pPr>
            <a:lvl9pPr marL="43465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9pPr>
          </a:lstStyle>
          <a:p>
            <a:pPr algn="just">
              <a:spcBef>
                <a:spcPts val="0"/>
              </a:spcBef>
              <a:buFont typeface="Wingdings" pitchFamily="2" charset="2"/>
              <a:buChar char="§"/>
            </a:pPr>
            <a:endParaRPr lang="ru-RU" b="0" dirty="0" smtClean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buClrTx/>
              <a:buFont typeface="Wingdings" pitchFamily="2" charset="2"/>
              <a:buChar char="§"/>
            </a:pP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57757" y="1859986"/>
            <a:ext cx="7882482" cy="4487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/>
            <a:r>
              <a:rPr lang="ru-RU" sz="1400" b="1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Обеспечение участников оборудованием (ЦКП, ЦКО):</a:t>
            </a:r>
          </a:p>
          <a:p>
            <a:pPr marL="357188" indent="-357188" algn="just" eaLnBrk="0" fontAlgn="base" hangingPunct="0">
              <a:lnSpc>
                <a:spcPct val="110000"/>
              </a:lnSpc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Выполнено 10 заказов,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включая заказ ключевого партнёра (Сименс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357188" indent="-357188" algn="just" eaLnBrk="0" fontAlgn="base" hangingPunct="0">
              <a:lnSpc>
                <a:spcPct val="110000"/>
              </a:lnSpc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Укомплектована лаборатория 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3D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400" dirty="0" err="1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Протитипирование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»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b="1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Обеспечение участников офисом:</a:t>
            </a:r>
          </a:p>
          <a:p>
            <a:pPr marL="357188" indent="-357188" algn="just" eaLnBrk="0" fontAlgn="base" hangingPunct="0">
              <a:lnSpc>
                <a:spcPct val="110000"/>
              </a:lnSpc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Продолжается заселение финалистов конкурса «Стань первым в Сколково!» в Гиперкуб</a:t>
            </a:r>
          </a:p>
          <a:p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b="1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План </a:t>
            </a:r>
            <a:r>
              <a:rPr lang="ru-RU" sz="1400" b="1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на ноябрь:</a:t>
            </a:r>
            <a:endParaRPr lang="ru-RU" sz="1400" b="1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 algn="just" eaLnBrk="0" fontAlgn="base" hangingPunct="0">
              <a:lnSpc>
                <a:spcPct val="110000"/>
              </a:lnSpc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Доукомплектация оборудования в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лаборатории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«Мехобработка» (ЦКП «Прототипирование»)</a:t>
            </a:r>
          </a:p>
          <a:p>
            <a:pPr marL="357188" indent="-357188" algn="just" eaLnBrk="0" fontAlgn="base" hangingPunct="0">
              <a:lnSpc>
                <a:spcPct val="110000"/>
              </a:lnSpc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Заключение новых договоров на аренду помещений в здании Урал и в здании Гиперкуб,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визово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-миграционную поддержку, подбор персонала силами Кадрового Центра и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 помощью сайта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Сколково, услуги Бизнес-Тренеров, работа «Школы бухгалтеров», запуск сервиса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«Дежурный бизнес-тренер»,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информационная поддержка проекта Сколково силами справочно-информационного консультационного центра Технопарка</a:t>
            </a:r>
          </a:p>
          <a:p>
            <a:pPr marL="357188" indent="-357188" algn="just" eaLnBrk="0" fontAlgn="base" hangingPunct="0">
              <a:lnSpc>
                <a:spcPct val="110000"/>
              </a:lnSpc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Заключение новых договоров на участие в семинарах и тренингах ТПС, новых договоров по участию в международных программах</a:t>
            </a:r>
          </a:p>
          <a:p>
            <a:pPr marL="357188" indent="-357188" algn="just" eaLnBrk="0" fontAlgn="base" hangingPunct="0">
              <a:lnSpc>
                <a:spcPct val="110000"/>
              </a:lnSpc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500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857756" y="1484532"/>
            <a:ext cx="7324219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Результаты за октябрь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idx="4294967295"/>
          </p:nvPr>
        </p:nvSpPr>
        <p:spPr>
          <a:xfrm>
            <a:off x="2174724" y="397314"/>
            <a:ext cx="5840388" cy="796399"/>
          </a:xfrm>
          <a:prstGeom prst="rect">
            <a:avLst/>
          </a:prstGeom>
        </p:spPr>
        <p:txBody>
          <a:bodyPr/>
          <a:lstStyle/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Строительство 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инновационного города «Сколково»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Объект 7"/>
          <p:cNvSpPr txBox="1">
            <a:spLocks/>
          </p:cNvSpPr>
          <p:nvPr/>
        </p:nvSpPr>
        <p:spPr>
          <a:xfrm>
            <a:off x="857756" y="1842491"/>
            <a:ext cx="7324220" cy="2369914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/>
          <a:lstStyle>
            <a:lvl1pPr marL="357188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14375" indent="-35083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071563" indent="-3698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797050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154238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SzPct val="100000"/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29749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6pPr>
            <a:lvl7pPr marL="34321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7pPr>
            <a:lvl8pPr marL="38893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8pPr>
            <a:lvl9pPr marL="43465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9pPr>
          </a:lstStyle>
          <a:p>
            <a:pPr algn="just">
              <a:spcBef>
                <a:spcPts val="0"/>
              </a:spcBef>
              <a:buFont typeface="Wingdings" pitchFamily="2" charset="2"/>
              <a:buChar char="§"/>
            </a:pPr>
            <a:endParaRPr lang="ru-RU" b="0" dirty="0" smtClean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buClrTx/>
              <a:buFont typeface="Wingdings" pitchFamily="2" charset="2"/>
              <a:buChar char="§"/>
            </a:pP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57755" y="1842491"/>
            <a:ext cx="732422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Начаты проектные работы и работы подготовительного периода по кварталам апартаментов и социальной инфраструктуры (кварталы 9-11 и 14 района D2)</a:t>
            </a:r>
          </a:p>
          <a:p>
            <a:pPr marL="285750" indent="-285750"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Выполнен основной объём строительства временных дорог и сетей для механизации СМР</a:t>
            </a:r>
          </a:p>
          <a:p>
            <a:pPr marL="285750" indent="-285750"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Выполнен основной объём подготовительных работ на территории ИЦ «Сколково»</a:t>
            </a:r>
          </a:p>
          <a:p>
            <a:pPr marL="285750" indent="-285750"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Выполнено армирование и заливка основания и стенок коллектора на 3-х строительных участках Бульвара</a:t>
            </a:r>
          </a:p>
          <a:p>
            <a:pPr marL="285750" indent="-285750"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Выполнена разработка траншеи и прокладка сети ливневой канализации на участке протяженностью метров</a:t>
            </a:r>
            <a:r>
              <a:rPr lang="en-US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1800</a:t>
            </a:r>
            <a:r>
              <a:rPr lang="en-US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м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5847" y="4314173"/>
            <a:ext cx="7324220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План на ноябрь</a:t>
            </a: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873938" y="4673275"/>
            <a:ext cx="7316129" cy="1644581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sz="1800" kern="1200">
                <a:solidFill>
                  <a:schemeClr val="tx1"/>
                </a:solidFill>
                <a:latin typeface="HelveticaNeueCyr-Roman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–"/>
              <a:defRPr sz="1800" kern="1200">
                <a:solidFill>
                  <a:schemeClr val="tx1"/>
                </a:solidFill>
                <a:latin typeface="HelveticaNeueCyr-Roman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sz="1800" kern="1200">
                <a:solidFill>
                  <a:schemeClr val="tx1"/>
                </a:solidFill>
                <a:latin typeface="HelveticaNeueCyr-Roman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–"/>
              <a:defRPr sz="1800" kern="1200">
                <a:solidFill>
                  <a:schemeClr val="tx1"/>
                </a:solidFill>
                <a:latin typeface="HelveticaNeueCyr-Roman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»"/>
              <a:defRPr sz="1800" kern="1200">
                <a:solidFill>
                  <a:schemeClr val="tx1"/>
                </a:solidFill>
                <a:latin typeface="HelveticaNeueCyr-Roman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Продолжить работы подготовительного периода по кварталам апартаментов и социальной инфраструктуры (кварталы 9-11 и 14 района D2),</a:t>
            </a:r>
          </a:p>
          <a:p>
            <a:pPr marL="285750" indent="-285750"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Продолжить прокладку сетей ливневой канализации с обустройством колодцев по 2,3-му строительному участку</a:t>
            </a:r>
            <a:r>
              <a:rPr lang="en-US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Большого Бульвара,</a:t>
            </a:r>
          </a:p>
          <a:p>
            <a:pPr marL="285750" indent="-285750"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Продолжить монтаж кабельных коллекторов на 2,3-м строительном участке,</a:t>
            </a:r>
          </a:p>
          <a:p>
            <a:pPr marL="285750" indent="-285750"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Завершить обустройство контрольно-пропускных пунктов инженерно-техническими средствами охраны (ИТСО)</a:t>
            </a:r>
          </a:p>
          <a:p>
            <a:pPr marL="285750" indent="-285750"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152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2142867" y="397314"/>
            <a:ext cx="6653175" cy="79639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Создание инженерной и транспортной</a:t>
            </a:r>
            <a:b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инфраструктуры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1056" y="3458529"/>
            <a:ext cx="4122315" cy="33855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Результаты за октябрь</a:t>
            </a:r>
            <a:endParaRPr lang="ru-RU" sz="16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11047" y="3458996"/>
            <a:ext cx="3884995" cy="33855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План на ноябрь</a:t>
            </a:r>
            <a:endParaRPr lang="ru-RU" sz="16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1056" y="3797083"/>
            <a:ext cx="4122315" cy="2677656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defRPr/>
            </a:pPr>
            <a:r>
              <a:rPr lang="ru-RU" sz="1200" b="1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Большой Бульвар:</a:t>
            </a: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На участке Бульвара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длиной 1800 м в траншее ведется устройство бетонной подготовки и армирование каркаса основания и стенок коллектора</a:t>
            </a: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 полном объеме выдана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 производство 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рабочая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документация по 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Бульвару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На участке длиной 2470 м выполнена разработка траншеи под коллектор и дождевую канализацию, обустройство основания трубы дождевой канализации</a:t>
            </a:r>
          </a:p>
          <a:p>
            <a:pPr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defRPr/>
            </a:pPr>
            <a:r>
              <a:rPr lang="ru-RU" sz="1200" b="1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Проект </a:t>
            </a:r>
            <a:r>
              <a:rPr lang="ru-RU" sz="1200" b="1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подготовки </a:t>
            </a:r>
            <a:r>
              <a:rPr lang="ru-RU" sz="1200" b="1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площадки: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Выполнены основные работы 90%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11047" y="3792438"/>
            <a:ext cx="3884995" cy="2677656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defRPr/>
            </a:pPr>
            <a:r>
              <a:rPr lang="ru-RU" sz="1200" b="1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Большой Бульвар</a:t>
            </a:r>
            <a:r>
              <a:rPr lang="ru-RU" sz="1200" b="1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Продолжение разработки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выдачи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рабочей документации по инженерным сетям и 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дорогам вне Бульвара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Продолжение прокладки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сетей ливневой канализации с обустройством колодцев по начатым участкам  </a:t>
            </a: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Продолжение монтажных работ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кабельных коллекторов на 2,3-м строительных участках</a:t>
            </a:r>
          </a:p>
          <a:p>
            <a:pPr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defRPr/>
            </a:pPr>
            <a:r>
              <a:rPr lang="ru-RU" sz="1200" b="1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Проект подготовки площадки:</a:t>
            </a:r>
            <a:endParaRPr lang="ru-RU" sz="1200" b="1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Завершение обустройства ограждения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территории стройплощадки и 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обустройства КПП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 ИТСО</a:t>
            </a:r>
          </a:p>
        </p:txBody>
      </p:sp>
      <p:pic>
        <p:nvPicPr>
          <p:cNvPr id="11" name="Рисунок 9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1056" y="1287262"/>
            <a:ext cx="2683933" cy="2041864"/>
          </a:xfrm>
          <a:prstGeom prst="rect">
            <a:avLst/>
          </a:prstGeom>
        </p:spPr>
      </p:pic>
      <p:pic>
        <p:nvPicPr>
          <p:cNvPr id="12" name="Рисунок 21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39594" y="1287262"/>
            <a:ext cx="2722159" cy="2042904"/>
          </a:xfrm>
          <a:prstGeom prst="rect">
            <a:avLst/>
          </a:prstGeom>
        </p:spPr>
      </p:pic>
      <p:pic>
        <p:nvPicPr>
          <p:cNvPr id="13" name="Рисунок 45"/>
          <p:cNvPicPr/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95317" y="1287262"/>
            <a:ext cx="2600725" cy="2041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4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2142867" y="397314"/>
            <a:ext cx="6801733" cy="79639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Создание кварталов апарт-отелей и социальной инфраструктуры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1056" y="3458529"/>
            <a:ext cx="4478568" cy="33855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Результаты за октябрь</a:t>
            </a:r>
            <a:endParaRPr lang="ru-RU" sz="16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44029" y="3458996"/>
            <a:ext cx="3700569" cy="33855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План на ноябрь</a:t>
            </a:r>
            <a:endParaRPr lang="ru-RU" sz="16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1056" y="3797083"/>
            <a:ext cx="4478568" cy="2345257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defRPr/>
            </a:pPr>
            <a:r>
              <a:rPr lang="ru-RU" sz="1200" b="1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Проектирование:</a:t>
            </a: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Начаты работы по разработке проектной документации стадии «ПД» по кварталам №9, 10, 11 и 14 района </a:t>
            </a:r>
            <a:r>
              <a:rPr lang="en-US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D2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defRPr/>
            </a:pPr>
            <a:r>
              <a:rPr lang="ru-RU" sz="1200" b="1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Подготовительные работы: </a:t>
            </a: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Ведутся работы по устройству временных дорог и площадок под бытовые городки и складирование материалов</a:t>
            </a: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Подготовка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основания 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временных дорог</a:t>
            </a: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Устройство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временных ограждений строительной площадки</a:t>
            </a: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Выполнение инженерных изысканий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244029" y="3792438"/>
            <a:ext cx="3700571" cy="2308324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defRPr/>
            </a:pPr>
            <a:r>
              <a:rPr lang="ru-RU" sz="1200" b="1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Проектирование:</a:t>
            </a: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Продолжение работ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по разработке проектной документации стадии «ПД» по кварталам №9, 10, 11 и 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14</a:t>
            </a:r>
            <a:r>
              <a:rPr lang="en-US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района </a:t>
            </a:r>
            <a:r>
              <a:rPr lang="en-US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D2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defRPr/>
            </a:pPr>
            <a:r>
              <a:rPr lang="ru-RU" sz="1200" b="1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Подготовительные работы: </a:t>
            </a: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Продолжение работ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по устройству временных дорог и площадок под бытовые городки и складирование материалов;</a:t>
            </a: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Устройство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временных ограждений строительной площадки;</a:t>
            </a: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Выполнение инженерных изысканий</a:t>
            </a:r>
          </a:p>
        </p:txBody>
      </p:sp>
      <p:pic>
        <p:nvPicPr>
          <p:cNvPr id="1027" name="Picture 3" descr="D:\D2_ЖИЛЬЕ\ФОТО\20121030\P1000410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1056" y="1287262"/>
            <a:ext cx="2721600" cy="204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D2_ЖИЛЬЕ\ФОТО\20121030\P1000424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79876" y="1287262"/>
            <a:ext cx="2721600" cy="204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D:\D2_ЖИЛЬЕ\ФОТО\20121030\P1000422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23000" y="1287262"/>
            <a:ext cx="2721600" cy="204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4614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1"/>
          <p:cNvSpPr/>
          <p:nvPr/>
        </p:nvSpPr>
        <p:spPr>
          <a:xfrm>
            <a:off x="666750" y="4579297"/>
            <a:ext cx="4833298" cy="203996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31"/>
          <p:cNvSpPr/>
          <p:nvPr/>
        </p:nvSpPr>
        <p:spPr>
          <a:xfrm>
            <a:off x="846666" y="2724534"/>
            <a:ext cx="4651300" cy="120836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25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71526" y="1418304"/>
            <a:ext cx="8002604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Проведен и подготовлен ряд встреч и переговоров, включая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 smtClean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встречу Президента Фонда с Принцем Майклом Кентским для обсуждения взаимодействия Фонда с Английскими компаниями</a:t>
            </a:r>
            <a:endParaRPr lang="en-US" sz="1400" dirty="0" smtClean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встречу с университетом Назарбаева, для обсуждения сотрудничества и обмены опытом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ереговоры с 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Technology Pioneers,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Всемирного Экономического Форума, с целью включения Кластера </a:t>
            </a:r>
            <a:r>
              <a:rPr lang="ru-RU" sz="1400" dirty="0" err="1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Энергоэффективности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в работу </a:t>
            </a:r>
            <a:r>
              <a:rPr lang="ru-RU" sz="1400" dirty="0" err="1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борда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, и обсуждение возможного включения </a:t>
            </a:r>
            <a:r>
              <a:rPr lang="ru-RU" sz="1400" dirty="0" err="1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стартапов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Сколково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сентябре 2012 года о Фонде Сколково вышло более 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430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публикаций в зарубежных СМИ, включая: </a:t>
            </a:r>
          </a:p>
          <a:p>
            <a:r>
              <a:rPr lang="en-US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endParaRPr lang="en-US" sz="1400" dirty="0" smtClean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BBC</a:t>
            </a:r>
            <a:r>
              <a:rPr lang="en-US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, Reuters, Dow Jones, </a:t>
            </a:r>
            <a:r>
              <a:rPr lang="en-US" sz="1400" dirty="0" err="1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Euronews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Forbes, 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The Economist, La </a:t>
            </a:r>
            <a:r>
              <a:rPr lang="en-US" sz="1400" dirty="0" err="1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Republica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, Italia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Oggi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Le Monde, El </a:t>
            </a:r>
            <a:r>
              <a:rPr lang="en-US" sz="1400" dirty="0" err="1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Pais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, The Independent, Thai News, Service, </a:t>
            </a:r>
            <a:r>
              <a:rPr lang="en-US" sz="1400" dirty="0" err="1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Corriere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, ANSA, 	</a:t>
            </a:r>
            <a:r>
              <a:rPr lang="en-US" sz="1400" dirty="0" err="1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Agence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France 	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Press, </a:t>
            </a:r>
            <a:r>
              <a:rPr lang="en-US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IHT Global Insights, 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Telegraph</a:t>
            </a:r>
            <a:r>
              <a:rPr lang="en-US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, Xinhua News 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Agency,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Bangkok Post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др.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Количество публикаций в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октябре 2012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года, по сравнению с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сентябрем 2012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года выросло более чем на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12%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 idx="4294967295"/>
          </p:nvPr>
        </p:nvSpPr>
        <p:spPr>
          <a:xfrm>
            <a:off x="2195927" y="405694"/>
            <a:ext cx="4913852" cy="796399"/>
          </a:xfrm>
          <a:prstGeom prst="rect">
            <a:avLst/>
          </a:prstGeom>
        </p:spPr>
        <p:txBody>
          <a:bodyPr/>
          <a:lstStyle/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</a:rPr>
              <a:t>Международная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PR </a:t>
            </a: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</a:rPr>
              <a:t>активность Фонда «</a:t>
            </a:r>
            <a:r>
              <a:rPr lang="ru-RU" sz="2400" dirty="0" err="1" smtClean="0">
                <a:solidFill>
                  <a:schemeClr val="bg1">
                    <a:lumMod val="50000"/>
                  </a:schemeClr>
                </a:solidFill>
              </a:rPr>
              <a:t>Сколково</a:t>
            </a: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</a:rPr>
              <a:t>»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</a:br>
            <a:endParaRPr lang="en-US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312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Прямоугольник 61"/>
          <p:cNvSpPr/>
          <p:nvPr/>
        </p:nvSpPr>
        <p:spPr>
          <a:xfrm>
            <a:off x="3529628" y="2533650"/>
            <a:ext cx="1726056" cy="304624"/>
          </a:xfrm>
          <a:prstGeom prst="rect">
            <a:avLst/>
          </a:prstGeom>
          <a:noFill/>
          <a:ln w="31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b="1" kern="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Октябрь</a:t>
            </a:r>
            <a:r>
              <a:rPr kumimoji="0" lang="ru-RU" sz="1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2012</a:t>
            </a:r>
            <a:endParaRPr kumimoji="0" lang="ru-RU" sz="1300" b="1" i="0" u="none" strike="noStrike" kern="0" cap="none" spc="0" normalizeH="0" baseline="0" noProof="0" dirty="0">
              <a:ln>
                <a:noFill/>
              </a:ln>
              <a:solidFill>
                <a:schemeClr val="bg1">
                  <a:lumMod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05576" y="2357870"/>
            <a:ext cx="2520979" cy="646331"/>
          </a:xfrm>
          <a:prstGeom prst="rect">
            <a:avLst/>
          </a:prstGeom>
          <a:ln w="3175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03.10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В Гиперкубе прошла деловая программа Форума «</a:t>
            </a:r>
            <a:r>
              <a:rPr lang="en-US" sz="12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Global Innovation Partnership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» 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05576" y="3179560"/>
            <a:ext cx="2520979" cy="1015663"/>
          </a:xfrm>
          <a:prstGeom prst="rect">
            <a:avLst/>
          </a:prstGeom>
          <a:ln w="3175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04.10 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Вице-Президент Торговой палаты США по Европе и Евразии Гари </a:t>
            </a:r>
            <a:r>
              <a:rPr lang="ru-RU" sz="1200" dirty="0" err="1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Литман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ознакомился с Технопарком и Гиперкубом «Сколково»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97406" y="4362419"/>
            <a:ext cx="2529149" cy="2123658"/>
          </a:xfrm>
          <a:prstGeom prst="rect">
            <a:avLst/>
          </a:prstGeom>
          <a:ln w="3175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05.10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Прошел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совместный семинар Открытого университета Сколково и кластера Информационных технологий «Сколково –участникам. Участники – Сколково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»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Совещание в Правительстве по созданию культурных центров в регионах России</a:t>
            </a:r>
          </a:p>
          <a:p>
            <a:endParaRPr lang="ru-RU" sz="12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05576" y="1402090"/>
            <a:ext cx="8058995" cy="830997"/>
          </a:xfrm>
          <a:prstGeom prst="rect">
            <a:avLst/>
          </a:prstGeom>
          <a:noFill/>
          <a:ln w="3175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01-03.10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 При поддержке Фонда «Сколково» прошла Третья Московская международная научно-практическая конференция «</a:t>
            </a:r>
            <a:r>
              <a:rPr lang="ru-RU" sz="1200" dirty="0" err="1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Иммунофизиология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: </a:t>
            </a:r>
            <a:r>
              <a:rPr lang="ru-RU" sz="1200" dirty="0" err="1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Аутоиммунитет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в Норме и Патологии и вопросы предиктивно-превентивной медицины»</a:t>
            </a:r>
          </a:p>
          <a:p>
            <a:r>
              <a:rPr lang="ru-RU" sz="1200" b="1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02.10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 Открытие </a:t>
            </a:r>
            <a:r>
              <a:rPr lang="en-US" sz="12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II 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Международного Фестиваля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актуального научного кино 360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°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573694" y="2325809"/>
            <a:ext cx="3190877" cy="1384995"/>
          </a:xfrm>
          <a:prstGeom prst="rect">
            <a:avLst/>
          </a:prstGeom>
          <a:noFill/>
          <a:ln w="3175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30.10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Состоялось 3-е заседание Индустриального консультативного совета Фонда «Сколково»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 Гиперкубе «Сколково» прошла Российско-Американская президентская комиссия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226555" y="2357870"/>
            <a:ext cx="397994" cy="1230368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V="1">
            <a:off x="4852430" y="3815426"/>
            <a:ext cx="749024" cy="40478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V="1">
            <a:off x="5218359" y="2325809"/>
            <a:ext cx="355336" cy="957218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V="1">
            <a:off x="3234725" y="4277091"/>
            <a:ext cx="389824" cy="85328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H="1" flipV="1">
            <a:off x="4120309" y="3966073"/>
            <a:ext cx="1453386" cy="1496444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6" name="Title 1"/>
          <p:cNvSpPr txBox="1">
            <a:spLocks/>
          </p:cNvSpPr>
          <p:nvPr/>
        </p:nvSpPr>
        <p:spPr>
          <a:xfrm>
            <a:off x="2195926" y="405694"/>
            <a:ext cx="6104011" cy="79639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Ключевые события Фонда 			 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(1/2)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en-US" sz="2400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494768" y="19369"/>
            <a:ext cx="4913852" cy="79639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endParaRPr lang="en-US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26227" y="527784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>
              <a:solidFill>
                <a:schemeClr val="bg1">
                  <a:lumMod val="25000"/>
                </a:schemeClr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573692" y="4518795"/>
            <a:ext cx="3190879" cy="646331"/>
          </a:xfrm>
          <a:prstGeom prst="rect">
            <a:avLst/>
          </a:prstGeom>
          <a:noFill/>
          <a:ln w="3175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26.10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 Технопарке Сколково состоялась</a:t>
            </a:r>
          </a:p>
          <a:p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инвестиционная сессия VC </a:t>
            </a:r>
            <a:r>
              <a:rPr lang="ru-RU" sz="12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Day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12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3226555" y="3179560"/>
            <a:ext cx="397994" cy="786512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52" name="Прямоугольник 51"/>
          <p:cNvSpPr/>
          <p:nvPr/>
        </p:nvSpPr>
        <p:spPr>
          <a:xfrm>
            <a:off x="5573695" y="5462514"/>
            <a:ext cx="3190876" cy="1015663"/>
          </a:xfrm>
          <a:prstGeom prst="rect">
            <a:avLst/>
          </a:prstGeom>
          <a:noFill/>
          <a:ln w="3175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11.10 </a:t>
            </a:r>
            <a:r>
              <a:rPr lang="ru-RU" sz="1200" dirty="0"/>
              <a:t>–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 Гиперкубе 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«Сколково»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прошла экспертная сессия по оценке эффективности государственных институтов развития</a:t>
            </a:r>
          </a:p>
          <a:p>
            <a:endParaRPr lang="ru-RU" sz="12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3425552" y="5462515"/>
            <a:ext cx="1983069" cy="1015663"/>
          </a:xfrm>
          <a:prstGeom prst="rect">
            <a:avLst/>
          </a:prstGeom>
          <a:ln w="3175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10.10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В Центре </a:t>
            </a:r>
            <a:r>
              <a:rPr lang="ru-RU" sz="12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Digitaloctober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состоялась </a:t>
            </a:r>
            <a:r>
              <a:rPr lang="ru-RU" sz="12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Pitch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сессия кластера </a:t>
            </a:r>
            <a:r>
              <a:rPr lang="ru-RU" sz="12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Энергоэффективных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технологий 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«Сколково»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cxnSp>
        <p:nvCxnSpPr>
          <p:cNvPr id="82" name="Прямая соединительная линия 81"/>
          <p:cNvCxnSpPr/>
          <p:nvPr/>
        </p:nvCxnSpPr>
        <p:spPr>
          <a:xfrm flipV="1">
            <a:off x="3425552" y="3588239"/>
            <a:ext cx="584588" cy="1874278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29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3972862"/>
              </p:ext>
            </p:extLst>
          </p:nvPr>
        </p:nvGraphicFramePr>
        <p:xfrm>
          <a:off x="3529628" y="2934989"/>
          <a:ext cx="1830231" cy="2266227"/>
        </p:xfrm>
        <a:graphic>
          <a:graphicData uri="http://schemas.openxmlformats.org/drawingml/2006/table">
            <a:tbl>
              <a:tblPr bandRow="1">
                <a:tableStyleId>{68D230F3-CF80-4859-8CE7-A43EE81993B5}</a:tableStyleId>
              </a:tblPr>
              <a:tblGrid>
                <a:gridCol w="366046"/>
                <a:gridCol w="366046"/>
                <a:gridCol w="366046"/>
                <a:gridCol w="364827"/>
                <a:gridCol w="367266"/>
              </a:tblGrid>
              <a:tr h="2677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1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8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457200" rtl="0" eaLnBrk="1" latinLnBrk="0" hangingPunct="1"/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1</a:t>
                      </a: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5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latin typeface="Arial"/>
                          <a:cs typeface="Arial"/>
                        </a:rPr>
                        <a:t>22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29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</a:tr>
              <a:tr h="2677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2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9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1</a:t>
                      </a: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6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latin typeface="Arial"/>
                          <a:cs typeface="Arial"/>
                        </a:rPr>
                        <a:t>23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30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</a:tr>
              <a:tr h="2677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4572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3</a:t>
                      </a:r>
                      <a:endParaRPr lang="ru-RU" sz="1000" b="0" kern="1200" dirty="0">
                        <a:solidFill>
                          <a:srgbClr val="FF66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latin typeface="Arial"/>
                          <a:cs typeface="Arial"/>
                        </a:rPr>
                        <a:t>10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4572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17</a:t>
                      </a:r>
                      <a:endParaRPr lang="ru-RU" sz="1000" b="0" kern="1200" dirty="0">
                        <a:solidFill>
                          <a:srgbClr val="FF66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457200" rtl="0" eaLnBrk="1" latinLnBrk="0" hangingPunct="1"/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2</a:t>
                      </a: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4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31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</a:tr>
              <a:tr h="2677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4572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4</a:t>
                      </a:r>
                      <a:endParaRPr lang="ru-RU" sz="1000" b="0" kern="1200" dirty="0">
                        <a:solidFill>
                          <a:srgbClr val="FF66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latin typeface="Arial"/>
                          <a:cs typeface="Arial"/>
                        </a:rPr>
                        <a:t>11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4572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18</a:t>
                      </a:r>
                      <a:endParaRPr lang="ru-RU" sz="1000" b="0" kern="1200" dirty="0">
                        <a:solidFill>
                          <a:srgbClr val="FF66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2</a:t>
                      </a: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5</a:t>
                      </a:r>
                      <a:endParaRPr lang="ru-RU" sz="1000" b="0" kern="1200" dirty="0">
                        <a:solidFill>
                          <a:srgbClr val="FF66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84406" marR="84406" anchor="ctr"/>
                </a:tc>
              </a:tr>
              <a:tr h="2227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5</a:t>
                      </a:r>
                      <a:endParaRPr lang="ru-RU" sz="1000" b="0" kern="1200" dirty="0">
                        <a:solidFill>
                          <a:srgbClr val="FF66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latin typeface="Arial"/>
                          <a:cs typeface="Arial"/>
                        </a:rPr>
                        <a:t>12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19</a:t>
                      </a:r>
                      <a:endParaRPr lang="ru-RU" sz="1000" b="0" kern="1200" dirty="0">
                        <a:solidFill>
                          <a:srgbClr val="FF66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2</a:t>
                      </a: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6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84406" marR="84406" anchor="ctr"/>
                </a:tc>
              </a:tr>
              <a:tr h="2677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6</a:t>
                      </a:r>
                      <a:endParaRPr lang="ru-RU" sz="1000" b="0" kern="1200" dirty="0">
                        <a:solidFill>
                          <a:srgbClr val="FF66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latin typeface="Arial"/>
                          <a:cs typeface="Arial"/>
                        </a:rPr>
                        <a:t>13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457200" rtl="0" eaLnBrk="1" latinLnBrk="0" hangingPunct="1"/>
                      <a:r>
                        <a:rPr lang="ru-RU" sz="1000" b="0" kern="1200" dirty="0" smtClean="0">
                          <a:latin typeface="Arial"/>
                          <a:cs typeface="Arial"/>
                        </a:rPr>
                        <a:t>20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4572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27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84406" marR="84406" anchor="ctr"/>
                </a:tc>
              </a:tr>
              <a:tr h="2677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4572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7</a:t>
                      </a:r>
                      <a:endParaRPr lang="ru-RU" sz="1000" b="0" kern="1200" dirty="0">
                        <a:solidFill>
                          <a:srgbClr val="FF66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457200" rtl="0" eaLnBrk="1" latinLnBrk="0" hangingPunct="1"/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1</a:t>
                      </a: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4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latin typeface="Arial"/>
                          <a:cs typeface="Arial"/>
                        </a:rPr>
                        <a:t>21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4572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28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84406" marR="84406" anchor="ctr"/>
                </a:tc>
              </a:tr>
            </a:tbl>
          </a:graphicData>
        </a:graphic>
      </p:graphicFrame>
      <p:cxnSp>
        <p:nvCxnSpPr>
          <p:cNvPr id="43" name="Прямая соединительная линия 42"/>
          <p:cNvCxnSpPr/>
          <p:nvPr/>
        </p:nvCxnSpPr>
        <p:spPr>
          <a:xfrm>
            <a:off x="3807818" y="2233087"/>
            <a:ext cx="0" cy="1394912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0" name="Прямоугольник 39"/>
          <p:cNvSpPr/>
          <p:nvPr/>
        </p:nvSpPr>
        <p:spPr>
          <a:xfrm>
            <a:off x="5584289" y="3815426"/>
            <a:ext cx="3190879" cy="461665"/>
          </a:xfrm>
          <a:prstGeom prst="rect">
            <a:avLst/>
          </a:prstGeom>
          <a:noFill/>
          <a:ln w="3175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25.10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Фонд 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«Сколково»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принял участие в </a:t>
            </a:r>
            <a:r>
              <a:rPr lang="ru-RU" sz="12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Global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Energy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Prize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Summit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4852430" y="4319755"/>
            <a:ext cx="749024" cy="205623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9979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3505925"/>
              </p:ext>
            </p:extLst>
          </p:nvPr>
        </p:nvGraphicFramePr>
        <p:xfrm>
          <a:off x="426308" y="1438298"/>
          <a:ext cx="8717693" cy="4754666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532792"/>
                <a:gridCol w="990600"/>
                <a:gridCol w="2349500"/>
                <a:gridCol w="2844801"/>
              </a:tblGrid>
              <a:tr h="365586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Наименование КПЭ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Целевое значение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Результат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 31.10.12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выполнения</a:t>
                      </a: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</a:schemeClr>
                    </a:solidFill>
                  </a:tcPr>
                </a:tc>
              </a:tr>
              <a:tr h="4805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1. Общее число участников</a:t>
                      </a:r>
                    </a:p>
                  </a:txBody>
                  <a:tcPr marR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500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710, 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из них 37 в октябре</a:t>
                      </a:r>
                      <a:endParaRPr lang="ru-RU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634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2. Количество заявок на получение статуса участника</a:t>
                      </a:r>
                    </a:p>
                  </a:txBody>
                  <a:tcPr marR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2 500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 1</a:t>
                      </a:r>
                      <a:r>
                        <a:rPr lang="ru-RU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января по 31 октября </a:t>
                      </a:r>
                      <a:r>
                        <a:rPr lang="ru-RU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2012г. поступило 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2 035 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заявок, из них 211 заявок в сентябре</a:t>
                      </a:r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05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3. Средние сроки принятия решений о предоставлении,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дней:</a:t>
                      </a:r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А) статуса участника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(с предварительным одобрением)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Б) статуса участника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(без предварительного одобрения)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В) грантов участникам</a:t>
                      </a: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А) &lt;45</a:t>
                      </a:r>
                    </a:p>
                    <a:p>
                      <a:pPr algn="l"/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Б) &lt;31</a:t>
                      </a:r>
                    </a:p>
                    <a:p>
                      <a:pPr algn="l"/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В) &lt;100</a:t>
                      </a: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baseline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baseline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baseline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baseline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А) </a:t>
                      </a:r>
                      <a:r>
                        <a:rPr lang="en-US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дня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baseline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baseline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baseline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Б) 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29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дней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baseline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baseline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baseline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В) 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en-US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дней</a:t>
                      </a: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2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ru-RU" sz="12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ru-RU" sz="12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ru-RU" sz="12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32" name="Group 31"/>
          <p:cNvGrpSpPr/>
          <p:nvPr/>
        </p:nvGrpSpPr>
        <p:grpSpPr>
          <a:xfrm>
            <a:off x="6657574" y="2646028"/>
            <a:ext cx="1959056" cy="283384"/>
            <a:chOff x="157810" y="1918796"/>
            <a:chExt cx="3877126" cy="283384"/>
          </a:xfrm>
        </p:grpSpPr>
        <p:sp>
          <p:nvSpPr>
            <p:cNvPr id="33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34" name="Rounded Rectangle 33"/>
            <p:cNvSpPr/>
            <p:nvPr/>
          </p:nvSpPr>
          <p:spPr bwMode="auto">
            <a:xfrm>
              <a:off x="164951" y="1945004"/>
              <a:ext cx="3193390" cy="250791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668395" y="1918796"/>
              <a:ext cx="9714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81%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5" name="Rectangle 23"/>
          <p:cNvSpPr/>
          <p:nvPr/>
        </p:nvSpPr>
        <p:spPr>
          <a:xfrm>
            <a:off x="6657574" y="3541354"/>
            <a:ext cx="218253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Сроки </a:t>
            </a:r>
            <a:r>
              <a:rPr lang="ru-RU" sz="11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принятия </a:t>
            </a:r>
            <a:r>
              <a:rPr lang="ru-RU" sz="11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решений, дни</a:t>
            </a:r>
            <a:endParaRPr lang="ru-RU" sz="11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itle 1"/>
          <p:cNvSpPr>
            <a:spLocks noGrp="1"/>
          </p:cNvSpPr>
          <p:nvPr>
            <p:ph type="title" idx="4294967295"/>
          </p:nvPr>
        </p:nvSpPr>
        <p:spPr>
          <a:xfrm>
            <a:off x="2195004" y="397314"/>
            <a:ext cx="6079752" cy="796399"/>
          </a:xfrm>
          <a:prstGeom prst="rect">
            <a:avLst/>
          </a:prstGeom>
        </p:spPr>
        <p:txBody>
          <a:bodyPr/>
          <a:lstStyle/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Ключевые показатели деятельности Фонда «Сколково»                               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(1/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2000" i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4" name="Group 31"/>
          <p:cNvGrpSpPr/>
          <p:nvPr/>
        </p:nvGrpSpPr>
        <p:grpSpPr>
          <a:xfrm>
            <a:off x="6653958" y="2024862"/>
            <a:ext cx="1959055" cy="283384"/>
            <a:chOff x="157810" y="1918796"/>
            <a:chExt cx="3877126" cy="283384"/>
          </a:xfrm>
        </p:grpSpPr>
        <p:sp>
          <p:nvSpPr>
            <p:cNvPr id="25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6" name="Rounded Rectangle 33"/>
            <p:cNvSpPr/>
            <p:nvPr/>
          </p:nvSpPr>
          <p:spPr bwMode="auto">
            <a:xfrm>
              <a:off x="172388" y="1945004"/>
              <a:ext cx="3862548" cy="248400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668394" y="1918796"/>
              <a:ext cx="113955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142%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22" name="Диаграмма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6899924"/>
              </p:ext>
            </p:extLst>
          </p:nvPr>
        </p:nvGraphicFramePr>
        <p:xfrm>
          <a:off x="6661323" y="3802964"/>
          <a:ext cx="2087621" cy="23265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3277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857756" y="1474258"/>
            <a:ext cx="7691333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Количество сообщений о Фонде «Сколково» в 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октябре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 idx="4294967295"/>
          </p:nvPr>
        </p:nvSpPr>
        <p:spPr>
          <a:xfrm>
            <a:off x="2174724" y="397314"/>
            <a:ext cx="6115166" cy="796399"/>
          </a:xfrm>
          <a:prstGeom prst="rect">
            <a:avLst/>
          </a:prstGeom>
        </p:spPr>
        <p:txBody>
          <a:bodyPr/>
          <a:lstStyle/>
          <a:p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Информация о «Сколково» в </a:t>
            </a: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СМИ     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(1/2)</a:t>
            </a:r>
            <a:endParaRPr lang="ru-RU" sz="2400" i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7526886"/>
              </p:ext>
            </p:extLst>
          </p:nvPr>
        </p:nvGraphicFramePr>
        <p:xfrm>
          <a:off x="857755" y="1954753"/>
          <a:ext cx="2601541" cy="2318318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1439551"/>
                <a:gridCol w="1161990"/>
              </a:tblGrid>
              <a:tr h="4426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Категория СМИ</a:t>
                      </a:r>
                      <a:r>
                        <a:rPr lang="ru-RU" sz="1400" b="0" u="none" strike="noStrike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69" marR="8792" marT="9525" marB="10800" anchor="ctr"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Количество</a:t>
                      </a:r>
                      <a:r>
                        <a:rPr lang="ru-RU" sz="1400" b="0" u="none" strike="noStrike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сообщений</a:t>
                      </a:r>
                      <a:endParaRPr lang="ru-RU" sz="14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69" marR="8792" marT="9525" marB="10800" anchor="ctr">
                    <a:solidFill>
                      <a:schemeClr val="bg2">
                        <a:lumMod val="95000"/>
                      </a:schemeClr>
                    </a:solidFill>
                  </a:tcPr>
                </a:tc>
              </a:tr>
              <a:tr h="271073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Интернет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2645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66462" marT="9525" marB="10800" anchor="ctr">
                    <a:solidFill>
                      <a:schemeClr val="bg2"/>
                    </a:solidFill>
                  </a:tcPr>
                </a:tc>
              </a:tr>
              <a:tr h="27107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Информагентства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465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66462" marT="9525" marB="10800" anchor="ctr">
                    <a:solidFill>
                      <a:schemeClr val="bg2"/>
                    </a:solidFill>
                  </a:tcPr>
                </a:tc>
              </a:tr>
              <a:tr h="27107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Газеты</a:t>
                      </a:r>
                      <a:endParaRPr lang="ru-RU" sz="1200" b="1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244</a:t>
                      </a:r>
                      <a:endParaRPr lang="ru-RU" sz="12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3231" marR="66462" marT="9525" marB="10800" anchor="ctr">
                    <a:solidFill>
                      <a:schemeClr val="bg2"/>
                    </a:solidFill>
                  </a:tcPr>
                </a:tc>
              </a:tr>
              <a:tr h="23281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Журналы</a:t>
                      </a:r>
                      <a:endParaRPr lang="ru-RU" sz="1200" b="1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39</a:t>
                      </a:r>
                      <a:endParaRPr lang="ru-RU" sz="12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3231" marR="66462" marT="9525" marB="10800" anchor="ctr">
                    <a:solidFill>
                      <a:schemeClr val="bg2"/>
                    </a:solidFill>
                  </a:tcPr>
                </a:tc>
              </a:tr>
              <a:tr h="250571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Телевидение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123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66462" marT="9525" marB="10800" anchor="ctr">
                    <a:solidFill>
                      <a:schemeClr val="bg2"/>
                    </a:solidFill>
                  </a:tcPr>
                </a:tc>
              </a:tr>
              <a:tr h="256054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Радио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108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66462" marT="9525" marB="10800" anchor="ctr">
                    <a:solidFill>
                      <a:schemeClr val="bg2"/>
                    </a:solidFill>
                  </a:tcPr>
                </a:tc>
              </a:tr>
              <a:tr h="318619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b="1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ИТОГО</a:t>
                      </a:r>
                      <a:endParaRPr lang="ru-RU" sz="1200" b="1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1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3624</a:t>
                      </a:r>
                      <a:endParaRPr lang="ru-RU" sz="1200" b="1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66462" marT="9525" marB="10800" anchor="ctr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773586" y="4344586"/>
            <a:ext cx="2994183" cy="203132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 октябре количество сообщений и упоминаний о Фонде: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Увеличилось на радио (на 60%) в Интернете (на 25%), в информационных агентствах (на 20%) и в печатных СМИ (на 4%)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Сократилось на телевидении (на 18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%)</a:t>
            </a:r>
          </a:p>
        </p:txBody>
      </p:sp>
      <p:graphicFrame>
        <p:nvGraphicFramePr>
          <p:cNvPr id="28" name="Таблица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6697693"/>
              </p:ext>
            </p:extLst>
          </p:nvPr>
        </p:nvGraphicFramePr>
        <p:xfrm>
          <a:off x="3767770" y="1950077"/>
          <a:ext cx="4781318" cy="4477604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2864384"/>
                <a:gridCol w="859316"/>
                <a:gridCol w="1057618"/>
              </a:tblGrid>
              <a:tr h="5095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Тема</a:t>
                      </a:r>
                      <a:endParaRPr lang="ru-RU" sz="14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69" marR="8792" marT="9525" marB="10800" anchor="ctr"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Дата </a:t>
                      </a:r>
                      <a:endParaRPr lang="ru-RU" sz="14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69" marR="8792" marT="9525" marB="10800" anchor="ctr"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Количество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сообщений</a:t>
                      </a:r>
                      <a:endParaRPr lang="ru-RU" sz="14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69" marR="8792" marT="9525" marB="10800" anchor="ctr">
                    <a:solidFill>
                      <a:schemeClr val="bg2">
                        <a:lumMod val="95000"/>
                      </a:schemeClr>
                    </a:solidFill>
                  </a:tcPr>
                </a:tc>
              </a:tr>
              <a:tr h="648554">
                <a:tc>
                  <a:txBody>
                    <a:bodyPr/>
                    <a:lstStyle/>
                    <a:p>
                      <a:pPr marL="90488" indent="0" algn="l" fontAlgn="b">
                        <a:tabLst>
                          <a:tab pos="180975" algn="l"/>
                        </a:tabLst>
                      </a:pP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Визит в РФ М.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Цукерберга</a:t>
                      </a:r>
                      <a:r>
                        <a:rPr lang="ru-RU" sz="1200" b="0" i="0" u="none" strike="noStrike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– обсуждение возможности сотрудничества со «Сколково»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01- 02.10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357</a:t>
                      </a:r>
                      <a:endParaRPr lang="ru-RU" sz="12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3231" marR="66462" marT="9525" marB="10800" anchor="ctr">
                    <a:solidFill>
                      <a:schemeClr val="bg2"/>
                    </a:solidFill>
                  </a:tcPr>
                </a:tc>
              </a:tr>
              <a:tr h="312693">
                <a:tc>
                  <a:txBody>
                    <a:bodyPr/>
                    <a:lstStyle/>
                    <a:p>
                      <a:pPr marL="0" indent="0" algn="l">
                        <a:tabLst/>
                      </a:pP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Конференция «Инновации в космической отрасли» в Красноярске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23.10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89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66462" marT="9525" marB="10800" anchor="ctr">
                    <a:solidFill>
                      <a:schemeClr val="bg2"/>
                    </a:solidFill>
                  </a:tcPr>
                </a:tc>
              </a:tr>
              <a:tr h="265376">
                <a:tc>
                  <a:txBody>
                    <a:bodyPr/>
                    <a:lstStyle/>
                    <a:p>
                      <a:pPr marL="90488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Фонд</a:t>
                      </a:r>
                      <a:r>
                        <a:rPr lang="ru-RU" sz="1200" b="0" i="0" u="none" strike="noStrike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«Сколково», «</a:t>
                      </a:r>
                      <a:r>
                        <a:rPr lang="ru-RU" sz="1200" b="0" i="0" u="none" strike="noStrike" kern="1200" baseline="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Роснано</a:t>
                      </a:r>
                      <a:r>
                        <a:rPr lang="ru-RU" sz="1200" b="0" i="0" u="none" strike="noStrike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» и РВК создадут «черный список» </a:t>
                      </a:r>
                      <a:r>
                        <a:rPr lang="ru-RU" sz="1200" b="0" i="0" u="none" strike="noStrike" kern="1200" baseline="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инноваторов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11.10</a:t>
                      </a:r>
                    </a:p>
                    <a:p>
                      <a:pPr marL="0" algn="ctr" defTabSz="457200" rtl="0" eaLnBrk="1" fontAlgn="b" latinLnBrk="0" hangingPunct="1"/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75</a:t>
                      </a:r>
                    </a:p>
                    <a:p>
                      <a:pPr marL="0" algn="ctr" defTabSz="457200" rtl="0" eaLnBrk="1" fontAlgn="b" latinLnBrk="0" hangingPunct="1"/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66462" marT="9525" marB="10800" anchor="ctr">
                    <a:solidFill>
                      <a:schemeClr val="bg2"/>
                    </a:solidFill>
                  </a:tcPr>
                </a:tc>
              </a:tr>
              <a:tr h="255622">
                <a:tc>
                  <a:txBody>
                    <a:bodyPr/>
                    <a:lstStyle/>
                    <a:p>
                      <a:pPr marL="90488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Совещание в Правительстве по созданию культурных центров в регионах России</a:t>
                      </a:r>
                      <a:endParaRPr lang="ru-RU" sz="1200" b="0" i="0" u="none" strike="noStrike" kern="1200" dirty="0" smtClean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05.10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81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66462" marT="9525" marB="10800" anchor="ctr">
                    <a:solidFill>
                      <a:schemeClr val="bg2"/>
                    </a:solidFill>
                  </a:tcPr>
                </a:tc>
              </a:tr>
              <a:tr h="255622">
                <a:tc>
                  <a:txBody>
                    <a:bodyPr/>
                    <a:lstStyle/>
                    <a:p>
                      <a:pPr marL="90488" indent="0" algn="l" defTabSz="9144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Открытие </a:t>
                      </a:r>
                      <a:r>
                        <a:rPr lang="en-US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Russian Innovation Week</a:t>
                      </a:r>
                      <a:endParaRPr lang="ru-RU" sz="1200" b="0" i="0" u="none" strike="noStrike" kern="1200" dirty="0" smtClean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25.10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58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66462" marT="9525" marB="10800" anchor="ctr">
                    <a:solidFill>
                      <a:schemeClr val="bg2"/>
                    </a:solidFill>
                  </a:tcPr>
                </a:tc>
              </a:tr>
              <a:tr h="255622">
                <a:tc>
                  <a:txBody>
                    <a:bodyPr/>
                    <a:lstStyle/>
                    <a:p>
                      <a:pPr marL="90488" indent="0" algn="l" defTabSz="9144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Дискуссия на тему «Вечный</a:t>
                      </a:r>
                      <a:r>
                        <a:rPr lang="ru-RU" sz="1200" b="0" i="0" u="none" strike="noStrike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двигатель: от научной фантастики к инновации века»</a:t>
                      </a:r>
                      <a:endParaRPr lang="ru-RU" sz="1200" b="0" i="0" u="none" strike="noStrike" kern="1200" dirty="0" smtClean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25.10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65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66462" marT="9525" marB="10800" anchor="ctr">
                    <a:solidFill>
                      <a:schemeClr val="bg2"/>
                    </a:solidFill>
                  </a:tcPr>
                </a:tc>
              </a:tr>
              <a:tr h="255622">
                <a:tc>
                  <a:txBody>
                    <a:bodyPr/>
                    <a:lstStyle/>
                    <a:p>
                      <a:pPr marL="90488" indent="0" algn="l" defTabSz="9144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Третий международный форум «Глобальное инновационное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парнерство</a:t>
                      </a:r>
                      <a:r>
                        <a:rPr lang="ru-RU" sz="1200" b="0" i="0" u="none" strike="noStrike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2012»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02 - 04.10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41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66462" marT="9525" marB="10800" anchor="ctr">
                    <a:solidFill>
                      <a:schemeClr val="bg2"/>
                    </a:solidFill>
                  </a:tcPr>
                </a:tc>
              </a:tr>
              <a:tr h="363189">
                <a:tc>
                  <a:txBody>
                    <a:bodyPr/>
                    <a:lstStyle/>
                    <a:p>
                      <a:pPr marL="0" indent="0" algn="l">
                        <a:tabLst/>
                      </a:pPr>
                      <a:r>
                        <a:rPr lang="ru-RU" sz="1200" b="1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ИТОГО</a:t>
                      </a:r>
                      <a:endParaRPr lang="ru-RU" sz="1200" b="1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ru-RU" sz="1200" b="1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1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766</a:t>
                      </a:r>
                      <a:endParaRPr lang="ru-RU" sz="1200" b="1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66462" marT="9525" marB="10800" anchor="ctr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812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5348429"/>
              </p:ext>
            </p:extLst>
          </p:nvPr>
        </p:nvGraphicFramePr>
        <p:xfrm>
          <a:off x="914400" y="2039192"/>
          <a:ext cx="7612654" cy="2252164"/>
        </p:xfrm>
        <a:graphic>
          <a:graphicData uri="http://schemas.openxmlformats.org/drawingml/2006/table">
            <a:tbl>
              <a:tblPr firstRow="1">
                <a:tableStyleId>{9D7B26C5-4107-4FEC-AEDC-1716B250A1EF}</a:tableStyleId>
              </a:tblPr>
              <a:tblGrid>
                <a:gridCol w="1289148"/>
                <a:gridCol w="1301898"/>
                <a:gridCol w="991923"/>
                <a:gridCol w="1177907"/>
                <a:gridCol w="1425889"/>
                <a:gridCol w="1425889"/>
              </a:tblGrid>
              <a:tr h="54953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 smtClean="0">
                          <a:latin typeface="Arial" pitchFamily="34" charset="0"/>
                          <a:cs typeface="Arial" pitchFamily="34" charset="0"/>
                        </a:rPr>
                        <a:t>Период освещения</a:t>
                      </a:r>
                      <a:br>
                        <a:rPr lang="ru-RU" sz="1300" kern="1200" dirty="0" smtClean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ru-RU" sz="1300" kern="1200" dirty="0" smtClean="0">
                          <a:latin typeface="Arial" pitchFamily="34" charset="0"/>
                          <a:cs typeface="Arial" pitchFamily="34" charset="0"/>
                        </a:rPr>
                        <a:t>в СМИ</a:t>
                      </a:r>
                      <a:endParaRPr lang="ru-RU" sz="13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>
                          <a:latin typeface="Arial" pitchFamily="34" charset="0"/>
                          <a:cs typeface="Arial" pitchFamily="34" charset="0"/>
                        </a:rPr>
                        <a:t>Количество сообщений</a:t>
                      </a:r>
                      <a:endParaRPr lang="ru-RU" sz="13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>
                          <a:latin typeface="Arial" pitchFamily="34" charset="0"/>
                          <a:cs typeface="Arial" pitchFamily="34" charset="0"/>
                        </a:rPr>
                        <a:t>Главная </a:t>
                      </a:r>
                      <a:r>
                        <a:rPr lang="ru-RU" sz="1300" kern="1200" dirty="0" smtClean="0">
                          <a:latin typeface="Arial" pitchFamily="34" charset="0"/>
                          <a:cs typeface="Arial" pitchFamily="34" charset="0"/>
                        </a:rPr>
                        <a:t>тема</a:t>
                      </a:r>
                      <a:endParaRPr lang="ru-RU" sz="13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 gridSpan="3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latin typeface="Arial" pitchFamily="34" charset="0"/>
                          <a:cs typeface="Arial" pitchFamily="34" charset="0"/>
                        </a:rPr>
                        <a:t>Характер упоминаний</a:t>
                      </a:r>
                      <a:endParaRPr lang="ru-RU" sz="14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 hMerge="1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</a:tr>
              <a:tr h="840278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latin typeface="Arial" pitchFamily="34" charset="0"/>
                          <a:cs typeface="Arial" pitchFamily="34" charset="0"/>
                        </a:rPr>
                        <a:t>Негативный</a:t>
                      </a:r>
                      <a:endParaRPr lang="ru-RU" sz="12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latin typeface="Arial" pitchFamily="34" charset="0"/>
                          <a:cs typeface="Arial" pitchFamily="34" charset="0"/>
                        </a:rPr>
                        <a:t>Позитивный</a:t>
                      </a:r>
                      <a:endParaRPr lang="ru-RU" sz="12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Нейтральный</a:t>
                      </a:r>
                      <a:endParaRPr lang="ru-RU" sz="12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</a:tr>
              <a:tr h="2874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Август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ru-RU" sz="14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ru-RU" sz="1400" kern="1200" dirty="0" smtClean="0">
                          <a:latin typeface="Arial" pitchFamily="34" charset="0"/>
                          <a:cs typeface="Arial" pitchFamily="34" charset="0"/>
                        </a:rPr>
                        <a:t>2 373</a:t>
                      </a:r>
                      <a:endParaRPr lang="ru-RU" sz="14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953</a:t>
                      </a:r>
                      <a:endParaRPr lang="ru-RU" sz="14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135</a:t>
                      </a:r>
                      <a:endParaRPr lang="ru-RU" sz="1400" b="1" kern="1200" dirty="0">
                        <a:solidFill>
                          <a:srgbClr val="FF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B05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668</a:t>
                      </a:r>
                      <a:endParaRPr lang="ru-RU" sz="1400" b="1" kern="1200" dirty="0">
                        <a:solidFill>
                          <a:srgbClr val="00B05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1570</a:t>
                      </a:r>
                      <a:endParaRPr lang="ru-RU" sz="1400" b="1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</a:tr>
              <a:tr h="2874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Сентябрь</a:t>
                      </a:r>
                      <a:endParaRPr lang="ru-RU" sz="14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ru-RU" sz="14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3018</a:t>
                      </a:r>
                      <a:endParaRPr lang="ru-RU" sz="14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ru-RU" sz="14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1291</a:t>
                      </a:r>
                      <a:endParaRPr lang="ru-RU" sz="14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60</a:t>
                      </a:r>
                      <a:endParaRPr lang="ru-RU" sz="1400" b="1" kern="1200" dirty="0">
                        <a:solidFill>
                          <a:srgbClr val="FF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B05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423</a:t>
                      </a:r>
                      <a:endParaRPr lang="ru-RU" sz="1400" b="1" kern="1200" dirty="0">
                        <a:solidFill>
                          <a:srgbClr val="00B05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2535</a:t>
                      </a:r>
                      <a:endParaRPr lang="ru-RU" sz="1400" b="1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</a:tr>
              <a:tr h="2874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Октябрь</a:t>
                      </a:r>
                      <a:endParaRPr lang="ru-RU" sz="14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ru-RU" sz="14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3624</a:t>
                      </a:r>
                      <a:endParaRPr lang="ru-RU" sz="14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ru-RU" sz="14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1209</a:t>
                      </a:r>
                      <a:endParaRPr lang="ru-RU" sz="14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18</a:t>
                      </a:r>
                      <a:endParaRPr lang="ru-RU" sz="1400" b="1" kern="1200" dirty="0">
                        <a:solidFill>
                          <a:srgbClr val="FF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B05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362</a:t>
                      </a:r>
                      <a:endParaRPr lang="ru-RU" sz="1400" b="1" kern="1200" dirty="0">
                        <a:solidFill>
                          <a:srgbClr val="00B05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3244</a:t>
                      </a:r>
                      <a:endParaRPr lang="ru-RU" sz="1400" b="1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</a:tr>
            </a:tbl>
          </a:graphicData>
        </a:graphic>
      </p:graphicFrame>
      <p:sp>
        <p:nvSpPr>
          <p:cNvPr id="17" name="Rectangle 13"/>
          <p:cNvSpPr/>
          <p:nvPr/>
        </p:nvSpPr>
        <p:spPr>
          <a:xfrm>
            <a:off x="891606" y="5687670"/>
            <a:ext cx="3528392" cy="523220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Негативных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сообщений –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0,5% (сентябрь - 2%, август - 5,8%)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57756" y="4670853"/>
            <a:ext cx="3553496" cy="9541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Количество сообщений о Фонде «Сколково» как о главной теме составляет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33% (сентябрь - 42,7 %, август - 40,1%)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932040" y="4663438"/>
            <a:ext cx="3189286" cy="138499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10%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позитивных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сообщений от общего количества: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ообщения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 результатах работы, соглашениях, сотрудничестве, проведенных мероприятиях и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др. (сентябрь – 14%, август – 27,5%)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94768" y="19369"/>
            <a:ext cx="4913852" cy="79639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endParaRPr lang="en-US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174724" y="397314"/>
            <a:ext cx="6115166" cy="79639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Информация о «Сколково» в СМИ     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(2/3)</a:t>
            </a:r>
            <a:endParaRPr lang="ru-RU" sz="2400" i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57756" y="1474258"/>
            <a:ext cx="7691333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Тональность </a:t>
            </a: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сообщений о Фонде «Сколково» в 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октябре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136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542545" y="2085535"/>
            <a:ext cx="7085915" cy="796399"/>
          </a:xfrm>
        </p:spPr>
        <p:txBody>
          <a:bodyPr/>
          <a:lstStyle/>
          <a:p>
            <a:r>
              <a:rPr lang="ru-RU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Приложения</a:t>
            </a:r>
            <a:endParaRPr lang="ru-RU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353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 idx="4294967295"/>
          </p:nvPr>
        </p:nvSpPr>
        <p:spPr>
          <a:xfrm>
            <a:off x="2174724" y="397314"/>
            <a:ext cx="5840388" cy="796399"/>
          </a:xfrm>
          <a:prstGeom prst="rect">
            <a:avLst/>
          </a:prstGeom>
        </p:spPr>
        <p:txBody>
          <a:bodyPr/>
          <a:lstStyle/>
          <a:p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Приложение </a:t>
            </a: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1.</a:t>
            </a:r>
            <a:b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Динамика числа участников</a:t>
            </a:r>
            <a:endParaRPr lang="ru-RU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564136"/>
              </p:ext>
            </p:extLst>
          </p:nvPr>
        </p:nvGraphicFramePr>
        <p:xfrm>
          <a:off x="1362520" y="1720308"/>
          <a:ext cx="6441912" cy="37184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1094038" y="1903140"/>
            <a:ext cx="6590357" cy="3314821"/>
            <a:chOff x="131527" y="3092006"/>
            <a:chExt cx="6320830" cy="3230200"/>
          </a:xfrm>
        </p:grpSpPr>
        <p:sp>
          <p:nvSpPr>
            <p:cNvPr id="10" name="Прямоугольник 14"/>
            <p:cNvSpPr/>
            <p:nvPr/>
          </p:nvSpPr>
          <p:spPr bwMode="auto">
            <a:xfrm>
              <a:off x="6029324" y="3723757"/>
              <a:ext cx="423033" cy="2524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headEnd type="none" w="med" len="med"/>
              <a:tailEnd type="none" w="med" len="med"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kumimoji="0" lang="ru-RU" sz="140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latin typeface="Arial" pitchFamily="34" charset="0"/>
                  <a:cs typeface="Arial" pitchFamily="34" charset="0"/>
                </a:rPr>
                <a:t>710</a:t>
              </a:r>
            </a:p>
          </p:txBody>
        </p:sp>
        <p:sp>
          <p:nvSpPr>
            <p:cNvPr id="11" name="Прямоугольник 16"/>
            <p:cNvSpPr/>
            <p:nvPr/>
          </p:nvSpPr>
          <p:spPr bwMode="auto">
            <a:xfrm>
              <a:off x="6029324" y="5079709"/>
              <a:ext cx="423033" cy="2524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headEnd type="none" w="med" len="med"/>
              <a:tailEnd type="none" w="med" len="med"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kumimoji="0" lang="ru-RU" sz="140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latin typeface="Arial" pitchFamily="34" charset="0"/>
                  <a:cs typeface="Arial" pitchFamily="34" charset="0"/>
                </a:rPr>
                <a:t>187</a:t>
              </a:r>
            </a:p>
          </p:txBody>
        </p:sp>
        <p:sp>
          <p:nvSpPr>
            <p:cNvPr id="12" name="Прямоугольник 17"/>
            <p:cNvSpPr/>
            <p:nvPr/>
          </p:nvSpPr>
          <p:spPr bwMode="auto">
            <a:xfrm>
              <a:off x="6029324" y="5531693"/>
              <a:ext cx="423033" cy="2524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headEnd type="none" w="med" len="med"/>
              <a:tailEnd type="none" w="med" len="med"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ru-RU" sz="14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</a:rPr>
                <a:t>61</a:t>
              </a:r>
              <a:endParaRPr kumimoji="0" lang="ru-RU" sz="14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Прямоугольник 21"/>
            <p:cNvSpPr/>
            <p:nvPr/>
          </p:nvSpPr>
          <p:spPr bwMode="auto">
            <a:xfrm>
              <a:off x="6029324" y="5983677"/>
              <a:ext cx="423033" cy="2524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headEnd type="none" w="med" len="med"/>
              <a:tailEnd type="none" w="med" len="med"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ru-RU" sz="14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</a:rPr>
                <a:t>67</a:t>
              </a:r>
              <a:endParaRPr kumimoji="0" lang="ru-RU" sz="14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Прямоугольник 14"/>
            <p:cNvSpPr/>
            <p:nvPr/>
          </p:nvSpPr>
          <p:spPr bwMode="auto">
            <a:xfrm>
              <a:off x="6029324" y="4175741"/>
              <a:ext cx="423033" cy="2524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headEnd type="none" w="med" len="med"/>
              <a:tailEnd type="none" w="med" len="med"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kumimoji="0" lang="ru-RU" sz="140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latin typeface="Arial" pitchFamily="34" charset="0"/>
                  <a:cs typeface="Arial" pitchFamily="34" charset="0"/>
                </a:rPr>
                <a:t>167</a:t>
              </a:r>
            </a:p>
          </p:txBody>
        </p:sp>
        <p:sp>
          <p:nvSpPr>
            <p:cNvPr id="21" name="Прямоугольник 14"/>
            <p:cNvSpPr/>
            <p:nvPr/>
          </p:nvSpPr>
          <p:spPr bwMode="auto">
            <a:xfrm>
              <a:off x="6029324" y="4627725"/>
              <a:ext cx="423033" cy="2524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headEnd type="none" w="med" len="med"/>
              <a:tailEnd type="none" w="med" len="med"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kumimoji="0" lang="ru-RU" sz="140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latin typeface="Arial" pitchFamily="34" charset="0"/>
                  <a:cs typeface="Arial" pitchFamily="34" charset="0"/>
                </a:rPr>
                <a:t>228</a:t>
              </a:r>
            </a:p>
          </p:txBody>
        </p:sp>
        <p:pic>
          <p:nvPicPr>
            <p:cNvPr id="22" name="Picture 1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7356" y="5900519"/>
              <a:ext cx="602188" cy="4216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3" name="Picture 1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7356" y="5437811"/>
              <a:ext cx="597520" cy="4216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4" name="Picture 2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7356" y="4533865"/>
              <a:ext cx="596742" cy="4216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5" name="Picture 3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7356" y="4081892"/>
              <a:ext cx="592852" cy="4216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" name="Picture 4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7356" y="4985837"/>
              <a:ext cx="592852" cy="4216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7" name="Прямоугольник 26"/>
            <p:cNvSpPr/>
            <p:nvPr/>
          </p:nvSpPr>
          <p:spPr bwMode="auto">
            <a:xfrm>
              <a:off x="884876" y="3092006"/>
              <a:ext cx="684648" cy="39493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  <a:headEnd type="none" w="med" len="med"/>
              <a:tailEnd type="none" w="med" len="med"/>
            </a:ln>
            <a:ex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25000"/>
                    </a:schemeClr>
                  </a:solidFill>
                  <a:latin typeface="Arial" pitchFamily="34" charset="0"/>
                  <a:cs typeface="Arial" pitchFamily="34" charset="0"/>
                </a:rPr>
                <a:t>30.09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31527" y="3684322"/>
              <a:ext cx="904510" cy="3599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solidFill>
                    <a:schemeClr val="bg1">
                      <a:lumMod val="25000"/>
                    </a:schemeClr>
                  </a:solidFill>
                  <a:latin typeface="Arial" pitchFamily="34" charset="0"/>
                  <a:cs typeface="Arial" pitchFamily="34" charset="0"/>
                </a:rPr>
                <a:t>ВСЕГО</a:t>
              </a:r>
              <a:endPara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Прямоугольник 14"/>
            <p:cNvSpPr/>
            <p:nvPr/>
          </p:nvSpPr>
          <p:spPr bwMode="auto">
            <a:xfrm>
              <a:off x="1053783" y="3715858"/>
              <a:ext cx="423033" cy="2524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headEnd type="none" w="med" len="med"/>
              <a:tailEnd type="none" w="med" len="med"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25000"/>
                    </a:schemeClr>
                  </a:solidFill>
                  <a:effectLst/>
                  <a:latin typeface="Arial" pitchFamily="34" charset="0"/>
                  <a:cs typeface="Arial" pitchFamily="34" charset="0"/>
                </a:rPr>
                <a:t>673</a:t>
              </a:r>
            </a:p>
          </p:txBody>
        </p:sp>
        <p:sp>
          <p:nvSpPr>
            <p:cNvPr id="31" name="Прямоугольник 16"/>
            <p:cNvSpPr/>
            <p:nvPr/>
          </p:nvSpPr>
          <p:spPr bwMode="auto">
            <a:xfrm>
              <a:off x="1053783" y="5057860"/>
              <a:ext cx="423033" cy="2524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headEnd type="none" w="med" len="med"/>
              <a:tailEnd type="none" w="med" len="med"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ru-RU" sz="1400" b="0" dirty="0" smtClean="0">
                  <a:solidFill>
                    <a:schemeClr val="bg1">
                      <a:lumMod val="25000"/>
                    </a:schemeClr>
                  </a:solidFill>
                  <a:latin typeface="Arial" pitchFamily="34" charset="0"/>
                  <a:cs typeface="Arial" pitchFamily="34" charset="0"/>
                </a:rPr>
                <a:t>177</a:t>
              </a: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Прямоугольник 17"/>
            <p:cNvSpPr/>
            <p:nvPr/>
          </p:nvSpPr>
          <p:spPr bwMode="auto">
            <a:xfrm>
              <a:off x="1053783" y="5505194"/>
              <a:ext cx="423033" cy="2524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headEnd type="none" w="med" len="med"/>
              <a:tailEnd type="none" w="med" len="med"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ru-RU" sz="1400" b="0" dirty="0" smtClean="0">
                  <a:solidFill>
                    <a:schemeClr val="bg1">
                      <a:lumMod val="25000"/>
                    </a:schemeClr>
                  </a:solidFill>
                  <a:latin typeface="Arial" pitchFamily="34" charset="0"/>
                  <a:cs typeface="Arial" pitchFamily="34" charset="0"/>
                </a:rPr>
                <a:t>60</a:t>
              </a: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Прямоугольник 21"/>
            <p:cNvSpPr/>
            <p:nvPr/>
          </p:nvSpPr>
          <p:spPr bwMode="auto">
            <a:xfrm>
              <a:off x="1053783" y="5952529"/>
              <a:ext cx="423033" cy="2524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headEnd type="none" w="med" len="med"/>
              <a:tailEnd type="none" w="med" len="med"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ru-RU" sz="1400" b="0" dirty="0" smtClean="0">
                  <a:solidFill>
                    <a:schemeClr val="bg1">
                      <a:lumMod val="25000"/>
                    </a:schemeClr>
                  </a:solidFill>
                  <a:latin typeface="Arial" pitchFamily="34" charset="0"/>
                  <a:cs typeface="Arial" pitchFamily="34" charset="0"/>
                </a:rPr>
                <a:t>61</a:t>
              </a: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Прямоугольник 14"/>
            <p:cNvSpPr/>
            <p:nvPr/>
          </p:nvSpPr>
          <p:spPr bwMode="auto">
            <a:xfrm>
              <a:off x="1053783" y="4163192"/>
              <a:ext cx="423033" cy="2524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headEnd type="none" w="med" len="med"/>
              <a:tailEnd type="none" w="med" len="med"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25000"/>
                    </a:schemeClr>
                  </a:solidFill>
                  <a:effectLst/>
                  <a:latin typeface="Arial" pitchFamily="34" charset="0"/>
                  <a:cs typeface="Arial" pitchFamily="34" charset="0"/>
                </a:rPr>
                <a:t>159</a:t>
              </a:r>
            </a:p>
          </p:txBody>
        </p:sp>
        <p:sp>
          <p:nvSpPr>
            <p:cNvPr id="35" name="Прямоугольник 14"/>
            <p:cNvSpPr/>
            <p:nvPr/>
          </p:nvSpPr>
          <p:spPr bwMode="auto">
            <a:xfrm>
              <a:off x="1053783" y="4610526"/>
              <a:ext cx="423033" cy="2524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headEnd type="none" w="med" len="med"/>
              <a:tailEnd type="none" w="med" len="med"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25000"/>
                    </a:schemeClr>
                  </a:solidFill>
                  <a:effectLst/>
                  <a:latin typeface="Arial" pitchFamily="34" charset="0"/>
                  <a:cs typeface="Arial" pitchFamily="34" charset="0"/>
                </a:rPr>
                <a:t>216</a:t>
              </a:r>
            </a:p>
          </p:txBody>
        </p:sp>
      </p:grpSp>
      <p:sp>
        <p:nvSpPr>
          <p:cNvPr id="30" name="Прямоугольник 26"/>
          <p:cNvSpPr/>
          <p:nvPr/>
        </p:nvSpPr>
        <p:spPr bwMode="auto">
          <a:xfrm>
            <a:off x="6018835" y="1739150"/>
            <a:ext cx="1785598" cy="6828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Общее число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участников на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31.10.2012</a:t>
            </a:r>
          </a:p>
        </p:txBody>
      </p:sp>
    </p:spTree>
    <p:extLst>
      <p:ext uri="{BB962C8B-B14F-4D97-AF65-F5344CB8AC3E}">
        <p14:creationId xmlns:p14="http://schemas.microsoft.com/office/powerpoint/2010/main" val="3967489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 idx="4294967295"/>
          </p:nvPr>
        </p:nvSpPr>
        <p:spPr>
          <a:xfrm>
            <a:off x="2174724" y="397314"/>
            <a:ext cx="5840388" cy="796399"/>
          </a:xfrm>
          <a:prstGeom prst="rect">
            <a:avLst/>
          </a:prstGeom>
        </p:spPr>
        <p:txBody>
          <a:bodyPr/>
          <a:lstStyle/>
          <a:p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Приложение 2. </a:t>
            </a: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Гранты 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участникам</a:t>
            </a:r>
          </a:p>
        </p:txBody>
      </p:sp>
      <p:graphicFrame>
        <p:nvGraphicFramePr>
          <p:cNvPr id="52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080235"/>
              </p:ext>
            </p:extLst>
          </p:nvPr>
        </p:nvGraphicFramePr>
        <p:xfrm>
          <a:off x="1410190" y="1419225"/>
          <a:ext cx="6922152" cy="49282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3" name="TextBox 52"/>
          <p:cNvSpPr txBox="1"/>
          <p:nvPr/>
        </p:nvSpPr>
        <p:spPr>
          <a:xfrm>
            <a:off x="1465001" y="2172834"/>
            <a:ext cx="1696523" cy="26755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Всего одобрено грантов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Прямоугольник 46"/>
          <p:cNvSpPr/>
          <p:nvPr/>
        </p:nvSpPr>
        <p:spPr bwMode="auto">
          <a:xfrm>
            <a:off x="7477140" y="1428952"/>
            <a:ext cx="840545" cy="55753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5B8626"/>
            </a:solidFill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46800" rIns="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Итого,</a:t>
            </a:r>
            <a:r>
              <a:rPr kumimoji="0" lang="ru-RU" sz="1200" b="0" i="0" u="none" strike="noStrike" cap="none" normalizeH="0" dirty="0" smtClean="0">
                <a:ln>
                  <a:noFill/>
                </a:ln>
                <a:solidFill>
                  <a:schemeClr val="bg1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млн. руб.</a:t>
            </a:r>
          </a:p>
        </p:txBody>
      </p:sp>
      <p:sp>
        <p:nvSpPr>
          <p:cNvPr id="55" name="Прямоугольник 49"/>
          <p:cNvSpPr/>
          <p:nvPr/>
        </p:nvSpPr>
        <p:spPr bwMode="auto">
          <a:xfrm>
            <a:off x="7520066" y="2642395"/>
            <a:ext cx="797619" cy="21798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5B8626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4 436,4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Прямоугольник 50"/>
          <p:cNvSpPr/>
          <p:nvPr/>
        </p:nvSpPr>
        <p:spPr bwMode="auto">
          <a:xfrm>
            <a:off x="7520066" y="2197622"/>
            <a:ext cx="797619" cy="21798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5B8626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8 375,1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457419" y="2642395"/>
            <a:ext cx="1434610" cy="64214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Всего перечислено грантов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8" name="Chart 55"/>
          <p:cNvGraphicFramePr/>
          <p:nvPr>
            <p:extLst>
              <p:ext uri="{D42A27DB-BD31-4B8C-83A1-F6EECF244321}">
                <p14:modId xmlns:p14="http://schemas.microsoft.com/office/powerpoint/2010/main" val="2296314727"/>
              </p:ext>
            </p:extLst>
          </p:nvPr>
        </p:nvGraphicFramePr>
        <p:xfrm>
          <a:off x="1465001" y="3883783"/>
          <a:ext cx="7050491" cy="26414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" name="TextBox 58"/>
          <p:cNvSpPr txBox="1"/>
          <p:nvPr/>
        </p:nvSpPr>
        <p:spPr>
          <a:xfrm>
            <a:off x="2250353" y="1363281"/>
            <a:ext cx="5726191" cy="26755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u-RU" sz="1400" b="1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Одобрение и перечисление грантов по годам*, млн. руб.</a:t>
            </a:r>
            <a:endParaRPr lang="ru-RU" sz="1400" b="1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568234" y="3616224"/>
            <a:ext cx="7090430" cy="26755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u-RU" sz="1400" b="1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Одобрение и перечисление грантов в 2012 году по кластерам, млн. руб.</a:t>
            </a:r>
            <a:endParaRPr lang="ru-RU" sz="1400" b="1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1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9189" y="6095834"/>
            <a:ext cx="715383" cy="418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2" name="Picture 1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0173" y="6106269"/>
            <a:ext cx="711183" cy="419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3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724" y="6095834"/>
            <a:ext cx="710257" cy="419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4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8426" y="6106269"/>
            <a:ext cx="709312" cy="42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5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310" y="6095834"/>
            <a:ext cx="716055" cy="425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32119" y="6567962"/>
            <a:ext cx="317747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 smtClean="0">
                <a:latin typeface="Arial" pitchFamily="34" charset="0"/>
                <a:cs typeface="Arial" pitchFamily="34" charset="0"/>
              </a:rPr>
              <a:t>* С учетом изменений по результатам приемки отчетов</a:t>
            </a:r>
            <a:endParaRPr lang="ru-RU" sz="9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082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 idx="4294967295"/>
          </p:nvPr>
        </p:nvSpPr>
        <p:spPr>
          <a:xfrm>
            <a:off x="2174723" y="397314"/>
            <a:ext cx="6136321" cy="796399"/>
          </a:xfrm>
          <a:prstGeom prst="rect">
            <a:avLst/>
          </a:prstGeom>
        </p:spPr>
        <p:txBody>
          <a:bodyPr/>
          <a:lstStyle/>
          <a:p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Приложение </a:t>
            </a: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Привлечение венчурного капитала, </a:t>
            </a:r>
            <a:r>
              <a:rPr lang="ru-RU" sz="2400" dirty="0" err="1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софинансирование</a:t>
            </a:r>
            <a:endParaRPr lang="ru-RU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216098"/>
              </p:ext>
            </p:extLst>
          </p:nvPr>
        </p:nvGraphicFramePr>
        <p:xfrm>
          <a:off x="1937929" y="2859289"/>
          <a:ext cx="4668353" cy="3535336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495138"/>
                <a:gridCol w="1557728"/>
                <a:gridCol w="1615487"/>
              </a:tblGrid>
              <a:tr h="430112">
                <a:tc gridSpan="3">
                  <a:txBody>
                    <a:bodyPr/>
                    <a:lstStyle/>
                    <a:p>
                      <a:pPr algn="ctr"/>
                      <a:r>
                        <a:rPr lang="ru-RU" sz="120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Список аккредитованных инвестиционных</a:t>
                      </a:r>
                      <a:r>
                        <a:rPr lang="ru-RU" sz="1200" u="none" strike="noStrike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фондов**</a:t>
                      </a:r>
                      <a:endParaRPr lang="ru-RU" sz="1200" b="1" u="none" strike="noStrike" kern="1200" dirty="0" smtClean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06" marR="84406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47724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ИВФ Татарстана</a:t>
                      </a:r>
                    </a:p>
                  </a:txBody>
                  <a:tcPr marL="7620" marR="7620" marT="7620" marB="0" anchor="b">
                    <a:lnT w="127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Foresight</a:t>
                      </a:r>
                    </a:p>
                  </a:txBody>
                  <a:tcPr marL="7620" marR="7620" marT="7620" marB="0" anchor="b">
                    <a:lnT w="127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b="1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Maxwell</a:t>
                      </a:r>
                    </a:p>
                  </a:txBody>
                  <a:tcPr marL="7620" marR="7620" marT="7620" marB="0" anchor="b">
                    <a:lnT w="12700" cmpd="sng">
                      <a:noFill/>
                    </a:lnT>
                    <a:noFill/>
                  </a:tcPr>
                </a:tc>
              </a:tr>
              <a:tr h="16478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b="1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ВТБ Капитал</a:t>
                      </a:r>
                      <a:endParaRPr lang="en-US" sz="1200" b="1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Almaz Capital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b="1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С-Групп</a:t>
                      </a:r>
                      <a:endParaRPr lang="en-US" sz="1200" b="1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6478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 err="1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Exigen</a:t>
                      </a:r>
                      <a:endParaRPr lang="en-US" sz="120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b="1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УК Лидер</a:t>
                      </a:r>
                      <a:endParaRPr lang="en-US" sz="1200" b="1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 err="1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Runa</a:t>
                      </a:r>
                      <a:endParaRPr lang="en-US" sz="120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</a:tr>
              <a:tr h="16478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 err="1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Leta</a:t>
                      </a:r>
                      <a:r>
                        <a:rPr lang="en-US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Group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b="1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Bioprocess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Softline</a:t>
                      </a:r>
                    </a:p>
                  </a:txBody>
                  <a:tcPr marL="7620" marR="7620" marT="7620" marB="0" anchor="b"/>
                </a:tc>
              </a:tr>
              <a:tr h="16478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Pangaea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NAVI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Amhurst Capital</a:t>
                      </a:r>
                    </a:p>
                  </a:txBody>
                  <a:tcPr marL="7620" marR="7620" marT="7620" marB="0" anchor="b">
                    <a:noFill/>
                  </a:tcPr>
                </a:tc>
              </a:tr>
              <a:tr h="16478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Bright Capital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 err="1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Quadriga</a:t>
                      </a:r>
                      <a:endParaRPr lang="en-US" sz="120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Helix Ventures</a:t>
                      </a:r>
                    </a:p>
                  </a:txBody>
                  <a:tcPr marL="7620" marR="7620" marT="7620" marB="0" anchor="b"/>
                </a:tc>
              </a:tr>
              <a:tr h="16478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 err="1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iTech</a:t>
                      </a:r>
                      <a:r>
                        <a:rPr lang="en-US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Capital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b="1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ФПИ РВК</a:t>
                      </a:r>
                      <a:endParaRPr lang="en-US" sz="1200" b="1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b="1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Allianz </a:t>
                      </a:r>
                      <a:r>
                        <a:rPr lang="ru-RU" sz="1200" b="1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Росно</a:t>
                      </a:r>
                      <a:endParaRPr lang="en-US" sz="1200" b="1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</a:tr>
              <a:tr h="16478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I2BF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b="1" u="none" strike="noStrike" kern="1200" dirty="0" err="1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Tamir</a:t>
                      </a:r>
                      <a:r>
                        <a:rPr lang="en-US" sz="1200" b="1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Fishman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Intel Capital</a:t>
                      </a:r>
                    </a:p>
                  </a:txBody>
                  <a:tcPr marL="7620" marR="7620" marT="7620" marB="0" anchor="b"/>
                </a:tc>
              </a:tr>
              <a:tr h="16478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u="none" strike="noStrike" kern="120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Тройка Диалог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u="none" strike="noStrike" kern="1200" dirty="0" err="1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Сберинвест</a:t>
                      </a:r>
                      <a:endParaRPr lang="ru-RU" sz="120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Alloy Ventures</a:t>
                      </a:r>
                    </a:p>
                  </a:txBody>
                  <a:tcPr marL="7620" marR="7620" marT="7620" marB="0" anchor="b">
                    <a:noFill/>
                  </a:tcPr>
                </a:tc>
              </a:tr>
              <a:tr h="16478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Fleming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Fjord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u="none" strike="noStrike" kern="120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ВЭБ-инновации</a:t>
                      </a:r>
                    </a:p>
                  </a:txBody>
                  <a:tcPr marL="7620" marR="7620" marT="7620" marB="0" anchor="b"/>
                </a:tc>
              </a:tr>
              <a:tr h="16478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Bin </a:t>
                      </a:r>
                      <a:r>
                        <a:rPr lang="en-US" sz="1200" u="none" strike="noStrike" kern="1200" dirty="0" err="1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Finam</a:t>
                      </a:r>
                      <a:endParaRPr lang="en-US" sz="120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 err="1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Wermuth</a:t>
                      </a:r>
                      <a:endParaRPr lang="en-US" sz="120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BVP</a:t>
                      </a:r>
                    </a:p>
                  </a:txBody>
                  <a:tcPr marL="7620" marR="7620" marT="7620" marB="0" anchor="b">
                    <a:noFill/>
                  </a:tcPr>
                </a:tc>
              </a:tr>
              <a:tr h="16478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 err="1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Sofinnova</a:t>
                      </a:r>
                      <a:endParaRPr lang="en-US" sz="120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Garage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Frontier</a:t>
                      </a:r>
                    </a:p>
                  </a:txBody>
                  <a:tcPr marL="7620" marR="7620" marT="7620" marB="0" anchor="b"/>
                </a:tc>
              </a:tr>
              <a:tr h="16478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Русс-Инвест</a:t>
                      </a:r>
                      <a:endParaRPr lang="en-US" sz="120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 err="1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Dauria</a:t>
                      </a:r>
                      <a:endParaRPr lang="en-US" sz="120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Russia Partners</a:t>
                      </a:r>
                    </a:p>
                  </a:txBody>
                  <a:tcPr marL="7620" marR="7620" marT="7620" marB="0" anchor="b">
                    <a:noFill/>
                  </a:tcPr>
                </a:tc>
              </a:tr>
              <a:tr h="16478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 err="1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Eventure</a:t>
                      </a:r>
                      <a:endParaRPr lang="en-US" sz="120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ФППИ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Якутия</a:t>
                      </a:r>
                    </a:p>
                  </a:txBody>
                  <a:tcPr marL="7620" marR="7620" marT="7620" marB="0" anchor="b"/>
                </a:tc>
              </a:tr>
              <a:tr h="16478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 err="1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Inerjys</a:t>
                      </a:r>
                      <a:endParaRPr lang="en-US" sz="120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Columbus Nova</a:t>
                      </a:r>
                    </a:p>
                  </a:txBody>
                  <a:tcPr marL="7620" marR="7620" marT="7620" marB="0" anchor="b"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Oxford Bioscience </a:t>
                      </a:r>
                    </a:p>
                  </a:txBody>
                  <a:tcPr marL="7620" marR="7620" marT="7620" marB="0" anchor="b">
                    <a:lnB>
                      <a:noFill/>
                    </a:lnB>
                    <a:noFill/>
                  </a:tcPr>
                </a:tc>
              </a:tr>
              <a:tr h="16478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u="none" strike="noStrike" kern="120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Тринфико</a:t>
                      </a:r>
                      <a:endParaRPr lang="en-US" sz="120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b="1" u="none" strike="noStrike" kern="120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Биофонд</a:t>
                      </a:r>
                      <a:r>
                        <a:rPr lang="ru-RU" sz="1200" b="1" u="none" strike="noStrike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РВК</a:t>
                      </a:r>
                      <a:endParaRPr lang="en-US" sz="1200" b="1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endParaRPr lang="en-US" sz="120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6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8699011"/>
              </p:ext>
            </p:extLst>
          </p:nvPr>
        </p:nvGraphicFramePr>
        <p:xfrm>
          <a:off x="877968" y="1535119"/>
          <a:ext cx="5728314" cy="12069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7" name="Прямоугольник 26"/>
          <p:cNvSpPr/>
          <p:nvPr/>
        </p:nvSpPr>
        <p:spPr bwMode="auto">
          <a:xfrm>
            <a:off x="6698823" y="2418412"/>
            <a:ext cx="758915" cy="316695"/>
          </a:xfrm>
          <a:prstGeom prst="rect">
            <a:avLst/>
          </a:prstGeom>
          <a:solidFill>
            <a:schemeClr val="bg2">
              <a:lumMod val="95000"/>
            </a:schemeClr>
          </a:solidFill>
          <a:ln w="6350">
            <a:noFill/>
            <a:headEnd type="none" w="med" len="med"/>
            <a:tailEnd type="none" w="med" len="med"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18,8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 bwMode="auto">
          <a:xfrm>
            <a:off x="6411075" y="1332562"/>
            <a:ext cx="1183860" cy="1085851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Итого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соглашений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об аккредитации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на сумму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i="0" u="none" strike="noStrike" cap="none" normalizeH="0" baseline="0" dirty="0" smtClean="0">
                <a:solidFill>
                  <a:schemeClr val="bg1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млрд. 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руб.</a:t>
            </a:r>
            <a:endParaRPr kumimoji="0" lang="ru-RU" sz="1200" i="0" u="none" strike="noStrike" cap="none" normalizeH="0" baseline="0" dirty="0" smtClean="0">
              <a:solidFill>
                <a:schemeClr val="bg1">
                  <a:lumMod val="2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Прямоугольник 21"/>
          <p:cNvSpPr/>
          <p:nvPr/>
        </p:nvSpPr>
        <p:spPr bwMode="auto">
          <a:xfrm>
            <a:off x="7931586" y="2418413"/>
            <a:ext cx="758915" cy="316695"/>
          </a:xfrm>
          <a:prstGeom prst="rect">
            <a:avLst/>
          </a:prstGeom>
          <a:solidFill>
            <a:schemeClr val="bg2">
              <a:lumMod val="95000"/>
            </a:schemeClr>
          </a:solidFill>
          <a:ln w="6350">
            <a:noFill/>
            <a:headEnd type="none" w="med" len="med"/>
            <a:tailEnd type="none" w="med" len="med"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1,0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Прямоугольник 22"/>
          <p:cNvSpPr/>
          <p:nvPr/>
        </p:nvSpPr>
        <p:spPr bwMode="auto">
          <a:xfrm>
            <a:off x="7705618" y="1332562"/>
            <a:ext cx="1275425" cy="1085851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Подписано обязывающих договоров* об инвестировании на сумму   </a:t>
            </a:r>
            <a:endParaRPr kumimoji="0" lang="ru-RU" sz="1200" i="0" u="none" strike="noStrike" cap="none" normalizeH="0" baseline="0" dirty="0" smtClean="0">
              <a:solidFill>
                <a:schemeClr val="bg1">
                  <a:lumMod val="2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i="0" u="none" strike="noStrike" cap="none" normalizeH="0" baseline="0" dirty="0" smtClean="0">
                <a:solidFill>
                  <a:schemeClr val="bg1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млрд. 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руб.</a:t>
            </a:r>
            <a:endParaRPr kumimoji="0" lang="ru-RU" sz="1200" i="0" u="none" strike="noStrike" cap="none" normalizeH="0" baseline="0" dirty="0" smtClean="0">
              <a:solidFill>
                <a:schemeClr val="bg1">
                  <a:lumMod val="2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77967" y="6508109"/>
            <a:ext cx="42900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ru-RU" sz="700" dirty="0" err="1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Софинансирование</a:t>
            </a:r>
            <a:r>
              <a:rPr lang="ru-RU" sz="7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по </a:t>
            </a:r>
            <a:r>
              <a:rPr lang="ru-RU" sz="700" dirty="0" err="1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грантовым</a:t>
            </a:r>
            <a:r>
              <a:rPr lang="ru-RU" sz="7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соглашениям</a:t>
            </a:r>
          </a:p>
          <a:p>
            <a:r>
              <a:rPr lang="ru-RU" sz="7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** Жирным выделены фонды, созданные при участии ОАО «РВК» </a:t>
            </a:r>
            <a:endParaRPr lang="ru-RU" sz="700" dirty="0"/>
          </a:p>
        </p:txBody>
      </p:sp>
    </p:spTree>
    <p:extLst>
      <p:ext uri="{BB962C8B-B14F-4D97-AF65-F5344CB8AC3E}">
        <p14:creationId xmlns:p14="http://schemas.microsoft.com/office/powerpoint/2010/main" val="1685679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 idx="4294967295"/>
          </p:nvPr>
        </p:nvSpPr>
        <p:spPr>
          <a:xfrm>
            <a:off x="2174724" y="397314"/>
            <a:ext cx="5840388" cy="796399"/>
          </a:xfrm>
          <a:prstGeom prst="rect">
            <a:avLst/>
          </a:prstGeom>
        </p:spPr>
        <p:txBody>
          <a:bodyPr/>
          <a:lstStyle/>
          <a:p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Приложение </a:t>
            </a: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Регистрация объектов интеллектуальной собственности</a:t>
            </a:r>
          </a:p>
        </p:txBody>
      </p:sp>
      <p:graphicFrame>
        <p:nvGraphicFramePr>
          <p:cNvPr id="36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196465"/>
              </p:ext>
            </p:extLst>
          </p:nvPr>
        </p:nvGraphicFramePr>
        <p:xfrm>
          <a:off x="849664" y="1582729"/>
          <a:ext cx="7725505" cy="3728899"/>
        </p:xfrm>
        <a:graphic>
          <a:graphicData uri="http://schemas.openxmlformats.org/drawingml/2006/table">
            <a:tbl>
              <a:tblPr firstRow="1" bandRow="1"/>
              <a:tblGrid>
                <a:gridCol w="3074298"/>
                <a:gridCol w="766021"/>
                <a:gridCol w="766021"/>
                <a:gridCol w="766021"/>
                <a:gridCol w="766021"/>
                <a:gridCol w="766021"/>
                <a:gridCol w="821102"/>
              </a:tblGrid>
              <a:tr h="47261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Результаты</a:t>
                      </a:r>
                      <a:r>
                        <a:rPr lang="ru-RU" sz="14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за январь - сентябрь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ИТОГО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671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Подано</a:t>
                      </a:r>
                      <a:r>
                        <a:rPr lang="ru-RU" sz="14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заявок: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57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113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604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 изобретение или полезную модель, РФ</a:t>
                      </a:r>
                      <a:r>
                        <a:rPr lang="ru-RU" sz="14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и международных </a:t>
                      </a:r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52000" marT="36000" marB="36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27</a:t>
                      </a:r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74</a:t>
                      </a:r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859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 регистрацию товарного знака </a:t>
                      </a:r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52000" marT="36000" marB="36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27</a:t>
                      </a:r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859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 регистрацию</a:t>
                      </a:r>
                      <a:r>
                        <a:rPr lang="ru-RU" sz="14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ПО ЭВМ</a:t>
                      </a:r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52000" marT="36000" marB="36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604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Проведены патентные исследования 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52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604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Поступило заявок на подготовку объектов ИС 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51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38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125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859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Подготовлено заявок на объекты ИС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81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7" name="Picture 1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5442" y="1651876"/>
            <a:ext cx="609029" cy="359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" name="Picture 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9160" y="1643668"/>
            <a:ext cx="604308" cy="359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7792" y="1658854"/>
            <a:ext cx="603522" cy="359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2992" y="1646266"/>
            <a:ext cx="599586" cy="359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3598" y="1651875"/>
            <a:ext cx="599586" cy="359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8" name="Rectangle 17"/>
          <p:cNvSpPr/>
          <p:nvPr/>
        </p:nvSpPr>
        <p:spPr>
          <a:xfrm>
            <a:off x="849663" y="5455020"/>
            <a:ext cx="7725506" cy="738664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pPr marL="0" indent="0" algn="ctr">
              <a:lnSpc>
                <a:spcPct val="150000"/>
              </a:lnSpc>
              <a:buFont typeface="Arial" pitchFamily="34" charset="0"/>
              <a:buNone/>
              <a:defRPr/>
            </a:pPr>
            <a:r>
              <a:rPr lang="ru-RU" sz="1400" b="1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План на следующий месяц:</a:t>
            </a:r>
          </a:p>
          <a:p>
            <a:pPr>
              <a:lnSpc>
                <a:spcPct val="150000"/>
              </a:lnSpc>
              <a:defRPr/>
            </a:pPr>
            <a:r>
              <a:rPr lang="en-US" sz="1400" b="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            </a:t>
            </a:r>
            <a:r>
              <a:rPr lang="ru-RU" sz="1400" b="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Подача заявок </a:t>
            </a:r>
            <a:r>
              <a:rPr lang="ru-RU" sz="1400" b="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на объекты ИС – </a:t>
            </a:r>
            <a:r>
              <a:rPr lang="ru-RU" sz="1400" b="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en-US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          </a:t>
            </a:r>
            <a:r>
              <a:rPr lang="ru-RU" sz="1400" b="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Проведение патентных </a:t>
            </a:r>
            <a:r>
              <a:rPr lang="ru-RU" sz="1400" b="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исследований – </a:t>
            </a:r>
            <a:r>
              <a:rPr lang="ru-RU" sz="1400" b="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848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 idx="4294967295"/>
          </p:nvPr>
        </p:nvSpPr>
        <p:spPr>
          <a:xfrm>
            <a:off x="2174724" y="397314"/>
            <a:ext cx="5840388" cy="796399"/>
          </a:xfrm>
          <a:prstGeom prst="rect">
            <a:avLst/>
          </a:prstGeom>
        </p:spPr>
        <p:txBody>
          <a:bodyPr/>
          <a:lstStyle/>
          <a:p>
            <a:r>
              <a:rPr lang="ru-RU" sz="2400" dirty="0">
                <a:solidFill>
                  <a:schemeClr val="bg1">
                    <a:lumMod val="50000"/>
                  </a:schemeClr>
                </a:solidFill>
              </a:rPr>
              <a:t>Приложение </a:t>
            </a: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</a:rPr>
              <a:t>6. 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ru-RU" sz="24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ru-RU" sz="2400" dirty="0">
                <a:solidFill>
                  <a:schemeClr val="bg1">
                    <a:lumMod val="50000"/>
                  </a:schemeClr>
                </a:solidFill>
              </a:rPr>
              <a:t>Технопарк Оказание услуг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762392"/>
              </p:ext>
            </p:extLst>
          </p:nvPr>
        </p:nvGraphicFramePr>
        <p:xfrm>
          <a:off x="418642" y="1320377"/>
          <a:ext cx="8725358" cy="544511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038119"/>
                <a:gridCol w="6687239"/>
              </a:tblGrid>
              <a:tr h="38723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Услуги</a:t>
                      </a:r>
                      <a:endParaRPr lang="ru-RU" sz="16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406" marR="84406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Описание</a:t>
                      </a:r>
                      <a:endParaRPr lang="ru-RU" sz="16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406" marR="84406" marT="36000" marB="36000" anchor="ctr">
                    <a:lnL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16379"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Аренда помещений</a:t>
                      </a:r>
                      <a:endParaRPr lang="ru-RU" sz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406" marR="84406" marT="36000" marB="36000" anchor="ctr">
                    <a:lnL>
                      <a:noFill/>
                    </a:lnL>
                    <a:lnR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33</a:t>
                      </a:r>
                      <a:r>
                        <a:rPr lang="ru-RU" sz="1200" kern="120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участника</a:t>
                      </a:r>
                      <a:r>
                        <a:rPr lang="ru-RU" sz="1200" kern="1200" baseline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(</a:t>
                      </a:r>
                      <a:r>
                        <a:rPr lang="ru-RU" sz="1200" kern="120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из </a:t>
                      </a: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них</a:t>
                      </a:r>
                      <a:r>
                        <a:rPr lang="ru-RU" sz="12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9 </a:t>
                      </a:r>
                      <a:r>
                        <a:rPr lang="ru-RU" sz="1200" kern="1200" baseline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октябре)</a:t>
                      </a:r>
                      <a:r>
                        <a:rPr lang="ru-RU" sz="1200" kern="120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заняли офисные помещения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38 </a:t>
                      </a: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компаний</a:t>
                      </a:r>
                      <a:r>
                        <a:rPr lang="en-US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ведут в ТПС свою научно-исследовательскую и предоставляют сервисные услуги третьим лицам</a:t>
                      </a:r>
                    </a:p>
                  </a:txBody>
                  <a:tcPr marL="84406" marR="84406" marT="36000" marB="36000" anchor="ctr" horzOverflow="overflow">
                    <a:lnL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  <a:alpha val="20000"/>
                      </a:schemeClr>
                    </a:solidFill>
                  </a:tcPr>
                </a:tc>
              </a:tr>
              <a:tr h="37667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Услуги ЦКП</a:t>
                      </a:r>
                      <a:endParaRPr lang="ru-RU" sz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406" marR="84406" marT="36000" marB="36000" anchor="ctr">
                    <a:lnL>
                      <a:noFill/>
                    </a:lnL>
                    <a:lnR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Проведено 32 демонстрационные работы оборудования с участниками </a:t>
                      </a:r>
                      <a:endParaRPr lang="ru-RU" sz="1200" b="1" kern="120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06" marR="84406" marT="36000" marB="36000" anchor="ctr">
                    <a:lnL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067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Визово-миграционная поддержка</a:t>
                      </a:r>
                      <a:endParaRPr lang="ru-RU" sz="12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06" marR="84406" marT="36000" marB="36000" anchor="ctr">
                    <a:lnL>
                      <a:noFill/>
                    </a:lnL>
                    <a:lnR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Приоритетная услуга – разрешение на работу</a:t>
                      </a:r>
                      <a:endParaRPr lang="ru-RU" sz="1200" b="1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06" marR="84406" marT="36000" marB="36000" anchor="ctr">
                    <a:lnL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  <a:alpha val="20000"/>
                      </a:schemeClr>
                    </a:solidFill>
                  </a:tcPr>
                </a:tc>
              </a:tr>
              <a:tr h="71059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Бухгалтерский и грантовый учёт</a:t>
                      </a:r>
                      <a:endParaRPr lang="ru-RU" sz="12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06" marR="84406" marT="36000" marB="36000" anchor="ctr">
                    <a:lnL>
                      <a:noFill/>
                    </a:lnL>
                    <a:lnR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Ведется  консультирование по налоговым и бухгалтерским вопросам в рамках  льгот, предоставляемых  Сколково через  компании –провайдеры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Обучение  участников  в «Школе бухгалтеров» - проведено  7 семинаров</a:t>
                      </a:r>
                      <a:endParaRPr lang="ru-RU" sz="12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06" marR="84406" marT="36000" marB="36000" anchor="ctr">
                    <a:lnL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447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Кадровый центр</a:t>
                      </a:r>
                      <a:endParaRPr lang="ru-RU" sz="12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06" marR="84406" marT="36000" marB="36000" anchor="ctr">
                    <a:lnL>
                      <a:noFill/>
                    </a:lnL>
                    <a:lnR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Ведется</a:t>
                      </a:r>
                      <a:r>
                        <a:rPr lang="ru-RU" sz="12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работа по 35 заявкам на подбор персонала и консультационная работа с новыми</a:t>
                      </a: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участниками проекта </a:t>
                      </a:r>
                    </a:p>
                  </a:txBody>
                  <a:tcPr marL="84406" marR="84406" marT="36000" marB="36000" anchor="ctr">
                    <a:lnL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  <a:alpha val="20000"/>
                      </a:schemeClr>
                    </a:solidFill>
                  </a:tcPr>
                </a:tc>
              </a:tr>
              <a:tr h="90156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Тренинги для участников</a:t>
                      </a:r>
                      <a:endParaRPr lang="ru-RU" sz="12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06" marR="84406" marT="36000" marB="36000" anchor="ctr">
                    <a:lnL>
                      <a:noFill/>
                    </a:lnL>
                    <a:lnR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Проведено 4 тренинга и один семинар: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Тренинг по взаимодействию с инвесторами – 2 шт.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Тренинг навыка создания презентаций – 2 шт.</a:t>
                      </a:r>
                      <a:r>
                        <a:rPr lang="ru-RU" sz="12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Семинар для компаний ИТ-кластера и студентов ОТУС</a:t>
                      </a:r>
                      <a:endParaRPr lang="ru-RU" sz="1200" kern="120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06" marR="84406" marT="36000" marB="36000" anchor="ctr">
                    <a:lnL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8474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Маркетинговые исследования</a:t>
                      </a:r>
                      <a:endParaRPr lang="en-US" sz="1200" kern="120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06" marR="84406" marT="36000" marB="36000" anchor="ctr">
                    <a:lnL>
                      <a:noFill/>
                    </a:lnL>
                    <a:lnR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 подписании </a:t>
                      </a:r>
                      <a:r>
                        <a:rPr lang="ru-RU" sz="12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договор о маркетинговом исследовании с компанией-участником «Дамаск»</a:t>
                      </a:r>
                      <a:endParaRPr lang="ru-RU" sz="1200" kern="120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06" marR="84406" marT="36000" marB="36000" anchor="ctr">
                    <a:lnL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  <a:alpha val="20000"/>
                      </a:schemeClr>
                    </a:solidFill>
                  </a:tcPr>
                </a:tc>
              </a:tr>
              <a:tr h="8163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Международная деятельность</a:t>
                      </a:r>
                    </a:p>
                    <a:p>
                      <a:pPr marL="0" algn="l" defTabSz="914400" rtl="0" eaLnBrk="1" latinLnBrk="0" hangingPunct="1"/>
                      <a:endParaRPr lang="ru-RU" sz="12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06" marR="84406" marT="36000" marB="36000" anchor="ctr">
                    <a:lnL>
                      <a:noFill/>
                    </a:lnL>
                    <a:lnR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Проведены: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Семинар </a:t>
                      </a:r>
                      <a:r>
                        <a:rPr lang="ru-RU" sz="12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Бостоне, США;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бизнес-миссии в Финляндии, Китае, Малайзии</a:t>
                      </a:r>
                      <a:endParaRPr lang="ru-RU" sz="1200" kern="120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kern="120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06" marR="84406" marT="36000" marB="36000" anchor="ctr">
                    <a:lnL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3586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857756" y="1248633"/>
            <a:ext cx="7716228" cy="369332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Результаты за 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октябрь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 idx="4294967295"/>
          </p:nvPr>
        </p:nvSpPr>
        <p:spPr>
          <a:xfrm>
            <a:off x="2174724" y="397314"/>
            <a:ext cx="5840388" cy="796399"/>
          </a:xfrm>
          <a:prstGeom prst="rect">
            <a:avLst/>
          </a:prstGeom>
        </p:spPr>
        <p:txBody>
          <a:bodyPr/>
          <a:lstStyle/>
          <a:p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Приложение </a:t>
            </a: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7.</a:t>
            </a:r>
            <a:b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Развитие 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проекта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Школа Сколково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»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Объект 7"/>
          <p:cNvSpPr txBox="1">
            <a:spLocks/>
          </p:cNvSpPr>
          <p:nvPr/>
        </p:nvSpPr>
        <p:spPr>
          <a:xfrm>
            <a:off x="857756" y="1616865"/>
            <a:ext cx="7716228" cy="2415308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/>
          <a:lstStyle>
            <a:lvl1pPr marL="357188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14375" indent="-35083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071563" indent="-3698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797050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154238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SzPct val="100000"/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29749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6pPr>
            <a:lvl7pPr marL="34321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7pPr>
            <a:lvl8pPr marL="38893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8pPr>
            <a:lvl9pPr marL="43465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9pPr>
          </a:lstStyle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Проводится редакция и адаптация разработанного технического задания на архитектурное проектирования на закупку готового проекта образовательного центра в районе D2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Ведется доработка концепции создания Школы Сколково в разделах:  Система организации питания, Спортивный комплекс, Центр искусств и ремесел, естественно-научная среда - музей увлекательной науки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Подведены итоги взаимной экспертизы программ развития сколковских школ. Сделаны предложения по 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доработке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Начата подготовка к разработке мероприятий для включение в Государственную программу развития 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образования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7758" y="4144317"/>
            <a:ext cx="7716226" cy="369332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Планы на 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ноябрь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Объект 7"/>
          <p:cNvSpPr txBox="1">
            <a:spLocks/>
          </p:cNvSpPr>
          <p:nvPr/>
        </p:nvSpPr>
        <p:spPr>
          <a:xfrm>
            <a:off x="857756" y="4505253"/>
            <a:ext cx="7716228" cy="2041329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/>
          <a:lstStyle>
            <a:lvl1pPr marL="357188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14375" indent="-35083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071563" indent="-3698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797050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154238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SzPct val="100000"/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29749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6pPr>
            <a:lvl7pPr marL="34321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7pPr>
            <a:lvl8pPr marL="38893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8pPr>
            <a:lvl9pPr marL="43465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9pPr>
          </a:lstStyle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endParaRPr lang="ru-RU" sz="13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spcBef>
                <a:spcPts val="0"/>
              </a:spcBef>
              <a:buClr>
                <a:schemeClr val="bg1">
                  <a:lumMod val="25000"/>
                </a:schemeClr>
              </a:buClr>
              <a:buNone/>
            </a:pPr>
            <a:endParaRPr lang="en-US" sz="1300" b="0" dirty="0" smtClean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57758" y="4557700"/>
            <a:ext cx="7716226" cy="1988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indent="-357188" algn="just" eaLnBrk="0" fontAlgn="base" hangingPunct="0">
              <a:lnSpc>
                <a:spcPct val="110000"/>
              </a:lnSpc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Согласование с Минобрнауки, компанией Майкрософт и регионами проекта Соглашения о реализации программ развития сколковских школ в регионах</a:t>
            </a:r>
          </a:p>
          <a:p>
            <a:pPr marL="357188" indent="-357188" algn="just" eaLnBrk="0" fontAlgn="base" hangingPunct="0">
              <a:lnSpc>
                <a:spcPct val="110000"/>
              </a:lnSpc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Вебинар со сколковскими школами по разработке мероприятий для включение в Государственную программу развития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образования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 algn="just" eaLnBrk="0" fontAlgn="base" hangingPunct="0">
              <a:lnSpc>
                <a:spcPct val="110000"/>
              </a:lnSpc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Проведение публичных слушаний по программе развития в одной из сколковских школ в регионах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России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 algn="just" eaLnBrk="0" fontAlgn="base" hangingPunct="0">
              <a:lnSpc>
                <a:spcPct val="110000"/>
              </a:lnSpc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Заседание Экспертного совета «Школа Сколково» по вопросам включения сколковских школ в Государственную программу развития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образования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499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mp:transition xmlns:mp="http://schemas.microsoft.com/office/mac/powerpoint/2008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4911985"/>
              </p:ext>
            </p:extLst>
          </p:nvPr>
        </p:nvGraphicFramePr>
        <p:xfrm>
          <a:off x="426308" y="1438299"/>
          <a:ext cx="8717693" cy="5398789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532792"/>
                <a:gridCol w="990600"/>
                <a:gridCol w="2349500"/>
                <a:gridCol w="2844801"/>
              </a:tblGrid>
              <a:tr h="44918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Наименование КПЭ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Целевое значение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Результат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 31.10.12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выполнения</a:t>
                      </a: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5086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4.</a:t>
                      </a: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Количество грантов, одобренных к выделению</a:t>
                      </a:r>
                    </a:p>
                  </a:txBody>
                  <a:tcPr marR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120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 2012 г.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одобрена выдача 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82 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грантов, из них 4 в октябре</a:t>
                      </a:r>
                      <a:endParaRPr lang="ru-RU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00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5. Сумма грантов, одобренных к выделению, млн. руб. </a:t>
                      </a:r>
                    </a:p>
                  </a:txBody>
                  <a:tcPr marR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6 300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 2012 г.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одобрено к выдаче   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2 752,1 млн. руб.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из них 63,1 млн. руб. в октябре</a:t>
                      </a:r>
                      <a:endParaRPr lang="ru-RU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81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6. Суммарный объем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грантов, перечисленных Фондом, млн. руб.</a:t>
                      </a:r>
                      <a:endParaRPr lang="ru-RU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R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921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течение 2012 г. Фондом перечислено грантов на сумму </a:t>
                      </a:r>
                      <a:r>
                        <a:rPr lang="ru-RU" sz="1200" b="1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2 347,6 млн. руб.</a:t>
                      </a:r>
                      <a:r>
                        <a:rPr lang="ru-RU" sz="1200" b="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из них 162,9 млн. руб. в сентябре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30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7. Средняя доля </a:t>
                      </a:r>
                      <a:r>
                        <a:rPr lang="ru-RU" sz="1200" b="1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софинансирования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проектов</a:t>
                      </a: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40%</a:t>
                      </a: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Доля </a:t>
                      </a:r>
                      <a:r>
                        <a:rPr lang="ru-RU" sz="1200" b="0" baseline="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софинансирования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по </a:t>
                      </a:r>
                      <a:r>
                        <a:rPr lang="ru-RU" sz="1200" b="0" baseline="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грантовым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соглашениям 2012г.  составляет 36% с учетом ЦПИ и 41%  без учета ЦПИ</a:t>
                      </a: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39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8.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Количество поданных заявок на регистрацию объектов ИС</a:t>
                      </a:r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u="none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За 10 месяцев 2012г. было подано </a:t>
                      </a:r>
                      <a:r>
                        <a:rPr lang="ru-RU" sz="1200" b="1" u="none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113</a:t>
                      </a:r>
                      <a:r>
                        <a:rPr lang="ru-RU" sz="1200" b="0" u="none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заявок на объекты ИС, из них 19 заявок в октябре</a:t>
                      </a: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24" name="Group 31"/>
          <p:cNvGrpSpPr/>
          <p:nvPr/>
        </p:nvGrpSpPr>
        <p:grpSpPr>
          <a:xfrm>
            <a:off x="6653958" y="2024862"/>
            <a:ext cx="1959056" cy="283384"/>
            <a:chOff x="157810" y="1918796"/>
            <a:chExt cx="3877126" cy="283384"/>
          </a:xfrm>
        </p:grpSpPr>
        <p:sp>
          <p:nvSpPr>
            <p:cNvPr id="25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6" name="Rounded Rectangle 33"/>
            <p:cNvSpPr/>
            <p:nvPr/>
          </p:nvSpPr>
          <p:spPr bwMode="auto">
            <a:xfrm>
              <a:off x="164951" y="1945004"/>
              <a:ext cx="2756251" cy="257176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668395" y="1918796"/>
              <a:ext cx="9714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68%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1" name="Группа 20"/>
          <p:cNvGrpSpPr/>
          <p:nvPr/>
        </p:nvGrpSpPr>
        <p:grpSpPr>
          <a:xfrm>
            <a:off x="6167198" y="3993813"/>
            <a:ext cx="2775264" cy="1705253"/>
            <a:chOff x="2895036" y="4359880"/>
            <a:chExt cx="2862570" cy="1705253"/>
          </a:xfrm>
        </p:grpSpPr>
        <p:graphicFrame>
          <p:nvGraphicFramePr>
            <p:cNvPr id="22" name="Chart 3"/>
            <p:cNvGraphicFramePr/>
            <p:nvPr>
              <p:extLst>
                <p:ext uri="{D42A27DB-BD31-4B8C-83A1-F6EECF244321}">
                  <p14:modId xmlns:p14="http://schemas.microsoft.com/office/powerpoint/2010/main" val="40202718"/>
                </p:ext>
              </p:extLst>
            </p:nvPr>
          </p:nvGraphicFramePr>
          <p:xfrm>
            <a:off x="2895036" y="4359880"/>
            <a:ext cx="1718617" cy="139147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23" name="Chart 48"/>
            <p:cNvGraphicFramePr/>
            <p:nvPr>
              <p:extLst>
                <p:ext uri="{D42A27DB-BD31-4B8C-83A1-F6EECF244321}">
                  <p14:modId xmlns:p14="http://schemas.microsoft.com/office/powerpoint/2010/main" val="4232592242"/>
                </p:ext>
              </p:extLst>
            </p:nvPr>
          </p:nvGraphicFramePr>
          <p:xfrm>
            <a:off x="4038989" y="4400970"/>
            <a:ext cx="1718617" cy="139147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28" name="TextBox 27"/>
            <p:cNvSpPr txBox="1"/>
            <p:nvPr/>
          </p:nvSpPr>
          <p:spPr>
            <a:xfrm>
              <a:off x="3332626" y="4436127"/>
              <a:ext cx="12781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b="1" dirty="0" smtClean="0">
                  <a:solidFill>
                    <a:schemeClr val="bg1">
                      <a:lumMod val="25000"/>
                    </a:schemeClr>
                  </a:solidFill>
                  <a:latin typeface="Arial" pitchFamily="34" charset="0"/>
                  <a:cs typeface="Arial" pitchFamily="34" charset="0"/>
                </a:rPr>
                <a:t>С учетом грантов ЦПИ</a:t>
              </a:r>
              <a:endParaRPr lang="ru-RU" sz="1000" b="1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493708" y="4436127"/>
              <a:ext cx="117659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b="1" dirty="0" smtClean="0">
                  <a:solidFill>
                    <a:schemeClr val="bg1">
                      <a:lumMod val="25000"/>
                    </a:schemeClr>
                  </a:solidFill>
                  <a:latin typeface="Arial" pitchFamily="34" charset="0"/>
                  <a:cs typeface="Arial" pitchFamily="34" charset="0"/>
                </a:rPr>
                <a:t>Без учета грантов ЦПИ</a:t>
              </a:r>
              <a:endParaRPr lang="ru-RU" sz="1000" b="1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Rectangle 49"/>
            <p:cNvSpPr/>
            <p:nvPr/>
          </p:nvSpPr>
          <p:spPr>
            <a:xfrm>
              <a:off x="3541808" y="5604118"/>
              <a:ext cx="102824" cy="10795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Rectangle 50"/>
            <p:cNvSpPr/>
            <p:nvPr/>
          </p:nvSpPr>
          <p:spPr>
            <a:xfrm>
              <a:off x="3541376" y="5781910"/>
              <a:ext cx="102824" cy="10795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58860" y="5511135"/>
              <a:ext cx="1771156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000" dirty="0" smtClean="0">
                  <a:solidFill>
                    <a:schemeClr val="bg1">
                      <a:lumMod val="25000"/>
                    </a:schemeClr>
                  </a:solidFill>
                  <a:latin typeface="Arial" pitchFamily="34" charset="0"/>
                  <a:cs typeface="Arial" pitchFamily="34" charset="0"/>
                </a:rPr>
                <a:t>Доля грантов Сколково</a:t>
              </a:r>
              <a:endParaRPr lang="en-US" sz="10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r>
                <a:rPr lang="ru-RU" sz="1000" dirty="0" smtClean="0">
                  <a:solidFill>
                    <a:schemeClr val="bg1">
                      <a:lumMod val="25000"/>
                    </a:schemeClr>
                  </a:solidFill>
                  <a:latin typeface="Arial" pitchFamily="34" charset="0"/>
                  <a:cs typeface="Arial" pitchFamily="34" charset="0"/>
                </a:rPr>
                <a:t>Доля со-финансирования</a:t>
              </a:r>
              <a:endParaRPr lang="en-US" sz="10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r>
                <a:rPr lang="ru-RU" sz="1000" dirty="0" smtClean="0">
                  <a:solidFill>
                    <a:schemeClr val="bg1">
                      <a:lumMod val="25000"/>
                    </a:schemeClr>
                  </a:solidFill>
                  <a:latin typeface="Arial" pitchFamily="34" charset="0"/>
                  <a:cs typeface="Arial" pitchFamily="34" charset="0"/>
                </a:rPr>
                <a:t>Целевое значение</a:t>
              </a:r>
              <a:endParaRPr lang="ru-RU" sz="10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7" name="Прямая соединительная линия 36"/>
            <p:cNvCxnSpPr/>
            <p:nvPr/>
          </p:nvCxnSpPr>
          <p:spPr>
            <a:xfrm flipH="1">
              <a:off x="4544437" y="5096089"/>
              <a:ext cx="353860" cy="219693"/>
            </a:xfrm>
            <a:prstGeom prst="line">
              <a:avLst/>
            </a:prstGeom>
            <a:ln w="12700">
              <a:solidFill>
                <a:schemeClr val="accent1">
                  <a:lumMod val="40000"/>
                  <a:lumOff val="60000"/>
                </a:schemeClr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flipH="1">
              <a:off x="3524889" y="5061712"/>
              <a:ext cx="232554" cy="225425"/>
            </a:xfrm>
            <a:prstGeom prst="line">
              <a:avLst/>
            </a:prstGeom>
            <a:ln w="12700">
              <a:solidFill>
                <a:srgbClr val="00B2FF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flipH="1">
              <a:off x="3518621" y="5999706"/>
              <a:ext cx="159540" cy="0"/>
            </a:xfrm>
            <a:prstGeom prst="line">
              <a:avLst/>
            </a:prstGeom>
            <a:ln w="12700">
              <a:solidFill>
                <a:srgbClr val="00B2FF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1"/>
          <p:cNvGrpSpPr/>
          <p:nvPr/>
        </p:nvGrpSpPr>
        <p:grpSpPr>
          <a:xfrm>
            <a:off x="6667903" y="3339312"/>
            <a:ext cx="1959056" cy="283384"/>
            <a:chOff x="157810" y="1918796"/>
            <a:chExt cx="3877126" cy="283384"/>
          </a:xfrm>
        </p:grpSpPr>
        <p:sp>
          <p:nvSpPr>
            <p:cNvPr id="41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2" name="Rounded Rectangle 33"/>
            <p:cNvSpPr/>
            <p:nvPr/>
          </p:nvSpPr>
          <p:spPr bwMode="auto">
            <a:xfrm>
              <a:off x="164952" y="1945004"/>
              <a:ext cx="1989148" cy="250791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668395" y="1918796"/>
              <a:ext cx="9714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48%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4" name="Group 31"/>
          <p:cNvGrpSpPr/>
          <p:nvPr/>
        </p:nvGrpSpPr>
        <p:grpSpPr>
          <a:xfrm>
            <a:off x="6648970" y="2718177"/>
            <a:ext cx="1959056" cy="283384"/>
            <a:chOff x="157810" y="1918796"/>
            <a:chExt cx="3877126" cy="283384"/>
          </a:xfrm>
        </p:grpSpPr>
        <p:sp>
          <p:nvSpPr>
            <p:cNvPr id="45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6" name="Rounded Rectangle 33"/>
            <p:cNvSpPr/>
            <p:nvPr/>
          </p:nvSpPr>
          <p:spPr bwMode="auto">
            <a:xfrm>
              <a:off x="164954" y="1945003"/>
              <a:ext cx="1867767" cy="252567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668395" y="1918796"/>
              <a:ext cx="9714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44%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8" name="Group 31"/>
          <p:cNvGrpSpPr/>
          <p:nvPr/>
        </p:nvGrpSpPr>
        <p:grpSpPr>
          <a:xfrm>
            <a:off x="6648970" y="5977737"/>
            <a:ext cx="1959056" cy="283384"/>
            <a:chOff x="157810" y="1918796"/>
            <a:chExt cx="3877125" cy="283384"/>
          </a:xfrm>
        </p:grpSpPr>
        <p:sp>
          <p:nvSpPr>
            <p:cNvPr id="49" name="Rounded Rectangle 32"/>
            <p:cNvSpPr/>
            <p:nvPr/>
          </p:nvSpPr>
          <p:spPr bwMode="auto">
            <a:xfrm>
              <a:off x="157810" y="1935480"/>
              <a:ext cx="3877125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50" name="Rounded Rectangle 33"/>
            <p:cNvSpPr/>
            <p:nvPr/>
          </p:nvSpPr>
          <p:spPr bwMode="auto">
            <a:xfrm>
              <a:off x="164951" y="1945004"/>
              <a:ext cx="3869983" cy="250791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1668395" y="1918796"/>
              <a:ext cx="11169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113%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2" name="Title 1"/>
          <p:cNvSpPr txBox="1">
            <a:spLocks/>
          </p:cNvSpPr>
          <p:nvPr/>
        </p:nvSpPr>
        <p:spPr>
          <a:xfrm>
            <a:off x="2195004" y="397314"/>
            <a:ext cx="6079752" cy="79639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Ключевые показатели деятельности Фонда «Сколково»                               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(2/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2000" i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744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1536715"/>
              </p:ext>
            </p:extLst>
          </p:nvPr>
        </p:nvGraphicFramePr>
        <p:xfrm>
          <a:off x="426308" y="1438301"/>
          <a:ext cx="8717693" cy="5365246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532792"/>
                <a:gridCol w="990600"/>
                <a:gridCol w="2349500"/>
                <a:gridCol w="2844801"/>
              </a:tblGrid>
              <a:tr h="43426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Наименование КПЭ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Целевое значение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Результат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  31.10.12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выполнения</a:t>
                      </a: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58057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9. Коэффициент полезного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использования оборудования</a:t>
                      </a:r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R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50%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Загрузка введенного в эксплуатацию оборудования 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составляет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% 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79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10. Количество созданных ЦКП и ЦКО</a:t>
                      </a:r>
                    </a:p>
                  </a:txBody>
                  <a:tcPr marR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Созданы ЦКП: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 Микроанализ»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«Прототипирование»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(4 лаборатории)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«Оптоэлектроника»</a:t>
                      </a:r>
                      <a:endParaRPr lang="ru-RU" sz="1200" b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18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11. Доля участников, пользующихся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сервисами Технопарка</a:t>
                      </a:r>
                      <a:endParaRPr lang="ru-RU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R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50%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Бизнес-тренеры работают с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81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участниками, в октябре проведено 14 мероприятий</a:t>
                      </a:r>
                      <a:endParaRPr lang="ru-RU" sz="1000" b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0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12. Доход Технопарка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от предоставления услуг, млн. руб.</a:t>
                      </a:r>
                      <a:endParaRPr lang="ru-RU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49</a:t>
                      </a: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14 млн. руб., 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из них 5,5 млн. руб. в сентябре</a:t>
                      </a: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64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13. Количество студентов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(очные/ сетевые программы)</a:t>
                      </a:r>
                      <a:endParaRPr lang="ru-RU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250 / 2 500</a:t>
                      </a:r>
                    </a:p>
                    <a:p>
                      <a:pPr algn="ctr"/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Общее количество студентов </a:t>
                      </a:r>
                      <a:r>
                        <a:rPr lang="ru-RU" sz="1200" b="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ОтУС</a:t>
                      </a: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 Москве, Томске,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С-Пб 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220</a:t>
                      </a:r>
                      <a:endParaRPr lang="ru-RU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Привлекаются слушатели </a:t>
                      </a:r>
                      <a:r>
                        <a:rPr lang="ru-RU" sz="1200" b="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ОтУС</a:t>
                      </a: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 очной и онлайн формах: </a:t>
                      </a:r>
                      <a:r>
                        <a:rPr lang="en-US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00</a:t>
                      </a: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– участников мероприятий </a:t>
                      </a:r>
                      <a:r>
                        <a:rPr lang="ru-RU" sz="1200" b="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ОтУС</a:t>
                      </a: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US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5 5</a:t>
                      </a: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00 – зрителей онлайн-трансляций,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20 10</a:t>
                      </a: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 – просмотров видео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baseline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24" name="Group 31"/>
          <p:cNvGrpSpPr/>
          <p:nvPr/>
        </p:nvGrpSpPr>
        <p:grpSpPr>
          <a:xfrm>
            <a:off x="6637756" y="2022471"/>
            <a:ext cx="1922050" cy="309620"/>
            <a:chOff x="157810" y="1935480"/>
            <a:chExt cx="3877126" cy="309620"/>
          </a:xfrm>
        </p:grpSpPr>
        <p:sp>
          <p:nvSpPr>
            <p:cNvPr id="25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6" name="Rounded Rectangle 33"/>
            <p:cNvSpPr/>
            <p:nvPr/>
          </p:nvSpPr>
          <p:spPr bwMode="auto">
            <a:xfrm>
              <a:off x="164952" y="1935480"/>
              <a:ext cx="2508259" cy="266699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701802" y="1968101"/>
              <a:ext cx="9714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60%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0" name="Group 31"/>
          <p:cNvGrpSpPr/>
          <p:nvPr/>
        </p:nvGrpSpPr>
        <p:grpSpPr>
          <a:xfrm>
            <a:off x="6631734" y="3753651"/>
            <a:ext cx="1959056" cy="283384"/>
            <a:chOff x="157810" y="1918796"/>
            <a:chExt cx="3877126" cy="283384"/>
          </a:xfrm>
        </p:grpSpPr>
        <p:sp>
          <p:nvSpPr>
            <p:cNvPr id="41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2" name="Rounded Rectangle 33"/>
            <p:cNvSpPr/>
            <p:nvPr/>
          </p:nvSpPr>
          <p:spPr bwMode="auto">
            <a:xfrm>
              <a:off x="164952" y="1945003"/>
              <a:ext cx="1711489" cy="257177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668395" y="1918796"/>
              <a:ext cx="9714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44%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4" name="Group 31"/>
          <p:cNvGrpSpPr/>
          <p:nvPr/>
        </p:nvGrpSpPr>
        <p:grpSpPr>
          <a:xfrm>
            <a:off x="6635344" y="2816003"/>
            <a:ext cx="1959057" cy="283384"/>
            <a:chOff x="157808" y="1918796"/>
            <a:chExt cx="3877128" cy="283384"/>
          </a:xfrm>
        </p:grpSpPr>
        <p:sp>
          <p:nvSpPr>
            <p:cNvPr id="45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6" name="Rounded Rectangle 33"/>
            <p:cNvSpPr/>
            <p:nvPr/>
          </p:nvSpPr>
          <p:spPr bwMode="auto">
            <a:xfrm>
              <a:off x="157808" y="1932088"/>
              <a:ext cx="3877124" cy="257176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687945" y="1918796"/>
              <a:ext cx="113955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100%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8" name="Group 31"/>
          <p:cNvGrpSpPr/>
          <p:nvPr/>
        </p:nvGrpSpPr>
        <p:grpSpPr>
          <a:xfrm>
            <a:off x="6637755" y="4346713"/>
            <a:ext cx="1959056" cy="283384"/>
            <a:chOff x="157810" y="1918796"/>
            <a:chExt cx="3877125" cy="283384"/>
          </a:xfrm>
        </p:grpSpPr>
        <p:sp>
          <p:nvSpPr>
            <p:cNvPr id="49" name="Rounded Rectangle 32"/>
            <p:cNvSpPr/>
            <p:nvPr/>
          </p:nvSpPr>
          <p:spPr bwMode="auto">
            <a:xfrm>
              <a:off x="157810" y="1935480"/>
              <a:ext cx="3877125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50" name="Rounded Rectangle 33"/>
            <p:cNvSpPr/>
            <p:nvPr/>
          </p:nvSpPr>
          <p:spPr bwMode="auto">
            <a:xfrm>
              <a:off x="164951" y="1945004"/>
              <a:ext cx="1365606" cy="250791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1668395" y="1918796"/>
              <a:ext cx="9714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29%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1" name="Title 1"/>
          <p:cNvSpPr txBox="1">
            <a:spLocks/>
          </p:cNvSpPr>
          <p:nvPr/>
        </p:nvSpPr>
        <p:spPr>
          <a:xfrm>
            <a:off x="2195004" y="397314"/>
            <a:ext cx="6079752" cy="79639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Ключевые показатели деятельности Фонда «Сколково»                               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(3/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2000" i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2" name="Group 31"/>
          <p:cNvGrpSpPr/>
          <p:nvPr/>
        </p:nvGrpSpPr>
        <p:grpSpPr>
          <a:xfrm>
            <a:off x="6641365" y="5594278"/>
            <a:ext cx="1959056" cy="283384"/>
            <a:chOff x="157810" y="1918796"/>
            <a:chExt cx="3877126" cy="283384"/>
          </a:xfrm>
        </p:grpSpPr>
        <p:sp>
          <p:nvSpPr>
            <p:cNvPr id="23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8" name="Rounded Rectangle 33"/>
            <p:cNvSpPr/>
            <p:nvPr/>
          </p:nvSpPr>
          <p:spPr bwMode="auto">
            <a:xfrm>
              <a:off x="164952" y="1945004"/>
              <a:ext cx="3702080" cy="248400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668395" y="1918796"/>
              <a:ext cx="9714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94%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46068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438065"/>
              </p:ext>
            </p:extLst>
          </p:nvPr>
        </p:nvGraphicFramePr>
        <p:xfrm>
          <a:off x="426308" y="1438301"/>
          <a:ext cx="8717693" cy="534626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532792"/>
                <a:gridCol w="990600"/>
                <a:gridCol w="2349500"/>
                <a:gridCol w="2844801"/>
              </a:tblGrid>
              <a:tr h="447957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Наименование КПЭ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Целевое значение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Результат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  31.10.12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выполнения</a:t>
                      </a: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931187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. Доля студентов, вовлеченных в экосистему «Сколково»</a:t>
                      </a:r>
                    </a:p>
                  </a:txBody>
                  <a:tcPr marT="18000" marB="18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25 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23 </a:t>
                      </a: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студента стали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участниками или сотрудниками компаний, участвующих в реализации Проекта</a:t>
                      </a:r>
                      <a:endParaRPr lang="ru-RU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18000" marB="18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92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en-US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. Количество исследовательских центров Сколтех</a:t>
                      </a:r>
                      <a:endParaRPr lang="ru-RU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18000" marB="18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Принято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решение о создании 3 центров. Ведутся переговоры с университетами-партнерами</a:t>
                      </a:r>
                    </a:p>
                  </a:txBody>
                  <a:tcPr marT="18000" marB="18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037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. Размер ФЦК, млрд. руб.</a:t>
                      </a:r>
                      <a:endParaRPr lang="ru-RU" sz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18000" marB="18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16,5</a:t>
                      </a: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2FF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Получены взносы и </a:t>
                      </a:r>
                      <a:r>
                        <a:rPr lang="ru-RU" sz="1200" b="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письменные обязательства на общую сумму </a:t>
                      </a:r>
                      <a:r>
                        <a:rPr lang="ru-RU" sz="1200" b="1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1,9</a:t>
                      </a:r>
                      <a:r>
                        <a:rPr lang="ru-RU" sz="1200" b="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млрд. руб., из них взносов на сумму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2FF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200" b="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0,46 млрд. руб.</a:t>
                      </a:r>
                      <a:endParaRPr lang="en-US" sz="1200" b="0" kern="1200" baseline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18000" marB="18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118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17. Количество Школ, вошедших в Ассоциацию</a:t>
                      </a:r>
                    </a:p>
                    <a:p>
                      <a:endParaRPr lang="ru-RU" sz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18000" marB="18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  <a:p>
                      <a:pPr algn="ctr"/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2FF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Учредительные документы </a:t>
                      </a: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Ассоциации</a:t>
                      </a: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согласованы с Правовым департаментом Фонда, направлены на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регистрацию в Минюст</a:t>
                      </a:r>
                      <a:endParaRPr lang="en-US" sz="1200" b="0" kern="1200" baseline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18000" marB="18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037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18. Реализация концепции развития школы в соответствии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с </a:t>
                      </a: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планом на 2012 год</a:t>
                      </a:r>
                    </a:p>
                    <a:p>
                      <a:endParaRPr lang="ru-RU" sz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18000" marB="18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2FF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200" b="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Разрабатывается проект ТЗ на закупку и адаптацию  готового архитектурного проекта Семейного кампуса в районе Д2</a:t>
                      </a:r>
                      <a:endParaRPr lang="en-US" sz="1200" b="0" kern="1200" baseline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18000" marB="18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40" name="Group 31"/>
          <p:cNvGrpSpPr/>
          <p:nvPr/>
        </p:nvGrpSpPr>
        <p:grpSpPr>
          <a:xfrm>
            <a:off x="6533652" y="3100747"/>
            <a:ext cx="1959056" cy="283384"/>
            <a:chOff x="157810" y="1918796"/>
            <a:chExt cx="3877126" cy="283384"/>
          </a:xfrm>
        </p:grpSpPr>
        <p:sp>
          <p:nvSpPr>
            <p:cNvPr id="41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2" name="Rounded Rectangle 33"/>
            <p:cNvSpPr/>
            <p:nvPr/>
          </p:nvSpPr>
          <p:spPr bwMode="auto">
            <a:xfrm>
              <a:off x="164952" y="1945003"/>
              <a:ext cx="3438926" cy="250791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668395" y="1918796"/>
              <a:ext cx="97502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9</a:t>
              </a:r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0%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4" name="Group 31"/>
          <p:cNvGrpSpPr/>
          <p:nvPr/>
        </p:nvGrpSpPr>
        <p:grpSpPr>
          <a:xfrm>
            <a:off x="6533652" y="2211948"/>
            <a:ext cx="1959056" cy="283384"/>
            <a:chOff x="157810" y="1918796"/>
            <a:chExt cx="3877126" cy="283384"/>
          </a:xfrm>
        </p:grpSpPr>
        <p:sp>
          <p:nvSpPr>
            <p:cNvPr id="45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6" name="Rounded Rectangle 33"/>
            <p:cNvSpPr/>
            <p:nvPr/>
          </p:nvSpPr>
          <p:spPr bwMode="auto">
            <a:xfrm>
              <a:off x="164951" y="1945004"/>
              <a:ext cx="3644353" cy="248400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668395" y="1918796"/>
              <a:ext cx="9714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92%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8" name="Group 31"/>
          <p:cNvGrpSpPr/>
          <p:nvPr/>
        </p:nvGrpSpPr>
        <p:grpSpPr>
          <a:xfrm>
            <a:off x="6562821" y="3957614"/>
            <a:ext cx="1959056" cy="283384"/>
            <a:chOff x="157810" y="1918796"/>
            <a:chExt cx="3877125" cy="283384"/>
          </a:xfrm>
        </p:grpSpPr>
        <p:sp>
          <p:nvSpPr>
            <p:cNvPr id="49" name="Rounded Rectangle 32"/>
            <p:cNvSpPr/>
            <p:nvPr/>
          </p:nvSpPr>
          <p:spPr bwMode="auto">
            <a:xfrm>
              <a:off x="157810" y="1935480"/>
              <a:ext cx="3877125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50" name="Rounded Rectangle 33"/>
            <p:cNvSpPr/>
            <p:nvPr/>
          </p:nvSpPr>
          <p:spPr bwMode="auto">
            <a:xfrm>
              <a:off x="164954" y="1945004"/>
              <a:ext cx="628013" cy="248400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1668395" y="1918796"/>
              <a:ext cx="9714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12%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1" name="Title 1"/>
          <p:cNvSpPr txBox="1">
            <a:spLocks/>
          </p:cNvSpPr>
          <p:nvPr/>
        </p:nvSpPr>
        <p:spPr>
          <a:xfrm>
            <a:off x="2195004" y="397314"/>
            <a:ext cx="6079752" cy="79639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Ключевые показатели деятельности Фонда «Сколково»                               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(4/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2000" i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2" name="Group 31"/>
          <p:cNvGrpSpPr/>
          <p:nvPr/>
        </p:nvGrpSpPr>
        <p:grpSpPr>
          <a:xfrm>
            <a:off x="6562821" y="5198968"/>
            <a:ext cx="1959056" cy="283384"/>
            <a:chOff x="157810" y="1918796"/>
            <a:chExt cx="3877126" cy="283384"/>
          </a:xfrm>
        </p:grpSpPr>
        <p:sp>
          <p:nvSpPr>
            <p:cNvPr id="23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8" name="Rounded Rectangle 33"/>
            <p:cNvSpPr/>
            <p:nvPr/>
          </p:nvSpPr>
          <p:spPr bwMode="auto">
            <a:xfrm>
              <a:off x="164951" y="1945004"/>
              <a:ext cx="3644353" cy="248400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668395" y="1918796"/>
              <a:ext cx="9714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92%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0" name="Group 31"/>
          <p:cNvGrpSpPr/>
          <p:nvPr/>
        </p:nvGrpSpPr>
        <p:grpSpPr>
          <a:xfrm>
            <a:off x="6507620" y="6125963"/>
            <a:ext cx="1959056" cy="283384"/>
            <a:chOff x="157810" y="1918796"/>
            <a:chExt cx="3877126" cy="283384"/>
          </a:xfrm>
        </p:grpSpPr>
        <p:sp>
          <p:nvSpPr>
            <p:cNvPr id="31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668395" y="1918796"/>
              <a:ext cx="9714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25%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6" name="Rounded Rectangle 33"/>
          <p:cNvSpPr/>
          <p:nvPr/>
        </p:nvSpPr>
        <p:spPr bwMode="auto">
          <a:xfrm>
            <a:off x="6533652" y="6153461"/>
            <a:ext cx="759668" cy="255886"/>
          </a:xfrm>
          <a:prstGeom prst="roundRect">
            <a:avLst>
              <a:gd name="adj" fmla="val 43090"/>
            </a:avLst>
          </a:prstGeom>
          <a:solidFill>
            <a:srgbClr val="C8FF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6350" prst="coolSlant"/>
          </a:sp3d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96601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4480782"/>
              </p:ext>
            </p:extLst>
          </p:nvPr>
        </p:nvGraphicFramePr>
        <p:xfrm>
          <a:off x="426308" y="1438301"/>
          <a:ext cx="8717693" cy="391248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532792"/>
                <a:gridCol w="990600"/>
                <a:gridCol w="2349500"/>
                <a:gridCol w="2844801"/>
              </a:tblGrid>
              <a:tr h="39884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Наименование КПЭ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Целевое значение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Результат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  31.10.12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выполнения</a:t>
                      </a: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5583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19. Объемы площадей, сданных в эксплуатацию, кв. м.</a:t>
                      </a:r>
                    </a:p>
                  </a:txBody>
                  <a:tcPr marR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6 136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Построено и открыто здание «Гиперкуб» площадью 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000 </a:t>
                      </a:r>
                      <a:r>
                        <a:rPr lang="ru-RU" sz="1200" b="1" baseline="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кв.м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endParaRPr lang="ru-RU" sz="120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8161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0. Исполнение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бюджета на строительство города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20 948 млн. руб.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Объем оплаченных и подписанных к исполнению в 2012 обязательств составляет 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9 298 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млн. руб., из них оплаченных 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3 979 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млн. руб. (из них за сентябрь 3 363 и 260 млн. руб. соответственно)</a:t>
                      </a:r>
                    </a:p>
                  </a:txBody>
                  <a:tcPr marT="18000" marB="18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7698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1. Исполнение бюджета Фонда</a:t>
                      </a: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42 326</a:t>
                      </a:r>
                      <a:b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млн. руб.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2FF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Объем оплаченных и подписанных к исполнению в 2012 обязательств составляет 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22 098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млн. руб., из них оплаченных 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10 341 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млн. руб. (из них за сентябрь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2FF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3 846 и 1 040 млн. руб. соответственно)</a:t>
                      </a:r>
                      <a:endParaRPr lang="en-US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18000" marB="18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21" name="Group 2"/>
          <p:cNvGrpSpPr/>
          <p:nvPr/>
        </p:nvGrpSpPr>
        <p:grpSpPr>
          <a:xfrm>
            <a:off x="6625893" y="4291564"/>
            <a:ext cx="2036796" cy="285776"/>
            <a:chOff x="3314850" y="6266506"/>
            <a:chExt cx="2036796" cy="285776"/>
          </a:xfrm>
        </p:grpSpPr>
        <p:grpSp>
          <p:nvGrpSpPr>
            <p:cNvPr id="22" name="Group 24"/>
            <p:cNvGrpSpPr/>
            <p:nvPr/>
          </p:nvGrpSpPr>
          <p:grpSpPr>
            <a:xfrm>
              <a:off x="3314850" y="6266506"/>
              <a:ext cx="2036796" cy="285776"/>
              <a:chOff x="157810" y="1916404"/>
              <a:chExt cx="3877126" cy="285776"/>
            </a:xfrm>
          </p:grpSpPr>
          <p:sp>
            <p:nvSpPr>
              <p:cNvPr id="28" name="Rounded Rectangle 25"/>
              <p:cNvSpPr/>
              <p:nvPr/>
            </p:nvSpPr>
            <p:spPr bwMode="auto">
              <a:xfrm>
                <a:off x="157810" y="1935480"/>
                <a:ext cx="3877126" cy="266700"/>
              </a:xfrm>
              <a:prstGeom prst="roundRect">
                <a:avLst>
                  <a:gd name="adj" fmla="val 44011"/>
                </a:avLst>
              </a:prstGeom>
              <a:solidFill>
                <a:schemeClr val="bg1">
                  <a:lumMod val="85000"/>
                </a:schemeClr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 h="6350" prst="softRound"/>
              </a:sp3d>
              <a:extLst/>
            </p:spPr>
            <p:txBody>
              <a:bodyPr vert="horz" wrap="non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" name="Rounded Rectangle 26"/>
              <p:cNvSpPr/>
              <p:nvPr/>
            </p:nvSpPr>
            <p:spPr bwMode="auto">
              <a:xfrm>
                <a:off x="164952" y="1945004"/>
                <a:ext cx="2131443" cy="248400"/>
              </a:xfrm>
              <a:prstGeom prst="roundRect">
                <a:avLst>
                  <a:gd name="adj" fmla="val 43090"/>
                </a:avLst>
              </a:prstGeom>
              <a:solidFill>
                <a:schemeClr val="accent6">
                  <a:lumMod val="75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 h="6350" prst="coolSlant"/>
              </a:sp3d>
              <a:extLst/>
            </p:spPr>
            <p:txBody>
              <a:bodyPr vert="horz" wrap="non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2296395" y="1916404"/>
                <a:ext cx="93433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52%</a:t>
                </a:r>
                <a:endParaRPr lang="ru-RU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3" name="Rounded Rectangle 13"/>
            <p:cNvSpPr/>
            <p:nvPr/>
          </p:nvSpPr>
          <p:spPr bwMode="auto">
            <a:xfrm>
              <a:off x="3318602" y="6296694"/>
              <a:ext cx="641488" cy="246811"/>
            </a:xfrm>
            <a:prstGeom prst="roundRect">
              <a:avLst>
                <a:gd name="adj" fmla="val 43090"/>
              </a:avLst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" name="Группа 30"/>
          <p:cNvGrpSpPr/>
          <p:nvPr/>
        </p:nvGrpSpPr>
        <p:grpSpPr>
          <a:xfrm>
            <a:off x="6565290" y="3201927"/>
            <a:ext cx="2073043" cy="261610"/>
            <a:chOff x="3304925" y="5144079"/>
            <a:chExt cx="2073043" cy="261610"/>
          </a:xfrm>
        </p:grpSpPr>
        <p:sp>
          <p:nvSpPr>
            <p:cNvPr id="32" name="TextBox 31"/>
            <p:cNvSpPr txBox="1"/>
            <p:nvPr/>
          </p:nvSpPr>
          <p:spPr>
            <a:xfrm>
              <a:off x="3343453" y="5144079"/>
              <a:ext cx="203451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00" dirty="0" smtClean="0"/>
                <a:t>Касса	 Касса + обязательства</a:t>
              </a:r>
              <a:endParaRPr lang="ru-RU" sz="1100" dirty="0"/>
            </a:p>
          </p:txBody>
        </p:sp>
        <p:sp>
          <p:nvSpPr>
            <p:cNvPr id="33" name="Rectangle 3"/>
            <p:cNvSpPr/>
            <p:nvPr/>
          </p:nvSpPr>
          <p:spPr>
            <a:xfrm>
              <a:off x="3304925" y="5220909"/>
              <a:ext cx="102824" cy="10795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Rectangle 28"/>
            <p:cNvSpPr/>
            <p:nvPr/>
          </p:nvSpPr>
          <p:spPr>
            <a:xfrm>
              <a:off x="3815713" y="5237993"/>
              <a:ext cx="102824" cy="10795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35" name="Group 2"/>
          <p:cNvGrpSpPr/>
          <p:nvPr/>
        </p:nvGrpSpPr>
        <p:grpSpPr>
          <a:xfrm>
            <a:off x="6644713" y="2844676"/>
            <a:ext cx="2029789" cy="291153"/>
            <a:chOff x="3314850" y="6285582"/>
            <a:chExt cx="2036796" cy="291153"/>
          </a:xfrm>
        </p:grpSpPr>
        <p:grpSp>
          <p:nvGrpSpPr>
            <p:cNvPr id="36" name="Group 24"/>
            <p:cNvGrpSpPr/>
            <p:nvPr/>
          </p:nvGrpSpPr>
          <p:grpSpPr>
            <a:xfrm>
              <a:off x="3314850" y="6285582"/>
              <a:ext cx="2036796" cy="291153"/>
              <a:chOff x="157810" y="1935480"/>
              <a:chExt cx="3877126" cy="291153"/>
            </a:xfrm>
          </p:grpSpPr>
          <p:sp>
            <p:nvSpPr>
              <p:cNvPr id="38" name="Rounded Rectangle 25"/>
              <p:cNvSpPr/>
              <p:nvPr/>
            </p:nvSpPr>
            <p:spPr bwMode="auto">
              <a:xfrm>
                <a:off x="157810" y="1935480"/>
                <a:ext cx="3877126" cy="266700"/>
              </a:xfrm>
              <a:prstGeom prst="roundRect">
                <a:avLst>
                  <a:gd name="adj" fmla="val 44011"/>
                </a:avLst>
              </a:prstGeom>
              <a:solidFill>
                <a:schemeClr val="bg1">
                  <a:lumMod val="85000"/>
                </a:schemeClr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 h="6350" prst="softRound"/>
              </a:sp3d>
              <a:extLst/>
            </p:spPr>
            <p:txBody>
              <a:bodyPr vert="horz" wrap="non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9" name="Rounded Rectangle 26"/>
              <p:cNvSpPr/>
              <p:nvPr/>
            </p:nvSpPr>
            <p:spPr bwMode="auto">
              <a:xfrm>
                <a:off x="164954" y="1945004"/>
                <a:ext cx="1634096" cy="248400"/>
              </a:xfrm>
              <a:prstGeom prst="roundRect">
                <a:avLst>
                  <a:gd name="adj" fmla="val 43090"/>
                </a:avLst>
              </a:prstGeom>
              <a:solidFill>
                <a:schemeClr val="accent6">
                  <a:lumMod val="75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 h="6350" prst="coolSlant"/>
              </a:sp3d>
              <a:extLst/>
            </p:spPr>
            <p:txBody>
              <a:bodyPr vert="horz" wrap="non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1720385" y="1949634"/>
                <a:ext cx="9375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44%</a:t>
                </a:r>
                <a:endParaRPr lang="ru-RU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7" name="Rounded Rectangle 13"/>
            <p:cNvSpPr/>
            <p:nvPr/>
          </p:nvSpPr>
          <p:spPr bwMode="auto">
            <a:xfrm>
              <a:off x="3318603" y="6296694"/>
              <a:ext cx="428868" cy="246812"/>
            </a:xfrm>
            <a:prstGeom prst="roundRect">
              <a:avLst>
                <a:gd name="adj" fmla="val 43090"/>
              </a:avLst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3" name="Группа 52"/>
          <p:cNvGrpSpPr/>
          <p:nvPr/>
        </p:nvGrpSpPr>
        <p:grpSpPr>
          <a:xfrm>
            <a:off x="6578623" y="4661111"/>
            <a:ext cx="2073043" cy="261610"/>
            <a:chOff x="3304925" y="5144079"/>
            <a:chExt cx="2073043" cy="261610"/>
          </a:xfrm>
        </p:grpSpPr>
        <p:sp>
          <p:nvSpPr>
            <p:cNvPr id="54" name="TextBox 53"/>
            <p:cNvSpPr txBox="1"/>
            <p:nvPr/>
          </p:nvSpPr>
          <p:spPr>
            <a:xfrm>
              <a:off x="3352195" y="5144079"/>
              <a:ext cx="202577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00" dirty="0" smtClean="0"/>
                <a:t>Касса	 Касса + обязательства</a:t>
              </a:r>
              <a:endParaRPr lang="ru-RU" sz="1100" dirty="0"/>
            </a:p>
          </p:txBody>
        </p:sp>
        <p:sp>
          <p:nvSpPr>
            <p:cNvPr id="55" name="Rectangle 3"/>
            <p:cNvSpPr/>
            <p:nvPr/>
          </p:nvSpPr>
          <p:spPr>
            <a:xfrm>
              <a:off x="3304925" y="5220909"/>
              <a:ext cx="102824" cy="10795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6" name="Rectangle 28"/>
            <p:cNvSpPr/>
            <p:nvPr/>
          </p:nvSpPr>
          <p:spPr>
            <a:xfrm>
              <a:off x="3815713" y="5237993"/>
              <a:ext cx="102824" cy="10795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6644713" y="2834377"/>
            <a:ext cx="5111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20%</a:t>
            </a:r>
            <a:endParaRPr lang="ru-RU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648453" y="4320165"/>
            <a:ext cx="7371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24%</a:t>
            </a:r>
            <a:endParaRPr lang="ru-RU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0" name="Group 31"/>
          <p:cNvGrpSpPr/>
          <p:nvPr/>
        </p:nvGrpSpPr>
        <p:grpSpPr>
          <a:xfrm>
            <a:off x="6622284" y="2024142"/>
            <a:ext cx="1959056" cy="283384"/>
            <a:chOff x="157810" y="1918796"/>
            <a:chExt cx="3877126" cy="283384"/>
          </a:xfrm>
        </p:grpSpPr>
        <p:sp>
          <p:nvSpPr>
            <p:cNvPr id="51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57" name="Rounded Rectangle 33"/>
            <p:cNvSpPr/>
            <p:nvPr/>
          </p:nvSpPr>
          <p:spPr bwMode="auto">
            <a:xfrm>
              <a:off x="164952" y="1945004"/>
              <a:ext cx="3402679" cy="248400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668395" y="1918796"/>
              <a:ext cx="9714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90%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0" name="Title 1"/>
          <p:cNvSpPr txBox="1">
            <a:spLocks/>
          </p:cNvSpPr>
          <p:nvPr/>
        </p:nvSpPr>
        <p:spPr>
          <a:xfrm>
            <a:off x="2195004" y="397314"/>
            <a:ext cx="6079752" cy="79639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Ключевые показатели деятельности Фонда «Сколково»                               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(5/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2000" i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028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097488"/>
              </p:ext>
            </p:extLst>
          </p:nvPr>
        </p:nvGraphicFramePr>
        <p:xfrm>
          <a:off x="426308" y="1438301"/>
          <a:ext cx="8717693" cy="5160317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532792"/>
                <a:gridCol w="990600"/>
                <a:gridCol w="2349500"/>
                <a:gridCol w="2844801"/>
              </a:tblGrid>
              <a:tr h="44557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Наименование КПЭ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Целевое значение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Результат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  31.10.12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выполнения</a:t>
                      </a: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3305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2. Объем привлеченных обязательств в части</a:t>
                      </a:r>
                      <a:r>
                        <a:rPr lang="en-US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корпоративных инвестиций в компании – участники, млн. руб.</a:t>
                      </a:r>
                    </a:p>
                  </a:txBody>
                  <a:tcPr marT="0" marB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1 500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Подписано</a:t>
                      </a:r>
                      <a:r>
                        <a:rPr lang="ru-RU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соглашение о создании инвестиционного фонда с</a:t>
                      </a:r>
                      <a:r>
                        <a:rPr lang="ru-RU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«Джонсон</a:t>
                      </a:r>
                      <a:r>
                        <a:rPr lang="ru-RU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и Джонсон»</a:t>
                      </a: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и</a:t>
                      </a:r>
                      <a:r>
                        <a:rPr lang="ru-RU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«</a:t>
                      </a:r>
                      <a:r>
                        <a:rPr lang="ru-RU" sz="120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Химрар</a:t>
                      </a: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Венчурс</a:t>
                      </a: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»</a:t>
                      </a:r>
                      <a:r>
                        <a:rPr lang="ru-RU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(финансирование по 14 млн. долл.</a:t>
                      </a:r>
                      <a:r>
                        <a:rPr lang="ru-RU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США от каждого</a:t>
                      </a: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 течение 3 лет). Решение о создании фонда посевных инвестиций в участников</a:t>
                      </a:r>
                      <a:r>
                        <a:rPr lang="ru-RU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«Сколково» приняла компания </a:t>
                      </a:r>
                      <a:r>
                        <a:rPr lang="ru-RU" sz="120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Microsoft</a:t>
                      </a: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сумма взноса составит 79 млн. руб.</a:t>
                      </a:r>
                    </a:p>
                  </a:txBody>
                  <a:tcPr marT="0" marB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380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3. Количество центров НИОКР, о размещении которых подписаны соглашения</a:t>
                      </a:r>
                    </a:p>
                  </a:txBody>
                  <a:tcPr marL="90000" marT="0" marB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en-US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из них 8 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 2012 году) 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Решения</a:t>
                      </a:r>
                      <a:r>
                        <a:rPr lang="ru-RU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о создании центров НИОКР приняли 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22 </a:t>
                      </a:r>
                      <a:r>
                        <a:rPr lang="ru-RU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компании (из них 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r>
                        <a:rPr lang="ru-RU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 2012г</a:t>
                      </a:r>
                      <a:r>
                        <a:rPr lang="en-US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r>
                        <a:rPr lang="ru-RU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ru-RU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445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4. Количество сотрудников центров НИОКР (обязательства ключевых партнеров)</a:t>
                      </a:r>
                    </a:p>
                  </a:txBody>
                  <a:tcPr marL="90000" marT="0" marB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2 000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Общая численность персонала</a:t>
                      </a:r>
                      <a:r>
                        <a:rPr lang="ru-RU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корпоративного парка исследований достигла 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2 459 </a:t>
                      </a:r>
                      <a:r>
                        <a:rPr lang="ru-RU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человек</a:t>
                      </a:r>
                      <a:endParaRPr lang="ru-RU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1144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en-US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r>
                        <a:rPr lang="en-US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Площадь центров НИОКР, о передаче которых в аренду</a:t>
                      </a:r>
                    </a:p>
                    <a:p>
                      <a:pPr>
                        <a:defRPr/>
                      </a:pP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подписаны обязывающие соглашения,</a:t>
                      </a:r>
                      <a:r>
                        <a:rPr lang="en-US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кв.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м.</a:t>
                      </a:r>
                    </a:p>
                  </a:txBody>
                  <a:tcPr marL="90000" marT="0" marB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r>
                        <a:rPr lang="en-US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15 000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 соответствии с Программой строительства Фонда</a:t>
                      </a:r>
                      <a:r>
                        <a:rPr lang="ru-RU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центры НИОКР ст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роятся сторонними инвесторами</a:t>
                      </a:r>
                      <a:endParaRPr lang="ru-RU" sz="1200" baseline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24" name="Group 31"/>
          <p:cNvGrpSpPr/>
          <p:nvPr/>
        </p:nvGrpSpPr>
        <p:grpSpPr>
          <a:xfrm>
            <a:off x="6593599" y="2293274"/>
            <a:ext cx="1992897" cy="276999"/>
            <a:chOff x="97980" y="1918796"/>
            <a:chExt cx="3936956" cy="276999"/>
          </a:xfrm>
        </p:grpSpPr>
        <p:sp>
          <p:nvSpPr>
            <p:cNvPr id="25" name="Rounded Rectangle 32"/>
            <p:cNvSpPr/>
            <p:nvPr/>
          </p:nvSpPr>
          <p:spPr bwMode="auto">
            <a:xfrm>
              <a:off x="97980" y="1935480"/>
              <a:ext cx="3936956" cy="260315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6" name="Rounded Rectangle 33"/>
            <p:cNvSpPr/>
            <p:nvPr/>
          </p:nvSpPr>
          <p:spPr bwMode="auto">
            <a:xfrm>
              <a:off x="97980" y="1945004"/>
              <a:ext cx="2373684" cy="250791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668395" y="1918796"/>
              <a:ext cx="9714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63%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4" name="Group 31"/>
          <p:cNvGrpSpPr/>
          <p:nvPr/>
        </p:nvGrpSpPr>
        <p:grpSpPr>
          <a:xfrm>
            <a:off x="6597208" y="4445206"/>
            <a:ext cx="1959056" cy="283384"/>
            <a:chOff x="157810" y="1918796"/>
            <a:chExt cx="3877126" cy="283384"/>
          </a:xfrm>
        </p:grpSpPr>
        <p:sp>
          <p:nvSpPr>
            <p:cNvPr id="45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6" name="Rounded Rectangle 33"/>
            <p:cNvSpPr/>
            <p:nvPr/>
          </p:nvSpPr>
          <p:spPr bwMode="auto">
            <a:xfrm>
              <a:off x="164952" y="1945004"/>
              <a:ext cx="3862841" cy="248400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668395" y="1918796"/>
              <a:ext cx="11169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110%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8" name="Group 31"/>
          <p:cNvGrpSpPr/>
          <p:nvPr/>
        </p:nvGrpSpPr>
        <p:grpSpPr>
          <a:xfrm>
            <a:off x="6580287" y="5073939"/>
            <a:ext cx="1959056" cy="283384"/>
            <a:chOff x="157810" y="1918796"/>
            <a:chExt cx="3877126" cy="283384"/>
          </a:xfrm>
        </p:grpSpPr>
        <p:sp>
          <p:nvSpPr>
            <p:cNvPr id="49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50" name="Rounded Rectangle 33"/>
            <p:cNvSpPr/>
            <p:nvPr/>
          </p:nvSpPr>
          <p:spPr bwMode="auto">
            <a:xfrm>
              <a:off x="164951" y="1945004"/>
              <a:ext cx="3869984" cy="248400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1668395" y="1918796"/>
              <a:ext cx="113955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123%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1" name="Title 1"/>
          <p:cNvSpPr txBox="1">
            <a:spLocks/>
          </p:cNvSpPr>
          <p:nvPr/>
        </p:nvSpPr>
        <p:spPr>
          <a:xfrm>
            <a:off x="393191" y="-5695"/>
            <a:ext cx="7284883" cy="79639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endParaRPr lang="en-US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2195004" y="397314"/>
            <a:ext cx="6079752" cy="79639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Ключевые показатели деятельности Фонда «Сколково»                               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(6/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2000" i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" name="Group 31"/>
          <p:cNvGrpSpPr/>
          <p:nvPr/>
        </p:nvGrpSpPr>
        <p:grpSpPr>
          <a:xfrm>
            <a:off x="6593598" y="6021339"/>
            <a:ext cx="1959056" cy="283384"/>
            <a:chOff x="157810" y="1918796"/>
            <a:chExt cx="3877126" cy="283384"/>
          </a:xfrm>
        </p:grpSpPr>
        <p:sp>
          <p:nvSpPr>
            <p:cNvPr id="28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668395" y="1918796"/>
              <a:ext cx="80326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0%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75760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31"/>
          <p:cNvSpPr/>
          <p:nvPr/>
        </p:nvSpPr>
        <p:spPr>
          <a:xfrm>
            <a:off x="846666" y="2778814"/>
            <a:ext cx="4651300" cy="120836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25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71524" y="1374880"/>
            <a:ext cx="588266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Компания «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Оптоган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» запустила производство светодиодного модуля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Optogan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Х10, разработанного совместно с Инновационным центром «Сколково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», запатентованная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разработка не имеет аналогов на мировом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рынке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Текст 2"/>
          <p:cNvSpPr>
            <a:spLocks/>
          </p:cNvSpPr>
          <p:nvPr>
            <p:custDataLst>
              <p:tags r:id="rId1"/>
            </p:custDataLst>
          </p:nvPr>
        </p:nvSpPr>
        <p:spPr bwMode="auto">
          <a:xfrm>
            <a:off x="847206" y="2663014"/>
            <a:ext cx="7852722" cy="738664"/>
          </a:xfrm>
          <a:prstGeom prst="rect">
            <a:avLst/>
          </a:prstGeom>
          <a:noFill/>
          <a:ln w="9525">
            <a:solidFill>
              <a:schemeClr val="bg2">
                <a:lumMod val="9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Оптоган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. Новые технологии света» стремится совершить прорывной переход от отдельного светодиода (что уже реализовано в технологии «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Chip-on-board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») к интегрированной осветительной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системе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36380" y="3976322"/>
            <a:ext cx="7886670" cy="307777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мире не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существует прямых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аналогов модуля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Optogan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X10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 idx="4294967295"/>
          </p:nvPr>
        </p:nvSpPr>
        <p:spPr>
          <a:xfrm>
            <a:off x="2195926" y="405695"/>
            <a:ext cx="6093963" cy="662230"/>
          </a:xfrm>
          <a:prstGeom prst="rect">
            <a:avLst/>
          </a:prstGeom>
        </p:spPr>
        <p:txBody>
          <a:bodyPr/>
          <a:lstStyle/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Участники: истории успеха 			 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(1/4)</a:t>
            </a:r>
            <a:b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en-US" sz="2400" i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6666" y="2293682"/>
            <a:ext cx="5362407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Суть инновации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6380" y="3617846"/>
            <a:ext cx="7886670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Основные преимущества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2793" y="858053"/>
            <a:ext cx="710257" cy="419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94768" y="19369"/>
            <a:ext cx="4913852" cy="79639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endParaRPr lang="en-US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25172" y="4649809"/>
            <a:ext cx="7897878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Рынок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55411" y="5019210"/>
            <a:ext cx="78373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Мировой рынок светодиодной осветительной техники в 2011 г. достиг объема 8,1 млрд. долл. США, при этом доля рынка светодиодного освещения составила 6% от всего рынка общего освещения в мире 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18"/>
          <p:cNvSpPr/>
          <p:nvPr/>
        </p:nvSpPr>
        <p:spPr>
          <a:xfrm>
            <a:off x="825172" y="5019141"/>
            <a:ext cx="7897877" cy="889823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pic>
        <p:nvPicPr>
          <p:cNvPr id="1026" name="Picture 2" descr="http://community.sk.ru/resized-image.ashx/__size/300x150/__key/communityserver-components-groupavatars/00-00-00-01-85/4TN3WA7C8690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3339" y="1374880"/>
            <a:ext cx="1946589" cy="484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99012" y="858053"/>
            <a:ext cx="724038" cy="431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295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31"/>
          <p:cNvSpPr/>
          <p:nvPr/>
        </p:nvSpPr>
        <p:spPr>
          <a:xfrm>
            <a:off x="846666" y="2778814"/>
            <a:ext cx="4651300" cy="120836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25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71525" y="1374880"/>
            <a:ext cx="56220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Российские инженеры из компании «Эльбрус Технологии» работают над созданием двоичного транслятора, позволяющего запускать приложения для традиционных настольных и серверных процессоров на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энергоэффективных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чипах</a:t>
            </a:r>
          </a:p>
        </p:txBody>
      </p:sp>
      <p:sp>
        <p:nvSpPr>
          <p:cNvPr id="17" name="Текст 2"/>
          <p:cNvSpPr>
            <a:spLocks/>
          </p:cNvSpPr>
          <p:nvPr>
            <p:custDataLst>
              <p:tags r:id="rId1"/>
            </p:custDataLst>
          </p:nvPr>
        </p:nvSpPr>
        <p:spPr bwMode="auto">
          <a:xfrm>
            <a:off x="875110" y="2741193"/>
            <a:ext cx="7876712" cy="307777"/>
          </a:xfrm>
          <a:prstGeom prst="rect">
            <a:avLst/>
          </a:prstGeom>
          <a:noFill/>
          <a:ln w="9525">
            <a:solidFill>
              <a:schemeClr val="bg2">
                <a:lumMod val="9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0">
            <a:spAutoFit/>
          </a:bodyPr>
          <a:lstStyle/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Технология программного переноса двоичных кодов с архитектуры x86 на архитектуру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ARM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75588" y="3752328"/>
            <a:ext cx="7886670" cy="954107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Всё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большее число компаний, включая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Applied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Micro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Calxeda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Cavium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Marvell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, NVIDIA и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Samsung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, нацелены вытеснять процессоры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Intel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/AMD с рынка при помощи решений на базе ARM, обладающих обычно заметно более низким энергопотреблением (и пока — производительностью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75438" y="2390543"/>
            <a:ext cx="5362407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Суть инновации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75513" y="3382996"/>
            <a:ext cx="7886670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Основные преимущества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2793" y="858053"/>
            <a:ext cx="710257" cy="419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94768" y="19369"/>
            <a:ext cx="4913852" cy="79639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endParaRPr lang="en-US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75110" y="5058150"/>
            <a:ext cx="7897878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Рынок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75588" y="5427482"/>
            <a:ext cx="783659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Облачные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сервисы, дата-центры и кластеры, построенные на новейших серверах с архитектурой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ARM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3" name="Rectangle 18"/>
          <p:cNvSpPr/>
          <p:nvPr/>
        </p:nvSpPr>
        <p:spPr>
          <a:xfrm>
            <a:off x="875588" y="5427483"/>
            <a:ext cx="7897399" cy="738663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2195926" y="405695"/>
            <a:ext cx="6093963" cy="66223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Участники: истории успеха 			 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(2/4)</a:t>
            </a:r>
            <a:b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en-US" sz="2400" i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Picture 4" descr="http://community.sk.ru/resized-image.ashx/__size/300x150/__key/communityserver-components-groupavatars/00-00-00-05-34/4TN04ETFR9XJ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0795" y="1374880"/>
            <a:ext cx="1672255" cy="894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19789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n4U1RLnIkqdLuGNrWYK.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n4U1RLnIkqdLuGNrWYK.g"/>
</p:tagLst>
</file>

<file path=ppt/theme/theme1.xml><?xml version="1.0" encoding="utf-8"?>
<a:theme xmlns:a="http://schemas.openxmlformats.org/drawingml/2006/main" name="skolkovo">
  <a:themeElements>
    <a:clrScheme name="Skolkovo">
      <a:dk1>
        <a:sysClr val="windowText" lastClr="000000"/>
      </a:dk1>
      <a:lt1>
        <a:srgbClr val="EFEFEF"/>
      </a:lt1>
      <a:dk2>
        <a:srgbClr val="666666"/>
      </a:dk2>
      <a:lt2>
        <a:srgbClr val="FFFFFF"/>
      </a:lt2>
      <a:accent1>
        <a:srgbClr val="D4FF01"/>
      </a:accent1>
      <a:accent2>
        <a:srgbClr val="EC5D01"/>
      </a:accent2>
      <a:accent3>
        <a:srgbClr val="C2074E"/>
      </a:accent3>
      <a:accent4>
        <a:srgbClr val="B607BD"/>
      </a:accent4>
      <a:accent5>
        <a:srgbClr val="5800CD"/>
      </a:accent5>
      <a:accent6>
        <a:srgbClr val="2992BE"/>
      </a:accent6>
      <a:hlink>
        <a:srgbClr val="38BD93"/>
      </a:hlink>
      <a:folHlink>
        <a:srgbClr val="5ECB1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Skolkovo 1">
    <a:dk1>
      <a:srgbClr val="595959"/>
    </a:dk1>
    <a:lt1>
      <a:sysClr val="window" lastClr="FFFFFF"/>
    </a:lt1>
    <a:dk2>
      <a:srgbClr val="1F497D"/>
    </a:dk2>
    <a:lt2>
      <a:srgbClr val="EEECE1"/>
    </a:lt2>
    <a:accent1>
      <a:srgbClr val="C8FF00"/>
    </a:accent1>
    <a:accent2>
      <a:srgbClr val="5AD7FF"/>
    </a:accent2>
    <a:accent3>
      <a:srgbClr val="FF8200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Blank">
    <a:majorFont>
      <a:latin typeface="Book Antiqua"/>
      <a:ea typeface=""/>
      <a:cs typeface=""/>
    </a:majorFont>
    <a:minorFont>
      <a:latin typeface="Arial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skolkovo.thmx</Template>
  <TotalTime>10027</TotalTime>
  <Words>3606</Words>
  <Application>Microsoft Macintosh PowerPoint</Application>
  <PresentationFormat>Экран (4:3)</PresentationFormat>
  <Paragraphs>618</Paragraphs>
  <Slides>28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skolkovo</vt:lpstr>
      <vt:lpstr>ОТЧЕТ О РАБОТЕ ФОНДА «СКОЛКОВО» ЗА ОКТЯБРЬ 2012г</vt:lpstr>
      <vt:lpstr>Ключевые показатели деятельности Фонда «Сколково»                                (1/6)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Участники: истории успеха      (1/4) </vt:lpstr>
      <vt:lpstr>Презентация PowerPoint</vt:lpstr>
      <vt:lpstr>Презентация PowerPoint</vt:lpstr>
      <vt:lpstr>Презентация PowerPoint</vt:lpstr>
      <vt:lpstr>Развитие системы образования в «Сколково». Развитие проекта Сколтех</vt:lpstr>
      <vt:lpstr>Развитие системы образования в «Сколково». Развитие проекта ОтУС</vt:lpstr>
      <vt:lpstr>Технопарк «Сколково»</vt:lpstr>
      <vt:lpstr>Строительство инновационного города «Сколково»</vt:lpstr>
      <vt:lpstr>Презентация PowerPoint</vt:lpstr>
      <vt:lpstr>Презентация PowerPoint</vt:lpstr>
      <vt:lpstr>Международная PR активность Фонда «Сколково» </vt:lpstr>
      <vt:lpstr>Презентация PowerPoint</vt:lpstr>
      <vt:lpstr>Информация о «Сколково» в СМИ      (1/2)</vt:lpstr>
      <vt:lpstr>Презентация PowerPoint</vt:lpstr>
      <vt:lpstr>Приложения</vt:lpstr>
      <vt:lpstr>Приложение 1. Динамика числа участников</vt:lpstr>
      <vt:lpstr>Приложение 2.  Гранты участникам</vt:lpstr>
      <vt:lpstr>Приложение 3. Привлечение венчурного капитала, софинансирование</vt:lpstr>
      <vt:lpstr>Приложение 4. Регистрация объектов интеллектуальной собственности</vt:lpstr>
      <vt:lpstr>Приложение 6.  Технопарк Оказание услуг</vt:lpstr>
      <vt:lpstr>Приложение 7. Развитие проекта «Школа Сколково»</vt:lpstr>
    </vt:vector>
  </TitlesOfParts>
  <Company>leon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levent</dc:creator>
  <cp:lastModifiedBy>Kris Bogdanova</cp:lastModifiedBy>
  <cp:revision>742</cp:revision>
  <cp:lastPrinted>2012-11-02T16:00:07Z</cp:lastPrinted>
  <dcterms:created xsi:type="dcterms:W3CDTF">2012-05-19T18:14:42Z</dcterms:created>
  <dcterms:modified xsi:type="dcterms:W3CDTF">2012-11-13T14:23:17Z</dcterms:modified>
</cp:coreProperties>
</file>