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5" r:id="rId2"/>
    <p:sldId id="285" r:id="rId3"/>
    <p:sldId id="286" r:id="rId4"/>
    <p:sldId id="288" r:id="rId5"/>
    <p:sldId id="290" r:id="rId6"/>
    <p:sldId id="296" r:id="rId7"/>
    <p:sldId id="298" r:id="rId8"/>
  </p:sldIdLst>
  <p:sldSz cx="9144000" cy="6858000" type="screen4x3"/>
  <p:notesSz cx="6797675" cy="9874250"/>
  <p:custDataLst>
    <p:tags r:id="rId11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6464"/>
    <a:srgbClr val="C8FF00"/>
    <a:srgbClr val="BCE200"/>
    <a:srgbClr val="5AD7FF"/>
    <a:srgbClr val="008080"/>
    <a:srgbClr val="C3EA00"/>
    <a:srgbClr val="D2FF00"/>
    <a:srgbClr val="E18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909" autoAdjust="0"/>
    <p:restoredTop sz="93600" autoAdjust="0"/>
  </p:normalViewPr>
  <p:slideViewPr>
    <p:cSldViewPr>
      <p:cViewPr>
        <p:scale>
          <a:sx n="95" d="100"/>
          <a:sy n="95" d="100"/>
        </p:scale>
        <p:origin x="-869" y="4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3954" y="-108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587" cy="494261"/>
          </a:xfrm>
          <a:prstGeom prst="rect">
            <a:avLst/>
          </a:prstGeom>
        </p:spPr>
        <p:txBody>
          <a:bodyPr vert="horz" lIns="62911" tIns="31455" rIns="62911" bIns="31455" rtlCol="0"/>
          <a:lstStyle>
            <a:lvl1pPr algn="l">
              <a:defRPr sz="8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915" y="0"/>
            <a:ext cx="2946674" cy="494261"/>
          </a:xfrm>
          <a:prstGeom prst="rect">
            <a:avLst/>
          </a:prstGeom>
        </p:spPr>
        <p:txBody>
          <a:bodyPr vert="horz" lIns="62911" tIns="31455" rIns="62911" bIns="31455" rtlCol="0"/>
          <a:lstStyle>
            <a:lvl1pPr algn="r">
              <a:defRPr sz="800"/>
            </a:lvl1pPr>
          </a:lstStyle>
          <a:p>
            <a:fld id="{61DE02B6-9268-408A-A452-37685E4C98CF}" type="datetimeFigureOut">
              <a:rPr lang="ru-RU" smtClean="0"/>
              <a:t>24.05.2012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8894"/>
            <a:ext cx="2945587" cy="493165"/>
          </a:xfrm>
          <a:prstGeom prst="rect">
            <a:avLst/>
          </a:prstGeom>
        </p:spPr>
        <p:txBody>
          <a:bodyPr vert="horz" lIns="62911" tIns="31455" rIns="62911" bIns="31455" rtlCol="0" anchor="b"/>
          <a:lstStyle>
            <a:lvl1pPr algn="l">
              <a:defRPr sz="8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915" y="9378894"/>
            <a:ext cx="2946674" cy="493165"/>
          </a:xfrm>
          <a:prstGeom prst="rect">
            <a:avLst/>
          </a:prstGeom>
        </p:spPr>
        <p:txBody>
          <a:bodyPr vert="horz" lIns="62911" tIns="31455" rIns="62911" bIns="31455" rtlCol="0" anchor="b"/>
          <a:lstStyle>
            <a:lvl1pPr algn="r">
              <a:defRPr sz="800"/>
            </a:lvl1pPr>
          </a:lstStyle>
          <a:p>
            <a:fld id="{C81C422E-9FB6-4143-A579-3A59FDCB09A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26222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587" cy="494261"/>
          </a:xfrm>
          <a:prstGeom prst="rect">
            <a:avLst/>
          </a:prstGeom>
        </p:spPr>
        <p:txBody>
          <a:bodyPr vert="horz" lIns="95247" tIns="47624" rIns="95247" bIns="4762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915" y="0"/>
            <a:ext cx="2946674" cy="494261"/>
          </a:xfrm>
          <a:prstGeom prst="rect">
            <a:avLst/>
          </a:prstGeom>
        </p:spPr>
        <p:txBody>
          <a:bodyPr vert="horz" lIns="95247" tIns="47624" rIns="95247" bIns="4762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AAC0A0E-DC78-4AEF-AD3D-454C19CD2752}" type="datetimeFigureOut">
              <a:rPr lang="ru-RU"/>
              <a:pPr>
                <a:defRPr/>
              </a:pPr>
              <a:t>24.05.2012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247" tIns="47624" rIns="95247" bIns="47624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333" y="4690543"/>
            <a:ext cx="5439010" cy="4442865"/>
          </a:xfrm>
          <a:prstGeom prst="rect">
            <a:avLst/>
          </a:prstGeom>
        </p:spPr>
        <p:txBody>
          <a:bodyPr vert="horz" lIns="95247" tIns="47624" rIns="95247" bIns="47624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94"/>
            <a:ext cx="2945587" cy="493165"/>
          </a:xfrm>
          <a:prstGeom prst="rect">
            <a:avLst/>
          </a:prstGeom>
        </p:spPr>
        <p:txBody>
          <a:bodyPr vert="horz" lIns="95247" tIns="47624" rIns="95247" bIns="4762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915" y="9378894"/>
            <a:ext cx="2946674" cy="493165"/>
          </a:xfrm>
          <a:prstGeom prst="rect">
            <a:avLst/>
          </a:prstGeom>
        </p:spPr>
        <p:txBody>
          <a:bodyPr vert="horz" lIns="95247" tIns="47624" rIns="95247" bIns="4762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05D85D6-1D00-4664-B20E-81A17569D4F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4746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На титульном слайде указывается наименование инновационного проекта</a:t>
            </a:r>
          </a:p>
          <a:p>
            <a:r>
              <a:rPr lang="ru-RU" dirty="0" smtClean="0"/>
              <a:t>Внизу – город и год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FF79B9-89FB-486E-BFE7-934545259B5C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Дата обновляется автоматически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38C7B0-C446-4451-AA0D-518771B170A5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Дата обновляется автоматически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38C7B0-C446-4451-AA0D-518771B170A5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Дата обновляется автоматически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38C7B0-C446-4451-AA0D-518771B170A5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Дата обновляется автоматически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38C7B0-C446-4451-AA0D-518771B170A5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Дата обновляется автоматически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38C7B0-C446-4451-AA0D-518771B170A5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2412" cy="661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с одним вырезанным углом 4"/>
          <p:cNvSpPr/>
          <p:nvPr userDrawn="1"/>
        </p:nvSpPr>
        <p:spPr>
          <a:xfrm>
            <a:off x="0" y="6543675"/>
            <a:ext cx="9144000" cy="314325"/>
          </a:xfrm>
          <a:prstGeom prst="snip1Rect">
            <a:avLst>
              <a:gd name="adj" fmla="val 0"/>
            </a:avLst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588" y="6543674"/>
            <a:ext cx="9142412" cy="314325"/>
          </a:xfr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Город, ДД/ММ/ГГГГ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03163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_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одним вырезанным углом 3"/>
          <p:cNvSpPr/>
          <p:nvPr userDrawn="1"/>
        </p:nvSpPr>
        <p:spPr>
          <a:xfrm>
            <a:off x="0" y="6543675"/>
            <a:ext cx="9144000" cy="314325"/>
          </a:xfrm>
          <a:prstGeom prst="snip1Rect">
            <a:avLst>
              <a:gd name="adj" fmla="val 0"/>
            </a:avLst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03188"/>
            <a:ext cx="3743325" cy="267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одзаголовок 2"/>
          <p:cNvSpPr>
            <a:spLocks noGrp="1"/>
          </p:cNvSpPr>
          <p:nvPr>
            <p:ph type="subTitle" idx="10" hasCustomPrompt="1"/>
          </p:nvPr>
        </p:nvSpPr>
        <p:spPr>
          <a:xfrm>
            <a:off x="1588" y="6543674"/>
            <a:ext cx="9142412" cy="314325"/>
          </a:xfrm>
        </p:spPr>
        <p:txBody>
          <a:bodyPr anchor="ctr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b="1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Месяц, ГГГГ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468312" y="2852936"/>
            <a:ext cx="8208143" cy="3067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0" lvl="8" indent="-342900">
              <a:lnSpc>
                <a:spcPct val="114000"/>
              </a:lnSpc>
              <a:buFont typeface="+mj-lt"/>
              <a:buAutoNum type="arabicPeriod"/>
            </a:pPr>
            <a:endParaRPr lang="ru-RU" sz="1800" b="0" dirty="0" smtClean="0">
              <a:latin typeface="+mj-lt"/>
            </a:endParaRP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Резюме меморандума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проекта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рынка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Заявителя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Финансовый план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Риски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Участие Фонда «Сколково»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1" dirty="0" smtClean="0">
                <a:latin typeface="+mj-lt"/>
              </a:rPr>
              <a:t>Приложения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468313" y="3212976"/>
            <a:ext cx="3743326" cy="3240212"/>
          </a:xfrm>
        </p:spPr>
        <p:txBody>
          <a:bodyPr/>
          <a:lstStyle>
            <a:lvl1pPr marL="180000" indent="-180000">
              <a:buFontTx/>
              <a:buBlip>
                <a:blip r:embed="rId3"/>
              </a:buBlip>
              <a:defRPr/>
            </a:lvl1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421873" y="5548064"/>
            <a:ext cx="3672408" cy="288032"/>
          </a:xfrm>
          <a:prstGeom prst="rect">
            <a:avLst/>
          </a:prstGeom>
          <a:solidFill>
            <a:srgbClr val="C8FF00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8977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912" y="476250"/>
            <a:ext cx="7354887" cy="576263"/>
          </a:xfrm>
        </p:spPr>
        <p:txBody>
          <a:bodyPr anchor="t"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smtClean="0"/>
              <a:t>Конфиденциально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/>
          </p:nvPr>
        </p:nvSpPr>
        <p:spPr>
          <a:xfrm>
            <a:off x="468313" y="1341438"/>
            <a:ext cx="4032250" cy="4464050"/>
          </a:xfr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ts val="600"/>
              </a:spcBef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30400" indent="-180000" algn="l" defTabSz="914400" rtl="0" eaLnBrk="1" latinLnBrk="0" hangingPunct="1">
              <a:spcBef>
                <a:spcPts val="600"/>
              </a:spcBef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60800" indent="-180000" algn="l" defTabSz="914400" rtl="0" eaLnBrk="1" latinLnBrk="0" hangingPunct="1">
              <a:spcBef>
                <a:spcPts val="600"/>
              </a:spcBef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91200" indent="-180000" algn="l" defTabSz="914400" rtl="0" eaLnBrk="1" latinLnBrk="0" hangingPunct="1">
              <a:spcBef>
                <a:spcPts val="600"/>
              </a:spcBef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921600" indent="-180000" algn="l" defTabSz="914400" rtl="0" eaLnBrk="1" latinLnBrk="0" hangingPunct="1">
              <a:spcBef>
                <a:spcPts val="600"/>
              </a:spcBef>
              <a:defRPr lang="ru-RU" sz="16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2"/>
          </p:nvPr>
        </p:nvSpPr>
        <p:spPr>
          <a:xfrm>
            <a:off x="4643438" y="1341438"/>
            <a:ext cx="4032250" cy="4391025"/>
          </a:xfr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ts val="600"/>
              </a:spcBef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30400" indent="-180000" algn="l" defTabSz="914400" rtl="0" eaLnBrk="1" latinLnBrk="0" hangingPunct="1">
              <a:spcBef>
                <a:spcPts val="600"/>
              </a:spcBef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60800" indent="-180000" algn="l" defTabSz="914400" rtl="0" eaLnBrk="1" latinLnBrk="0" hangingPunct="1">
              <a:spcBef>
                <a:spcPts val="600"/>
              </a:spcBef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91200" indent="-180000" algn="l" defTabSz="914400" rtl="0" eaLnBrk="1" latinLnBrk="0" hangingPunct="1">
              <a:spcBef>
                <a:spcPts val="600"/>
              </a:spcBef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921600" indent="-180000" algn="l" defTabSz="914400" rtl="0" eaLnBrk="1" latinLnBrk="0" hangingPunct="1">
              <a:spcBef>
                <a:spcPts val="600"/>
              </a:spcBef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3805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одним вырезанным углом 3"/>
          <p:cNvSpPr/>
          <p:nvPr userDrawn="1"/>
        </p:nvSpPr>
        <p:spPr>
          <a:xfrm>
            <a:off x="0" y="6543675"/>
            <a:ext cx="9144000" cy="314325"/>
          </a:xfrm>
          <a:prstGeom prst="snip1Rect">
            <a:avLst>
              <a:gd name="adj" fmla="val 0"/>
            </a:avLst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03188"/>
            <a:ext cx="3743325" cy="267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одзаголовок 2"/>
          <p:cNvSpPr>
            <a:spLocks noGrp="1"/>
          </p:cNvSpPr>
          <p:nvPr>
            <p:ph type="subTitle" idx="10" hasCustomPrompt="1"/>
          </p:nvPr>
        </p:nvSpPr>
        <p:spPr>
          <a:xfrm>
            <a:off x="1588" y="6543674"/>
            <a:ext cx="9142412" cy="314325"/>
          </a:xfrm>
        </p:spPr>
        <p:txBody>
          <a:bodyPr anchor="ctr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b="1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Месяц, ГГГГ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496131" y="2972888"/>
            <a:ext cx="8647869" cy="30198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600" b="1" dirty="0" smtClean="0">
                <a:latin typeface="+mj-lt"/>
              </a:rPr>
              <a:t>Резюме проекта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600" b="1" dirty="0" smtClean="0">
                <a:latin typeface="+mj-lt"/>
              </a:rPr>
              <a:t>Целевой рынок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600" b="1" dirty="0" smtClean="0">
                <a:latin typeface="+mj-lt"/>
              </a:rPr>
              <a:t>Конкурирующие продукты/технологии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600" b="1" dirty="0" smtClean="0">
                <a:latin typeface="+mj-lt"/>
              </a:rPr>
              <a:t>Технология и интеллектуальная собственность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600" b="1" dirty="0" smtClean="0">
                <a:latin typeface="+mj-lt"/>
              </a:rPr>
              <a:t>Бизнес-модель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600" b="1" dirty="0" smtClean="0">
                <a:latin typeface="+mj-lt"/>
              </a:rPr>
              <a:t>Команда проекта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600" b="1" dirty="0" smtClean="0">
                <a:latin typeface="+mj-lt"/>
              </a:rPr>
              <a:t>Соинвестор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600" b="1" dirty="0" smtClean="0">
                <a:latin typeface="+mj-lt"/>
              </a:rPr>
              <a:t>Дорожная карта проекта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600" b="1" dirty="0" smtClean="0">
                <a:latin typeface="+mj-lt"/>
              </a:rPr>
              <a:t>Смета проекта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468313" y="3212976"/>
            <a:ext cx="3743326" cy="3240212"/>
          </a:xfrm>
        </p:spPr>
        <p:txBody>
          <a:bodyPr/>
          <a:lstStyle>
            <a:lvl1pPr marL="180000" indent="-180000">
              <a:buFontTx/>
              <a:buBlip>
                <a:blip r:embed="rId3"/>
              </a:buBlip>
              <a:defRPr/>
            </a:lvl1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3941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971550" y="115888"/>
            <a:ext cx="8064500" cy="865187"/>
          </a:xfrm>
          <a:prstGeom prst="rect">
            <a:avLst/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03225" y="115888"/>
            <a:ext cx="207963" cy="865187"/>
          </a:xfrm>
          <a:prstGeom prst="rect">
            <a:avLst/>
          </a:prstGeom>
          <a:solidFill>
            <a:srgbClr val="C8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115888" y="115888"/>
            <a:ext cx="207962" cy="865187"/>
          </a:xfrm>
          <a:prstGeom prst="rect">
            <a:avLst/>
          </a:prstGeom>
          <a:solidFill>
            <a:srgbClr val="C8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692150" y="115888"/>
            <a:ext cx="207963" cy="865187"/>
          </a:xfrm>
          <a:prstGeom prst="rect">
            <a:avLst/>
          </a:prstGeom>
          <a:solidFill>
            <a:srgbClr val="C8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80000" indent="-180000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8" name="Дата 1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EC1EF-4934-48C5-B108-4DA17689C90C}" type="datetime1">
              <a:rPr lang="ru-RU"/>
              <a:pPr>
                <a:defRPr/>
              </a:pPr>
              <a:t>24.05.2012</a:t>
            </a:fld>
            <a:endParaRPr lang="ru-RU" dirty="0"/>
          </a:p>
        </p:txBody>
      </p:sp>
      <p:sp>
        <p:nvSpPr>
          <p:cNvPr id="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dirty="0"/>
              <a:t>Инвестиционный Меморандум КОНФИДЕНЦИАЛЬНО</a:t>
            </a:r>
          </a:p>
        </p:txBody>
      </p:sp>
      <p:sp>
        <p:nvSpPr>
          <p:cNvPr id="10" name="Номер слайда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8EAB38-3D2E-4D76-812F-C8CD6111461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971550" y="115889"/>
            <a:ext cx="8064500" cy="288776"/>
          </a:xfrm>
        </p:spPr>
        <p:txBody>
          <a:bodyPr tIns="0" bIns="0"/>
          <a:lstStyle>
            <a:lvl1pPr>
              <a:defRPr sz="1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Наименование раздела</a:t>
            </a:r>
            <a:endParaRPr lang="ru-RU" dirty="0"/>
          </a:p>
        </p:txBody>
      </p:sp>
      <p:sp>
        <p:nvSpPr>
          <p:cNvPr id="14" name="Подзаголовок 2"/>
          <p:cNvSpPr>
            <a:spLocks noGrp="1"/>
          </p:cNvSpPr>
          <p:nvPr>
            <p:ph type="subTitle" idx="13" hasCustomPrompt="1"/>
          </p:nvPr>
        </p:nvSpPr>
        <p:spPr>
          <a:xfrm>
            <a:off x="974942" y="404664"/>
            <a:ext cx="8061108" cy="576411"/>
          </a:xfrm>
        </p:spPr>
        <p:txBody>
          <a:bodyPr tIns="0" bIns="0"/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Заголовок слайда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0208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одним вырезанным углом 3"/>
          <p:cNvSpPr/>
          <p:nvPr userDrawn="1"/>
        </p:nvSpPr>
        <p:spPr>
          <a:xfrm>
            <a:off x="0" y="6543675"/>
            <a:ext cx="9144000" cy="314325"/>
          </a:xfrm>
          <a:prstGeom prst="snip1Rect">
            <a:avLst>
              <a:gd name="adj" fmla="val 0"/>
            </a:avLst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03188"/>
            <a:ext cx="3743325" cy="267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одзаголовок 2"/>
          <p:cNvSpPr>
            <a:spLocks noGrp="1"/>
          </p:cNvSpPr>
          <p:nvPr>
            <p:ph type="subTitle" idx="10" hasCustomPrompt="1"/>
          </p:nvPr>
        </p:nvSpPr>
        <p:spPr>
          <a:xfrm>
            <a:off x="1588" y="6543674"/>
            <a:ext cx="9142412" cy="314325"/>
          </a:xfrm>
        </p:spPr>
        <p:txBody>
          <a:bodyPr anchor="ctr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b="1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Месяц, ГГГГ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468312" y="2852936"/>
            <a:ext cx="8208143" cy="3067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0" lvl="8" indent="-342900">
              <a:lnSpc>
                <a:spcPct val="114000"/>
              </a:lnSpc>
              <a:buFont typeface="+mj-lt"/>
              <a:buAutoNum type="arabicPeriod"/>
            </a:pPr>
            <a:endParaRPr lang="ru-RU" sz="1800" b="0" dirty="0" smtClean="0">
              <a:latin typeface="+mj-lt"/>
            </a:endParaRP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Резюме меморандума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1" dirty="0" smtClean="0">
                <a:latin typeface="+mj-lt"/>
              </a:rPr>
              <a:t>Характеристика проекта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рынка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Заявителя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Финансовый план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Риски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Участие Фонда «Сколково»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Приложения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468313" y="3212976"/>
            <a:ext cx="3743326" cy="3240212"/>
          </a:xfrm>
        </p:spPr>
        <p:txBody>
          <a:bodyPr/>
          <a:lstStyle>
            <a:lvl1pPr marL="180000" indent="-180000">
              <a:buFontTx/>
              <a:buBlip>
                <a:blip r:embed="rId3"/>
              </a:buBlip>
              <a:defRPr/>
            </a:lvl1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421873" y="3573016"/>
            <a:ext cx="3672408" cy="288032"/>
          </a:xfrm>
          <a:prstGeom prst="rect">
            <a:avLst/>
          </a:prstGeom>
          <a:solidFill>
            <a:srgbClr val="C8FF00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92545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одним вырезанным углом 3"/>
          <p:cNvSpPr/>
          <p:nvPr userDrawn="1"/>
        </p:nvSpPr>
        <p:spPr>
          <a:xfrm>
            <a:off x="0" y="6543675"/>
            <a:ext cx="9144000" cy="314325"/>
          </a:xfrm>
          <a:prstGeom prst="snip1Rect">
            <a:avLst>
              <a:gd name="adj" fmla="val 0"/>
            </a:avLst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03188"/>
            <a:ext cx="3743325" cy="267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одзаголовок 2"/>
          <p:cNvSpPr>
            <a:spLocks noGrp="1"/>
          </p:cNvSpPr>
          <p:nvPr>
            <p:ph type="subTitle" idx="10" hasCustomPrompt="1"/>
          </p:nvPr>
        </p:nvSpPr>
        <p:spPr>
          <a:xfrm>
            <a:off x="1588" y="6543674"/>
            <a:ext cx="9142412" cy="314325"/>
          </a:xfrm>
        </p:spPr>
        <p:txBody>
          <a:bodyPr anchor="ctr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b="1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Месяц, ГГГГ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468312" y="2852936"/>
            <a:ext cx="8208143" cy="3067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0" lvl="8" indent="-342900">
              <a:lnSpc>
                <a:spcPct val="114000"/>
              </a:lnSpc>
              <a:buFont typeface="+mj-lt"/>
              <a:buAutoNum type="arabicPeriod"/>
            </a:pPr>
            <a:endParaRPr lang="ru-RU" sz="1800" b="0" dirty="0" smtClean="0">
              <a:latin typeface="+mj-lt"/>
            </a:endParaRP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Резюме меморандума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проекта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1" dirty="0" smtClean="0">
                <a:latin typeface="+mj-lt"/>
              </a:rPr>
              <a:t>Характеристика рынка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Заявителя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Финансовый план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Риски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Участие Фонда «Сколково»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Приложения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468313" y="3212976"/>
            <a:ext cx="3743326" cy="3240212"/>
          </a:xfrm>
        </p:spPr>
        <p:txBody>
          <a:bodyPr/>
          <a:lstStyle>
            <a:lvl1pPr marL="180000" indent="-180000">
              <a:buFontTx/>
              <a:buBlip>
                <a:blip r:embed="rId3"/>
              </a:buBlip>
              <a:defRPr/>
            </a:lvl1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421873" y="3906763"/>
            <a:ext cx="3672408" cy="288032"/>
          </a:xfrm>
          <a:prstGeom prst="rect">
            <a:avLst/>
          </a:prstGeom>
          <a:solidFill>
            <a:srgbClr val="C8FF00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2120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одним вырезанным углом 3"/>
          <p:cNvSpPr/>
          <p:nvPr userDrawn="1"/>
        </p:nvSpPr>
        <p:spPr>
          <a:xfrm>
            <a:off x="0" y="6543675"/>
            <a:ext cx="9144000" cy="314325"/>
          </a:xfrm>
          <a:prstGeom prst="snip1Rect">
            <a:avLst>
              <a:gd name="adj" fmla="val 0"/>
            </a:avLst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03188"/>
            <a:ext cx="3743325" cy="267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одзаголовок 2"/>
          <p:cNvSpPr>
            <a:spLocks noGrp="1"/>
          </p:cNvSpPr>
          <p:nvPr>
            <p:ph type="subTitle" idx="10" hasCustomPrompt="1"/>
          </p:nvPr>
        </p:nvSpPr>
        <p:spPr>
          <a:xfrm>
            <a:off x="1588" y="6543674"/>
            <a:ext cx="9142412" cy="314325"/>
          </a:xfrm>
        </p:spPr>
        <p:txBody>
          <a:bodyPr anchor="ctr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b="1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Месяц, ГГГГ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468312" y="2852936"/>
            <a:ext cx="8208143" cy="3067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0" lvl="8" indent="-342900">
              <a:lnSpc>
                <a:spcPct val="114000"/>
              </a:lnSpc>
              <a:buFont typeface="+mj-lt"/>
              <a:buAutoNum type="arabicPeriod"/>
            </a:pPr>
            <a:endParaRPr lang="ru-RU" sz="1800" b="0" dirty="0" smtClean="0">
              <a:latin typeface="+mj-lt"/>
            </a:endParaRP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Резюме меморандума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проекта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рынка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1" dirty="0" smtClean="0">
                <a:latin typeface="+mj-lt"/>
              </a:rPr>
              <a:t>Характеристика Заявителя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Финансовый план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Риски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Участие Фонда «Сколково»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Приложения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468313" y="3212976"/>
            <a:ext cx="3743326" cy="3240212"/>
          </a:xfrm>
        </p:spPr>
        <p:txBody>
          <a:bodyPr/>
          <a:lstStyle>
            <a:lvl1pPr marL="180000" indent="-180000">
              <a:buFontTx/>
              <a:buBlip>
                <a:blip r:embed="rId3"/>
              </a:buBlip>
              <a:defRPr/>
            </a:lvl1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417111" y="4230613"/>
            <a:ext cx="3672408" cy="288032"/>
          </a:xfrm>
          <a:prstGeom prst="rect">
            <a:avLst/>
          </a:prstGeom>
          <a:solidFill>
            <a:srgbClr val="C8FF00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57528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одним вырезанным углом 3"/>
          <p:cNvSpPr/>
          <p:nvPr userDrawn="1"/>
        </p:nvSpPr>
        <p:spPr>
          <a:xfrm>
            <a:off x="0" y="6543675"/>
            <a:ext cx="9144000" cy="314325"/>
          </a:xfrm>
          <a:prstGeom prst="snip1Rect">
            <a:avLst>
              <a:gd name="adj" fmla="val 0"/>
            </a:avLst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03188"/>
            <a:ext cx="3743325" cy="267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одзаголовок 2"/>
          <p:cNvSpPr>
            <a:spLocks noGrp="1"/>
          </p:cNvSpPr>
          <p:nvPr>
            <p:ph type="subTitle" idx="10" hasCustomPrompt="1"/>
          </p:nvPr>
        </p:nvSpPr>
        <p:spPr>
          <a:xfrm>
            <a:off x="1588" y="6543674"/>
            <a:ext cx="9142412" cy="314325"/>
          </a:xfrm>
        </p:spPr>
        <p:txBody>
          <a:bodyPr anchor="ctr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b="1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Месяц, ГГГГ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468312" y="2852936"/>
            <a:ext cx="8208143" cy="3067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0" lvl="8" indent="-342900">
              <a:lnSpc>
                <a:spcPct val="114000"/>
              </a:lnSpc>
              <a:buFont typeface="+mj-lt"/>
              <a:buAutoNum type="arabicPeriod"/>
            </a:pPr>
            <a:endParaRPr lang="ru-RU" sz="1800" b="0" dirty="0" smtClean="0">
              <a:latin typeface="+mj-lt"/>
            </a:endParaRP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Резюме меморандума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проекта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рынка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Заявителя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1" dirty="0" smtClean="0">
                <a:latin typeface="+mj-lt"/>
              </a:rPr>
              <a:t>Финансовый план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Риски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Участие Фонда «Сколково»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Приложения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468313" y="3212976"/>
            <a:ext cx="3743326" cy="3240212"/>
          </a:xfrm>
        </p:spPr>
        <p:txBody>
          <a:bodyPr/>
          <a:lstStyle>
            <a:lvl1pPr marL="180000" indent="-180000">
              <a:buFontTx/>
              <a:buBlip>
                <a:blip r:embed="rId3"/>
              </a:buBlip>
              <a:defRPr/>
            </a:lvl1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411693" y="4549378"/>
            <a:ext cx="3672408" cy="288032"/>
          </a:xfrm>
          <a:prstGeom prst="rect">
            <a:avLst/>
          </a:prstGeom>
          <a:solidFill>
            <a:srgbClr val="C8FF00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98549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одним вырезанным углом 3"/>
          <p:cNvSpPr/>
          <p:nvPr userDrawn="1"/>
        </p:nvSpPr>
        <p:spPr>
          <a:xfrm>
            <a:off x="0" y="6543675"/>
            <a:ext cx="9144000" cy="314325"/>
          </a:xfrm>
          <a:prstGeom prst="snip1Rect">
            <a:avLst>
              <a:gd name="adj" fmla="val 0"/>
            </a:avLst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03188"/>
            <a:ext cx="3743325" cy="267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одзаголовок 2"/>
          <p:cNvSpPr>
            <a:spLocks noGrp="1"/>
          </p:cNvSpPr>
          <p:nvPr>
            <p:ph type="subTitle" idx="10" hasCustomPrompt="1"/>
          </p:nvPr>
        </p:nvSpPr>
        <p:spPr>
          <a:xfrm>
            <a:off x="1588" y="6543674"/>
            <a:ext cx="9142412" cy="314325"/>
          </a:xfrm>
        </p:spPr>
        <p:txBody>
          <a:bodyPr anchor="ctr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b="1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Месяц, ГГГГ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468312" y="2852936"/>
            <a:ext cx="8208143" cy="3067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0" lvl="8" indent="-342900">
              <a:lnSpc>
                <a:spcPct val="114000"/>
              </a:lnSpc>
              <a:buFont typeface="+mj-lt"/>
              <a:buAutoNum type="arabicPeriod"/>
            </a:pPr>
            <a:endParaRPr lang="ru-RU" sz="1800" b="0" dirty="0" smtClean="0">
              <a:latin typeface="+mj-lt"/>
            </a:endParaRP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Резюме меморандума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проекта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рынка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Заявителя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Финансовый план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1" dirty="0" smtClean="0">
                <a:latin typeface="+mj-lt"/>
              </a:rPr>
              <a:t>Риски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Участие Фонда «Сколково»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Приложения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468313" y="3212976"/>
            <a:ext cx="3743326" cy="3240212"/>
          </a:xfrm>
        </p:spPr>
        <p:txBody>
          <a:bodyPr/>
          <a:lstStyle>
            <a:lvl1pPr marL="180000" indent="-180000">
              <a:buFontTx/>
              <a:buBlip>
                <a:blip r:embed="rId3"/>
              </a:buBlip>
              <a:defRPr/>
            </a:lvl1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421873" y="4869160"/>
            <a:ext cx="3672408" cy="288032"/>
          </a:xfrm>
          <a:prstGeom prst="rect">
            <a:avLst/>
          </a:prstGeom>
          <a:solidFill>
            <a:srgbClr val="C8FF00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41154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_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одним вырезанным углом 3"/>
          <p:cNvSpPr/>
          <p:nvPr userDrawn="1"/>
        </p:nvSpPr>
        <p:spPr>
          <a:xfrm>
            <a:off x="0" y="6543675"/>
            <a:ext cx="9144000" cy="314325"/>
          </a:xfrm>
          <a:prstGeom prst="snip1Rect">
            <a:avLst>
              <a:gd name="adj" fmla="val 0"/>
            </a:avLst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03188"/>
            <a:ext cx="3743325" cy="267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одзаголовок 2"/>
          <p:cNvSpPr>
            <a:spLocks noGrp="1"/>
          </p:cNvSpPr>
          <p:nvPr>
            <p:ph type="subTitle" idx="10" hasCustomPrompt="1"/>
          </p:nvPr>
        </p:nvSpPr>
        <p:spPr>
          <a:xfrm>
            <a:off x="1588" y="6543674"/>
            <a:ext cx="9142412" cy="314325"/>
          </a:xfrm>
        </p:spPr>
        <p:txBody>
          <a:bodyPr anchor="ctr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b="1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Месяц, ГГГГ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468312" y="2852936"/>
            <a:ext cx="8208143" cy="3067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0" lvl="8" indent="-342900">
              <a:lnSpc>
                <a:spcPct val="114000"/>
              </a:lnSpc>
              <a:buFont typeface="+mj-lt"/>
              <a:buAutoNum type="arabicPeriod"/>
            </a:pPr>
            <a:endParaRPr lang="ru-RU" sz="1800" b="0" dirty="0" smtClean="0">
              <a:latin typeface="+mj-lt"/>
            </a:endParaRP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Резюме меморандума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проекта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рынка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Характеристика Заявителя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Финансовый план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Риски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1" dirty="0" smtClean="0">
                <a:latin typeface="+mj-lt"/>
              </a:rPr>
              <a:t>Участие Фонда «Сколково»</a:t>
            </a:r>
          </a:p>
          <a:p>
            <a:pPr marL="4356000" lvl="8" indent="-342900">
              <a:lnSpc>
                <a:spcPct val="120000"/>
              </a:lnSpc>
              <a:buFont typeface="+mj-lt"/>
              <a:buAutoNum type="arabicPeriod"/>
            </a:pPr>
            <a:r>
              <a:rPr lang="ru-RU" sz="1800" b="0" dirty="0" smtClean="0">
                <a:latin typeface="+mj-lt"/>
              </a:rPr>
              <a:t>Приложения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468313" y="3212976"/>
            <a:ext cx="3743326" cy="3240212"/>
          </a:xfrm>
        </p:spPr>
        <p:txBody>
          <a:bodyPr/>
          <a:lstStyle>
            <a:lvl1pPr marL="180000" indent="-180000">
              <a:buFontTx/>
              <a:buBlip>
                <a:blip r:embed="rId3"/>
              </a:buBlip>
              <a:defRPr/>
            </a:lvl1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434725" y="5213424"/>
            <a:ext cx="3672408" cy="288032"/>
          </a:xfrm>
          <a:prstGeom prst="rect">
            <a:avLst/>
          </a:prstGeom>
          <a:solidFill>
            <a:srgbClr val="C8FF00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24838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971550" y="115888"/>
            <a:ext cx="8064500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115888" y="1052513"/>
            <a:ext cx="8920162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15888" y="6543675"/>
            <a:ext cx="2133600" cy="314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1C384C1-9549-4FB7-A8C0-E428EEC52193}" type="datetime1">
              <a:rPr lang="ru-RU"/>
              <a:pPr>
                <a:defRPr/>
              </a:pPr>
              <a:t>24.05.2012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5788" y="6543675"/>
            <a:ext cx="2895600" cy="314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50" b="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ru-RU" dirty="0"/>
              <a:t>Инвестиционный Меморандум КОНФИДЕНЦИАЛЬНО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875463" y="6543675"/>
            <a:ext cx="2160587" cy="314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7A8A73D-3C6C-4A50-83E8-B1B29505BD3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0" r:id="rId2"/>
    <p:sldLayoutId id="2147483688" r:id="rId3"/>
    <p:sldLayoutId id="2147483692" r:id="rId4"/>
    <p:sldLayoutId id="2147483693" r:id="rId5"/>
    <p:sldLayoutId id="2147483694" r:id="rId6"/>
    <p:sldLayoutId id="2147483691" r:id="rId7"/>
    <p:sldLayoutId id="2147483695" r:id="rId8"/>
    <p:sldLayoutId id="2147483696" r:id="rId9"/>
    <p:sldLayoutId id="2147483697" r:id="rId10"/>
    <p:sldLayoutId id="2147483698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180000" indent="-180000" algn="l" rtl="0" eaLnBrk="0" fontAlgn="base" hangingPunct="0">
        <a:spcBef>
          <a:spcPct val="20000"/>
        </a:spcBef>
        <a:spcAft>
          <a:spcPct val="0"/>
        </a:spcAft>
        <a:buFontTx/>
        <a:buBlip>
          <a:blip r:embed="rId13"/>
        </a:buBlip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1800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1800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00" indent="-1800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900000" indent="-1800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tags" Target="../tags/tag3.xml"/><Relationship Id="rId7" Type="http://schemas.openxmlformats.org/officeDocument/2006/relationships/notesSlide" Target="../notesSlides/notesSlide3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9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588" y="6543675"/>
            <a:ext cx="9142412" cy="314325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2" name="Прямоугольник 1"/>
          <p:cNvSpPr/>
          <p:nvPr/>
        </p:nvSpPr>
        <p:spPr>
          <a:xfrm>
            <a:off x="4572000" y="27181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 smtClean="0"/>
          </a:p>
          <a:p>
            <a:pPr algn="ctr"/>
            <a:r>
              <a:rPr lang="ru-RU" b="1" dirty="0" smtClean="0"/>
              <a:t>ПРЕЗЕНТАЦИЯ,</a:t>
            </a:r>
          </a:p>
          <a:p>
            <a:pPr algn="ctr"/>
            <a:r>
              <a:rPr lang="ru-RU" b="1" dirty="0" smtClean="0"/>
              <a:t>прилагаемая к заявке о предоставлении гранта от ________________________</a:t>
            </a:r>
            <a:endParaRPr lang="ru-RU" b="1" dirty="0"/>
          </a:p>
          <a:p>
            <a:endParaRPr lang="ru-RU" dirty="0" smtClean="0"/>
          </a:p>
          <a:p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Наименование инновационного проекта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: </a:t>
            </a:r>
            <a:r>
              <a:rPr lang="en-US" dirty="0" smtClean="0">
                <a:solidFill>
                  <a:srgbClr val="C00000"/>
                </a:solidFill>
              </a:rPr>
              <a:t>[…]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Наименование организации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:</a:t>
            </a:r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[…]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Номер слайда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260135-B046-4808-B846-FCC6E61F6026}" type="slidenum">
              <a:rPr lang="ru-RU"/>
              <a:pPr>
                <a:defRPr/>
              </a:pPr>
              <a:t>2</a:t>
            </a:fld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ru-RU" dirty="0" smtClean="0"/>
              <a:t>1. Резюме инновационного проекта (далее – Проект)</a:t>
            </a:r>
            <a:endParaRPr lang="ru-RU" dirty="0"/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179512" y="1341438"/>
            <a:ext cx="4321051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FontTx/>
              <a:buNone/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30400" indent="-18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60800" indent="-18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91200" indent="-18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921600" indent="-18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lang="ru-RU" sz="16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 fontAlgn="auto">
              <a:spcAft>
                <a:spcPts val="0"/>
              </a:spcAft>
            </a:pPr>
            <a:r>
              <a:rPr lang="ru-RU" sz="1200" dirty="0">
                <a:solidFill>
                  <a:sysClr val="windowText" lastClr="000000"/>
                </a:solidFill>
              </a:rPr>
              <a:t>Общее описание </a:t>
            </a:r>
            <a:r>
              <a:rPr lang="ru-RU" sz="1200" dirty="0" smtClean="0">
                <a:solidFill>
                  <a:sysClr val="windowText" lastClr="000000"/>
                </a:solidFill>
              </a:rPr>
              <a:t>Проекта</a:t>
            </a:r>
            <a:endParaRPr lang="ru-RU" sz="1200" dirty="0">
              <a:solidFill>
                <a:sysClr val="windowText" lastClr="000000"/>
              </a:solidFill>
            </a:endParaRPr>
          </a:p>
          <a:p>
            <a:pPr marL="263525" lvl="0" indent="-171450" algn="just" fontAlgn="auto">
              <a:spcAft>
                <a:spcPts val="0"/>
              </a:spcAft>
              <a:buFont typeface="Wingdings" pitchFamily="2" charset="2"/>
              <a:buChar char="§"/>
            </a:pPr>
            <a:r>
              <a:rPr lang="en-US" sz="1200" dirty="0" smtClean="0">
                <a:solidFill>
                  <a:srgbClr val="C00000"/>
                </a:solidFill>
              </a:rPr>
              <a:t>[</a:t>
            </a:r>
            <a:r>
              <a:rPr lang="ru-RU" sz="1200" dirty="0" smtClean="0">
                <a:solidFill>
                  <a:srgbClr val="C00000"/>
                </a:solidFill>
              </a:rPr>
              <a:t>Описание </a:t>
            </a:r>
            <a:r>
              <a:rPr lang="ru-RU" sz="1200" dirty="0">
                <a:solidFill>
                  <a:srgbClr val="C00000"/>
                </a:solidFill>
              </a:rPr>
              <a:t>проблемы, на решение которой направлен </a:t>
            </a:r>
            <a:r>
              <a:rPr lang="ru-RU" sz="1200" dirty="0" smtClean="0">
                <a:solidFill>
                  <a:srgbClr val="C00000"/>
                </a:solidFill>
              </a:rPr>
              <a:t>Проект</a:t>
            </a:r>
            <a:r>
              <a:rPr lang="en-US" sz="1200" dirty="0" smtClean="0">
                <a:solidFill>
                  <a:srgbClr val="C00000"/>
                </a:solidFill>
              </a:rPr>
              <a:t>]</a:t>
            </a:r>
            <a:endParaRPr lang="ru-RU" sz="1200" dirty="0">
              <a:solidFill>
                <a:srgbClr val="C00000"/>
              </a:solidFill>
            </a:endParaRPr>
          </a:p>
          <a:p>
            <a:pPr marL="263525" lvl="0" indent="-171450" algn="just" fontAlgn="auto">
              <a:spcAft>
                <a:spcPts val="0"/>
              </a:spcAft>
              <a:buFont typeface="Wingdings" pitchFamily="2" charset="2"/>
              <a:buChar char="§"/>
            </a:pPr>
            <a:r>
              <a:rPr lang="en-US" sz="1200" dirty="0" smtClean="0">
                <a:solidFill>
                  <a:srgbClr val="C00000"/>
                </a:solidFill>
              </a:rPr>
              <a:t>[</a:t>
            </a:r>
            <a:r>
              <a:rPr lang="ru-RU" sz="1200" dirty="0" smtClean="0">
                <a:solidFill>
                  <a:srgbClr val="C00000"/>
                </a:solidFill>
              </a:rPr>
              <a:t>Суть </a:t>
            </a:r>
            <a:r>
              <a:rPr lang="ru-RU" sz="1200" dirty="0">
                <a:solidFill>
                  <a:srgbClr val="C00000"/>
                </a:solidFill>
              </a:rPr>
              <a:t>разработки (описание производимого продукта (технологии) и его характеристики</a:t>
            </a:r>
            <a:r>
              <a:rPr lang="ru-RU" sz="1200" dirty="0" smtClean="0">
                <a:solidFill>
                  <a:srgbClr val="C00000"/>
                </a:solidFill>
              </a:rPr>
              <a:t>)</a:t>
            </a:r>
            <a:r>
              <a:rPr lang="en-US" sz="1200" dirty="0" smtClean="0">
                <a:solidFill>
                  <a:srgbClr val="C00000"/>
                </a:solidFill>
              </a:rPr>
              <a:t>]</a:t>
            </a:r>
            <a:endParaRPr lang="ru-RU" sz="1200" dirty="0">
              <a:solidFill>
                <a:srgbClr val="C00000"/>
              </a:solidFill>
            </a:endParaRPr>
          </a:p>
          <a:p>
            <a:pPr marL="263525" lvl="0" indent="-171450" algn="just" fontAlgn="auto">
              <a:spcAft>
                <a:spcPts val="0"/>
              </a:spcAft>
              <a:buFont typeface="Wingdings" pitchFamily="2" charset="2"/>
              <a:buChar char="§"/>
            </a:pPr>
            <a:r>
              <a:rPr lang="en-US" sz="1200" dirty="0" smtClean="0">
                <a:solidFill>
                  <a:srgbClr val="C00000"/>
                </a:solidFill>
              </a:rPr>
              <a:t>[</a:t>
            </a:r>
            <a:r>
              <a:rPr lang="ru-RU" sz="1200" dirty="0" smtClean="0">
                <a:solidFill>
                  <a:srgbClr val="C00000"/>
                </a:solidFill>
              </a:rPr>
              <a:t>Технологическая </a:t>
            </a:r>
            <a:r>
              <a:rPr lang="ru-RU" sz="1200" dirty="0">
                <a:solidFill>
                  <a:srgbClr val="C00000"/>
                </a:solidFill>
              </a:rPr>
              <a:t>направленность </a:t>
            </a:r>
            <a:r>
              <a:rPr lang="ru-RU" sz="1200" dirty="0" smtClean="0">
                <a:solidFill>
                  <a:srgbClr val="C00000"/>
                </a:solidFill>
              </a:rPr>
              <a:t>Проекта</a:t>
            </a:r>
            <a:r>
              <a:rPr lang="en-US" sz="1200" dirty="0" smtClean="0">
                <a:solidFill>
                  <a:srgbClr val="C00000"/>
                </a:solidFill>
              </a:rPr>
              <a:t>]</a:t>
            </a:r>
            <a:endParaRPr lang="ru-RU" sz="1200" dirty="0">
              <a:solidFill>
                <a:srgbClr val="C00000"/>
              </a:solidFill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Стадия проекта, на которую подается данная заявка</a:t>
            </a:r>
          </a:p>
          <a:p>
            <a:pPr marL="230400" marR="0" lvl="1" indent="-180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[номер стадии в соответствии с </a:t>
            </a:r>
            <a:r>
              <a:rPr kumimoji="0" lang="ru-RU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Грантовой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политикой Фонда]</a:t>
            </a:r>
          </a:p>
          <a:p>
            <a:pPr marL="50400" marR="0" lvl="1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50400" lvl="1" indent="0" algn="just" fontAlgn="auto">
              <a:spcAft>
                <a:spcPts val="0"/>
              </a:spcAft>
              <a:buNone/>
            </a:pPr>
            <a:r>
              <a:rPr lang="ru-RU" sz="1200" dirty="0">
                <a:solidFill>
                  <a:sysClr val="windowText" lastClr="000000"/>
                </a:solidFill>
              </a:rPr>
              <a:t>Д</a:t>
            </a:r>
            <a:r>
              <a:rPr lang="ru-RU" sz="1200" dirty="0" smtClean="0">
                <a:solidFill>
                  <a:sysClr val="windowText" lastClr="000000"/>
                </a:solidFill>
              </a:rPr>
              <a:t>инамика </a:t>
            </a:r>
            <a:r>
              <a:rPr lang="ru-RU" sz="1200" dirty="0">
                <a:solidFill>
                  <a:sysClr val="windowText" lastClr="000000"/>
                </a:solidFill>
              </a:rPr>
              <a:t>развития Проекта до настоящего времени</a:t>
            </a:r>
          </a:p>
          <a:p>
            <a:pPr lvl="1" algn="just" fontAlgn="auto">
              <a:spcAft>
                <a:spcPts val="0"/>
              </a:spcAft>
            </a:pPr>
            <a:r>
              <a:rPr lang="en-US" sz="1200" dirty="0" smtClean="0">
                <a:solidFill>
                  <a:srgbClr val="C00000"/>
                </a:solidFill>
              </a:rPr>
              <a:t>[</a:t>
            </a:r>
            <a:r>
              <a:rPr lang="ru-RU" sz="1200" dirty="0" smtClean="0">
                <a:solidFill>
                  <a:srgbClr val="C00000"/>
                </a:solidFill>
              </a:rPr>
              <a:t>что </a:t>
            </a:r>
            <a:r>
              <a:rPr lang="ru-RU" sz="1200" dirty="0">
                <a:solidFill>
                  <a:srgbClr val="C00000"/>
                </a:solidFill>
              </a:rPr>
              <a:t>уже сделано для решения рассматриваемой проблемы (по созданию продукта, </a:t>
            </a:r>
            <a:r>
              <a:rPr lang="ru-RU" sz="1200" dirty="0" smtClean="0">
                <a:solidFill>
                  <a:srgbClr val="C00000"/>
                </a:solidFill>
              </a:rPr>
              <a:t>технологии)</a:t>
            </a:r>
            <a:r>
              <a:rPr lang="en-US" sz="1200" dirty="0">
                <a:solidFill>
                  <a:srgbClr val="C00000"/>
                </a:solidFill>
              </a:rPr>
              <a:t>]</a:t>
            </a:r>
            <a:endParaRPr lang="ru-RU" sz="1200" dirty="0">
              <a:solidFill>
                <a:srgbClr val="C00000"/>
              </a:solidFill>
            </a:endParaRPr>
          </a:p>
          <a:p>
            <a:pPr marL="230400" marR="0" lvl="1" indent="-180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ru-RU" sz="1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Текущее состояние</a:t>
            </a:r>
          </a:p>
          <a:p>
            <a:pPr marL="230400" marR="0" lvl="1" indent="-180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[текущее состояние проводимой командой НИОКР и параметры имеющихся результатов, образцов]</a:t>
            </a:r>
          </a:p>
          <a:p>
            <a:pPr lvl="1" algn="just" fontAlgn="auto">
              <a:spcAft>
                <a:spcPts val="0"/>
              </a:spcAft>
            </a:pPr>
            <a:endParaRPr kumimoji="0" lang="ru-RU" sz="1200" b="0" i="0" u="none" strike="noStrike" kern="1200" cap="none" spc="0" normalizeH="0" baseline="0" noProof="0" dirty="0" smtClean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30400" marR="0" lvl="1" indent="-180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ru-RU" sz="1200" b="0" i="0" u="none" strike="noStrike" kern="1200" cap="none" spc="0" normalizeH="0" baseline="0" noProof="0" dirty="0" smtClean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30400" marR="0" lvl="1" indent="-180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Текст 5"/>
          <p:cNvSpPr txBox="1">
            <a:spLocks/>
          </p:cNvSpPr>
          <p:nvPr/>
        </p:nvSpPr>
        <p:spPr>
          <a:xfrm>
            <a:off x="4643438" y="1341438"/>
            <a:ext cx="4321050" cy="43910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FontTx/>
              <a:buNone/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30400" indent="-18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60800" indent="-18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91200" indent="-18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921600" indent="-18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lang="ru-RU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0400" lvl="1" indent="0" algn="just" fontAlgn="auto">
              <a:spcAft>
                <a:spcPts val="0"/>
              </a:spcAft>
              <a:buNone/>
              <a:defRPr/>
            </a:pPr>
            <a:r>
              <a:rPr lang="ru-RU" sz="1200" dirty="0">
                <a:solidFill>
                  <a:sysClr val="windowText" lastClr="000000"/>
                </a:solidFill>
              </a:rPr>
              <a:t>Перспективы разработки</a:t>
            </a:r>
          </a:p>
          <a:p>
            <a:pPr lvl="1" algn="just" fontAlgn="auto">
              <a:spcAft>
                <a:spcPts val="0"/>
              </a:spcAft>
              <a:defRPr/>
            </a:pPr>
            <a:r>
              <a:rPr lang="ru-RU" sz="1200" dirty="0">
                <a:solidFill>
                  <a:srgbClr val="C0504D"/>
                </a:solidFill>
              </a:rPr>
              <a:t>[технические параметры конечного продукта проекта]</a:t>
            </a:r>
          </a:p>
          <a:p>
            <a:pPr lvl="1" algn="just" fontAlgn="auto">
              <a:spcAft>
                <a:spcPts val="0"/>
              </a:spcAft>
              <a:defRPr/>
            </a:pPr>
            <a:r>
              <a:rPr lang="ru-RU" sz="1200" dirty="0">
                <a:solidFill>
                  <a:srgbClr val="C0504D"/>
                </a:solidFill>
              </a:rPr>
              <a:t>[технические параметры продукта, достигнутые на данный момент с указанием наличия подтверждающего материала]</a:t>
            </a:r>
            <a:endParaRPr lang="en-US" sz="1200" dirty="0">
              <a:solidFill>
                <a:srgbClr val="C0504D"/>
              </a:solidFill>
            </a:endParaRPr>
          </a:p>
          <a:p>
            <a:pPr lvl="1" algn="just" fontAlgn="auto">
              <a:spcAft>
                <a:spcPts val="0"/>
              </a:spcAft>
            </a:pPr>
            <a:r>
              <a:rPr lang="ru-RU" sz="1200" dirty="0">
                <a:solidFill>
                  <a:srgbClr val="C0504D"/>
                </a:solidFill>
              </a:rPr>
              <a:t>[Планируемый срок начала реализации Проекта и начала коммерциализации разработки</a:t>
            </a:r>
            <a:r>
              <a:rPr lang="ru-RU" sz="1200" dirty="0" smtClean="0">
                <a:solidFill>
                  <a:srgbClr val="C0504D"/>
                </a:solidFill>
              </a:rPr>
              <a:t>]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ysClr val="windowText" lastClr="00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План достижения</a:t>
            </a:r>
          </a:p>
          <a:p>
            <a:pPr marL="230400" marR="0" lvl="1" indent="-180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[критические научно-технологические неопределённости, которые будет необходимо устранить в ходе НИОКР]</a:t>
            </a:r>
          </a:p>
          <a:p>
            <a:pPr marL="230400" marR="0" lvl="1" indent="-180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[планируемые этапы НИОКР и промежуточные целевые показатели (функциональные и количественные)]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 smtClean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92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1360793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8" name="think-cell Slide" r:id="rId8" imgW="216" imgH="216" progId="TCLayout.ActiveDocument.1">
                  <p:embed/>
                </p:oleObj>
              </mc:Choice>
              <mc:Fallback>
                <p:oleObj name="think-cell Slide" r:id="rId8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ru-RU" sz="800" dirty="0">
              <a:latin typeface="Arial"/>
              <a:cs typeface="Arial"/>
              <a:sym typeface="Arial"/>
            </a:endParaRPr>
          </a:p>
        </p:txBody>
      </p:sp>
      <p:sp>
        <p:nvSpPr>
          <p:cNvPr id="24" name="Номер слайда 2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pPr>
              <a:defRPr/>
            </a:pPr>
            <a:fld id="{61260135-B046-4808-B846-FCC6E61F6026}" type="slidenum">
              <a:rPr lang="ru-RU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3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ru-RU" dirty="0" smtClean="0"/>
              <a:t>2. Целевой рынок</a:t>
            </a:r>
            <a:r>
              <a:rPr lang="ru-RU" dirty="0"/>
              <a:t> </a:t>
            </a:r>
            <a:r>
              <a:rPr lang="ru-RU" dirty="0" smtClean="0"/>
              <a:t>и конкуренция</a:t>
            </a:r>
            <a:endParaRPr lang="ru-RU" dirty="0"/>
          </a:p>
        </p:txBody>
      </p:sp>
      <p:sp>
        <p:nvSpPr>
          <p:cNvPr id="10" name="Текст 3"/>
          <p:cNvSpPr txBox="1">
            <a:spLocks/>
          </p:cNvSpPr>
          <p:nvPr/>
        </p:nvSpPr>
        <p:spPr>
          <a:xfrm>
            <a:off x="0" y="1001301"/>
            <a:ext cx="4572000" cy="25916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30400" indent="-18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60800" indent="-18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91200" indent="-18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921600" indent="-18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Потребности потребителей</a:t>
            </a:r>
            <a:endParaRPr kumimoji="0" lang="en-US" sz="10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30400" marR="0" lvl="1" indent="-18000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</a:t>
            </a: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Чем текущие существующие на рынке решения не удовлетворяют текущим и будущим потребностям потребителей. Как текущие решения могут быть существенно улучшены</a:t>
            </a: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]</a:t>
            </a:r>
            <a:endParaRPr kumimoji="0" lang="ru-RU" sz="1000" b="0" i="0" u="none" strike="noStrike" kern="1200" cap="none" spc="0" normalizeH="0" baseline="0" noProof="0" dirty="0" smtClean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30400" marR="0" lvl="1" indent="-18000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</a:t>
            </a: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Какие ключевые отличия целевого конечного продукта от существующих решений и новых продуктов помогут выйти на рынок в будущем</a:t>
            </a: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]</a:t>
            </a: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</a:p>
          <a:p>
            <a:pPr marL="230400" marR="0" lvl="1" indent="-18000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</a:t>
            </a: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Почему покупатель предпочтет продукт проекта альтернативным решениям, удовлетворяющим те же потребности, пусть даже и с помощью иной технологии</a:t>
            </a: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]</a:t>
            </a: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716017" y="989762"/>
            <a:ext cx="4427984" cy="22082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Разработки </a:t>
            </a:r>
            <a:r>
              <a:rPr kumimoji="0" lang="ru-RU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аналогичных продуктов</a:t>
            </a:r>
          </a:p>
          <a:p>
            <a:pPr marL="230400" marR="0" lvl="1" indent="-180000" algn="just" defTabSz="91440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[</a:t>
            </a:r>
            <a:r>
              <a:rPr kumimoji="0" lang="ru-RU" sz="1000" b="0" i="0" u="none" strike="noStrike" kern="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разработки конкурирующих решений о которых известно Заявителю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]</a:t>
            </a:r>
            <a:endParaRPr kumimoji="0" lang="ru-RU" sz="1000" b="0" i="0" u="none" strike="noStrike" kern="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30400" marR="0" lvl="1" indent="-180000" algn="just" defTabSz="91440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[</a:t>
            </a:r>
            <a:r>
              <a:rPr kumimoji="0" lang="ru-RU" sz="1000" b="0" i="0" u="none" strike="noStrike" kern="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ключевые сходства и отличия разрабатываемых решений и продукта проекта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]</a:t>
            </a:r>
            <a:endParaRPr kumimoji="0" lang="ru-RU" sz="1000" b="0" i="0" u="none" strike="noStrike" kern="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30400" marR="0" lvl="1" indent="-180000" algn="just" defTabSz="91440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[</a:t>
            </a:r>
            <a:r>
              <a:rPr kumimoji="0" lang="ru-RU" sz="1000" b="0" i="0" u="none" strike="noStrike" kern="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обоснование того, что создаваемый продукт будет востребован </a:t>
            </a: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рынком </a:t>
            </a:r>
            <a:r>
              <a:rPr kumimoji="0" lang="ru-RU" sz="1000" b="0" i="0" u="none" strike="noStrike" kern="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в момент </a:t>
            </a: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коммерциализации </a:t>
            </a:r>
            <a:r>
              <a:rPr kumimoji="0" lang="ru-RU" sz="1000" b="0" i="0" u="none" strike="noStrike" kern="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с учетом прогноза развития технологий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]</a:t>
            </a:r>
            <a:endParaRPr kumimoji="0" lang="ru-RU" sz="1000" b="0" i="0" u="none" strike="noStrike" kern="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3967034"/>
              </p:ext>
            </p:extLst>
          </p:nvPr>
        </p:nvGraphicFramePr>
        <p:xfrm>
          <a:off x="87508" y="2865120"/>
          <a:ext cx="8938263" cy="1127760"/>
        </p:xfrm>
        <a:graphic>
          <a:graphicData uri="http://schemas.openxmlformats.org/drawingml/2006/table">
            <a:tbl>
              <a:tblPr firstRow="1" bandRow="1"/>
              <a:tblGrid>
                <a:gridCol w="1544468"/>
                <a:gridCol w="1767455"/>
                <a:gridCol w="1076960"/>
                <a:gridCol w="1005163"/>
                <a:gridCol w="1076960"/>
                <a:gridCol w="1005163"/>
                <a:gridCol w="1462094"/>
              </a:tblGrid>
              <a:tr h="214729">
                <a:tc gridSpan="7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Bef>
                          <a:spcPts val="300"/>
                        </a:spcBef>
                      </a:pP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Существующие решения на рынке</a:t>
                      </a:r>
                      <a:endParaRPr lang="ru-RU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5959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000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5959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000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5959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000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5959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000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5959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000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595959"/>
                    </a:solidFill>
                  </a:tcPr>
                </a:tc>
              </a:tr>
              <a:tr h="25027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Наименование модели/ продукта</a:t>
                      </a:r>
                      <a:endParaRPr lang="ru-RU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Стадия</a:t>
                      </a:r>
                      <a:endParaRPr lang="ru-RU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ru-RU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Параметр</a:t>
                      </a:r>
                      <a:r>
                        <a:rPr lang="ru-RU" sz="10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1</a:t>
                      </a:r>
                      <a:r>
                        <a:rPr lang="en-US" sz="10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ru-RU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Параметр</a:t>
                      </a:r>
                      <a:r>
                        <a:rPr lang="ru-RU" sz="10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0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2]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ru-RU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Параметр</a:t>
                      </a:r>
                      <a:r>
                        <a:rPr lang="ru-RU" sz="10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0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3]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ru-RU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Параметр</a:t>
                      </a:r>
                      <a:r>
                        <a:rPr lang="ru-RU" sz="10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0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4]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Цена/</a:t>
                      </a:r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стоимость владения, </a:t>
                      </a:r>
                      <a:r>
                        <a:rPr lang="en-US" sz="10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ru-RU" sz="1000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руб</a:t>
                      </a:r>
                      <a:r>
                        <a:rPr lang="en-US" sz="10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</a:tr>
              <a:tr h="2210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ru-RU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Модель/    продукт</a:t>
                      </a:r>
                      <a:r>
                        <a:rPr lang="ru-RU" sz="10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1</a:t>
                      </a:r>
                      <a:r>
                        <a:rPr lang="en-US" sz="10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ru-RU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На</a:t>
                      </a:r>
                      <a:r>
                        <a:rPr lang="ru-RU" sz="10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рынке/ в разработке</a:t>
                      </a:r>
                      <a:r>
                        <a:rPr lang="en-US" sz="10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[…]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[…]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[…]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[…]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[…]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2147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ru-RU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Модель/    продукт</a:t>
                      </a:r>
                      <a:r>
                        <a:rPr lang="ru-RU" sz="10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2</a:t>
                      </a:r>
                      <a:r>
                        <a:rPr lang="en-US" sz="10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ru-RU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На</a:t>
                      </a:r>
                      <a:r>
                        <a:rPr lang="ru-RU" sz="10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рынке/ в разработке</a:t>
                      </a:r>
                      <a:r>
                        <a:rPr lang="en-US" sz="10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[…]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[…]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[…]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[…]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[…]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8" name="Текст 3"/>
          <p:cNvSpPr txBox="1">
            <a:spLocks/>
          </p:cNvSpPr>
          <p:nvPr/>
        </p:nvSpPr>
        <p:spPr>
          <a:xfrm>
            <a:off x="29037" y="6604636"/>
            <a:ext cx="5544616" cy="391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30400" indent="-18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60800" indent="-18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91200" indent="-18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921600" indent="-18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Примечание:	а) если применимо</a:t>
            </a:r>
            <a:r>
              <a:rPr kumimoji="0" lang="ru-RU" sz="8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</a:t>
            </a:r>
            <a:r>
              <a:rPr kumimoji="0" lang="ru-RU" sz="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Источники: 	</a:t>
            </a:r>
            <a:r>
              <a:rPr kumimoji="0" 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</a:t>
            </a:r>
            <a:r>
              <a:rPr kumimoji="0" lang="ru-RU" sz="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Источник 1</a:t>
            </a:r>
            <a:r>
              <a:rPr kumimoji="0" 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], [</a:t>
            </a:r>
            <a:r>
              <a:rPr kumimoji="0" lang="ru-RU" sz="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Источник </a:t>
            </a:r>
            <a:r>
              <a:rPr kumimoji="0" 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2], [</a:t>
            </a:r>
            <a:r>
              <a:rPr kumimoji="0" lang="ru-RU" sz="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Источник </a:t>
            </a:r>
            <a:r>
              <a:rPr kumimoji="0" 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3]</a:t>
            </a:r>
            <a:endParaRPr kumimoji="0" lang="ru-RU" sz="8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7687987"/>
              </p:ext>
            </p:extLst>
          </p:nvPr>
        </p:nvGraphicFramePr>
        <p:xfrm>
          <a:off x="137219" y="5447653"/>
          <a:ext cx="8899277" cy="1116532"/>
        </p:xfrm>
        <a:graphic>
          <a:graphicData uri="http://schemas.openxmlformats.org/drawingml/2006/table">
            <a:tbl>
              <a:tblPr firstRow="1" bandRow="1"/>
              <a:tblGrid>
                <a:gridCol w="1364034"/>
                <a:gridCol w="3541411"/>
                <a:gridCol w="1333781"/>
                <a:gridCol w="1356353"/>
                <a:gridCol w="1303698"/>
              </a:tblGrid>
              <a:tr h="183115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Оценка</a:t>
                      </a:r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рынка</a:t>
                      </a:r>
                      <a:endParaRPr lang="ru-RU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0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[2012]</a:t>
                      </a:r>
                      <a:endParaRPr lang="ru-RU" sz="1000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0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[201</a:t>
                      </a:r>
                      <a:r>
                        <a:rPr lang="ru-RU" sz="10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r>
                        <a:rPr lang="en-US" sz="10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1000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0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[2020]</a:t>
                      </a:r>
                      <a:endParaRPr lang="ru-RU" sz="1000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</a:tr>
              <a:tr h="218173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ru-RU" sz="1000" b="1" dirty="0" smtClean="0">
                          <a:latin typeface="Arial" pitchFamily="34" charset="0"/>
                          <a:cs typeface="Arial" pitchFamily="34" charset="0"/>
                        </a:rPr>
                        <a:t>Мировой</a:t>
                      </a:r>
                      <a:r>
                        <a:rPr lang="ru-RU" sz="1000" b="1" baseline="0" dirty="0" smtClean="0">
                          <a:latin typeface="Arial" pitchFamily="34" charset="0"/>
                          <a:cs typeface="Arial" pitchFamily="34" charset="0"/>
                        </a:rPr>
                        <a:t> рынок</a:t>
                      </a:r>
                      <a:endParaRPr lang="ru-RU" sz="1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182563" lvl="1" indent="0" algn="l"/>
                      <a:r>
                        <a:rPr lang="ru-RU" sz="1000" dirty="0" smtClean="0">
                          <a:latin typeface="Arial" pitchFamily="34" charset="0"/>
                          <a:cs typeface="Arial" pitchFamily="34" charset="0"/>
                        </a:rPr>
                        <a:t>В количественном выражении, </a:t>
                      </a:r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ru-RU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размерность</a:t>
                      </a:r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marT="18000" marB="18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[…]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marT="18000" marB="1800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[…]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marT="18000" marB="1800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[…]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marT="18000" marB="1800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21817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72000" marR="72000" marT="18000" marB="1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182563" lvl="1" indent="0" algn="l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</a:t>
                      </a:r>
                      <a:r>
                        <a:rPr lang="ru-RU" sz="1000" dirty="0" smtClean="0">
                          <a:latin typeface="Arial" pitchFamily="34" charset="0"/>
                          <a:cs typeface="Arial" pitchFamily="34" charset="0"/>
                        </a:rPr>
                        <a:t> денежном выражении, </a:t>
                      </a:r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ru-RU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размерность</a:t>
                      </a:r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marT="18000" marB="18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[…]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marT="18000" marB="1800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[…]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marT="18000" marB="1800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[…]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marT="18000" marB="1800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218173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ru-RU" sz="1000" b="1" dirty="0" smtClean="0">
                          <a:latin typeface="Arial" pitchFamily="34" charset="0"/>
                          <a:cs typeface="Arial" pitchFamily="34" charset="0"/>
                        </a:rPr>
                        <a:t>Внутренний</a:t>
                      </a:r>
                      <a:r>
                        <a:rPr lang="ru-RU" sz="1000" b="1" baseline="0" dirty="0" smtClean="0">
                          <a:latin typeface="Arial" pitchFamily="34" charset="0"/>
                          <a:cs typeface="Arial" pitchFamily="34" charset="0"/>
                        </a:rPr>
                        <a:t> рынок</a:t>
                      </a:r>
                      <a:endParaRPr lang="ru-RU" sz="1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182563" lvl="1" indent="0" algn="l"/>
                      <a:r>
                        <a:rPr lang="ru-RU" sz="1000" dirty="0" smtClean="0">
                          <a:latin typeface="Arial" pitchFamily="34" charset="0"/>
                          <a:cs typeface="Arial" pitchFamily="34" charset="0"/>
                        </a:rPr>
                        <a:t>В количественном выражении, </a:t>
                      </a:r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ru-RU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размерность</a:t>
                      </a:r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marT="18000" marB="18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[…]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marT="18000" marB="1800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[…]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marT="18000" marB="1800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[…]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marT="18000" marB="1800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21817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72000" marR="72000" marT="18000" marB="1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182563" lvl="1" indent="0" algn="l"/>
                      <a:r>
                        <a:rPr lang="ru-RU" sz="1000" dirty="0" smtClean="0">
                          <a:latin typeface="Arial" pitchFamily="34" charset="0"/>
                          <a:cs typeface="Arial" pitchFamily="34" charset="0"/>
                        </a:rPr>
                        <a:t>В денежном выражении, </a:t>
                      </a:r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ru-RU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размерность</a:t>
                      </a:r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marT="18000" marB="18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[…]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marT="18000" marB="1800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[…]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marT="18000" marB="1800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[…]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marT="18000" marB="1800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21" name="Текст 3"/>
          <p:cNvSpPr txBox="1">
            <a:spLocks/>
          </p:cNvSpPr>
          <p:nvPr/>
        </p:nvSpPr>
        <p:spPr>
          <a:xfrm>
            <a:off x="76785" y="4042366"/>
            <a:ext cx="8959711" cy="861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30400" indent="-18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60800" indent="-18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91200" indent="-18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921600" indent="-18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 fontAlgn="auto">
              <a:spcAft>
                <a:spcPts val="0"/>
              </a:spcAft>
            </a:pPr>
            <a:r>
              <a:rPr lang="ru-RU" sz="1000" dirty="0">
                <a:solidFill>
                  <a:schemeClr val="tx1">
                    <a:lumMod val="50000"/>
                  </a:schemeClr>
                </a:solidFill>
              </a:rPr>
              <a:t>Схема </a:t>
            </a:r>
            <a:r>
              <a:rPr lang="ru-RU" sz="1000" dirty="0" smtClean="0">
                <a:solidFill>
                  <a:schemeClr val="tx1">
                    <a:lumMod val="50000"/>
                  </a:schemeClr>
                </a:solidFill>
              </a:rPr>
              <a:t>коммерциализации</a:t>
            </a:r>
          </a:p>
          <a:p>
            <a:pPr lvl="0" algn="just" fontAlgn="auto">
              <a:spcAft>
                <a:spcPts val="0"/>
              </a:spcAft>
            </a:pP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</a:t>
            </a: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Например: продажа продукции конечным потребителям; продажа лицензий на технологию и/ или продукт; создание </a:t>
            </a:r>
            <a:r>
              <a:rPr kumimoji="0" lang="ru-RU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дистрибуторских</a:t>
            </a: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или партнерских каналов; выпуск производственного оборудования на мощностях […]; и т.д.</a:t>
            </a: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]</a:t>
            </a:r>
            <a:endParaRPr kumimoji="0" lang="ru-RU" sz="1000" b="0" i="0" u="none" strike="noStrike" kern="1200" cap="none" spc="0" normalizeH="0" baseline="0" noProof="0" dirty="0" smtClean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3" name="Текст 3"/>
          <p:cNvSpPr txBox="1">
            <a:spLocks/>
          </p:cNvSpPr>
          <p:nvPr/>
        </p:nvSpPr>
        <p:spPr>
          <a:xfrm>
            <a:off x="76785" y="4768598"/>
            <a:ext cx="4479855" cy="7316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30400" indent="-18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60800" indent="-18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91200" indent="-18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921600" indent="-18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Сегмент(ы) рынка на который ориентирован </a:t>
            </a: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продукт </a:t>
            </a:r>
            <a:endParaRPr kumimoji="0" lang="ru-RU" sz="1000" b="0" i="0" u="none" strike="noStrike" kern="1200" cap="none" spc="0" normalizeH="0" baseline="0" noProof="0" dirty="0" smtClean="0">
              <a:ln>
                <a:noFill/>
              </a:ln>
              <a:solidFill>
                <a:srgbClr val="1F497D">
                  <a:lumMod val="60000"/>
                  <a:lumOff val="40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30400" marR="0" lvl="1" indent="-1800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</a:t>
            </a: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географические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…]</a:t>
            </a:r>
          </a:p>
          <a:p>
            <a:pPr marL="230400" marR="0" lvl="1" indent="-1800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</a:t>
            </a: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продуктовые </a:t>
            </a: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…]</a:t>
            </a: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5" name="Текст 3"/>
          <p:cNvSpPr txBox="1">
            <a:spLocks/>
          </p:cNvSpPr>
          <p:nvPr/>
        </p:nvSpPr>
        <p:spPr>
          <a:xfrm>
            <a:off x="4556640" y="4788939"/>
            <a:ext cx="4587361" cy="7677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30400" indent="-18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60800" indent="-18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91200" indent="-18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921600" indent="-18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Потенциальные </a:t>
            </a: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потребители продукта проекта</a:t>
            </a:r>
          </a:p>
          <a:p>
            <a:pPr marL="230400" marR="0" lvl="1" indent="-180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</a:t>
            </a: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П</a:t>
            </a: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еречислите </a:t>
            </a: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5-10 компаний, потенциальных </a:t>
            </a: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потребителей</a:t>
            </a: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]</a:t>
            </a: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30400" marR="0" lvl="1" indent="-180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30400" marR="0" lvl="1" indent="-180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849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32960" y="1350576"/>
            <a:ext cx="4392488" cy="4382680"/>
          </a:xfrm>
        </p:spPr>
        <p:txBody>
          <a:bodyPr/>
          <a:lstStyle/>
          <a:p>
            <a:pPr marL="0" indent="0">
              <a:buNone/>
            </a:pPr>
            <a:r>
              <a:rPr lang="ru-RU" sz="1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Существующие </a:t>
            </a:r>
            <a:r>
              <a:rPr lang="ru-RU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патенты</a:t>
            </a:r>
          </a:p>
          <a:p>
            <a:pPr marL="230400" lvl="1" eaLnBrk="1" fontAlgn="auto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ru-RU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Российские патенты</a:t>
            </a:r>
          </a:p>
          <a:p>
            <a:pPr marL="460800" lvl="2"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‒"/>
            </a:pPr>
            <a:r>
              <a:rPr lang="en-US" sz="1200" dirty="0">
                <a:solidFill>
                  <a:srgbClr val="C0504D"/>
                </a:solidFill>
                <a:latin typeface="Arial" pitchFamily="34" charset="0"/>
                <a:cs typeface="Arial" pitchFamily="34" charset="0"/>
              </a:rPr>
              <a:t>[</a:t>
            </a:r>
            <a:r>
              <a:rPr lang="ru-RU" sz="1200" dirty="0">
                <a:solidFill>
                  <a:srgbClr val="C0504D"/>
                </a:solidFill>
                <a:latin typeface="Arial" pitchFamily="34" charset="0"/>
                <a:cs typeface="Arial" pitchFamily="34" charset="0"/>
              </a:rPr>
              <a:t>Название патента, правообладатель, область, дата, срок</a:t>
            </a:r>
            <a:r>
              <a:rPr lang="en-US" sz="1200" dirty="0">
                <a:solidFill>
                  <a:srgbClr val="C0504D"/>
                </a:solidFill>
                <a:latin typeface="Arial" pitchFamily="34" charset="0"/>
                <a:cs typeface="Arial" pitchFamily="34" charset="0"/>
              </a:rPr>
              <a:t>]</a:t>
            </a:r>
            <a:endParaRPr lang="ru-RU" sz="1200" dirty="0">
              <a:solidFill>
                <a:srgbClr val="C0504D"/>
              </a:solidFill>
              <a:latin typeface="Arial" pitchFamily="34" charset="0"/>
              <a:cs typeface="Arial" pitchFamily="34" charset="0"/>
            </a:endParaRPr>
          </a:p>
          <a:p>
            <a:pPr marL="230400" lvl="1" eaLnBrk="1" fontAlgn="auto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en-US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PCT</a:t>
            </a:r>
            <a:endParaRPr lang="ru-RU" sz="1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460800" lvl="2"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‒"/>
            </a:pPr>
            <a:r>
              <a:rPr lang="en-US" sz="1200" dirty="0">
                <a:solidFill>
                  <a:srgbClr val="C0504D"/>
                </a:solidFill>
                <a:latin typeface="Arial" pitchFamily="34" charset="0"/>
                <a:cs typeface="Arial" pitchFamily="34" charset="0"/>
              </a:rPr>
              <a:t>[</a:t>
            </a:r>
            <a:r>
              <a:rPr lang="ru-RU" sz="1200" dirty="0">
                <a:solidFill>
                  <a:srgbClr val="C0504D"/>
                </a:solidFill>
                <a:latin typeface="Arial" pitchFamily="34" charset="0"/>
                <a:cs typeface="Arial" pitchFamily="34" charset="0"/>
              </a:rPr>
              <a:t>Название патента, правообладатель, область, дата, срок</a:t>
            </a:r>
            <a:r>
              <a:rPr lang="en-US" sz="1200" dirty="0" smtClean="0">
                <a:solidFill>
                  <a:srgbClr val="C0504D"/>
                </a:solidFill>
                <a:latin typeface="Arial" pitchFamily="34" charset="0"/>
                <a:cs typeface="Arial" pitchFamily="34" charset="0"/>
              </a:rPr>
              <a:t>]</a:t>
            </a:r>
          </a:p>
          <a:p>
            <a:pPr marL="460800" lvl="2"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‒"/>
            </a:pPr>
            <a:r>
              <a:rPr lang="ru-RU" sz="1200" dirty="0"/>
              <a:t>Планируемые </a:t>
            </a:r>
            <a:r>
              <a:rPr lang="ru-RU" sz="1200" dirty="0" smtClean="0"/>
              <a:t>патенты</a:t>
            </a:r>
            <a:endParaRPr lang="en-US" sz="1200" dirty="0" smtClean="0"/>
          </a:p>
          <a:p>
            <a:pPr marL="0" lvl="0" indent="0" eaLnBrk="1" fontAlgn="auto" hangingPunct="1"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1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Планируемые патенты</a:t>
            </a:r>
            <a:endParaRPr lang="en-US" sz="1200" dirty="0" smtClean="0">
              <a:solidFill>
                <a:srgbClr val="C0504D"/>
              </a:solidFill>
              <a:latin typeface="Arial" pitchFamily="34" charset="0"/>
              <a:cs typeface="Arial" pitchFamily="34" charset="0"/>
            </a:endParaRPr>
          </a:p>
          <a:p>
            <a:pPr marL="230400" lvl="1" eaLnBrk="1" fontAlgn="auto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ru-RU" sz="1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Российские </a:t>
            </a:r>
            <a:r>
              <a:rPr lang="ru-RU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патенты</a:t>
            </a:r>
          </a:p>
          <a:p>
            <a:pPr marL="460800" lvl="2"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‒"/>
            </a:pPr>
            <a:r>
              <a:rPr lang="en-US" sz="1200" dirty="0">
                <a:solidFill>
                  <a:srgbClr val="C0504D"/>
                </a:solidFill>
                <a:latin typeface="Arial" pitchFamily="34" charset="0"/>
                <a:cs typeface="Arial" pitchFamily="34" charset="0"/>
              </a:rPr>
              <a:t>[</a:t>
            </a:r>
            <a:r>
              <a:rPr lang="ru-RU" sz="1200" dirty="0">
                <a:solidFill>
                  <a:srgbClr val="C0504D"/>
                </a:solidFill>
                <a:latin typeface="Arial" pitchFamily="34" charset="0"/>
                <a:cs typeface="Arial" pitchFamily="34" charset="0"/>
              </a:rPr>
              <a:t>Название патента, правообладатель, область, ожидаемая дата заявки, ожидаемая дата получения патента</a:t>
            </a:r>
            <a:r>
              <a:rPr lang="en-US" sz="1200" dirty="0">
                <a:solidFill>
                  <a:srgbClr val="C0504D"/>
                </a:solidFill>
                <a:latin typeface="Arial" pitchFamily="34" charset="0"/>
                <a:cs typeface="Arial" pitchFamily="34" charset="0"/>
              </a:rPr>
              <a:t>]</a:t>
            </a:r>
            <a:endParaRPr lang="ru-RU" sz="1200" dirty="0">
              <a:solidFill>
                <a:srgbClr val="C0504D"/>
              </a:solidFill>
              <a:latin typeface="Arial" pitchFamily="34" charset="0"/>
              <a:cs typeface="Arial" pitchFamily="34" charset="0"/>
            </a:endParaRPr>
          </a:p>
          <a:p>
            <a:pPr marL="230400" lvl="1" eaLnBrk="1" fontAlgn="auto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en-US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PCT</a:t>
            </a:r>
            <a:endParaRPr lang="ru-RU" sz="1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460800" lvl="2"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‒"/>
            </a:pPr>
            <a:r>
              <a:rPr lang="en-US" sz="1200" dirty="0">
                <a:solidFill>
                  <a:srgbClr val="C0504D"/>
                </a:solidFill>
                <a:latin typeface="Arial" pitchFamily="34" charset="0"/>
                <a:cs typeface="Arial" pitchFamily="34" charset="0"/>
              </a:rPr>
              <a:t>[</a:t>
            </a:r>
            <a:r>
              <a:rPr lang="ru-RU" sz="1200" dirty="0">
                <a:solidFill>
                  <a:srgbClr val="C0504D"/>
                </a:solidFill>
                <a:latin typeface="Arial" pitchFamily="34" charset="0"/>
                <a:cs typeface="Arial" pitchFamily="34" charset="0"/>
              </a:rPr>
              <a:t>Название патента, правообладатель, область, ожидаемая дата заявки, ожидаемая дата получения патента</a:t>
            </a:r>
            <a:r>
              <a:rPr lang="en-US" sz="1200" dirty="0" smtClean="0">
                <a:solidFill>
                  <a:srgbClr val="C0504D"/>
                </a:solidFill>
                <a:latin typeface="Arial" pitchFamily="34" charset="0"/>
                <a:cs typeface="Arial" pitchFamily="34" charset="0"/>
              </a:rPr>
              <a:t>]</a:t>
            </a:r>
            <a:endParaRPr lang="ru-RU" sz="1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Дата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4CAEE5-302C-499E-B76E-92AEDE7E53B4}" type="datetime1">
              <a:rPr lang="ru-RU"/>
              <a:pPr>
                <a:defRPr/>
              </a:pPr>
              <a:t>24.05.2012</a:t>
            </a:fld>
            <a:endParaRPr lang="ru-RU" dirty="0"/>
          </a:p>
        </p:txBody>
      </p:sp>
      <p:sp>
        <p:nvSpPr>
          <p:cNvPr id="24" name="Номер слайда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260135-B046-4808-B846-FCC6E61F6026}" type="slidenum">
              <a:rPr lang="ru-RU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ru-RU" dirty="0" smtClean="0"/>
              <a:t>3. Технология </a:t>
            </a:r>
            <a:r>
              <a:rPr lang="ru-RU" dirty="0"/>
              <a:t>и интеллектуальная собственность</a:t>
            </a:r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01600" y="1350576"/>
            <a:ext cx="4355777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30400" indent="-18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60800" indent="-18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91200" indent="-18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921600" indent="-18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0400" lvl="1" indent="0" algn="just" fontAlgn="auto">
              <a:spcAft>
                <a:spcPts val="0"/>
              </a:spcAft>
              <a:buNone/>
            </a:pPr>
            <a:r>
              <a:rPr lang="ru-RU" sz="1200" dirty="0">
                <a:solidFill>
                  <a:schemeClr val="tx1">
                    <a:lumMod val="50000"/>
                  </a:schemeClr>
                </a:solidFill>
              </a:rPr>
              <a:t>Описание инновации</a:t>
            </a:r>
          </a:p>
          <a:p>
            <a:pPr lvl="1" algn="just" fontAlgn="auto">
              <a:spcAft>
                <a:spcPts val="0"/>
              </a:spcAft>
            </a:pPr>
            <a:r>
              <a:rPr lang="ru-RU" sz="1200" dirty="0">
                <a:solidFill>
                  <a:srgbClr val="C0504D"/>
                </a:solidFill>
              </a:rPr>
              <a:t>[Краткое описание сути инновационной разработки]</a:t>
            </a:r>
          </a:p>
          <a:p>
            <a:pPr lvl="1" algn="just" fontAlgn="auto">
              <a:spcAft>
                <a:spcPts val="0"/>
              </a:spcAft>
            </a:pPr>
            <a:r>
              <a:rPr lang="ru-RU" sz="1200" dirty="0">
                <a:solidFill>
                  <a:srgbClr val="C0504D"/>
                </a:solidFill>
              </a:rPr>
              <a:t>[…]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Описание научно-технической новизны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30400" marR="0" lvl="1" indent="-180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Краткое обоснование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новизны в сравнении с российскими и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мировыми разработками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]</a:t>
            </a:r>
          </a:p>
          <a:p>
            <a:pPr marL="230400" marR="0" lvl="1" indent="-180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Возможность достижения структурных сдвигов в отрасли или значительных изменений в используемых технологиях и/или себестоимости процессов благодаря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инновации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]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</a:p>
          <a:p>
            <a:pPr marL="230400" marR="0" lvl="1" indent="-180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Ключевые прогнозируемые конкурентные преимущества продукта получаемые аза счет применения научно-технической инновации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]</a:t>
            </a:r>
            <a:endParaRPr kumimoji="0" lang="ru-RU" sz="1200" b="0" i="0" u="none" strike="noStrike" kern="1200" cap="none" spc="0" normalizeH="0" baseline="0" noProof="0" dirty="0" smtClean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30400" marR="0" lvl="1" indent="-180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Г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лобальная конкурентоспособность и/ или позитивное влияние на </a:t>
            </a:r>
            <a:r>
              <a:rPr kumimoji="0" lang="ru-RU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импортзамещение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]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</a:p>
          <a:p>
            <a:pPr marL="230400" marR="0" lvl="1" indent="-180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В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лияние на ключевые продуктовые цепочки отрасли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]</a:t>
            </a:r>
          </a:p>
          <a:p>
            <a:pPr marL="230400" marR="0" lvl="1" indent="-180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lang="en-US" sz="1200" dirty="0">
              <a:solidFill>
                <a:srgbClr val="C0504D"/>
              </a:solidFill>
            </a:endParaRPr>
          </a:p>
          <a:p>
            <a:pPr marL="230400" marR="0" lvl="1" indent="-180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50400" marR="0" lvl="1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30400" marR="0" lvl="1" indent="-180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05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Дата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4CAEE5-302C-499E-B76E-92AEDE7E53B4}" type="datetime1">
              <a:rPr lang="ru-RU"/>
              <a:pPr>
                <a:defRPr/>
              </a:pPr>
              <a:t>24.05.2012</a:t>
            </a:fld>
            <a:endParaRPr lang="ru-RU" dirty="0"/>
          </a:p>
        </p:txBody>
      </p:sp>
      <p:sp>
        <p:nvSpPr>
          <p:cNvPr id="24" name="Номер слайда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260135-B046-4808-B846-FCC6E61F6026}" type="slidenum">
              <a:rPr lang="ru-RU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ru-RU" dirty="0"/>
              <a:t>4</a:t>
            </a:r>
            <a:r>
              <a:rPr lang="ru-RU" dirty="0" smtClean="0"/>
              <a:t>. Команда и соинвестор Проекта</a:t>
            </a:r>
            <a:endParaRPr lang="ru-RU" dirty="0"/>
          </a:p>
        </p:txBody>
      </p:sp>
      <p:sp>
        <p:nvSpPr>
          <p:cNvPr id="10" name="Текст 4"/>
          <p:cNvSpPr txBox="1">
            <a:spLocks/>
          </p:cNvSpPr>
          <p:nvPr/>
        </p:nvSpPr>
        <p:spPr>
          <a:xfrm>
            <a:off x="66210" y="2750200"/>
            <a:ext cx="4413062" cy="1170920"/>
          </a:xfrm>
          <a:prstGeom prst="rect">
            <a:avLst/>
          </a:prstGeom>
          <a:solidFill>
            <a:srgbClr val="FFFFFF"/>
          </a:solidFill>
          <a:ln>
            <a:solidFill>
              <a:sysClr val="windowText" lastClr="000000"/>
            </a:solidFill>
            <a:prstDash val="sysDash"/>
          </a:ln>
        </p:spPr>
        <p:txBody>
          <a:bodyPr vert="horz" lIns="91440" tIns="45720" rIns="91440" bIns="45720" numCol="2" rtlCol="0">
            <a:normAutofit lnSpcReduction="10000"/>
          </a:bodyPr>
          <a:lstStyle>
            <a:lvl1pPr marL="0" indent="0" algn="l" defTabSz="914400" rtl="0" eaLnBrk="1" latinLnBrk="0" hangingPunct="1">
              <a:spcBef>
                <a:spcPts val="600"/>
              </a:spcBef>
              <a:buFontTx/>
              <a:buNone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90000" indent="-9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80000" indent="-9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270000" indent="-9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360000" indent="-9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lang="ru-RU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[ФИО]</a:t>
            </a:r>
          </a:p>
          <a:p>
            <a:pPr marL="90000" marR="0" lvl="1" indent="-9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[Роль в проекте]</a:t>
            </a:r>
          </a:p>
          <a:p>
            <a:pPr marL="90000" marR="0" lvl="1" indent="-9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[Предполагаемая должность]</a:t>
            </a:r>
          </a:p>
          <a:p>
            <a:pPr marL="90000" marR="0" lvl="1" indent="-9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[Зона ответственности: Наука и технологии/ Коммерциализация и продажи/ Финансы и инвестиции]</a:t>
            </a:r>
          </a:p>
          <a:p>
            <a:pPr lvl="1"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kumimoji="0" lang="ru-RU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[Степень участия в проекте: </a:t>
            </a:r>
            <a:r>
              <a:rPr lang="ru-RU" sz="900" dirty="0">
                <a:solidFill>
                  <a:srgbClr val="C0504D"/>
                </a:solidFill>
              </a:rPr>
              <a:t>Полная]</a:t>
            </a:r>
          </a:p>
          <a:p>
            <a:pPr marL="90000" marR="0" lvl="1" indent="-9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занятость/ частичная занятость/ консультант по договору]</a:t>
            </a:r>
          </a:p>
          <a:p>
            <a:pPr marL="90000" marR="0" lvl="1" indent="-9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[Сфера деятельности и релевантный опыт]</a:t>
            </a:r>
          </a:p>
          <a:p>
            <a:pPr marL="90000" marR="0" lvl="1" indent="-9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[Два последних места работы с указанием должности]</a:t>
            </a:r>
          </a:p>
          <a:p>
            <a:pPr marL="90000" marR="0" lvl="1" indent="-90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[…]</a:t>
            </a:r>
            <a:endParaRPr kumimoji="0" lang="ru-RU" sz="9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1" name="Текст 4"/>
          <p:cNvSpPr txBox="1">
            <a:spLocks/>
          </p:cNvSpPr>
          <p:nvPr/>
        </p:nvSpPr>
        <p:spPr>
          <a:xfrm>
            <a:off x="88072" y="1287304"/>
            <a:ext cx="4391200" cy="1368152"/>
          </a:xfrm>
          <a:prstGeom prst="rect">
            <a:avLst/>
          </a:prstGeom>
          <a:solidFill>
            <a:srgbClr val="D3D3D3"/>
          </a:solidFill>
        </p:spPr>
        <p:txBody>
          <a:bodyPr vert="horz" lIns="91440" tIns="45720" rIns="91440" bIns="45720" numCol="2" rtlCol="0">
            <a:norm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FontTx/>
              <a:buNone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90000" indent="-9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80000" indent="-9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270000" indent="-9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360000" indent="-9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lang="ru-RU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9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Руководитель проекта:</a:t>
            </a:r>
          </a:p>
          <a:p>
            <a:pPr marL="90000" marR="0" lvl="1" indent="-9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900" b="1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[ФИО</a:t>
            </a:r>
            <a:r>
              <a:rPr kumimoji="0" lang="ru-RU" sz="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]</a:t>
            </a:r>
            <a:endParaRPr kumimoji="0" lang="ru-RU" sz="9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90000" marR="0" lvl="1" indent="-9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</a:t>
            </a:r>
            <a:r>
              <a:rPr kumimoji="0" lang="ru-RU" sz="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Генеральный директор</a:t>
            </a:r>
            <a:r>
              <a:rPr kumimoji="0" lang="ru-RU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]</a:t>
            </a:r>
          </a:p>
          <a:p>
            <a:pPr marL="90000" marR="0" lvl="1" indent="-9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</a:t>
            </a:r>
            <a:r>
              <a:rPr kumimoji="0" lang="ru-RU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Степень участия в проекте</a:t>
            </a: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: </a:t>
            </a:r>
            <a:r>
              <a:rPr kumimoji="0" lang="ru-RU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Полная занятость/ частичная занятость/ консультант 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по </a:t>
            </a:r>
            <a:r>
              <a:rPr kumimoji="0" lang="ru-RU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договору</a:t>
            </a: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]</a:t>
            </a:r>
            <a:endParaRPr kumimoji="0" lang="ru-RU" sz="900" b="0" i="0" u="none" strike="noStrike" kern="1200" cap="none" spc="0" normalizeH="0" baseline="0" noProof="0" dirty="0" smtClean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90000" marR="0" lvl="1" indent="-9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[Сфера деятельности и релевантный опыт]</a:t>
            </a:r>
          </a:p>
          <a:p>
            <a:pPr marL="90000" marR="0" lvl="1" indent="-9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[Два последних места работы с указанием должности]</a:t>
            </a:r>
            <a:endParaRPr kumimoji="0" lang="ru-RU" sz="9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90000" marR="0" lvl="1" indent="-90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[…]</a:t>
            </a:r>
            <a:endParaRPr kumimoji="0" lang="ru-RU" sz="9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2" name="Текст 4"/>
          <p:cNvSpPr txBox="1">
            <a:spLocks/>
          </p:cNvSpPr>
          <p:nvPr/>
        </p:nvSpPr>
        <p:spPr>
          <a:xfrm>
            <a:off x="67752" y="4022720"/>
            <a:ext cx="4409176" cy="1224136"/>
          </a:xfrm>
          <a:prstGeom prst="rect">
            <a:avLst/>
          </a:prstGeom>
          <a:solidFill>
            <a:srgbClr val="FFFFFF"/>
          </a:solidFill>
          <a:ln>
            <a:solidFill>
              <a:sysClr val="windowText" lastClr="000000"/>
            </a:solidFill>
            <a:prstDash val="sysDash"/>
          </a:ln>
        </p:spPr>
        <p:txBody>
          <a:bodyPr vert="horz" lIns="91440" tIns="45720" rIns="91440" bIns="45720" numCol="2" rtlCol="0">
            <a:norm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FontTx/>
              <a:buNone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90000" indent="-9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80000" indent="-9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270000" indent="-9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360000" indent="-9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lang="ru-RU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[ФИО]</a:t>
            </a:r>
          </a:p>
          <a:p>
            <a:pPr marL="90000" marR="0" lvl="1" indent="-9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[Роль в проекте]</a:t>
            </a:r>
          </a:p>
          <a:p>
            <a:pPr marL="90000" marR="0" lvl="1" indent="-9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[Предполагаемая должность]</a:t>
            </a:r>
          </a:p>
          <a:p>
            <a:pPr marL="90000" marR="0" lvl="1" indent="-9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[Зона ответственности: Наука и технологии/ Коммерциализация и продажи/ Финансы и инвестиции]</a:t>
            </a:r>
          </a:p>
          <a:p>
            <a:pPr marL="90000" marR="0" lvl="1" indent="-9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 Степень участия в проекте: Полная занятость/ частичная занятость/ консультант по договору]</a:t>
            </a:r>
          </a:p>
          <a:p>
            <a:pPr marL="90000" marR="0" lvl="1" indent="-9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[Сфера деятельности и релевантный опыт]</a:t>
            </a:r>
          </a:p>
          <a:p>
            <a:pPr marL="90000" marR="0" lvl="1" indent="-9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[Два последних места работы с указанием должности]</a:t>
            </a:r>
          </a:p>
          <a:p>
            <a:pPr marL="90000" marR="0" lvl="1" indent="-90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[…]</a:t>
            </a:r>
            <a:endParaRPr kumimoji="0" lang="ru-RU" sz="9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3" name="Текст 4"/>
          <p:cNvSpPr txBox="1">
            <a:spLocks/>
          </p:cNvSpPr>
          <p:nvPr/>
        </p:nvSpPr>
        <p:spPr>
          <a:xfrm>
            <a:off x="68153" y="5328136"/>
            <a:ext cx="4411119" cy="1246232"/>
          </a:xfrm>
          <a:prstGeom prst="rect">
            <a:avLst/>
          </a:prstGeom>
          <a:solidFill>
            <a:srgbClr val="FFFFFF"/>
          </a:solidFill>
          <a:ln>
            <a:solidFill>
              <a:sysClr val="windowText" lastClr="000000"/>
            </a:solidFill>
            <a:prstDash val="sysDash"/>
          </a:ln>
        </p:spPr>
        <p:txBody>
          <a:bodyPr vert="horz" lIns="91440" tIns="45720" rIns="91440" bIns="45720" numCol="2" rtlCol="0">
            <a:norm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FontTx/>
              <a:buNone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90000" indent="-9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80000" indent="-9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270000" indent="-9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360000" indent="-9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lang="ru-RU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[ФИО]</a:t>
            </a:r>
          </a:p>
          <a:p>
            <a:pPr marL="90000" marR="0" lvl="1" indent="-9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900" b="0" i="0" u="none" strike="noStrike" kern="1200" cap="none" spc="0" normalizeH="0" baseline="0" noProof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[Роль в проекте]</a:t>
            </a:r>
          </a:p>
          <a:p>
            <a:pPr marL="90000" marR="0" lvl="1" indent="-9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900" b="0" i="0" u="none" strike="noStrike" kern="1200" cap="none" spc="0" normalizeH="0" baseline="0" noProof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[Предполагаемая должность]</a:t>
            </a:r>
          </a:p>
          <a:p>
            <a:pPr marL="90000" marR="0" lvl="1" indent="-9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900" b="0" i="0" u="none" strike="noStrike" kern="1200" cap="none" spc="0" normalizeH="0" baseline="0" noProof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[Зона ответственности: Наука и технологии/ Коммерциализация и продажи/ Финансы и инвестиции]</a:t>
            </a:r>
          </a:p>
          <a:p>
            <a:pPr marL="90000" marR="0" lvl="1" indent="-9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900" b="0" i="0" u="none" strike="noStrike" kern="1200" cap="none" spc="0" normalizeH="0" baseline="0" noProof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[Степень участия в проекте: Полная занятость/ частичная занятость/ консультант по договору]</a:t>
            </a:r>
          </a:p>
          <a:p>
            <a:pPr marL="90000" marR="0" lvl="1" indent="-9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900" b="0" i="0" u="none" strike="noStrike" kern="1200" cap="none" spc="0" normalizeH="0" baseline="0" noProof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[Сфера деятельности и релевантный опыт]</a:t>
            </a:r>
          </a:p>
          <a:p>
            <a:pPr marL="90000" marR="0" lvl="1" indent="-9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900" b="0" i="0" u="none" strike="noStrike" kern="1200" cap="none" spc="0" normalizeH="0" baseline="0" noProof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[Два последних места работы с указанием должности]</a:t>
            </a:r>
          </a:p>
          <a:p>
            <a:pPr marL="90000" marR="0" lvl="1" indent="-90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900" b="0" i="0" u="none" strike="noStrike" kern="1200" cap="none" spc="0" normalizeH="0" baseline="0" noProof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[…]</a:t>
            </a:r>
            <a:endParaRPr kumimoji="0" lang="ru-RU" sz="9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9920" y="1004778"/>
            <a:ext cx="442208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latin typeface="+mj-lt"/>
              </a:rPr>
              <a:t>Краткое резюме ключевых членов команды Проекта </a:t>
            </a:r>
          </a:p>
        </p:txBody>
      </p:sp>
      <p:sp>
        <p:nvSpPr>
          <p:cNvPr id="67" name="Текст 5"/>
          <p:cNvSpPr txBox="1">
            <a:spLocks/>
          </p:cNvSpPr>
          <p:nvPr/>
        </p:nvSpPr>
        <p:spPr>
          <a:xfrm>
            <a:off x="4613468" y="1023470"/>
            <a:ext cx="4567044" cy="5550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FontTx/>
              <a:buNone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90000" indent="-9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80000" indent="-9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270000" indent="-9000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lang="ru-RU" sz="1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360000" indent="-90000" algn="l" defTabSz="914400" rtl="0" eaLnBrk="1" latinLnBrk="0" hangingPunct="1">
              <a:spcBef>
                <a:spcPts val="600"/>
              </a:spcBef>
              <a:buFont typeface="Arial" pitchFamily="34" charset="0"/>
              <a:buChar char="‒"/>
              <a:defRPr lang="ru-RU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План по привлечению инвестиций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Привлечение финансирования на текущую стадию</a:t>
            </a:r>
          </a:p>
          <a:p>
            <a:pPr marL="90000" marR="0" lvl="1" indent="-90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[Полное юридическое наименование </a:t>
            </a:r>
            <a:r>
              <a:rPr kumimoji="0" lang="ru-RU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соинвестора</a:t>
            </a: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]</a:t>
            </a:r>
          </a:p>
          <a:p>
            <a:pPr marL="90000" marR="0" lvl="1" indent="-90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</a:t>
            </a:r>
            <a:r>
              <a:rPr kumimoji="0" lang="ru-RU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Аффилированность</a:t>
            </a: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с </a:t>
            </a:r>
            <a:r>
              <a:rPr kumimoji="0" lang="ru-RU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cоинвестором</a:t>
            </a: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]</a:t>
            </a:r>
          </a:p>
          <a:p>
            <a:pPr marL="90000" marR="0" lvl="1" indent="-90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[Механизм внесения инвестиции в компанию-участника]</a:t>
            </a:r>
          </a:p>
          <a:p>
            <a:pPr marL="90000" marR="0" lvl="1" indent="-90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[Профиль </a:t>
            </a:r>
            <a:r>
              <a:rPr kumimoji="0" lang="ru-RU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cо</a:t>
            </a: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-инвестора: опыт в реализации подобных проектов, финансовое состояние </a:t>
            </a:r>
            <a:r>
              <a:rPr kumimoji="0" lang="ru-RU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соинвестора</a:t>
            </a: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]</a:t>
            </a:r>
          </a:p>
          <a:p>
            <a:pPr marL="90000" marR="0" lvl="1" indent="-90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[каким образом и в какой срок </a:t>
            </a:r>
            <a:r>
              <a:rPr kumimoji="0" lang="ru-RU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соинвестор</a:t>
            </a: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планирует возвращать инвестиции]</a:t>
            </a:r>
          </a:p>
          <a:p>
            <a:pPr marL="90000" marR="0" lvl="1" indent="-90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[…]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Привлечение финансирования на последующих этапах реализации проекта</a:t>
            </a:r>
          </a:p>
          <a:p>
            <a:pPr marL="90000" marR="0" lvl="1" indent="-90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</a:t>
            </a: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Оценка объема необходимых инвестиций на всех стадиях проекта вплоть до коммерциализации]</a:t>
            </a:r>
          </a:p>
          <a:p>
            <a:pPr marL="90000" marR="0" lvl="1" indent="-90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[Каким образом будет осуществляться финансирование проекта после завершения текущей стадии (на которую запрашивается грант)]</a:t>
            </a:r>
          </a:p>
          <a:p>
            <a:pPr marL="90000" marR="0" lvl="1" indent="-90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24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888" y="1052513"/>
            <a:ext cx="8920162" cy="5256807"/>
          </a:xfrm>
        </p:spPr>
        <p:txBody>
          <a:bodyPr/>
          <a:lstStyle/>
          <a:p>
            <a:pPr marL="342900" indent="-342900" algn="just">
              <a:buFont typeface="+mj-lt"/>
              <a:buAutoNum type="arabicPeriod"/>
            </a:pPr>
            <a:r>
              <a:rPr lang="ru-RU" sz="1400" dirty="0" smtClean="0"/>
              <a:t> Укрупненный </a:t>
            </a:r>
            <a:r>
              <a:rPr lang="ru-RU" sz="1400" dirty="0"/>
              <a:t>план </a:t>
            </a:r>
            <a:r>
              <a:rPr lang="ru-RU" sz="1400" dirty="0" smtClean="0"/>
              <a:t>развития Проекта:</a:t>
            </a:r>
            <a:endParaRPr lang="ru-RU" sz="1400" dirty="0"/>
          </a:p>
          <a:p>
            <a:pPr lvl="3" algn="just"/>
            <a:r>
              <a:rPr lang="ru-RU" dirty="0" smtClean="0"/>
              <a:t>План </a:t>
            </a:r>
            <a:r>
              <a:rPr lang="ru-RU" dirty="0"/>
              <a:t>коммерциализации (в перспективе ближайших 5 лет)</a:t>
            </a:r>
          </a:p>
          <a:p>
            <a:pPr lvl="3" algn="just"/>
            <a:r>
              <a:rPr lang="ru-RU" dirty="0" smtClean="0"/>
              <a:t>План </a:t>
            </a:r>
            <a:r>
              <a:rPr lang="ru-RU" dirty="0"/>
              <a:t>по привлечению инвестиций</a:t>
            </a:r>
          </a:p>
          <a:p>
            <a:pPr lvl="3" algn="just"/>
            <a:r>
              <a:rPr lang="ru-RU" dirty="0" smtClean="0"/>
              <a:t>План R&amp;D</a:t>
            </a:r>
          </a:p>
          <a:p>
            <a:pPr lvl="3" algn="just"/>
            <a:r>
              <a:rPr lang="ru-RU" dirty="0" smtClean="0"/>
              <a:t>План по защите </a:t>
            </a:r>
            <a:r>
              <a:rPr lang="ru-RU" dirty="0"/>
              <a:t>интеллектуальной </a:t>
            </a:r>
            <a:r>
              <a:rPr lang="ru-RU" dirty="0" smtClean="0"/>
              <a:t>собственности</a:t>
            </a:r>
          </a:p>
          <a:p>
            <a:pPr lvl="3" algn="just"/>
            <a:endParaRPr lang="ru-RU" dirty="0"/>
          </a:p>
          <a:p>
            <a:pPr lvl="3" algn="just"/>
            <a:endParaRPr lang="en-US" dirty="0" smtClean="0"/>
          </a:p>
          <a:p>
            <a:pPr lvl="3" algn="just"/>
            <a:endParaRPr lang="en-US" dirty="0"/>
          </a:p>
          <a:p>
            <a:pPr lvl="3" algn="just"/>
            <a:endParaRPr lang="en-US" dirty="0" smtClean="0"/>
          </a:p>
          <a:p>
            <a:pPr lvl="3" algn="just"/>
            <a:endParaRPr lang="ru-RU" dirty="0"/>
          </a:p>
          <a:p>
            <a:pPr lvl="3" algn="just"/>
            <a:endParaRPr lang="ru-RU" dirty="0"/>
          </a:p>
          <a:p>
            <a:pPr marL="342900" indent="-342900" algn="just">
              <a:buFont typeface="+mj-lt"/>
              <a:buAutoNum type="arabicPeriod"/>
            </a:pPr>
            <a:r>
              <a:rPr lang="ru-RU" sz="1400" dirty="0" smtClean="0"/>
              <a:t>Финансовый </a:t>
            </a:r>
            <a:r>
              <a:rPr lang="ru-RU" sz="1400" dirty="0"/>
              <a:t>план </a:t>
            </a:r>
            <a:r>
              <a:rPr lang="ru-RU" sz="1400" dirty="0" smtClean="0"/>
              <a:t>Проекта:</a:t>
            </a:r>
          </a:p>
          <a:p>
            <a:pPr lvl="3" algn="just"/>
            <a:r>
              <a:rPr lang="ru-RU" dirty="0"/>
              <a:t>Запрашиваемый объем денежных средств (с пропорцией Сколково/</a:t>
            </a:r>
            <a:r>
              <a:rPr lang="ru-RU" dirty="0" err="1"/>
              <a:t>Соинвестор</a:t>
            </a:r>
            <a:r>
              <a:rPr lang="ru-RU" dirty="0"/>
              <a:t>)</a:t>
            </a:r>
          </a:p>
          <a:p>
            <a:pPr lvl="3" algn="just"/>
            <a:r>
              <a:rPr lang="ru-RU" dirty="0"/>
              <a:t>Расходы по </a:t>
            </a:r>
            <a:r>
              <a:rPr lang="ru-RU" dirty="0" smtClean="0"/>
              <a:t>Проекту </a:t>
            </a:r>
            <a:r>
              <a:rPr lang="ru-RU" dirty="0"/>
              <a:t>(с разбивкой по основным статьям - ФОТ, оборудование, комплектующие и т.д., по возможности приведите диаграмму)</a:t>
            </a:r>
          </a:p>
          <a:p>
            <a:pPr lvl="3" algn="just"/>
            <a:r>
              <a:rPr lang="ru-RU" dirty="0"/>
              <a:t>Ожидаемые ключевые </a:t>
            </a:r>
            <a:r>
              <a:rPr lang="ru-RU" dirty="0" smtClean="0"/>
              <a:t>финансовые результаты </a:t>
            </a:r>
            <a:r>
              <a:rPr lang="ru-RU" dirty="0"/>
              <a:t>и </a:t>
            </a:r>
            <a:r>
              <a:rPr lang="ru-RU" dirty="0" smtClean="0"/>
              <a:t>ориентировочный срок </a:t>
            </a:r>
            <a:r>
              <a:rPr lang="ru-RU" dirty="0"/>
              <a:t>их </a:t>
            </a:r>
            <a:r>
              <a:rPr lang="ru-RU" dirty="0" smtClean="0"/>
              <a:t>достижения</a:t>
            </a:r>
            <a:endParaRPr lang="ru-RU" dirty="0"/>
          </a:p>
        </p:txBody>
      </p:sp>
      <p:sp>
        <p:nvSpPr>
          <p:cNvPr id="23" name="Дата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4CAEE5-302C-499E-B76E-92AEDE7E53B4}" type="datetime1">
              <a:rPr lang="ru-RU"/>
              <a:pPr>
                <a:defRPr/>
              </a:pPr>
              <a:t>24.05.2012</a:t>
            </a:fld>
            <a:endParaRPr lang="ru-RU" dirty="0"/>
          </a:p>
        </p:txBody>
      </p:sp>
      <p:sp>
        <p:nvSpPr>
          <p:cNvPr id="24" name="Номер слайда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260135-B046-4808-B846-FCC6E61F6026}" type="slidenum">
              <a:rPr lang="ru-RU"/>
              <a:pPr>
                <a:defRPr/>
              </a:pPr>
              <a:t>6</a:t>
            </a:fld>
            <a:endParaRPr lang="ru-RU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ru-RU" dirty="0" smtClean="0"/>
              <a:t>5. Дорожная </a:t>
            </a:r>
            <a:r>
              <a:rPr lang="ru-RU" dirty="0"/>
              <a:t>карта и </a:t>
            </a:r>
            <a:r>
              <a:rPr lang="ru-RU" dirty="0" smtClean="0"/>
              <a:t>финансовый план </a:t>
            </a:r>
            <a:r>
              <a:rPr lang="ru-RU" dirty="0"/>
              <a:t>П</a:t>
            </a:r>
            <a:r>
              <a:rPr lang="ru-RU" dirty="0" smtClean="0"/>
              <a:t>роекта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391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ПРЕДВАРИТЕЛЬНЫЙ ПЛАН-ГРАФИК РЕАЛИЗАЦИИ ПРОЕКТА</a:t>
            </a: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smtClean="0"/>
              <a:t>Конфиденциально</a:t>
            </a:r>
            <a:endParaRPr lang="ru-RU" dirty="0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8092457"/>
              </p:ext>
            </p:extLst>
          </p:nvPr>
        </p:nvGraphicFramePr>
        <p:xfrm>
          <a:off x="492224" y="1124744"/>
          <a:ext cx="8183464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7608"/>
                <a:gridCol w="467988"/>
                <a:gridCol w="467988"/>
                <a:gridCol w="467988"/>
                <a:gridCol w="467988"/>
                <a:gridCol w="467988"/>
                <a:gridCol w="467988"/>
                <a:gridCol w="467988"/>
                <a:gridCol w="467988"/>
                <a:gridCol w="467988"/>
                <a:gridCol w="467988"/>
                <a:gridCol w="467988"/>
                <a:gridCol w="467988"/>
              </a:tblGrid>
              <a:tr h="288699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Arial" pitchFamily="34" charset="0"/>
                          <a:cs typeface="Arial" pitchFamily="34" charset="0"/>
                        </a:rPr>
                        <a:t>Ключевые действия</a:t>
                      </a:r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Arial" pitchFamily="34" charset="0"/>
                          <a:cs typeface="Arial" pitchFamily="34" charset="0"/>
                        </a:rPr>
                        <a:t>Текущий статус </a:t>
                      </a:r>
                      <a:r>
                        <a:rPr lang="ru-RU" sz="900" dirty="0" smtClean="0">
                          <a:latin typeface="Arial" pitchFamily="34" charset="0"/>
                          <a:cs typeface="Arial" pitchFamily="34" charset="0"/>
                        </a:rPr>
                        <a:t>(Завершенные мероприятия)</a:t>
                      </a:r>
                      <a:endParaRPr lang="ru-RU" sz="9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Стадия, на которую привлекается грант</a:t>
                      </a:r>
                      <a:endParaRPr lang="ru-RU" sz="1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DF1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Arial" pitchFamily="34" charset="0"/>
                          <a:cs typeface="Arial" pitchFamily="34" charset="0"/>
                        </a:rPr>
                        <a:t>Последующие</a:t>
                      </a:r>
                      <a:r>
                        <a:rPr lang="ru-RU" sz="1000" baseline="0" dirty="0" smtClean="0">
                          <a:latin typeface="Arial" pitchFamily="34" charset="0"/>
                          <a:cs typeface="Arial" pitchFamily="34" charset="0"/>
                        </a:rPr>
                        <a:t> стадии</a:t>
                      </a:r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93480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Сроки реализации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ru-RU" sz="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r>
                        <a:rPr lang="en-US" sz="800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800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год</a:t>
                      </a:r>
                      <a:endParaRPr lang="ru-RU" sz="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r>
                        <a:rPr lang="ru-RU" sz="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800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год</a:t>
                      </a:r>
                      <a:endParaRPr lang="ru-RU" sz="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r>
                        <a:rPr lang="ru-RU" sz="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800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год</a:t>
                      </a:r>
                      <a:endParaRPr lang="ru-RU" sz="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IV</a:t>
                      </a:r>
                      <a:r>
                        <a:rPr lang="ru-RU" sz="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800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год</a:t>
                      </a:r>
                      <a:endParaRPr lang="ru-RU" sz="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ru-RU" sz="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800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год</a:t>
                      </a:r>
                      <a:endParaRPr lang="ru-RU" sz="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r>
                        <a:rPr lang="ru-RU" sz="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800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год</a:t>
                      </a:r>
                      <a:endParaRPr lang="ru-RU" sz="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r>
                        <a:rPr lang="ru-RU" sz="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800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год</a:t>
                      </a:r>
                      <a:endParaRPr lang="ru-RU" sz="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IV</a:t>
                      </a:r>
                      <a:r>
                        <a:rPr lang="ru-RU" sz="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800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год</a:t>
                      </a:r>
                      <a:endParaRPr lang="ru-RU" sz="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ru-RU" sz="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800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год</a:t>
                      </a:r>
                      <a:endParaRPr lang="ru-RU" sz="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r>
                        <a:rPr lang="ru-RU" sz="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800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год</a:t>
                      </a:r>
                      <a:endParaRPr lang="ru-RU" sz="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r>
                        <a:rPr lang="ru-RU" sz="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800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год</a:t>
                      </a:r>
                      <a:endParaRPr lang="ru-RU" sz="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IV</a:t>
                      </a:r>
                      <a:r>
                        <a:rPr lang="ru-RU" sz="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800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год</a:t>
                      </a:r>
                      <a:endParaRPr lang="ru-RU" sz="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480">
                <a:tc>
                  <a:txBody>
                    <a:bodyPr/>
                    <a:lstStyle/>
                    <a:p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Исследования и разработки</a:t>
                      </a:r>
                      <a:endParaRPr lang="ru-RU" sz="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9348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ru-RU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ru-RU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Мероприятие</a:t>
                      </a:r>
                      <a:r>
                        <a:rPr lang="en-US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800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accent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˅</a:t>
                      </a:r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93480"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2. </a:t>
                      </a:r>
                      <a:r>
                        <a:rPr lang="en-US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ru-RU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Мероприятие</a:t>
                      </a:r>
                      <a:r>
                        <a:rPr lang="en-US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800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accent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˅</a:t>
                      </a:r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93480"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3. </a:t>
                      </a:r>
                      <a:r>
                        <a:rPr lang="en-US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ru-RU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Мероприятие</a:t>
                      </a:r>
                      <a:r>
                        <a:rPr lang="en-US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800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accent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˅</a:t>
                      </a:r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93480">
                <a:tc>
                  <a:txBody>
                    <a:bodyPr/>
                    <a:lstStyle/>
                    <a:p>
                      <a:r>
                        <a:rPr lang="ru-RU" sz="80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4.</a:t>
                      </a:r>
                      <a:r>
                        <a:rPr lang="ru-RU" sz="800" baseline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ru-RU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Мероприятие</a:t>
                      </a:r>
                      <a:r>
                        <a:rPr lang="en-US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800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accent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˅</a:t>
                      </a:r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93480">
                <a:tc>
                  <a:txBody>
                    <a:bodyPr/>
                    <a:lstStyle/>
                    <a:p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Маркетинг и внедрение</a:t>
                      </a:r>
                      <a:endParaRPr lang="ru-RU" sz="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93480"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ru-RU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Мероприятие</a:t>
                      </a:r>
                      <a:r>
                        <a:rPr lang="en-US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800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accent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˅</a:t>
                      </a:r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93480"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2. </a:t>
                      </a:r>
                      <a:r>
                        <a:rPr lang="en-US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ru-RU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Мероприятие</a:t>
                      </a:r>
                      <a:r>
                        <a:rPr lang="en-US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800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accent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˅</a:t>
                      </a:r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93480">
                <a:tc>
                  <a:txBody>
                    <a:bodyPr/>
                    <a:lstStyle/>
                    <a:p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Интеллектуальная</a:t>
                      </a:r>
                      <a:r>
                        <a:rPr lang="ru-RU" sz="800" b="1" baseline="0" dirty="0" smtClean="0">
                          <a:latin typeface="Arial" pitchFamily="34" charset="0"/>
                          <a:cs typeface="Arial" pitchFamily="34" charset="0"/>
                        </a:rPr>
                        <a:t> собственность</a:t>
                      </a:r>
                      <a:endParaRPr lang="ru-RU" sz="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93480"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ru-RU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Мероприятие</a:t>
                      </a:r>
                      <a:r>
                        <a:rPr lang="en-US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800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accent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˅</a:t>
                      </a:r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93480"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2. </a:t>
                      </a:r>
                      <a:r>
                        <a:rPr lang="en-US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ru-RU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Мероприятие</a:t>
                      </a:r>
                      <a:r>
                        <a:rPr lang="en-US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r>
                        <a:rPr lang="ru-RU" sz="800" baseline="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800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accent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˅</a:t>
                      </a:r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93480">
                <a:tc>
                  <a:txBody>
                    <a:bodyPr/>
                    <a:lstStyle/>
                    <a:p>
                      <a:r>
                        <a:rPr lang="ru-RU" sz="800" b="1" dirty="0" smtClean="0">
                          <a:latin typeface="Arial" pitchFamily="34" charset="0"/>
                          <a:cs typeface="Arial" pitchFamily="34" charset="0"/>
                        </a:rPr>
                        <a:t>Финансирование</a:t>
                      </a:r>
                      <a:endParaRPr lang="ru-RU" sz="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93480"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ru-RU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Мероприятие</a:t>
                      </a:r>
                      <a:r>
                        <a:rPr lang="en-US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800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accent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˅</a:t>
                      </a:r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93480"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2. </a:t>
                      </a:r>
                      <a:r>
                        <a:rPr lang="en-US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ru-RU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Мероприятие</a:t>
                      </a:r>
                      <a:r>
                        <a:rPr lang="en-US" sz="800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800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accent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˅</a:t>
                      </a:r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accent2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3" name="Текст 10"/>
          <p:cNvSpPr>
            <a:spLocks noGrp="1"/>
          </p:cNvSpPr>
          <p:nvPr>
            <p:ph type="body" sz="quarter" idx="11"/>
          </p:nvPr>
        </p:nvSpPr>
        <p:spPr>
          <a:xfrm>
            <a:off x="5364088" y="2492896"/>
            <a:ext cx="2664296" cy="2880320"/>
          </a:xfrm>
          <a:solidFill>
            <a:schemeClr val="accent2"/>
          </a:solidFill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Комментарии:</a:t>
            </a:r>
          </a:p>
          <a:p>
            <a:pPr lvl="1"/>
            <a:r>
              <a:rPr lang="ru-RU" dirty="0" smtClean="0">
                <a:solidFill>
                  <a:schemeClr val="bg1"/>
                </a:solidFill>
              </a:rPr>
              <a:t>На плане-графике необходимо отметить моменты времени, когда то или иное мероприятие совершилось или должно быть совершено</a:t>
            </a:r>
          </a:p>
          <a:p>
            <a:pPr lvl="1"/>
            <a:r>
              <a:rPr lang="ru-RU" dirty="0" smtClean="0">
                <a:solidFill>
                  <a:schemeClr val="bg1"/>
                </a:solidFill>
              </a:rPr>
              <a:t>При необходимости добавьте основные вехи - контрольные точки, моменты получения результатов, моменты устранения научно-технических неопределенностей и т.п., актуальные для Вашего проекта</a:t>
            </a:r>
          </a:p>
          <a:p>
            <a:pPr lvl="1"/>
            <a:r>
              <a:rPr lang="ru-RU" dirty="0" smtClean="0">
                <a:solidFill>
                  <a:schemeClr val="bg1"/>
                </a:solidFill>
              </a:rPr>
              <a:t>Данное информационное окно с пояснениями можно удалить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94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pTgLUwRN0q8LAvIQm3d1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vSzOF8jaECp07IfU.S8I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HECiaDwxUe6sw2Aq1BBOg"/>
</p:tagLst>
</file>

<file path=ppt/theme/theme1.xml><?xml version="1.0" encoding="utf-8"?>
<a:theme xmlns:a="http://schemas.openxmlformats.org/drawingml/2006/main" name="Тема Office">
  <a:themeElements>
    <a:clrScheme name="Skolkovo 1">
      <a:dk1>
        <a:srgbClr val="595959"/>
      </a:dk1>
      <a:lt1>
        <a:sysClr val="window" lastClr="FFFFFF"/>
      </a:lt1>
      <a:dk2>
        <a:srgbClr val="1F497D"/>
      </a:dk2>
      <a:lt2>
        <a:srgbClr val="EEECE1"/>
      </a:lt2>
      <a:accent1>
        <a:srgbClr val="FF8200"/>
      </a:accent1>
      <a:accent2>
        <a:srgbClr val="5AD7FF"/>
      </a:accent2>
      <a:accent3>
        <a:srgbClr val="C8FF0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1690</TotalTime>
  <Words>1264</Words>
  <Application>Microsoft Office PowerPoint</Application>
  <PresentationFormat>Экран (4:3)</PresentationFormat>
  <Paragraphs>247</Paragraphs>
  <Slides>7</Slides>
  <Notes>6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Тема Office</vt:lpstr>
      <vt:lpstr>think-cell Slide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ПРЕДВАРИТЕЛЬНЫЙ ПЛАН-ГРАФИК РЕАЛИЗАЦИИ ПРОЕКТА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subject/>
  <cp:keywords/>
  <dc:description/>
  <cp:lastPrinted>2012-05-23T08:13:03Z</cp:lastPrinted>
  <dcterms:created xsi:type="dcterms:W3CDTF">2011-01-23T13:18:48Z</dcterms:created>
  <dcterms:modified xsi:type="dcterms:W3CDTF">2012-05-24T12:37:06Z</dcterms:modified>
  <cp:category/>
</cp:coreProperties>
</file>