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1.xml" ContentType="application/vnd.openxmlformats-officedocument.presentationml.notesSlide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notesSlides/notesSlide2.xml" ContentType="application/vnd.openxmlformats-officedocument.presentationml.notesSlide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3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notesSlides/notesSlide4.xml" ContentType="application/vnd.openxmlformats-officedocument.presentationml.notesSlide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notesSlides/notesSlide5.xml" ContentType="application/vnd.openxmlformats-officedocument.presentationml.notesSlide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notesSlides/notesSlide6.xml" ContentType="application/vnd.openxmlformats-officedocument.presentationml.notesSlide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7.xml" ContentType="application/vnd.openxmlformats-officedocument.presentationml.notesSlide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notesSlides/notesSlide8.xml" ContentType="application/vnd.openxmlformats-officedocument.presentationml.notesSlide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notesSlides/notesSlide9.xml" ContentType="application/vnd.openxmlformats-officedocument.presentationml.notesSlide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62" r:id="rId2"/>
  </p:sldMasterIdLst>
  <p:notesMasterIdLst>
    <p:notesMasterId r:id="rId20"/>
  </p:notesMasterIdLst>
  <p:handoutMasterIdLst>
    <p:handoutMasterId r:id="rId21"/>
  </p:handoutMasterIdLst>
  <p:sldIdLst>
    <p:sldId id="256" r:id="rId3"/>
    <p:sldId id="414" r:id="rId4"/>
    <p:sldId id="352" r:id="rId5"/>
    <p:sldId id="415" r:id="rId6"/>
    <p:sldId id="423" r:id="rId7"/>
    <p:sldId id="422" r:id="rId8"/>
    <p:sldId id="424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</p:sldIdLst>
  <p:sldSz cx="9144000" cy="6858000" type="screen4x3"/>
  <p:notesSz cx="6797675" cy="98742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D5F3"/>
    <a:srgbClr val="808080"/>
    <a:srgbClr val="458B45"/>
    <a:srgbClr val="A000E6"/>
    <a:srgbClr val="F3F3F3"/>
    <a:srgbClr val="800080"/>
    <a:srgbClr val="87CCEB"/>
    <a:srgbClr val="7CDFF6"/>
    <a:srgbClr val="99FF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1" autoAdjust="0"/>
    <p:restoredTop sz="94660"/>
  </p:normalViewPr>
  <p:slideViewPr>
    <p:cSldViewPr>
      <p:cViewPr>
        <p:scale>
          <a:sx n="75" d="100"/>
          <a:sy n="75" d="100"/>
        </p:scale>
        <p:origin x="-2580" y="-960"/>
      </p:cViewPr>
      <p:guideLst>
        <p:guide orient="horz" pos="210"/>
        <p:guide orient="horz" pos="4247"/>
        <p:guide orient="horz" pos="482"/>
        <p:guide pos="68"/>
        <p:guide pos="5375"/>
        <p:guide pos="1474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-3972" y="-96"/>
      </p:cViewPr>
      <p:guideLst>
        <p:guide orient="horz" pos="3111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718B8-3379-4F84-88C6-637A340A8CE4}" type="datetimeFigureOut">
              <a:rPr lang="ru-RU" smtClean="0"/>
              <a:t>22.05.2012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F4D12-923E-4ABD-9390-586AE394F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41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328BF-6E35-4A2A-84EB-72702D5DEDF1}" type="datetimeFigureOut">
              <a:rPr lang="ru-RU" smtClean="0"/>
              <a:t>22.05.2012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05F6A-4394-43A3-9672-DACC88695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125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3838"/>
            <a:ext cx="5794375" cy="246062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3838"/>
            <a:ext cx="5794375" cy="246062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5305425"/>
            <a:ext cx="5792787" cy="246063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5305425"/>
            <a:ext cx="5792787" cy="246063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3238" y="619125"/>
            <a:ext cx="5797550" cy="4348163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5425"/>
            <a:ext cx="5794375" cy="246063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1200" cy="4344988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5305425"/>
            <a:ext cx="5792787" cy="249238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1200" cy="4344988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5305425"/>
            <a:ext cx="5792787" cy="249238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3838"/>
            <a:ext cx="5794375" cy="246062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3838"/>
            <a:ext cx="5794375" cy="246062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619125"/>
            <a:ext cx="5794375" cy="4346575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5303838"/>
            <a:ext cx="5794375" cy="246062"/>
          </a:xfrm>
          <a:noFill/>
        </p:spPr>
        <p:txBody>
          <a:bodyPr/>
          <a:lstStyle/>
          <a:p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"/>
          <a:stretch/>
        </p:blipFill>
        <p:spPr bwMode="auto">
          <a:xfrm>
            <a:off x="216024" y="261216"/>
            <a:ext cx="8460432" cy="629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6588224" y="3198474"/>
            <a:ext cx="187220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dirty="0">
              <a:cs typeface="Aharoni" pitchFamily="2" charset="-79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364088" y="4926666"/>
            <a:ext cx="309634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dirty="0">
              <a:solidFill>
                <a:srgbClr val="92D050"/>
              </a:solidFill>
              <a:cs typeface="Aharoni" pitchFamily="2" charset="-79"/>
            </a:endParaRPr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5004048" y="3774538"/>
            <a:ext cx="345638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dirty="0">
              <a:cs typeface="Aharoni" pitchFamily="2" charset="-79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2627784" y="4350602"/>
            <a:ext cx="5832647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5867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1B85A-2C39-4BCE-8940-0FC7BD21E55D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877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49" y="4407327"/>
            <a:ext cx="7771995" cy="1261884"/>
          </a:xfrm>
        </p:spPr>
        <p:txBody>
          <a:bodyPr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49" y="2907443"/>
            <a:ext cx="7771995" cy="1499884"/>
          </a:xfrm>
        </p:spPr>
        <p:txBody>
          <a:bodyPr anchor="b"/>
          <a:lstStyle>
            <a:lvl1pPr marL="0" indent="0">
              <a:buNone/>
              <a:defRPr sz="2000"/>
            </a:lvl1pPr>
            <a:lvl2pPr marL="466481" indent="0">
              <a:buNone/>
              <a:defRPr sz="1800"/>
            </a:lvl2pPr>
            <a:lvl3pPr marL="932962" indent="0">
              <a:buNone/>
              <a:defRPr sz="1600"/>
            </a:lvl3pPr>
            <a:lvl4pPr marL="1399443" indent="0">
              <a:buNone/>
              <a:defRPr sz="1400"/>
            </a:lvl4pPr>
            <a:lvl5pPr marL="1865925" indent="0">
              <a:buNone/>
              <a:defRPr sz="1400"/>
            </a:lvl5pPr>
            <a:lvl6pPr marL="2332406" indent="0">
              <a:buNone/>
              <a:defRPr sz="1400"/>
            </a:lvl6pPr>
            <a:lvl7pPr marL="2798887" indent="0">
              <a:buNone/>
              <a:defRPr sz="1400"/>
            </a:lvl7pPr>
            <a:lvl8pPr marL="3265368" indent="0">
              <a:buNone/>
              <a:defRPr sz="1400"/>
            </a:lvl8pPr>
            <a:lvl9pPr marL="373184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E520D-495A-473C-8C0A-5373EBDD287A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8175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2155" y="1990667"/>
            <a:ext cx="2117131" cy="124720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54791" y="1990667"/>
            <a:ext cx="2117132" cy="124720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5BFDC-B876-4A78-A784-BF810576D558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928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795" y="275356"/>
            <a:ext cx="8230410" cy="292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96" y="1535519"/>
            <a:ext cx="4039882" cy="639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6481" indent="0">
              <a:buNone/>
              <a:defRPr sz="2000" b="1"/>
            </a:lvl2pPr>
            <a:lvl3pPr marL="932962" indent="0">
              <a:buNone/>
              <a:defRPr sz="1800" b="1"/>
            </a:lvl3pPr>
            <a:lvl4pPr marL="1399443" indent="0">
              <a:buNone/>
              <a:defRPr sz="1600" b="1"/>
            </a:lvl4pPr>
            <a:lvl5pPr marL="1865925" indent="0">
              <a:buNone/>
              <a:defRPr sz="1600" b="1"/>
            </a:lvl5pPr>
            <a:lvl6pPr marL="2332406" indent="0">
              <a:buNone/>
              <a:defRPr sz="1600" b="1"/>
            </a:lvl6pPr>
            <a:lvl7pPr marL="2798887" indent="0">
              <a:buNone/>
              <a:defRPr sz="1600" b="1"/>
            </a:lvl7pPr>
            <a:lvl8pPr marL="3265368" indent="0">
              <a:buNone/>
              <a:defRPr sz="1600" b="1"/>
            </a:lvl8pPr>
            <a:lvl9pPr marL="373184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96" y="2175318"/>
            <a:ext cx="4039882" cy="39505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703" y="1535519"/>
            <a:ext cx="4041502" cy="639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66481" indent="0">
              <a:buNone/>
              <a:defRPr sz="2000" b="1"/>
            </a:lvl2pPr>
            <a:lvl3pPr marL="932962" indent="0">
              <a:buNone/>
              <a:defRPr sz="1800" b="1"/>
            </a:lvl3pPr>
            <a:lvl4pPr marL="1399443" indent="0">
              <a:buNone/>
              <a:defRPr sz="1600" b="1"/>
            </a:lvl4pPr>
            <a:lvl5pPr marL="1865925" indent="0">
              <a:buNone/>
              <a:defRPr sz="1600" b="1"/>
            </a:lvl5pPr>
            <a:lvl6pPr marL="2332406" indent="0">
              <a:buNone/>
              <a:defRPr sz="1600" b="1"/>
            </a:lvl6pPr>
            <a:lvl7pPr marL="2798887" indent="0">
              <a:buNone/>
              <a:defRPr sz="1600" b="1"/>
            </a:lvl7pPr>
            <a:lvl8pPr marL="3265368" indent="0">
              <a:buNone/>
              <a:defRPr sz="1600" b="1"/>
            </a:lvl8pPr>
            <a:lvl9pPr marL="373184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703" y="2175318"/>
            <a:ext cx="4041502" cy="39505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17EBC-F185-4A3B-A643-5C650142B950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954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A1560-0549-41CB-825E-E750F5D2F023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232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2C4D-C610-4A13-84AA-5FE424EB7539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424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795" y="819542"/>
            <a:ext cx="3008044" cy="615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988" y="273738"/>
            <a:ext cx="5112217" cy="585213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795" y="1435094"/>
            <a:ext cx="3008044" cy="4690781"/>
          </a:xfrm>
        </p:spPr>
        <p:txBody>
          <a:bodyPr/>
          <a:lstStyle>
            <a:lvl1pPr marL="0" indent="0">
              <a:buNone/>
              <a:defRPr sz="1400"/>
            </a:lvl1pPr>
            <a:lvl2pPr marL="466481" indent="0">
              <a:buNone/>
              <a:defRPr sz="1200"/>
            </a:lvl2pPr>
            <a:lvl3pPr marL="932962" indent="0">
              <a:buNone/>
              <a:defRPr sz="1000"/>
            </a:lvl3pPr>
            <a:lvl4pPr marL="1399443" indent="0">
              <a:buNone/>
              <a:defRPr sz="900"/>
            </a:lvl4pPr>
            <a:lvl5pPr marL="1865925" indent="0">
              <a:buNone/>
              <a:defRPr sz="900"/>
            </a:lvl5pPr>
            <a:lvl6pPr marL="2332406" indent="0">
              <a:buNone/>
              <a:defRPr sz="900"/>
            </a:lvl6pPr>
            <a:lvl7pPr marL="2798887" indent="0">
              <a:buNone/>
              <a:defRPr sz="900"/>
            </a:lvl7pPr>
            <a:lvl8pPr marL="3265368" indent="0">
              <a:buNone/>
              <a:defRPr sz="900"/>
            </a:lvl8pPr>
            <a:lvl9pPr marL="373184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8E4B8-B912-4C0C-ADA5-28404493DF40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0291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544" y="5060058"/>
            <a:ext cx="5486400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544" y="612264"/>
            <a:ext cx="5486400" cy="4115772"/>
          </a:xfrm>
        </p:spPr>
        <p:txBody>
          <a:bodyPr/>
          <a:lstStyle>
            <a:lvl1pPr marL="0" indent="0">
              <a:buNone/>
              <a:defRPr sz="3300"/>
            </a:lvl1pPr>
            <a:lvl2pPr marL="466481" indent="0">
              <a:buNone/>
              <a:defRPr sz="2900"/>
            </a:lvl2pPr>
            <a:lvl3pPr marL="932962" indent="0">
              <a:buNone/>
              <a:defRPr sz="2400"/>
            </a:lvl3pPr>
            <a:lvl4pPr marL="1399443" indent="0">
              <a:buNone/>
              <a:defRPr sz="2000"/>
            </a:lvl4pPr>
            <a:lvl5pPr marL="1865925" indent="0">
              <a:buNone/>
              <a:defRPr sz="2000"/>
            </a:lvl5pPr>
            <a:lvl6pPr marL="2332406" indent="0">
              <a:buNone/>
              <a:defRPr sz="2000"/>
            </a:lvl6pPr>
            <a:lvl7pPr marL="2798887" indent="0">
              <a:buNone/>
              <a:defRPr sz="2000"/>
            </a:lvl7pPr>
            <a:lvl8pPr marL="3265368" indent="0">
              <a:buNone/>
              <a:defRPr sz="2000"/>
            </a:lvl8pPr>
            <a:lvl9pPr marL="3731849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544" y="5367835"/>
            <a:ext cx="5486400" cy="805014"/>
          </a:xfrm>
        </p:spPr>
        <p:txBody>
          <a:bodyPr/>
          <a:lstStyle>
            <a:lvl1pPr marL="0" indent="0">
              <a:buNone/>
              <a:defRPr sz="1400"/>
            </a:lvl1pPr>
            <a:lvl2pPr marL="466481" indent="0">
              <a:buNone/>
              <a:defRPr sz="1200"/>
            </a:lvl2pPr>
            <a:lvl3pPr marL="932962" indent="0">
              <a:buNone/>
              <a:defRPr sz="1000"/>
            </a:lvl3pPr>
            <a:lvl4pPr marL="1399443" indent="0">
              <a:buNone/>
              <a:defRPr sz="900"/>
            </a:lvl4pPr>
            <a:lvl5pPr marL="1865925" indent="0">
              <a:buNone/>
              <a:defRPr sz="900"/>
            </a:lvl5pPr>
            <a:lvl6pPr marL="2332406" indent="0">
              <a:buNone/>
              <a:defRPr sz="900"/>
            </a:lvl6pPr>
            <a:lvl7pPr marL="2798887" indent="0">
              <a:buNone/>
              <a:defRPr sz="900"/>
            </a:lvl7pPr>
            <a:lvl8pPr marL="3265368" indent="0">
              <a:buNone/>
              <a:defRPr sz="900"/>
            </a:lvl8pPr>
            <a:lvl9pPr marL="373184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FE4E5-ED7E-4D5A-8F1A-9561EE0DB8F9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9829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1F8A9-8ABA-473D-BCF1-666115A8A58C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16936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30827" y="234864"/>
            <a:ext cx="584775" cy="300300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488" y="234864"/>
            <a:ext cx="6440486" cy="30030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A2CE4-28D4-4725-9C0C-4A7BB421277B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214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8100391" y="0"/>
            <a:ext cx="349027" cy="620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056783" cy="576064"/>
          </a:xfrm>
        </p:spPr>
        <p:txBody>
          <a:bodyPr anchor="ctr">
            <a:normAutofit/>
          </a:bodyPr>
          <a:lstStyle>
            <a:lvl1pPr algn="l">
              <a:defRPr sz="1800" b="1">
                <a:latin typeface="+mj-lt"/>
                <a:cs typeface="Aharoni" pitchFamily="2" charset="-79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652" y="908720"/>
            <a:ext cx="8323836" cy="5217443"/>
          </a:xfrm>
        </p:spPr>
        <p:txBody>
          <a:bodyPr>
            <a:normAutofit/>
          </a:bodyPr>
          <a:lstStyle>
            <a:lvl1pPr marL="342900" indent="-342900">
              <a:buClr>
                <a:srgbClr val="00B0F0"/>
              </a:buClr>
              <a:buSzPct val="120000"/>
              <a:buFont typeface="Calibri" pitchFamily="34" charset="0"/>
              <a:buChar char="–"/>
              <a:defRPr sz="2000">
                <a:latin typeface="+mj-lt"/>
                <a:cs typeface="Aharoni" pitchFamily="2" charset="-79"/>
              </a:defRPr>
            </a:lvl1pPr>
            <a:lvl2pPr marL="742950" indent="-285750">
              <a:buClr>
                <a:srgbClr val="00B0F0"/>
              </a:buClr>
              <a:buSzPct val="120000"/>
              <a:buFont typeface="Calibri" pitchFamily="34" charset="0"/>
              <a:buChar char="–"/>
              <a:defRPr sz="1800">
                <a:latin typeface="+mj-lt"/>
                <a:cs typeface="Aharoni" pitchFamily="2" charset="-79"/>
              </a:defRPr>
            </a:lvl2pPr>
            <a:lvl3pPr marL="1143000" indent="-228600">
              <a:buClr>
                <a:srgbClr val="00B0F0"/>
              </a:buClr>
              <a:buSzPct val="120000"/>
              <a:buFont typeface="Calibri" pitchFamily="34" charset="0"/>
              <a:buChar char="–"/>
              <a:defRPr sz="1600">
                <a:latin typeface="+mj-lt"/>
                <a:cs typeface="Aharoni" pitchFamily="2" charset="-79"/>
              </a:defRPr>
            </a:lvl3pPr>
            <a:lvl4pPr marL="1600200" indent="-228600">
              <a:buClr>
                <a:srgbClr val="00B0F0"/>
              </a:buClr>
              <a:buSzPct val="120000"/>
              <a:buFont typeface="Calibri" pitchFamily="34" charset="0"/>
              <a:buChar char="–"/>
              <a:defRPr sz="1400">
                <a:latin typeface="+mj-lt"/>
                <a:cs typeface="Aharoni" pitchFamily="2" charset="-79"/>
              </a:defRPr>
            </a:lvl4pPr>
            <a:lvl5pPr marL="2057400" indent="-228600">
              <a:buClr>
                <a:srgbClr val="00B0F0"/>
              </a:buClr>
              <a:buSzPct val="120000"/>
              <a:buFont typeface="Calibri" pitchFamily="34" charset="0"/>
              <a:buChar char="–"/>
              <a:defRPr sz="1400">
                <a:latin typeface="+mj-lt"/>
                <a:cs typeface="Aharoni" pitchFamily="2" charset="-79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0381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088766" y="125258"/>
            <a:ext cx="432048" cy="365125"/>
          </a:xfrm>
        </p:spPr>
        <p:txBody>
          <a:bodyPr/>
          <a:lstStyle>
            <a:lvl1pPr algn="ctr">
              <a:defRPr sz="1600" b="1">
                <a:solidFill>
                  <a:srgbClr val="92D050"/>
                </a:solidFill>
                <a:latin typeface="+mj-lt"/>
                <a:cs typeface="Aharoni" pitchFamily="2" charset="-79"/>
              </a:defRPr>
            </a:lvl1pPr>
          </a:lstStyle>
          <a:p>
            <a:fld id="{178ED7E5-E168-41FC-9610-D5E15D9A79F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858975" y="6453336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Материалы для обсуждения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401991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67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20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77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57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7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47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482155" y="1990667"/>
            <a:ext cx="4389768" cy="1247204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51266-98B0-49B3-ACD9-41520D8E880E}" type="slidenum">
              <a:rPr lang="en-US"/>
              <a:pPr>
                <a:defRPr/>
              </a:pPr>
              <a:t>‹#›</a:t>
            </a:fld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53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BottomBar"/>
          <p:cNvSpPr>
            <a:spLocks noChangeArrowheads="1"/>
          </p:cNvSpPr>
          <p:nvPr/>
        </p:nvSpPr>
        <p:spPr bwMode="auto">
          <a:xfrm>
            <a:off x="0" y="6428769"/>
            <a:ext cx="9144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000000"/>
              </a:solidFill>
            </a:endParaRPr>
          </a:p>
        </p:txBody>
      </p:sp>
      <p:sp>
        <p:nvSpPr>
          <p:cNvPr id="5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32588" y="6566446"/>
            <a:ext cx="1269955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000" smtClean="0">
                <a:solidFill>
                  <a:srgbClr val="000000"/>
                </a:solidFill>
              </a:rPr>
              <a:t>McKinsey &amp; Company</a:t>
            </a: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21489" y="27537"/>
            <a:ext cx="868234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21489" y="542615"/>
            <a:ext cx="3730492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0" smtClean="0">
                <a:solidFill>
                  <a:srgbClr val="808080"/>
                </a:solidFill>
              </a:rPr>
              <a:t>Единица измерения</a:t>
            </a:r>
          </a:p>
        </p:txBody>
      </p:sp>
      <p:grpSp>
        <p:nvGrpSpPr>
          <p:cNvPr id="8" name="McK Slide Elements"/>
          <p:cNvGrpSpPr>
            <a:grpSpLocks/>
          </p:cNvGrpSpPr>
          <p:nvPr/>
        </p:nvGrpSpPr>
        <p:grpSpPr bwMode="auto">
          <a:xfrm>
            <a:off x="121489" y="6203623"/>
            <a:ext cx="8722840" cy="518318"/>
            <a:chOff x="75" y="3830"/>
            <a:chExt cx="5385" cy="320"/>
          </a:xfrm>
        </p:grpSpPr>
        <p:sp>
          <p:nvSpPr>
            <p:cNvPr id="9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r>
                <a:rPr lang="en-US" sz="1000" b="0" smtClean="0">
                  <a:solidFill>
                    <a:srgbClr val="000000"/>
                  </a:solidFill>
                </a:rPr>
                <a:t>1 Сноска</a:t>
              </a:r>
            </a:p>
          </p:txBody>
        </p:sp>
        <p:sp>
          <p:nvSpPr>
            <p:cNvPr id="10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796905" indent="-796905" defTabSz="913526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795286" algn="l"/>
                </a:tabLst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2" name="AutoShape 249" hidden="1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ru-RU" sz="1600" b="1" smtClean="0">
                  <a:solidFill>
                    <a:srgbClr val="000000"/>
                  </a:solidFill>
                </a:rPr>
                <a:t>Название документа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ru-RU" sz="1600" smtClean="0">
                  <a:solidFill>
                    <a:srgbClr val="808080"/>
                  </a:solidFill>
                </a:rPr>
                <a:t>Единица измерения</a:t>
              </a:r>
            </a:p>
          </p:txBody>
        </p:sp>
      </p:grpSp>
      <p:sp>
        <p:nvSpPr>
          <p:cNvPr id="14" name="Working Draft" hidden="1"/>
          <p:cNvSpPr txBox="1">
            <a:spLocks noChangeArrowheads="1"/>
          </p:cNvSpPr>
          <p:nvPr/>
        </p:nvSpPr>
        <p:spPr bwMode="auto">
          <a:xfrm rot="5400000">
            <a:off x="8052288" y="2915538"/>
            <a:ext cx="2040879" cy="9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600" b="0" smtClean="0">
                <a:solidFill>
                  <a:srgbClr val="000000"/>
                </a:solidFill>
              </a:rPr>
              <a:t>Last Modified 23.02.2012 13:33:00 Russian Standard Time</a:t>
            </a:r>
          </a:p>
        </p:txBody>
      </p:sp>
      <p:sp>
        <p:nvSpPr>
          <p:cNvPr id="15" name="Printed" hidden="1"/>
          <p:cNvSpPr txBox="1">
            <a:spLocks noChangeArrowheads="1"/>
          </p:cNvSpPr>
          <p:nvPr/>
        </p:nvSpPr>
        <p:spPr bwMode="auto">
          <a:xfrm rot="5400000">
            <a:off x="8160811" y="4719934"/>
            <a:ext cx="1823833" cy="9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600" b="0" smtClean="0">
                <a:solidFill>
                  <a:srgbClr val="000000"/>
                </a:solidFill>
              </a:rPr>
              <a:t>Printed 23.02.2012 13:28:22 Russian Standard Time</a:t>
            </a:r>
          </a:p>
        </p:txBody>
      </p:sp>
      <p:sp>
        <p:nvSpPr>
          <p:cNvPr id="16" name="SlideLogoSeparator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90015" y="6534052"/>
            <a:ext cx="40496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200" smtClean="0">
                <a:solidFill>
                  <a:srgbClr val="000000"/>
                </a:solidFill>
              </a:rPr>
              <a:t>|</a:t>
            </a:r>
          </a:p>
        </p:txBody>
      </p:sp>
      <p:sp>
        <p:nvSpPr>
          <p:cNvPr id="448515" name="McK 2. Slide Title"/>
          <p:cNvSpPr>
            <a:spLocks noGrp="1" noChangeArrowheads="1"/>
          </p:cNvSpPr>
          <p:nvPr>
            <p:ph type="ctrTitle"/>
          </p:nvPr>
        </p:nvSpPr>
        <p:spPr>
          <a:xfrm>
            <a:off x="685193" y="2129965"/>
            <a:ext cx="7773614" cy="294794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48528" name="Rectangle 286"/>
          <p:cNvSpPr>
            <a:spLocks noGrp="1" noChangeArrowheads="1"/>
          </p:cNvSpPr>
          <p:nvPr>
            <p:ph type="subTitle" idx="1"/>
          </p:nvPr>
        </p:nvSpPr>
        <p:spPr>
          <a:xfrm>
            <a:off x="1372006" y="3885769"/>
            <a:ext cx="6399989" cy="1752564"/>
          </a:xfrm>
        </p:spPr>
        <p:txBody>
          <a:bodyPr/>
          <a:lstStyle>
            <a:lvl1pPr marL="0" indent="0" algn="ctr">
              <a:defRPr smtClean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7" name="Rectangle 28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875" y="6245737"/>
            <a:ext cx="2133330" cy="476205"/>
          </a:xfrm>
        </p:spPr>
        <p:txBody>
          <a:bodyPr/>
          <a:lstStyle>
            <a:lvl1pPr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F92A8F0-A9A1-4047-8F5E-3B0E3B3E713D}" type="slidenum">
              <a:rPr lang="ru-RU"/>
              <a:pPr>
                <a:defRPr/>
              </a:pPr>
              <a:t>‹#›</a:t>
            </a:fld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444797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9962" y="18864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99CF-8BB3-4194-BAF1-D8742E3F6E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96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428769"/>
            <a:ext cx="9144000" cy="430852"/>
          </a:xfrm>
          <a:prstGeom prst="rect">
            <a:avLst/>
          </a:prstGeom>
          <a:solidFill>
            <a:srgbClr val="C7DF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smtClean="0">
              <a:solidFill>
                <a:srgbClr val="000000"/>
              </a:solidFill>
            </a:endParaRPr>
          </a:p>
        </p:txBody>
      </p:sp>
      <p:sp>
        <p:nvSpPr>
          <p:cNvPr id="102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21489" y="234864"/>
            <a:ext cx="8794113" cy="29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zh-CN" smtClean="0"/>
              <a:t>Click to edit Master title style</a:t>
            </a:r>
          </a:p>
        </p:txBody>
      </p:sp>
      <p:sp>
        <p:nvSpPr>
          <p:cNvPr id="1028" name="SlideLogoText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232588" y="6566446"/>
            <a:ext cx="1269955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000" smtClean="0">
                <a:solidFill>
                  <a:srgbClr val="000000"/>
                </a:solidFill>
              </a:rPr>
              <a:t>McKinsey &amp; Company</a:t>
            </a:r>
          </a:p>
        </p:txBody>
      </p:sp>
      <p:sp>
        <p:nvSpPr>
          <p:cNvPr id="1029" name="McK 1. On-page tracker" hidden="1"/>
          <p:cNvSpPr>
            <a:spLocks noChangeArrowheads="1"/>
          </p:cNvSpPr>
          <p:nvPr/>
        </p:nvSpPr>
        <p:spPr bwMode="auto">
          <a:xfrm>
            <a:off x="121489" y="27537"/>
            <a:ext cx="868234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21489" y="542615"/>
            <a:ext cx="3730492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953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b="0" smtClean="0">
                <a:solidFill>
                  <a:srgbClr val="808080"/>
                </a:solidFill>
              </a:rPr>
              <a:t>Единица измерения</a:t>
            </a:r>
          </a:p>
        </p:txBody>
      </p:sp>
      <p:grpSp>
        <p:nvGrpSpPr>
          <p:cNvPr id="1031" name="McK Slide Elements"/>
          <p:cNvGrpSpPr>
            <a:grpSpLocks/>
          </p:cNvGrpSpPr>
          <p:nvPr userDrawn="1"/>
        </p:nvGrpSpPr>
        <p:grpSpPr bwMode="auto">
          <a:xfrm>
            <a:off x="121489" y="6203623"/>
            <a:ext cx="8722840" cy="518318"/>
            <a:chOff x="75" y="3830"/>
            <a:chExt cx="5385" cy="320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95350" eaLnBrk="0" hangingPunct="0">
                <a:defRPr sz="1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r>
                <a:rPr lang="en-US" sz="1000" b="0" smtClean="0">
                  <a:solidFill>
                    <a:srgbClr val="000000"/>
                  </a:solidFill>
                </a:rPr>
                <a:t>1 Сноска</a:t>
              </a:r>
            </a:p>
          </p:txBody>
        </p:sp>
        <p:sp>
          <p:nvSpPr>
            <p:cNvPr id="1041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796905" indent="-796905" defTabSz="913526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795286" algn="l"/>
                </a:tabLst>
              </a:pPr>
              <a:r>
                <a:rPr lang="ru-RU" sz="1000" smtClean="0">
                  <a:solidFill>
                    <a:srgbClr val="000000"/>
                  </a:solidFill>
                </a:rPr>
                <a:t>ИСТОЧНИК: источник</a:t>
              </a:r>
            </a:p>
          </p:txBody>
        </p:sp>
      </p:grpSp>
      <p:grpSp>
        <p:nvGrpSpPr>
          <p:cNvPr id="2" name="ACET" hidden="1"/>
          <p:cNvGrpSpPr>
            <a:grpSpLocks/>
          </p:cNvGrpSpPr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038" name="AutoShape 249" hidden="1"/>
            <p:cNvCxnSpPr>
              <a:cxnSpLocks noChangeShapeType="1"/>
              <a:stCxn id="1039" idx="4"/>
              <a:endCxn id="1039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39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ru-RU" sz="1600" b="1" smtClean="0">
                  <a:solidFill>
                    <a:srgbClr val="000000"/>
                  </a:solidFill>
                </a:rPr>
                <a:t>Название документа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ru-RU" sz="1600" smtClean="0">
                  <a:solidFill>
                    <a:srgbClr val="808080"/>
                  </a:solidFill>
                </a:rPr>
                <a:t>Единица измерения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9602" y="6566446"/>
            <a:ext cx="19924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66D834-BAE6-4DEE-A1C7-262388CB6AA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ru-RU"/>
              <a:t> </a:t>
            </a: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62835" y="2860466"/>
            <a:ext cx="201978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600" b="0" smtClean="0">
                <a:solidFill>
                  <a:srgbClr val="000000"/>
                </a:solidFill>
              </a:rPr>
              <a:t>Last Modified 27.02.2012 08:53:39 Russian Standard Time</a:t>
            </a:r>
            <a:endParaRPr lang="ru-RU" sz="600" b="0" smtClean="0">
              <a:solidFill>
                <a:srgbClr val="000000"/>
              </a:solidFill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579515" y="4301230"/>
            <a:ext cx="986425" cy="9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en-US" sz="600" b="0" smtClean="0">
                <a:solidFill>
                  <a:srgbClr val="000000"/>
                </a:solidFill>
              </a:rPr>
              <a:t>Printed 23.02.2012 13:28:22</a:t>
            </a: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5" y="1990667"/>
            <a:ext cx="4389768" cy="1247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037" name="SlideLogoSeparator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590015" y="6534052"/>
            <a:ext cx="40496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200" smtClean="0">
                <a:solidFill>
                  <a:srgbClr val="000000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23150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13526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9861" indent="-349861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1271" indent="-132818" algn="l" defTabSz="913526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1227752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94234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60715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627196" indent="-132818" algn="l" defTabSz="913526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3.emf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236.xml"/><Relationship Id="rId18" Type="http://schemas.openxmlformats.org/officeDocument/2006/relationships/tags" Target="../tags/tag241.xml"/><Relationship Id="rId26" Type="http://schemas.openxmlformats.org/officeDocument/2006/relationships/tags" Target="../tags/tag249.xml"/><Relationship Id="rId39" Type="http://schemas.openxmlformats.org/officeDocument/2006/relationships/tags" Target="../tags/tag262.xml"/><Relationship Id="rId21" Type="http://schemas.openxmlformats.org/officeDocument/2006/relationships/tags" Target="../tags/tag244.xml"/><Relationship Id="rId34" Type="http://schemas.openxmlformats.org/officeDocument/2006/relationships/tags" Target="../tags/tag257.xml"/><Relationship Id="rId42" Type="http://schemas.openxmlformats.org/officeDocument/2006/relationships/tags" Target="../tags/tag265.xml"/><Relationship Id="rId47" Type="http://schemas.openxmlformats.org/officeDocument/2006/relationships/tags" Target="../tags/tag270.xml"/><Relationship Id="rId50" Type="http://schemas.openxmlformats.org/officeDocument/2006/relationships/oleObject" Target="../embeddings/oleObject4.bin"/><Relationship Id="rId55" Type="http://schemas.openxmlformats.org/officeDocument/2006/relationships/image" Target="../media/image26.jpeg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tags" Target="../tags/tag240.xml"/><Relationship Id="rId25" Type="http://schemas.openxmlformats.org/officeDocument/2006/relationships/tags" Target="../tags/tag248.xml"/><Relationship Id="rId33" Type="http://schemas.openxmlformats.org/officeDocument/2006/relationships/tags" Target="../tags/tag256.xml"/><Relationship Id="rId38" Type="http://schemas.openxmlformats.org/officeDocument/2006/relationships/tags" Target="../tags/tag261.xml"/><Relationship Id="rId46" Type="http://schemas.openxmlformats.org/officeDocument/2006/relationships/tags" Target="../tags/tag269.xml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20" Type="http://schemas.openxmlformats.org/officeDocument/2006/relationships/tags" Target="../tags/tag243.xml"/><Relationship Id="rId29" Type="http://schemas.openxmlformats.org/officeDocument/2006/relationships/tags" Target="../tags/tag252.xml"/><Relationship Id="rId41" Type="http://schemas.openxmlformats.org/officeDocument/2006/relationships/tags" Target="../tags/tag264.xml"/><Relationship Id="rId54" Type="http://schemas.openxmlformats.org/officeDocument/2006/relationships/image" Target="../media/image25.jpeg"/><Relationship Id="rId1" Type="http://schemas.openxmlformats.org/officeDocument/2006/relationships/vmlDrawing" Target="../drawings/vmlDrawing4.v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24" Type="http://schemas.openxmlformats.org/officeDocument/2006/relationships/tags" Target="../tags/tag247.xml"/><Relationship Id="rId32" Type="http://schemas.openxmlformats.org/officeDocument/2006/relationships/tags" Target="../tags/tag255.xml"/><Relationship Id="rId37" Type="http://schemas.openxmlformats.org/officeDocument/2006/relationships/tags" Target="../tags/tag260.xml"/><Relationship Id="rId40" Type="http://schemas.openxmlformats.org/officeDocument/2006/relationships/tags" Target="../tags/tag263.xml"/><Relationship Id="rId45" Type="http://schemas.openxmlformats.org/officeDocument/2006/relationships/tags" Target="../tags/tag268.xml"/><Relationship Id="rId53" Type="http://schemas.openxmlformats.org/officeDocument/2006/relationships/image" Target="../media/image30.jpeg"/><Relationship Id="rId58" Type="http://schemas.openxmlformats.org/officeDocument/2006/relationships/image" Target="../media/image38.png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23" Type="http://schemas.openxmlformats.org/officeDocument/2006/relationships/tags" Target="../tags/tag246.xml"/><Relationship Id="rId28" Type="http://schemas.openxmlformats.org/officeDocument/2006/relationships/tags" Target="../tags/tag251.xml"/><Relationship Id="rId36" Type="http://schemas.openxmlformats.org/officeDocument/2006/relationships/tags" Target="../tags/tag259.xml"/><Relationship Id="rId49" Type="http://schemas.openxmlformats.org/officeDocument/2006/relationships/notesSlide" Target="../notesSlides/notesSlide3.xml"/><Relationship Id="rId57" Type="http://schemas.openxmlformats.org/officeDocument/2006/relationships/image" Target="../media/image31.jpeg"/><Relationship Id="rId10" Type="http://schemas.openxmlformats.org/officeDocument/2006/relationships/tags" Target="../tags/tag233.xml"/><Relationship Id="rId19" Type="http://schemas.openxmlformats.org/officeDocument/2006/relationships/tags" Target="../tags/tag242.xml"/><Relationship Id="rId31" Type="http://schemas.openxmlformats.org/officeDocument/2006/relationships/tags" Target="../tags/tag254.xml"/><Relationship Id="rId44" Type="http://schemas.openxmlformats.org/officeDocument/2006/relationships/tags" Target="../tags/tag267.xml"/><Relationship Id="rId52" Type="http://schemas.openxmlformats.org/officeDocument/2006/relationships/image" Target="../media/image29.jpeg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Relationship Id="rId22" Type="http://schemas.openxmlformats.org/officeDocument/2006/relationships/tags" Target="../tags/tag245.xml"/><Relationship Id="rId27" Type="http://schemas.openxmlformats.org/officeDocument/2006/relationships/tags" Target="../tags/tag250.xml"/><Relationship Id="rId30" Type="http://schemas.openxmlformats.org/officeDocument/2006/relationships/tags" Target="../tags/tag253.xml"/><Relationship Id="rId35" Type="http://schemas.openxmlformats.org/officeDocument/2006/relationships/tags" Target="../tags/tag258.xml"/><Relationship Id="rId43" Type="http://schemas.openxmlformats.org/officeDocument/2006/relationships/tags" Target="../tags/tag266.xml"/><Relationship Id="rId48" Type="http://schemas.openxmlformats.org/officeDocument/2006/relationships/slideLayout" Target="../slideLayouts/slideLayout2.xml"/><Relationship Id="rId56" Type="http://schemas.openxmlformats.org/officeDocument/2006/relationships/image" Target="../media/image27.jpeg"/><Relationship Id="rId8" Type="http://schemas.openxmlformats.org/officeDocument/2006/relationships/tags" Target="../tags/tag231.xml"/><Relationship Id="rId51" Type="http://schemas.openxmlformats.org/officeDocument/2006/relationships/image" Target="../media/image14.png"/><Relationship Id="rId3" Type="http://schemas.openxmlformats.org/officeDocument/2006/relationships/tags" Target="../tags/tag226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82.xml"/><Relationship Id="rId18" Type="http://schemas.openxmlformats.org/officeDocument/2006/relationships/tags" Target="../tags/tag287.xml"/><Relationship Id="rId26" Type="http://schemas.openxmlformats.org/officeDocument/2006/relationships/tags" Target="../tags/tag295.xml"/><Relationship Id="rId39" Type="http://schemas.openxmlformats.org/officeDocument/2006/relationships/tags" Target="../tags/tag308.xml"/><Relationship Id="rId3" Type="http://schemas.openxmlformats.org/officeDocument/2006/relationships/tags" Target="../tags/tag272.xml"/><Relationship Id="rId21" Type="http://schemas.openxmlformats.org/officeDocument/2006/relationships/tags" Target="../tags/tag290.xml"/><Relationship Id="rId34" Type="http://schemas.openxmlformats.org/officeDocument/2006/relationships/tags" Target="../tags/tag303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30.jpeg"/><Relationship Id="rId50" Type="http://schemas.openxmlformats.org/officeDocument/2006/relationships/image" Target="../media/image27.jpeg"/><Relationship Id="rId7" Type="http://schemas.openxmlformats.org/officeDocument/2006/relationships/tags" Target="../tags/tag276.xml"/><Relationship Id="rId12" Type="http://schemas.openxmlformats.org/officeDocument/2006/relationships/tags" Target="../tags/tag281.xml"/><Relationship Id="rId17" Type="http://schemas.openxmlformats.org/officeDocument/2006/relationships/tags" Target="../tags/tag286.xml"/><Relationship Id="rId25" Type="http://schemas.openxmlformats.org/officeDocument/2006/relationships/tags" Target="../tags/tag294.xml"/><Relationship Id="rId33" Type="http://schemas.openxmlformats.org/officeDocument/2006/relationships/tags" Target="../tags/tag302.xml"/><Relationship Id="rId38" Type="http://schemas.openxmlformats.org/officeDocument/2006/relationships/tags" Target="../tags/tag307.xml"/><Relationship Id="rId46" Type="http://schemas.openxmlformats.org/officeDocument/2006/relationships/image" Target="../media/image37.png"/><Relationship Id="rId2" Type="http://schemas.openxmlformats.org/officeDocument/2006/relationships/tags" Target="../tags/tag271.xml"/><Relationship Id="rId16" Type="http://schemas.openxmlformats.org/officeDocument/2006/relationships/tags" Target="../tags/tag285.xml"/><Relationship Id="rId20" Type="http://schemas.openxmlformats.org/officeDocument/2006/relationships/tags" Target="../tags/tag289.xml"/><Relationship Id="rId29" Type="http://schemas.openxmlformats.org/officeDocument/2006/relationships/tags" Target="../tags/tag298.xml"/><Relationship Id="rId41" Type="http://schemas.openxmlformats.org/officeDocument/2006/relationships/tags" Target="../tags/tag310.xml"/><Relationship Id="rId1" Type="http://schemas.openxmlformats.org/officeDocument/2006/relationships/vmlDrawing" Target="../drawings/vmlDrawing5.vml"/><Relationship Id="rId6" Type="http://schemas.openxmlformats.org/officeDocument/2006/relationships/tags" Target="../tags/tag275.xml"/><Relationship Id="rId11" Type="http://schemas.openxmlformats.org/officeDocument/2006/relationships/tags" Target="../tags/tag280.xml"/><Relationship Id="rId24" Type="http://schemas.openxmlformats.org/officeDocument/2006/relationships/tags" Target="../tags/tag293.xml"/><Relationship Id="rId32" Type="http://schemas.openxmlformats.org/officeDocument/2006/relationships/tags" Target="../tags/tag301.xml"/><Relationship Id="rId37" Type="http://schemas.openxmlformats.org/officeDocument/2006/relationships/tags" Target="../tags/tag306.xml"/><Relationship Id="rId40" Type="http://schemas.openxmlformats.org/officeDocument/2006/relationships/tags" Target="../tags/tag309.xml"/><Relationship Id="rId45" Type="http://schemas.openxmlformats.org/officeDocument/2006/relationships/image" Target="../media/image39.jpeg"/><Relationship Id="rId5" Type="http://schemas.openxmlformats.org/officeDocument/2006/relationships/tags" Target="../tags/tag274.xml"/><Relationship Id="rId15" Type="http://schemas.openxmlformats.org/officeDocument/2006/relationships/tags" Target="../tags/tag284.xml"/><Relationship Id="rId23" Type="http://schemas.openxmlformats.org/officeDocument/2006/relationships/tags" Target="../tags/tag292.xml"/><Relationship Id="rId28" Type="http://schemas.openxmlformats.org/officeDocument/2006/relationships/tags" Target="../tags/tag297.xml"/><Relationship Id="rId36" Type="http://schemas.openxmlformats.org/officeDocument/2006/relationships/tags" Target="../tags/tag305.xml"/><Relationship Id="rId49" Type="http://schemas.openxmlformats.org/officeDocument/2006/relationships/image" Target="../media/image26.jpeg"/><Relationship Id="rId10" Type="http://schemas.openxmlformats.org/officeDocument/2006/relationships/tags" Target="../tags/tag279.xml"/><Relationship Id="rId19" Type="http://schemas.openxmlformats.org/officeDocument/2006/relationships/tags" Target="../tags/tag288.xml"/><Relationship Id="rId31" Type="http://schemas.openxmlformats.org/officeDocument/2006/relationships/tags" Target="../tags/tag300.xml"/><Relationship Id="rId44" Type="http://schemas.openxmlformats.org/officeDocument/2006/relationships/oleObject" Target="../embeddings/oleObject5.bin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tags" Target="../tags/tag283.xml"/><Relationship Id="rId22" Type="http://schemas.openxmlformats.org/officeDocument/2006/relationships/tags" Target="../tags/tag291.xml"/><Relationship Id="rId27" Type="http://schemas.openxmlformats.org/officeDocument/2006/relationships/tags" Target="../tags/tag296.xml"/><Relationship Id="rId30" Type="http://schemas.openxmlformats.org/officeDocument/2006/relationships/tags" Target="../tags/tag299.xml"/><Relationship Id="rId35" Type="http://schemas.openxmlformats.org/officeDocument/2006/relationships/tags" Target="../tags/tag304.xml"/><Relationship Id="rId43" Type="http://schemas.openxmlformats.org/officeDocument/2006/relationships/notesSlide" Target="../notesSlides/notesSlide4.xml"/><Relationship Id="rId48" Type="http://schemas.openxmlformats.org/officeDocument/2006/relationships/image" Target="../media/image25.jpeg"/><Relationship Id="rId8" Type="http://schemas.openxmlformats.org/officeDocument/2006/relationships/tags" Target="../tags/tag277.xml"/><Relationship Id="rId51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322.xml"/><Relationship Id="rId18" Type="http://schemas.openxmlformats.org/officeDocument/2006/relationships/tags" Target="../tags/tag327.xml"/><Relationship Id="rId26" Type="http://schemas.openxmlformats.org/officeDocument/2006/relationships/tags" Target="../tags/tag335.xml"/><Relationship Id="rId39" Type="http://schemas.openxmlformats.org/officeDocument/2006/relationships/tags" Target="../tags/tag348.xml"/><Relationship Id="rId3" Type="http://schemas.openxmlformats.org/officeDocument/2006/relationships/tags" Target="../tags/tag312.xml"/><Relationship Id="rId21" Type="http://schemas.openxmlformats.org/officeDocument/2006/relationships/tags" Target="../tags/tag330.xml"/><Relationship Id="rId34" Type="http://schemas.openxmlformats.org/officeDocument/2006/relationships/tags" Target="../tags/tag343.xml"/><Relationship Id="rId42" Type="http://schemas.openxmlformats.org/officeDocument/2006/relationships/tags" Target="../tags/tag351.xml"/><Relationship Id="rId47" Type="http://schemas.openxmlformats.org/officeDocument/2006/relationships/image" Target="../media/image16.png"/><Relationship Id="rId50" Type="http://schemas.openxmlformats.org/officeDocument/2006/relationships/image" Target="../media/image25.jpeg"/><Relationship Id="rId7" Type="http://schemas.openxmlformats.org/officeDocument/2006/relationships/tags" Target="../tags/tag316.xml"/><Relationship Id="rId12" Type="http://schemas.openxmlformats.org/officeDocument/2006/relationships/tags" Target="../tags/tag321.xml"/><Relationship Id="rId17" Type="http://schemas.openxmlformats.org/officeDocument/2006/relationships/tags" Target="../tags/tag326.xml"/><Relationship Id="rId25" Type="http://schemas.openxmlformats.org/officeDocument/2006/relationships/tags" Target="../tags/tag334.xml"/><Relationship Id="rId33" Type="http://schemas.openxmlformats.org/officeDocument/2006/relationships/tags" Target="../tags/tag342.xml"/><Relationship Id="rId38" Type="http://schemas.openxmlformats.org/officeDocument/2006/relationships/tags" Target="../tags/tag347.xml"/><Relationship Id="rId46" Type="http://schemas.openxmlformats.org/officeDocument/2006/relationships/oleObject" Target="../embeddings/oleObject6.bin"/><Relationship Id="rId2" Type="http://schemas.openxmlformats.org/officeDocument/2006/relationships/tags" Target="../tags/tag311.xml"/><Relationship Id="rId16" Type="http://schemas.openxmlformats.org/officeDocument/2006/relationships/tags" Target="../tags/tag325.xml"/><Relationship Id="rId20" Type="http://schemas.openxmlformats.org/officeDocument/2006/relationships/tags" Target="../tags/tag329.xml"/><Relationship Id="rId29" Type="http://schemas.openxmlformats.org/officeDocument/2006/relationships/tags" Target="../tags/tag338.xml"/><Relationship Id="rId41" Type="http://schemas.openxmlformats.org/officeDocument/2006/relationships/tags" Target="../tags/tag350.xml"/><Relationship Id="rId1" Type="http://schemas.openxmlformats.org/officeDocument/2006/relationships/vmlDrawing" Target="../drawings/vmlDrawing6.vml"/><Relationship Id="rId6" Type="http://schemas.openxmlformats.org/officeDocument/2006/relationships/tags" Target="../tags/tag315.xml"/><Relationship Id="rId11" Type="http://schemas.openxmlformats.org/officeDocument/2006/relationships/tags" Target="../tags/tag320.xml"/><Relationship Id="rId24" Type="http://schemas.openxmlformats.org/officeDocument/2006/relationships/tags" Target="../tags/tag333.xml"/><Relationship Id="rId32" Type="http://schemas.openxmlformats.org/officeDocument/2006/relationships/tags" Target="../tags/tag341.xml"/><Relationship Id="rId37" Type="http://schemas.openxmlformats.org/officeDocument/2006/relationships/tags" Target="../tags/tag346.xml"/><Relationship Id="rId40" Type="http://schemas.openxmlformats.org/officeDocument/2006/relationships/tags" Target="../tags/tag349.xml"/><Relationship Id="rId45" Type="http://schemas.openxmlformats.org/officeDocument/2006/relationships/notesSlide" Target="../notesSlides/notesSlide5.xml"/><Relationship Id="rId53" Type="http://schemas.openxmlformats.org/officeDocument/2006/relationships/image" Target="../media/image31.jpeg"/><Relationship Id="rId5" Type="http://schemas.openxmlformats.org/officeDocument/2006/relationships/tags" Target="../tags/tag314.xml"/><Relationship Id="rId15" Type="http://schemas.openxmlformats.org/officeDocument/2006/relationships/tags" Target="../tags/tag324.xml"/><Relationship Id="rId23" Type="http://schemas.openxmlformats.org/officeDocument/2006/relationships/tags" Target="../tags/tag332.xml"/><Relationship Id="rId28" Type="http://schemas.openxmlformats.org/officeDocument/2006/relationships/tags" Target="../tags/tag337.xml"/><Relationship Id="rId36" Type="http://schemas.openxmlformats.org/officeDocument/2006/relationships/tags" Target="../tags/tag345.xml"/><Relationship Id="rId49" Type="http://schemas.openxmlformats.org/officeDocument/2006/relationships/image" Target="../media/image30.jpeg"/><Relationship Id="rId10" Type="http://schemas.openxmlformats.org/officeDocument/2006/relationships/tags" Target="../tags/tag319.xml"/><Relationship Id="rId19" Type="http://schemas.openxmlformats.org/officeDocument/2006/relationships/tags" Target="../tags/tag328.xml"/><Relationship Id="rId31" Type="http://schemas.openxmlformats.org/officeDocument/2006/relationships/tags" Target="../tags/tag340.xml"/><Relationship Id="rId44" Type="http://schemas.openxmlformats.org/officeDocument/2006/relationships/slideLayout" Target="../slideLayouts/slideLayout2.xml"/><Relationship Id="rId52" Type="http://schemas.openxmlformats.org/officeDocument/2006/relationships/image" Target="../media/image27.jpeg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tags" Target="../tags/tag323.xml"/><Relationship Id="rId22" Type="http://schemas.openxmlformats.org/officeDocument/2006/relationships/tags" Target="../tags/tag331.xml"/><Relationship Id="rId27" Type="http://schemas.openxmlformats.org/officeDocument/2006/relationships/tags" Target="../tags/tag336.xml"/><Relationship Id="rId30" Type="http://schemas.openxmlformats.org/officeDocument/2006/relationships/tags" Target="../tags/tag339.xml"/><Relationship Id="rId35" Type="http://schemas.openxmlformats.org/officeDocument/2006/relationships/tags" Target="../tags/tag344.xml"/><Relationship Id="rId43" Type="http://schemas.openxmlformats.org/officeDocument/2006/relationships/tags" Target="../tags/tag352.xml"/><Relationship Id="rId48" Type="http://schemas.openxmlformats.org/officeDocument/2006/relationships/image" Target="../media/image37.png"/><Relationship Id="rId8" Type="http://schemas.openxmlformats.org/officeDocument/2006/relationships/tags" Target="../tags/tag317.xml"/><Relationship Id="rId5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64.xml"/><Relationship Id="rId18" Type="http://schemas.openxmlformats.org/officeDocument/2006/relationships/tags" Target="../tags/tag369.xml"/><Relationship Id="rId26" Type="http://schemas.openxmlformats.org/officeDocument/2006/relationships/tags" Target="../tags/tag377.xml"/><Relationship Id="rId39" Type="http://schemas.openxmlformats.org/officeDocument/2006/relationships/tags" Target="../tags/tag390.xml"/><Relationship Id="rId3" Type="http://schemas.openxmlformats.org/officeDocument/2006/relationships/tags" Target="../tags/tag354.xml"/><Relationship Id="rId21" Type="http://schemas.openxmlformats.org/officeDocument/2006/relationships/tags" Target="../tags/tag372.xml"/><Relationship Id="rId34" Type="http://schemas.openxmlformats.org/officeDocument/2006/relationships/tags" Target="../tags/tag385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26.jpeg"/><Relationship Id="rId50" Type="http://schemas.openxmlformats.org/officeDocument/2006/relationships/image" Target="../media/image34.png"/><Relationship Id="rId7" Type="http://schemas.openxmlformats.org/officeDocument/2006/relationships/tags" Target="../tags/tag358.xml"/><Relationship Id="rId12" Type="http://schemas.openxmlformats.org/officeDocument/2006/relationships/tags" Target="../tags/tag363.xml"/><Relationship Id="rId17" Type="http://schemas.openxmlformats.org/officeDocument/2006/relationships/tags" Target="../tags/tag368.xml"/><Relationship Id="rId25" Type="http://schemas.openxmlformats.org/officeDocument/2006/relationships/tags" Target="../tags/tag376.xml"/><Relationship Id="rId33" Type="http://schemas.openxmlformats.org/officeDocument/2006/relationships/tags" Target="../tags/tag384.xml"/><Relationship Id="rId38" Type="http://schemas.openxmlformats.org/officeDocument/2006/relationships/tags" Target="../tags/tag389.xml"/><Relationship Id="rId46" Type="http://schemas.openxmlformats.org/officeDocument/2006/relationships/image" Target="../media/image25.jpeg"/><Relationship Id="rId2" Type="http://schemas.openxmlformats.org/officeDocument/2006/relationships/tags" Target="../tags/tag353.xml"/><Relationship Id="rId16" Type="http://schemas.openxmlformats.org/officeDocument/2006/relationships/tags" Target="../tags/tag367.xml"/><Relationship Id="rId20" Type="http://schemas.openxmlformats.org/officeDocument/2006/relationships/tags" Target="../tags/tag371.xml"/><Relationship Id="rId29" Type="http://schemas.openxmlformats.org/officeDocument/2006/relationships/tags" Target="../tags/tag380.xml"/><Relationship Id="rId41" Type="http://schemas.openxmlformats.org/officeDocument/2006/relationships/tags" Target="../tags/tag392.xml"/><Relationship Id="rId1" Type="http://schemas.openxmlformats.org/officeDocument/2006/relationships/vmlDrawing" Target="../drawings/vmlDrawing7.vml"/><Relationship Id="rId6" Type="http://schemas.openxmlformats.org/officeDocument/2006/relationships/tags" Target="../tags/tag357.xml"/><Relationship Id="rId11" Type="http://schemas.openxmlformats.org/officeDocument/2006/relationships/tags" Target="../tags/tag362.xml"/><Relationship Id="rId24" Type="http://schemas.openxmlformats.org/officeDocument/2006/relationships/tags" Target="../tags/tag375.xml"/><Relationship Id="rId32" Type="http://schemas.openxmlformats.org/officeDocument/2006/relationships/tags" Target="../tags/tag383.xml"/><Relationship Id="rId37" Type="http://schemas.openxmlformats.org/officeDocument/2006/relationships/tags" Target="../tags/tag388.xml"/><Relationship Id="rId40" Type="http://schemas.openxmlformats.org/officeDocument/2006/relationships/tags" Target="../tags/tag391.xml"/><Relationship Id="rId45" Type="http://schemas.openxmlformats.org/officeDocument/2006/relationships/image" Target="../media/image29.jpeg"/><Relationship Id="rId5" Type="http://schemas.openxmlformats.org/officeDocument/2006/relationships/tags" Target="../tags/tag356.xml"/><Relationship Id="rId15" Type="http://schemas.openxmlformats.org/officeDocument/2006/relationships/tags" Target="../tags/tag366.xml"/><Relationship Id="rId23" Type="http://schemas.openxmlformats.org/officeDocument/2006/relationships/tags" Target="../tags/tag374.xml"/><Relationship Id="rId28" Type="http://schemas.openxmlformats.org/officeDocument/2006/relationships/tags" Target="../tags/tag379.xml"/><Relationship Id="rId36" Type="http://schemas.openxmlformats.org/officeDocument/2006/relationships/tags" Target="../tags/tag387.xml"/><Relationship Id="rId49" Type="http://schemas.openxmlformats.org/officeDocument/2006/relationships/image" Target="../media/image31.jpeg"/><Relationship Id="rId10" Type="http://schemas.openxmlformats.org/officeDocument/2006/relationships/tags" Target="../tags/tag361.xml"/><Relationship Id="rId19" Type="http://schemas.openxmlformats.org/officeDocument/2006/relationships/tags" Target="../tags/tag370.xml"/><Relationship Id="rId31" Type="http://schemas.openxmlformats.org/officeDocument/2006/relationships/tags" Target="../tags/tag382.xml"/><Relationship Id="rId44" Type="http://schemas.openxmlformats.org/officeDocument/2006/relationships/oleObject" Target="../embeddings/oleObject7.bin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tags" Target="../tags/tag365.xml"/><Relationship Id="rId22" Type="http://schemas.openxmlformats.org/officeDocument/2006/relationships/tags" Target="../tags/tag373.xml"/><Relationship Id="rId27" Type="http://schemas.openxmlformats.org/officeDocument/2006/relationships/tags" Target="../tags/tag378.xml"/><Relationship Id="rId30" Type="http://schemas.openxmlformats.org/officeDocument/2006/relationships/tags" Target="../tags/tag381.xml"/><Relationship Id="rId35" Type="http://schemas.openxmlformats.org/officeDocument/2006/relationships/tags" Target="../tags/tag386.xml"/><Relationship Id="rId43" Type="http://schemas.openxmlformats.org/officeDocument/2006/relationships/notesSlide" Target="../notesSlides/notesSlide6.xml"/><Relationship Id="rId48" Type="http://schemas.openxmlformats.org/officeDocument/2006/relationships/image" Target="../media/image27.jpeg"/><Relationship Id="rId8" Type="http://schemas.openxmlformats.org/officeDocument/2006/relationships/tags" Target="../tags/tag359.xml"/><Relationship Id="rId51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tags" Target="../tags/tag404.xml"/><Relationship Id="rId18" Type="http://schemas.openxmlformats.org/officeDocument/2006/relationships/tags" Target="../tags/tag409.xml"/><Relationship Id="rId26" Type="http://schemas.openxmlformats.org/officeDocument/2006/relationships/tags" Target="../tags/tag417.xml"/><Relationship Id="rId39" Type="http://schemas.openxmlformats.org/officeDocument/2006/relationships/tags" Target="../tags/tag430.xml"/><Relationship Id="rId3" Type="http://schemas.openxmlformats.org/officeDocument/2006/relationships/tags" Target="../tags/tag394.xml"/><Relationship Id="rId21" Type="http://schemas.openxmlformats.org/officeDocument/2006/relationships/tags" Target="../tags/tag412.xml"/><Relationship Id="rId34" Type="http://schemas.openxmlformats.org/officeDocument/2006/relationships/tags" Target="../tags/tag425.xml"/><Relationship Id="rId42" Type="http://schemas.openxmlformats.org/officeDocument/2006/relationships/oleObject" Target="../embeddings/oleObject8.bin"/><Relationship Id="rId7" Type="http://schemas.openxmlformats.org/officeDocument/2006/relationships/tags" Target="../tags/tag398.xml"/><Relationship Id="rId12" Type="http://schemas.openxmlformats.org/officeDocument/2006/relationships/tags" Target="../tags/tag403.xml"/><Relationship Id="rId17" Type="http://schemas.openxmlformats.org/officeDocument/2006/relationships/tags" Target="../tags/tag408.xml"/><Relationship Id="rId25" Type="http://schemas.openxmlformats.org/officeDocument/2006/relationships/tags" Target="../tags/tag416.xml"/><Relationship Id="rId33" Type="http://schemas.openxmlformats.org/officeDocument/2006/relationships/tags" Target="../tags/tag424.xml"/><Relationship Id="rId38" Type="http://schemas.openxmlformats.org/officeDocument/2006/relationships/tags" Target="../tags/tag429.xml"/><Relationship Id="rId46" Type="http://schemas.openxmlformats.org/officeDocument/2006/relationships/image" Target="../media/image41.png"/><Relationship Id="rId2" Type="http://schemas.openxmlformats.org/officeDocument/2006/relationships/tags" Target="../tags/tag393.xml"/><Relationship Id="rId16" Type="http://schemas.openxmlformats.org/officeDocument/2006/relationships/tags" Target="../tags/tag407.xml"/><Relationship Id="rId20" Type="http://schemas.openxmlformats.org/officeDocument/2006/relationships/tags" Target="../tags/tag411.xml"/><Relationship Id="rId29" Type="http://schemas.openxmlformats.org/officeDocument/2006/relationships/tags" Target="../tags/tag420.xml"/><Relationship Id="rId41" Type="http://schemas.openxmlformats.org/officeDocument/2006/relationships/notesSlide" Target="../notesSlides/notesSlide7.xml"/><Relationship Id="rId1" Type="http://schemas.openxmlformats.org/officeDocument/2006/relationships/vmlDrawing" Target="../drawings/vmlDrawing8.v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24" Type="http://schemas.openxmlformats.org/officeDocument/2006/relationships/tags" Target="../tags/tag415.xml"/><Relationship Id="rId32" Type="http://schemas.openxmlformats.org/officeDocument/2006/relationships/tags" Target="../tags/tag423.xml"/><Relationship Id="rId37" Type="http://schemas.openxmlformats.org/officeDocument/2006/relationships/tags" Target="../tags/tag428.xml"/><Relationship Id="rId40" Type="http://schemas.openxmlformats.org/officeDocument/2006/relationships/slideLayout" Target="../slideLayouts/slideLayout2.xml"/><Relationship Id="rId45" Type="http://schemas.openxmlformats.org/officeDocument/2006/relationships/image" Target="../media/image40.png"/><Relationship Id="rId5" Type="http://schemas.openxmlformats.org/officeDocument/2006/relationships/tags" Target="../tags/tag396.xml"/><Relationship Id="rId15" Type="http://schemas.openxmlformats.org/officeDocument/2006/relationships/tags" Target="../tags/tag406.xml"/><Relationship Id="rId23" Type="http://schemas.openxmlformats.org/officeDocument/2006/relationships/tags" Target="../tags/tag414.xml"/><Relationship Id="rId28" Type="http://schemas.openxmlformats.org/officeDocument/2006/relationships/tags" Target="../tags/tag419.xml"/><Relationship Id="rId36" Type="http://schemas.openxmlformats.org/officeDocument/2006/relationships/tags" Target="../tags/tag427.xml"/><Relationship Id="rId10" Type="http://schemas.openxmlformats.org/officeDocument/2006/relationships/tags" Target="../tags/tag401.xml"/><Relationship Id="rId19" Type="http://schemas.openxmlformats.org/officeDocument/2006/relationships/tags" Target="../tags/tag410.xml"/><Relationship Id="rId31" Type="http://schemas.openxmlformats.org/officeDocument/2006/relationships/tags" Target="../tags/tag422.xml"/><Relationship Id="rId44" Type="http://schemas.openxmlformats.org/officeDocument/2006/relationships/image" Target="../media/image15.png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tags" Target="../tags/tag405.xml"/><Relationship Id="rId22" Type="http://schemas.openxmlformats.org/officeDocument/2006/relationships/tags" Target="../tags/tag413.xml"/><Relationship Id="rId27" Type="http://schemas.openxmlformats.org/officeDocument/2006/relationships/tags" Target="../tags/tag418.xml"/><Relationship Id="rId30" Type="http://schemas.openxmlformats.org/officeDocument/2006/relationships/tags" Target="../tags/tag421.xml"/><Relationship Id="rId35" Type="http://schemas.openxmlformats.org/officeDocument/2006/relationships/tags" Target="../tags/tag426.xml"/><Relationship Id="rId43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442.xml"/><Relationship Id="rId18" Type="http://schemas.openxmlformats.org/officeDocument/2006/relationships/tags" Target="../tags/tag447.xml"/><Relationship Id="rId26" Type="http://schemas.openxmlformats.org/officeDocument/2006/relationships/tags" Target="../tags/tag455.xml"/><Relationship Id="rId39" Type="http://schemas.openxmlformats.org/officeDocument/2006/relationships/tags" Target="../tags/tag468.xml"/><Relationship Id="rId21" Type="http://schemas.openxmlformats.org/officeDocument/2006/relationships/tags" Target="../tags/tag450.xml"/><Relationship Id="rId34" Type="http://schemas.openxmlformats.org/officeDocument/2006/relationships/tags" Target="../tags/tag463.xml"/><Relationship Id="rId42" Type="http://schemas.openxmlformats.org/officeDocument/2006/relationships/tags" Target="../tags/tag471.xml"/><Relationship Id="rId47" Type="http://schemas.openxmlformats.org/officeDocument/2006/relationships/tags" Target="../tags/tag476.xml"/><Relationship Id="rId50" Type="http://schemas.openxmlformats.org/officeDocument/2006/relationships/tags" Target="../tags/tag479.xml"/><Relationship Id="rId55" Type="http://schemas.openxmlformats.org/officeDocument/2006/relationships/tags" Target="../tags/tag484.xml"/><Relationship Id="rId63" Type="http://schemas.openxmlformats.org/officeDocument/2006/relationships/tags" Target="../tags/tag492.xml"/><Relationship Id="rId68" Type="http://schemas.openxmlformats.org/officeDocument/2006/relationships/image" Target="../media/image43.jpeg"/><Relationship Id="rId76" Type="http://schemas.openxmlformats.org/officeDocument/2006/relationships/image" Target="../media/image25.jpeg"/><Relationship Id="rId7" Type="http://schemas.openxmlformats.org/officeDocument/2006/relationships/tags" Target="../tags/tag436.xml"/><Relationship Id="rId71" Type="http://schemas.openxmlformats.org/officeDocument/2006/relationships/image" Target="../media/image45.png"/><Relationship Id="rId2" Type="http://schemas.openxmlformats.org/officeDocument/2006/relationships/tags" Target="../tags/tag431.xml"/><Relationship Id="rId16" Type="http://schemas.openxmlformats.org/officeDocument/2006/relationships/tags" Target="../tags/tag445.xml"/><Relationship Id="rId29" Type="http://schemas.openxmlformats.org/officeDocument/2006/relationships/tags" Target="../tags/tag458.xml"/><Relationship Id="rId11" Type="http://schemas.openxmlformats.org/officeDocument/2006/relationships/tags" Target="../tags/tag440.xml"/><Relationship Id="rId24" Type="http://schemas.openxmlformats.org/officeDocument/2006/relationships/tags" Target="../tags/tag453.xml"/><Relationship Id="rId32" Type="http://schemas.openxmlformats.org/officeDocument/2006/relationships/tags" Target="../tags/tag461.xml"/><Relationship Id="rId37" Type="http://schemas.openxmlformats.org/officeDocument/2006/relationships/tags" Target="../tags/tag466.xml"/><Relationship Id="rId40" Type="http://schemas.openxmlformats.org/officeDocument/2006/relationships/tags" Target="../tags/tag469.xml"/><Relationship Id="rId45" Type="http://schemas.openxmlformats.org/officeDocument/2006/relationships/tags" Target="../tags/tag474.xml"/><Relationship Id="rId53" Type="http://schemas.openxmlformats.org/officeDocument/2006/relationships/tags" Target="../tags/tag482.xml"/><Relationship Id="rId58" Type="http://schemas.openxmlformats.org/officeDocument/2006/relationships/tags" Target="../tags/tag487.xml"/><Relationship Id="rId66" Type="http://schemas.openxmlformats.org/officeDocument/2006/relationships/oleObject" Target="../embeddings/oleObject9.bin"/><Relationship Id="rId74" Type="http://schemas.openxmlformats.org/officeDocument/2006/relationships/image" Target="../media/image47.jpeg"/><Relationship Id="rId5" Type="http://schemas.openxmlformats.org/officeDocument/2006/relationships/tags" Target="../tags/tag434.xml"/><Relationship Id="rId15" Type="http://schemas.openxmlformats.org/officeDocument/2006/relationships/tags" Target="../tags/tag444.xml"/><Relationship Id="rId23" Type="http://schemas.openxmlformats.org/officeDocument/2006/relationships/tags" Target="../tags/tag452.xml"/><Relationship Id="rId28" Type="http://schemas.openxmlformats.org/officeDocument/2006/relationships/tags" Target="../tags/tag457.xml"/><Relationship Id="rId36" Type="http://schemas.openxmlformats.org/officeDocument/2006/relationships/tags" Target="../tags/tag465.xml"/><Relationship Id="rId49" Type="http://schemas.openxmlformats.org/officeDocument/2006/relationships/tags" Target="../tags/tag478.xml"/><Relationship Id="rId57" Type="http://schemas.openxmlformats.org/officeDocument/2006/relationships/tags" Target="../tags/tag486.xml"/><Relationship Id="rId61" Type="http://schemas.openxmlformats.org/officeDocument/2006/relationships/tags" Target="../tags/tag490.xml"/><Relationship Id="rId10" Type="http://schemas.openxmlformats.org/officeDocument/2006/relationships/tags" Target="../tags/tag439.xml"/><Relationship Id="rId19" Type="http://schemas.openxmlformats.org/officeDocument/2006/relationships/tags" Target="../tags/tag448.xml"/><Relationship Id="rId31" Type="http://schemas.openxmlformats.org/officeDocument/2006/relationships/tags" Target="../tags/tag460.xml"/><Relationship Id="rId44" Type="http://schemas.openxmlformats.org/officeDocument/2006/relationships/tags" Target="../tags/tag473.xml"/><Relationship Id="rId52" Type="http://schemas.openxmlformats.org/officeDocument/2006/relationships/tags" Target="../tags/tag481.xml"/><Relationship Id="rId60" Type="http://schemas.openxmlformats.org/officeDocument/2006/relationships/tags" Target="../tags/tag489.xml"/><Relationship Id="rId65" Type="http://schemas.openxmlformats.org/officeDocument/2006/relationships/notesSlide" Target="../notesSlides/notesSlide8.xml"/><Relationship Id="rId73" Type="http://schemas.openxmlformats.org/officeDocument/2006/relationships/image" Target="../media/image26.jpeg"/><Relationship Id="rId78" Type="http://schemas.openxmlformats.org/officeDocument/2006/relationships/image" Target="../media/image38.png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tags" Target="../tags/tag443.xml"/><Relationship Id="rId22" Type="http://schemas.openxmlformats.org/officeDocument/2006/relationships/tags" Target="../tags/tag451.xml"/><Relationship Id="rId27" Type="http://schemas.openxmlformats.org/officeDocument/2006/relationships/tags" Target="../tags/tag456.xml"/><Relationship Id="rId30" Type="http://schemas.openxmlformats.org/officeDocument/2006/relationships/tags" Target="../tags/tag459.xml"/><Relationship Id="rId35" Type="http://schemas.openxmlformats.org/officeDocument/2006/relationships/tags" Target="../tags/tag464.xml"/><Relationship Id="rId43" Type="http://schemas.openxmlformats.org/officeDocument/2006/relationships/tags" Target="../tags/tag472.xml"/><Relationship Id="rId48" Type="http://schemas.openxmlformats.org/officeDocument/2006/relationships/tags" Target="../tags/tag477.xml"/><Relationship Id="rId56" Type="http://schemas.openxmlformats.org/officeDocument/2006/relationships/tags" Target="../tags/tag485.xml"/><Relationship Id="rId64" Type="http://schemas.openxmlformats.org/officeDocument/2006/relationships/slideLayout" Target="../slideLayouts/slideLayout2.xml"/><Relationship Id="rId69" Type="http://schemas.openxmlformats.org/officeDocument/2006/relationships/image" Target="../media/image44.jpeg"/><Relationship Id="rId77" Type="http://schemas.openxmlformats.org/officeDocument/2006/relationships/image" Target="../media/image27.jpeg"/><Relationship Id="rId8" Type="http://schemas.openxmlformats.org/officeDocument/2006/relationships/tags" Target="../tags/tag437.xml"/><Relationship Id="rId51" Type="http://schemas.openxmlformats.org/officeDocument/2006/relationships/tags" Target="../tags/tag480.xml"/><Relationship Id="rId72" Type="http://schemas.openxmlformats.org/officeDocument/2006/relationships/image" Target="../media/image46.png"/><Relationship Id="rId3" Type="http://schemas.openxmlformats.org/officeDocument/2006/relationships/tags" Target="../tags/tag432.xml"/><Relationship Id="rId12" Type="http://schemas.openxmlformats.org/officeDocument/2006/relationships/tags" Target="../tags/tag441.xml"/><Relationship Id="rId17" Type="http://schemas.openxmlformats.org/officeDocument/2006/relationships/tags" Target="../tags/tag446.xml"/><Relationship Id="rId25" Type="http://schemas.openxmlformats.org/officeDocument/2006/relationships/tags" Target="../tags/tag454.xml"/><Relationship Id="rId33" Type="http://schemas.openxmlformats.org/officeDocument/2006/relationships/tags" Target="../tags/tag462.xml"/><Relationship Id="rId38" Type="http://schemas.openxmlformats.org/officeDocument/2006/relationships/tags" Target="../tags/tag467.xml"/><Relationship Id="rId46" Type="http://schemas.openxmlformats.org/officeDocument/2006/relationships/tags" Target="../tags/tag475.xml"/><Relationship Id="rId59" Type="http://schemas.openxmlformats.org/officeDocument/2006/relationships/tags" Target="../tags/tag488.xml"/><Relationship Id="rId67" Type="http://schemas.openxmlformats.org/officeDocument/2006/relationships/image" Target="../media/image42.emf"/><Relationship Id="rId20" Type="http://schemas.openxmlformats.org/officeDocument/2006/relationships/tags" Target="../tags/tag449.xml"/><Relationship Id="rId41" Type="http://schemas.openxmlformats.org/officeDocument/2006/relationships/tags" Target="../tags/tag470.xml"/><Relationship Id="rId54" Type="http://schemas.openxmlformats.org/officeDocument/2006/relationships/tags" Target="../tags/tag483.xml"/><Relationship Id="rId62" Type="http://schemas.openxmlformats.org/officeDocument/2006/relationships/tags" Target="../tags/tag491.xml"/><Relationship Id="rId70" Type="http://schemas.openxmlformats.org/officeDocument/2006/relationships/image" Target="../media/image21.png"/><Relationship Id="rId75" Type="http://schemas.openxmlformats.org/officeDocument/2006/relationships/image" Target="../media/image48.jpeg"/><Relationship Id="rId1" Type="http://schemas.openxmlformats.org/officeDocument/2006/relationships/vmlDrawing" Target="../drawings/vmlDrawing9.vml"/><Relationship Id="rId6" Type="http://schemas.openxmlformats.org/officeDocument/2006/relationships/tags" Target="../tags/tag435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504.xml"/><Relationship Id="rId18" Type="http://schemas.openxmlformats.org/officeDocument/2006/relationships/tags" Target="../tags/tag509.xml"/><Relationship Id="rId26" Type="http://schemas.openxmlformats.org/officeDocument/2006/relationships/tags" Target="../tags/tag517.xml"/><Relationship Id="rId39" Type="http://schemas.openxmlformats.org/officeDocument/2006/relationships/tags" Target="../tags/tag530.xml"/><Relationship Id="rId21" Type="http://schemas.openxmlformats.org/officeDocument/2006/relationships/tags" Target="../tags/tag512.xml"/><Relationship Id="rId34" Type="http://schemas.openxmlformats.org/officeDocument/2006/relationships/tags" Target="../tags/tag525.xml"/><Relationship Id="rId42" Type="http://schemas.openxmlformats.org/officeDocument/2006/relationships/tags" Target="../tags/tag533.xml"/><Relationship Id="rId47" Type="http://schemas.openxmlformats.org/officeDocument/2006/relationships/tags" Target="../tags/tag538.xml"/><Relationship Id="rId50" Type="http://schemas.openxmlformats.org/officeDocument/2006/relationships/tags" Target="../tags/tag541.xml"/><Relationship Id="rId55" Type="http://schemas.openxmlformats.org/officeDocument/2006/relationships/tags" Target="../tags/tag546.xml"/><Relationship Id="rId63" Type="http://schemas.openxmlformats.org/officeDocument/2006/relationships/tags" Target="../tags/tag554.xml"/><Relationship Id="rId68" Type="http://schemas.openxmlformats.org/officeDocument/2006/relationships/tags" Target="../tags/tag559.xml"/><Relationship Id="rId76" Type="http://schemas.openxmlformats.org/officeDocument/2006/relationships/image" Target="../media/image52.png"/><Relationship Id="rId7" Type="http://schemas.openxmlformats.org/officeDocument/2006/relationships/tags" Target="../tags/tag498.xml"/><Relationship Id="rId71" Type="http://schemas.openxmlformats.org/officeDocument/2006/relationships/oleObject" Target="../embeddings/oleObject10.bin"/><Relationship Id="rId2" Type="http://schemas.openxmlformats.org/officeDocument/2006/relationships/tags" Target="../tags/tag493.xml"/><Relationship Id="rId16" Type="http://schemas.openxmlformats.org/officeDocument/2006/relationships/tags" Target="../tags/tag507.xml"/><Relationship Id="rId29" Type="http://schemas.openxmlformats.org/officeDocument/2006/relationships/tags" Target="../tags/tag520.xml"/><Relationship Id="rId11" Type="http://schemas.openxmlformats.org/officeDocument/2006/relationships/tags" Target="../tags/tag502.xml"/><Relationship Id="rId24" Type="http://schemas.openxmlformats.org/officeDocument/2006/relationships/tags" Target="../tags/tag515.xml"/><Relationship Id="rId32" Type="http://schemas.openxmlformats.org/officeDocument/2006/relationships/tags" Target="../tags/tag523.xml"/><Relationship Id="rId37" Type="http://schemas.openxmlformats.org/officeDocument/2006/relationships/tags" Target="../tags/tag528.xml"/><Relationship Id="rId40" Type="http://schemas.openxmlformats.org/officeDocument/2006/relationships/tags" Target="../tags/tag531.xml"/><Relationship Id="rId45" Type="http://schemas.openxmlformats.org/officeDocument/2006/relationships/tags" Target="../tags/tag536.xml"/><Relationship Id="rId53" Type="http://schemas.openxmlformats.org/officeDocument/2006/relationships/tags" Target="../tags/tag544.xml"/><Relationship Id="rId58" Type="http://schemas.openxmlformats.org/officeDocument/2006/relationships/tags" Target="../tags/tag549.xml"/><Relationship Id="rId66" Type="http://schemas.openxmlformats.org/officeDocument/2006/relationships/tags" Target="../tags/tag557.xml"/><Relationship Id="rId74" Type="http://schemas.openxmlformats.org/officeDocument/2006/relationships/image" Target="../media/image38.png"/><Relationship Id="rId79" Type="http://schemas.openxmlformats.org/officeDocument/2006/relationships/image" Target="../media/image53.jpeg"/><Relationship Id="rId5" Type="http://schemas.openxmlformats.org/officeDocument/2006/relationships/tags" Target="../tags/tag496.xml"/><Relationship Id="rId61" Type="http://schemas.openxmlformats.org/officeDocument/2006/relationships/tags" Target="../tags/tag552.xml"/><Relationship Id="rId82" Type="http://schemas.openxmlformats.org/officeDocument/2006/relationships/image" Target="../media/image25.jpeg"/><Relationship Id="rId10" Type="http://schemas.openxmlformats.org/officeDocument/2006/relationships/tags" Target="../tags/tag501.xml"/><Relationship Id="rId19" Type="http://schemas.openxmlformats.org/officeDocument/2006/relationships/tags" Target="../tags/tag510.xml"/><Relationship Id="rId31" Type="http://schemas.openxmlformats.org/officeDocument/2006/relationships/tags" Target="../tags/tag522.xml"/><Relationship Id="rId44" Type="http://schemas.openxmlformats.org/officeDocument/2006/relationships/tags" Target="../tags/tag535.xml"/><Relationship Id="rId52" Type="http://schemas.openxmlformats.org/officeDocument/2006/relationships/tags" Target="../tags/tag543.xml"/><Relationship Id="rId60" Type="http://schemas.openxmlformats.org/officeDocument/2006/relationships/tags" Target="../tags/tag551.xml"/><Relationship Id="rId65" Type="http://schemas.openxmlformats.org/officeDocument/2006/relationships/tags" Target="../tags/tag556.xml"/><Relationship Id="rId73" Type="http://schemas.openxmlformats.org/officeDocument/2006/relationships/image" Target="../media/image50.png"/><Relationship Id="rId78" Type="http://schemas.openxmlformats.org/officeDocument/2006/relationships/image" Target="../media/image26.jpeg"/><Relationship Id="rId81" Type="http://schemas.openxmlformats.org/officeDocument/2006/relationships/image" Target="../media/image54.jpeg"/><Relationship Id="rId4" Type="http://schemas.openxmlformats.org/officeDocument/2006/relationships/tags" Target="../tags/tag495.xml"/><Relationship Id="rId9" Type="http://schemas.openxmlformats.org/officeDocument/2006/relationships/tags" Target="../tags/tag500.xml"/><Relationship Id="rId14" Type="http://schemas.openxmlformats.org/officeDocument/2006/relationships/tags" Target="../tags/tag505.xml"/><Relationship Id="rId22" Type="http://schemas.openxmlformats.org/officeDocument/2006/relationships/tags" Target="../tags/tag513.xml"/><Relationship Id="rId27" Type="http://schemas.openxmlformats.org/officeDocument/2006/relationships/tags" Target="../tags/tag518.xml"/><Relationship Id="rId30" Type="http://schemas.openxmlformats.org/officeDocument/2006/relationships/tags" Target="../tags/tag521.xml"/><Relationship Id="rId35" Type="http://schemas.openxmlformats.org/officeDocument/2006/relationships/tags" Target="../tags/tag526.xml"/><Relationship Id="rId43" Type="http://schemas.openxmlformats.org/officeDocument/2006/relationships/tags" Target="../tags/tag534.xml"/><Relationship Id="rId48" Type="http://schemas.openxmlformats.org/officeDocument/2006/relationships/tags" Target="../tags/tag539.xml"/><Relationship Id="rId56" Type="http://schemas.openxmlformats.org/officeDocument/2006/relationships/tags" Target="../tags/tag547.xml"/><Relationship Id="rId64" Type="http://schemas.openxmlformats.org/officeDocument/2006/relationships/tags" Target="../tags/tag555.xml"/><Relationship Id="rId69" Type="http://schemas.openxmlformats.org/officeDocument/2006/relationships/slideLayout" Target="../slideLayouts/slideLayout2.xml"/><Relationship Id="rId77" Type="http://schemas.openxmlformats.org/officeDocument/2006/relationships/image" Target="../media/image7.png"/><Relationship Id="rId8" Type="http://schemas.openxmlformats.org/officeDocument/2006/relationships/tags" Target="../tags/tag499.xml"/><Relationship Id="rId51" Type="http://schemas.openxmlformats.org/officeDocument/2006/relationships/tags" Target="../tags/tag542.xml"/><Relationship Id="rId72" Type="http://schemas.openxmlformats.org/officeDocument/2006/relationships/image" Target="../media/image49.emf"/><Relationship Id="rId80" Type="http://schemas.openxmlformats.org/officeDocument/2006/relationships/image" Target="../media/image27.jpeg"/><Relationship Id="rId3" Type="http://schemas.openxmlformats.org/officeDocument/2006/relationships/tags" Target="../tags/tag494.xml"/><Relationship Id="rId12" Type="http://schemas.openxmlformats.org/officeDocument/2006/relationships/tags" Target="../tags/tag503.xml"/><Relationship Id="rId17" Type="http://schemas.openxmlformats.org/officeDocument/2006/relationships/tags" Target="../tags/tag508.xml"/><Relationship Id="rId25" Type="http://schemas.openxmlformats.org/officeDocument/2006/relationships/tags" Target="../tags/tag516.xml"/><Relationship Id="rId33" Type="http://schemas.openxmlformats.org/officeDocument/2006/relationships/tags" Target="../tags/tag524.xml"/><Relationship Id="rId38" Type="http://schemas.openxmlformats.org/officeDocument/2006/relationships/tags" Target="../tags/tag529.xml"/><Relationship Id="rId46" Type="http://schemas.openxmlformats.org/officeDocument/2006/relationships/tags" Target="../tags/tag537.xml"/><Relationship Id="rId59" Type="http://schemas.openxmlformats.org/officeDocument/2006/relationships/tags" Target="../tags/tag550.xml"/><Relationship Id="rId67" Type="http://schemas.openxmlformats.org/officeDocument/2006/relationships/tags" Target="../tags/tag558.xml"/><Relationship Id="rId20" Type="http://schemas.openxmlformats.org/officeDocument/2006/relationships/tags" Target="../tags/tag511.xml"/><Relationship Id="rId41" Type="http://schemas.openxmlformats.org/officeDocument/2006/relationships/tags" Target="../tags/tag532.xml"/><Relationship Id="rId54" Type="http://schemas.openxmlformats.org/officeDocument/2006/relationships/tags" Target="../tags/tag545.xml"/><Relationship Id="rId62" Type="http://schemas.openxmlformats.org/officeDocument/2006/relationships/tags" Target="../tags/tag553.xml"/><Relationship Id="rId70" Type="http://schemas.openxmlformats.org/officeDocument/2006/relationships/notesSlide" Target="../notesSlides/notesSlide9.xml"/><Relationship Id="rId75" Type="http://schemas.openxmlformats.org/officeDocument/2006/relationships/image" Target="../media/image51.png"/><Relationship Id="rId83" Type="http://schemas.openxmlformats.org/officeDocument/2006/relationships/image" Target="../media/image55.jpeg"/><Relationship Id="rId1" Type="http://schemas.openxmlformats.org/officeDocument/2006/relationships/vmlDrawing" Target="../drawings/vmlDrawing10.vml"/><Relationship Id="rId6" Type="http://schemas.openxmlformats.org/officeDocument/2006/relationships/tags" Target="../tags/tag497.xml"/><Relationship Id="rId15" Type="http://schemas.openxmlformats.org/officeDocument/2006/relationships/tags" Target="../tags/tag506.xml"/><Relationship Id="rId23" Type="http://schemas.openxmlformats.org/officeDocument/2006/relationships/tags" Target="../tags/tag514.xml"/><Relationship Id="rId28" Type="http://schemas.openxmlformats.org/officeDocument/2006/relationships/tags" Target="../tags/tag519.xml"/><Relationship Id="rId36" Type="http://schemas.openxmlformats.org/officeDocument/2006/relationships/tags" Target="../tags/tag527.xml"/><Relationship Id="rId49" Type="http://schemas.openxmlformats.org/officeDocument/2006/relationships/tags" Target="../tags/tag540.xml"/><Relationship Id="rId57" Type="http://schemas.openxmlformats.org/officeDocument/2006/relationships/tags" Target="../tags/tag548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571.xml"/><Relationship Id="rId18" Type="http://schemas.openxmlformats.org/officeDocument/2006/relationships/tags" Target="../tags/tag576.xml"/><Relationship Id="rId26" Type="http://schemas.openxmlformats.org/officeDocument/2006/relationships/tags" Target="../tags/tag584.xml"/><Relationship Id="rId39" Type="http://schemas.openxmlformats.org/officeDocument/2006/relationships/tags" Target="../tags/tag597.xml"/><Relationship Id="rId21" Type="http://schemas.openxmlformats.org/officeDocument/2006/relationships/tags" Target="../tags/tag579.xml"/><Relationship Id="rId34" Type="http://schemas.openxmlformats.org/officeDocument/2006/relationships/tags" Target="../tags/tag592.xml"/><Relationship Id="rId42" Type="http://schemas.openxmlformats.org/officeDocument/2006/relationships/tags" Target="../tags/tag600.xml"/><Relationship Id="rId47" Type="http://schemas.openxmlformats.org/officeDocument/2006/relationships/tags" Target="../tags/tag605.xml"/><Relationship Id="rId50" Type="http://schemas.openxmlformats.org/officeDocument/2006/relationships/tags" Target="../tags/tag608.xml"/><Relationship Id="rId55" Type="http://schemas.openxmlformats.org/officeDocument/2006/relationships/tags" Target="../tags/tag613.xml"/><Relationship Id="rId63" Type="http://schemas.openxmlformats.org/officeDocument/2006/relationships/slideLayout" Target="../slideLayouts/slideLayout2.xml"/><Relationship Id="rId68" Type="http://schemas.openxmlformats.org/officeDocument/2006/relationships/image" Target="../media/image38.png"/><Relationship Id="rId76" Type="http://schemas.openxmlformats.org/officeDocument/2006/relationships/image" Target="../media/image25.jpeg"/><Relationship Id="rId7" Type="http://schemas.openxmlformats.org/officeDocument/2006/relationships/tags" Target="../tags/tag565.xml"/><Relationship Id="rId71" Type="http://schemas.openxmlformats.org/officeDocument/2006/relationships/image" Target="../media/image7.png"/><Relationship Id="rId2" Type="http://schemas.openxmlformats.org/officeDocument/2006/relationships/tags" Target="../tags/tag560.xml"/><Relationship Id="rId16" Type="http://schemas.openxmlformats.org/officeDocument/2006/relationships/tags" Target="../tags/tag574.xml"/><Relationship Id="rId29" Type="http://schemas.openxmlformats.org/officeDocument/2006/relationships/tags" Target="../tags/tag587.xml"/><Relationship Id="rId11" Type="http://schemas.openxmlformats.org/officeDocument/2006/relationships/tags" Target="../tags/tag569.xml"/><Relationship Id="rId24" Type="http://schemas.openxmlformats.org/officeDocument/2006/relationships/tags" Target="../tags/tag582.xml"/><Relationship Id="rId32" Type="http://schemas.openxmlformats.org/officeDocument/2006/relationships/tags" Target="../tags/tag590.xml"/><Relationship Id="rId37" Type="http://schemas.openxmlformats.org/officeDocument/2006/relationships/tags" Target="../tags/tag595.xml"/><Relationship Id="rId40" Type="http://schemas.openxmlformats.org/officeDocument/2006/relationships/tags" Target="../tags/tag598.xml"/><Relationship Id="rId45" Type="http://schemas.openxmlformats.org/officeDocument/2006/relationships/tags" Target="../tags/tag603.xml"/><Relationship Id="rId53" Type="http://schemas.openxmlformats.org/officeDocument/2006/relationships/tags" Target="../tags/tag611.xml"/><Relationship Id="rId58" Type="http://schemas.openxmlformats.org/officeDocument/2006/relationships/tags" Target="../tags/tag616.xml"/><Relationship Id="rId66" Type="http://schemas.openxmlformats.org/officeDocument/2006/relationships/image" Target="../media/image49.emf"/><Relationship Id="rId74" Type="http://schemas.openxmlformats.org/officeDocument/2006/relationships/image" Target="../media/image27.jpeg"/><Relationship Id="rId5" Type="http://schemas.openxmlformats.org/officeDocument/2006/relationships/tags" Target="../tags/tag563.xml"/><Relationship Id="rId15" Type="http://schemas.openxmlformats.org/officeDocument/2006/relationships/tags" Target="../tags/tag573.xml"/><Relationship Id="rId23" Type="http://schemas.openxmlformats.org/officeDocument/2006/relationships/tags" Target="../tags/tag581.xml"/><Relationship Id="rId28" Type="http://schemas.openxmlformats.org/officeDocument/2006/relationships/tags" Target="../tags/tag586.xml"/><Relationship Id="rId36" Type="http://schemas.openxmlformats.org/officeDocument/2006/relationships/tags" Target="../tags/tag594.xml"/><Relationship Id="rId49" Type="http://schemas.openxmlformats.org/officeDocument/2006/relationships/tags" Target="../tags/tag607.xml"/><Relationship Id="rId57" Type="http://schemas.openxmlformats.org/officeDocument/2006/relationships/tags" Target="../tags/tag615.xml"/><Relationship Id="rId61" Type="http://schemas.openxmlformats.org/officeDocument/2006/relationships/tags" Target="../tags/tag619.xml"/><Relationship Id="rId10" Type="http://schemas.openxmlformats.org/officeDocument/2006/relationships/tags" Target="../tags/tag568.xml"/><Relationship Id="rId19" Type="http://schemas.openxmlformats.org/officeDocument/2006/relationships/tags" Target="../tags/tag577.xml"/><Relationship Id="rId31" Type="http://schemas.openxmlformats.org/officeDocument/2006/relationships/tags" Target="../tags/tag589.xml"/><Relationship Id="rId44" Type="http://schemas.openxmlformats.org/officeDocument/2006/relationships/tags" Target="../tags/tag602.xml"/><Relationship Id="rId52" Type="http://schemas.openxmlformats.org/officeDocument/2006/relationships/tags" Target="../tags/tag610.xml"/><Relationship Id="rId60" Type="http://schemas.openxmlformats.org/officeDocument/2006/relationships/tags" Target="../tags/tag618.xml"/><Relationship Id="rId65" Type="http://schemas.openxmlformats.org/officeDocument/2006/relationships/oleObject" Target="../embeddings/oleObject11.bin"/><Relationship Id="rId73" Type="http://schemas.openxmlformats.org/officeDocument/2006/relationships/image" Target="../media/image53.jpeg"/><Relationship Id="rId4" Type="http://schemas.openxmlformats.org/officeDocument/2006/relationships/tags" Target="../tags/tag562.xml"/><Relationship Id="rId9" Type="http://schemas.openxmlformats.org/officeDocument/2006/relationships/tags" Target="../tags/tag567.xml"/><Relationship Id="rId14" Type="http://schemas.openxmlformats.org/officeDocument/2006/relationships/tags" Target="../tags/tag572.xml"/><Relationship Id="rId22" Type="http://schemas.openxmlformats.org/officeDocument/2006/relationships/tags" Target="../tags/tag580.xml"/><Relationship Id="rId27" Type="http://schemas.openxmlformats.org/officeDocument/2006/relationships/tags" Target="../tags/tag585.xml"/><Relationship Id="rId30" Type="http://schemas.openxmlformats.org/officeDocument/2006/relationships/tags" Target="../tags/tag588.xml"/><Relationship Id="rId35" Type="http://schemas.openxmlformats.org/officeDocument/2006/relationships/tags" Target="../tags/tag593.xml"/><Relationship Id="rId43" Type="http://schemas.openxmlformats.org/officeDocument/2006/relationships/tags" Target="../tags/tag601.xml"/><Relationship Id="rId48" Type="http://schemas.openxmlformats.org/officeDocument/2006/relationships/tags" Target="../tags/tag606.xml"/><Relationship Id="rId56" Type="http://schemas.openxmlformats.org/officeDocument/2006/relationships/tags" Target="../tags/tag614.xml"/><Relationship Id="rId64" Type="http://schemas.openxmlformats.org/officeDocument/2006/relationships/notesSlide" Target="../notesSlides/notesSlide10.xml"/><Relationship Id="rId69" Type="http://schemas.openxmlformats.org/officeDocument/2006/relationships/image" Target="../media/image51.png"/><Relationship Id="rId77" Type="http://schemas.openxmlformats.org/officeDocument/2006/relationships/image" Target="../media/image55.jpeg"/><Relationship Id="rId8" Type="http://schemas.openxmlformats.org/officeDocument/2006/relationships/tags" Target="../tags/tag566.xml"/><Relationship Id="rId51" Type="http://schemas.openxmlformats.org/officeDocument/2006/relationships/tags" Target="../tags/tag609.xml"/><Relationship Id="rId72" Type="http://schemas.openxmlformats.org/officeDocument/2006/relationships/image" Target="../media/image26.jpeg"/><Relationship Id="rId3" Type="http://schemas.openxmlformats.org/officeDocument/2006/relationships/tags" Target="../tags/tag561.xml"/><Relationship Id="rId12" Type="http://schemas.openxmlformats.org/officeDocument/2006/relationships/tags" Target="../tags/tag570.xml"/><Relationship Id="rId17" Type="http://schemas.openxmlformats.org/officeDocument/2006/relationships/tags" Target="../tags/tag575.xml"/><Relationship Id="rId25" Type="http://schemas.openxmlformats.org/officeDocument/2006/relationships/tags" Target="../tags/tag583.xml"/><Relationship Id="rId33" Type="http://schemas.openxmlformats.org/officeDocument/2006/relationships/tags" Target="../tags/tag591.xml"/><Relationship Id="rId38" Type="http://schemas.openxmlformats.org/officeDocument/2006/relationships/tags" Target="../tags/tag596.xml"/><Relationship Id="rId46" Type="http://schemas.openxmlformats.org/officeDocument/2006/relationships/tags" Target="../tags/tag604.xml"/><Relationship Id="rId59" Type="http://schemas.openxmlformats.org/officeDocument/2006/relationships/tags" Target="../tags/tag617.xml"/><Relationship Id="rId67" Type="http://schemas.openxmlformats.org/officeDocument/2006/relationships/image" Target="../media/image56.png"/><Relationship Id="rId20" Type="http://schemas.openxmlformats.org/officeDocument/2006/relationships/tags" Target="../tags/tag578.xml"/><Relationship Id="rId41" Type="http://schemas.openxmlformats.org/officeDocument/2006/relationships/tags" Target="../tags/tag599.xml"/><Relationship Id="rId54" Type="http://schemas.openxmlformats.org/officeDocument/2006/relationships/tags" Target="../tags/tag612.xml"/><Relationship Id="rId62" Type="http://schemas.openxmlformats.org/officeDocument/2006/relationships/tags" Target="../tags/tag620.xml"/><Relationship Id="rId70" Type="http://schemas.openxmlformats.org/officeDocument/2006/relationships/image" Target="../media/image52.png"/><Relationship Id="rId75" Type="http://schemas.openxmlformats.org/officeDocument/2006/relationships/image" Target="../media/image54.jpeg"/><Relationship Id="rId1" Type="http://schemas.openxmlformats.org/officeDocument/2006/relationships/vmlDrawing" Target="../drawings/vmlDrawing11.vml"/><Relationship Id="rId6" Type="http://schemas.openxmlformats.org/officeDocument/2006/relationships/tags" Target="../tags/tag56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5" Type="http://schemas.openxmlformats.org/officeDocument/2006/relationships/tags" Target="../tags/tag2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46.xml"/><Relationship Id="rId18" Type="http://schemas.openxmlformats.org/officeDocument/2006/relationships/tags" Target="../tags/tag51.xml"/><Relationship Id="rId26" Type="http://schemas.openxmlformats.org/officeDocument/2006/relationships/tags" Target="../tags/tag59.xml"/><Relationship Id="rId39" Type="http://schemas.openxmlformats.org/officeDocument/2006/relationships/image" Target="../media/image5.png"/><Relationship Id="rId3" Type="http://schemas.openxmlformats.org/officeDocument/2006/relationships/tags" Target="../tags/tag36.xml"/><Relationship Id="rId21" Type="http://schemas.openxmlformats.org/officeDocument/2006/relationships/tags" Target="../tags/tag54.xml"/><Relationship Id="rId34" Type="http://schemas.openxmlformats.org/officeDocument/2006/relationships/tags" Target="../tags/tag67.xml"/><Relationship Id="rId42" Type="http://schemas.openxmlformats.org/officeDocument/2006/relationships/image" Target="../media/image8.png"/><Relationship Id="rId47" Type="http://schemas.openxmlformats.org/officeDocument/2006/relationships/image" Target="../media/image13.png"/><Relationship Id="rId50" Type="http://schemas.openxmlformats.org/officeDocument/2006/relationships/image" Target="../media/image16.png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tags" Target="../tags/tag50.xml"/><Relationship Id="rId25" Type="http://schemas.openxmlformats.org/officeDocument/2006/relationships/tags" Target="../tags/tag58.xml"/><Relationship Id="rId33" Type="http://schemas.openxmlformats.org/officeDocument/2006/relationships/tags" Target="../tags/tag66.xml"/><Relationship Id="rId38" Type="http://schemas.openxmlformats.org/officeDocument/2006/relationships/image" Target="../media/image4.jpeg"/><Relationship Id="rId46" Type="http://schemas.openxmlformats.org/officeDocument/2006/relationships/image" Target="../media/image12.png"/><Relationship Id="rId2" Type="http://schemas.openxmlformats.org/officeDocument/2006/relationships/tags" Target="../tags/tag35.xml"/><Relationship Id="rId16" Type="http://schemas.openxmlformats.org/officeDocument/2006/relationships/tags" Target="../tags/tag49.xml"/><Relationship Id="rId20" Type="http://schemas.openxmlformats.org/officeDocument/2006/relationships/tags" Target="../tags/tag53.xml"/><Relationship Id="rId29" Type="http://schemas.openxmlformats.org/officeDocument/2006/relationships/tags" Target="../tags/tag62.xml"/><Relationship Id="rId41" Type="http://schemas.openxmlformats.org/officeDocument/2006/relationships/image" Target="../media/image7.png"/><Relationship Id="rId54" Type="http://schemas.openxmlformats.org/officeDocument/2006/relationships/image" Target="../media/image20.png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tags" Target="../tags/tag57.xml"/><Relationship Id="rId32" Type="http://schemas.openxmlformats.org/officeDocument/2006/relationships/tags" Target="../tags/tag65.xml"/><Relationship Id="rId37" Type="http://schemas.openxmlformats.org/officeDocument/2006/relationships/slideLayout" Target="../slideLayouts/slideLayout2.xml"/><Relationship Id="rId40" Type="http://schemas.openxmlformats.org/officeDocument/2006/relationships/image" Target="../media/image6.png"/><Relationship Id="rId45" Type="http://schemas.openxmlformats.org/officeDocument/2006/relationships/image" Target="../media/image11.png"/><Relationship Id="rId53" Type="http://schemas.openxmlformats.org/officeDocument/2006/relationships/image" Target="../media/image19.png"/><Relationship Id="rId5" Type="http://schemas.openxmlformats.org/officeDocument/2006/relationships/tags" Target="../tags/tag38.xml"/><Relationship Id="rId15" Type="http://schemas.openxmlformats.org/officeDocument/2006/relationships/tags" Target="../tags/tag48.xml"/><Relationship Id="rId23" Type="http://schemas.openxmlformats.org/officeDocument/2006/relationships/tags" Target="../tags/tag56.xml"/><Relationship Id="rId28" Type="http://schemas.openxmlformats.org/officeDocument/2006/relationships/tags" Target="../tags/tag61.xml"/><Relationship Id="rId36" Type="http://schemas.openxmlformats.org/officeDocument/2006/relationships/tags" Target="../tags/tag69.xml"/><Relationship Id="rId49" Type="http://schemas.openxmlformats.org/officeDocument/2006/relationships/image" Target="../media/image15.png"/><Relationship Id="rId10" Type="http://schemas.openxmlformats.org/officeDocument/2006/relationships/tags" Target="../tags/tag43.xml"/><Relationship Id="rId19" Type="http://schemas.openxmlformats.org/officeDocument/2006/relationships/tags" Target="../tags/tag52.xml"/><Relationship Id="rId31" Type="http://schemas.openxmlformats.org/officeDocument/2006/relationships/tags" Target="../tags/tag64.xml"/><Relationship Id="rId44" Type="http://schemas.openxmlformats.org/officeDocument/2006/relationships/image" Target="../media/image10.png"/><Relationship Id="rId52" Type="http://schemas.openxmlformats.org/officeDocument/2006/relationships/image" Target="../media/image18.png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tags" Target="../tags/tag47.xml"/><Relationship Id="rId22" Type="http://schemas.openxmlformats.org/officeDocument/2006/relationships/tags" Target="../tags/tag55.xml"/><Relationship Id="rId27" Type="http://schemas.openxmlformats.org/officeDocument/2006/relationships/tags" Target="../tags/tag60.xml"/><Relationship Id="rId30" Type="http://schemas.openxmlformats.org/officeDocument/2006/relationships/tags" Target="../tags/tag63.xml"/><Relationship Id="rId35" Type="http://schemas.openxmlformats.org/officeDocument/2006/relationships/tags" Target="../tags/tag68.xml"/><Relationship Id="rId43" Type="http://schemas.openxmlformats.org/officeDocument/2006/relationships/image" Target="../media/image9.png"/><Relationship Id="rId48" Type="http://schemas.openxmlformats.org/officeDocument/2006/relationships/image" Target="../media/image14.png"/><Relationship Id="rId8" Type="http://schemas.openxmlformats.org/officeDocument/2006/relationships/tags" Target="../tags/tag41.xml"/><Relationship Id="rId5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26" Type="http://schemas.openxmlformats.org/officeDocument/2006/relationships/tags" Target="../tags/tag95.xml"/><Relationship Id="rId39" Type="http://schemas.openxmlformats.org/officeDocument/2006/relationships/tags" Target="../tags/tag108.xml"/><Relationship Id="rId21" Type="http://schemas.openxmlformats.org/officeDocument/2006/relationships/tags" Target="../tags/tag90.xml"/><Relationship Id="rId34" Type="http://schemas.openxmlformats.org/officeDocument/2006/relationships/tags" Target="../tags/tag103.xml"/><Relationship Id="rId42" Type="http://schemas.openxmlformats.org/officeDocument/2006/relationships/tags" Target="../tags/tag111.xml"/><Relationship Id="rId47" Type="http://schemas.openxmlformats.org/officeDocument/2006/relationships/tags" Target="../tags/tag116.xml"/><Relationship Id="rId50" Type="http://schemas.openxmlformats.org/officeDocument/2006/relationships/tags" Target="../tags/tag119.xml"/><Relationship Id="rId55" Type="http://schemas.openxmlformats.org/officeDocument/2006/relationships/image" Target="../media/image8.png"/><Relationship Id="rId63" Type="http://schemas.openxmlformats.org/officeDocument/2006/relationships/image" Target="../media/image28.jpeg"/><Relationship Id="rId7" Type="http://schemas.openxmlformats.org/officeDocument/2006/relationships/tags" Target="../tags/tag76.xml"/><Relationship Id="rId2" Type="http://schemas.openxmlformats.org/officeDocument/2006/relationships/tags" Target="../tags/tag71.xml"/><Relationship Id="rId16" Type="http://schemas.openxmlformats.org/officeDocument/2006/relationships/tags" Target="../tags/tag85.xml"/><Relationship Id="rId20" Type="http://schemas.openxmlformats.org/officeDocument/2006/relationships/tags" Target="../tags/tag89.xml"/><Relationship Id="rId29" Type="http://schemas.openxmlformats.org/officeDocument/2006/relationships/tags" Target="../tags/tag98.xml"/><Relationship Id="rId41" Type="http://schemas.openxmlformats.org/officeDocument/2006/relationships/tags" Target="../tags/tag110.xml"/><Relationship Id="rId54" Type="http://schemas.openxmlformats.org/officeDocument/2006/relationships/slideLayout" Target="../slideLayouts/slideLayout2.xml"/><Relationship Id="rId62" Type="http://schemas.openxmlformats.org/officeDocument/2006/relationships/image" Target="../media/image27.jpeg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tags" Target="../tags/tag80.xml"/><Relationship Id="rId24" Type="http://schemas.openxmlformats.org/officeDocument/2006/relationships/tags" Target="../tags/tag93.xml"/><Relationship Id="rId32" Type="http://schemas.openxmlformats.org/officeDocument/2006/relationships/tags" Target="../tags/tag101.xml"/><Relationship Id="rId37" Type="http://schemas.openxmlformats.org/officeDocument/2006/relationships/tags" Target="../tags/tag106.xml"/><Relationship Id="rId40" Type="http://schemas.openxmlformats.org/officeDocument/2006/relationships/tags" Target="../tags/tag109.xml"/><Relationship Id="rId45" Type="http://schemas.openxmlformats.org/officeDocument/2006/relationships/tags" Target="../tags/tag114.xml"/><Relationship Id="rId53" Type="http://schemas.openxmlformats.org/officeDocument/2006/relationships/tags" Target="../tags/tag122.xml"/><Relationship Id="rId58" Type="http://schemas.openxmlformats.org/officeDocument/2006/relationships/image" Target="../media/image23.png"/><Relationship Id="rId5" Type="http://schemas.openxmlformats.org/officeDocument/2006/relationships/tags" Target="../tags/tag74.xml"/><Relationship Id="rId15" Type="http://schemas.openxmlformats.org/officeDocument/2006/relationships/tags" Target="../tags/tag84.xml"/><Relationship Id="rId23" Type="http://schemas.openxmlformats.org/officeDocument/2006/relationships/tags" Target="../tags/tag92.xml"/><Relationship Id="rId28" Type="http://schemas.openxmlformats.org/officeDocument/2006/relationships/tags" Target="../tags/tag97.xml"/><Relationship Id="rId36" Type="http://schemas.openxmlformats.org/officeDocument/2006/relationships/tags" Target="../tags/tag105.xml"/><Relationship Id="rId49" Type="http://schemas.openxmlformats.org/officeDocument/2006/relationships/tags" Target="../tags/tag118.xml"/><Relationship Id="rId57" Type="http://schemas.openxmlformats.org/officeDocument/2006/relationships/image" Target="../media/image22.jpeg"/><Relationship Id="rId61" Type="http://schemas.openxmlformats.org/officeDocument/2006/relationships/image" Target="../media/image26.jpeg"/><Relationship Id="rId10" Type="http://schemas.openxmlformats.org/officeDocument/2006/relationships/tags" Target="../tags/tag79.xml"/><Relationship Id="rId19" Type="http://schemas.openxmlformats.org/officeDocument/2006/relationships/tags" Target="../tags/tag88.xml"/><Relationship Id="rId31" Type="http://schemas.openxmlformats.org/officeDocument/2006/relationships/tags" Target="../tags/tag100.xml"/><Relationship Id="rId44" Type="http://schemas.openxmlformats.org/officeDocument/2006/relationships/tags" Target="../tags/tag113.xml"/><Relationship Id="rId52" Type="http://schemas.openxmlformats.org/officeDocument/2006/relationships/tags" Target="../tags/tag121.xml"/><Relationship Id="rId60" Type="http://schemas.openxmlformats.org/officeDocument/2006/relationships/image" Target="../media/image25.jpeg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tags" Target="../tags/tag83.xml"/><Relationship Id="rId22" Type="http://schemas.openxmlformats.org/officeDocument/2006/relationships/tags" Target="../tags/tag91.xml"/><Relationship Id="rId27" Type="http://schemas.openxmlformats.org/officeDocument/2006/relationships/tags" Target="../tags/tag96.xml"/><Relationship Id="rId30" Type="http://schemas.openxmlformats.org/officeDocument/2006/relationships/tags" Target="../tags/tag99.xml"/><Relationship Id="rId35" Type="http://schemas.openxmlformats.org/officeDocument/2006/relationships/tags" Target="../tags/tag104.xml"/><Relationship Id="rId43" Type="http://schemas.openxmlformats.org/officeDocument/2006/relationships/tags" Target="../tags/tag112.xml"/><Relationship Id="rId48" Type="http://schemas.openxmlformats.org/officeDocument/2006/relationships/tags" Target="../tags/tag117.xml"/><Relationship Id="rId56" Type="http://schemas.openxmlformats.org/officeDocument/2006/relationships/image" Target="../media/image21.png"/><Relationship Id="rId8" Type="http://schemas.openxmlformats.org/officeDocument/2006/relationships/tags" Target="../tags/tag77.xml"/><Relationship Id="rId51" Type="http://schemas.openxmlformats.org/officeDocument/2006/relationships/tags" Target="../tags/tag120.xml"/><Relationship Id="rId3" Type="http://schemas.openxmlformats.org/officeDocument/2006/relationships/tags" Target="../tags/tag72.xml"/><Relationship Id="rId12" Type="http://schemas.openxmlformats.org/officeDocument/2006/relationships/tags" Target="../tags/tag81.xml"/><Relationship Id="rId17" Type="http://schemas.openxmlformats.org/officeDocument/2006/relationships/tags" Target="../tags/tag86.xml"/><Relationship Id="rId25" Type="http://schemas.openxmlformats.org/officeDocument/2006/relationships/tags" Target="../tags/tag94.xml"/><Relationship Id="rId33" Type="http://schemas.openxmlformats.org/officeDocument/2006/relationships/tags" Target="../tags/tag102.xml"/><Relationship Id="rId38" Type="http://schemas.openxmlformats.org/officeDocument/2006/relationships/tags" Target="../tags/tag107.xml"/><Relationship Id="rId46" Type="http://schemas.openxmlformats.org/officeDocument/2006/relationships/tags" Target="../tags/tag115.xml"/><Relationship Id="rId5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tags" Target="../tags/tag135.xml"/><Relationship Id="rId18" Type="http://schemas.openxmlformats.org/officeDocument/2006/relationships/tags" Target="../tags/tag140.xml"/><Relationship Id="rId26" Type="http://schemas.openxmlformats.org/officeDocument/2006/relationships/tags" Target="../tags/tag148.xml"/><Relationship Id="rId3" Type="http://schemas.openxmlformats.org/officeDocument/2006/relationships/tags" Target="../tags/tag125.xml"/><Relationship Id="rId21" Type="http://schemas.openxmlformats.org/officeDocument/2006/relationships/tags" Target="../tags/tag143.xml"/><Relationship Id="rId34" Type="http://schemas.openxmlformats.org/officeDocument/2006/relationships/image" Target="../media/image30.jpeg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17" Type="http://schemas.openxmlformats.org/officeDocument/2006/relationships/tags" Target="../tags/tag139.xml"/><Relationship Id="rId25" Type="http://schemas.openxmlformats.org/officeDocument/2006/relationships/tags" Target="../tags/tag147.xml"/><Relationship Id="rId33" Type="http://schemas.openxmlformats.org/officeDocument/2006/relationships/image" Target="../media/image29.jpeg"/><Relationship Id="rId38" Type="http://schemas.openxmlformats.org/officeDocument/2006/relationships/image" Target="../media/image31.jpeg"/><Relationship Id="rId2" Type="http://schemas.openxmlformats.org/officeDocument/2006/relationships/tags" Target="../tags/tag124.xml"/><Relationship Id="rId16" Type="http://schemas.openxmlformats.org/officeDocument/2006/relationships/tags" Target="../tags/tag138.xml"/><Relationship Id="rId20" Type="http://schemas.openxmlformats.org/officeDocument/2006/relationships/tags" Target="../tags/tag142.xml"/><Relationship Id="rId29" Type="http://schemas.openxmlformats.org/officeDocument/2006/relationships/tags" Target="../tags/tag151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24" Type="http://schemas.openxmlformats.org/officeDocument/2006/relationships/tags" Target="../tags/tag146.xml"/><Relationship Id="rId32" Type="http://schemas.openxmlformats.org/officeDocument/2006/relationships/slideLayout" Target="../slideLayouts/slideLayout2.xml"/><Relationship Id="rId37" Type="http://schemas.openxmlformats.org/officeDocument/2006/relationships/image" Target="../media/image27.jpeg"/><Relationship Id="rId5" Type="http://schemas.openxmlformats.org/officeDocument/2006/relationships/tags" Target="../tags/tag127.xml"/><Relationship Id="rId15" Type="http://schemas.openxmlformats.org/officeDocument/2006/relationships/tags" Target="../tags/tag137.xml"/><Relationship Id="rId23" Type="http://schemas.openxmlformats.org/officeDocument/2006/relationships/tags" Target="../tags/tag145.xml"/><Relationship Id="rId28" Type="http://schemas.openxmlformats.org/officeDocument/2006/relationships/tags" Target="../tags/tag150.xml"/><Relationship Id="rId36" Type="http://schemas.openxmlformats.org/officeDocument/2006/relationships/image" Target="../media/image26.jpeg"/><Relationship Id="rId10" Type="http://schemas.openxmlformats.org/officeDocument/2006/relationships/tags" Target="../tags/tag132.xml"/><Relationship Id="rId19" Type="http://schemas.openxmlformats.org/officeDocument/2006/relationships/tags" Target="../tags/tag141.xml"/><Relationship Id="rId31" Type="http://schemas.openxmlformats.org/officeDocument/2006/relationships/tags" Target="../tags/tag153.xml"/><Relationship Id="rId4" Type="http://schemas.openxmlformats.org/officeDocument/2006/relationships/tags" Target="../tags/tag126.xml"/><Relationship Id="rId9" Type="http://schemas.openxmlformats.org/officeDocument/2006/relationships/tags" Target="../tags/tag131.xml"/><Relationship Id="rId14" Type="http://schemas.openxmlformats.org/officeDocument/2006/relationships/tags" Target="../tags/tag136.xml"/><Relationship Id="rId22" Type="http://schemas.openxmlformats.org/officeDocument/2006/relationships/tags" Target="../tags/tag144.xml"/><Relationship Id="rId27" Type="http://schemas.openxmlformats.org/officeDocument/2006/relationships/tags" Target="../tags/tag149.xml"/><Relationship Id="rId30" Type="http://schemas.openxmlformats.org/officeDocument/2006/relationships/tags" Target="../tags/tag152.xml"/><Relationship Id="rId35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tags" Target="../tags/tag165.xml"/><Relationship Id="rId18" Type="http://schemas.openxmlformats.org/officeDocument/2006/relationships/tags" Target="../tags/tag170.xml"/><Relationship Id="rId26" Type="http://schemas.openxmlformats.org/officeDocument/2006/relationships/tags" Target="../tags/tag178.xml"/><Relationship Id="rId39" Type="http://schemas.openxmlformats.org/officeDocument/2006/relationships/image" Target="../media/image35.png"/><Relationship Id="rId3" Type="http://schemas.openxmlformats.org/officeDocument/2006/relationships/tags" Target="../tags/tag155.xml"/><Relationship Id="rId21" Type="http://schemas.openxmlformats.org/officeDocument/2006/relationships/tags" Target="../tags/tag173.xml"/><Relationship Id="rId34" Type="http://schemas.openxmlformats.org/officeDocument/2006/relationships/notesSlide" Target="../notesSlides/notesSlide1.xml"/><Relationship Id="rId7" Type="http://schemas.openxmlformats.org/officeDocument/2006/relationships/tags" Target="../tags/tag159.xml"/><Relationship Id="rId12" Type="http://schemas.openxmlformats.org/officeDocument/2006/relationships/tags" Target="../tags/tag164.xml"/><Relationship Id="rId17" Type="http://schemas.openxmlformats.org/officeDocument/2006/relationships/tags" Target="../tags/tag169.xml"/><Relationship Id="rId25" Type="http://schemas.openxmlformats.org/officeDocument/2006/relationships/tags" Target="../tags/tag177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34.png"/><Relationship Id="rId2" Type="http://schemas.openxmlformats.org/officeDocument/2006/relationships/tags" Target="../tags/tag154.xml"/><Relationship Id="rId16" Type="http://schemas.openxmlformats.org/officeDocument/2006/relationships/tags" Target="../tags/tag168.xml"/><Relationship Id="rId20" Type="http://schemas.openxmlformats.org/officeDocument/2006/relationships/tags" Target="../tags/tag172.xml"/><Relationship Id="rId29" Type="http://schemas.openxmlformats.org/officeDocument/2006/relationships/tags" Target="../tags/tag181.xml"/><Relationship Id="rId41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tags" Target="../tags/tag158.xml"/><Relationship Id="rId11" Type="http://schemas.openxmlformats.org/officeDocument/2006/relationships/tags" Target="../tags/tag163.xml"/><Relationship Id="rId24" Type="http://schemas.openxmlformats.org/officeDocument/2006/relationships/tags" Target="../tags/tag176.xml"/><Relationship Id="rId32" Type="http://schemas.openxmlformats.org/officeDocument/2006/relationships/tags" Target="../tags/tag184.xml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5" Type="http://schemas.openxmlformats.org/officeDocument/2006/relationships/tags" Target="../tags/tag157.xml"/><Relationship Id="rId15" Type="http://schemas.openxmlformats.org/officeDocument/2006/relationships/tags" Target="../tags/tag167.xml"/><Relationship Id="rId23" Type="http://schemas.openxmlformats.org/officeDocument/2006/relationships/tags" Target="../tags/tag175.xml"/><Relationship Id="rId28" Type="http://schemas.openxmlformats.org/officeDocument/2006/relationships/tags" Target="../tags/tag180.xml"/><Relationship Id="rId36" Type="http://schemas.openxmlformats.org/officeDocument/2006/relationships/image" Target="../media/image32.emf"/><Relationship Id="rId10" Type="http://schemas.openxmlformats.org/officeDocument/2006/relationships/tags" Target="../tags/tag162.xml"/><Relationship Id="rId19" Type="http://schemas.openxmlformats.org/officeDocument/2006/relationships/tags" Target="../tags/tag171.xml"/><Relationship Id="rId31" Type="http://schemas.openxmlformats.org/officeDocument/2006/relationships/tags" Target="../tags/tag183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tags" Target="../tags/tag166.xml"/><Relationship Id="rId22" Type="http://schemas.openxmlformats.org/officeDocument/2006/relationships/tags" Target="../tags/tag174.xml"/><Relationship Id="rId27" Type="http://schemas.openxmlformats.org/officeDocument/2006/relationships/tags" Target="../tags/tag179.xml"/><Relationship Id="rId30" Type="http://schemas.openxmlformats.org/officeDocument/2006/relationships/tags" Target="../tags/tag182.xml"/><Relationship Id="rId35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96.xml"/><Relationship Id="rId18" Type="http://schemas.openxmlformats.org/officeDocument/2006/relationships/tags" Target="../tags/tag201.xml"/><Relationship Id="rId26" Type="http://schemas.openxmlformats.org/officeDocument/2006/relationships/tags" Target="../tags/tag209.xml"/><Relationship Id="rId39" Type="http://schemas.openxmlformats.org/officeDocument/2006/relationships/tags" Target="../tags/tag222.xml"/><Relationship Id="rId3" Type="http://schemas.openxmlformats.org/officeDocument/2006/relationships/tags" Target="../tags/tag186.xml"/><Relationship Id="rId21" Type="http://schemas.openxmlformats.org/officeDocument/2006/relationships/tags" Target="../tags/tag204.xml"/><Relationship Id="rId34" Type="http://schemas.openxmlformats.org/officeDocument/2006/relationships/tags" Target="../tags/tag217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31.jpeg"/><Relationship Id="rId50" Type="http://schemas.openxmlformats.org/officeDocument/2006/relationships/image" Target="../media/image25.jpeg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tags" Target="../tags/tag200.xml"/><Relationship Id="rId25" Type="http://schemas.openxmlformats.org/officeDocument/2006/relationships/tags" Target="../tags/tag208.xml"/><Relationship Id="rId33" Type="http://schemas.openxmlformats.org/officeDocument/2006/relationships/tags" Target="../tags/tag216.xml"/><Relationship Id="rId38" Type="http://schemas.openxmlformats.org/officeDocument/2006/relationships/tags" Target="../tags/tag221.xml"/><Relationship Id="rId46" Type="http://schemas.openxmlformats.org/officeDocument/2006/relationships/image" Target="../media/image26.jpeg"/><Relationship Id="rId2" Type="http://schemas.openxmlformats.org/officeDocument/2006/relationships/tags" Target="../tags/tag185.xml"/><Relationship Id="rId16" Type="http://schemas.openxmlformats.org/officeDocument/2006/relationships/tags" Target="../tags/tag199.xml"/><Relationship Id="rId20" Type="http://schemas.openxmlformats.org/officeDocument/2006/relationships/tags" Target="../tags/tag203.xml"/><Relationship Id="rId29" Type="http://schemas.openxmlformats.org/officeDocument/2006/relationships/tags" Target="../tags/tag212.xml"/><Relationship Id="rId41" Type="http://schemas.openxmlformats.org/officeDocument/2006/relationships/tags" Target="../tags/tag224.xml"/><Relationship Id="rId1" Type="http://schemas.openxmlformats.org/officeDocument/2006/relationships/vmlDrawing" Target="../drawings/vmlDrawing3.v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24" Type="http://schemas.openxmlformats.org/officeDocument/2006/relationships/tags" Target="../tags/tag207.xml"/><Relationship Id="rId32" Type="http://schemas.openxmlformats.org/officeDocument/2006/relationships/tags" Target="../tags/tag215.xml"/><Relationship Id="rId37" Type="http://schemas.openxmlformats.org/officeDocument/2006/relationships/tags" Target="../tags/tag220.xml"/><Relationship Id="rId40" Type="http://schemas.openxmlformats.org/officeDocument/2006/relationships/tags" Target="../tags/tag223.xml"/><Relationship Id="rId45" Type="http://schemas.openxmlformats.org/officeDocument/2006/relationships/image" Target="../media/image12.png"/><Relationship Id="rId5" Type="http://schemas.openxmlformats.org/officeDocument/2006/relationships/tags" Target="../tags/tag188.xml"/><Relationship Id="rId15" Type="http://schemas.openxmlformats.org/officeDocument/2006/relationships/tags" Target="../tags/tag198.xml"/><Relationship Id="rId23" Type="http://schemas.openxmlformats.org/officeDocument/2006/relationships/tags" Target="../tags/tag206.xml"/><Relationship Id="rId28" Type="http://schemas.openxmlformats.org/officeDocument/2006/relationships/tags" Target="../tags/tag211.xml"/><Relationship Id="rId36" Type="http://schemas.openxmlformats.org/officeDocument/2006/relationships/tags" Target="../tags/tag219.xml"/><Relationship Id="rId49" Type="http://schemas.openxmlformats.org/officeDocument/2006/relationships/image" Target="../media/image30.jpeg"/><Relationship Id="rId10" Type="http://schemas.openxmlformats.org/officeDocument/2006/relationships/tags" Target="../tags/tag193.xml"/><Relationship Id="rId19" Type="http://schemas.openxmlformats.org/officeDocument/2006/relationships/tags" Target="../tags/tag202.xml"/><Relationship Id="rId31" Type="http://schemas.openxmlformats.org/officeDocument/2006/relationships/tags" Target="../tags/tag214.xml"/><Relationship Id="rId44" Type="http://schemas.openxmlformats.org/officeDocument/2006/relationships/oleObject" Target="../embeddings/oleObject3.bin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tags" Target="../tags/tag197.xml"/><Relationship Id="rId22" Type="http://schemas.openxmlformats.org/officeDocument/2006/relationships/tags" Target="../tags/tag205.xml"/><Relationship Id="rId27" Type="http://schemas.openxmlformats.org/officeDocument/2006/relationships/tags" Target="../tags/tag210.xml"/><Relationship Id="rId30" Type="http://schemas.openxmlformats.org/officeDocument/2006/relationships/tags" Target="../tags/tag213.xml"/><Relationship Id="rId35" Type="http://schemas.openxmlformats.org/officeDocument/2006/relationships/tags" Target="../tags/tag218.xml"/><Relationship Id="rId43" Type="http://schemas.openxmlformats.org/officeDocument/2006/relationships/notesSlide" Target="../notesSlides/notesSlide2.xml"/><Relationship Id="rId48" Type="http://schemas.openxmlformats.org/officeDocument/2006/relationships/image" Target="../media/image27.jpeg"/><Relationship Id="rId8" Type="http://schemas.openxmlformats.org/officeDocument/2006/relationships/tags" Target="../tags/tag191.xml"/><Relationship Id="rId51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675506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3"/>
          <p:cNvSpPr/>
          <p:nvPr>
            <p:custDataLst>
              <p:tags r:id="rId3"/>
            </p:custDataLst>
          </p:nvPr>
        </p:nvSpPr>
        <p:spPr>
          <a:xfrm>
            <a:off x="4210002" y="3212976"/>
            <a:ext cx="4239926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cs typeface="Aharoni" pitchFamily="2" charset="-79"/>
              </a:rPr>
              <a:t>Стратегия развития</a:t>
            </a:r>
            <a:endParaRPr lang="ru-RU" sz="2800" b="1" dirty="0"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3741035"/>
            <a:ext cx="4833082" cy="5760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cs typeface="Aharoni" pitchFamily="2" charset="-79"/>
              </a:rPr>
              <a:t>Фонда «</a:t>
            </a:r>
            <a:r>
              <a:rPr lang="ru-RU" sz="2800" b="1" dirty="0" err="1" smtClean="0">
                <a:solidFill>
                  <a:schemeClr val="bg1"/>
                </a:solidFill>
                <a:cs typeface="Aharoni" pitchFamily="2" charset="-79"/>
              </a:rPr>
              <a:t>Сколково</a:t>
            </a:r>
            <a:r>
              <a:rPr lang="ru-RU" sz="2800" b="1" dirty="0" smtClean="0">
                <a:solidFill>
                  <a:schemeClr val="bg1"/>
                </a:solidFill>
                <a:cs typeface="Aharoni" pitchFamily="2" charset="-79"/>
              </a:rPr>
              <a:t>»</a:t>
            </a:r>
            <a:endParaRPr lang="ru-RU" sz="2800" b="1" dirty="0">
              <a:solidFill>
                <a:schemeClr val="bg1"/>
              </a:solidFill>
              <a:cs typeface="Aharoni" pitchFamily="2" charset="-79"/>
            </a:endParaRPr>
          </a:p>
        </p:txBody>
      </p:sp>
      <p:sp>
        <p:nvSpPr>
          <p:cNvPr id="9" name="Прямоугольник 4"/>
          <p:cNvSpPr/>
          <p:nvPr>
            <p:custDataLst>
              <p:tags r:id="rId4"/>
            </p:custDataLst>
          </p:nvPr>
        </p:nvSpPr>
        <p:spPr>
          <a:xfrm>
            <a:off x="6031210" y="4797152"/>
            <a:ext cx="2416541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solidFill>
                  <a:srgbClr val="92D050"/>
                </a:solidFill>
                <a:cs typeface="Aharoni" pitchFamily="2" charset="-79"/>
              </a:rPr>
              <a:t>Май, 2012</a:t>
            </a:r>
            <a:endParaRPr lang="ru-RU" sz="2800" b="1" dirty="0">
              <a:solidFill>
                <a:srgbClr val="92D050"/>
              </a:solidFill>
              <a:cs typeface="Aharoni" pitchFamily="2" charset="-79"/>
            </a:endParaRPr>
          </a:p>
        </p:txBody>
      </p:sp>
      <p:sp>
        <p:nvSpPr>
          <p:cNvPr id="12" name="Прямоугольник 5"/>
          <p:cNvSpPr/>
          <p:nvPr/>
        </p:nvSpPr>
        <p:spPr>
          <a:xfrm>
            <a:off x="5580112" y="4269094"/>
            <a:ext cx="2888866" cy="57606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cs typeface="Aharoni" pitchFamily="2" charset="-79"/>
              </a:rPr>
              <a:t>на 2012–20</a:t>
            </a:r>
            <a:r>
              <a:rPr lang="en-US" sz="2800" b="1" dirty="0" smtClean="0">
                <a:solidFill>
                  <a:schemeClr val="bg1"/>
                </a:solidFill>
                <a:cs typeface="Aharoni" pitchFamily="2" charset="-79"/>
              </a:rPr>
              <a:t>20</a:t>
            </a:r>
            <a:r>
              <a:rPr lang="ru-RU" sz="2800" b="1" dirty="0" smtClean="0">
                <a:solidFill>
                  <a:schemeClr val="bg1"/>
                </a:solidFill>
                <a:cs typeface="Aharoni" pitchFamily="2" charset="-79"/>
              </a:rPr>
              <a:t> </a:t>
            </a:r>
            <a:r>
              <a:rPr lang="ru-RU" sz="2800" b="1" dirty="0">
                <a:solidFill>
                  <a:schemeClr val="bg1"/>
                </a:solidFill>
                <a:cs typeface="Aharoni" pitchFamily="2" charset="-79"/>
              </a:rPr>
              <a:t>гг.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61674" y="2708920"/>
            <a:ext cx="307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Материалы для обсуждения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043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55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5760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Проблемы Дубая, связанные с развитием инноваций, объясняются недостаточно эффективным решением кадровых</a:t>
            </a:r>
            <a:r>
              <a:rPr lang="en-US" dirty="0" smtClean="0"/>
              <a:t> </a:t>
            </a:r>
            <a:r>
              <a:rPr lang="ru-RU" dirty="0" smtClean="0"/>
              <a:t>и организационных проблем экосистемы</a:t>
            </a:r>
          </a:p>
        </p:txBody>
      </p:sp>
      <p:graphicFrame>
        <p:nvGraphicFramePr>
          <p:cNvPr id="48133" name="Rectangle 2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2" name="think-cell Slide" r:id="rId50" imgW="0" imgH="0" progId="TCLayout.ActiveDocument.1">
                  <p:embed/>
                </p:oleObj>
              </mc:Choice>
              <mc:Fallback>
                <p:oleObj name="think-cell Slide" r:id="rId50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4" name="McK 5. Source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pic>
        <p:nvPicPr>
          <p:cNvPr id="48135" name="Picture 19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0"/>
          <a:stretch>
            <a:fillRect/>
          </a:stretch>
        </p:blipFill>
        <p:spPr bwMode="gray">
          <a:xfrm>
            <a:off x="8534277" y="207312"/>
            <a:ext cx="485285" cy="25200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8136" name="Group 4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7823830" y="887620"/>
            <a:ext cx="1091772" cy="278596"/>
            <a:chOff x="4723" y="351"/>
            <a:chExt cx="674" cy="172"/>
          </a:xfrm>
        </p:grpSpPr>
        <p:sp>
          <p:nvSpPr>
            <p:cNvPr id="48175" name="Rectangle 21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gray">
            <a:xfrm>
              <a:off x="4723" y="356"/>
              <a:ext cx="104" cy="104"/>
            </a:xfrm>
            <a:prstGeom prst="rect">
              <a:avLst/>
            </a:prstGeom>
            <a:solidFill>
              <a:srgbClr val="458B45">
                <a:alpha val="5254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0" rIns="45720" bIns="0" anchor="ctr"/>
            <a:lstStyle/>
            <a:p>
              <a:endParaRPr lang="ru-RU" sz="1600" b="1"/>
            </a:p>
          </p:txBody>
        </p:sp>
        <p:sp>
          <p:nvSpPr>
            <p:cNvPr id="48176" name="Rectangle 22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gray">
            <a:xfrm>
              <a:off x="4859" y="351"/>
              <a:ext cx="538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3526" eaLnBrk="0" hangingPunct="0">
                <a:buSzPct val="100000"/>
              </a:pPr>
              <a:r>
                <a:rPr lang="ru-RU" sz="900">
                  <a:solidFill>
                    <a:srgbClr val="000000"/>
                  </a:solidFill>
                </a:rPr>
                <a:t>Основные преимущества</a:t>
              </a:r>
            </a:p>
          </p:txBody>
        </p:sp>
      </p:grpSp>
      <p:sp>
        <p:nvSpPr>
          <p:cNvPr id="48137" name="Rectangle 2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468024" y="905438"/>
            <a:ext cx="1195442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349861" indent="-349861" defTabSz="913526" eaLnBrk="0" hangingPunct="0">
              <a:buSzPct val="100000"/>
            </a:pPr>
            <a:r>
              <a:rPr lang="ru-RU" sz="900">
                <a:solidFill>
                  <a:srgbClr val="000000"/>
                </a:solidFill>
              </a:rPr>
              <a:t>Основные недостатки</a:t>
            </a:r>
          </a:p>
        </p:txBody>
      </p:sp>
      <p:sp>
        <p:nvSpPr>
          <p:cNvPr id="48138" name="Rectangle 23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228287" y="892480"/>
            <a:ext cx="168463" cy="168453"/>
          </a:xfrm>
          <a:prstGeom prst="rect">
            <a:avLst/>
          </a:prstGeom>
          <a:solidFill>
            <a:srgbClr val="FF0000">
              <a:alpha val="5294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648" tIns="0" rIns="46648" bIns="0" anchor="ctr"/>
          <a:lstStyle/>
          <a:p>
            <a:endParaRPr lang="ru-RU" sz="1600" b="1"/>
          </a:p>
        </p:txBody>
      </p:sp>
      <p:sp>
        <p:nvSpPr>
          <p:cNvPr id="48139" name="Rectangle 3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235380" y="1218048"/>
            <a:ext cx="5269342" cy="473613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48140" name="Rectangle 4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40927" y="1890243"/>
            <a:ext cx="6884322" cy="1341149"/>
          </a:xfrm>
          <a:prstGeom prst="rect">
            <a:avLst/>
          </a:prstGeom>
          <a:solidFill>
            <a:srgbClr val="458B45">
              <a:alpha val="36471"/>
            </a:srgbClr>
          </a:solidFill>
          <a:ln>
            <a:noFill/>
          </a:ln>
          <a:effectLst/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48141" name="Rectangle 6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40927" y="3283224"/>
            <a:ext cx="6884322" cy="1610026"/>
          </a:xfrm>
          <a:prstGeom prst="rect">
            <a:avLst/>
          </a:prstGeom>
          <a:solidFill>
            <a:srgbClr val="FF0000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48142" name="Rectangle 24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7128918" y="1910208"/>
            <a:ext cx="1883874" cy="2992232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471" tIns="73471" rIns="73471" bIns="73471" anchor="ctr">
            <a:spAutoFit/>
          </a:bodyPr>
          <a:lstStyle/>
          <a:p>
            <a:pPr marL="349861" indent="-349861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Следствия и выводы</a:t>
            </a:r>
          </a:p>
          <a:p>
            <a:pPr marL="197607" lvl="1" indent="-195987" defTabSz="913526" eaLnBrk="0" hangingPunct="0">
              <a:spcAft>
                <a:spcPct val="400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Определение областей с низкой эффективностью и решение соответствующих проблем</a:t>
            </a:r>
          </a:p>
          <a:p>
            <a:pPr marL="197607" lvl="1" indent="-195987" defTabSz="913526" eaLnBrk="0" hangingPunct="0">
              <a:spcAft>
                <a:spcPct val="400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Определение областей, в которых Фонд обладает преимуществами, увеличение объема инвестиций в них, а также их продвижение</a:t>
            </a:r>
          </a:p>
          <a:p>
            <a:pPr marL="197607" lvl="1" indent="-195987" defTabSz="913526" eaLnBrk="0" hangingPunct="0">
              <a:spcAft>
                <a:spcPct val="400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/>
              <a:t>Целенаправленные усилия по ликвидации  существенных пробелов в экосистеме</a:t>
            </a:r>
            <a:r>
              <a:rPr lang="ru-RU" sz="1100" b="1"/>
              <a:t> </a:t>
            </a:r>
          </a:p>
        </p:txBody>
      </p:sp>
      <p:grpSp>
        <p:nvGrpSpPr>
          <p:cNvPr id="48143" name="Group 109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65224" y="1248824"/>
            <a:ext cx="2075016" cy="545854"/>
            <a:chOff x="102" y="819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8173" name="Rectangle 27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gray">
            <a:xfrm>
              <a:off x="102" y="819"/>
              <a:ext cx="1281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48174" name="Picture 28"/>
            <p:cNvPicPr>
              <a:picLocks noChangeArrowheads="1"/>
            </p:cNvPicPr>
            <p:nvPr>
              <p:custDataLst>
                <p:tags r:id="rId45"/>
              </p:custDataLst>
            </p:nvPr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825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8144" name="Group 103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65224" y="3328577"/>
            <a:ext cx="2075016" cy="545854"/>
            <a:chOff x="102" y="2236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8171" name="Rectangle 30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gray">
            <a:xfrm>
              <a:off x="102" y="2236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48172" name="Picture 31" descr="j0302953"/>
            <p:cNvPicPr>
              <a:picLocks noChangeArrowheads="1"/>
            </p:cNvPicPr>
            <p:nvPr>
              <p:custDataLst>
                <p:tags r:id="rId43"/>
              </p:custDataLst>
            </p:nvPr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35" y="2242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8145" name="Group 10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165224" y="4162744"/>
            <a:ext cx="2075016" cy="545855"/>
            <a:chOff x="102" y="2756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8169" name="Rectangle 33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gray">
            <a:xfrm>
              <a:off x="102" y="2756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48170" name="Picture 34" descr="Networking%2520Photo"/>
            <p:cNvPicPr>
              <a:picLocks noChangeArrowheads="1"/>
            </p:cNvPicPr>
            <p:nvPr>
              <p:custDataLst>
                <p:tags r:id="rId41"/>
              </p:custDataLst>
            </p:nvPr>
          </p:nvPicPr>
          <p:blipFill>
            <a:blip r:embed="rId5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2762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8146" name="Group 107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165224" y="1942075"/>
            <a:ext cx="2075016" cy="545854"/>
            <a:chOff x="102" y="1291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8167" name="Rectangle 36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102" y="1291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48168" name="Picture 37" descr="Money%2520stacks"/>
            <p:cNvPicPr>
              <a:picLocks noChangeArrowheads="1"/>
            </p:cNvPicPr>
            <p:nvPr>
              <p:custDataLst>
                <p:tags r:id="rId39"/>
              </p:custDataLst>
            </p:nvPr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1297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8147" name="Group 99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65224" y="4996914"/>
            <a:ext cx="2075016" cy="545854"/>
            <a:chOff x="102" y="3229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8165" name="Rectangle 39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102" y="3229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48166" name="Picture 40" descr="montage_infrastructure"/>
            <p:cNvPicPr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5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323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148" name="Line 7"/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2296934" y="2555958"/>
            <a:ext cx="4725075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8149" name="Line 8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2296934" y="3249209"/>
            <a:ext cx="4725075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8150" name="Line 9"/>
          <p:cNvSpPr>
            <a:spLocks noChangeShapeType="1"/>
          </p:cNvSpPr>
          <p:nvPr>
            <p:custDataLst>
              <p:tags r:id="rId20"/>
            </p:custDataLst>
          </p:nvPr>
        </p:nvSpPr>
        <p:spPr bwMode="gray">
          <a:xfrm>
            <a:off x="2296934" y="4083378"/>
            <a:ext cx="4725075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8151" name="Line 10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2296934" y="4917546"/>
            <a:ext cx="4725075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8152" name="Line 15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2296934" y="1862707"/>
            <a:ext cx="4725075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8153" name="Rectangle 17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2296934" y="1248824"/>
            <a:ext cx="4725075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Работа центра контролируется государством</a:t>
            </a:r>
          </a:p>
        </p:txBody>
      </p:sp>
      <p:sp>
        <p:nvSpPr>
          <p:cNvPr id="48154" name="Rectangle 13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2296934" y="3328576"/>
            <a:ext cx="4725075" cy="68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Нехватка кадров: в условиях местной культуры получение образования не является главной целью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Зависимость от образовательного центра (Dubai Knowledge Village), развитие которого не было завершено</a:t>
            </a:r>
          </a:p>
        </p:txBody>
      </p:sp>
      <p:sp>
        <p:nvSpPr>
          <p:cNvPr id="48155" name="Rectangle 14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2296934" y="4162744"/>
            <a:ext cx="4725075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Отсутствие взаимодействия с основными бизнес-партнерами: например, слабые связи с крупнейшими мировыми исследовательскими центрами; в итоге – отсутствие наставников</a:t>
            </a:r>
          </a:p>
        </p:txBody>
      </p:sp>
      <p:sp>
        <p:nvSpPr>
          <p:cNvPr id="48156" name="Rectangle 11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2296934" y="1942075"/>
            <a:ext cx="4725075" cy="51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Центр получает существенную финансовую поддержку: более 2 млрд  долл. США для Dubai Silicon Oasis и более 2 млрд  долл. США для Dubai Healthcare City </a:t>
            </a:r>
          </a:p>
        </p:txBody>
      </p:sp>
      <p:sp>
        <p:nvSpPr>
          <p:cNvPr id="48157" name="Rectangle 12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2296934" y="4996914"/>
            <a:ext cx="4725075" cy="34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Высококачественная инфраструктура, передовой центр с точки зрения логистики</a:t>
            </a:r>
          </a:p>
        </p:txBody>
      </p:sp>
      <p:sp>
        <p:nvSpPr>
          <p:cNvPr id="48158" name="Rectangle 5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2296934" y="2635326"/>
            <a:ext cx="4725075" cy="51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Льготы для «свободных экономических зон»: 100% возврат капитала, 100% налоговые льготы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 b="1">
                <a:solidFill>
                  <a:srgbClr val="002960"/>
                </a:solidFill>
              </a:rPr>
              <a:t>Благоприятные нормы ведения международной торговли</a:t>
            </a:r>
          </a:p>
        </p:txBody>
      </p:sp>
      <p:sp>
        <p:nvSpPr>
          <p:cNvPr id="48159" name="Rectangle 42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165224" y="2635326"/>
            <a:ext cx="2075016" cy="5458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marL="646271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Регулирование</a:t>
            </a:r>
          </a:p>
        </p:txBody>
      </p:sp>
      <p:pic>
        <p:nvPicPr>
          <p:cNvPr id="48160" name="Picture 43" descr="23453461"/>
          <p:cNvPicPr>
            <a:picLocks noChangeArrowheads="1"/>
          </p:cNvPicPr>
          <p:nvPr>
            <p:custDataLst>
              <p:tags r:id="rId30"/>
            </p:custDataLst>
          </p:nvPr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8680" y="2645044"/>
            <a:ext cx="591241" cy="526417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61" name="Picture 62" descr="Untitled-8"/>
          <p:cNvPicPr>
            <a:picLocks noChangeAspect="1" noChangeArrowheads="1"/>
          </p:cNvPicPr>
          <p:nvPr>
            <p:custDataLst>
              <p:tags r:id="rId31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82356" y="5560585"/>
            <a:ext cx="5177010" cy="7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62" name="Rectangle 25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2539910" y="5707982"/>
            <a:ext cx="4661901" cy="51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eaLnBrk="0" hangingPunct="0">
              <a:buSzPct val="100000"/>
            </a:pPr>
            <a:r>
              <a:rPr lang="ru-RU" sz="1100">
                <a:solidFill>
                  <a:srgbClr val="000000"/>
                </a:solidFill>
              </a:rPr>
              <a:t>Мы создали крупный транспортный и инфраструктурный центр, однако не смогли достичь тех же успехов с точки зрения инноваций</a:t>
            </a:r>
          </a:p>
          <a:p>
            <a:pPr algn="r" eaLnBrk="0" hangingPunct="0">
              <a:buSzPct val="100000"/>
            </a:pPr>
            <a:r>
              <a:rPr lang="ru-RU" sz="1100" i="1">
                <a:solidFill>
                  <a:srgbClr val="000000"/>
                </a:solidFill>
              </a:rPr>
              <a:t>-- Один из создателей экосистемы Дубая</a:t>
            </a:r>
          </a:p>
        </p:txBody>
      </p:sp>
      <p:sp>
        <p:nvSpPr>
          <p:cNvPr id="48163" name="WordArt 3"/>
          <p:cNvSpPr>
            <a:spLocks noChangeArrowheads="1" noChangeShapeType="1" noTextEdit="1"/>
          </p:cNvSpPr>
          <p:nvPr>
            <p:custDataLst>
              <p:tags r:id="rId33"/>
            </p:custDataLst>
          </p:nvPr>
        </p:nvSpPr>
        <p:spPr bwMode="gray">
          <a:xfrm>
            <a:off x="7119200" y="5915308"/>
            <a:ext cx="145786" cy="12310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i="1" kern="10">
                <a:solidFill>
                  <a:schemeClr val="folHlink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”</a:t>
            </a:r>
          </a:p>
        </p:txBody>
      </p:sp>
      <p:sp>
        <p:nvSpPr>
          <p:cNvPr id="48164" name="WordArt 4"/>
          <p:cNvSpPr>
            <a:spLocks noChangeArrowheads="1" noChangeShapeType="1" noTextEdit="1"/>
          </p:cNvSpPr>
          <p:nvPr>
            <p:custDataLst>
              <p:tags r:id="rId34"/>
            </p:custDataLst>
          </p:nvPr>
        </p:nvSpPr>
        <p:spPr bwMode="gray">
          <a:xfrm>
            <a:off x="2423282" y="5612416"/>
            <a:ext cx="145786" cy="12310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i="1" kern="10">
                <a:solidFill>
                  <a:schemeClr val="folHlink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“</a:t>
            </a:r>
          </a:p>
        </p:txBody>
      </p:sp>
      <p:sp>
        <p:nvSpPr>
          <p:cNvPr id="50" name="Slide Number Placeholder 3"/>
          <p:cNvSpPr>
            <a:spLocks noGrp="1"/>
          </p:cNvSpPr>
          <p:nvPr>
            <p:ph type="sldNum" sz="quarter" idx="12"/>
            <p:custDataLst>
              <p:tags r:id="rId35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491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4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Малайзия не смогла решить проблемы регулирования</a:t>
            </a:r>
            <a:br>
              <a:rPr lang="ru-RU" dirty="0" smtClean="0"/>
            </a:br>
            <a:r>
              <a:rPr lang="ru-RU" dirty="0" smtClean="0"/>
              <a:t>и привлечь необходимые кадры</a:t>
            </a:r>
          </a:p>
        </p:txBody>
      </p:sp>
      <p:graphicFrame>
        <p:nvGraphicFramePr>
          <p:cNvPr id="49157" name="Rectangle 2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6" name="think-cell Slide" r:id="rId44" imgW="0" imgH="0" progId="TCLayout.ActiveDocument.1">
                  <p:embed/>
                </p:oleObj>
              </mc:Choice>
              <mc:Fallback>
                <p:oleObj name="think-cell Slide" r:id="rId4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158" name="Picture 3" descr="malaysia_403_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2813" y="157117"/>
            <a:ext cx="540000" cy="360368"/>
          </a:xfrm>
          <a:prstGeom prst="rect">
            <a:avLst/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9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2261298" y="988045"/>
            <a:ext cx="5292019" cy="523825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300" b="1"/>
          </a:p>
        </p:txBody>
      </p:sp>
      <p:sp>
        <p:nvSpPr>
          <p:cNvPr id="49160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19868" y="3121249"/>
            <a:ext cx="7057645" cy="2332433"/>
          </a:xfrm>
          <a:prstGeom prst="rect">
            <a:avLst/>
          </a:prstGeom>
          <a:solidFill>
            <a:srgbClr val="FF0000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300" b="1"/>
          </a:p>
        </p:txBody>
      </p:sp>
      <p:grpSp>
        <p:nvGrpSpPr>
          <p:cNvPr id="49161" name="Group 8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45785" y="1096568"/>
            <a:ext cx="2120372" cy="545854"/>
            <a:chOff x="90" y="809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93" name="Rectangle 23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gray">
            <a:xfrm>
              <a:off x="90" y="809"/>
              <a:ext cx="1309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49194" name="Picture 24"/>
            <p:cNvPicPr>
              <a:picLocks noChangeArrowheads="1"/>
            </p:cNvPicPr>
            <p:nvPr>
              <p:custDataLst>
                <p:tags r:id="rId41"/>
              </p:custDataLst>
            </p:nvPr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815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9162" name="Group 11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145785" y="4008869"/>
            <a:ext cx="2120372" cy="545854"/>
            <a:chOff x="90" y="2312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91" name="Rectangle 26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90" y="2312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49192" name="Picture 27" descr="j0302953"/>
            <p:cNvPicPr>
              <a:picLocks noChangeArrowheads="1"/>
            </p:cNvPicPr>
            <p:nvPr>
              <p:custDataLst>
                <p:tags r:id="rId39"/>
              </p:custDataLst>
            </p:nvPr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23" y="2318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9163" name="Group 14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5785" y="4669725"/>
            <a:ext cx="2120372" cy="545854"/>
            <a:chOff x="90" y="2813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89" name="Rectangle 29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90" y="2813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49190" name="Picture 30" descr="Networking%2520Photo"/>
            <p:cNvPicPr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2819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9164" name="Group 17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145785" y="2405322"/>
            <a:ext cx="2120372" cy="545854"/>
            <a:chOff x="90" y="1310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87" name="Rectangle 32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90" y="1310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 smtClean="0">
                  <a:solidFill>
                    <a:srgbClr val="002960"/>
                  </a:solidFill>
                </a:rPr>
                <a:t>Финансирование</a:t>
              </a:r>
              <a:endParaRPr lang="ru-RU" sz="1100" b="1" dirty="0">
                <a:solidFill>
                  <a:srgbClr val="002960"/>
                </a:solidFill>
              </a:endParaRPr>
            </a:p>
          </p:txBody>
        </p:sp>
        <p:pic>
          <p:nvPicPr>
            <p:cNvPr id="49188" name="Picture 33" descr="Money%2520stacks"/>
            <p:cNvPicPr>
              <a:picLocks noChangeArrowheads="1"/>
            </p:cNvPicPr>
            <p:nvPr>
              <p:custDataLst>
                <p:tags r:id="rId35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1316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9165" name="Group 20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45785" y="5516851"/>
            <a:ext cx="2120372" cy="545855"/>
            <a:chOff x="90" y="3249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85" name="Rectangle 35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90" y="3249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 smtClean="0">
                  <a:solidFill>
                    <a:srgbClr val="002960"/>
                  </a:solidFill>
                </a:rPr>
                <a:t>Инфраструктура </a:t>
              </a:r>
              <a:endParaRPr lang="ru-RU" sz="1100" b="1" dirty="0">
                <a:solidFill>
                  <a:srgbClr val="002960"/>
                </a:solidFill>
              </a:endParaRPr>
            </a:p>
          </p:txBody>
        </p:sp>
        <p:pic>
          <p:nvPicPr>
            <p:cNvPr id="49186" name="Picture 36" descr="montage_infrastructure"/>
            <p:cNvPicPr>
              <a:picLocks noChangeArrowheads="1"/>
            </p:cNvPicPr>
            <p:nvPr>
              <p:custDataLst>
                <p:tags r:id="rId33"/>
              </p:custDataLst>
            </p:nvPr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325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9166" name="Line 10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2332570" y="3106672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9167" name="Line 11"/>
          <p:cNvSpPr>
            <a:spLocks noChangeShapeType="1"/>
          </p:cNvSpPr>
          <p:nvPr>
            <p:custDataLst>
              <p:tags r:id="rId13"/>
            </p:custDataLst>
          </p:nvPr>
        </p:nvSpPr>
        <p:spPr bwMode="gray">
          <a:xfrm>
            <a:off x="2332570" y="3953799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9168" name="Line 12"/>
          <p:cNvSpPr>
            <a:spLocks noChangeShapeType="1"/>
          </p:cNvSpPr>
          <p:nvPr>
            <p:custDataLst>
              <p:tags r:id="rId14"/>
            </p:custDataLst>
          </p:nvPr>
        </p:nvSpPr>
        <p:spPr bwMode="gray">
          <a:xfrm>
            <a:off x="2332570" y="4613034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9169" name="Line 13"/>
          <p:cNvSpPr>
            <a:spLocks noChangeShapeType="1"/>
          </p:cNvSpPr>
          <p:nvPr>
            <p:custDataLst>
              <p:tags r:id="rId15"/>
            </p:custDataLst>
          </p:nvPr>
        </p:nvSpPr>
        <p:spPr bwMode="gray">
          <a:xfrm>
            <a:off x="2332570" y="5460161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9170" name="Line 14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2332570" y="2350251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9171" name="Rectangle 15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2332570" y="1096568"/>
            <a:ext cx="4827125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>
                <a:solidFill>
                  <a:srgbClr val="000000"/>
                </a:solidFill>
              </a:rPr>
              <a:t>Идея премьер-министра</a:t>
            </a:r>
            <a:r>
              <a:rPr lang="ru-RU" sz="1300" b="1"/>
              <a:t> </a:t>
            </a:r>
            <a:r>
              <a:rPr lang="ru-RU" sz="1300">
                <a:solidFill>
                  <a:srgbClr val="000000"/>
                </a:solidFill>
              </a:rPr>
              <a:t>о создании инновационного центра, реализация проекта началась в 2003 г. Биотехнологии были выделены в качестве приоритетного направления работы (несмотря на отсутствие соответствующей отрасли и даже опыта подобных исследований в стране)</a:t>
            </a:r>
          </a:p>
        </p:txBody>
      </p:sp>
      <p:sp>
        <p:nvSpPr>
          <p:cNvPr id="49172" name="Rectangle 16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2332570" y="4008869"/>
            <a:ext cx="4827125" cy="60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 b="1">
                <a:solidFill>
                  <a:srgbClr val="002960"/>
                </a:solidFill>
              </a:rPr>
              <a:t>Инновация ограничена</a:t>
            </a:r>
            <a:r>
              <a:rPr lang="en-GB" sz="1300" b="1">
                <a:solidFill>
                  <a:srgbClr val="002960"/>
                </a:solidFill>
              </a:rPr>
              <a:t> </a:t>
            </a:r>
            <a:r>
              <a:rPr lang="ru-RU" sz="1300" b="1">
                <a:solidFill>
                  <a:srgbClr val="002960"/>
                </a:solidFill>
              </a:rPr>
              <a:t>нехватко</a:t>
            </a:r>
            <a:r>
              <a:rPr lang="en-GB" sz="1300" b="1">
                <a:solidFill>
                  <a:srgbClr val="002960"/>
                </a:solidFill>
              </a:rPr>
              <a:t>й </a:t>
            </a:r>
            <a:r>
              <a:rPr lang="ru-RU" sz="1300" b="1">
                <a:solidFill>
                  <a:srgbClr val="002960"/>
                </a:solidFill>
              </a:rPr>
              <a:t>опыта работы за рубежом у местных кадров и отсутствием связей со сторонними экспертами</a:t>
            </a:r>
          </a:p>
        </p:txBody>
      </p:sp>
      <p:sp>
        <p:nvSpPr>
          <p:cNvPr id="49173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2332570" y="4669725"/>
            <a:ext cx="4827125" cy="80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 b="1">
                <a:solidFill>
                  <a:srgbClr val="002960"/>
                </a:solidFill>
              </a:rPr>
              <a:t>Неспособность привлечь иностранных исследователей и международные корпорации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 b="1">
                <a:solidFill>
                  <a:srgbClr val="002960"/>
                </a:solidFill>
              </a:rPr>
              <a:t>Неспособность изменить восприятие Малайзии</a:t>
            </a:r>
            <a:r>
              <a:rPr lang="de-CH" sz="1300" b="1">
                <a:solidFill>
                  <a:srgbClr val="002960"/>
                </a:solidFill>
              </a:rPr>
              <a:t> </a:t>
            </a:r>
            <a:r>
              <a:rPr lang="ru-RU" sz="1300" b="1">
                <a:solidFill>
                  <a:srgbClr val="002960"/>
                </a:solidFill>
              </a:rPr>
              <a:t>как неинновационной страны</a:t>
            </a:r>
          </a:p>
        </p:txBody>
      </p:sp>
      <p:sp>
        <p:nvSpPr>
          <p:cNvPr id="49174" name="Rectangle 18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2332570" y="2405322"/>
            <a:ext cx="4827125" cy="607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>
                <a:solidFill>
                  <a:srgbClr val="000000"/>
                </a:solidFill>
              </a:rPr>
              <a:t>На создание «Малазийской биодолины», постройку трех новых исследовательских институтов было выделено 160 млн долл. США</a:t>
            </a:r>
          </a:p>
        </p:txBody>
      </p:sp>
      <p:sp>
        <p:nvSpPr>
          <p:cNvPr id="49175" name="Rectangle 19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2332570" y="5516852"/>
            <a:ext cx="4827125" cy="60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>
                <a:solidFill>
                  <a:srgbClr val="000000"/>
                </a:solidFill>
              </a:rPr>
              <a:t>Развитая инфраструктура, созданная в «Биодолине» (финансовая поддержка прекратилась после того, как отсутствие прогресса стало очевидным)</a:t>
            </a:r>
          </a:p>
        </p:txBody>
      </p:sp>
      <p:sp>
        <p:nvSpPr>
          <p:cNvPr id="49176" name="Rectangle 20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2332570" y="3161742"/>
            <a:ext cx="4827125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 b="1">
                <a:solidFill>
                  <a:srgbClr val="002960"/>
                </a:solidFill>
              </a:rPr>
              <a:t>Сохранение неблагоприятного трудового кодекса</a:t>
            </a:r>
            <a:r>
              <a:rPr lang="de-CH" sz="1300" b="1">
                <a:solidFill>
                  <a:srgbClr val="002960"/>
                </a:solidFill>
              </a:rPr>
              <a:t>, </a:t>
            </a:r>
            <a:r>
              <a:rPr lang="ru-RU" sz="1300" b="1">
                <a:solidFill>
                  <a:srgbClr val="002960"/>
                </a:solidFill>
              </a:rPr>
              <a:t>дающего приоритет этническим малайцам (эксперты в области биотехнологий предпочли переехать в Сингапур) </a:t>
            </a:r>
          </a:p>
        </p:txBody>
      </p:sp>
      <p:grpSp>
        <p:nvGrpSpPr>
          <p:cNvPr id="49177" name="Group 34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45785" y="3161742"/>
            <a:ext cx="2120372" cy="545855"/>
            <a:chOff x="90" y="1811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9183" name="Rectangle 38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90" y="1811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49184" name="Picture 39" descr="23453461"/>
            <p:cNvPicPr>
              <a:picLocks noChangeArrowheads="1"/>
            </p:cNvPicPr>
            <p:nvPr>
              <p:custDataLst>
                <p:tags r:id="rId31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1817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9178" name="Rectangle 40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7230968" y="1870806"/>
            <a:ext cx="1723510" cy="3790203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471" tIns="73471" rIns="73471" bIns="73471" anchor="ctr"/>
          <a:lstStyle/>
          <a:p>
            <a:pPr defTabSz="913526" eaLnBrk="0" hangingPunct="0">
              <a:buSzPct val="100000"/>
            </a:pPr>
            <a:r>
              <a:rPr lang="ru-RU" sz="1300" b="1">
                <a:solidFill>
                  <a:srgbClr val="002960"/>
                </a:solidFill>
              </a:rPr>
              <a:t>Следствия и выводы 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>
                <a:solidFill>
                  <a:srgbClr val="000000"/>
                </a:solidFill>
              </a:rPr>
              <a:t>Привлечение персонала с опытом работы за рубежом и налаженными связями среди экспертов 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300">
                <a:solidFill>
                  <a:srgbClr val="000000"/>
                </a:solidFill>
              </a:rPr>
              <a:t>Приоритизация отраслей, в которых уже есть  необходимые кадры и накопленный опыт</a:t>
            </a:r>
          </a:p>
        </p:txBody>
      </p:sp>
      <p:sp>
        <p:nvSpPr>
          <p:cNvPr id="49179" name="McK 5. Source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grpSp>
        <p:nvGrpSpPr>
          <p:cNvPr id="49180" name="Group 49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7695863" y="735364"/>
            <a:ext cx="1219739" cy="310991"/>
            <a:chOff x="4020" y="520"/>
            <a:chExt cx="753" cy="192"/>
          </a:xfrm>
        </p:grpSpPr>
        <p:sp>
          <p:nvSpPr>
            <p:cNvPr id="49181" name="Rectangle 46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4156" y="520"/>
              <a:ext cx="61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3526" eaLnBrk="0" hangingPunct="0">
                <a:buSzPct val="100000"/>
              </a:pPr>
              <a:r>
                <a:rPr lang="ru-RU" sz="1000">
                  <a:solidFill>
                    <a:srgbClr val="000000"/>
                  </a:solidFill>
                </a:rPr>
                <a:t>Основные недостатки</a:t>
              </a:r>
            </a:p>
          </p:txBody>
        </p:sp>
        <p:sp>
          <p:nvSpPr>
            <p:cNvPr id="49182" name="Rectangle 47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4020" y="525"/>
              <a:ext cx="104" cy="104"/>
            </a:xfrm>
            <a:prstGeom prst="rect">
              <a:avLst/>
            </a:prstGeom>
            <a:solidFill>
              <a:srgbClr val="FF0000">
                <a:alpha val="5294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0" rIns="45720" bIns="0" anchor="ctr"/>
            <a:lstStyle/>
            <a:p>
              <a:endParaRPr lang="ru-RU" sz="1000" b="1"/>
            </a:p>
          </p:txBody>
        </p:sp>
      </p:grpSp>
      <p:sp>
        <p:nvSpPr>
          <p:cNvPr id="44" name="Slide Number Placeholder 3"/>
          <p:cNvSpPr>
            <a:spLocks noGrp="1"/>
          </p:cNvSpPr>
          <p:nvPr>
            <p:ph type="sldNum" sz="quarter" idx="12"/>
            <p:custDataLst>
              <p:tags r:id="rId27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947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48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/>
        <p:txBody>
          <a:bodyPr>
            <a:normAutofit fontScale="90000"/>
          </a:bodyPr>
          <a:lstStyle/>
          <a:p>
            <a:r>
              <a:rPr lang="ru-RU" dirty="0" smtClean="0"/>
              <a:t>Биотехнологический инновационный центр в Нью-Йорке </a:t>
            </a:r>
            <a:br>
              <a:rPr lang="ru-RU" dirty="0" smtClean="0"/>
            </a:br>
            <a:r>
              <a:rPr lang="ru-RU" dirty="0" smtClean="0"/>
              <a:t>еще не доказал свою эффективность </a:t>
            </a:r>
          </a:p>
        </p:txBody>
      </p:sp>
      <p:graphicFrame>
        <p:nvGraphicFramePr>
          <p:cNvPr id="50180" name="Rectangle 2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0" name="think-cell Slide" r:id="rId46" imgW="0" imgH="0" progId="TCLayout.ActiveDocument.1">
                  <p:embed/>
                </p:oleObj>
              </mc:Choice>
              <mc:Fallback>
                <p:oleObj name="think-cell Slide" r:id="rId4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Rectangle 8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261298" y="949171"/>
            <a:ext cx="5292019" cy="541804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50182" name="Line 14"/>
          <p:cNvSpPr>
            <a:spLocks noChangeShapeType="1"/>
          </p:cNvSpPr>
          <p:nvPr>
            <p:custDataLst>
              <p:tags r:id="rId5"/>
            </p:custDataLst>
          </p:nvPr>
        </p:nvSpPr>
        <p:spPr bwMode="gray">
          <a:xfrm>
            <a:off x="2335810" y="1556576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50184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32827" y="4153027"/>
            <a:ext cx="7103001" cy="1350867"/>
          </a:xfrm>
          <a:prstGeom prst="rect">
            <a:avLst/>
          </a:prstGeom>
          <a:solidFill>
            <a:srgbClr val="458B45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50185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32827" y="2755187"/>
            <a:ext cx="7103001" cy="1378402"/>
          </a:xfrm>
          <a:prstGeom prst="rect">
            <a:avLst/>
          </a:prstGeom>
          <a:solidFill>
            <a:srgbClr val="FF0000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50186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7282803" y="2272503"/>
            <a:ext cx="1644139" cy="2773003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471" tIns="73471" rIns="73471" bIns="73471" anchor="ctr"/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002960"/>
                </a:solidFill>
              </a:rPr>
              <a:t>Следствия и выводы </a:t>
            </a:r>
          </a:p>
          <a:p>
            <a:pPr marL="166832" lvl="1" indent="-165212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Следует учитывать конкуренцию за персонал на рынке труда и разрабатывать эффективные ответные шаги</a:t>
            </a:r>
          </a:p>
        </p:txBody>
      </p:sp>
      <p:pic>
        <p:nvPicPr>
          <p:cNvPr id="50187" name="Picture 14" descr="usa-flags"/>
          <p:cNvPicPr>
            <a:picLocks noChangeArrowheads="1"/>
          </p:cNvPicPr>
          <p:nvPr>
            <p:custDataLst>
              <p:tags r:id="rId9"/>
            </p:custDataLst>
          </p:nvPr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2813" y="189824"/>
            <a:ext cx="421160" cy="28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8" name="McK 5. Source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sp>
        <p:nvSpPr>
          <p:cNvPr id="50220" name="Rectangle 22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2335810" y="984805"/>
            <a:ext cx="4827125" cy="372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/>
              <a:t>Сотрудничество</a:t>
            </a:r>
            <a:r>
              <a:rPr lang="en-GB" sz="1200"/>
              <a:t> </a:t>
            </a:r>
            <a:r>
              <a:rPr lang="ru-RU" sz="1200">
                <a:solidFill>
                  <a:srgbClr val="000000"/>
                </a:solidFill>
              </a:rPr>
              <a:t>между исследовательскими институтами, частным сектором, а также властями города и штата Нью-Йорк</a:t>
            </a:r>
          </a:p>
        </p:txBody>
      </p:sp>
      <p:grpSp>
        <p:nvGrpSpPr>
          <p:cNvPr id="50221" name="Group 2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5786" y="984805"/>
            <a:ext cx="2120371" cy="545855"/>
            <a:chOff x="90" y="809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22" name="Rectangle 23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gray">
            <a:xfrm>
              <a:off x="90" y="809"/>
              <a:ext cx="1309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50223" name="Picture 24"/>
            <p:cNvPicPr>
              <a:picLocks noChangeArrowheads="1"/>
            </p:cNvPicPr>
            <p:nvPr>
              <p:custDataLst>
                <p:tags r:id="rId43"/>
              </p:custDataLst>
            </p:nvPr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815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216" name="Rectangle 23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335810" y="3391746"/>
            <a:ext cx="4827125" cy="74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 dirty="0">
                <a:solidFill>
                  <a:srgbClr val="002960"/>
                </a:solidFill>
              </a:rPr>
              <a:t>Привлекательный рынок труда в Бостоне притягивает кадры с коммерческим опытом, а также </a:t>
            </a:r>
            <a:r>
              <a:rPr lang="ru-RU" sz="1200" b="1" dirty="0" smtClean="0">
                <a:solidFill>
                  <a:srgbClr val="002960"/>
                </a:solidFill>
              </a:rPr>
              <a:t>квалифицированных </a:t>
            </a:r>
            <a:r>
              <a:rPr lang="ru-RU" sz="1200" b="1" dirty="0">
                <a:solidFill>
                  <a:srgbClr val="002960"/>
                </a:solidFill>
              </a:rPr>
              <a:t>научных сотрудников местных академических центров</a:t>
            </a:r>
          </a:p>
        </p:txBody>
      </p:sp>
      <p:grpSp>
        <p:nvGrpSpPr>
          <p:cNvPr id="50217" name="Group 26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45786" y="3391746"/>
            <a:ext cx="2120371" cy="545854"/>
            <a:chOff x="90" y="2312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18" name="Rectangle 26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gray">
            <a:xfrm>
              <a:off x="90" y="2312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50219" name="Picture 27" descr="j0302953"/>
            <p:cNvPicPr>
              <a:picLocks noChangeArrowheads="1"/>
            </p:cNvPicPr>
            <p:nvPr>
              <p:custDataLst>
                <p:tags r:id="rId41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23" y="2318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212" name="Rectangle 24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2335810" y="4198381"/>
            <a:ext cx="4827125" cy="7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Наличие более 120 биотехнологических компаний и большого количества ведущих фармацевтических компаний в регионе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Единый портал с отраслевыми новостями и данными о новейших разработках</a:t>
            </a:r>
            <a:r>
              <a:rPr lang="de-CH" sz="1200" b="1">
                <a:solidFill>
                  <a:srgbClr val="002960"/>
                </a:solidFill>
              </a:rPr>
              <a:t>;</a:t>
            </a:r>
            <a:r>
              <a:rPr lang="ru-RU" sz="1200" b="1">
                <a:solidFill>
                  <a:srgbClr val="002960"/>
                </a:solidFill>
              </a:rPr>
              <a:t> возможность обмена информацией</a:t>
            </a:r>
          </a:p>
        </p:txBody>
      </p:sp>
      <p:grpSp>
        <p:nvGrpSpPr>
          <p:cNvPr id="50213" name="Group 3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145786" y="4198381"/>
            <a:ext cx="2120371" cy="545854"/>
            <a:chOff x="90" y="2813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14" name="Rectangle 29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90" y="2813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50215" name="Picture 30" descr="Networking%2520Photo"/>
            <p:cNvPicPr>
              <a:picLocks noChangeArrowheads="1"/>
            </p:cNvPicPr>
            <p:nvPr>
              <p:custDataLst>
                <p:tags r:id="rId39"/>
              </p:custDataLst>
            </p:nvPr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2819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208" name="Rectangle 25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2335810" y="1592210"/>
            <a:ext cx="4827125" cy="111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Помощь государства (гранты, содействие в решении вопросов по аренде) и существенное финансирование со стороны НИЗ – Национального института здравоохранения (стволовые клетки)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Нью-Йорк – штат, в котором с давнего времени традиционно реализуется большое количество проектов с использованием венчурного капитала и при финансировании НИЗ </a:t>
            </a:r>
          </a:p>
        </p:txBody>
      </p:sp>
      <p:grpSp>
        <p:nvGrpSpPr>
          <p:cNvPr id="50209" name="Group 36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45786" y="1592210"/>
            <a:ext cx="2120371" cy="545854"/>
            <a:chOff x="90" y="1310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10" name="Rectangle 32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90" y="1310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50211" name="Picture 33" descr="Money%2520stacks"/>
            <p:cNvPicPr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1316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204" name="Rectangle 26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2335810" y="5563824"/>
            <a:ext cx="4827125" cy="74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Рассредоточенная инфраструктура (из-за особенностей развития в прошлые периоды)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В 2010 году появился биотехнологический парк с лабораториями и офисами для биотехнологических компаний</a:t>
            </a:r>
          </a:p>
        </p:txBody>
      </p:sp>
      <p:grpSp>
        <p:nvGrpSpPr>
          <p:cNvPr id="50205" name="Group 41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145786" y="5563824"/>
            <a:ext cx="2120371" cy="545854"/>
            <a:chOff x="90" y="3249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06" name="Rectangle 35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90" y="3249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50207" name="Picture 36" descr="montage_infrastructure"/>
            <p:cNvPicPr>
              <a:picLocks noChangeArrowheads="1"/>
            </p:cNvPicPr>
            <p:nvPr>
              <p:custDataLst>
                <p:tags r:id="rId35"/>
              </p:custDataLst>
            </p:nvPr>
          </p:nvPicPr>
          <p:blipFill>
            <a:blip r:embed="rId5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325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200" name="Rectangle 27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2335810" y="2771385"/>
            <a:ext cx="4827125" cy="55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Высокие налоги и дорогостоящая недвижимость заставляют компании перемещаться в другие штаты</a:t>
            </a:r>
          </a:p>
        </p:txBody>
      </p:sp>
      <p:grpSp>
        <p:nvGrpSpPr>
          <p:cNvPr id="50201" name="Group 46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145786" y="2771385"/>
            <a:ext cx="2120371" cy="545853"/>
            <a:chOff x="90" y="1811"/>
            <a:chExt cx="1309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202" name="Rectangle 38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90" y="1811"/>
              <a:ext cx="1309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45720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200" b="1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50203" name="Picture 39" descr="23453461"/>
            <p:cNvPicPr>
              <a:picLocks noChangeArrowheads="1"/>
            </p:cNvPicPr>
            <p:nvPr>
              <p:custDataLst>
                <p:tags r:id="rId33"/>
              </p:custDataLst>
            </p:nvPr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1817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0196" name="Line 14"/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>
            <a:off x="2335810" y="2735750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50197" name="Line 14"/>
          <p:cNvSpPr>
            <a:spLocks noChangeShapeType="1"/>
          </p:cNvSpPr>
          <p:nvPr>
            <p:custDataLst>
              <p:tags r:id="rId24"/>
            </p:custDataLst>
          </p:nvPr>
        </p:nvSpPr>
        <p:spPr bwMode="gray">
          <a:xfrm>
            <a:off x="2335810" y="3356112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50198" name="Line 14"/>
          <p:cNvSpPr>
            <a:spLocks noChangeShapeType="1"/>
          </p:cNvSpPr>
          <p:nvPr>
            <p:custDataLst>
              <p:tags r:id="rId25"/>
            </p:custDataLst>
          </p:nvPr>
        </p:nvSpPr>
        <p:spPr bwMode="gray">
          <a:xfrm>
            <a:off x="2335810" y="4162745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50199" name="Line 14"/>
          <p:cNvSpPr>
            <a:spLocks noChangeShapeType="1"/>
          </p:cNvSpPr>
          <p:nvPr>
            <p:custDataLst>
              <p:tags r:id="rId26"/>
            </p:custDataLst>
          </p:nvPr>
        </p:nvSpPr>
        <p:spPr bwMode="gray">
          <a:xfrm>
            <a:off x="2335810" y="5528191"/>
            <a:ext cx="4827125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55" name="Slide Number Placeholder 3"/>
          <p:cNvSpPr>
            <a:spLocks noGrp="1"/>
          </p:cNvSpPr>
          <p:nvPr>
            <p:ph type="sldNum" sz="quarter" idx="12"/>
            <p:custDataLst>
              <p:tags r:id="rId27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7" name="Rectangle 21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6570298" y="696746"/>
            <a:ext cx="168463" cy="168453"/>
          </a:xfrm>
          <a:prstGeom prst="rect">
            <a:avLst/>
          </a:prstGeom>
          <a:solidFill>
            <a:srgbClr val="458B45">
              <a:alpha val="52549"/>
            </a:srgbClr>
          </a:solidFill>
          <a:ln>
            <a:noFill/>
          </a:ln>
          <a:effectLst/>
        </p:spPr>
        <p:txBody>
          <a:bodyPr wrap="none" lIns="45720" tIns="0" rIns="45720" bIns="0" anchor="ctr"/>
          <a:lstStyle/>
          <a:p>
            <a:endParaRPr lang="ru-RU" sz="1600" b="1"/>
          </a:p>
        </p:txBody>
      </p:sp>
      <p:sp>
        <p:nvSpPr>
          <p:cNvPr id="58" name="Rectangle 22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6819888" y="711723"/>
            <a:ext cx="156853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900" dirty="0">
                <a:solidFill>
                  <a:srgbClr val="000000"/>
                </a:solidFill>
              </a:rPr>
              <a:t>Основные преимущества</a:t>
            </a:r>
          </a:p>
        </p:txBody>
      </p:sp>
      <p:sp>
        <p:nvSpPr>
          <p:cNvPr id="59" name="Rectangle 20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5214492" y="711323"/>
            <a:ext cx="1195442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349861" indent="-349861" defTabSz="913526" eaLnBrk="0" hangingPunct="0">
              <a:buSzPct val="100000"/>
            </a:pPr>
            <a:r>
              <a:rPr lang="ru-RU" sz="900">
                <a:solidFill>
                  <a:srgbClr val="000000"/>
                </a:solidFill>
              </a:rPr>
              <a:t>Основные недостатки</a:t>
            </a:r>
          </a:p>
        </p:txBody>
      </p:sp>
      <p:sp>
        <p:nvSpPr>
          <p:cNvPr id="60" name="Rectangle 23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4974755" y="696746"/>
            <a:ext cx="168463" cy="168453"/>
          </a:xfrm>
          <a:prstGeom prst="rect">
            <a:avLst/>
          </a:prstGeom>
          <a:solidFill>
            <a:srgbClr val="FF0000">
              <a:alpha val="5294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6648" tIns="0" rIns="46648" bIns="0" anchor="ctr"/>
          <a:lstStyle/>
          <a:p>
            <a:endParaRPr lang="ru-RU" sz="1600" b="1"/>
          </a:p>
        </p:txBody>
      </p:sp>
    </p:spTree>
    <p:extLst>
      <p:ext uri="{BB962C8B-B14F-4D97-AF65-F5344CB8AC3E}">
        <p14:creationId xmlns:p14="http://schemas.microsoft.com/office/powerpoint/2010/main" val="3724164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4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 Южной Кореи показывает, как государственное</a:t>
            </a:r>
            <a:r>
              <a:rPr lang="en-US" dirty="0" smtClean="0"/>
              <a:t> </a:t>
            </a:r>
            <a:r>
              <a:rPr lang="ru-RU" dirty="0" smtClean="0"/>
              <a:t>планирование может привести к достижению высоких экономических результатов </a:t>
            </a:r>
          </a:p>
        </p:txBody>
      </p:sp>
      <p:graphicFrame>
        <p:nvGraphicFramePr>
          <p:cNvPr id="51204" name="Rectangle 2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3" name="think-cell Slide" r:id="rId44" imgW="0" imgH="0" progId="TCLayout.ActiveDocument.1">
                  <p:embed/>
                </p:oleObj>
              </mc:Choice>
              <mc:Fallback>
                <p:oleObj name="think-cell Slide" r:id="rId4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5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37687" y="1145161"/>
            <a:ext cx="7187232" cy="941071"/>
          </a:xfrm>
          <a:prstGeom prst="rect">
            <a:avLst/>
          </a:prstGeom>
          <a:solidFill>
            <a:srgbClr val="458B45">
              <a:alpha val="36471"/>
            </a:srgbClr>
          </a:solidFill>
          <a:ln>
            <a:noFill/>
          </a:ln>
          <a:effectLst/>
        </p:spPr>
        <p:txBody>
          <a:bodyPr wrap="none" lIns="93296" tIns="46648" rIns="93296" bIns="46648" anchor="ctr"/>
          <a:lstStyle/>
          <a:p>
            <a:endParaRPr lang="ru-RU" sz="1600" b="1"/>
          </a:p>
        </p:txBody>
      </p:sp>
      <p:sp>
        <p:nvSpPr>
          <p:cNvPr id="51207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37687" y="3757809"/>
            <a:ext cx="7187232" cy="736984"/>
          </a:xfrm>
          <a:prstGeom prst="rect">
            <a:avLst/>
          </a:prstGeom>
          <a:solidFill>
            <a:srgbClr val="458B45">
              <a:alpha val="36471"/>
            </a:srgbClr>
          </a:solidFill>
          <a:ln>
            <a:noFill/>
          </a:ln>
          <a:effectLst/>
        </p:spPr>
        <p:txBody>
          <a:bodyPr wrap="none" lIns="93296" tIns="46648" rIns="93296" bIns="46648" anchor="ctr"/>
          <a:lstStyle/>
          <a:p>
            <a:endParaRPr lang="ru-RU" sz="1600" b="1"/>
          </a:p>
        </p:txBody>
      </p:sp>
      <p:sp>
        <p:nvSpPr>
          <p:cNvPr id="51208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099314" y="1148400"/>
            <a:ext cx="5454003" cy="524311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600" b="1"/>
          </a:p>
        </p:txBody>
      </p:sp>
      <p:sp>
        <p:nvSpPr>
          <p:cNvPr id="51209" name="Line 6"/>
          <p:cNvSpPr>
            <a:spLocks noChangeShapeType="1"/>
          </p:cNvSpPr>
          <p:nvPr>
            <p:custDataLst>
              <p:tags r:id="rId7"/>
            </p:custDataLst>
          </p:nvPr>
        </p:nvSpPr>
        <p:spPr bwMode="gray">
          <a:xfrm>
            <a:off x="2219182" y="2836175"/>
            <a:ext cx="5139754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1210" name="Line 7"/>
          <p:cNvSpPr>
            <a:spLocks noChangeShapeType="1"/>
          </p:cNvSpPr>
          <p:nvPr>
            <p:custDataLst>
              <p:tags r:id="rId8"/>
            </p:custDataLst>
          </p:nvPr>
        </p:nvSpPr>
        <p:spPr bwMode="gray">
          <a:xfrm>
            <a:off x="2219182" y="2105669"/>
            <a:ext cx="5139754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1246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230521" y="1211570"/>
            <a:ext cx="5055522" cy="8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1">
                <a:solidFill>
                  <a:srgbClr val="002960"/>
                </a:solidFill>
              </a:rPr>
              <a:t>Разработанные государством 5-летние планы развития, отдающие приоритет экономическому развитию высокотехнологичных отраслей (в частности, производству полупроводников)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1">
                <a:solidFill>
                  <a:srgbClr val="002960"/>
                </a:solidFill>
              </a:rPr>
              <a:t>Активное участие государства в развитии инноваций (поддержка ведущих отечественных компаний мирового уровня, например Samsung)</a:t>
            </a:r>
          </a:p>
        </p:txBody>
      </p:sp>
      <p:grpSp>
        <p:nvGrpSpPr>
          <p:cNvPr id="51247" name="Group 12"/>
          <p:cNvGrpSpPr>
            <a:grpSpLocks/>
          </p:cNvGrpSpPr>
          <p:nvPr/>
        </p:nvGrpSpPr>
        <p:grpSpPr bwMode="auto">
          <a:xfrm>
            <a:off x="145786" y="1211570"/>
            <a:ext cx="1948668" cy="545854"/>
            <a:chOff x="90" y="837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48" name="Rectangle 10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gray">
            <a:xfrm>
              <a:off x="90" y="837"/>
              <a:ext cx="1203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51249" name="Picture 11"/>
            <p:cNvPicPr>
              <a:picLocks noChangeArrowheads="1"/>
            </p:cNvPicPr>
            <p:nvPr>
              <p:custDataLst>
                <p:tags r:id="rId41"/>
              </p:custDataLst>
            </p:nvPr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23" y="843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42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230521" y="4637330"/>
            <a:ext cx="5055522" cy="65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Исследовательские институты привлекают ведущих корейских ученых и исследователей, эмигрировавших за границу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Корейский центр по коммерциализации технологий – предоставление консультаций и управление процессами коммерциализации технологий</a:t>
            </a:r>
          </a:p>
        </p:txBody>
      </p:sp>
      <p:grpSp>
        <p:nvGrpSpPr>
          <p:cNvPr id="51243" name="Group 17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45786" y="4637330"/>
            <a:ext cx="1948668" cy="545854"/>
            <a:chOff x="131" y="2834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44" name="Rectangle 18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131" y="2834"/>
              <a:ext cx="1203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51245" name="Picture 19" descr="Networking%2520Photo"/>
            <p:cNvPicPr>
              <a:picLocks noChangeArrowheads="1"/>
            </p:cNvPicPr>
            <p:nvPr>
              <p:custDataLst>
                <p:tags r:id="rId39"/>
              </p:custDataLst>
            </p:nvPr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4" y="2840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38" name="Rectangle 20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230521" y="2202853"/>
            <a:ext cx="5055522" cy="31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Предоставление государственных кредитов компаниям, отвечающим строгому набору критериев (в частности, целевым показателям экспорта)</a:t>
            </a:r>
          </a:p>
        </p:txBody>
      </p:sp>
      <p:grpSp>
        <p:nvGrpSpPr>
          <p:cNvPr id="51239" name="Group 21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45786" y="2202853"/>
            <a:ext cx="1948668" cy="545855"/>
            <a:chOff x="131" y="1355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40" name="Rectangle 22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131" y="1355"/>
              <a:ext cx="1203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51241" name="Picture 23" descr="Money%2520stacks"/>
            <p:cNvPicPr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4" y="1361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34" name="Rectangle 24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2230521" y="5474738"/>
            <a:ext cx="5055522" cy="65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Инвестиции в национальную сеть широкополосного доступа для поддержки сектора информационных и коммуникационных технологий 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Совместные инвестиции государства и частного сектора в инфраструктурные проекты и создание высокотехнологичных научно-исследовательских центров </a:t>
            </a:r>
          </a:p>
        </p:txBody>
      </p:sp>
      <p:grpSp>
        <p:nvGrpSpPr>
          <p:cNvPr id="51235" name="Group 25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145786" y="5474738"/>
            <a:ext cx="1948668" cy="545855"/>
            <a:chOff x="131" y="3303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36" name="Rectangle 26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131" y="3303"/>
              <a:ext cx="1203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51237" name="Picture 27" descr="montage_infrastructure"/>
            <p:cNvPicPr>
              <a:picLocks noChangeArrowheads="1"/>
            </p:cNvPicPr>
            <p:nvPr>
              <p:custDataLst>
                <p:tags r:id="rId35"/>
              </p:custDataLst>
            </p:nvPr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4" y="3309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30" name="Rectangle 28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2230521" y="2933359"/>
            <a:ext cx="5055522" cy="68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Государственные стимулы (например, низкая ставка налога для компаний)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Активное участие государства в региональном развитии (например, создание особых экономических зон)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Содействие в проведении слияний в пределах отрасли</a:t>
            </a:r>
          </a:p>
        </p:txBody>
      </p:sp>
      <p:grpSp>
        <p:nvGrpSpPr>
          <p:cNvPr id="51231" name="Group 29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45786" y="2933359"/>
            <a:ext cx="1948668" cy="545854"/>
            <a:chOff x="131" y="1842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32" name="Rectangle 30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131" y="1842"/>
              <a:ext cx="1203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51233" name="Picture 31" descr="23453461"/>
            <p:cNvPicPr>
              <a:picLocks noChangeArrowheads="1"/>
            </p:cNvPicPr>
            <p:nvPr>
              <p:custDataLst>
                <p:tags r:id="rId33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4" y="1848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16" name="Line 39"/>
          <p:cNvSpPr>
            <a:spLocks noChangeShapeType="1"/>
          </p:cNvSpPr>
          <p:nvPr>
            <p:custDataLst>
              <p:tags r:id="rId18"/>
            </p:custDataLst>
          </p:nvPr>
        </p:nvSpPr>
        <p:spPr bwMode="gray">
          <a:xfrm>
            <a:off x="2219182" y="5377554"/>
            <a:ext cx="5139754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1217" name="Line 41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2219182" y="3704358"/>
            <a:ext cx="5139754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1218" name="Rectangle 42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7358936" y="2256305"/>
            <a:ext cx="1568006" cy="3025684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471" tIns="73471" rIns="73471" bIns="73471" anchor="ctr"/>
          <a:lstStyle/>
          <a:p>
            <a:pPr defTabSz="913526" eaLnBrk="0" hangingPunct="0">
              <a:spcBef>
                <a:spcPct val="40000"/>
              </a:spcBef>
              <a:buSzPct val="100000"/>
            </a:pPr>
            <a:r>
              <a:rPr lang="ru-RU" sz="1200" b="1">
                <a:solidFill>
                  <a:srgbClr val="002960"/>
                </a:solidFill>
              </a:rPr>
              <a:t>Следствия и выводы </a:t>
            </a:r>
          </a:p>
          <a:p>
            <a:pPr marL="187888" lvl="1" indent="-186269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Обеспечение четкой стратегии, отдающей приоритет развитию технологий</a:t>
            </a:r>
          </a:p>
          <a:p>
            <a:pPr marL="187888" lvl="1" indent="-186269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>
                <a:solidFill>
                  <a:srgbClr val="000000"/>
                </a:solidFill>
              </a:rPr>
              <a:t>Сотрудничество с государством в рамках совершенствования системы образования для формирования стабильной базы кадровых ресурсов</a:t>
            </a:r>
          </a:p>
        </p:txBody>
      </p:sp>
      <p:pic>
        <p:nvPicPr>
          <p:cNvPr id="51219" name="Picture 43" descr="South Korea"/>
          <p:cNvPicPr>
            <a:picLocks noChangeArrowheads="1"/>
          </p:cNvPicPr>
          <p:nvPr>
            <p:custDataLst>
              <p:tags r:id="rId21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2813" y="157116"/>
            <a:ext cx="515197" cy="344957"/>
          </a:xfrm>
          <a:prstGeom prst="rect">
            <a:avLst/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20" name="McK 5. Source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grpSp>
        <p:nvGrpSpPr>
          <p:cNvPr id="51226" name="Group 13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45786" y="3799921"/>
            <a:ext cx="1948668" cy="545855"/>
            <a:chOff x="131" y="2346"/>
            <a:chExt cx="1203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228" name="Rectangle 14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131" y="2346"/>
              <a:ext cx="1203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51229" name="Picture 15" descr="j0302953"/>
            <p:cNvPicPr>
              <a:picLocks noChangeArrowheads="1"/>
            </p:cNvPicPr>
            <p:nvPr>
              <p:custDataLst>
                <p:tags r:id="rId31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64" y="2352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227" name="Rectangle 45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2230521" y="3799921"/>
            <a:ext cx="5055522" cy="49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1">
                <a:solidFill>
                  <a:srgbClr val="002960"/>
                </a:solidFill>
              </a:rPr>
              <a:t>Создание системы образования мирового уровня – в качестве приоритета</a:t>
            </a:r>
          </a:p>
          <a:p>
            <a:pPr marL="197607" lvl="1" indent="-195987" defTabSz="913526" eaLnBrk="0" hangingPunct="0">
              <a:spcBef>
                <a:spcPct val="2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1">
                <a:solidFill>
                  <a:srgbClr val="002960"/>
                </a:solidFill>
              </a:rPr>
              <a:t>Государственные программы получения научного и технического образования в Гарвардском университете и </a:t>
            </a:r>
            <a:r>
              <a:rPr lang="de-CH" sz="1000" b="1">
                <a:solidFill>
                  <a:srgbClr val="002960"/>
                </a:solidFill>
              </a:rPr>
              <a:t>MIT</a:t>
            </a:r>
            <a:endParaRPr lang="ru-RU" sz="1000" b="1">
              <a:solidFill>
                <a:srgbClr val="002960"/>
              </a:solidFill>
            </a:endParaRPr>
          </a:p>
        </p:txBody>
      </p:sp>
      <p:grpSp>
        <p:nvGrpSpPr>
          <p:cNvPr id="51222" name="Group 54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7809252" y="871423"/>
            <a:ext cx="1091772" cy="278596"/>
            <a:chOff x="4830" y="485"/>
            <a:chExt cx="674" cy="172"/>
          </a:xfrm>
        </p:grpSpPr>
        <p:sp>
          <p:nvSpPr>
            <p:cNvPr id="51224" name="Rectangle 47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4830" y="490"/>
              <a:ext cx="104" cy="104"/>
            </a:xfrm>
            <a:prstGeom prst="rect">
              <a:avLst/>
            </a:prstGeom>
            <a:solidFill>
              <a:srgbClr val="458B45">
                <a:alpha val="5254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0" rIns="45720" bIns="0" anchor="ctr"/>
            <a:lstStyle/>
            <a:p>
              <a:endParaRPr lang="ru-RU" sz="1600" b="1"/>
            </a:p>
          </p:txBody>
        </p:sp>
        <p:sp>
          <p:nvSpPr>
            <p:cNvPr id="51225" name="Rectangle 48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4966" y="485"/>
              <a:ext cx="538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3526" eaLnBrk="0" hangingPunct="0">
                <a:buSzPct val="100000"/>
              </a:pPr>
              <a:r>
                <a:rPr lang="ru-RU" sz="900">
                  <a:solidFill>
                    <a:srgbClr val="000000"/>
                  </a:solidFill>
                </a:rPr>
                <a:t>Основные преимущества</a:t>
              </a:r>
            </a:p>
          </p:txBody>
        </p:sp>
      </p:grpSp>
      <p:sp>
        <p:nvSpPr>
          <p:cNvPr id="51223" name="Line 40"/>
          <p:cNvSpPr>
            <a:spLocks noChangeShapeType="1"/>
          </p:cNvSpPr>
          <p:nvPr>
            <p:custDataLst>
              <p:tags r:id="rId26"/>
            </p:custDataLst>
          </p:nvPr>
        </p:nvSpPr>
        <p:spPr bwMode="gray">
          <a:xfrm>
            <a:off x="2219182" y="4540146"/>
            <a:ext cx="5139754" cy="9718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1" name="Slide Number Placeholder 3"/>
          <p:cNvSpPr>
            <a:spLocks noGrp="1"/>
          </p:cNvSpPr>
          <p:nvPr>
            <p:ph type="sldNum" sz="quarter" idx="12"/>
            <p:custDataLst>
              <p:tags r:id="rId27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114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46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576064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Для достижения необходимого минимума и определения ключевых приоритетов развития успешные новые центры выбирают модель «управляющего»</a:t>
            </a:r>
          </a:p>
        </p:txBody>
      </p:sp>
      <p:graphicFrame>
        <p:nvGraphicFramePr>
          <p:cNvPr id="52229" name="Object 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438993730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7" name="think-cell Slide" r:id="rId42" imgW="270" imgH="270" progId="TCLayout.ActiveDocument.1">
                  <p:embed/>
                </p:oleObj>
              </mc:Choice>
              <mc:Fallback>
                <p:oleObj name="think-cell Slide" r:id="rId42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30" name="Group 53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308218" y="882762"/>
            <a:ext cx="3607384" cy="181411"/>
            <a:chOff x="4127" y="459"/>
            <a:chExt cx="1062" cy="88"/>
          </a:xfrm>
        </p:grpSpPr>
        <p:sp>
          <p:nvSpPr>
            <p:cNvPr id="15401" name="Rectangle 5"/>
            <p:cNvSpPr>
              <a:spLocks noChangeArrowheads="1"/>
            </p:cNvSpPr>
            <p:nvPr/>
          </p:nvSpPr>
          <p:spPr bwMode="gray">
            <a:xfrm>
              <a:off x="4127" y="459"/>
              <a:ext cx="84" cy="8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 sz="1100" b="1" dirty="0"/>
            </a:p>
          </p:txBody>
        </p:sp>
        <p:sp>
          <p:nvSpPr>
            <p:cNvPr id="52267" name="Rectangle 286"/>
            <p:cNvSpPr>
              <a:spLocks noChangeArrowheads="1"/>
            </p:cNvSpPr>
            <p:nvPr/>
          </p:nvSpPr>
          <p:spPr bwMode="gray">
            <a:xfrm>
              <a:off x="4253" y="478"/>
              <a:ext cx="936" cy="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3526" eaLnBrk="0" hangingPunct="0">
                <a:buSzPct val="100000"/>
              </a:pPr>
              <a:r>
                <a:rPr lang="ru-RU" sz="900">
                  <a:solidFill>
                    <a:srgbClr val="000000"/>
                  </a:solidFill>
                </a:rPr>
                <a:t>Подробно рассматривается на следующем слайде</a:t>
              </a:r>
            </a:p>
          </p:txBody>
        </p:sp>
      </p:grpSp>
      <p:sp>
        <p:nvSpPr>
          <p:cNvPr id="52231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центрам, интервью с экспертами</a:t>
            </a:r>
          </a:p>
        </p:txBody>
      </p:sp>
      <p:sp>
        <p:nvSpPr>
          <p:cNvPr id="52232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68463" y="2264404"/>
            <a:ext cx="8682345" cy="37885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grpSp>
        <p:nvGrpSpPr>
          <p:cNvPr id="52233" name="Group 55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68464" y="1059313"/>
            <a:ext cx="4098196" cy="1128963"/>
            <a:chOff x="75" y="612"/>
            <a:chExt cx="2530" cy="697"/>
          </a:xfrm>
        </p:grpSpPr>
        <p:sp>
          <p:nvSpPr>
            <p:cNvPr id="52264" name="Rectangle 286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75" y="721"/>
              <a:ext cx="2530" cy="58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/>
            <a:lstStyle/>
            <a:p>
              <a:pPr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Модель «управляющего»:</a:t>
              </a:r>
              <a:endParaRPr lang="ru-RU" sz="1100">
                <a:solidFill>
                  <a:srgbClr val="002960"/>
                </a:solidFill>
              </a:endParaRPr>
            </a:p>
            <a:p>
              <a:pPr marL="184649" lvl="1" indent="-183030" defTabSz="913526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/>
                <a:t>Определение стратегии развития центра</a:t>
              </a:r>
            </a:p>
            <a:p>
              <a:pPr marL="184649" lvl="1" indent="-183030" defTabSz="913526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/>
                <a:t>Операционная и финансовая эффективность</a:t>
              </a:r>
            </a:p>
            <a:p>
              <a:pPr marL="184649" lvl="1" indent="-183030" defTabSz="913526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/>
                <a:t>Создание основы для исследовательской работы и коммерциализации</a:t>
              </a:r>
            </a:p>
          </p:txBody>
        </p:sp>
        <p:sp>
          <p:nvSpPr>
            <p:cNvPr id="52265" name="Freeform 37"/>
            <p:cNvSpPr>
              <a:spLocks/>
            </p:cNvSpPr>
            <p:nvPr>
              <p:custDataLst>
                <p:tags r:id="rId39"/>
              </p:custDataLst>
            </p:nvPr>
          </p:nvSpPr>
          <p:spPr bwMode="gray">
            <a:xfrm>
              <a:off x="75" y="612"/>
              <a:ext cx="2530" cy="83"/>
            </a:xfrm>
            <a:custGeom>
              <a:avLst/>
              <a:gdLst>
                <a:gd name="T0" fmla="*/ 0 w 2616"/>
                <a:gd name="T1" fmla="*/ 2147483647 h 83"/>
                <a:gd name="T2" fmla="*/ 1100488467 w 2616"/>
                <a:gd name="T3" fmla="*/ 2147483647 h 83"/>
                <a:gd name="T4" fmla="*/ 1100488467 w 2616"/>
                <a:gd name="T5" fmla="*/ 0 h 83"/>
                <a:gd name="T6" fmla="*/ 1100488467 w 2616"/>
                <a:gd name="T7" fmla="*/ 2147483647 h 83"/>
                <a:gd name="T8" fmla="*/ 1100488467 w 2616"/>
                <a:gd name="T9" fmla="*/ 2147483647 h 83"/>
                <a:gd name="T10" fmla="*/ 0 w 2616"/>
                <a:gd name="T11" fmla="*/ 2147483647 h 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16" h="83">
                  <a:moveTo>
                    <a:pt x="0" y="82"/>
                  </a:moveTo>
                  <a:lnTo>
                    <a:pt x="2616" y="83"/>
                  </a:lnTo>
                  <a:lnTo>
                    <a:pt x="2312" y="0"/>
                  </a:lnTo>
                  <a:lnTo>
                    <a:pt x="2312" y="48"/>
                  </a:lnTo>
                  <a:lnTo>
                    <a:pt x="4" y="44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2234" name="Rectangle 286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427024" y="1235866"/>
            <a:ext cx="4423784" cy="952410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731" tIns="36731" rIns="36731" bIns="36731" anchor="ctr"/>
          <a:lstStyle/>
          <a:p>
            <a:pPr marL="178170" lvl="1" indent="-176551" defTabSz="913526" eaLnBrk="0" hangingPunct="0">
              <a:lnSpc>
                <a:spcPct val="90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/>
              <a:t>«Управляющие» выступают как </a:t>
            </a:r>
            <a:r>
              <a:rPr lang="ru-RU" sz="1100" b="1">
                <a:solidFill>
                  <a:schemeClr val="tx2"/>
                </a:solidFill>
              </a:rPr>
              <a:t>координаторы процесса</a:t>
            </a:r>
            <a:r>
              <a:rPr lang="ru-RU" sz="1100">
                <a:solidFill>
                  <a:schemeClr val="tx2"/>
                </a:solidFill>
              </a:rPr>
              <a:t>, </a:t>
            </a:r>
            <a:r>
              <a:rPr lang="ru-RU" sz="1100"/>
              <a:t>но затем происходит переход к другим моделям под влиянием:</a:t>
            </a:r>
          </a:p>
          <a:p>
            <a:pPr marL="349861" lvl="2" indent="-170072" defTabSz="913526" eaLnBrk="0" hangingPunct="0">
              <a:lnSpc>
                <a:spcPct val="90000"/>
              </a:lnSpc>
              <a:buClr>
                <a:srgbClr val="002960"/>
              </a:buClr>
              <a:buSzPct val="120000"/>
              <a:buFont typeface="Arial" charset="0"/>
              <a:buChar char="–"/>
            </a:pPr>
            <a:r>
              <a:rPr lang="ru-RU" sz="1100">
                <a:solidFill>
                  <a:srgbClr val="000000"/>
                </a:solidFill>
              </a:rPr>
              <a:t>высоких затрат,</a:t>
            </a:r>
          </a:p>
          <a:p>
            <a:pPr marL="349861" lvl="2" indent="-170072" defTabSz="913526" eaLnBrk="0" hangingPunct="0">
              <a:lnSpc>
                <a:spcPct val="90000"/>
              </a:lnSpc>
              <a:buClr>
                <a:srgbClr val="002960"/>
              </a:buClr>
              <a:buSzPct val="120000"/>
              <a:buFont typeface="Arial" charset="0"/>
              <a:buChar char="–"/>
            </a:pPr>
            <a:r>
              <a:rPr lang="ru-RU" sz="1100">
                <a:solidFill>
                  <a:srgbClr val="000000"/>
                </a:solidFill>
              </a:rPr>
              <a:t>требований рынка,</a:t>
            </a:r>
          </a:p>
          <a:p>
            <a:pPr marL="349861" lvl="2" indent="-170072" defTabSz="913526" eaLnBrk="0" hangingPunct="0">
              <a:lnSpc>
                <a:spcPct val="90000"/>
              </a:lnSpc>
              <a:buClr>
                <a:srgbClr val="002960"/>
              </a:buClr>
              <a:buSzPct val="120000"/>
              <a:buFont typeface="Arial" charset="0"/>
              <a:buChar char="–"/>
            </a:pPr>
            <a:r>
              <a:rPr lang="ru-RU" sz="1100">
                <a:solidFill>
                  <a:srgbClr val="000000"/>
                </a:solidFill>
              </a:rPr>
              <a:t>изменения приоритетов в рамках инновационной среды</a:t>
            </a:r>
          </a:p>
        </p:txBody>
      </p:sp>
      <p:sp>
        <p:nvSpPr>
          <p:cNvPr id="52235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60795" y="2321095"/>
            <a:ext cx="2786126" cy="355048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52236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182987" y="2321095"/>
            <a:ext cx="2680835" cy="3550481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52237" name="Rectangle 15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6077641" y="2321095"/>
            <a:ext cx="2682456" cy="3550481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100" b="1"/>
          </a:p>
        </p:txBody>
      </p:sp>
      <p:sp>
        <p:nvSpPr>
          <p:cNvPr id="52238" name="Rectangle 286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338547" y="2567269"/>
            <a:ext cx="253829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913526" eaLnBrk="0" hangingPunct="0">
              <a:buSzPct val="100000"/>
            </a:pPr>
            <a:r>
              <a:rPr lang="ru-RU" sz="1100" b="1">
                <a:solidFill>
                  <a:schemeClr val="tx2"/>
                </a:solidFill>
              </a:rPr>
              <a:t>Израиль: </a:t>
            </a:r>
          </a:p>
          <a:p>
            <a:pPr defTabSz="913526" eaLnBrk="0" hangingPunct="0">
              <a:buSzPct val="100000"/>
            </a:pPr>
            <a:r>
              <a:rPr lang="ru-RU" sz="1100" b="1">
                <a:solidFill>
                  <a:schemeClr val="tx2"/>
                </a:solidFill>
              </a:rPr>
              <a:t>Департамент по развитию инноваций</a:t>
            </a:r>
          </a:p>
        </p:txBody>
      </p:sp>
      <p:pic>
        <p:nvPicPr>
          <p:cNvPr id="52239" name="Picture 18" descr="Israel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09134" y="2347011"/>
            <a:ext cx="463274" cy="33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0" name="Rectangle 286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228343" y="2734130"/>
            <a:ext cx="2562588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913526" eaLnBrk="0" hangingPunct="0">
              <a:buSzPct val="100000"/>
            </a:pPr>
            <a:r>
              <a:rPr lang="ru-RU" sz="1100" b="1">
                <a:solidFill>
                  <a:schemeClr val="tx2"/>
                </a:solidFill>
              </a:rPr>
              <a:t>Финляндия: TEKES, VTT, Finpro</a:t>
            </a:r>
          </a:p>
        </p:txBody>
      </p:sp>
      <p:sp>
        <p:nvSpPr>
          <p:cNvPr id="52241" name="Rectangle 286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6150535" y="2734130"/>
            <a:ext cx="2517232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913526" eaLnBrk="0" hangingPunct="0">
              <a:buSzPct val="100000"/>
            </a:pPr>
            <a:r>
              <a:rPr lang="ru-RU" sz="1100" b="1">
                <a:solidFill>
                  <a:schemeClr val="tx2"/>
                </a:solidFill>
              </a:rPr>
              <a:t>Сингапур: EDB, A*STAR</a:t>
            </a:r>
          </a:p>
        </p:txBody>
      </p:sp>
      <p:sp>
        <p:nvSpPr>
          <p:cNvPr id="52242" name="Rectangle 286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336927" y="4402467"/>
            <a:ext cx="2627381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достижения</a:t>
            </a:r>
          </a:p>
        </p:txBody>
      </p:sp>
      <p:sp>
        <p:nvSpPr>
          <p:cNvPr id="52243" name="Rectangle 286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336927" y="4668105"/>
            <a:ext cx="2627381" cy="90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89508" lvl="1" indent="-187888" defTabSz="913526" eaLnBrk="0" hangingPunct="0">
              <a:lnSpc>
                <a:spcPct val="90000"/>
              </a:lnSpc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/>
              <a:t>Создание процветающей отрасли производства полупроводников</a:t>
            </a:r>
          </a:p>
          <a:p>
            <a:pPr marL="189508" lvl="1" indent="-187888" defTabSz="913526" eaLnBrk="0" hangingPunct="0"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/>
              <a:t>Учреждение самодостаточного венчурного фонда для поддержки отрасли</a:t>
            </a:r>
          </a:p>
        </p:txBody>
      </p:sp>
      <p:sp>
        <p:nvSpPr>
          <p:cNvPr id="52244" name="Rectangle 286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336927" y="3015966"/>
            <a:ext cx="2627381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89508" lvl="1" indent="-187888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/>
              <a:t>С 1970 г. по сегодняшний день</a:t>
            </a:r>
          </a:p>
        </p:txBody>
      </p:sp>
      <p:pic>
        <p:nvPicPr>
          <p:cNvPr id="52245" name="Picture 34" descr="sglarge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170475" y="2359969"/>
            <a:ext cx="511870" cy="34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6" name="Picture 35" descr="flagge-finnland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308218" y="2377786"/>
            <a:ext cx="479473" cy="30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7" name="Line 41"/>
          <p:cNvSpPr>
            <a:spLocks noChangeShapeType="1"/>
          </p:cNvSpPr>
          <p:nvPr>
            <p:custDataLst>
              <p:tags r:id="rId21"/>
            </p:custDataLst>
          </p:nvPr>
        </p:nvSpPr>
        <p:spPr bwMode="gray">
          <a:xfrm>
            <a:off x="336927" y="4315000"/>
            <a:ext cx="8361617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2248" name="Rectangle 286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336927" y="3250829"/>
            <a:ext cx="2627381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задачи</a:t>
            </a:r>
          </a:p>
        </p:txBody>
      </p:sp>
      <p:sp>
        <p:nvSpPr>
          <p:cNvPr id="52249" name="Rectangle 286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3231583" y="4651908"/>
            <a:ext cx="2582026" cy="84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9508" lvl="1" indent="-187888" defTabSz="913526" eaLnBrk="0" hangingPunct="0">
              <a:lnSpc>
                <a:spcPct val="90000"/>
              </a:lnSpc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Nokia – одна из ведущих телекоммуникационных компаний мира</a:t>
            </a:r>
          </a:p>
          <a:p>
            <a:pPr marL="189508" lvl="1" indent="-187888" defTabSz="913526" eaLnBrk="0" hangingPunct="0">
              <a:lnSpc>
                <a:spcPct val="90000"/>
              </a:lnSpc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Финансирование многих успешных предприятий агентством TEKES </a:t>
            </a:r>
          </a:p>
        </p:txBody>
      </p:sp>
      <p:sp>
        <p:nvSpPr>
          <p:cNvPr id="52250" name="Rectangle 286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3231583" y="4402467"/>
            <a:ext cx="2582026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достижения</a:t>
            </a:r>
          </a:p>
        </p:txBody>
      </p:sp>
      <p:sp>
        <p:nvSpPr>
          <p:cNvPr id="52251" name="Rectangle 286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231583" y="3488930"/>
            <a:ext cx="2582026" cy="73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9508" lvl="1" indent="-187888" defTabSz="913526" eaLnBrk="0" hangingPunct="0">
              <a:spcBef>
                <a:spcPts val="204"/>
              </a:spcBef>
              <a:spcAft>
                <a:spcPts val="204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Создание ИТ-отрасли и отрасли высоких технологий</a:t>
            </a:r>
          </a:p>
          <a:p>
            <a:pPr marL="189508" lvl="1" indent="-187888" defTabSz="913526" eaLnBrk="0" hangingPunct="0">
              <a:spcBef>
                <a:spcPts val="204"/>
              </a:spcBef>
              <a:spcAft>
                <a:spcPts val="204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Создание ведущей компании национального уровня</a:t>
            </a:r>
          </a:p>
        </p:txBody>
      </p:sp>
      <p:sp>
        <p:nvSpPr>
          <p:cNvPr id="52252" name="Rectangle 28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3231583" y="3250829"/>
            <a:ext cx="2582026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задачи</a:t>
            </a:r>
          </a:p>
        </p:txBody>
      </p:sp>
      <p:sp>
        <p:nvSpPr>
          <p:cNvPr id="52253" name="Rectangle 286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3231583" y="3015966"/>
            <a:ext cx="2582026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89508" lvl="1" indent="-187888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2960"/>
                </a:solidFill>
              </a:rPr>
              <a:t>С 1980-х гг. по сегодняшний день</a:t>
            </a:r>
          </a:p>
        </p:txBody>
      </p:sp>
      <p:sp>
        <p:nvSpPr>
          <p:cNvPr id="52254" name="Rectangle 286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6150535" y="4402467"/>
            <a:ext cx="2548009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достижения</a:t>
            </a:r>
          </a:p>
        </p:txBody>
      </p:sp>
      <p:sp>
        <p:nvSpPr>
          <p:cNvPr id="52255" name="Rectangle 286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6150535" y="4655147"/>
            <a:ext cx="2548009" cy="115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89508" lvl="1" indent="-187888" defTabSz="913526" eaLnBrk="0" hangingPunct="0">
              <a:lnSpc>
                <a:spcPct val="90000"/>
              </a:lnSpc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Создание 11 крупных фармацевтических исследовательских центров</a:t>
            </a:r>
          </a:p>
          <a:p>
            <a:pPr marL="189508" lvl="1" indent="-187888" defTabSz="913526" eaLnBrk="0" hangingPunct="0">
              <a:lnSpc>
                <a:spcPct val="90000"/>
              </a:lnSpc>
              <a:spcBef>
                <a:spcPts val="306"/>
              </a:spcBef>
              <a:spcAft>
                <a:spcPts val="306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0000"/>
                </a:solidFill>
              </a:rPr>
              <a:t>Привлечение существенного количества персонала, занимающегося научно-исследовательской работой</a:t>
            </a:r>
          </a:p>
        </p:txBody>
      </p:sp>
      <p:grpSp>
        <p:nvGrpSpPr>
          <p:cNvPr id="52256" name="Group 51"/>
          <p:cNvGrpSpPr>
            <a:grpSpLocks/>
          </p:cNvGrpSpPr>
          <p:nvPr>
            <p:custDataLst>
              <p:tags r:id="rId30"/>
            </p:custDataLst>
          </p:nvPr>
        </p:nvGrpSpPr>
        <p:grpSpPr bwMode="auto">
          <a:xfrm>
            <a:off x="336927" y="3488930"/>
            <a:ext cx="8361617" cy="738604"/>
            <a:chOff x="208" y="2238"/>
            <a:chExt cx="5162" cy="456"/>
          </a:xfrm>
        </p:grpSpPr>
        <p:sp>
          <p:nvSpPr>
            <p:cNvPr id="52262" name="Rectangle 286"/>
            <p:cNvSpPr>
              <a:spLocks noChangeArrowheads="1"/>
            </p:cNvSpPr>
            <p:nvPr/>
          </p:nvSpPr>
          <p:spPr bwMode="gray">
            <a:xfrm>
              <a:off x="208" y="2238"/>
              <a:ext cx="1622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marL="189508" lvl="1" indent="-187888" defTabSz="913526" eaLnBrk="0" hangingPunct="0">
                <a:spcBef>
                  <a:spcPts val="204"/>
                </a:spcBef>
                <a:spcAft>
                  <a:spcPts val="204"/>
                </a:spcAft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/>
                <a:t>Развитие отраслей производства коммуникационного оборудования и полупроводников</a:t>
              </a:r>
            </a:p>
            <a:p>
              <a:pPr marL="189508" lvl="1" indent="-187888" defTabSz="913526" eaLnBrk="0" hangingPunct="0">
                <a:spcBef>
                  <a:spcPts val="204"/>
                </a:spcBef>
                <a:spcAft>
                  <a:spcPts val="204"/>
                </a:spcAft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/>
                <a:t>Предоставление финансирования</a:t>
              </a:r>
            </a:p>
          </p:txBody>
        </p:sp>
        <p:sp>
          <p:nvSpPr>
            <p:cNvPr id="52263" name="Rectangle 286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gray">
            <a:xfrm>
              <a:off x="3797" y="2238"/>
              <a:ext cx="1573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189508" lvl="1" indent="-187888" defTabSz="913526" eaLnBrk="0" hangingPunct="0">
                <a:spcBef>
                  <a:spcPts val="204"/>
                </a:spcBef>
                <a:spcAft>
                  <a:spcPts val="204"/>
                </a:spcAft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>
                  <a:solidFill>
                    <a:srgbClr val="000000"/>
                  </a:solidFill>
                </a:rPr>
                <a:t>Формирование привлекательной среды для ведения бизнеса </a:t>
              </a:r>
            </a:p>
            <a:p>
              <a:pPr marL="189508" lvl="1" indent="-187888" defTabSz="913526" eaLnBrk="0" hangingPunct="0">
                <a:spcBef>
                  <a:spcPts val="204"/>
                </a:spcBef>
                <a:spcAft>
                  <a:spcPts val="204"/>
                </a:spcAft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1100">
                  <a:solidFill>
                    <a:srgbClr val="000000"/>
                  </a:solidFill>
                </a:rPr>
                <a:t>Создание крупных научно-исследовательских центров </a:t>
              </a:r>
            </a:p>
          </p:txBody>
        </p:sp>
      </p:grpSp>
      <p:sp>
        <p:nvSpPr>
          <p:cNvPr id="52257" name="Rectangle 286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6150535" y="3250829"/>
            <a:ext cx="2548009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0" lvl="1" indent="1620" defTabSz="913526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Основные задачи</a:t>
            </a:r>
          </a:p>
        </p:txBody>
      </p:sp>
      <p:sp>
        <p:nvSpPr>
          <p:cNvPr id="52258" name="Rectangle 286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6150535" y="3015966"/>
            <a:ext cx="2548009" cy="17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89508" lvl="1" indent="-187888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100">
                <a:solidFill>
                  <a:srgbClr val="002960"/>
                </a:solidFill>
              </a:rPr>
              <a:t>С 1960-х гг. по сегодняшний день</a:t>
            </a:r>
          </a:p>
        </p:txBody>
      </p:sp>
      <p:sp>
        <p:nvSpPr>
          <p:cNvPr id="52259" name="Line 46"/>
          <p:cNvSpPr>
            <a:spLocks noChangeShapeType="1"/>
          </p:cNvSpPr>
          <p:nvPr>
            <p:custDataLst>
              <p:tags r:id="rId33"/>
            </p:custDataLst>
          </p:nvPr>
        </p:nvSpPr>
        <p:spPr bwMode="gray">
          <a:xfrm>
            <a:off x="338547" y="2941457"/>
            <a:ext cx="253829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2260" name="Line 47"/>
          <p:cNvSpPr>
            <a:spLocks noChangeShapeType="1"/>
          </p:cNvSpPr>
          <p:nvPr>
            <p:custDataLst>
              <p:tags r:id="rId34"/>
            </p:custDataLst>
          </p:nvPr>
        </p:nvSpPr>
        <p:spPr bwMode="gray">
          <a:xfrm>
            <a:off x="3228342" y="2941457"/>
            <a:ext cx="253829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2261" name="Line 48"/>
          <p:cNvSpPr>
            <a:spLocks noChangeShapeType="1"/>
          </p:cNvSpPr>
          <p:nvPr>
            <p:custDataLst>
              <p:tags r:id="rId35"/>
            </p:custDataLst>
          </p:nvPr>
        </p:nvSpPr>
        <p:spPr bwMode="gray">
          <a:xfrm>
            <a:off x="6150535" y="2941457"/>
            <a:ext cx="253829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45" name="Slide Number Placeholder 3"/>
          <p:cNvSpPr>
            <a:spLocks noGrp="1"/>
          </p:cNvSpPr>
          <p:nvPr>
            <p:ph type="sldNum" sz="quarter" idx="12"/>
            <p:custDataLst>
              <p:tags r:id="rId36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05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75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Путь развития модели управления инновационным</a:t>
            </a:r>
            <a:br>
              <a:rPr lang="ru-RU" dirty="0" smtClean="0"/>
            </a:br>
            <a:r>
              <a:rPr lang="ru-RU" dirty="0" smtClean="0"/>
              <a:t>центром на примере Израиля</a:t>
            </a:r>
          </a:p>
        </p:txBody>
      </p:sp>
      <p:graphicFrame>
        <p:nvGraphicFramePr>
          <p:cNvPr id="53253" name="Object 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20878354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3" name="think-cell Slide" r:id="rId66" imgW="381" imgH="381" progId="TCLayout.ActiveDocument.1">
                  <p:embed/>
                </p:oleObj>
              </mc:Choice>
              <mc:Fallback>
                <p:oleObj name="think-cell Slide" r:id="rId66" imgW="381" imgH="381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Rectangle 286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7657955" y="692696"/>
            <a:ext cx="1268987" cy="19753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989" tIns="0" rIns="0" bIns="27989">
            <a:spAutoFit/>
          </a:bodyPr>
          <a:lstStyle/>
          <a:p>
            <a:pPr marL="349861" indent="-349861" algn="r" defTabSz="913526" eaLnBrk="0" hangingPunct="0">
              <a:buSzPct val="100000"/>
            </a:pPr>
            <a:r>
              <a:rPr lang="ru-RU" sz="1100">
                <a:solidFill>
                  <a:srgbClr val="808080"/>
                </a:solidFill>
              </a:rPr>
              <a:t>НЕПОЛНЫЙ СПИСОК</a:t>
            </a:r>
          </a:p>
        </p:txBody>
      </p:sp>
      <p:cxnSp>
        <p:nvCxnSpPr>
          <p:cNvPr id="53255" name="AutoShape 57"/>
          <p:cNvCxnSpPr>
            <a:cxnSpLocks noChangeShapeType="1"/>
            <a:stCxn id="53254" idx="2"/>
            <a:endCxn id="53254" idx="4"/>
          </p:cNvCxnSpPr>
          <p:nvPr>
            <p:custDataLst>
              <p:tags r:id="rId5"/>
            </p:custDataLst>
          </p:nvPr>
        </p:nvCxnSpPr>
        <p:spPr bwMode="gray">
          <a:xfrm>
            <a:off x="7657955" y="692696"/>
            <a:ext cx="0" cy="197539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56" name="AutoShape 58"/>
          <p:cNvCxnSpPr>
            <a:cxnSpLocks noChangeShapeType="1"/>
            <a:stCxn id="53254" idx="4"/>
            <a:endCxn id="53254" idx="6"/>
          </p:cNvCxnSpPr>
          <p:nvPr>
            <p:custDataLst>
              <p:tags r:id="rId6"/>
            </p:custDataLst>
          </p:nvPr>
        </p:nvCxnSpPr>
        <p:spPr bwMode="gray">
          <a:xfrm>
            <a:off x="7657955" y="890235"/>
            <a:ext cx="1268987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3257" name="Picture 65" descr="israel_flag-640x480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28207" y="189955"/>
            <a:ext cx="382789" cy="28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Picture 66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3378987" y="1990668"/>
            <a:ext cx="453555" cy="44381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9" name="Picture 67"/>
          <p:cNvPicPr>
            <a:picLocks noChangeArrowheads="1"/>
          </p:cNvPicPr>
          <p:nvPr>
            <p:custDataLst>
              <p:tags r:id="rId9"/>
            </p:custDataLst>
          </p:nvPr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870302" y="1990668"/>
            <a:ext cx="453555" cy="44381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60" name="Rectangle 286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21489" y="1759044"/>
            <a:ext cx="134608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900" b="1" dirty="0">
                <a:solidFill>
                  <a:srgbClr val="002960"/>
                </a:solidFill>
              </a:rPr>
              <a:t>Роль координирующего органа (департамент по развитию инноваций)</a:t>
            </a:r>
          </a:p>
        </p:txBody>
      </p:sp>
      <p:pic>
        <p:nvPicPr>
          <p:cNvPr id="53261" name="Picture 68"/>
          <p:cNvPicPr>
            <a:picLocks noChangeArrowheads="1"/>
          </p:cNvPicPr>
          <p:nvPr>
            <p:custDataLst>
              <p:tags r:id="rId11"/>
            </p:custDataLst>
          </p:nvPr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r="55792" b="1515"/>
          <a:stretch>
            <a:fillRect/>
          </a:stretch>
        </p:blipFill>
        <p:spPr bwMode="gray">
          <a:xfrm>
            <a:off x="8473386" y="1990668"/>
            <a:ext cx="453555" cy="44381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62" name="Rectangle 8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117132" y="1521737"/>
            <a:ext cx="1420261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Запуск (начало 1990-х) </a:t>
            </a:r>
          </a:p>
        </p:txBody>
      </p:sp>
      <p:sp>
        <p:nvSpPr>
          <p:cNvPr id="53263" name="Rectangle 9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245603" y="1070624"/>
            <a:ext cx="185147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Развитие (с середины</a:t>
            </a:r>
            <a:br>
              <a:rPr lang="ru-RU" sz="1100" b="1" dirty="0">
                <a:solidFill>
                  <a:srgbClr val="002960"/>
                </a:solidFill>
              </a:rPr>
            </a:br>
            <a:r>
              <a:rPr lang="ru-RU" sz="1100" b="1" dirty="0">
                <a:solidFill>
                  <a:srgbClr val="002960"/>
                </a:solidFill>
              </a:rPr>
              <a:t>1990-х до середины 2000-х)</a:t>
            </a:r>
          </a:p>
        </p:txBody>
      </p:sp>
      <p:sp>
        <p:nvSpPr>
          <p:cNvPr id="53264" name="Rectangle 10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6992852" y="911094"/>
            <a:ext cx="532197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/>
          <a:p>
            <a:pPr defTabSz="691624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Сегодня </a:t>
            </a:r>
          </a:p>
        </p:txBody>
      </p:sp>
      <p:sp>
        <p:nvSpPr>
          <p:cNvPr id="53265" name="Rectangle 12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84378" y="2149403"/>
            <a:ext cx="2355248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/>
              <a:t>Организатор</a:t>
            </a:r>
          </a:p>
        </p:txBody>
      </p:sp>
      <p:sp>
        <p:nvSpPr>
          <p:cNvPr id="53266" name="Rectangle 13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6438867" y="2149402"/>
            <a:ext cx="184823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 dirty="0"/>
              <a:t>Пассивный наблюдатель </a:t>
            </a:r>
            <a:endParaRPr lang="ru-RU" sz="900" b="1" dirty="0" smtClean="0"/>
          </a:p>
          <a:p>
            <a:pPr marL="1619" lvl="1" defTabSz="691624" eaLnBrk="0" hangingPunct="0">
              <a:buClr>
                <a:srgbClr val="002960"/>
              </a:buClr>
              <a:buSzPct val="125000"/>
            </a:pPr>
            <a:r>
              <a:rPr lang="ru-RU" sz="900" b="1" dirty="0"/>
              <a:t> </a:t>
            </a:r>
            <a:r>
              <a:rPr lang="ru-RU" sz="900" b="1" dirty="0" smtClean="0"/>
              <a:t>    (в основном)</a:t>
            </a:r>
            <a:endParaRPr lang="ru-RU" sz="900" b="1" dirty="0"/>
          </a:p>
        </p:txBody>
      </p:sp>
      <p:sp>
        <p:nvSpPr>
          <p:cNvPr id="53267" name="Line 14"/>
          <p:cNvSpPr>
            <a:spLocks noChangeShapeType="1"/>
          </p:cNvSpPr>
          <p:nvPr>
            <p:custDataLst>
              <p:tags r:id="rId17"/>
            </p:custDataLst>
          </p:nvPr>
        </p:nvSpPr>
        <p:spPr bwMode="gray">
          <a:xfrm>
            <a:off x="1553428" y="2481449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3268" name="Rectangle 11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1553428" y="2149403"/>
            <a:ext cx="2225661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 dirty="0"/>
              <a:t>Управляющий</a:t>
            </a:r>
          </a:p>
        </p:txBody>
      </p:sp>
      <p:grpSp>
        <p:nvGrpSpPr>
          <p:cNvPr id="53319" name="Group 102"/>
          <p:cNvGrpSpPr>
            <a:grpSpLocks/>
          </p:cNvGrpSpPr>
          <p:nvPr/>
        </p:nvGrpSpPr>
        <p:grpSpPr bwMode="auto">
          <a:xfrm>
            <a:off x="121489" y="2510604"/>
            <a:ext cx="1368765" cy="427613"/>
            <a:chOff x="75" y="1562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324" name="Rectangle 20"/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gray">
            <a:xfrm>
              <a:off x="75" y="1562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53325" name="Picture 21"/>
            <p:cNvPicPr>
              <a:picLocks noChangeArrowheads="1"/>
            </p:cNvPicPr>
            <p:nvPr>
              <p:custDataLst>
                <p:tags r:id="rId63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84" y="1581"/>
              <a:ext cx="258" cy="2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3320" name="Group 89"/>
          <p:cNvGrpSpPr>
            <a:grpSpLocks/>
          </p:cNvGrpSpPr>
          <p:nvPr/>
        </p:nvGrpSpPr>
        <p:grpSpPr bwMode="auto">
          <a:xfrm>
            <a:off x="1553428" y="2510604"/>
            <a:ext cx="7117579" cy="276977"/>
            <a:chOff x="1192" y="1592"/>
            <a:chExt cx="4169" cy="171"/>
          </a:xfrm>
        </p:grpSpPr>
        <p:sp>
          <p:nvSpPr>
            <p:cNvPr id="53321" name="Rectangle 17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gray">
            <a:xfrm>
              <a:off x="2558" y="1592"/>
              <a:ext cx="1379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marL="116620" lvl="1" indent="-115001" defTabSz="691624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900">
                  <a:solidFill>
                    <a:srgbClr val="000000"/>
                  </a:solidFill>
                </a:rPr>
                <a:t>Отсутствует</a:t>
              </a:r>
            </a:p>
          </p:txBody>
        </p:sp>
        <p:sp>
          <p:nvSpPr>
            <p:cNvPr id="53322" name="Rectangle 18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gray">
            <a:xfrm>
              <a:off x="4054" y="1592"/>
              <a:ext cx="1307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marL="116620" lvl="1" indent="-115001" defTabSz="691624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900">
                  <a:solidFill>
                    <a:srgbClr val="000000"/>
                  </a:solidFill>
                </a:rPr>
                <a:t>Отсутствует</a:t>
              </a:r>
            </a:p>
          </p:txBody>
        </p:sp>
        <p:sp>
          <p:nvSpPr>
            <p:cNvPr id="53323" name="Rectangle 16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gray">
            <a:xfrm>
              <a:off x="1192" y="1592"/>
              <a:ext cx="1304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marL="116620" lvl="1" indent="-115001" defTabSz="691624" eaLnBrk="0" hangingPunct="0">
                <a:buClr>
                  <a:srgbClr val="002960"/>
                </a:buClr>
                <a:buSzPct val="125000"/>
                <a:buFont typeface="Arial" charset="0"/>
                <a:buChar char="▪"/>
              </a:pPr>
              <a:r>
                <a:rPr lang="ru-RU" sz="900" dirty="0"/>
                <a:t>Приоритизация</a:t>
              </a:r>
              <a:r>
                <a:rPr lang="ru-RU" sz="900" dirty="0">
                  <a:solidFill>
                    <a:srgbClr val="000000"/>
                  </a:solidFill>
                </a:rPr>
                <a:t> производства сетевого оборудования и полупроводников</a:t>
              </a:r>
            </a:p>
          </p:txBody>
        </p:sp>
      </p:grpSp>
      <p:grpSp>
        <p:nvGrpSpPr>
          <p:cNvPr id="53313" name="Group 100"/>
          <p:cNvGrpSpPr>
            <a:grpSpLocks/>
          </p:cNvGrpSpPr>
          <p:nvPr/>
        </p:nvGrpSpPr>
        <p:grpSpPr bwMode="auto">
          <a:xfrm>
            <a:off x="121489" y="2996528"/>
            <a:ext cx="1368765" cy="427613"/>
            <a:chOff x="75" y="1885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317" name="Rectangle 24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gray">
            <a:xfrm>
              <a:off x="75" y="1885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0" tIns="36576" rIns="0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 dirty="0" smtClean="0">
                  <a:solidFill>
                    <a:srgbClr val="002960"/>
                  </a:solidFill>
                </a:rPr>
                <a:t>Финансирование</a:t>
              </a:r>
              <a:endParaRPr lang="ru-RU" sz="900" b="1" dirty="0">
                <a:solidFill>
                  <a:srgbClr val="002960"/>
                </a:solidFill>
              </a:endParaRPr>
            </a:p>
          </p:txBody>
        </p:sp>
        <p:pic>
          <p:nvPicPr>
            <p:cNvPr id="53318" name="Picture 25" descr="Money%2520stacks"/>
            <p:cNvPicPr>
              <a:picLocks noChangeArrowheads="1"/>
            </p:cNvPicPr>
            <p:nvPr>
              <p:custDataLst>
                <p:tags r:id="rId58"/>
              </p:custDataLst>
            </p:nvPr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1" y="1904"/>
              <a:ext cx="258" cy="226"/>
            </a:xfrm>
            <a:prstGeom prst="rect">
              <a:avLst/>
            </a:prstGeom>
            <a:grpFill/>
            <a:ln w="9525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314" name="Rectangle 27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3884378" y="2996528"/>
            <a:ext cx="2355248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Yozma (продолжение)</a:t>
            </a:r>
          </a:p>
        </p:txBody>
      </p:sp>
      <p:sp>
        <p:nvSpPr>
          <p:cNvPr id="53315" name="Rectangle 28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6438867" y="2996528"/>
            <a:ext cx="2232140" cy="25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Посевные гранты для некоторых новых предприятий</a:t>
            </a:r>
          </a:p>
        </p:txBody>
      </p:sp>
      <p:sp>
        <p:nvSpPr>
          <p:cNvPr id="53316" name="Rectangle 26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1553428" y="2996528"/>
            <a:ext cx="2225661" cy="25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Yozma (венчурный капитал, обеспеченный государством)</a:t>
            </a:r>
          </a:p>
        </p:txBody>
      </p:sp>
      <p:grpSp>
        <p:nvGrpSpPr>
          <p:cNvPr id="53307" name="Group 98"/>
          <p:cNvGrpSpPr>
            <a:grpSpLocks/>
          </p:cNvGrpSpPr>
          <p:nvPr/>
        </p:nvGrpSpPr>
        <p:grpSpPr bwMode="auto">
          <a:xfrm>
            <a:off x="121489" y="3482451"/>
            <a:ext cx="1368765" cy="427613"/>
            <a:chOff x="75" y="2208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311" name="Rectangle 30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gray">
            <a:xfrm>
              <a:off x="75" y="2208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 dirty="0" smtClean="0">
                  <a:solidFill>
                    <a:srgbClr val="002960"/>
                  </a:solidFill>
                </a:rPr>
                <a:t>Регулирование</a:t>
              </a:r>
              <a:endParaRPr lang="ru-RU" sz="900" b="1" dirty="0">
                <a:solidFill>
                  <a:srgbClr val="002960"/>
                </a:solidFill>
              </a:endParaRPr>
            </a:p>
          </p:txBody>
        </p:sp>
        <p:pic>
          <p:nvPicPr>
            <p:cNvPr id="53312" name="Picture 31" descr="23453461"/>
            <p:cNvPicPr>
              <a:picLocks noChangeArrowheads="1"/>
            </p:cNvPicPr>
            <p:nvPr>
              <p:custDataLst>
                <p:tags r:id="rId56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1" y="2227"/>
              <a:ext cx="258" cy="226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308" name="Rectangle 33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3884378" y="3482451"/>
            <a:ext cx="2355248" cy="27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Налоговые льготы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Поддержка первых венчурных предприятий</a:t>
            </a:r>
          </a:p>
        </p:txBody>
      </p:sp>
      <p:sp>
        <p:nvSpPr>
          <p:cNvPr id="53309" name="Rectangle 34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6438867" y="3482451"/>
            <a:ext cx="2232140" cy="27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Налоговые льготы для международных компаний и новых предприятий</a:t>
            </a:r>
          </a:p>
        </p:txBody>
      </p:sp>
      <p:sp>
        <p:nvSpPr>
          <p:cNvPr id="53310" name="Rectangle 32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1553428" y="3482451"/>
            <a:ext cx="2225661" cy="27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Налоговые льготы для международных компаний и новых предприятий</a:t>
            </a:r>
          </a:p>
        </p:txBody>
      </p:sp>
      <p:grpSp>
        <p:nvGrpSpPr>
          <p:cNvPr id="53301" name="Group 96"/>
          <p:cNvGrpSpPr>
            <a:grpSpLocks/>
          </p:cNvGrpSpPr>
          <p:nvPr/>
        </p:nvGrpSpPr>
        <p:grpSpPr bwMode="auto">
          <a:xfrm>
            <a:off x="121489" y="3969991"/>
            <a:ext cx="1368765" cy="427612"/>
            <a:chOff x="75" y="2531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305" name="Rectangle 37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gray">
            <a:xfrm>
              <a:off x="75" y="2531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53306" name="Picture 38" descr="j0302953"/>
            <p:cNvPicPr>
              <a:picLocks noChangeArrowheads="1"/>
            </p:cNvPicPr>
            <p:nvPr>
              <p:custDataLst>
                <p:tags r:id="rId54"/>
              </p:custDataLst>
            </p:nvPr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98" y="2550"/>
              <a:ext cx="258" cy="226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302" name="Rectangle 40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884378" y="3969991"/>
            <a:ext cx="2355248" cy="27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Целевые гранты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Стимулирование совместного размещения</a:t>
            </a:r>
          </a:p>
        </p:txBody>
      </p:sp>
      <p:sp>
        <p:nvSpPr>
          <p:cNvPr id="53303" name="Rectangle 41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6438867" y="3969991"/>
            <a:ext cx="2232140" cy="27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Поддержка коммерциализации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Целевые гранты</a:t>
            </a:r>
          </a:p>
        </p:txBody>
      </p:sp>
      <p:sp>
        <p:nvSpPr>
          <p:cNvPr id="53304" name="Rectangle 39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1553428" y="3969991"/>
            <a:ext cx="2225661" cy="41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Направленная работа с организациями, занимающимися передачей технологий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Венчурный капитал и наставничество</a:t>
            </a:r>
          </a:p>
        </p:txBody>
      </p:sp>
      <p:grpSp>
        <p:nvGrpSpPr>
          <p:cNvPr id="53295" name="Group 94"/>
          <p:cNvGrpSpPr>
            <a:grpSpLocks/>
          </p:cNvGrpSpPr>
          <p:nvPr/>
        </p:nvGrpSpPr>
        <p:grpSpPr bwMode="auto">
          <a:xfrm>
            <a:off x="121489" y="4585499"/>
            <a:ext cx="1368765" cy="427612"/>
            <a:chOff x="75" y="2854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299" name="Rectangle 44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gray">
            <a:xfrm>
              <a:off x="75" y="2854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53300" name="Picture 45" descr="Networking%2520Photo"/>
            <p:cNvPicPr>
              <a:picLocks noChangeArrowheads="1"/>
            </p:cNvPicPr>
            <p:nvPr>
              <p:custDataLst>
                <p:tags r:id="rId52"/>
              </p:custDataLst>
            </p:nvPr>
          </p:nvPicPr>
          <p:blipFill>
            <a:blip r:embed="rId7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8" y="2873"/>
              <a:ext cx="258" cy="226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296" name="Rectangle 47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3884378" y="4585499"/>
            <a:ext cx="2355248" cy="6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Максимальное использование возможностей еврейской диаспоры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Установление деловых связей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Вовлечение других государственных организаций</a:t>
            </a:r>
          </a:p>
        </p:txBody>
      </p:sp>
      <p:sp>
        <p:nvSpPr>
          <p:cNvPr id="53297" name="Rectangle 48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6438867" y="4585499"/>
            <a:ext cx="2232140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3298" name="Rectangle 46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1553428" y="4585499"/>
            <a:ext cx="2225661" cy="5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Максимальное использование возможностей еврейской диаспоры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Выездные презентации (например, с Довом Фроманом)</a:t>
            </a:r>
          </a:p>
        </p:txBody>
      </p:sp>
      <p:sp>
        <p:nvSpPr>
          <p:cNvPr id="53274" name="Line 59"/>
          <p:cNvSpPr>
            <a:spLocks noChangeShapeType="1"/>
          </p:cNvSpPr>
          <p:nvPr>
            <p:custDataLst>
              <p:tags r:id="rId31"/>
            </p:custDataLst>
          </p:nvPr>
        </p:nvSpPr>
        <p:spPr bwMode="gray">
          <a:xfrm>
            <a:off x="1553428" y="2967373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3275" name="Line 60"/>
          <p:cNvSpPr>
            <a:spLocks noChangeShapeType="1"/>
          </p:cNvSpPr>
          <p:nvPr>
            <p:custDataLst>
              <p:tags r:id="rId32"/>
            </p:custDataLst>
          </p:nvPr>
        </p:nvSpPr>
        <p:spPr bwMode="gray">
          <a:xfrm>
            <a:off x="1553428" y="3453296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3276" name="Line 61"/>
          <p:cNvSpPr>
            <a:spLocks noChangeShapeType="1"/>
          </p:cNvSpPr>
          <p:nvPr>
            <p:custDataLst>
              <p:tags r:id="rId33"/>
            </p:custDataLst>
          </p:nvPr>
        </p:nvSpPr>
        <p:spPr bwMode="gray">
          <a:xfrm>
            <a:off x="1553428" y="3940840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3277" name="Line 62"/>
          <p:cNvSpPr>
            <a:spLocks noChangeShapeType="1"/>
          </p:cNvSpPr>
          <p:nvPr>
            <p:custDataLst>
              <p:tags r:id="rId34"/>
            </p:custDataLst>
          </p:nvPr>
        </p:nvSpPr>
        <p:spPr bwMode="gray">
          <a:xfrm>
            <a:off x="1553428" y="4556343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53278" name="Line 63"/>
          <p:cNvSpPr>
            <a:spLocks noChangeShapeType="1"/>
          </p:cNvSpPr>
          <p:nvPr>
            <p:custDataLst>
              <p:tags r:id="rId35"/>
            </p:custDataLst>
          </p:nvPr>
        </p:nvSpPr>
        <p:spPr bwMode="gray">
          <a:xfrm>
            <a:off x="1553428" y="5311144"/>
            <a:ext cx="7117579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grpSp>
        <p:nvGrpSpPr>
          <p:cNvPr id="53289" name="Group 92"/>
          <p:cNvGrpSpPr>
            <a:grpSpLocks/>
          </p:cNvGrpSpPr>
          <p:nvPr/>
        </p:nvGrpSpPr>
        <p:grpSpPr bwMode="auto">
          <a:xfrm>
            <a:off x="121489" y="5341919"/>
            <a:ext cx="1368765" cy="427613"/>
            <a:chOff x="75" y="3298"/>
            <a:chExt cx="845" cy="26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3293" name="Rectangle 51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gray">
            <a:xfrm>
              <a:off x="75" y="3298"/>
              <a:ext cx="845" cy="26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Инфраструк-тура </a:t>
              </a:r>
            </a:p>
          </p:txBody>
        </p:sp>
        <p:pic>
          <p:nvPicPr>
            <p:cNvPr id="53294" name="Picture 52" descr="montage_infrastructure"/>
            <p:cNvPicPr>
              <a:picLocks noChangeArrowheads="1"/>
            </p:cNvPicPr>
            <p:nvPr>
              <p:custDataLst>
                <p:tags r:id="rId50"/>
              </p:custDataLst>
            </p:nvPr>
          </p:nvPicPr>
          <p:blipFill>
            <a:blip r:embed="rId7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05" y="3317"/>
              <a:ext cx="258" cy="226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290" name="Rectangle 53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1553428" y="5341919"/>
            <a:ext cx="2225661" cy="27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Технопарки в Тель-Авиве, Герцлии, Кирьят-Гате и Хайфе</a:t>
            </a:r>
          </a:p>
        </p:txBody>
      </p:sp>
      <p:sp>
        <p:nvSpPr>
          <p:cNvPr id="53291" name="Rectangle 54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3884378" y="5341919"/>
            <a:ext cx="2355248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3292" name="Rectangle 55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6438867" y="5341919"/>
            <a:ext cx="2232140" cy="13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grpSp>
        <p:nvGrpSpPr>
          <p:cNvPr id="53280" name="Group 104"/>
          <p:cNvGrpSpPr>
            <a:grpSpLocks/>
          </p:cNvGrpSpPr>
          <p:nvPr>
            <p:custDataLst>
              <p:tags r:id="rId39"/>
            </p:custDataLst>
          </p:nvPr>
        </p:nvGrpSpPr>
        <p:grpSpPr bwMode="auto">
          <a:xfrm>
            <a:off x="4644084" y="5651291"/>
            <a:ext cx="4271519" cy="677053"/>
            <a:chOff x="2640" y="3459"/>
            <a:chExt cx="2637" cy="418"/>
          </a:xfrm>
        </p:grpSpPr>
        <p:pic>
          <p:nvPicPr>
            <p:cNvPr id="53285" name="Picture 71" descr="Untitled-8"/>
            <p:cNvPicPr>
              <a:picLocks noChangeAspect="1" noChangeArrowheads="1"/>
            </p:cNvPicPr>
            <p:nvPr>
              <p:custDataLst>
                <p:tags r:id="rId45"/>
              </p:custDataLst>
            </p:nvPr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640" y="3459"/>
              <a:ext cx="2637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86" name="Rectangle 64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gray">
            <a:xfrm>
              <a:off x="2801" y="3499"/>
              <a:ext cx="2392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eaLnBrk="0" hangingPunct="0">
                <a:buSzPct val="100000"/>
              </a:pPr>
              <a:r>
                <a:rPr lang="ru-RU" sz="900">
                  <a:solidFill>
                    <a:srgbClr val="000000"/>
                  </a:solidFill>
                </a:rPr>
                <a:t>Департамент по развитию инноваций очень активно занимался продвижением высоких технологий в Израиле; сейчас у департамента новые задачи, в том числе в области медико-биологических наук</a:t>
              </a:r>
            </a:p>
            <a:p>
              <a:pPr algn="r" eaLnBrk="0" hangingPunct="0">
                <a:buSzPct val="100000"/>
              </a:pPr>
              <a:r>
                <a:rPr lang="ru-RU" sz="900" i="1">
                  <a:solidFill>
                    <a:srgbClr val="000000"/>
                  </a:solidFill>
                </a:rPr>
                <a:t>-- М. Трахтенберг, руководитель департамента</a:t>
              </a:r>
            </a:p>
          </p:txBody>
        </p:sp>
        <p:sp>
          <p:nvSpPr>
            <p:cNvPr id="53287" name="WordArt 3"/>
            <p:cNvSpPr>
              <a:spLocks noChangeArrowheads="1" noChangeShapeType="1" noTextEdit="1"/>
            </p:cNvSpPr>
            <p:nvPr>
              <p:custDataLst>
                <p:tags r:id="rId47"/>
              </p:custDataLst>
            </p:nvPr>
          </p:nvSpPr>
          <p:spPr bwMode="gray">
            <a:xfrm>
              <a:off x="5146" y="3674"/>
              <a:ext cx="66" cy="5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b="1" i="1" kern="10">
                  <a:solidFill>
                    <a:schemeClr val="folHlink"/>
                  </a:solidFill>
                  <a:effectLst>
                    <a:outerShdw dist="35921" dir="2700000" algn="ctr" rotWithShape="0">
                      <a:srgbClr val="868686"/>
                    </a:outerShdw>
                  </a:effectLst>
                  <a:latin typeface="Arial"/>
                  <a:cs typeface="Arial"/>
                </a:rPr>
                <a:t>”</a:t>
              </a:r>
            </a:p>
          </p:txBody>
        </p:sp>
        <p:sp>
          <p:nvSpPr>
            <p:cNvPr id="53288" name="WordArt 4"/>
            <p:cNvSpPr>
              <a:spLocks noChangeArrowheads="1" noChangeShapeType="1" noTextEdit="1"/>
            </p:cNvSpPr>
            <p:nvPr>
              <p:custDataLst>
                <p:tags r:id="rId48"/>
              </p:custDataLst>
            </p:nvPr>
          </p:nvSpPr>
          <p:spPr bwMode="gray">
            <a:xfrm>
              <a:off x="2719" y="3492"/>
              <a:ext cx="69" cy="5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b="1" i="1" kern="10">
                  <a:solidFill>
                    <a:schemeClr val="folHlink"/>
                  </a:solidFill>
                  <a:effectLst>
                    <a:outerShdw dist="35921" dir="2700000" algn="ctr" rotWithShape="0">
                      <a:srgbClr val="868686"/>
                    </a:outerShdw>
                  </a:effectLst>
                  <a:latin typeface="Arial"/>
                  <a:cs typeface="Arial"/>
                </a:rPr>
                <a:t>“</a:t>
              </a:r>
            </a:p>
          </p:txBody>
        </p:sp>
      </p:grpSp>
      <p:sp>
        <p:nvSpPr>
          <p:cNvPr id="53281" name="Arc 5"/>
          <p:cNvSpPr>
            <a:spLocks/>
          </p:cNvSpPr>
          <p:nvPr>
            <p:custDataLst>
              <p:tags r:id="rId40"/>
            </p:custDataLst>
          </p:nvPr>
        </p:nvSpPr>
        <p:spPr bwMode="gray">
          <a:xfrm>
            <a:off x="1530750" y="1770382"/>
            <a:ext cx="2598224" cy="524797"/>
          </a:xfrm>
          <a:custGeom>
            <a:avLst/>
            <a:gdLst>
              <a:gd name="T0" fmla="*/ 0 w 20829"/>
              <a:gd name="T1" fmla="*/ 2147483647 h 21600"/>
              <a:gd name="T2" fmla="*/ 2147483647 w 20829"/>
              <a:gd name="T3" fmla="*/ 2147483647 h 21600"/>
              <a:gd name="T4" fmla="*/ 2147483647 w 2082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29" h="21600" fill="none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</a:path>
              <a:path w="20829" h="21600" stroke="0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  <a:lnTo>
                  <a:pt x="19266" y="21600"/>
                </a:lnTo>
                <a:lnTo>
                  <a:pt x="-1" y="1183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53282" name="Arc 6"/>
          <p:cNvSpPr>
            <a:spLocks/>
          </p:cNvSpPr>
          <p:nvPr>
            <p:custDataLst>
              <p:tags r:id="rId41"/>
            </p:custDataLst>
          </p:nvPr>
        </p:nvSpPr>
        <p:spPr bwMode="gray">
          <a:xfrm>
            <a:off x="3805006" y="1454531"/>
            <a:ext cx="2745629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53283" name="Arc 99"/>
          <p:cNvSpPr>
            <a:spLocks/>
          </p:cNvSpPr>
          <p:nvPr>
            <p:custDataLst>
              <p:tags r:id="rId42"/>
            </p:custDataLst>
          </p:nvPr>
        </p:nvSpPr>
        <p:spPr bwMode="gray">
          <a:xfrm>
            <a:off x="6182932" y="1143540"/>
            <a:ext cx="2744010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53284" name="McK 5. Source"/>
          <p:cNvSpPr>
            <a:spLocks noChangeArrowheads="1"/>
          </p:cNvSpPr>
          <p:nvPr>
            <p:custDataLst>
              <p:tags r:id="rId43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</a:t>
            </a:r>
          </a:p>
        </p:txBody>
      </p:sp>
      <p:sp>
        <p:nvSpPr>
          <p:cNvPr id="79" name="Slide Number Placeholder 3"/>
          <p:cNvSpPr>
            <a:spLocks noGrp="1"/>
          </p:cNvSpPr>
          <p:nvPr>
            <p:ph type="sldNum" sz="quarter" idx="12"/>
            <p:custDataLst>
              <p:tags r:id="rId44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807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75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/>
        <p:txBody>
          <a:bodyPr>
            <a:normAutofit fontScale="90000"/>
          </a:bodyPr>
          <a:lstStyle/>
          <a:p>
            <a:r>
              <a:rPr lang="ru-RU" smtClean="0"/>
              <a:t>Функции координирующего органа меняются с течением</a:t>
            </a:r>
            <a:br>
              <a:rPr lang="ru-RU" smtClean="0"/>
            </a:br>
            <a:r>
              <a:rPr lang="ru-RU" smtClean="0"/>
              <a:t>времени, но он по-прежнему играет важную роль</a:t>
            </a:r>
            <a:br>
              <a:rPr lang="ru-RU" smtClean="0"/>
            </a:br>
            <a:r>
              <a:rPr lang="ru-RU" smtClean="0"/>
              <a:t>в координации работы экосистемы</a:t>
            </a:r>
          </a:p>
        </p:txBody>
      </p:sp>
      <p:graphicFrame>
        <p:nvGraphicFramePr>
          <p:cNvPr id="54276" name="Object 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82583966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6" name="think-cell Slide" r:id="rId71" imgW="270" imgH="270" progId="TCLayout.ActiveDocument.1">
                  <p:embed/>
                </p:oleObj>
              </mc:Choice>
              <mc:Fallback>
                <p:oleObj name="think-cell Slide" r:id="rId71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277" name="Picture 7" descr="singapore-fla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2813" y="154307"/>
            <a:ext cx="528068" cy="35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Rectangle 286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55505" y="1772816"/>
            <a:ext cx="167815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900" b="1" dirty="0">
                <a:solidFill>
                  <a:srgbClr val="002960"/>
                </a:solidFill>
              </a:rPr>
              <a:t>Роль координирующего органа (EDB, A*STAR, SPRING) </a:t>
            </a:r>
          </a:p>
        </p:txBody>
      </p:sp>
      <p:pic>
        <p:nvPicPr>
          <p:cNvPr id="54279" name="Picture 8" descr="Untitled-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91745" y="5810026"/>
            <a:ext cx="6284981" cy="58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0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996705" y="5824580"/>
            <a:ext cx="54507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eaLnBrk="0" hangingPunct="0">
              <a:buSzPct val="100000"/>
            </a:pPr>
            <a:r>
              <a:rPr lang="ru-RU" sz="900" dirty="0">
                <a:solidFill>
                  <a:srgbClr val="000000"/>
                </a:solidFill>
              </a:rPr>
              <a:t>Мне хотелось бы, чтобы даже ученые, занимающиеся фундаментальными исследованиями, начали оглядываться вокруг в поисках тех, кто может помочь им, как в собственном институте, так и в других исследовательских учреждениях.</a:t>
            </a:r>
          </a:p>
          <a:p>
            <a:pPr algn="r" eaLnBrk="0" hangingPunct="0">
              <a:buSzPct val="100000"/>
            </a:pPr>
            <a:r>
              <a:rPr lang="ru-RU" sz="900" i="1" dirty="0">
                <a:solidFill>
                  <a:srgbClr val="000000"/>
                </a:solidFill>
              </a:rPr>
              <a:t> – Ли </a:t>
            </a:r>
            <a:r>
              <a:rPr lang="ru-RU" sz="900" i="1" dirty="0" err="1">
                <a:solidFill>
                  <a:srgbClr val="000000"/>
                </a:solidFill>
              </a:rPr>
              <a:t>Энг</a:t>
            </a:r>
            <a:r>
              <a:rPr lang="ru-RU" sz="900" i="1" dirty="0">
                <a:solidFill>
                  <a:srgbClr val="000000"/>
                </a:solidFill>
              </a:rPr>
              <a:t> Хин, исполнительный директор Совета по биомедицинским исследованиям</a:t>
            </a:r>
          </a:p>
        </p:txBody>
      </p:sp>
      <p:sp>
        <p:nvSpPr>
          <p:cNvPr id="54281" name="WordArt 3"/>
          <p:cNvSpPr>
            <a:spLocks noChangeArrowheads="1" noChangeShapeType="1" noTextEdit="1"/>
          </p:cNvSpPr>
          <p:nvPr>
            <p:custDataLst>
              <p:tags r:id="rId8"/>
            </p:custDataLst>
          </p:nvPr>
        </p:nvSpPr>
        <p:spPr bwMode="gray">
          <a:xfrm>
            <a:off x="8471766" y="6159891"/>
            <a:ext cx="174943" cy="16197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100" b="1" i="1" kern="10">
                <a:solidFill>
                  <a:schemeClr val="tx2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cs typeface="Arial"/>
              </a:rPr>
              <a:t>”</a:t>
            </a:r>
          </a:p>
        </p:txBody>
      </p:sp>
      <p:sp>
        <p:nvSpPr>
          <p:cNvPr id="43019" name="Line 17"/>
          <p:cNvSpPr>
            <a:spLocks noChangeShapeType="1"/>
          </p:cNvSpPr>
          <p:nvPr>
            <p:custDataLst>
              <p:tags r:id="rId9"/>
            </p:custDataLst>
          </p:nvPr>
        </p:nvSpPr>
        <p:spPr bwMode="gray">
          <a:xfrm>
            <a:off x="158745" y="2227150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3031" name="Line 49"/>
          <p:cNvSpPr>
            <a:spLocks noChangeShapeType="1"/>
          </p:cNvSpPr>
          <p:nvPr>
            <p:custDataLst>
              <p:tags r:id="rId10"/>
            </p:custDataLst>
          </p:nvPr>
        </p:nvSpPr>
        <p:spPr bwMode="gray">
          <a:xfrm>
            <a:off x="158745" y="2807018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3032" name="Line 50"/>
          <p:cNvSpPr>
            <a:spLocks noChangeShapeType="1"/>
          </p:cNvSpPr>
          <p:nvPr>
            <p:custDataLst>
              <p:tags r:id="rId11"/>
            </p:custDataLst>
          </p:nvPr>
        </p:nvSpPr>
        <p:spPr bwMode="gray">
          <a:xfrm>
            <a:off x="158745" y="3386887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3033" name="Line 51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158745" y="4144928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3034" name="Line 52"/>
          <p:cNvSpPr>
            <a:spLocks noChangeShapeType="1"/>
          </p:cNvSpPr>
          <p:nvPr>
            <p:custDataLst>
              <p:tags r:id="rId13"/>
            </p:custDataLst>
          </p:nvPr>
        </p:nvSpPr>
        <p:spPr bwMode="gray">
          <a:xfrm>
            <a:off x="158745" y="5325721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3042" name="Line 65"/>
          <p:cNvSpPr>
            <a:spLocks noChangeShapeType="1"/>
          </p:cNvSpPr>
          <p:nvPr>
            <p:custDataLst>
              <p:tags r:id="rId14"/>
            </p:custDataLst>
          </p:nvPr>
        </p:nvSpPr>
        <p:spPr bwMode="gray">
          <a:xfrm>
            <a:off x="158745" y="4723176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54288" name="WordArt 4"/>
          <p:cNvSpPr>
            <a:spLocks noChangeArrowheads="1" noChangeShapeType="1" noTextEdit="1"/>
          </p:cNvSpPr>
          <p:nvPr>
            <p:custDataLst>
              <p:tags r:id="rId15"/>
            </p:custDataLst>
          </p:nvPr>
        </p:nvSpPr>
        <p:spPr bwMode="gray">
          <a:xfrm>
            <a:off x="2787746" y="5852139"/>
            <a:ext cx="174943" cy="16197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00" b="1" i="1" kern="10">
                <a:solidFill>
                  <a:schemeClr val="tx2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cs typeface="Arial"/>
              </a:rPr>
              <a:t>“</a:t>
            </a:r>
          </a:p>
        </p:txBody>
      </p:sp>
      <p:sp>
        <p:nvSpPr>
          <p:cNvPr id="54289" name="McK 5. Source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sp>
        <p:nvSpPr>
          <p:cNvPr id="54291" name="Rectangle 15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1893593" y="1299148"/>
            <a:ext cx="2097693" cy="12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Запуск (1990-е) </a:t>
            </a:r>
          </a:p>
        </p:txBody>
      </p:sp>
      <p:sp>
        <p:nvSpPr>
          <p:cNvPr id="54292" name="Rectangle 16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6653055" y="750442"/>
            <a:ext cx="222080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Сегодня </a:t>
            </a:r>
          </a:p>
        </p:txBody>
      </p:sp>
      <p:sp>
        <p:nvSpPr>
          <p:cNvPr id="54293" name="Rectangle 19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4205107" y="899072"/>
            <a:ext cx="2219181" cy="24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Развитие (с конца 1990-х</a:t>
            </a:r>
            <a:br>
              <a:rPr lang="ru-RU" sz="1100" b="1" dirty="0">
                <a:solidFill>
                  <a:srgbClr val="002960"/>
                </a:solidFill>
              </a:rPr>
            </a:br>
            <a:r>
              <a:rPr lang="ru-RU" sz="1100" b="1" dirty="0">
                <a:solidFill>
                  <a:srgbClr val="002960"/>
                </a:solidFill>
              </a:rPr>
              <a:t>до середины 2000-х)</a:t>
            </a:r>
          </a:p>
        </p:txBody>
      </p:sp>
      <p:sp>
        <p:nvSpPr>
          <p:cNvPr id="54294" name="Rectangle 60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6658355" y="1849749"/>
            <a:ext cx="222080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>
                <a:solidFill>
                  <a:srgbClr val="000000"/>
                </a:solidFill>
              </a:rPr>
              <a:t>Организатор</a:t>
            </a:r>
          </a:p>
        </p:txBody>
      </p:sp>
      <p:sp>
        <p:nvSpPr>
          <p:cNvPr id="54295" name="Rectangle 61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1913842" y="1849749"/>
            <a:ext cx="209769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 dirty="0">
                <a:solidFill>
                  <a:srgbClr val="000000"/>
                </a:solidFill>
              </a:rPr>
              <a:t>Управляющий</a:t>
            </a:r>
          </a:p>
        </p:txBody>
      </p:sp>
      <p:pic>
        <p:nvPicPr>
          <p:cNvPr id="54296" name="Picture 62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3556231" y="1729939"/>
            <a:ext cx="453555" cy="43409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97" name="Picture 63"/>
          <p:cNvPicPr>
            <a:picLocks noChangeArrowheads="1"/>
          </p:cNvPicPr>
          <p:nvPr>
            <p:custDataLst>
              <p:tags r:id="rId23"/>
            </p:custDataLst>
          </p:nvPr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499304" y="1750945"/>
            <a:ext cx="453555" cy="43409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98" name="Picture 80"/>
          <p:cNvPicPr>
            <a:picLocks noChangeArrowheads="1"/>
          </p:cNvPicPr>
          <p:nvPr>
            <p:custDataLst>
              <p:tags r:id="rId24"/>
            </p:custDataLst>
          </p:nvPr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951295" y="1741227"/>
            <a:ext cx="472993" cy="44381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99" name="Rectangle 81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4225355" y="1849749"/>
            <a:ext cx="2219181" cy="12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>
                <a:solidFill>
                  <a:srgbClr val="000000"/>
                </a:solidFill>
              </a:rPr>
              <a:t>Активный инвестор</a:t>
            </a:r>
          </a:p>
        </p:txBody>
      </p:sp>
      <p:grpSp>
        <p:nvGrpSpPr>
          <p:cNvPr id="54300" name="Group 20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158744" y="2858851"/>
            <a:ext cx="1679775" cy="476205"/>
            <a:chOff x="77" y="1874"/>
            <a:chExt cx="1037" cy="3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37" name="Rectangle 21"/>
            <p:cNvSpPr>
              <a:spLocks noChangeArrowheads="1"/>
            </p:cNvSpPr>
            <p:nvPr>
              <p:custDataLst>
                <p:tags r:id="rId67"/>
              </p:custDataLst>
            </p:nvPr>
          </p:nvSpPr>
          <p:spPr bwMode="gray">
            <a:xfrm>
              <a:off x="77" y="1874"/>
              <a:ext cx="1037" cy="300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54338" name="Picture 22" descr="Money%2520stacks"/>
            <p:cNvPicPr>
              <a:picLocks noChangeArrowheads="1"/>
            </p:cNvPicPr>
            <p:nvPr>
              <p:custDataLst>
                <p:tags r:id="rId68"/>
              </p:custDataLst>
            </p:nvPr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3" y="1912"/>
              <a:ext cx="350" cy="22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01" name="Rectangle 70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1913842" y="2858850"/>
            <a:ext cx="209769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EDBI – финансовое подразделение EDB, созданное для инвестирования в старт-</a:t>
            </a:r>
            <a:r>
              <a:rPr lang="ru-RU" sz="900" dirty="0" err="1">
                <a:solidFill>
                  <a:srgbClr val="000000"/>
                </a:solidFill>
              </a:rPr>
              <a:t>апы</a:t>
            </a:r>
            <a:endParaRPr lang="ru-RU" sz="900" dirty="0">
              <a:solidFill>
                <a:srgbClr val="000000"/>
              </a:solidFill>
            </a:endParaRPr>
          </a:p>
        </p:txBody>
      </p:sp>
      <p:sp>
        <p:nvSpPr>
          <p:cNvPr id="54302" name="Rectangle 71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6638107" y="2858851"/>
            <a:ext cx="222080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Продолжение инвестиционной деятельности EDBI</a:t>
            </a:r>
          </a:p>
        </p:txBody>
      </p:sp>
      <p:sp>
        <p:nvSpPr>
          <p:cNvPr id="54303" name="Rectangle 24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4205107" y="2858851"/>
            <a:ext cx="2219181" cy="24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Инвестиции в более чем 200 компаний с момента создания EDBI</a:t>
            </a:r>
          </a:p>
        </p:txBody>
      </p:sp>
      <p:grpSp>
        <p:nvGrpSpPr>
          <p:cNvPr id="54304" name="Group 36"/>
          <p:cNvGrpSpPr>
            <a:grpSpLocks/>
          </p:cNvGrpSpPr>
          <p:nvPr>
            <p:custDataLst>
              <p:tags r:id="rId30"/>
            </p:custDataLst>
          </p:nvPr>
        </p:nvGrpSpPr>
        <p:grpSpPr bwMode="auto">
          <a:xfrm>
            <a:off x="158744" y="4196760"/>
            <a:ext cx="1679775" cy="474585"/>
            <a:chOff x="98" y="2576"/>
            <a:chExt cx="1037" cy="29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35" name="Rectangle 26"/>
            <p:cNvSpPr>
              <a:spLocks noChangeArrowheads="1"/>
            </p:cNvSpPr>
            <p:nvPr>
              <p:custDataLst>
                <p:tags r:id="rId65"/>
              </p:custDataLst>
            </p:nvPr>
          </p:nvSpPr>
          <p:spPr bwMode="gray">
            <a:xfrm>
              <a:off x="98" y="2576"/>
              <a:ext cx="1037" cy="29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54336" name="Picture 27" descr="j0302953"/>
            <p:cNvPicPr>
              <a:picLocks noChangeArrowheads="1"/>
            </p:cNvPicPr>
            <p:nvPr>
              <p:custDataLst>
                <p:tags r:id="rId66"/>
              </p:custDataLst>
            </p:nvPr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14" y="2613"/>
              <a:ext cx="350" cy="219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05" name="Rectangle 28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1893594" y="4196760"/>
            <a:ext cx="209769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Программы обучения инженеров и ученых из  Сингапура в США и Европе</a:t>
            </a:r>
          </a:p>
        </p:txBody>
      </p:sp>
      <p:sp>
        <p:nvSpPr>
          <p:cNvPr id="54306" name="Rectangle 69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6638107" y="4196760"/>
            <a:ext cx="222080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4307" name="Rectangle 29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4205107" y="4196760"/>
            <a:ext cx="2219181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grpSp>
        <p:nvGrpSpPr>
          <p:cNvPr id="54308" name="Group 42"/>
          <p:cNvGrpSpPr>
            <a:grpSpLocks/>
          </p:cNvGrpSpPr>
          <p:nvPr>
            <p:custDataLst>
              <p:tags r:id="rId34"/>
            </p:custDataLst>
          </p:nvPr>
        </p:nvGrpSpPr>
        <p:grpSpPr bwMode="auto">
          <a:xfrm>
            <a:off x="158744" y="5377553"/>
            <a:ext cx="1679775" cy="474586"/>
            <a:chOff x="98" y="3370"/>
            <a:chExt cx="1037" cy="29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33" name="Rectangle 31"/>
            <p:cNvSpPr>
              <a:spLocks noChangeArrowheads="1"/>
            </p:cNvSpPr>
            <p:nvPr>
              <p:custDataLst>
                <p:tags r:id="rId63"/>
              </p:custDataLst>
            </p:nvPr>
          </p:nvSpPr>
          <p:spPr bwMode="gray">
            <a:xfrm>
              <a:off x="98" y="3370"/>
              <a:ext cx="1037" cy="29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r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54334" name="Picture 32" descr="montage_infrastructure"/>
            <p:cNvPicPr>
              <a:picLocks noChangeArrowheads="1"/>
            </p:cNvPicPr>
            <p:nvPr>
              <p:custDataLst>
                <p:tags r:id="rId64"/>
              </p:custDataLst>
            </p:nvPr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14" y="3407"/>
              <a:ext cx="350" cy="219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09" name="Rectangle 33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1893594" y="5377553"/>
            <a:ext cx="209769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Создание государственных научно-исследовательских центров совместно с транснациональными корпорациями</a:t>
            </a:r>
          </a:p>
        </p:txBody>
      </p:sp>
      <p:sp>
        <p:nvSpPr>
          <p:cNvPr id="54310" name="Rectangle 68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6638107" y="5377553"/>
            <a:ext cx="222080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4311" name="Rectangle 34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4205107" y="5377553"/>
            <a:ext cx="2219181" cy="49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Создание научно-исследовательских центров,  сдвиг приоритета от прикладных исследований к фундаментальным</a:t>
            </a:r>
          </a:p>
        </p:txBody>
      </p:sp>
      <p:grpSp>
        <p:nvGrpSpPr>
          <p:cNvPr id="54312" name="Group 36"/>
          <p:cNvGrpSpPr>
            <a:grpSpLocks/>
          </p:cNvGrpSpPr>
          <p:nvPr>
            <p:custDataLst>
              <p:tags r:id="rId38"/>
            </p:custDataLst>
          </p:nvPr>
        </p:nvGrpSpPr>
        <p:grpSpPr bwMode="auto">
          <a:xfrm>
            <a:off x="158744" y="3438719"/>
            <a:ext cx="1679775" cy="474585"/>
            <a:chOff x="77" y="2163"/>
            <a:chExt cx="1037" cy="3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31" name="Rectangle 37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gray">
            <a:xfrm>
              <a:off x="77" y="2163"/>
              <a:ext cx="1037" cy="300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54332" name="Picture 38" descr="23453461"/>
            <p:cNvPicPr>
              <a:picLocks noChangeArrowheads="1"/>
            </p:cNvPicPr>
            <p:nvPr>
              <p:custDataLst>
                <p:tags r:id="rId62"/>
              </p:custDataLst>
            </p:nvPr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3" y="2201"/>
              <a:ext cx="350" cy="22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13" name="Rectangle 39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1893594" y="3438719"/>
            <a:ext cx="209769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Налоговые льготы для транснациональных корпораций</a:t>
            </a:r>
          </a:p>
        </p:txBody>
      </p:sp>
      <p:sp>
        <p:nvSpPr>
          <p:cNvPr id="54314" name="Rectangle 41"/>
          <p:cNvSpPr>
            <a:spLocks noChangeArrowheads="1"/>
          </p:cNvSpPr>
          <p:nvPr>
            <p:custDataLst>
              <p:tags r:id="rId40"/>
            </p:custDataLst>
          </p:nvPr>
        </p:nvSpPr>
        <p:spPr bwMode="gray">
          <a:xfrm>
            <a:off x="6638107" y="3438719"/>
            <a:ext cx="2220802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Налоговые льготы для транснациональных корпораций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Кредиты на научно-исследовательскую деятельность в виде возврата налога на доходы корпораций</a:t>
            </a:r>
          </a:p>
        </p:txBody>
      </p:sp>
      <p:sp>
        <p:nvSpPr>
          <p:cNvPr id="54315" name="Rectangle 40"/>
          <p:cNvSpPr>
            <a:spLocks noChangeArrowheads="1"/>
          </p:cNvSpPr>
          <p:nvPr>
            <p:custDataLst>
              <p:tags r:id="rId41"/>
            </p:custDataLst>
          </p:nvPr>
        </p:nvSpPr>
        <p:spPr bwMode="gray">
          <a:xfrm>
            <a:off x="4205107" y="3438719"/>
            <a:ext cx="2219181" cy="65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Налоговые льготы для транснациональных корпораций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Кредиты на научно-исследовательскую деятельность в виде возврата налога на доходы корпораций</a:t>
            </a:r>
          </a:p>
        </p:txBody>
      </p:sp>
      <p:grpSp>
        <p:nvGrpSpPr>
          <p:cNvPr id="54316" name="Group 43"/>
          <p:cNvGrpSpPr>
            <a:grpSpLocks/>
          </p:cNvGrpSpPr>
          <p:nvPr>
            <p:custDataLst>
              <p:tags r:id="rId42"/>
            </p:custDataLst>
          </p:nvPr>
        </p:nvGrpSpPr>
        <p:grpSpPr bwMode="auto">
          <a:xfrm>
            <a:off x="158744" y="4775009"/>
            <a:ext cx="1679775" cy="476205"/>
            <a:chOff x="77" y="2858"/>
            <a:chExt cx="1037" cy="3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29" name="Rectangle 44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gray">
            <a:xfrm>
              <a:off x="77" y="2858"/>
              <a:ext cx="1037" cy="300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54330" name="Picture 45" descr="Networking%2520Photo"/>
            <p:cNvPicPr>
              <a:picLocks noChangeArrowheads="1"/>
            </p:cNvPicPr>
            <p:nvPr>
              <p:custDataLst>
                <p:tags r:id="rId60"/>
              </p:custDataLst>
            </p:nvPr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3" y="2896"/>
              <a:ext cx="350" cy="22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17" name="Rectangle 46"/>
          <p:cNvSpPr>
            <a:spLocks noChangeArrowheads="1"/>
          </p:cNvSpPr>
          <p:nvPr>
            <p:custDataLst>
              <p:tags r:id="rId43"/>
            </p:custDataLst>
          </p:nvPr>
        </p:nvSpPr>
        <p:spPr bwMode="gray">
          <a:xfrm>
            <a:off x="1893594" y="4775008"/>
            <a:ext cx="209769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Маркетинговые кампании по привлечению транснациональных корпораций к размещению своих подразделений в Сингапуре</a:t>
            </a:r>
          </a:p>
        </p:txBody>
      </p:sp>
      <p:sp>
        <p:nvSpPr>
          <p:cNvPr id="54318" name="Rectangle 48"/>
          <p:cNvSpPr>
            <a:spLocks noChangeArrowheads="1"/>
          </p:cNvSpPr>
          <p:nvPr>
            <p:custDataLst>
              <p:tags r:id="rId44"/>
            </p:custDataLst>
          </p:nvPr>
        </p:nvSpPr>
        <p:spPr bwMode="gray">
          <a:xfrm>
            <a:off x="6638107" y="4775008"/>
            <a:ext cx="222080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Маркетинговая кампания «Сделано в Сингапуре» – популяризация работы на производстве</a:t>
            </a:r>
          </a:p>
        </p:txBody>
      </p:sp>
      <p:sp>
        <p:nvSpPr>
          <p:cNvPr id="54319" name="Rectangle 47"/>
          <p:cNvSpPr>
            <a:spLocks noChangeArrowheads="1"/>
          </p:cNvSpPr>
          <p:nvPr>
            <p:custDataLst>
              <p:tags r:id="rId45"/>
            </p:custDataLst>
          </p:nvPr>
        </p:nvSpPr>
        <p:spPr bwMode="gray">
          <a:xfrm>
            <a:off x="4205107" y="4775008"/>
            <a:ext cx="22191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Онлайн-платформа для сотрудничества инновационных компаний (Enterprise One)</a:t>
            </a:r>
          </a:p>
        </p:txBody>
      </p:sp>
      <p:grpSp>
        <p:nvGrpSpPr>
          <p:cNvPr id="54320" name="Group 54"/>
          <p:cNvGrpSpPr>
            <a:grpSpLocks/>
          </p:cNvGrpSpPr>
          <p:nvPr>
            <p:custDataLst>
              <p:tags r:id="rId46"/>
            </p:custDataLst>
          </p:nvPr>
        </p:nvGrpSpPr>
        <p:grpSpPr bwMode="auto">
          <a:xfrm>
            <a:off x="158744" y="2278982"/>
            <a:ext cx="1679775" cy="476205"/>
            <a:chOff x="77" y="1585"/>
            <a:chExt cx="1037" cy="3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4327" name="Rectangle 55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gray">
            <a:xfrm>
              <a:off x="77" y="1585"/>
              <a:ext cx="1037" cy="300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36576" rIns="72009" bIns="36576" anchor="ctr"/>
            <a:lstStyle/>
            <a:p>
              <a:pPr marL="408171" algn="ctr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54328" name="Picture 56"/>
            <p:cNvPicPr>
              <a:picLocks noChangeArrowheads="1"/>
            </p:cNvPicPr>
            <p:nvPr>
              <p:custDataLst>
                <p:tags r:id="rId58"/>
              </p:custDataLst>
            </p:nvPr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3" y="1623"/>
              <a:ext cx="350" cy="22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321" name="Rectangle 57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>
            <a:off x="1913842" y="2278982"/>
            <a:ext cx="209769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Приоритет – информационные и коммуникационные технологии</a:t>
            </a:r>
          </a:p>
        </p:txBody>
      </p:sp>
      <p:sp>
        <p:nvSpPr>
          <p:cNvPr id="54322" name="Rectangle 59"/>
          <p:cNvSpPr>
            <a:spLocks noChangeArrowheads="1"/>
          </p:cNvSpPr>
          <p:nvPr>
            <p:custDataLst>
              <p:tags r:id="rId48"/>
            </p:custDataLst>
          </p:nvPr>
        </p:nvSpPr>
        <p:spPr bwMode="gray">
          <a:xfrm>
            <a:off x="6658355" y="2278982"/>
            <a:ext cx="222080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4323" name="Rectangle 89"/>
          <p:cNvSpPr>
            <a:spLocks noChangeArrowheads="1"/>
          </p:cNvSpPr>
          <p:nvPr>
            <p:custDataLst>
              <p:tags r:id="rId49"/>
            </p:custDataLst>
          </p:nvPr>
        </p:nvSpPr>
        <p:spPr bwMode="gray">
          <a:xfrm>
            <a:off x="4225355" y="2278982"/>
            <a:ext cx="221918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spcBef>
                <a:spcPct val="25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4324" name="Rectangle 286"/>
          <p:cNvSpPr>
            <a:spLocks noChangeArrowheads="1"/>
          </p:cNvSpPr>
          <p:nvPr>
            <p:custDataLst>
              <p:tags r:id="rId50"/>
            </p:custDataLst>
          </p:nvPr>
        </p:nvSpPr>
        <p:spPr bwMode="gray">
          <a:xfrm>
            <a:off x="324358" y="780423"/>
            <a:ext cx="1589484" cy="18215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7989" tIns="0" rIns="0" bIns="27989">
            <a:spAutoFit/>
          </a:bodyPr>
          <a:lstStyle/>
          <a:p>
            <a:pPr defTabSz="913526" eaLnBrk="0" hangingPunct="0">
              <a:buSzPct val="100000"/>
            </a:pPr>
            <a:r>
              <a:rPr lang="ru-RU" sz="1000" dirty="0" smtClean="0">
                <a:solidFill>
                  <a:srgbClr val="808080"/>
                </a:solidFill>
              </a:rPr>
              <a:t>НЕПОЛНЫЙ СПИСОК</a:t>
            </a:r>
            <a:endParaRPr lang="ru-RU" sz="1000" dirty="0">
              <a:solidFill>
                <a:srgbClr val="808080"/>
              </a:solidFill>
            </a:endParaRPr>
          </a:p>
        </p:txBody>
      </p:sp>
      <p:cxnSp>
        <p:nvCxnSpPr>
          <p:cNvPr id="54325" name="AutoShape 76"/>
          <p:cNvCxnSpPr>
            <a:cxnSpLocks noChangeShapeType="1"/>
            <a:stCxn id="54324" idx="2"/>
            <a:endCxn id="54324" idx="4"/>
          </p:cNvCxnSpPr>
          <p:nvPr>
            <p:custDataLst>
              <p:tags r:id="rId51"/>
            </p:custDataLst>
          </p:nvPr>
        </p:nvCxnSpPr>
        <p:spPr bwMode="gray">
          <a:xfrm>
            <a:off x="324358" y="780423"/>
            <a:ext cx="0" cy="182151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326" name="AutoShape 77"/>
          <p:cNvCxnSpPr>
            <a:cxnSpLocks noChangeShapeType="1"/>
            <a:stCxn id="54324" idx="4"/>
            <a:endCxn id="54324" idx="6"/>
          </p:cNvCxnSpPr>
          <p:nvPr>
            <p:custDataLst>
              <p:tags r:id="rId52"/>
            </p:custDataLst>
          </p:nvPr>
        </p:nvCxnSpPr>
        <p:spPr bwMode="gray">
          <a:xfrm>
            <a:off x="324358" y="962574"/>
            <a:ext cx="1589484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Arc 5"/>
          <p:cNvSpPr>
            <a:spLocks/>
          </p:cNvSpPr>
          <p:nvPr>
            <p:custDataLst>
              <p:tags r:id="rId53"/>
            </p:custDataLst>
          </p:nvPr>
        </p:nvSpPr>
        <p:spPr bwMode="gray">
          <a:xfrm>
            <a:off x="1784320" y="1463554"/>
            <a:ext cx="2598224" cy="524797"/>
          </a:xfrm>
          <a:custGeom>
            <a:avLst/>
            <a:gdLst>
              <a:gd name="T0" fmla="*/ 0 w 20829"/>
              <a:gd name="T1" fmla="*/ 2147483647 h 21600"/>
              <a:gd name="T2" fmla="*/ 2147483647 w 20829"/>
              <a:gd name="T3" fmla="*/ 2147483647 h 21600"/>
              <a:gd name="T4" fmla="*/ 2147483647 w 2082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29" h="21600" fill="none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</a:path>
              <a:path w="20829" h="21600" stroke="0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  <a:lnTo>
                  <a:pt x="19266" y="21600"/>
                </a:lnTo>
                <a:lnTo>
                  <a:pt x="-1" y="1183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72" name="Arc 6"/>
          <p:cNvSpPr>
            <a:spLocks/>
          </p:cNvSpPr>
          <p:nvPr>
            <p:custDataLst>
              <p:tags r:id="rId54"/>
            </p:custDataLst>
          </p:nvPr>
        </p:nvSpPr>
        <p:spPr bwMode="gray">
          <a:xfrm>
            <a:off x="4058576" y="1147703"/>
            <a:ext cx="2745629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73" name="Arc 99"/>
          <p:cNvSpPr>
            <a:spLocks/>
          </p:cNvSpPr>
          <p:nvPr>
            <p:custDataLst>
              <p:tags r:id="rId55"/>
            </p:custDataLst>
          </p:nvPr>
        </p:nvSpPr>
        <p:spPr bwMode="gray">
          <a:xfrm>
            <a:off x="6436502" y="836712"/>
            <a:ext cx="2744010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76" name="Slide Number Placeholder 3"/>
          <p:cNvSpPr>
            <a:spLocks noGrp="1"/>
          </p:cNvSpPr>
          <p:nvPr>
            <p:ph type="sldNum" sz="quarter" idx="12"/>
            <p:custDataLst>
              <p:tags r:id="rId56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4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78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1043608" y="57363"/>
            <a:ext cx="7056783" cy="5760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При переходе от модели «Управляющий» к модели «Организатор» финские власти сохранили высокий приоритет решения кадровых и финансовых вопросов</a:t>
            </a:r>
          </a:p>
        </p:txBody>
      </p:sp>
      <p:graphicFrame>
        <p:nvGraphicFramePr>
          <p:cNvPr id="55301" name="Object 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1272244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0" name="think-cell Slide" r:id="rId65" imgW="270" imgH="270" progId="TCLayout.ActiveDocument.1">
                  <p:embed/>
                </p:oleObj>
              </mc:Choice>
              <mc:Fallback>
                <p:oleObj name="think-cell Slide" r:id="rId6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5302" name="Picture 70" descr="finnish-large-fla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4905" y="174185"/>
            <a:ext cx="492433" cy="30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3" descr="Untitled-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275856" y="5718967"/>
            <a:ext cx="5573333" cy="8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6" name="Line 59"/>
          <p:cNvSpPr>
            <a:spLocks noChangeShapeType="1"/>
          </p:cNvSpPr>
          <p:nvPr>
            <p:custDataLst>
              <p:tags r:id="rId6"/>
            </p:custDataLst>
          </p:nvPr>
        </p:nvSpPr>
        <p:spPr bwMode="gray">
          <a:xfrm>
            <a:off x="124729" y="2838898"/>
            <a:ext cx="8794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4047" name="Line 60"/>
          <p:cNvSpPr>
            <a:spLocks noChangeShapeType="1"/>
          </p:cNvSpPr>
          <p:nvPr>
            <p:custDataLst>
              <p:tags r:id="rId7"/>
            </p:custDataLst>
          </p:nvPr>
        </p:nvSpPr>
        <p:spPr bwMode="gray">
          <a:xfrm>
            <a:off x="124729" y="3582166"/>
            <a:ext cx="8794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4048" name="Line 61"/>
          <p:cNvSpPr>
            <a:spLocks noChangeShapeType="1"/>
          </p:cNvSpPr>
          <p:nvPr>
            <p:custDataLst>
              <p:tags r:id="rId8"/>
            </p:custDataLst>
          </p:nvPr>
        </p:nvSpPr>
        <p:spPr bwMode="gray">
          <a:xfrm>
            <a:off x="124729" y="4153838"/>
            <a:ext cx="8794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4049" name="Line 62"/>
          <p:cNvSpPr>
            <a:spLocks noChangeShapeType="1"/>
          </p:cNvSpPr>
          <p:nvPr>
            <p:custDataLst>
              <p:tags r:id="rId9"/>
            </p:custDataLst>
          </p:nvPr>
        </p:nvSpPr>
        <p:spPr bwMode="gray">
          <a:xfrm>
            <a:off x="124729" y="4767479"/>
            <a:ext cx="8794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44050" name="Line 63"/>
          <p:cNvSpPr>
            <a:spLocks noChangeShapeType="1"/>
          </p:cNvSpPr>
          <p:nvPr>
            <p:custDataLst>
              <p:tags r:id="rId10"/>
            </p:custDataLst>
          </p:nvPr>
        </p:nvSpPr>
        <p:spPr bwMode="gray">
          <a:xfrm>
            <a:off x="124729" y="5347815"/>
            <a:ext cx="8794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55309" name="Rectangle 7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710244" y="5899338"/>
            <a:ext cx="47728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0" hangingPunct="0">
              <a:buSzPct val="100000"/>
            </a:pPr>
            <a:r>
              <a:rPr lang="ru-RU" sz="900" dirty="0">
                <a:solidFill>
                  <a:srgbClr val="000000"/>
                </a:solidFill>
              </a:rPr>
              <a:t>Экосистемы процветают тогда, когда достигают желаемого масштаба, когда в них кипит работа и разрабатываются инновации, когда они предоставляют преимущества и имеют ценность для каждого участника – человека или компании (или страны)</a:t>
            </a:r>
          </a:p>
          <a:p>
            <a:pPr algn="r" eaLnBrk="0" hangingPunct="0">
              <a:buSzPct val="100000"/>
            </a:pPr>
            <a:r>
              <a:rPr lang="ru-RU" sz="900" i="1" dirty="0">
                <a:solidFill>
                  <a:srgbClr val="000000"/>
                </a:solidFill>
              </a:rPr>
              <a:t> – Стивен </a:t>
            </a:r>
            <a:r>
              <a:rPr lang="ru-RU" sz="900" i="1" dirty="0" err="1">
                <a:solidFill>
                  <a:srgbClr val="000000"/>
                </a:solidFill>
              </a:rPr>
              <a:t>Элоп</a:t>
            </a:r>
            <a:r>
              <a:rPr lang="ru-RU" sz="900" i="1" dirty="0">
                <a:solidFill>
                  <a:srgbClr val="000000"/>
                </a:solidFill>
              </a:rPr>
              <a:t>, президент </a:t>
            </a:r>
            <a:r>
              <a:rPr lang="ru-RU" sz="900" i="1" dirty="0" err="1">
                <a:solidFill>
                  <a:srgbClr val="000000"/>
                </a:solidFill>
              </a:rPr>
              <a:t>Nokia</a:t>
            </a:r>
            <a:endParaRPr lang="ru-RU" sz="900" i="1" dirty="0">
              <a:solidFill>
                <a:srgbClr val="000000"/>
              </a:solidFill>
            </a:endParaRPr>
          </a:p>
        </p:txBody>
      </p:sp>
      <p:sp>
        <p:nvSpPr>
          <p:cNvPr id="55310" name="WordArt 3"/>
          <p:cNvSpPr>
            <a:spLocks noChangeArrowheads="1" noChangeShapeType="1" noTextEdit="1"/>
          </p:cNvSpPr>
          <p:nvPr>
            <p:custDataLst>
              <p:tags r:id="rId12"/>
            </p:custDataLst>
          </p:nvPr>
        </p:nvSpPr>
        <p:spPr bwMode="gray">
          <a:xfrm>
            <a:off x="8525221" y="6229788"/>
            <a:ext cx="174943" cy="16521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i="1" kern="10">
                <a:solidFill>
                  <a:schemeClr val="tx2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”</a:t>
            </a:r>
          </a:p>
        </p:txBody>
      </p:sp>
      <p:sp>
        <p:nvSpPr>
          <p:cNvPr id="55311" name="WordArt 4"/>
          <p:cNvSpPr>
            <a:spLocks noChangeArrowheads="1" noChangeShapeType="1" noTextEdit="1"/>
          </p:cNvSpPr>
          <p:nvPr>
            <p:custDataLst>
              <p:tags r:id="rId13"/>
            </p:custDataLst>
          </p:nvPr>
        </p:nvSpPr>
        <p:spPr bwMode="gray">
          <a:xfrm>
            <a:off x="3517406" y="5817342"/>
            <a:ext cx="174943" cy="16521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b="1" i="1" kern="10" dirty="0">
                <a:solidFill>
                  <a:schemeClr val="tx2"/>
                </a:solidFill>
                <a:effectLst>
                  <a:outerShdw dist="35921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“</a:t>
            </a:r>
          </a:p>
        </p:txBody>
      </p:sp>
      <p:sp>
        <p:nvSpPr>
          <p:cNvPr id="55312" name="McK 5. Source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sp>
        <p:nvSpPr>
          <p:cNvPr id="55313" name="Rectangle 286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23850" y="794556"/>
            <a:ext cx="1156776" cy="18215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989" tIns="0" rIns="0" bIns="27989">
            <a:spAutoFit/>
          </a:bodyPr>
          <a:lstStyle/>
          <a:p>
            <a:pPr defTabSz="913526" eaLnBrk="0" hangingPunct="0">
              <a:buSzPct val="100000"/>
            </a:pPr>
            <a:r>
              <a:rPr lang="ru-RU" sz="1000">
                <a:solidFill>
                  <a:srgbClr val="808080"/>
                </a:solidFill>
              </a:rPr>
              <a:t>НЕПОЛНЫЙ СПИСОК</a:t>
            </a:r>
          </a:p>
        </p:txBody>
      </p:sp>
      <p:cxnSp>
        <p:nvCxnSpPr>
          <p:cNvPr id="55314" name="AutoShape 76"/>
          <p:cNvCxnSpPr>
            <a:cxnSpLocks noChangeShapeType="1"/>
          </p:cNvCxnSpPr>
          <p:nvPr>
            <p:custDataLst>
              <p:tags r:id="rId16"/>
            </p:custDataLst>
          </p:nvPr>
        </p:nvCxnSpPr>
        <p:spPr bwMode="gray">
          <a:xfrm>
            <a:off x="338428" y="794556"/>
            <a:ext cx="0" cy="183032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315" name="AutoShape 77"/>
          <p:cNvCxnSpPr>
            <a:cxnSpLocks noChangeShapeType="1"/>
            <a:stCxn id="55313" idx="4"/>
            <a:endCxn id="55313" idx="6"/>
          </p:cNvCxnSpPr>
          <p:nvPr>
            <p:custDataLst>
              <p:tags r:id="rId17"/>
            </p:custDataLst>
          </p:nvPr>
        </p:nvCxnSpPr>
        <p:spPr bwMode="gray">
          <a:xfrm>
            <a:off x="323850" y="976707"/>
            <a:ext cx="1156776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316" name="Rectangle 286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155505" y="1613266"/>
            <a:ext cx="15615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900" b="1" dirty="0">
                <a:solidFill>
                  <a:srgbClr val="002960"/>
                </a:solidFill>
              </a:rPr>
              <a:t>Роль координирующего органа (VTT, TEKES, </a:t>
            </a:r>
            <a:r>
              <a:rPr lang="ru-RU" sz="900" b="1" dirty="0" err="1">
                <a:solidFill>
                  <a:srgbClr val="002960"/>
                </a:solidFill>
              </a:rPr>
              <a:t>Finpro</a:t>
            </a:r>
            <a:r>
              <a:rPr lang="ru-RU" sz="900" b="1" dirty="0">
                <a:solidFill>
                  <a:srgbClr val="002960"/>
                </a:solidFill>
              </a:rPr>
              <a:t>)</a:t>
            </a:r>
          </a:p>
        </p:txBody>
      </p:sp>
      <p:sp>
        <p:nvSpPr>
          <p:cNvPr id="55318" name="Rectangle 15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893594" y="1329395"/>
            <a:ext cx="2097693" cy="12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Запуск (1990-е) </a:t>
            </a:r>
          </a:p>
        </p:txBody>
      </p:sp>
      <p:sp>
        <p:nvSpPr>
          <p:cNvPr id="55319" name="Rectangle 16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6638107" y="692696"/>
            <a:ext cx="222080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>
                <a:solidFill>
                  <a:srgbClr val="002960"/>
                </a:solidFill>
              </a:rPr>
              <a:t>Сегодня </a:t>
            </a:r>
          </a:p>
        </p:txBody>
      </p:sp>
      <p:sp>
        <p:nvSpPr>
          <p:cNvPr id="55320" name="Rectangle 19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4205107" y="885631"/>
            <a:ext cx="2219181" cy="24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691624" eaLnBrk="0" hangingPunct="0">
              <a:buSzPct val="100000"/>
            </a:pPr>
            <a:r>
              <a:rPr lang="ru-RU" sz="1100" b="1" dirty="0">
                <a:solidFill>
                  <a:srgbClr val="002960"/>
                </a:solidFill>
              </a:rPr>
              <a:t>Развитие (с конца 1990-х</a:t>
            </a:r>
            <a:br>
              <a:rPr lang="ru-RU" sz="1100" b="1" dirty="0">
                <a:solidFill>
                  <a:srgbClr val="002960"/>
                </a:solidFill>
              </a:rPr>
            </a:br>
            <a:r>
              <a:rPr lang="ru-RU" sz="1100" b="1" dirty="0">
                <a:solidFill>
                  <a:srgbClr val="002960"/>
                </a:solidFill>
              </a:rPr>
              <a:t>до середины 2000-х)</a:t>
            </a:r>
          </a:p>
        </p:txBody>
      </p:sp>
      <p:sp>
        <p:nvSpPr>
          <p:cNvPr id="55321" name="Rectangle 60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6638107" y="1849749"/>
            <a:ext cx="222080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>
                <a:solidFill>
                  <a:srgbClr val="000000"/>
                </a:solidFill>
              </a:rPr>
              <a:t>Организатор</a:t>
            </a:r>
          </a:p>
        </p:txBody>
      </p:sp>
      <p:sp>
        <p:nvSpPr>
          <p:cNvPr id="55322" name="Rectangle 61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1893594" y="1849749"/>
            <a:ext cx="209769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 dirty="0">
                <a:solidFill>
                  <a:srgbClr val="000000"/>
                </a:solidFill>
              </a:rPr>
              <a:t>Управляющий</a:t>
            </a:r>
          </a:p>
        </p:txBody>
      </p:sp>
      <p:pic>
        <p:nvPicPr>
          <p:cNvPr id="55323" name="Picture 62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3395995" y="1735231"/>
            <a:ext cx="453555" cy="43409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4" name="Picture 63"/>
          <p:cNvPicPr>
            <a:picLocks noChangeArrowheads="1"/>
          </p:cNvPicPr>
          <p:nvPr>
            <p:custDataLst>
              <p:tags r:id="rId25"/>
            </p:custDataLst>
          </p:nvPr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465287" y="1735231"/>
            <a:ext cx="453555" cy="43409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25" name="Picture 80"/>
          <p:cNvPicPr>
            <a:picLocks noChangeArrowheads="1"/>
          </p:cNvPicPr>
          <p:nvPr>
            <p:custDataLst>
              <p:tags r:id="rId26"/>
            </p:custDataLst>
          </p:nvPr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652120" y="1697093"/>
            <a:ext cx="472993" cy="44381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26" name="Rectangle 81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4205107" y="1849749"/>
            <a:ext cx="221918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b="1">
                <a:solidFill>
                  <a:srgbClr val="000000"/>
                </a:solidFill>
              </a:rPr>
              <a:t>Активный инвестор</a:t>
            </a:r>
          </a:p>
        </p:txBody>
      </p:sp>
      <p:sp>
        <p:nvSpPr>
          <p:cNvPr id="43019" name="Line 17"/>
          <p:cNvSpPr>
            <a:spLocks noChangeShapeType="1"/>
          </p:cNvSpPr>
          <p:nvPr>
            <p:custDataLst>
              <p:tags r:id="rId28"/>
            </p:custDataLst>
          </p:nvPr>
        </p:nvSpPr>
        <p:spPr bwMode="gray">
          <a:xfrm>
            <a:off x="158745" y="2227150"/>
            <a:ext cx="8794114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/>
          <a:lstStyle/>
          <a:p>
            <a:pPr>
              <a:defRPr/>
            </a:pPr>
            <a:endParaRPr lang="ru-RU" sz="1100" b="1" dirty="0"/>
          </a:p>
        </p:txBody>
      </p:sp>
      <p:sp>
        <p:nvSpPr>
          <p:cNvPr id="55364" name="Rectangle 28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1893594" y="2867685"/>
            <a:ext cx="209769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Создание TEKES – агентства, предоставляющего субсидии компаниям высокотехнологичных отраслей</a:t>
            </a:r>
          </a:p>
        </p:txBody>
      </p:sp>
      <p:sp>
        <p:nvSpPr>
          <p:cNvPr id="55365" name="Rectangle 29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4205107" y="2867685"/>
            <a:ext cx="2219182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Предоставление 30% общего объема финансирования TEKES компании Nokia</a:t>
            </a:r>
          </a:p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Активные инвестиции в научно-исследовательскую деятельность со стороны VTT </a:t>
            </a:r>
          </a:p>
        </p:txBody>
      </p:sp>
      <p:sp>
        <p:nvSpPr>
          <p:cNvPr id="55366" name="Rectangle 30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6638108" y="2867685"/>
            <a:ext cx="222080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Основная деятельность TEKES – предоставление грантов новым предприятиям</a:t>
            </a:r>
          </a:p>
        </p:txBody>
      </p:sp>
      <p:sp>
        <p:nvSpPr>
          <p:cNvPr id="55368" name="Rectangle 21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158745" y="2867685"/>
            <a:ext cx="1679775" cy="476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72009" tIns="72009" rIns="72009" bIns="72009" anchor="ctr"/>
          <a:lstStyle/>
          <a:p>
            <a:pPr marL="587961" defTabSz="913526" eaLnBrk="0" hangingPunct="0">
              <a:buSzPct val="100000"/>
            </a:pPr>
            <a:r>
              <a:rPr lang="ru-RU" sz="900" b="1" dirty="0">
                <a:solidFill>
                  <a:srgbClr val="002960"/>
                </a:solidFill>
              </a:rPr>
              <a:t>Финансирование</a:t>
            </a:r>
          </a:p>
        </p:txBody>
      </p:sp>
      <p:pic>
        <p:nvPicPr>
          <p:cNvPr id="55369" name="Picture 22" descr="Money%2520stacks"/>
          <p:cNvPicPr>
            <a:picLocks noChangeArrowheads="1"/>
          </p:cNvPicPr>
          <p:nvPr>
            <p:custDataLst>
              <p:tags r:id="rId33"/>
            </p:custDataLst>
          </p:nvPr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4662" y="2911070"/>
            <a:ext cx="566944" cy="355566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58" name="Rectangle 35"/>
          <p:cNvSpPr>
            <a:spLocks noChangeArrowheads="1"/>
          </p:cNvSpPr>
          <p:nvPr>
            <p:custDataLst>
              <p:tags r:id="rId34"/>
            </p:custDataLst>
          </p:nvPr>
        </p:nvSpPr>
        <p:spPr bwMode="gray">
          <a:xfrm>
            <a:off x="1893594" y="4229352"/>
            <a:ext cx="209769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5359" name="Rectangle 36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4205107" y="4229352"/>
            <a:ext cx="221918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Развитие программ высшего образования в области информационных и коммуникационных технологий</a:t>
            </a:r>
          </a:p>
        </p:txBody>
      </p:sp>
      <p:sp>
        <p:nvSpPr>
          <p:cNvPr id="55360" name="Rectangle 37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6638108" y="4229352"/>
            <a:ext cx="22208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Отбор преподавательского состава в школах и университетах</a:t>
            </a:r>
          </a:p>
        </p:txBody>
      </p:sp>
      <p:grpSp>
        <p:nvGrpSpPr>
          <p:cNvPr id="55361" name="Group 45"/>
          <p:cNvGrpSpPr>
            <a:grpSpLocks/>
          </p:cNvGrpSpPr>
          <p:nvPr/>
        </p:nvGrpSpPr>
        <p:grpSpPr bwMode="auto">
          <a:xfrm>
            <a:off x="158745" y="4229352"/>
            <a:ext cx="1679775" cy="474586"/>
            <a:chOff x="98" y="2576"/>
            <a:chExt cx="1037" cy="29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5362" name="Rectangle 26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gray">
            <a:xfrm>
              <a:off x="98" y="2576"/>
              <a:ext cx="1037" cy="29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55363" name="Picture 27" descr="j0302953"/>
            <p:cNvPicPr>
              <a:picLocks noChangeArrowheads="1"/>
            </p:cNvPicPr>
            <p:nvPr>
              <p:custDataLst>
                <p:tags r:id="rId62"/>
              </p:custDataLst>
            </p:nvPr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14" y="2613"/>
              <a:ext cx="350" cy="219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5352" name="Rectangle 42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1850474" y="5401844"/>
            <a:ext cx="209769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Создание технопарка в </a:t>
            </a:r>
            <a:r>
              <a:rPr lang="ru-RU" sz="900" dirty="0" err="1">
                <a:solidFill>
                  <a:srgbClr val="000000"/>
                </a:solidFill>
              </a:rPr>
              <a:t>Оулу</a:t>
            </a:r>
            <a:r>
              <a:rPr lang="ru-RU" sz="900" dirty="0">
                <a:solidFill>
                  <a:srgbClr val="000000"/>
                </a:solidFill>
              </a:rPr>
              <a:t> в рамках партнерских отношений между VTT, </a:t>
            </a:r>
            <a:r>
              <a:rPr lang="ru-RU" sz="900" dirty="0" err="1">
                <a:solidFill>
                  <a:srgbClr val="000000"/>
                </a:solidFill>
              </a:rPr>
              <a:t>Nokia</a:t>
            </a:r>
            <a:r>
              <a:rPr lang="ru-RU" sz="900" dirty="0">
                <a:solidFill>
                  <a:srgbClr val="000000"/>
                </a:solidFill>
              </a:rPr>
              <a:t> и Университета </a:t>
            </a:r>
            <a:r>
              <a:rPr lang="ru-RU" sz="900" dirty="0" err="1">
                <a:solidFill>
                  <a:srgbClr val="000000"/>
                </a:solidFill>
              </a:rPr>
              <a:t>Оулу</a:t>
            </a:r>
            <a:endParaRPr lang="ru-RU" sz="900" dirty="0">
              <a:solidFill>
                <a:srgbClr val="000000"/>
              </a:solidFill>
            </a:endParaRPr>
          </a:p>
        </p:txBody>
      </p:sp>
      <p:sp>
        <p:nvSpPr>
          <p:cNvPr id="55353" name="Rectangle 43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4205107" y="5402687"/>
            <a:ext cx="221918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5354" name="Rectangle 44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6638108" y="5402687"/>
            <a:ext cx="222080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grpSp>
        <p:nvGrpSpPr>
          <p:cNvPr id="55355" name="Group 52"/>
          <p:cNvGrpSpPr>
            <a:grpSpLocks/>
          </p:cNvGrpSpPr>
          <p:nvPr/>
        </p:nvGrpSpPr>
        <p:grpSpPr bwMode="auto">
          <a:xfrm>
            <a:off x="158745" y="5402687"/>
            <a:ext cx="1679775" cy="474585"/>
            <a:chOff x="98" y="3370"/>
            <a:chExt cx="1037" cy="293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5356" name="Rectangle 31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gray">
            <a:xfrm>
              <a:off x="98" y="3370"/>
              <a:ext cx="1037" cy="293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r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55357" name="Picture 32" descr="montage_infrastructure"/>
            <p:cNvPicPr>
              <a:picLocks noChangeArrowheads="1"/>
            </p:cNvPicPr>
            <p:nvPr>
              <p:custDataLst>
                <p:tags r:id="rId60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14" y="3407"/>
              <a:ext cx="350" cy="219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5346" name="Rectangle 49"/>
          <p:cNvSpPr>
            <a:spLocks noChangeArrowheads="1"/>
          </p:cNvSpPr>
          <p:nvPr>
            <p:custDataLst>
              <p:tags r:id="rId40"/>
            </p:custDataLst>
          </p:nvPr>
        </p:nvSpPr>
        <p:spPr bwMode="gray">
          <a:xfrm>
            <a:off x="1893594" y="3619421"/>
            <a:ext cx="2097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Либерализация законодательства о торговле и инвестициях</a:t>
            </a:r>
          </a:p>
        </p:txBody>
      </p:sp>
      <p:sp>
        <p:nvSpPr>
          <p:cNvPr id="55347" name="Rectangle 50"/>
          <p:cNvSpPr>
            <a:spLocks noChangeArrowheads="1"/>
          </p:cNvSpPr>
          <p:nvPr>
            <p:custDataLst>
              <p:tags r:id="rId41"/>
            </p:custDataLst>
          </p:nvPr>
        </p:nvSpPr>
        <p:spPr bwMode="gray">
          <a:xfrm>
            <a:off x="4205107" y="3619421"/>
            <a:ext cx="221918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Присоединение к организациям свободной торговли</a:t>
            </a:r>
          </a:p>
        </p:txBody>
      </p:sp>
      <p:sp>
        <p:nvSpPr>
          <p:cNvPr id="55348" name="Rectangle 51"/>
          <p:cNvSpPr>
            <a:spLocks noChangeArrowheads="1"/>
          </p:cNvSpPr>
          <p:nvPr>
            <p:custDataLst>
              <p:tags r:id="rId42"/>
            </p:custDataLst>
          </p:nvPr>
        </p:nvSpPr>
        <p:spPr bwMode="gray">
          <a:xfrm>
            <a:off x="6638108" y="3619421"/>
            <a:ext cx="222080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5350" name="Rectangle 37"/>
          <p:cNvSpPr>
            <a:spLocks noChangeArrowheads="1"/>
          </p:cNvSpPr>
          <p:nvPr>
            <p:custDataLst>
              <p:tags r:id="rId43"/>
            </p:custDataLst>
          </p:nvPr>
        </p:nvSpPr>
        <p:spPr bwMode="gray">
          <a:xfrm>
            <a:off x="158745" y="3619421"/>
            <a:ext cx="1679775" cy="4745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72009" tIns="72009" rIns="72009" bIns="72009" anchor="ctr"/>
          <a:lstStyle/>
          <a:p>
            <a:pPr marL="587961" defTabSz="913526" eaLnBrk="0" hangingPunct="0">
              <a:buSzPct val="100000"/>
            </a:pPr>
            <a:r>
              <a:rPr lang="ru-RU" sz="900" b="1">
                <a:solidFill>
                  <a:srgbClr val="002960"/>
                </a:solidFill>
              </a:rPr>
              <a:t>Регулирование</a:t>
            </a:r>
          </a:p>
        </p:txBody>
      </p:sp>
      <p:pic>
        <p:nvPicPr>
          <p:cNvPr id="55351" name="Picture 38" descr="23453461"/>
          <p:cNvPicPr>
            <a:picLocks noChangeArrowheads="1"/>
          </p:cNvPicPr>
          <p:nvPr>
            <p:custDataLst>
              <p:tags r:id="rId44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4662" y="3608976"/>
            <a:ext cx="566944" cy="354357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40" name="Rectangle 56"/>
          <p:cNvSpPr>
            <a:spLocks noChangeArrowheads="1"/>
          </p:cNvSpPr>
          <p:nvPr>
            <p:custDataLst>
              <p:tags r:id="rId45"/>
            </p:custDataLst>
          </p:nvPr>
        </p:nvSpPr>
        <p:spPr bwMode="gray">
          <a:xfrm>
            <a:off x="1893594" y="4825003"/>
            <a:ext cx="209769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Продвижение сотрудничества и коммерциализации в сфере научных исследований силами VTT</a:t>
            </a:r>
          </a:p>
        </p:txBody>
      </p:sp>
      <p:sp>
        <p:nvSpPr>
          <p:cNvPr id="55341" name="Rectangle 57"/>
          <p:cNvSpPr>
            <a:spLocks noChangeArrowheads="1"/>
          </p:cNvSpPr>
          <p:nvPr>
            <p:custDataLst>
              <p:tags r:id="rId46"/>
            </p:custDataLst>
          </p:nvPr>
        </p:nvSpPr>
        <p:spPr bwMode="gray">
          <a:xfrm>
            <a:off x="4205107" y="4825003"/>
            <a:ext cx="221918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Создание </a:t>
            </a:r>
            <a:r>
              <a:rPr lang="ru-RU" sz="900" dirty="0" err="1">
                <a:solidFill>
                  <a:srgbClr val="000000"/>
                </a:solidFill>
              </a:rPr>
              <a:t>Finpro</a:t>
            </a:r>
            <a:r>
              <a:rPr lang="ru-RU" sz="900" dirty="0">
                <a:solidFill>
                  <a:srgbClr val="000000"/>
                </a:solidFill>
              </a:rPr>
              <a:t> для продвижения экспорта финских продуктов и выхода компаний на зарубежные рынки</a:t>
            </a:r>
          </a:p>
        </p:txBody>
      </p:sp>
      <p:sp>
        <p:nvSpPr>
          <p:cNvPr id="55342" name="Rectangle 58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>
            <a:off x="6638108" y="4825003"/>
            <a:ext cx="222080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>
                <a:solidFill>
                  <a:srgbClr val="000000"/>
                </a:solidFill>
              </a:rPr>
              <a:t>Расширение </a:t>
            </a:r>
            <a:r>
              <a:rPr lang="ru-RU" sz="900" dirty="0" err="1">
                <a:solidFill>
                  <a:srgbClr val="000000"/>
                </a:solidFill>
              </a:rPr>
              <a:t>Finpro</a:t>
            </a:r>
            <a:r>
              <a:rPr lang="ru-RU" sz="900" dirty="0">
                <a:solidFill>
                  <a:srgbClr val="000000"/>
                </a:solidFill>
              </a:rPr>
              <a:t>, предоставление компаниям консультаций на всех этапах выхода компаний на зарубежные рынки</a:t>
            </a:r>
          </a:p>
        </p:txBody>
      </p:sp>
      <p:grpSp>
        <p:nvGrpSpPr>
          <p:cNvPr id="55343" name="Group 43"/>
          <p:cNvGrpSpPr>
            <a:grpSpLocks/>
          </p:cNvGrpSpPr>
          <p:nvPr/>
        </p:nvGrpSpPr>
        <p:grpSpPr bwMode="auto">
          <a:xfrm>
            <a:off x="158745" y="4825003"/>
            <a:ext cx="1679775" cy="476205"/>
            <a:chOff x="77" y="2858"/>
            <a:chExt cx="1037" cy="3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5344" name="Rectangle 44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gray">
            <a:xfrm>
              <a:off x="77" y="2858"/>
              <a:ext cx="1037" cy="300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7961" defTabSz="913526" eaLnBrk="0" hangingPunct="0">
                <a:buSzPct val="100000"/>
              </a:pPr>
              <a:r>
                <a:rPr lang="ru-RU" sz="900" b="1" dirty="0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55345" name="Picture 45" descr="Networking%2520Photo"/>
            <p:cNvPicPr>
              <a:picLocks noChangeArrowheads="1"/>
            </p:cNvPicPr>
            <p:nvPr>
              <p:custDataLst>
                <p:tags r:id="rId58"/>
              </p:custDataLst>
            </p:nvPr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3" y="2896"/>
              <a:ext cx="350" cy="224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5334" name="Rectangle 21"/>
          <p:cNvSpPr>
            <a:spLocks noChangeArrowheads="1"/>
          </p:cNvSpPr>
          <p:nvPr>
            <p:custDataLst>
              <p:tags r:id="rId48"/>
            </p:custDataLst>
          </p:nvPr>
        </p:nvSpPr>
        <p:spPr bwMode="gray">
          <a:xfrm>
            <a:off x="1893594" y="2278982"/>
            <a:ext cx="209769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 dirty="0"/>
              <a:t>Приоритизация</a:t>
            </a:r>
            <a:r>
              <a:rPr lang="ru-RU" sz="900" dirty="0">
                <a:solidFill>
                  <a:srgbClr val="000000"/>
                </a:solidFill>
              </a:rPr>
              <a:t> развития высокотехнологичных отраслей, развитие ведущей отечественной компании мирового уровня – </a:t>
            </a:r>
            <a:r>
              <a:rPr lang="ru-RU" sz="900" dirty="0" err="1">
                <a:solidFill>
                  <a:srgbClr val="000000"/>
                </a:solidFill>
              </a:rPr>
              <a:t>Nokia</a:t>
            </a:r>
            <a:endParaRPr lang="ru-RU" sz="900" dirty="0">
              <a:solidFill>
                <a:srgbClr val="000000"/>
              </a:solidFill>
            </a:endParaRPr>
          </a:p>
        </p:txBody>
      </p:sp>
      <p:sp>
        <p:nvSpPr>
          <p:cNvPr id="55335" name="Rectangle 22"/>
          <p:cNvSpPr>
            <a:spLocks noChangeArrowheads="1"/>
          </p:cNvSpPr>
          <p:nvPr>
            <p:custDataLst>
              <p:tags r:id="rId49"/>
            </p:custDataLst>
          </p:nvPr>
        </p:nvSpPr>
        <p:spPr bwMode="gray">
          <a:xfrm>
            <a:off x="4205107" y="2278982"/>
            <a:ext cx="221918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5336" name="Rectangle 23"/>
          <p:cNvSpPr>
            <a:spLocks noChangeArrowheads="1"/>
          </p:cNvSpPr>
          <p:nvPr>
            <p:custDataLst>
              <p:tags r:id="rId50"/>
            </p:custDataLst>
          </p:nvPr>
        </p:nvSpPr>
        <p:spPr bwMode="gray">
          <a:xfrm>
            <a:off x="6638108" y="2278982"/>
            <a:ext cx="2220801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6620" lvl="1" indent="-115001" defTabSz="691624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900">
                <a:solidFill>
                  <a:srgbClr val="000000"/>
                </a:solidFill>
              </a:rPr>
              <a:t>Отсутствует</a:t>
            </a:r>
          </a:p>
        </p:txBody>
      </p:sp>
      <p:sp>
        <p:nvSpPr>
          <p:cNvPr id="55338" name="Rectangle 55"/>
          <p:cNvSpPr>
            <a:spLocks noChangeArrowheads="1"/>
          </p:cNvSpPr>
          <p:nvPr>
            <p:custDataLst>
              <p:tags r:id="rId51"/>
            </p:custDataLst>
          </p:nvPr>
        </p:nvSpPr>
        <p:spPr bwMode="gray">
          <a:xfrm>
            <a:off x="158745" y="2278982"/>
            <a:ext cx="1679775" cy="476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lIns="72009" tIns="72009" rIns="72009" bIns="72009" anchor="ctr"/>
          <a:lstStyle/>
          <a:p>
            <a:pPr marL="587961" defTabSz="913526" eaLnBrk="0" hangingPunct="0">
              <a:buSzPct val="100000"/>
            </a:pPr>
            <a:r>
              <a:rPr lang="ru-RU" sz="900" b="1" dirty="0">
                <a:solidFill>
                  <a:srgbClr val="002960"/>
                </a:solidFill>
              </a:rPr>
              <a:t>Управление</a:t>
            </a:r>
          </a:p>
        </p:txBody>
      </p:sp>
      <p:pic>
        <p:nvPicPr>
          <p:cNvPr id="55339" name="Picture 56"/>
          <p:cNvPicPr>
            <a:picLocks noChangeArrowheads="1"/>
          </p:cNvPicPr>
          <p:nvPr>
            <p:custDataLst>
              <p:tags r:id="rId52"/>
            </p:custDataLst>
          </p:nvPr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4662" y="2339301"/>
            <a:ext cx="566944" cy="35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Slide Number Placeholder 3"/>
          <p:cNvSpPr>
            <a:spLocks noGrp="1"/>
          </p:cNvSpPr>
          <p:nvPr>
            <p:ph type="sldNum" sz="quarter" idx="12"/>
            <p:custDataLst>
              <p:tags r:id="rId53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79" name="Arc 5"/>
          <p:cNvSpPr>
            <a:spLocks/>
          </p:cNvSpPr>
          <p:nvPr>
            <p:custDataLst>
              <p:tags r:id="rId54"/>
            </p:custDataLst>
          </p:nvPr>
        </p:nvSpPr>
        <p:spPr bwMode="gray">
          <a:xfrm>
            <a:off x="1784320" y="1463554"/>
            <a:ext cx="2598224" cy="524797"/>
          </a:xfrm>
          <a:custGeom>
            <a:avLst/>
            <a:gdLst>
              <a:gd name="T0" fmla="*/ 0 w 20829"/>
              <a:gd name="T1" fmla="*/ 2147483647 h 21600"/>
              <a:gd name="T2" fmla="*/ 2147483647 w 20829"/>
              <a:gd name="T3" fmla="*/ 2147483647 h 21600"/>
              <a:gd name="T4" fmla="*/ 2147483647 w 2082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29" h="21600" fill="none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</a:path>
              <a:path w="20829" h="21600" stroke="0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  <a:lnTo>
                  <a:pt x="19266" y="21600"/>
                </a:lnTo>
                <a:lnTo>
                  <a:pt x="-1" y="1183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80" name="Arc 6"/>
          <p:cNvSpPr>
            <a:spLocks/>
          </p:cNvSpPr>
          <p:nvPr>
            <p:custDataLst>
              <p:tags r:id="rId55"/>
            </p:custDataLst>
          </p:nvPr>
        </p:nvSpPr>
        <p:spPr bwMode="gray">
          <a:xfrm>
            <a:off x="4058576" y="1147703"/>
            <a:ext cx="2745629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81" name="Arc 99"/>
          <p:cNvSpPr>
            <a:spLocks/>
          </p:cNvSpPr>
          <p:nvPr>
            <p:custDataLst>
              <p:tags r:id="rId56"/>
            </p:custDataLst>
          </p:nvPr>
        </p:nvSpPr>
        <p:spPr bwMode="gray">
          <a:xfrm>
            <a:off x="6436502" y="836712"/>
            <a:ext cx="2744010" cy="524797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15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Видение, миссия и ожидаемый результат Фонда </a:t>
            </a:r>
            <a:r>
              <a:rPr lang="ru-RU" sz="1600" dirty="0" err="1"/>
              <a:t>Сколково</a:t>
            </a:r>
            <a:r>
              <a:rPr lang="ru-RU" sz="1600" dirty="0"/>
              <a:t> к 2020 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5" name="Rectangle 17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21488" y="1174316"/>
            <a:ext cx="2810423" cy="487057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r>
              <a:rPr lang="ru-RU"/>
              <a:t> </a:t>
            </a:r>
          </a:p>
        </p:txBody>
      </p:sp>
      <p:sp>
        <p:nvSpPr>
          <p:cNvPr id="6" name="Rounded 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21488" y="1174316"/>
            <a:ext cx="2810423" cy="489163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lIns="46648" tIns="46648" rIns="46648" bIns="46648" anchor="ctr"/>
          <a:lstStyle/>
          <a:p>
            <a:r>
              <a:rPr lang="ru-RU" sz="1600" b="1">
                <a:solidFill>
                  <a:schemeClr val="bg1"/>
                </a:solidFill>
              </a:rPr>
              <a:t>Видение Фонда</a:t>
            </a:r>
          </a:p>
        </p:txBody>
      </p:sp>
      <p:sp>
        <p:nvSpPr>
          <p:cNvPr id="7" name="Rectangle 28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86283" y="1721790"/>
            <a:ext cx="2658158" cy="141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Россия –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высокотехнологичная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держава, лидер в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области научных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исследований и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образования</a:t>
            </a:r>
          </a:p>
        </p:txBody>
      </p:sp>
      <p:sp>
        <p:nvSpPr>
          <p:cNvPr id="8" name="Freeform 40"/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121488" y="908678"/>
            <a:ext cx="2810423" cy="223525"/>
          </a:xfrm>
          <a:custGeom>
            <a:avLst/>
            <a:gdLst>
              <a:gd name="T0" fmla="*/ 0 w 1260"/>
              <a:gd name="T1" fmla="*/ 2147483647 h 138"/>
              <a:gd name="T2" fmla="*/ 2147483647 w 1260"/>
              <a:gd name="T3" fmla="*/ 2147483647 h 138"/>
              <a:gd name="T4" fmla="*/ 2147483647 w 1260"/>
              <a:gd name="T5" fmla="*/ 0 h 138"/>
              <a:gd name="T6" fmla="*/ 2147483647 w 1260"/>
              <a:gd name="T7" fmla="*/ 2147483647 h 138"/>
              <a:gd name="T8" fmla="*/ 2147483647 w 1260"/>
              <a:gd name="T9" fmla="*/ 2147483647 h 138"/>
              <a:gd name="T10" fmla="*/ 0 w 1260"/>
              <a:gd name="T11" fmla="*/ 2147483647 h 1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60"/>
              <a:gd name="T19" fmla="*/ 0 h 138"/>
              <a:gd name="T20" fmla="*/ 1260 w 1260"/>
              <a:gd name="T21" fmla="*/ 138 h 1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60" h="138">
                <a:moveTo>
                  <a:pt x="0" y="138"/>
                </a:moveTo>
                <a:lnTo>
                  <a:pt x="1260" y="138"/>
                </a:lnTo>
                <a:lnTo>
                  <a:pt x="1020" y="0"/>
                </a:lnTo>
                <a:lnTo>
                  <a:pt x="1074" y="94"/>
                </a:lnTo>
                <a:lnTo>
                  <a:pt x="66" y="94"/>
                </a:lnTo>
                <a:lnTo>
                  <a:pt x="0" y="1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9" name="Rectangle 24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113334" y="1174316"/>
            <a:ext cx="2810424" cy="487057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0" name="Rounded 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3113334" y="1174316"/>
            <a:ext cx="2810424" cy="489163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lIns="46648" tIns="46648" rIns="46648" bIns="46648" anchor="ctr"/>
          <a:lstStyle/>
          <a:p>
            <a:r>
              <a:rPr lang="ru-RU" sz="1600" b="1" dirty="0">
                <a:solidFill>
                  <a:schemeClr val="bg1"/>
                </a:solidFill>
              </a:rPr>
              <a:t>Миссия Фонда</a:t>
            </a:r>
          </a:p>
        </p:txBody>
      </p:sp>
      <p:sp>
        <p:nvSpPr>
          <p:cNvPr id="11" name="Rectangle 286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178127" y="1721790"/>
            <a:ext cx="2658159" cy="340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Создание экосистемы,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благоприятной для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развития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предпринимательства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и исследований в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областях:</a:t>
            </a:r>
          </a:p>
          <a:p>
            <a:pPr marL="197607" lvl="1" indent="-195987" defTabSz="913526" eaLnBrk="0" hangingPunct="0">
              <a:spcBef>
                <a:spcPts val="400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400" dirty="0" err="1"/>
              <a:t>Энергоэффективность</a:t>
            </a:r>
            <a:r>
              <a:rPr lang="ru-RU" sz="1400" dirty="0"/>
              <a:t> и </a:t>
            </a:r>
            <a:r>
              <a:rPr lang="ru-RU" sz="1400" dirty="0" smtClean="0"/>
              <a:t>энергосбережение</a:t>
            </a:r>
            <a:r>
              <a:rPr lang="en-US" sz="1400" dirty="0" smtClean="0"/>
              <a:t>;</a:t>
            </a:r>
            <a:endParaRPr lang="ru-RU" sz="1400" dirty="0"/>
          </a:p>
          <a:p>
            <a:pPr marL="197607" lvl="1" indent="-195987" defTabSz="913526" eaLnBrk="0" hangingPunct="0">
              <a:spcBef>
                <a:spcPts val="400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400" dirty="0"/>
              <a:t>Ядерные </a:t>
            </a:r>
            <a:r>
              <a:rPr lang="ru-RU" sz="1400" dirty="0" smtClean="0"/>
              <a:t>технологии</a:t>
            </a:r>
            <a:r>
              <a:rPr lang="en-US" sz="1400" dirty="0" smtClean="0"/>
              <a:t>;</a:t>
            </a:r>
            <a:endParaRPr lang="ru-RU" sz="1400" dirty="0"/>
          </a:p>
          <a:p>
            <a:pPr marL="197607" lvl="1" indent="-195987" defTabSz="913526" eaLnBrk="0" hangingPunct="0">
              <a:spcBef>
                <a:spcPts val="400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400" dirty="0"/>
              <a:t>Космические </a:t>
            </a:r>
            <a:r>
              <a:rPr lang="ru-RU" sz="1400" dirty="0" smtClean="0"/>
              <a:t>технологии</a:t>
            </a:r>
            <a:r>
              <a:rPr lang="en-US" sz="1400" dirty="0" smtClean="0"/>
              <a:t>;</a:t>
            </a:r>
            <a:endParaRPr lang="ru-RU" sz="1400" dirty="0"/>
          </a:p>
          <a:p>
            <a:pPr marL="197607" lvl="1" indent="-195987" defTabSz="913526" eaLnBrk="0" hangingPunct="0">
              <a:spcBef>
                <a:spcPts val="400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400" dirty="0"/>
              <a:t>Медицинские </a:t>
            </a:r>
            <a:r>
              <a:rPr lang="ru-RU" sz="1400" dirty="0" smtClean="0"/>
              <a:t>технологии</a:t>
            </a:r>
            <a:r>
              <a:rPr lang="en-US" sz="1400" dirty="0" smtClean="0"/>
              <a:t>;</a:t>
            </a:r>
            <a:endParaRPr lang="ru-RU" sz="1400" dirty="0"/>
          </a:p>
          <a:p>
            <a:pPr marL="197607" lvl="1" indent="-195987" defTabSz="913526" eaLnBrk="0" hangingPunct="0">
              <a:spcBef>
                <a:spcPts val="400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400" dirty="0"/>
              <a:t>Стратегические компьютерные технологии и программное </a:t>
            </a:r>
            <a:r>
              <a:rPr lang="ru-RU" sz="1400" dirty="0" smtClean="0"/>
              <a:t>обеспечение</a:t>
            </a:r>
            <a:r>
              <a:rPr lang="en-US" sz="1400" dirty="0" smtClean="0"/>
              <a:t>.</a:t>
            </a:r>
            <a:endParaRPr lang="ru-RU" sz="1400" dirty="0"/>
          </a:p>
        </p:txBody>
      </p:sp>
      <p:sp>
        <p:nvSpPr>
          <p:cNvPr id="12" name="Freeform 40"/>
          <p:cNvSpPr>
            <a:spLocks/>
          </p:cNvSpPr>
          <p:nvPr>
            <p:custDataLst>
              <p:tags r:id="rId8"/>
            </p:custDataLst>
          </p:nvPr>
        </p:nvSpPr>
        <p:spPr bwMode="gray">
          <a:xfrm>
            <a:off x="3113334" y="908678"/>
            <a:ext cx="2810424" cy="223525"/>
          </a:xfrm>
          <a:custGeom>
            <a:avLst/>
            <a:gdLst>
              <a:gd name="T0" fmla="*/ 0 w 1260"/>
              <a:gd name="T1" fmla="*/ 2147483647 h 138"/>
              <a:gd name="T2" fmla="*/ 2147483647 w 1260"/>
              <a:gd name="T3" fmla="*/ 2147483647 h 138"/>
              <a:gd name="T4" fmla="*/ 2147483647 w 1260"/>
              <a:gd name="T5" fmla="*/ 0 h 138"/>
              <a:gd name="T6" fmla="*/ 2147483647 w 1260"/>
              <a:gd name="T7" fmla="*/ 2147483647 h 138"/>
              <a:gd name="T8" fmla="*/ 2147483647 w 1260"/>
              <a:gd name="T9" fmla="*/ 2147483647 h 138"/>
              <a:gd name="T10" fmla="*/ 0 w 1260"/>
              <a:gd name="T11" fmla="*/ 2147483647 h 1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60"/>
              <a:gd name="T19" fmla="*/ 0 h 138"/>
              <a:gd name="T20" fmla="*/ 1260 w 1260"/>
              <a:gd name="T21" fmla="*/ 138 h 1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60" h="138">
                <a:moveTo>
                  <a:pt x="0" y="138"/>
                </a:moveTo>
                <a:lnTo>
                  <a:pt x="1260" y="138"/>
                </a:lnTo>
                <a:lnTo>
                  <a:pt x="1020" y="0"/>
                </a:lnTo>
                <a:lnTo>
                  <a:pt x="1074" y="94"/>
                </a:lnTo>
                <a:lnTo>
                  <a:pt x="66" y="94"/>
                </a:lnTo>
                <a:lnTo>
                  <a:pt x="0" y="1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13" name="Rectangle 30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6105179" y="1174316"/>
            <a:ext cx="2810423" cy="487057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4" name="Rounded Rectangle 5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6105179" y="1174316"/>
            <a:ext cx="2810423" cy="4891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lIns="46648" tIns="46648" rIns="46648" bIns="46648" anchor="ctr"/>
          <a:lstStyle/>
          <a:p>
            <a:r>
              <a:rPr lang="ru-RU" sz="1600" b="1" dirty="0"/>
              <a:t>Ожидаемый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dirty="0"/>
              <a:t>результат</a:t>
            </a:r>
            <a:r>
              <a:rPr lang="en-US" sz="1600" b="1" dirty="0"/>
              <a:t> </a:t>
            </a:r>
            <a:r>
              <a:rPr lang="ru-RU" sz="1600" b="1" dirty="0"/>
              <a:t>к 2020</a:t>
            </a:r>
          </a:p>
        </p:txBody>
      </p:sp>
      <p:sp>
        <p:nvSpPr>
          <p:cNvPr id="15" name="Rectangle 286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6173213" y="1721789"/>
            <a:ext cx="2658158" cy="94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Самоуправляющаяся и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саморазвивающаяся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/>
              <a:t>инновационная</a:t>
            </a:r>
          </a:p>
          <a:p>
            <a:pPr marL="349861" indent="-349861" defTabSz="913526" eaLnBrk="0" hangingPunct="0">
              <a:lnSpc>
                <a:spcPct val="110000"/>
              </a:lnSpc>
              <a:buClr>
                <a:schemeClr val="tx2"/>
              </a:buClr>
            </a:pPr>
            <a:r>
              <a:rPr lang="ru-RU" sz="1400" b="1" dirty="0" smtClean="0"/>
              <a:t>экосистема</a:t>
            </a:r>
            <a:endParaRPr lang="ru-RU" sz="1400" b="1" dirty="0"/>
          </a:p>
        </p:txBody>
      </p:sp>
      <p:sp>
        <p:nvSpPr>
          <p:cNvPr id="16" name="Rectangle 3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105179" y="1060933"/>
            <a:ext cx="2810423" cy="712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49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Признаки саморазвивающейся инновационной экосистемы</a:t>
            </a:r>
            <a:endParaRPr lang="ru-RU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Rectangle 1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34714" y="908721"/>
            <a:ext cx="618575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dirty="0" smtClean="0"/>
              <a:t>Управление экосистемой распределено между ключевыми сторонами - </a:t>
            </a:r>
            <a:r>
              <a:rPr lang="ru-RU" sz="1300" dirty="0"/>
              <a:t>государством, ключевыми партнерами, венчурными инвесторами, </a:t>
            </a:r>
            <a:r>
              <a:rPr lang="ru-RU" sz="1300" dirty="0" err="1" smtClean="0"/>
              <a:t>инноваторами</a:t>
            </a:r>
            <a:r>
              <a:rPr lang="ru-RU" sz="1300" dirty="0" smtClean="0"/>
              <a:t> -  при соблюдении баланса интересов, ни у одной из сторон нет монопольной власти.</a:t>
            </a: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323529" y="908720"/>
            <a:ext cx="2016446" cy="600165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smtClean="0">
                <a:solidFill>
                  <a:srgbClr val="002960"/>
                </a:solidFill>
              </a:rPr>
              <a:t>Децентрализация и баланс интересов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23851" y="3387944"/>
            <a:ext cx="2016446" cy="800219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smtClean="0">
                <a:solidFill>
                  <a:srgbClr val="002960"/>
                </a:solidFill>
              </a:rPr>
              <a:t>Гибкость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23528" y="5733256"/>
            <a:ext cx="2016446" cy="600164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smtClean="0">
                <a:solidFill>
                  <a:srgbClr val="002960"/>
                </a:solidFill>
              </a:rPr>
              <a:t>Положительная отдача на инвестиции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23527" y="2628221"/>
            <a:ext cx="2016446" cy="400111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smtClean="0">
                <a:solidFill>
                  <a:srgbClr val="002960"/>
                </a:solidFill>
              </a:rPr>
              <a:t>Интеграция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13" name="Rectangle 14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639303" y="3387944"/>
            <a:ext cx="618575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b="0" dirty="0" smtClean="0"/>
              <a:t>80% ресурсов системы сосредоточено на приоритетных исследовательских областях с высоким потенциалом коммерциализации, прочие ресурсы направлены на развитие инновационного резерва – областей, которые потенциально могут оказаться привлекательными для коммерциализации.</a:t>
            </a:r>
          </a:p>
        </p:txBody>
      </p:sp>
      <p:sp>
        <p:nvSpPr>
          <p:cNvPr id="15" name="Rectangle 14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634714" y="2628221"/>
            <a:ext cx="61857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b="0" dirty="0" smtClean="0"/>
              <a:t>Участники активно взаимодействуют для обмена идеями и ресурсами как внутри экосистемы, так и с внешними сторонами.</a:t>
            </a:r>
          </a:p>
        </p:txBody>
      </p:sp>
      <p:sp>
        <p:nvSpPr>
          <p:cNvPr id="18" name="Rectangle 17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23851" y="1868497"/>
            <a:ext cx="2016446" cy="400112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err="1" smtClean="0">
                <a:solidFill>
                  <a:srgbClr val="002960"/>
                </a:solidFill>
              </a:rPr>
              <a:t>Самоактуализация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19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634714" y="1868497"/>
            <a:ext cx="618575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dirty="0" smtClean="0"/>
              <a:t>Приоритетные исследовательские области определяются внутри эк</a:t>
            </a:r>
            <a:r>
              <a:rPr lang="ru-RU" sz="1300" dirty="0"/>
              <a:t>о</a:t>
            </a:r>
            <a:r>
              <a:rPr lang="ru-RU" sz="1300" dirty="0" smtClean="0"/>
              <a:t>системы в результате взаимодействия между ключевыми сторонами. </a:t>
            </a:r>
            <a:endParaRPr lang="ru-RU" sz="1300" b="0" dirty="0"/>
          </a:p>
        </p:txBody>
      </p:sp>
      <p:sp>
        <p:nvSpPr>
          <p:cNvPr id="20" name="Rectangle 14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634714" y="5733256"/>
            <a:ext cx="618575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dirty="0" smtClean="0"/>
              <a:t>Система в среднем позволяет инвесторам как минимум окупить первоначальные вложения. Высокий риск инвестиций компенсируется существенной диверсификацией портфеля и предоставлением наставничества. </a:t>
            </a:r>
            <a:endParaRPr lang="ru-RU" sz="1300" b="0" dirty="0"/>
          </a:p>
        </p:txBody>
      </p:sp>
      <p:sp>
        <p:nvSpPr>
          <p:cNvPr id="14" name="Rectangle 13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23527" y="4547775"/>
            <a:ext cx="2016446" cy="82586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lIns="72009" tIns="72009" rIns="72009" bIns="72009" anchor="ctr"/>
          <a:lstStyle/>
          <a:p>
            <a:pPr defTabSz="895350" eaLnBrk="0" hangingPunct="0">
              <a:buClr>
                <a:schemeClr val="tx2"/>
              </a:buClr>
              <a:buSzPct val="100000"/>
            </a:pPr>
            <a:r>
              <a:rPr lang="ru-RU" sz="1400" b="1" dirty="0" smtClean="0">
                <a:solidFill>
                  <a:srgbClr val="002960"/>
                </a:solidFill>
              </a:rPr>
              <a:t>Открытость и информационная прозрачность</a:t>
            </a:r>
            <a:endParaRPr lang="ru-RU" sz="1400" b="1" dirty="0">
              <a:solidFill>
                <a:srgbClr val="002960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634714" y="4547775"/>
            <a:ext cx="6185758" cy="82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dirty="0"/>
              <a:t>Система открыта для новых участников с инновационными идеями.</a:t>
            </a:r>
          </a:p>
          <a:p>
            <a:pPr marL="169863" lvl="1" indent="-168275" algn="just" defTabSz="895350">
              <a:spcBef>
                <a:spcPts val="100"/>
              </a:spcBef>
              <a:spcAft>
                <a:spcPts val="100"/>
              </a:spcAft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ru-RU" sz="1300" dirty="0" smtClean="0"/>
              <a:t>Правила </a:t>
            </a:r>
            <a:r>
              <a:rPr lang="ru-RU" sz="1300" dirty="0"/>
              <a:t>проекта </a:t>
            </a:r>
            <a:r>
              <a:rPr lang="ru-RU" sz="1300" dirty="0" smtClean="0"/>
              <a:t>доступны </a:t>
            </a:r>
            <a:r>
              <a:rPr lang="ru-RU" sz="1300" dirty="0"/>
              <a:t>всем заинтересованным сторонам, как внутри системы, так и вовне ее. Нет информационной асимметрии между участниками и внешними сторонами. </a:t>
            </a:r>
          </a:p>
        </p:txBody>
      </p:sp>
      <p:sp>
        <p:nvSpPr>
          <p:cNvPr id="17" name="McK 5. Source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1487" y="6567249"/>
            <a:ext cx="841132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796905" indent="-796905" defTabSz="913526">
              <a:tabLst>
                <a:tab pos="795286" algn="l"/>
              </a:tabLst>
            </a:pPr>
            <a:r>
              <a:rPr lang="ru-RU" sz="1000" dirty="0">
                <a:solidFill>
                  <a:srgbClr val="000000"/>
                </a:solidFill>
              </a:rPr>
              <a:t>ИСТОЧНИК: </a:t>
            </a:r>
            <a:r>
              <a:rPr lang="ru-RU" sz="1000" dirty="0" smtClean="0">
                <a:solidFill>
                  <a:srgbClr val="000000"/>
                </a:solidFill>
              </a:rPr>
              <a:t>анализ рабочей Группы</a:t>
            </a:r>
            <a:endParaRPr lang="ru-RU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0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На основании анализа инновационных центров можно выделить следующие основные типы моделей управления экосистемой</a:t>
            </a:r>
            <a:endParaRPr lang="ru-RU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6" name="Picture 17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00397" y="773684"/>
            <a:ext cx="463550" cy="4349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722438" y="1316360"/>
            <a:ext cx="1620000" cy="36353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buClr>
                <a:schemeClr val="tx2"/>
              </a:buClr>
            </a:pPr>
            <a:r>
              <a:rPr lang="ru-RU" sz="1200" b="1" dirty="0">
                <a:solidFill>
                  <a:srgbClr val="002960"/>
                </a:solidFill>
              </a:rPr>
              <a:t>Коммуникатор</a:t>
            </a:r>
          </a:p>
        </p:txBody>
      </p:sp>
      <p:pic>
        <p:nvPicPr>
          <p:cNvPr id="8" name="Picture 23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r="55792" b="1515"/>
          <a:stretch>
            <a:fillRect/>
          </a:stretch>
        </p:blipFill>
        <p:spPr bwMode="gray">
          <a:xfrm>
            <a:off x="7954114" y="766650"/>
            <a:ext cx="463550" cy="4349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7375889" y="1316360"/>
            <a:ext cx="1620000" cy="36353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buClr>
                <a:schemeClr val="tx2"/>
              </a:buClr>
            </a:pPr>
            <a:r>
              <a:rPr lang="ru-RU" sz="1200" b="1" dirty="0">
                <a:solidFill>
                  <a:srgbClr val="002960"/>
                </a:solidFill>
              </a:rPr>
              <a:t>Пассивный наблюдатель</a:t>
            </a:r>
          </a:p>
        </p:txBody>
      </p:sp>
      <p:pic>
        <p:nvPicPr>
          <p:cNvPr id="16" name="Picture 10"/>
          <p:cNvPicPr>
            <a:picLocks noChangeArrowheads="1"/>
          </p:cNvPicPr>
          <p:nvPr>
            <p:custDataLst>
              <p:tags r:id="rId5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000691" y="766650"/>
            <a:ext cx="463550" cy="4349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2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415537" y="1316360"/>
            <a:ext cx="1620000" cy="363537"/>
          </a:xfrm>
          <a:prstGeom prst="rect">
            <a:avLst/>
          </a:prstGeom>
          <a:solidFill>
            <a:srgbClr val="7FD5F3">
              <a:alpha val="72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buClr>
                <a:schemeClr val="tx2"/>
              </a:buClr>
            </a:pPr>
            <a:r>
              <a:rPr lang="ru-RU" sz="1200" b="1" dirty="0">
                <a:solidFill>
                  <a:srgbClr val="002960"/>
                </a:solidFill>
              </a:rPr>
              <a:t>Организатор</a:t>
            </a:r>
          </a:p>
        </p:txBody>
      </p:sp>
      <p:pic>
        <p:nvPicPr>
          <p:cNvPr id="20" name="Picture 29"/>
          <p:cNvPicPr>
            <a:picLocks noChangeArrowheads="1"/>
          </p:cNvPicPr>
          <p:nvPr>
            <p:custDataLst>
              <p:tags r:id="rId7"/>
            </p:custDataLst>
          </p:nvPr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48485" y="766650"/>
            <a:ext cx="463550" cy="4349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068987" y="1316360"/>
            <a:ext cx="1620000" cy="36353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buClr>
                <a:schemeClr val="tx2"/>
              </a:buClr>
            </a:pPr>
            <a:r>
              <a:rPr lang="ru-RU" sz="1200" b="1">
                <a:solidFill>
                  <a:srgbClr val="002960"/>
                </a:solidFill>
              </a:rPr>
              <a:t>Инвестор</a:t>
            </a:r>
          </a:p>
        </p:txBody>
      </p:sp>
      <p:pic>
        <p:nvPicPr>
          <p:cNvPr id="30" name="Picture 66"/>
          <p:cNvPicPr preferRelativeResize="0">
            <a:picLocks noChangeArrowheads="1"/>
          </p:cNvPicPr>
          <p:nvPr>
            <p:custDataLst>
              <p:tags r:id="rId9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1349837" y="773684"/>
            <a:ext cx="444500" cy="4349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762087" y="1316360"/>
            <a:ext cx="1620000" cy="363537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buClr>
                <a:schemeClr val="tx2"/>
              </a:buClr>
            </a:pPr>
            <a:r>
              <a:rPr lang="ru-RU" sz="1200" b="1" dirty="0" smtClean="0">
                <a:solidFill>
                  <a:schemeClr val="bg1"/>
                </a:solidFill>
              </a:rPr>
              <a:t>Управляющий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33" name="Rectangle 22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7524328" y="4358467"/>
            <a:ext cx="1008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0" rIns="0" bIns="0">
            <a:spAutoFit/>
          </a:bodyPr>
          <a:lstStyle/>
          <a:p>
            <a:pPr marL="1588" lvl="1" algn="ctr" defTabSz="895350" eaLnBrk="0" hangingPunct="0">
              <a:buClr>
                <a:srgbClr val="002960"/>
              </a:buClr>
              <a:buSzPct val="125000"/>
            </a:pPr>
            <a:r>
              <a:rPr lang="ru-RU" sz="1000" dirty="0">
                <a:solidFill>
                  <a:srgbClr val="000000"/>
                </a:solidFill>
              </a:rPr>
              <a:t>Силиконовая долина</a:t>
            </a:r>
          </a:p>
        </p:txBody>
      </p:sp>
      <p:pic>
        <p:nvPicPr>
          <p:cNvPr id="34" name="Picture 35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4912" r="12442" b="18420"/>
          <a:stretch>
            <a:fillRect/>
          </a:stretch>
        </p:blipFill>
        <p:spPr bwMode="gray">
          <a:xfrm>
            <a:off x="5796136" y="4356111"/>
            <a:ext cx="1204452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6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18222" r="72963" b="76741"/>
          <a:stretch>
            <a:fillRect/>
          </a:stretch>
        </p:blipFill>
        <p:spPr bwMode="gray">
          <a:xfrm>
            <a:off x="2555776" y="4432311"/>
            <a:ext cx="1352550" cy="161925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7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2" t="15199" r="74339" b="75412"/>
          <a:stretch>
            <a:fillRect/>
          </a:stretch>
        </p:blipFill>
        <p:spPr bwMode="gray">
          <a:xfrm>
            <a:off x="4211960" y="4355972"/>
            <a:ext cx="420646" cy="241090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8" descr="Finland"/>
          <p:cNvPicPr>
            <a:picLocks noChangeArrowheads="1"/>
          </p:cNvPicPr>
          <p:nvPr>
            <p:custDataLst>
              <p:tags r:id="rId15"/>
            </p:custDataLst>
          </p:nvPr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727609" y="4090180"/>
            <a:ext cx="481062" cy="237155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7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r="4109" b="6046"/>
          <a:stretch>
            <a:fillRect/>
          </a:stretch>
        </p:blipFill>
        <p:spPr bwMode="gray">
          <a:xfrm>
            <a:off x="1115616" y="4090180"/>
            <a:ext cx="458788" cy="292100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78"/>
          <p:cNvPicPr>
            <a:picLocks noChangeArrowheads="1"/>
          </p:cNvPicPr>
          <p:nvPr>
            <p:custDataLst>
              <p:tags r:id="rId17"/>
            </p:custDataLst>
          </p:nvPr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0"/>
          <a:stretch>
            <a:fillRect/>
          </a:stretch>
        </p:blipFill>
        <p:spPr bwMode="gray">
          <a:xfrm>
            <a:off x="1722041" y="4090180"/>
            <a:ext cx="458788" cy="29210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8" descr="Israel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570371" y="4090180"/>
            <a:ext cx="45402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4" descr="usa-flags"/>
          <p:cNvPicPr>
            <a:picLocks noChangeArrowheads="1"/>
          </p:cNvPicPr>
          <p:nvPr>
            <p:custDataLst>
              <p:tags r:id="rId19"/>
            </p:custDataLst>
          </p:nvPr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211960" y="4090180"/>
            <a:ext cx="420646" cy="28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4" descr="usa-flags"/>
          <p:cNvPicPr>
            <a:picLocks noChangeArrowheads="1"/>
          </p:cNvPicPr>
          <p:nvPr>
            <p:custDataLst>
              <p:tags r:id="rId20"/>
            </p:custDataLst>
          </p:nvPr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818061" y="4092676"/>
            <a:ext cx="420646" cy="28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36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6"/>
          <a:stretch>
            <a:fillRect/>
          </a:stretch>
        </p:blipFill>
        <p:spPr bwMode="gray">
          <a:xfrm>
            <a:off x="6543503" y="4644143"/>
            <a:ext cx="371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306" y="4079018"/>
            <a:ext cx="4032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462" y="4079018"/>
            <a:ext cx="33353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5"/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22" y="4644143"/>
            <a:ext cx="471430" cy="23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McK 5. Source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07504" y="6587480"/>
            <a:ext cx="841132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796905" indent="-796905" defTabSz="913526">
              <a:tabLst>
                <a:tab pos="795286" algn="l"/>
              </a:tabLst>
            </a:pPr>
            <a:r>
              <a:rPr lang="ru-RU" sz="1000" dirty="0">
                <a:solidFill>
                  <a:srgbClr val="000000"/>
                </a:solidFill>
              </a:rPr>
              <a:t>ИСТОЧНИК: </a:t>
            </a:r>
            <a:r>
              <a:rPr lang="ru-RU" sz="1000" dirty="0" smtClean="0">
                <a:solidFill>
                  <a:srgbClr val="000000"/>
                </a:solidFill>
              </a:rPr>
              <a:t>анализ рабочей Группы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60" name="Rectangle 13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762087" y="1774762"/>
            <a:ext cx="1620000" cy="460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Формирование </a:t>
            </a:r>
            <a:r>
              <a:rPr lang="ru-RU" sz="1050" dirty="0">
                <a:solidFill>
                  <a:srgbClr val="000000"/>
                </a:solidFill>
              </a:rPr>
              <a:t>экосистемы сразу по всем </a:t>
            </a:r>
            <a:r>
              <a:rPr lang="ru-RU" sz="1050" dirty="0" smtClean="0">
                <a:solidFill>
                  <a:srgbClr val="000000"/>
                </a:solidFill>
              </a:rPr>
              <a:t>аспектам.</a:t>
            </a:r>
          </a:p>
        </p:txBody>
      </p:sp>
      <p:sp>
        <p:nvSpPr>
          <p:cNvPr id="63" name="McK 5. Source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1716" y="6461693"/>
            <a:ext cx="2232471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796905" indent="-796905" defTabSz="913526">
              <a:tabLst>
                <a:tab pos="795286" algn="l"/>
              </a:tabLst>
            </a:pPr>
            <a:r>
              <a:rPr lang="ru-RU" sz="800" dirty="0" smtClean="0">
                <a:solidFill>
                  <a:srgbClr val="000000"/>
                </a:solidFill>
              </a:rPr>
              <a:t>* УК – Управляющая Компания</a:t>
            </a:r>
            <a:endParaRPr lang="ru-RU" sz="800" dirty="0">
              <a:solidFill>
                <a:srgbClr val="000000"/>
              </a:solidFill>
            </a:endParaRPr>
          </a:p>
        </p:txBody>
      </p:sp>
      <p:sp>
        <p:nvSpPr>
          <p:cNvPr id="64" name="Rectangle 13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2422466" y="1774762"/>
            <a:ext cx="1620000" cy="460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Требуется поддержка процессов развития экосистемы.</a:t>
            </a:r>
          </a:p>
        </p:txBody>
      </p:sp>
      <p:sp>
        <p:nvSpPr>
          <p:cNvPr id="65" name="Rectangle 13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4043456" y="1774762"/>
            <a:ext cx="1620000" cy="460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Необходима финансовая поддержка и снижение рисков инвесторов. </a:t>
            </a:r>
          </a:p>
        </p:txBody>
      </p:sp>
      <p:sp>
        <p:nvSpPr>
          <p:cNvPr id="66" name="Rectangle 13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5705081" y="1774762"/>
            <a:ext cx="1620000" cy="3070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Необходим маркетинг проектов участников.</a:t>
            </a:r>
          </a:p>
        </p:txBody>
      </p:sp>
      <p:sp>
        <p:nvSpPr>
          <p:cNvPr id="67" name="Rectangle 13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7386396" y="1774762"/>
            <a:ext cx="1620000" cy="460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>
                <a:solidFill>
                  <a:srgbClr val="000000"/>
                </a:solidFill>
              </a:rPr>
              <a:t>Обеспечение независимого развития и изменения </a:t>
            </a:r>
            <a:r>
              <a:rPr lang="ru-RU" sz="1050" dirty="0" smtClean="0">
                <a:solidFill>
                  <a:srgbClr val="000000"/>
                </a:solidFill>
              </a:rPr>
              <a:t>экосистемы.</a:t>
            </a:r>
            <a:endParaRPr lang="ru-RU" sz="1050" dirty="0">
              <a:solidFill>
                <a:srgbClr val="000000"/>
              </a:solidFill>
            </a:endParaRPr>
          </a:p>
        </p:txBody>
      </p:sp>
      <p:sp>
        <p:nvSpPr>
          <p:cNvPr id="68" name="Rectangle 13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762087" y="2788469"/>
            <a:ext cx="1620000" cy="921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Активное участие во всех вопросах управления и развития экосистемы, включая финансирование участников и создание инфраструктуры. </a:t>
            </a:r>
            <a:endParaRPr lang="ru-RU" sz="1050" b="0" dirty="0">
              <a:solidFill>
                <a:srgbClr val="000000"/>
              </a:solidFill>
            </a:endParaRPr>
          </a:p>
        </p:txBody>
      </p:sp>
      <p:sp>
        <p:nvSpPr>
          <p:cNvPr id="69" name="Rectangle 13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2422466" y="2788469"/>
            <a:ext cx="1620000" cy="767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Координация процессов развития экосистемы при ограниченной финансовой поддержке участников. </a:t>
            </a:r>
            <a:endParaRPr lang="ru-RU" sz="1050" b="0" dirty="0">
              <a:solidFill>
                <a:srgbClr val="000000"/>
              </a:solidFill>
            </a:endParaRPr>
          </a:p>
        </p:txBody>
      </p:sp>
      <p:sp>
        <p:nvSpPr>
          <p:cNvPr id="70" name="Rectangle 13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4043456" y="2788469"/>
            <a:ext cx="1620000" cy="4605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Получение прибыли от инвестиционной деятельности.</a:t>
            </a:r>
            <a:endParaRPr lang="ru-RU" sz="1050" b="0" dirty="0">
              <a:solidFill>
                <a:srgbClr val="000000"/>
              </a:solidFill>
            </a:endParaRPr>
          </a:p>
        </p:txBody>
      </p:sp>
      <p:sp>
        <p:nvSpPr>
          <p:cNvPr id="71" name="Rectangle 13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5705081" y="2788469"/>
            <a:ext cx="1620000" cy="767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Выстраивание взаимосвязей </a:t>
            </a:r>
            <a:r>
              <a:rPr lang="ru-RU" sz="1050" dirty="0">
                <a:solidFill>
                  <a:srgbClr val="000000"/>
                </a:solidFill>
              </a:rPr>
              <a:t>между участниками в пределах и за пределами экосистемы</a:t>
            </a:r>
          </a:p>
        </p:txBody>
      </p:sp>
      <p:sp>
        <p:nvSpPr>
          <p:cNvPr id="72" name="Rectangle 13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7386396" y="2788469"/>
            <a:ext cx="1620000" cy="6140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720" tIns="0" rIns="0" bIns="0">
            <a:spAutoFit/>
          </a:bodyPr>
          <a:lstStyle/>
          <a:p>
            <a:pPr marL="92075" lvl="1" indent="-90488" defTabSz="895350" eaLnBrk="0" hangingPunct="0">
              <a:lnSpc>
                <a:spcPct val="95000"/>
              </a:lnSpc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50" dirty="0" smtClean="0">
                <a:solidFill>
                  <a:srgbClr val="000000"/>
                </a:solidFill>
              </a:rPr>
              <a:t>Система развивается самостоятельно, УК может вовлекаться при необходимости.</a:t>
            </a:r>
            <a:endParaRPr lang="ru-RU" sz="1050" dirty="0">
              <a:solidFill>
                <a:srgbClr val="000000"/>
              </a:solidFill>
            </a:endParaRPr>
          </a:p>
        </p:txBody>
      </p:sp>
      <p:sp>
        <p:nvSpPr>
          <p:cNvPr id="73" name="Rectangle 12"/>
          <p:cNvSpPr>
            <a:spLocks noChangeArrowheads="1"/>
          </p:cNvSpPr>
          <p:nvPr>
            <p:custDataLst>
              <p:tags r:id="rId34"/>
            </p:custDataLst>
          </p:nvPr>
        </p:nvSpPr>
        <p:spPr bwMode="gray">
          <a:xfrm rot="16200000">
            <a:off x="-203242" y="1980408"/>
            <a:ext cx="964556" cy="36353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lnSpc>
                <a:spcPct val="80000"/>
              </a:lnSpc>
              <a:buClr>
                <a:schemeClr val="tx2"/>
              </a:buClr>
            </a:pPr>
            <a:r>
              <a:rPr lang="ru-RU" sz="1200" b="1" dirty="0" smtClean="0">
                <a:solidFill>
                  <a:srgbClr val="002960"/>
                </a:solidFill>
              </a:rPr>
              <a:t>Условие выбора</a:t>
            </a:r>
            <a:endParaRPr lang="ru-RU" sz="1200" b="1" dirty="0">
              <a:solidFill>
                <a:srgbClr val="002960"/>
              </a:solidFill>
            </a:endParaRPr>
          </a:p>
        </p:txBody>
      </p:sp>
      <p:sp>
        <p:nvSpPr>
          <p:cNvPr id="74" name="Rectangle 12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 rot="16200000">
            <a:off x="-275250" y="3126940"/>
            <a:ext cx="1108573" cy="363537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9" tIns="72009" rIns="72009" bIns="72009" anchor="ctr"/>
          <a:lstStyle/>
          <a:p>
            <a:pPr algn="ctr" defTabSz="895350">
              <a:lnSpc>
                <a:spcPct val="80000"/>
              </a:lnSpc>
              <a:buClr>
                <a:schemeClr val="tx2"/>
              </a:buClr>
            </a:pPr>
            <a:r>
              <a:rPr lang="ru-RU" sz="1200" b="1" dirty="0" smtClean="0">
                <a:solidFill>
                  <a:srgbClr val="002960"/>
                </a:solidFill>
              </a:rPr>
              <a:t>Роль УК*</a:t>
            </a:r>
            <a:endParaRPr lang="ru-RU" sz="1200" b="1" dirty="0">
              <a:solidFill>
                <a:srgbClr val="002960"/>
              </a:solidFill>
            </a:endParaRPr>
          </a:p>
        </p:txBody>
      </p:sp>
      <p:sp>
        <p:nvSpPr>
          <p:cNvPr id="75" name="Line 37"/>
          <p:cNvSpPr>
            <a:spLocks noChangeShapeType="1"/>
          </p:cNvSpPr>
          <p:nvPr/>
        </p:nvSpPr>
        <p:spPr bwMode="gray">
          <a:xfrm>
            <a:off x="124592" y="2710866"/>
            <a:ext cx="8856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" name="Line 37"/>
          <p:cNvSpPr>
            <a:spLocks noChangeShapeType="1"/>
          </p:cNvSpPr>
          <p:nvPr/>
        </p:nvSpPr>
        <p:spPr bwMode="gray">
          <a:xfrm>
            <a:off x="124592" y="3935002"/>
            <a:ext cx="8856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" name="Rectangle 47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2555776" y="4666244"/>
            <a:ext cx="107753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197586" lvl="1" indent="-195966" defTabSz="913429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1000" i="1" dirty="0">
                <a:solidFill>
                  <a:srgbClr val="000000"/>
                </a:solidFill>
              </a:rPr>
              <a:t>(на первых этапах)</a:t>
            </a:r>
          </a:p>
        </p:txBody>
      </p:sp>
      <p:sp>
        <p:nvSpPr>
          <p:cNvPr id="79" name="Rectangle 45"/>
          <p:cNvSpPr/>
          <p:nvPr/>
        </p:nvSpPr>
        <p:spPr>
          <a:xfrm>
            <a:off x="2394826" y="692696"/>
            <a:ext cx="1659962" cy="4362815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Up Arrow Callout 24"/>
          <p:cNvSpPr/>
          <p:nvPr/>
        </p:nvSpPr>
        <p:spPr>
          <a:xfrm>
            <a:off x="680194" y="5055511"/>
            <a:ext cx="1641277" cy="1211028"/>
          </a:xfrm>
          <a:prstGeom prst="upArrowCallout">
            <a:avLst>
              <a:gd name="adj1" fmla="val 25000"/>
              <a:gd name="adj2" fmla="val 25000"/>
              <a:gd name="adj3" fmla="val 13814"/>
              <a:gd name="adj4" fmla="val 8129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</a:rPr>
              <a:t>Целевая модель управления  до завершения основного этапа строительства инновационного города</a:t>
            </a:r>
            <a:endParaRPr lang="ru-RU" sz="1050" b="1" dirty="0">
              <a:solidFill>
                <a:schemeClr val="bg1"/>
              </a:solidFill>
            </a:endParaRPr>
          </a:p>
        </p:txBody>
      </p:sp>
      <p:sp>
        <p:nvSpPr>
          <p:cNvPr id="83" name="Up Arrow Callout 82"/>
          <p:cNvSpPr/>
          <p:nvPr/>
        </p:nvSpPr>
        <p:spPr>
          <a:xfrm>
            <a:off x="2401189" y="5055511"/>
            <a:ext cx="1641277" cy="1211028"/>
          </a:xfrm>
          <a:prstGeom prst="upArrowCallout">
            <a:avLst>
              <a:gd name="adj1" fmla="val 25000"/>
              <a:gd name="adj2" fmla="val 25000"/>
              <a:gd name="adj3" fmla="val 13814"/>
              <a:gd name="adj4" fmla="val 81292"/>
            </a:avLst>
          </a:prstGeom>
          <a:solidFill>
            <a:srgbClr val="7FD5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Целевая модель после перехода к стабилизации экосистемы (к 2020 г.)</a:t>
            </a:r>
            <a:endParaRPr lang="ru-RU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9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Развитие модели управления Фонда</a:t>
            </a:r>
            <a:endParaRPr lang="ru-RU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" name="Picture 6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3027411" y="1052736"/>
            <a:ext cx="444500" cy="43497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417018" y="620688"/>
            <a:ext cx="993862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/>
          <a:p>
            <a:pPr algn="ctr" defTabSz="677863" eaLnBrk="0" hangingPunct="0">
              <a:buSzPct val="100000"/>
            </a:pPr>
            <a:r>
              <a:rPr lang="ru-RU" sz="1300" b="1" dirty="0" smtClean="0">
                <a:solidFill>
                  <a:srgbClr val="002960"/>
                </a:solidFill>
              </a:rPr>
              <a:t>Запуск</a:t>
            </a:r>
          </a:p>
          <a:p>
            <a:pPr algn="ctr" defTabSz="677863" eaLnBrk="0" hangingPunct="0">
              <a:buSzPct val="100000"/>
            </a:pPr>
            <a:r>
              <a:rPr lang="ru-RU" sz="1000" dirty="0" smtClean="0">
                <a:solidFill>
                  <a:srgbClr val="002960"/>
                </a:solidFill>
              </a:rPr>
              <a:t>(текущий момент)</a:t>
            </a:r>
            <a:endParaRPr lang="ru-RU" sz="1000" dirty="0">
              <a:solidFill>
                <a:srgbClr val="002960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716016" y="636657"/>
            <a:ext cx="164306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ctr" defTabSz="677863" eaLnBrk="0" hangingPunct="0">
              <a:buSzPct val="100000"/>
            </a:pPr>
            <a:r>
              <a:rPr lang="ru-RU" sz="1300" b="1" dirty="0" smtClean="0">
                <a:solidFill>
                  <a:srgbClr val="002960"/>
                </a:solidFill>
              </a:rPr>
              <a:t>Развитие</a:t>
            </a:r>
            <a:endParaRPr lang="ru-RU" sz="1300" b="1" dirty="0">
              <a:solidFill>
                <a:srgbClr val="002960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7195393" y="589178"/>
            <a:ext cx="101951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/>
          <a:p>
            <a:pPr defTabSz="677863" eaLnBrk="0" hangingPunct="0">
              <a:buSzPct val="100000"/>
            </a:pPr>
            <a:r>
              <a:rPr lang="ru-RU" sz="1300" b="1" dirty="0" smtClean="0">
                <a:solidFill>
                  <a:srgbClr val="002960"/>
                </a:solidFill>
              </a:rPr>
              <a:t>Стабилизация</a:t>
            </a:r>
            <a:endParaRPr lang="ru-RU" sz="1300" b="1" dirty="0">
              <a:solidFill>
                <a:srgbClr val="002960"/>
              </a:solidFill>
            </a:endParaRPr>
          </a:p>
        </p:txBody>
      </p:sp>
      <p:sp>
        <p:nvSpPr>
          <p:cNvPr id="9" name="Rectangle 12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234705" y="1209116"/>
            <a:ext cx="246062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587" lvl="1" defTabSz="677863" eaLnBrk="0" hangingPunct="0">
              <a:buClr>
                <a:srgbClr val="002960"/>
              </a:buClr>
              <a:buSzPct val="125000"/>
            </a:pPr>
            <a:r>
              <a:rPr lang="ru-RU" sz="1000" b="1" i="1" dirty="0">
                <a:solidFill>
                  <a:schemeClr val="tx2"/>
                </a:solidFill>
              </a:rPr>
              <a:t>Управляющий +</a:t>
            </a:r>
          </a:p>
        </p:txBody>
      </p:sp>
      <p:sp>
        <p:nvSpPr>
          <p:cNvPr id="10" name="Rectangle 13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882655" y="1209116"/>
            <a:ext cx="204787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587" lvl="1" defTabSz="677863" eaLnBrk="0" hangingPunct="0">
              <a:buClr>
                <a:srgbClr val="002960"/>
              </a:buClr>
              <a:buSzPct val="125000"/>
            </a:pPr>
            <a:r>
              <a:rPr lang="ru-RU" sz="1000" b="1" i="1" dirty="0">
                <a:solidFill>
                  <a:schemeClr val="tx2"/>
                </a:solidFill>
              </a:rPr>
              <a:t>Организатор</a:t>
            </a:r>
          </a:p>
        </p:txBody>
      </p:sp>
      <p:sp>
        <p:nvSpPr>
          <p:cNvPr id="11" name="Rectangle 11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030289" y="1209116"/>
            <a:ext cx="232568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587" lvl="1" defTabSz="677863" eaLnBrk="0" hangingPunct="0">
              <a:buClr>
                <a:srgbClr val="002960"/>
              </a:buClr>
              <a:buSzPct val="125000"/>
            </a:pPr>
            <a:r>
              <a:rPr lang="ru-RU" sz="1000" b="1" i="1" dirty="0">
                <a:solidFill>
                  <a:schemeClr val="tx2"/>
                </a:solidFill>
              </a:rPr>
              <a:t>Управляющий</a:t>
            </a:r>
          </a:p>
        </p:txBody>
      </p:sp>
      <p:sp>
        <p:nvSpPr>
          <p:cNvPr id="12" name="Arc 5"/>
          <p:cNvSpPr>
            <a:spLocks/>
          </p:cNvSpPr>
          <p:nvPr>
            <p:custDataLst>
              <p:tags r:id="rId8"/>
            </p:custDataLst>
          </p:nvPr>
        </p:nvSpPr>
        <p:spPr bwMode="gray">
          <a:xfrm rot="175677">
            <a:off x="1847171" y="977743"/>
            <a:ext cx="2546350" cy="514350"/>
          </a:xfrm>
          <a:custGeom>
            <a:avLst/>
            <a:gdLst>
              <a:gd name="T0" fmla="*/ 0 w 20829"/>
              <a:gd name="T1" fmla="*/ 2147483647 h 21600"/>
              <a:gd name="T2" fmla="*/ 2147483647 w 20829"/>
              <a:gd name="T3" fmla="*/ 18323171 h 21600"/>
              <a:gd name="T4" fmla="*/ 2147483647 w 2082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829" h="21600" fill="none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</a:path>
              <a:path w="20829" h="21600" stroke="0" extrusionOk="0">
                <a:moveTo>
                  <a:pt x="-1" y="11833"/>
                </a:moveTo>
                <a:cubicBezTo>
                  <a:pt x="3679" y="4574"/>
                  <a:pt x="11127" y="-1"/>
                  <a:pt x="19266" y="0"/>
                </a:cubicBezTo>
                <a:cubicBezTo>
                  <a:pt x="19787" y="0"/>
                  <a:pt x="20308" y="18"/>
                  <a:pt x="20829" y="56"/>
                </a:cubicBezTo>
                <a:lnTo>
                  <a:pt x="19266" y="21600"/>
                </a:lnTo>
                <a:lnTo>
                  <a:pt x="-1" y="1183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rc 6"/>
          <p:cNvSpPr>
            <a:spLocks/>
          </p:cNvSpPr>
          <p:nvPr/>
        </p:nvSpPr>
        <p:spPr bwMode="gray">
          <a:xfrm rot="197371">
            <a:off x="4058947" y="876722"/>
            <a:ext cx="2690812" cy="514350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18323171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rc 99"/>
          <p:cNvSpPr>
            <a:spLocks/>
          </p:cNvSpPr>
          <p:nvPr>
            <p:custDataLst>
              <p:tags r:id="rId9"/>
            </p:custDataLst>
          </p:nvPr>
        </p:nvSpPr>
        <p:spPr bwMode="gray">
          <a:xfrm rot="155790">
            <a:off x="6401643" y="773358"/>
            <a:ext cx="2689225" cy="514350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18323171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5" name="Picture 67"/>
          <p:cNvPicPr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957128" y="1069670"/>
            <a:ext cx="471488" cy="43497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6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b="15446"/>
          <a:stretch>
            <a:fillRect/>
          </a:stretch>
        </p:blipFill>
        <p:spPr bwMode="gray">
          <a:xfrm>
            <a:off x="5482529" y="1069670"/>
            <a:ext cx="444500" cy="43497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286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09837" y="1196752"/>
            <a:ext cx="131921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895350" eaLnBrk="0" hangingPunct="0">
              <a:buSzPct val="100000"/>
            </a:pPr>
            <a:r>
              <a:rPr lang="ru-RU" sz="1000" b="1" dirty="0" smtClean="0">
                <a:solidFill>
                  <a:srgbClr val="002960"/>
                </a:solidFill>
              </a:rPr>
              <a:t>Области</a:t>
            </a:r>
            <a:endParaRPr lang="ru-RU" sz="1000" b="1" dirty="0">
              <a:solidFill>
                <a:srgbClr val="002960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7505" y="1650006"/>
            <a:ext cx="1584175" cy="534988"/>
            <a:chOff x="107505" y="1772816"/>
            <a:chExt cx="1584175" cy="534988"/>
          </a:xfrm>
        </p:grpSpPr>
        <p:sp>
          <p:nvSpPr>
            <p:cNvPr id="36" name="Rectangle 12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gray">
            <a:xfrm>
              <a:off x="107505" y="1772816"/>
              <a:ext cx="1584175" cy="534988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72009" rIns="0" bIns="72009" anchor="ctr"/>
            <a:lstStyle/>
            <a:p>
              <a:pPr marL="509588" defTabSz="895350">
                <a:buClr>
                  <a:schemeClr val="tx2"/>
                </a:buClr>
              </a:pPr>
              <a:r>
                <a:rPr lang="ru-RU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Управление</a:t>
              </a:r>
            </a:p>
          </p:txBody>
        </p:sp>
        <p:sp>
          <p:nvSpPr>
            <p:cNvPr id="37" name="Rectangle 50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128142" y="1798216"/>
              <a:ext cx="539750" cy="482600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8" name="Picture 13"/>
            <p:cNvPicPr>
              <a:picLocks noChangeArrowheads="1"/>
            </p:cNvPicPr>
            <p:nvPr>
              <p:custDataLst>
                <p:tags r:id="rId53"/>
              </p:custDataLst>
            </p:nvPr>
          </p:nvPicPr>
          <p:blipFill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50367" y="1820441"/>
              <a:ext cx="495300" cy="438150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Rectangle 16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107505" y="4032820"/>
            <a:ext cx="1584175" cy="534988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0" tIns="72009" rIns="0" bIns="72009" anchor="ctr"/>
          <a:lstStyle/>
          <a:p>
            <a:pPr marL="509588" defTabSz="895350">
              <a:buClr>
                <a:schemeClr val="tx2"/>
              </a:buClr>
            </a:pPr>
            <a:r>
              <a:rPr lang="ru-RU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Кадры</a:t>
            </a:r>
          </a:p>
        </p:txBody>
      </p:sp>
      <p:sp>
        <p:nvSpPr>
          <p:cNvPr id="40" name="Rectangle 5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28142" y="4059808"/>
            <a:ext cx="539750" cy="48260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" name="Picture 17" descr="j0302953"/>
          <p:cNvPicPr>
            <a:picLocks noChangeArrowheads="1"/>
          </p:cNvPicPr>
          <p:nvPr>
            <p:custDataLst>
              <p:tags r:id="rId15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4" b="4338"/>
          <a:stretch>
            <a:fillRect/>
          </a:stretch>
        </p:blipFill>
        <p:spPr bwMode="gray">
          <a:xfrm>
            <a:off x="153542" y="4080445"/>
            <a:ext cx="495300" cy="43815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20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107505" y="5012374"/>
            <a:ext cx="1584175" cy="534988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0" tIns="72009" rIns="0" bIns="72009" anchor="ctr"/>
          <a:lstStyle/>
          <a:p>
            <a:pPr marL="509588" defTabSz="895350">
              <a:buClr>
                <a:schemeClr val="tx2"/>
              </a:buClr>
            </a:pPr>
            <a:r>
              <a:rPr lang="ru-RU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Интеграция</a:t>
            </a:r>
          </a:p>
        </p:txBody>
      </p:sp>
      <p:sp>
        <p:nvSpPr>
          <p:cNvPr id="43" name="Rectangle 5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8142" y="5073230"/>
            <a:ext cx="539750" cy="48260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4" name="Picture 21" descr="Networking%2520Photo"/>
          <p:cNvPicPr>
            <a:picLocks noChangeArrowheads="1"/>
          </p:cNvPicPr>
          <p:nvPr>
            <p:custDataLst>
              <p:tags r:id="rId18"/>
            </p:custDataLst>
          </p:nvPr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542" y="5059999"/>
            <a:ext cx="495300" cy="43815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" name="Group 80"/>
          <p:cNvGrpSpPr/>
          <p:nvPr/>
        </p:nvGrpSpPr>
        <p:grpSpPr>
          <a:xfrm>
            <a:off x="107505" y="2492896"/>
            <a:ext cx="1584175" cy="534988"/>
            <a:chOff x="107505" y="2749130"/>
            <a:chExt cx="1584175" cy="534988"/>
          </a:xfrm>
        </p:grpSpPr>
        <p:sp>
          <p:nvSpPr>
            <p:cNvPr id="45" name="Rectangle 24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gray">
            <a:xfrm>
              <a:off x="107505" y="2749130"/>
              <a:ext cx="1584175" cy="534988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72000" tIns="72009" rIns="0" bIns="72009" anchor="ctr"/>
            <a:lstStyle/>
            <a:p>
              <a:pPr marL="509588" defTabSz="895350">
                <a:buClr>
                  <a:schemeClr val="tx2"/>
                </a:buClr>
              </a:pPr>
              <a:r>
                <a:rPr lang="ru-RU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Финансирование</a:t>
              </a:r>
            </a:p>
          </p:txBody>
        </p:sp>
        <p:sp>
          <p:nvSpPr>
            <p:cNvPr id="46" name="Rectangle 51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128142" y="2776118"/>
              <a:ext cx="539750" cy="482600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7" name="Picture 25" descr="Money%2520stacks"/>
            <p:cNvPicPr>
              <a:picLocks noChangeArrowheads="1"/>
            </p:cNvPicPr>
            <p:nvPr>
              <p:custDataLst>
                <p:tags r:id="rId50"/>
              </p:custDataLst>
            </p:nvPr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53542" y="2796755"/>
              <a:ext cx="495300" cy="438150"/>
            </a:xfrm>
            <a:prstGeom prst="rect">
              <a:avLst/>
            </a:prstGeom>
            <a:solidFill>
              <a:srgbClr val="7CDFF6">
                <a:alpha val="1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8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07505" y="5708229"/>
            <a:ext cx="1584175" cy="534988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0" tIns="72009" rIns="0" bIns="72009" anchor="ctr"/>
          <a:lstStyle/>
          <a:p>
            <a:pPr marL="509588" defTabSz="895350">
              <a:buClr>
                <a:schemeClr val="tx2"/>
              </a:buClr>
            </a:pPr>
            <a:r>
              <a:rPr lang="ru-RU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Инфраструктура</a:t>
            </a:r>
          </a:p>
        </p:txBody>
      </p:sp>
      <p:sp>
        <p:nvSpPr>
          <p:cNvPr id="49" name="Rectangle 5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28142" y="5735217"/>
            <a:ext cx="539750" cy="48260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0" name="Picture 29" descr="montage_infrastructure"/>
          <p:cNvPicPr>
            <a:picLocks noChangeArrowheads="1"/>
          </p:cNvPicPr>
          <p:nvPr>
            <p:custDataLst>
              <p:tags r:id="rId21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542" y="5755854"/>
            <a:ext cx="495300" cy="43815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32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107505" y="3212976"/>
            <a:ext cx="1584175" cy="534988"/>
          </a:xfrm>
          <a:prstGeom prst="rect">
            <a:avLst/>
          </a:prstGeom>
          <a:solidFill>
            <a:srgbClr val="7CDFF6">
              <a:alpha val="16000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lIns="72000" tIns="72009" rIns="0" bIns="72009" anchor="ctr"/>
          <a:lstStyle/>
          <a:p>
            <a:pPr marL="509588" defTabSz="895350">
              <a:buClr>
                <a:schemeClr val="tx2"/>
              </a:buClr>
            </a:pPr>
            <a:r>
              <a:rPr lang="ru-RU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Регулирование</a:t>
            </a:r>
          </a:p>
        </p:txBody>
      </p:sp>
      <p:sp>
        <p:nvSpPr>
          <p:cNvPr id="52" name="Rectangle 5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28142" y="3238376"/>
            <a:ext cx="539750" cy="48260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3" name="Picture 33" descr="23453461"/>
          <p:cNvPicPr>
            <a:picLocks noChangeArrowheads="1"/>
          </p:cNvPicPr>
          <p:nvPr>
            <p:custDataLst>
              <p:tags r:id="rId24"/>
            </p:custDataLst>
          </p:nvPr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542" y="3260601"/>
            <a:ext cx="495300" cy="438150"/>
          </a:xfrm>
          <a:prstGeom prst="rect">
            <a:avLst/>
          </a:prstGeom>
          <a:solidFill>
            <a:srgbClr val="7CDFF6">
              <a:alpha val="16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16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1763688" y="1633072"/>
            <a:ext cx="2325687" cy="71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>
                <a:solidFill>
                  <a:srgbClr val="000000"/>
                </a:solidFill>
              </a:rPr>
              <a:t>Определение </a:t>
            </a:r>
            <a:r>
              <a:rPr lang="ru-RU" sz="1000" dirty="0" smtClean="0">
                <a:solidFill>
                  <a:srgbClr val="000000"/>
                </a:solidFill>
              </a:rPr>
              <a:t>и реализация стратегии по развитию экосистемы.</a:t>
            </a:r>
          </a:p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Привлечение и управление необходимыми ресурсами (финансовыми, управленческими и т.п.).</a:t>
            </a:r>
          </a:p>
        </p:txBody>
      </p:sp>
      <p:sp>
        <p:nvSpPr>
          <p:cNvPr id="65" name="Rectangle 2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1763688" y="2500150"/>
            <a:ext cx="2325687" cy="5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Управление портфелем </a:t>
            </a:r>
            <a:r>
              <a:rPr lang="ru-RU" sz="1000" dirty="0" smtClean="0">
                <a:solidFill>
                  <a:srgbClr val="000000"/>
                </a:solidFill>
              </a:rPr>
              <a:t>грантов.</a:t>
            </a:r>
          </a:p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Активное привлечение со-финансирования.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68" name="Rectangle 32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1763688" y="3232447"/>
            <a:ext cx="232568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Формирование регуляторной среды</a:t>
            </a:r>
            <a:endParaRPr lang="ru-RU" sz="1000" b="0" dirty="0" smtClean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 smtClean="0">
                <a:solidFill>
                  <a:srgbClr val="000000"/>
                </a:solidFill>
              </a:rPr>
              <a:t>Налоговые и таможенные льготы.</a:t>
            </a:r>
            <a:endParaRPr lang="ru-RU" sz="1000" dirty="0" smtClean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 smtClean="0">
                <a:solidFill>
                  <a:srgbClr val="000000"/>
                </a:solidFill>
              </a:rPr>
              <a:t>Защита интеллектуальной собственности.</a:t>
            </a:r>
            <a:endParaRPr lang="ru-RU" sz="1000" b="0" dirty="0">
              <a:solidFill>
                <a:srgbClr val="000000"/>
              </a:solidFill>
            </a:endParaRPr>
          </a:p>
        </p:txBody>
      </p:sp>
      <p:sp>
        <p:nvSpPr>
          <p:cNvPr id="70" name="Rectangle 41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6660232" y="3954262"/>
            <a:ext cx="24733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Поддержка и координация процесса привлечения кадров.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71" name="Rectangle 39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1763687" y="3954262"/>
            <a:ext cx="238134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Участие в создании </a:t>
            </a:r>
            <a:r>
              <a:rPr lang="ru-RU" sz="1000" dirty="0" err="1" smtClean="0">
                <a:solidFill>
                  <a:srgbClr val="000000"/>
                </a:solidFill>
              </a:rPr>
              <a:t>Сколковотех</a:t>
            </a:r>
            <a:endParaRPr lang="ru-RU" sz="1000" b="0" dirty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 smtClean="0">
                <a:solidFill>
                  <a:srgbClr val="000000"/>
                </a:solidFill>
              </a:rPr>
              <a:t>Развитие Открытого Университета </a:t>
            </a:r>
            <a:r>
              <a:rPr lang="ru-RU" sz="1000" b="0" dirty="0" err="1" smtClean="0">
                <a:solidFill>
                  <a:srgbClr val="000000"/>
                </a:solidFill>
              </a:rPr>
              <a:t>Сколково</a:t>
            </a:r>
            <a:r>
              <a:rPr lang="ru-RU" sz="1000" b="0" dirty="0" smtClean="0">
                <a:solidFill>
                  <a:srgbClr val="000000"/>
                </a:solidFill>
              </a:rPr>
              <a:t> (</a:t>
            </a:r>
            <a:r>
              <a:rPr lang="ru-RU" sz="1000" b="0" dirty="0" err="1" smtClean="0">
                <a:solidFill>
                  <a:srgbClr val="000000"/>
                </a:solidFill>
              </a:rPr>
              <a:t>ОтУС</a:t>
            </a:r>
            <a:r>
              <a:rPr lang="ru-RU" sz="1000" b="0" dirty="0" smtClean="0">
                <a:solidFill>
                  <a:srgbClr val="000000"/>
                </a:solidFill>
              </a:rPr>
              <a:t>)</a:t>
            </a: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Формирование экспертного сообщества.</a:t>
            </a:r>
            <a:endParaRPr lang="ru-RU" sz="1000" b="0" dirty="0">
              <a:solidFill>
                <a:srgbClr val="000000"/>
              </a:solidFill>
            </a:endParaRPr>
          </a:p>
        </p:txBody>
      </p:sp>
      <p:sp>
        <p:nvSpPr>
          <p:cNvPr id="72" name="Rectangle 47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4221230" y="4958102"/>
            <a:ext cx="24514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Целевое привлечение ключевых </a:t>
            </a:r>
            <a:r>
              <a:rPr lang="ru-RU" sz="1000" dirty="0" smtClean="0">
                <a:solidFill>
                  <a:srgbClr val="000000"/>
                </a:solidFill>
              </a:rPr>
              <a:t>партнеров.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74" name="Rectangle 46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1818381" y="4958102"/>
            <a:ext cx="232568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>
                <a:solidFill>
                  <a:srgbClr val="000000"/>
                </a:solidFill>
              </a:rPr>
              <a:t>Установление связей с  </a:t>
            </a:r>
            <a:r>
              <a:rPr lang="ru-RU" sz="1000" b="0" dirty="0" smtClean="0">
                <a:solidFill>
                  <a:srgbClr val="000000"/>
                </a:solidFill>
              </a:rPr>
              <a:t>российскими и </a:t>
            </a:r>
            <a:r>
              <a:rPr lang="ru-RU" sz="1000" b="0" dirty="0">
                <a:solidFill>
                  <a:srgbClr val="000000"/>
                </a:solidFill>
              </a:rPr>
              <a:t>международными компаниями, образовательными учреждениями, другими инновационными </a:t>
            </a:r>
            <a:r>
              <a:rPr lang="ru-RU" sz="1000" b="0" dirty="0" smtClean="0">
                <a:solidFill>
                  <a:srgbClr val="000000"/>
                </a:solidFill>
              </a:rPr>
              <a:t>центрами.</a:t>
            </a:r>
            <a:endParaRPr lang="ru-RU" sz="1000" b="0" dirty="0">
              <a:solidFill>
                <a:srgbClr val="000000"/>
              </a:solidFill>
            </a:endParaRPr>
          </a:p>
        </p:txBody>
      </p:sp>
      <p:sp>
        <p:nvSpPr>
          <p:cNvPr id="75" name="Line 61"/>
          <p:cNvSpPr>
            <a:spLocks noChangeShapeType="1"/>
          </p:cNvSpPr>
          <p:nvPr>
            <p:custDataLst>
              <p:tags r:id="rId32"/>
            </p:custDataLst>
          </p:nvPr>
        </p:nvSpPr>
        <p:spPr bwMode="gray">
          <a:xfrm>
            <a:off x="107504" y="2415448"/>
            <a:ext cx="8928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" name="Rectangle 53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1820299" y="5690921"/>
            <a:ext cx="2325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 smtClean="0">
                <a:solidFill>
                  <a:srgbClr val="000000"/>
                </a:solidFill>
              </a:rPr>
              <a:t>Обеспечение финансирования и управление работами по созданию инновационного города и Технопарка.</a:t>
            </a:r>
          </a:p>
        </p:txBody>
      </p:sp>
      <p:sp>
        <p:nvSpPr>
          <p:cNvPr id="80" name="Rectangle 16"/>
          <p:cNvSpPr>
            <a:spLocks noChangeArrowheads="1"/>
          </p:cNvSpPr>
          <p:nvPr>
            <p:custDataLst>
              <p:tags r:id="rId34"/>
            </p:custDataLst>
          </p:nvPr>
        </p:nvSpPr>
        <p:spPr bwMode="gray">
          <a:xfrm>
            <a:off x="6636989" y="1633072"/>
            <a:ext cx="2325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>
                <a:solidFill>
                  <a:srgbClr val="000000"/>
                </a:solidFill>
              </a:rPr>
              <a:t>Определение </a:t>
            </a:r>
            <a:r>
              <a:rPr lang="ru-RU" sz="1000" dirty="0" smtClean="0">
                <a:solidFill>
                  <a:srgbClr val="000000"/>
                </a:solidFill>
              </a:rPr>
              <a:t>и контроль за реализацией стратегии экосистемы.</a:t>
            </a:r>
            <a:endParaRPr lang="ru-RU" sz="1000" b="0" dirty="0">
              <a:solidFill>
                <a:srgbClr val="000000"/>
              </a:solidFill>
            </a:endParaRPr>
          </a:p>
        </p:txBody>
      </p:sp>
      <p:sp>
        <p:nvSpPr>
          <p:cNvPr id="84" name="Rectangle 16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4221230" y="1633072"/>
            <a:ext cx="2325687" cy="71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>
                <a:solidFill>
                  <a:srgbClr val="000000"/>
                </a:solidFill>
              </a:rPr>
              <a:t>Определение </a:t>
            </a:r>
            <a:r>
              <a:rPr lang="ru-RU" sz="1000" dirty="0" smtClean="0">
                <a:solidFill>
                  <a:srgbClr val="000000"/>
                </a:solidFill>
              </a:rPr>
              <a:t>и реализация стратегии по развитию экосистемы.</a:t>
            </a:r>
          </a:p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Привлечение и управление необходимыми ресурсами (финансовыми, управленческими и т.п.).</a:t>
            </a:r>
          </a:p>
        </p:txBody>
      </p:sp>
      <p:sp>
        <p:nvSpPr>
          <p:cNvPr id="86" name="Rectangle 26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4221230" y="2500150"/>
            <a:ext cx="2325687" cy="5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Управление портфелем </a:t>
            </a:r>
            <a:r>
              <a:rPr lang="ru-RU" sz="1000" dirty="0" smtClean="0">
                <a:solidFill>
                  <a:srgbClr val="000000"/>
                </a:solidFill>
              </a:rPr>
              <a:t>грантов.</a:t>
            </a:r>
          </a:p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Активное привлечение со-финансирования.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87" name="Rectangle 26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6695330" y="2500150"/>
            <a:ext cx="2325687" cy="5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Управление портфелем </a:t>
            </a:r>
            <a:r>
              <a:rPr lang="ru-RU" sz="1000" dirty="0" smtClean="0">
                <a:solidFill>
                  <a:srgbClr val="000000"/>
                </a:solidFill>
              </a:rPr>
              <a:t>грантов.</a:t>
            </a:r>
          </a:p>
          <a:p>
            <a:pPr marL="114300" lvl="1" indent="-112713" defTabSz="677863" eaLnBrk="0" hangingPunct="0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Поддержка доступа участников проекта к финансированию.</a:t>
            </a:r>
          </a:p>
        </p:txBody>
      </p:sp>
      <p:sp>
        <p:nvSpPr>
          <p:cNvPr id="89" name="Rectangle 32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4221230" y="3232447"/>
            <a:ext cx="246947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Контроль за соблюдением Правил Проекта.</a:t>
            </a:r>
            <a:endParaRPr lang="ru-RU" sz="1000" b="0" dirty="0" smtClean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Налоговые </a:t>
            </a:r>
            <a:r>
              <a:rPr lang="ru-RU" sz="1000" dirty="0">
                <a:solidFill>
                  <a:srgbClr val="000000"/>
                </a:solidFill>
              </a:rPr>
              <a:t>и таможенные льготы</a:t>
            </a: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Защита интеллектуальной </a:t>
            </a:r>
            <a:r>
              <a:rPr lang="ru-RU" sz="1000" dirty="0" smtClean="0">
                <a:solidFill>
                  <a:srgbClr val="000000"/>
                </a:solidFill>
              </a:rPr>
              <a:t>собственности.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90" name="Rectangle 32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6660232" y="3232447"/>
            <a:ext cx="239841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Контроль за соблюдением Правил Проекта.</a:t>
            </a:r>
            <a:endParaRPr lang="ru-RU" sz="1000" b="0" dirty="0" smtClean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Участие в оптимизации регуляторной </a:t>
            </a:r>
            <a:r>
              <a:rPr lang="ru-RU" sz="1000" dirty="0" smtClean="0">
                <a:solidFill>
                  <a:srgbClr val="000000"/>
                </a:solidFill>
              </a:rPr>
              <a:t>среды.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92" name="Rectangle 41"/>
          <p:cNvSpPr>
            <a:spLocks noChangeArrowheads="1"/>
          </p:cNvSpPr>
          <p:nvPr>
            <p:custDataLst>
              <p:tags r:id="rId40"/>
            </p:custDataLst>
          </p:nvPr>
        </p:nvSpPr>
        <p:spPr bwMode="gray">
          <a:xfrm>
            <a:off x="4221230" y="3954262"/>
            <a:ext cx="24733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Создание </a:t>
            </a:r>
            <a:r>
              <a:rPr lang="de-CH" sz="1000" dirty="0" smtClean="0">
                <a:solidFill>
                  <a:srgbClr val="000000"/>
                </a:solidFill>
              </a:rPr>
              <a:t>TTO</a:t>
            </a:r>
            <a:r>
              <a:rPr lang="ru-RU" sz="1000" dirty="0" smtClean="0">
                <a:solidFill>
                  <a:srgbClr val="000000"/>
                </a:solidFill>
              </a:rPr>
              <a:t> </a:t>
            </a:r>
            <a:r>
              <a:rPr lang="ru-RU" sz="1000" dirty="0">
                <a:solidFill>
                  <a:srgbClr val="000000"/>
                </a:solidFill>
              </a:rPr>
              <a:t>и бизнес-инкубаторов</a:t>
            </a: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Образовательные программы по коммерциализации.</a:t>
            </a:r>
            <a:endParaRPr lang="ru-RU" sz="1000" dirty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Формирование сети наставников</a:t>
            </a: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Создание программ для привлечения </a:t>
            </a:r>
            <a:r>
              <a:rPr lang="ru-RU" sz="1000" dirty="0" smtClean="0">
                <a:solidFill>
                  <a:srgbClr val="000000"/>
                </a:solidFill>
              </a:rPr>
              <a:t>диаспоры.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93" name="Rectangle 47"/>
          <p:cNvSpPr>
            <a:spLocks noChangeArrowheads="1"/>
          </p:cNvSpPr>
          <p:nvPr>
            <p:custDataLst>
              <p:tags r:id="rId41"/>
            </p:custDataLst>
          </p:nvPr>
        </p:nvSpPr>
        <p:spPr bwMode="gray">
          <a:xfrm>
            <a:off x="6712575" y="4958102"/>
            <a:ext cx="237829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Целевое привлечение ключевых </a:t>
            </a:r>
            <a:r>
              <a:rPr lang="ru-RU" sz="1000" dirty="0" smtClean="0">
                <a:solidFill>
                  <a:srgbClr val="000000"/>
                </a:solidFill>
              </a:rPr>
              <a:t>партнеров.</a:t>
            </a: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96" name="Line 61"/>
          <p:cNvSpPr>
            <a:spLocks noChangeShapeType="1"/>
          </p:cNvSpPr>
          <p:nvPr>
            <p:custDataLst>
              <p:tags r:id="rId42"/>
            </p:custDataLst>
          </p:nvPr>
        </p:nvSpPr>
        <p:spPr bwMode="gray">
          <a:xfrm>
            <a:off x="107504" y="3115567"/>
            <a:ext cx="8928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7" name="Line 61"/>
          <p:cNvSpPr>
            <a:spLocks noChangeShapeType="1"/>
          </p:cNvSpPr>
          <p:nvPr>
            <p:custDataLst>
              <p:tags r:id="rId43"/>
            </p:custDataLst>
          </p:nvPr>
        </p:nvSpPr>
        <p:spPr bwMode="gray">
          <a:xfrm>
            <a:off x="107504" y="3933056"/>
            <a:ext cx="8928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8" name="Line 61"/>
          <p:cNvSpPr>
            <a:spLocks noChangeShapeType="1"/>
          </p:cNvSpPr>
          <p:nvPr>
            <p:custDataLst>
              <p:tags r:id="rId44"/>
            </p:custDataLst>
          </p:nvPr>
        </p:nvSpPr>
        <p:spPr bwMode="gray">
          <a:xfrm>
            <a:off x="107504" y="4915767"/>
            <a:ext cx="8928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9" name="Rectangle 47"/>
          <p:cNvSpPr>
            <a:spLocks noChangeArrowheads="1"/>
          </p:cNvSpPr>
          <p:nvPr>
            <p:custDataLst>
              <p:tags r:id="rId45"/>
            </p:custDataLst>
          </p:nvPr>
        </p:nvSpPr>
        <p:spPr bwMode="gray">
          <a:xfrm>
            <a:off x="6712575" y="5690921"/>
            <a:ext cx="23782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 smtClean="0">
                <a:solidFill>
                  <a:srgbClr val="000000"/>
                </a:solidFill>
              </a:rPr>
              <a:t>Регулирование использования активов города и Технопарка</a:t>
            </a:r>
            <a:endParaRPr lang="ru-RU" sz="1000" dirty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dirty="0">
                <a:solidFill>
                  <a:srgbClr val="000000"/>
                </a:solidFill>
              </a:rPr>
              <a:t>Контроль за сервисными организациями и координация их </a:t>
            </a:r>
            <a:r>
              <a:rPr lang="ru-RU" sz="1000" dirty="0" smtClean="0">
                <a:solidFill>
                  <a:srgbClr val="000000"/>
                </a:solidFill>
              </a:rPr>
              <a:t>деятельности.</a:t>
            </a:r>
            <a:endParaRPr lang="ru-RU" sz="1000" dirty="0">
              <a:solidFill>
                <a:srgbClr val="000000"/>
              </a:solidFill>
            </a:endParaRPr>
          </a:p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100" name="Line 61"/>
          <p:cNvSpPr>
            <a:spLocks noChangeShapeType="1"/>
          </p:cNvSpPr>
          <p:nvPr>
            <p:custDataLst>
              <p:tags r:id="rId46"/>
            </p:custDataLst>
          </p:nvPr>
        </p:nvSpPr>
        <p:spPr bwMode="gray">
          <a:xfrm>
            <a:off x="107504" y="5645663"/>
            <a:ext cx="89280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1" name="Rectangle 53"/>
          <p:cNvSpPr>
            <a:spLocks noChangeArrowheads="1"/>
          </p:cNvSpPr>
          <p:nvPr>
            <p:custDataLst>
              <p:tags r:id="rId47"/>
            </p:custDataLst>
          </p:nvPr>
        </p:nvSpPr>
        <p:spPr bwMode="gray">
          <a:xfrm>
            <a:off x="4234705" y="5690921"/>
            <a:ext cx="2325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14300" lvl="1" indent="-112713" defTabSz="677863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000" b="0" dirty="0" smtClean="0">
                <a:solidFill>
                  <a:srgbClr val="000000"/>
                </a:solidFill>
              </a:rPr>
              <a:t>Обеспечение финансирования и управление работами по созданию инновационного города и Технопарка.</a:t>
            </a:r>
          </a:p>
        </p:txBody>
      </p:sp>
    </p:spTree>
    <p:extLst>
      <p:ext uri="{BB962C8B-B14F-4D97-AF65-F5344CB8AC3E}">
        <p14:creationId xmlns:p14="http://schemas.microsoft.com/office/powerpoint/2010/main" val="1653447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0652" y="1196752"/>
            <a:ext cx="8334537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Aharoni" pitchFamily="2" charset="-79"/>
              </a:defRPr>
            </a:lvl1pPr>
          </a:lstStyle>
          <a:p>
            <a:r>
              <a:rPr lang="ru-RU" sz="2200" dirty="0" smtClean="0"/>
              <a:t>Приложение. Примеры инновационных центров</a:t>
            </a:r>
            <a:endParaRPr lang="ru-RU" sz="2200" dirty="0"/>
          </a:p>
        </p:txBody>
      </p:sp>
      <p:cxnSp>
        <p:nvCxnSpPr>
          <p:cNvPr id="6" name="Прямая соединительная линия 15"/>
          <p:cNvCxnSpPr/>
          <p:nvPr/>
        </p:nvCxnSpPr>
        <p:spPr>
          <a:xfrm>
            <a:off x="683568" y="1916832"/>
            <a:ext cx="8024388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04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Залогом успеха экосистемы является соответствие минимальному набору требований по ключевым </a:t>
            </a:r>
            <a:r>
              <a:rPr lang="ru-RU" dirty="0" smtClean="0"/>
              <a:t>параметрам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ED7E5-E168-41FC-9610-D5E15D9A79FC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McK 4.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19063" y="6372944"/>
            <a:ext cx="854868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8953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953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953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95350" eaLnBrk="0" hangingPunct="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SzPct val="100000"/>
            </a:pPr>
            <a:r>
              <a:rPr lang="ru-RU" sz="1000" b="0" dirty="0">
                <a:solidFill>
                  <a:srgbClr val="000000"/>
                </a:solidFill>
                <a:latin typeface="+mn-lt"/>
              </a:rPr>
              <a:t>1 По итогам интервью с руководителями инновационных центров</a:t>
            </a:r>
          </a:p>
        </p:txBody>
      </p:sp>
      <p:sp>
        <p:nvSpPr>
          <p:cNvPr id="7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528887" y="912813"/>
            <a:ext cx="6003925" cy="532449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300"/>
          </a:p>
        </p:txBody>
      </p:sp>
      <p:sp>
        <p:nvSpPr>
          <p:cNvPr id="8" name="Line 6"/>
          <p:cNvSpPr>
            <a:spLocks noChangeShapeType="1"/>
          </p:cNvSpPr>
          <p:nvPr>
            <p:custDataLst>
              <p:tags r:id="rId3"/>
            </p:custDataLst>
          </p:nvPr>
        </p:nvSpPr>
        <p:spPr bwMode="gray">
          <a:xfrm>
            <a:off x="2620963" y="2959100"/>
            <a:ext cx="5680075" cy="9525"/>
          </a:xfrm>
          <a:prstGeom prst="line">
            <a:avLst/>
          </a:prstGeom>
          <a:noFill/>
          <a:ln w="19050">
            <a:solidFill>
              <a:srgbClr val="C0C0C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>
            <p:custDataLst>
              <p:tags r:id="rId4"/>
            </p:custDataLst>
          </p:nvPr>
        </p:nvSpPr>
        <p:spPr bwMode="gray">
          <a:xfrm>
            <a:off x="2620963" y="3851523"/>
            <a:ext cx="5680075" cy="9525"/>
          </a:xfrm>
          <a:prstGeom prst="line">
            <a:avLst/>
          </a:prstGeom>
          <a:noFill/>
          <a:ln w="19050">
            <a:solidFill>
              <a:srgbClr val="C0C0C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>
            <p:custDataLst>
              <p:tags r:id="rId5"/>
            </p:custDataLst>
          </p:nvPr>
        </p:nvSpPr>
        <p:spPr bwMode="gray">
          <a:xfrm>
            <a:off x="2620963" y="4643611"/>
            <a:ext cx="5680075" cy="9525"/>
          </a:xfrm>
          <a:prstGeom prst="line">
            <a:avLst/>
          </a:prstGeom>
          <a:noFill/>
          <a:ln w="19050">
            <a:solidFill>
              <a:srgbClr val="C0C0C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>
            <p:custDataLst>
              <p:tags r:id="rId6"/>
            </p:custDataLst>
          </p:nvPr>
        </p:nvSpPr>
        <p:spPr bwMode="gray">
          <a:xfrm>
            <a:off x="2620963" y="5363691"/>
            <a:ext cx="5680075" cy="9525"/>
          </a:xfrm>
          <a:prstGeom prst="line">
            <a:avLst/>
          </a:prstGeom>
          <a:noFill/>
          <a:ln w="19050">
            <a:solidFill>
              <a:srgbClr val="C0C0C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" name="Line 10"/>
          <p:cNvSpPr>
            <a:spLocks noChangeShapeType="1"/>
          </p:cNvSpPr>
          <p:nvPr>
            <p:custDataLst>
              <p:tags r:id="rId7"/>
            </p:custDataLst>
          </p:nvPr>
        </p:nvSpPr>
        <p:spPr bwMode="gray">
          <a:xfrm>
            <a:off x="2620963" y="2260600"/>
            <a:ext cx="5680075" cy="9525"/>
          </a:xfrm>
          <a:prstGeom prst="line">
            <a:avLst/>
          </a:prstGeom>
          <a:noFill/>
          <a:ln w="19050">
            <a:solidFill>
              <a:srgbClr val="C0C0C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3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620963" y="1238250"/>
            <a:ext cx="5680075" cy="7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Определена стратегия </a:t>
            </a:r>
            <a:r>
              <a:rPr lang="ru-RU" sz="1200" b="0" dirty="0" smtClean="0">
                <a:solidFill>
                  <a:srgbClr val="000000"/>
                </a:solidFill>
              </a:rPr>
              <a:t>управляющей компании</a:t>
            </a:r>
            <a:endParaRPr lang="ru-RU" sz="1200" b="0" dirty="0">
              <a:solidFill>
                <a:srgbClr val="000000"/>
              </a:solidFill>
            </a:endParaRPr>
          </a:p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Функции, роли и ответственность бизнес-единиц </a:t>
            </a:r>
            <a:r>
              <a:rPr lang="ru-RU" sz="1200" b="0" dirty="0" smtClean="0">
                <a:solidFill>
                  <a:srgbClr val="000000"/>
                </a:solidFill>
              </a:rPr>
              <a:t>управляющей компании распределены </a:t>
            </a:r>
            <a:r>
              <a:rPr lang="ru-RU" sz="1200" b="0" dirty="0">
                <a:solidFill>
                  <a:srgbClr val="000000"/>
                </a:solidFill>
              </a:rPr>
              <a:t>и зафиксированы</a:t>
            </a:r>
          </a:p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КПЭ ориентированы на результат</a:t>
            </a:r>
          </a:p>
        </p:txBody>
      </p:sp>
      <p:sp>
        <p:nvSpPr>
          <p:cNvPr id="14" name="Rectangle 16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620963" y="3945832"/>
            <a:ext cx="5680075" cy="49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Доступ к человеческому капиталу (в том числе привлечение научной диаспоры)</a:t>
            </a:r>
          </a:p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Поддержка и развитие навыков коммерциализации </a:t>
            </a:r>
          </a:p>
        </p:txBody>
      </p:sp>
      <p:sp>
        <p:nvSpPr>
          <p:cNvPr id="15" name="Rectangle 1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620963" y="4756125"/>
            <a:ext cx="56800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Доступ к рынку, инвесторам (и вообще финансированию) и международным корпорациям</a:t>
            </a:r>
          </a:p>
        </p:txBody>
      </p:sp>
      <p:sp>
        <p:nvSpPr>
          <p:cNvPr id="16" name="Rectangle 22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2620963" y="2347913"/>
            <a:ext cx="5680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Присутствие необходимых объемов финансирования</a:t>
            </a:r>
          </a:p>
        </p:txBody>
      </p:sp>
      <p:sp>
        <p:nvSpPr>
          <p:cNvPr id="17" name="Rectangle 25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620963" y="5573613"/>
            <a:ext cx="5911849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Доступ к оборудованию и необходимой инфраструктуре</a:t>
            </a:r>
          </a:p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Сервисная поддержка</a:t>
            </a:r>
          </a:p>
        </p:txBody>
      </p:sp>
      <p:sp>
        <p:nvSpPr>
          <p:cNvPr id="18" name="Rectangle 28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620963" y="3171949"/>
            <a:ext cx="56800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Налоговые и иные льготы</a:t>
            </a:r>
          </a:p>
          <a:p>
            <a:pPr marL="169863" lvl="1" indent="-168275" defTabSz="895350" eaLnBrk="0" hangingPunct="0">
              <a:spcBef>
                <a:spcPts val="2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0" dirty="0">
                <a:solidFill>
                  <a:srgbClr val="000000"/>
                </a:solidFill>
              </a:rPr>
              <a:t>Эффективная защита Интеллектуальной собственности</a:t>
            </a:r>
          </a:p>
        </p:txBody>
      </p:sp>
      <p:sp>
        <p:nvSpPr>
          <p:cNvPr id="19" name="Rectangle 286"/>
          <p:cNvSpPr>
            <a:spLocks noChangeArrowheads="1"/>
          </p:cNvSpPr>
          <p:nvPr/>
        </p:nvSpPr>
        <p:spPr bwMode="gray">
          <a:xfrm>
            <a:off x="2620963" y="974725"/>
            <a:ext cx="568007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defTabSz="895350" eaLnBrk="0" hangingPunct="0">
              <a:buSzPct val="100000"/>
            </a:pPr>
            <a:r>
              <a:rPr lang="ru-RU" sz="1300" b="1" dirty="0">
                <a:solidFill>
                  <a:srgbClr val="002960"/>
                </a:solidFill>
              </a:rPr>
              <a:t>Необходимый минимум</a:t>
            </a:r>
            <a:r>
              <a:rPr lang="ru-RU" sz="1300" b="1" baseline="30000" dirty="0">
                <a:solidFill>
                  <a:srgbClr val="002960"/>
                </a:solidFill>
              </a:rPr>
              <a:t>1</a:t>
            </a:r>
            <a:endParaRPr lang="ru-RU" sz="1300" b="1" baseline="30000" dirty="0">
              <a:solidFill>
                <a:srgbClr val="000000"/>
              </a:solidFill>
            </a:endParaRPr>
          </a:p>
        </p:txBody>
      </p:sp>
      <p:sp>
        <p:nvSpPr>
          <p:cNvPr id="20" name="Line 46"/>
          <p:cNvSpPr>
            <a:spLocks noChangeShapeType="1"/>
          </p:cNvSpPr>
          <p:nvPr/>
        </p:nvSpPr>
        <p:spPr bwMode="gray">
          <a:xfrm>
            <a:off x="2620963" y="1211263"/>
            <a:ext cx="5680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" name="Group 109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65224" y="1248824"/>
            <a:ext cx="2075016" cy="545854"/>
            <a:chOff x="102" y="819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2" name="Rectangle 27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102" y="819"/>
              <a:ext cx="1281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23" name="Picture 28"/>
            <p:cNvPicPr>
              <a:picLocks noChangeArrowheads="1"/>
            </p:cNvPicPr>
            <p:nvPr>
              <p:custDataLst>
                <p:tags r:id="rId31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825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" name="Group 103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165224" y="3963266"/>
            <a:ext cx="2075016" cy="545854"/>
            <a:chOff x="102" y="2236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5" name="Rectangle 30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102" y="2236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26" name="Picture 31" descr="j0302953"/>
            <p:cNvPicPr>
              <a:picLocks noChangeArrowheads="1"/>
            </p:cNvPicPr>
            <p:nvPr>
              <p:custDataLst>
                <p:tags r:id="rId29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135" y="2242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0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165224" y="4755353"/>
            <a:ext cx="2075016" cy="545855"/>
            <a:chOff x="102" y="2756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8" name="Rectangle 33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gray">
            <a:xfrm>
              <a:off x="102" y="2756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29" name="Picture 34" descr="Networking%2520Photo"/>
            <p:cNvPicPr>
              <a:picLocks noChangeArrowheads="1"/>
            </p:cNvPicPr>
            <p:nvPr>
              <p:custDataLst>
                <p:tags r:id="rId27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2762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0" name="Group 107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65224" y="2307082"/>
            <a:ext cx="2075016" cy="545854"/>
            <a:chOff x="102" y="1291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1" name="Rectangle 36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102" y="1291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32" name="Picture 37" descr="Money%2520stacks"/>
            <p:cNvPicPr>
              <a:picLocks noChangeArrowheads="1"/>
            </p:cNvPicPr>
            <p:nvPr>
              <p:custDataLst>
                <p:tags r:id="rId25"/>
              </p:custDataLst>
            </p:nvPr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1297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" name="Group 99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65224" y="5547442"/>
            <a:ext cx="2075016" cy="545854"/>
            <a:chOff x="102" y="3229"/>
            <a:chExt cx="1281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4" name="Rectangle 39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102" y="3229"/>
              <a:ext cx="1281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35" name="Picture 40" descr="montage_infrastructure"/>
            <p:cNvPicPr>
              <a:picLocks noChangeArrowheads="1"/>
            </p:cNvPicPr>
            <p:nvPr>
              <p:custDataLst>
                <p:tags r:id="rId23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5" y="323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9" name="Group 38"/>
          <p:cNvGrpSpPr/>
          <p:nvPr/>
        </p:nvGrpSpPr>
        <p:grpSpPr>
          <a:xfrm>
            <a:off x="165224" y="3171178"/>
            <a:ext cx="2075016" cy="545854"/>
            <a:chOff x="165224" y="2635326"/>
            <a:chExt cx="2075016" cy="545854"/>
          </a:xfrm>
        </p:grpSpPr>
        <p:sp>
          <p:nvSpPr>
            <p:cNvPr id="36" name="Rectangle 42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165224" y="2635326"/>
              <a:ext cx="2075016" cy="5458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lIns="73471" tIns="73471" rIns="73471" bIns="73471" anchor="ctr"/>
            <a:lstStyle/>
            <a:p>
              <a:pPr marL="646271" defTabSz="913526" eaLnBrk="0" hangingPunct="0">
                <a:buSzPct val="100000"/>
              </a:pPr>
              <a:r>
                <a:rPr lang="ru-RU" sz="1100" b="1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37" name="Picture 43" descr="23453461"/>
            <p:cNvPicPr>
              <a:picLocks noChangeArrowheads="1"/>
            </p:cNvPicPr>
            <p:nvPr>
              <p:custDataLst>
                <p:tags r:id="rId21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18680" y="2645044"/>
              <a:ext cx="591241" cy="526417"/>
            </a:xfrm>
            <a:prstGeom prst="rect">
              <a:avLst/>
            </a:prstGeom>
            <a:solidFill>
              <a:schemeClr val="accent1"/>
            </a:solidFill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8" name="McK 5. Source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07950" y="6579013"/>
            <a:ext cx="640826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913526" eaLnBrk="0" hangingPunct="0">
              <a:buSzPct val="100000"/>
            </a:pPr>
            <a:r>
              <a:rPr lang="ru-RU" sz="1000" dirty="0">
                <a:solidFill>
                  <a:srgbClr val="000000"/>
                </a:solidFill>
              </a:rPr>
              <a:t>ИСТОЧНИК: Экспертная группа </a:t>
            </a:r>
            <a:r>
              <a:rPr lang="ru-RU" sz="1000" dirty="0" err="1">
                <a:solidFill>
                  <a:srgbClr val="000000"/>
                </a:solidFill>
              </a:rPr>
              <a:t>McKinsey</a:t>
            </a:r>
            <a:r>
              <a:rPr lang="ru-RU" sz="1000" dirty="0">
                <a:solidFill>
                  <a:srgbClr val="000000"/>
                </a:solidFill>
              </a:rPr>
              <a:t> по инновационным центрам; анализ рабочей группы</a:t>
            </a:r>
          </a:p>
        </p:txBody>
      </p:sp>
    </p:spTree>
    <p:extLst>
      <p:ext uri="{BB962C8B-B14F-4D97-AF65-F5344CB8AC3E}">
        <p14:creationId xmlns:p14="http://schemas.microsoft.com/office/powerpoint/2010/main" val="2333340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6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28841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Успешные инновационные центры достигали необходимого минимума по всем показателям, уделяя особое внимание нескольким конкретным областям</a:t>
            </a:r>
          </a:p>
        </p:txBody>
      </p:sp>
      <p:graphicFrame>
        <p:nvGraphicFramePr>
          <p:cNvPr id="46085" name="Object 2" hidden="1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2108028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4" name="think-cell Slide" r:id="rId35" imgW="270" imgH="270" progId="TCLayout.ActiveDocument.1">
                  <p:embed/>
                </p:oleObj>
              </mc:Choice>
              <mc:Fallback>
                <p:oleObj name="think-cell Slide" r:id="rId3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6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5852" y="1621366"/>
            <a:ext cx="1060995" cy="6900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/>
        </p:spPr>
        <p:txBody>
          <a:bodyPr lIns="74637" tIns="74637" rIns="74637" bIns="74637" anchor="ctr"/>
          <a:lstStyle/>
          <a:p>
            <a:pPr eaLnBrk="0" hangingPunct="0">
              <a:buSzPct val="100000"/>
            </a:pPr>
            <a:r>
              <a:rPr lang="ru-RU" sz="1200" b="1" dirty="0">
                <a:solidFill>
                  <a:srgbClr val="002960"/>
                </a:solidFill>
              </a:rPr>
              <a:t>Описание и основные задачи</a:t>
            </a:r>
          </a:p>
        </p:txBody>
      </p:sp>
      <p:sp>
        <p:nvSpPr>
          <p:cNvPr id="46087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5852" y="4284227"/>
            <a:ext cx="1060995" cy="6900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/>
        </p:spPr>
        <p:txBody>
          <a:bodyPr lIns="74637" tIns="74637" rIns="74637" bIns="74637" anchor="ctr"/>
          <a:lstStyle/>
          <a:p>
            <a:pPr eaLnBrk="0" hangingPunct="0">
              <a:buSzPct val="100000"/>
            </a:pPr>
            <a:r>
              <a:rPr lang="ru-RU" sz="1200" b="1">
                <a:solidFill>
                  <a:srgbClr val="002960"/>
                </a:solidFill>
              </a:rPr>
              <a:t>Основные выводы</a:t>
            </a:r>
          </a:p>
        </p:txBody>
      </p:sp>
      <p:sp>
        <p:nvSpPr>
          <p:cNvPr id="46088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208402" y="1146779"/>
            <a:ext cx="1508072" cy="388739"/>
          </a:xfrm>
          <a:prstGeom prst="rect">
            <a:avLst/>
          </a:prstGeom>
          <a:solidFill>
            <a:srgbClr val="008000"/>
          </a:solidFill>
          <a:ln w="190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089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756969" y="1146779"/>
            <a:ext cx="1508072" cy="388739"/>
          </a:xfrm>
          <a:prstGeom prst="rect">
            <a:avLst/>
          </a:prstGeom>
          <a:solidFill>
            <a:srgbClr val="008000"/>
          </a:solidFill>
          <a:ln w="190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090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457801" y="1146779"/>
            <a:ext cx="1508072" cy="388739"/>
          </a:xfrm>
          <a:prstGeom prst="rect">
            <a:avLst/>
          </a:prstGeom>
          <a:solidFill>
            <a:srgbClr val="FF9900"/>
          </a:solidFill>
          <a:ln w="1905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091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5999890" y="1146779"/>
            <a:ext cx="1508072" cy="388739"/>
          </a:xfrm>
          <a:prstGeom prst="rect">
            <a:avLst/>
          </a:prstGeom>
          <a:solidFill>
            <a:srgbClr val="FF9900"/>
          </a:solidFill>
          <a:ln w="1905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092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7541978" y="1146779"/>
            <a:ext cx="1508072" cy="388739"/>
          </a:xfrm>
          <a:prstGeom prst="rect">
            <a:avLst/>
          </a:prstGeom>
          <a:solidFill>
            <a:srgbClr val="FF9900"/>
          </a:solidFill>
          <a:ln w="1905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093" name="Rectangle 286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69956" y="1248824"/>
            <a:ext cx="77104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FFFFFF"/>
                </a:solidFill>
              </a:rPr>
              <a:t>Финляндия</a:t>
            </a:r>
          </a:p>
        </p:txBody>
      </p:sp>
      <p:sp>
        <p:nvSpPr>
          <p:cNvPr id="46094" name="Rectangle 286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2795845" y="1154879"/>
            <a:ext cx="788863" cy="37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FFFFFF"/>
                </a:solidFill>
              </a:rPr>
              <a:t>Южная Корея</a:t>
            </a:r>
          </a:p>
        </p:txBody>
      </p:sp>
      <p:sp>
        <p:nvSpPr>
          <p:cNvPr id="46095" name="Rectangle 286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509636" y="1248824"/>
            <a:ext cx="863375" cy="186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000000"/>
                </a:solidFill>
              </a:rPr>
              <a:t>Нью-Йорк</a:t>
            </a:r>
          </a:p>
        </p:txBody>
      </p:sp>
      <p:sp>
        <p:nvSpPr>
          <p:cNvPr id="46096" name="Rectangle 286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6045245" y="1248824"/>
            <a:ext cx="785623" cy="186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000000"/>
                </a:solidFill>
              </a:rPr>
              <a:t>Дубай</a:t>
            </a:r>
          </a:p>
        </p:txBody>
      </p:sp>
      <p:sp>
        <p:nvSpPr>
          <p:cNvPr id="46097" name="Rectangle 286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7600291" y="1248824"/>
            <a:ext cx="678071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526" eaLnBrk="0" hangingPunct="0">
              <a:buSzPct val="100000"/>
            </a:pPr>
            <a:r>
              <a:rPr lang="ru-RU" sz="1200" b="1">
                <a:solidFill>
                  <a:srgbClr val="000000"/>
                </a:solidFill>
              </a:rPr>
              <a:t>Малайзия</a:t>
            </a:r>
          </a:p>
        </p:txBody>
      </p:sp>
      <p:sp>
        <p:nvSpPr>
          <p:cNvPr id="46098" name="Rectangle 286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4509636" y="1665098"/>
            <a:ext cx="1389823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ru-RU" sz="1200" b="1"/>
          </a:p>
        </p:txBody>
      </p:sp>
      <p:sp>
        <p:nvSpPr>
          <p:cNvPr id="46099" name="Rectangle 286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5965873" y="1621366"/>
            <a:ext cx="1542088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Преобразование Дубая в город с экономикой, основанной на знаниях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Создание передовой высоко-технологичной инфраструктуры XXI века</a:t>
            </a:r>
          </a:p>
        </p:txBody>
      </p:sp>
      <p:sp>
        <p:nvSpPr>
          <p:cNvPr id="46100" name="Rectangle 286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1208401" y="4284226"/>
            <a:ext cx="3163549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Развитие имеющихся сильных сторон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Необходим </a:t>
            </a:r>
            <a:r>
              <a:rPr lang="ru-RU" sz="1200"/>
              <a:t>целенаправленный выбор направления деятельности</a:t>
            </a:r>
            <a:endParaRPr lang="ru-RU" sz="1200">
              <a:solidFill>
                <a:srgbClr val="000000"/>
              </a:solidFill>
            </a:endParaRP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Установление взаимосвязей между наукой и бизнесом уже на начальных этапах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Выбор якорной компании-участника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Приоритет – решение кадровых проблем</a:t>
            </a:r>
          </a:p>
        </p:txBody>
      </p:sp>
      <p:sp>
        <p:nvSpPr>
          <p:cNvPr id="46101" name="Rectangle 286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4456182" y="4284226"/>
            <a:ext cx="453393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Доступ к рынку достаточен для привлечения интереса к инновационному центру на начальном этапе; дальнейшее развитие невозможно без внутренних инноваций, привлечения талантов и новых участников.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Стимулы могут обеспечить привлечение необходимых кадров (в т. ч. научной и бизнес-диаспоры), их сохранение требует системной работы и правильного конкурентного позиционирования.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Приверженность идеям развития образования и науки позволяет привлечь необходимые кадры (Дубай и Малайзия)</a:t>
            </a:r>
          </a:p>
        </p:txBody>
      </p:sp>
      <p:pic>
        <p:nvPicPr>
          <p:cNvPr id="46102" name="Picture 24" descr="Finland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04604" y="1203471"/>
            <a:ext cx="450316" cy="27535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3" name="Picture 25" descr="South Korea"/>
          <p:cNvPicPr>
            <a:picLocks noChangeArrowheads="1"/>
          </p:cNvPicPr>
          <p:nvPr>
            <p:custDataLst>
              <p:tags r:id="rId21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759651" y="1203471"/>
            <a:ext cx="450316" cy="27535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4" name="Picture 26" descr="Malaysia"/>
          <p:cNvPicPr>
            <a:picLocks noChangeArrowheads="1"/>
          </p:cNvPicPr>
          <p:nvPr>
            <p:custDataLst>
              <p:tags r:id="rId22"/>
            </p:custDataLst>
          </p:nvPr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3320" y="1203471"/>
            <a:ext cx="450316" cy="27535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5" name="Picture 27" descr="U S A"/>
          <p:cNvPicPr>
            <a:picLocks noChangeArrowheads="1"/>
          </p:cNvPicPr>
          <p:nvPr>
            <p:custDataLst>
              <p:tags r:id="rId23"/>
            </p:custDataLst>
          </p:nvPr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457243" y="1203471"/>
            <a:ext cx="450316" cy="27535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06" name="Picture 28"/>
          <p:cNvPicPr>
            <a:picLocks noChangeArrowheads="1"/>
          </p:cNvPicPr>
          <p:nvPr>
            <p:custDataLst>
              <p:tags r:id="rId24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0"/>
          <a:stretch>
            <a:fillRect/>
          </a:stretch>
        </p:blipFill>
        <p:spPr bwMode="gray">
          <a:xfrm>
            <a:off x="6992852" y="1203471"/>
            <a:ext cx="450316" cy="275357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107" name="Rectangle 286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1208401" y="1621365"/>
            <a:ext cx="158258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Создание инновационного центра в области </a:t>
            </a:r>
            <a:r>
              <a:rPr lang="ru-RU" sz="1200" dirty="0" smtClean="0">
                <a:solidFill>
                  <a:srgbClr val="000000"/>
                </a:solidFill>
              </a:rPr>
              <a:t>телекоммуникаций </a:t>
            </a:r>
            <a:r>
              <a:rPr lang="ru-RU" sz="1200" dirty="0">
                <a:solidFill>
                  <a:srgbClr val="000000"/>
                </a:solidFill>
              </a:rPr>
              <a:t>и ИТ (в 1980-х гг.) для поддержки диверсификации экономики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Привлечение </a:t>
            </a:r>
            <a:r>
              <a:rPr lang="ru-RU" sz="1200" dirty="0" err="1">
                <a:solidFill>
                  <a:srgbClr val="000000"/>
                </a:solidFill>
              </a:rPr>
              <a:t>Nokia</a:t>
            </a:r>
            <a:r>
              <a:rPr lang="ru-RU" sz="1200" dirty="0">
                <a:solidFill>
                  <a:srgbClr val="000000"/>
                </a:solidFill>
              </a:rPr>
              <a:t> в качестве якорной компании-участника</a:t>
            </a:r>
          </a:p>
        </p:txBody>
      </p:sp>
      <p:sp>
        <p:nvSpPr>
          <p:cNvPr id="46108" name="Rectangle 28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2789366" y="1621365"/>
            <a:ext cx="1475675" cy="167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86269" lvl="1" indent="-184649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Поддержка ведущих отраслевых компаний для прорыва в инновационных отраслях</a:t>
            </a:r>
          </a:p>
          <a:p>
            <a:pPr marL="186269" lvl="1" indent="-184649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Стимулирование экспорта</a:t>
            </a:r>
          </a:p>
        </p:txBody>
      </p:sp>
      <p:sp>
        <p:nvSpPr>
          <p:cNvPr id="46109" name="Rectangle 286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7600292" y="1621365"/>
            <a:ext cx="1452997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Создание отрасли биотехнологий (практически с нуля)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Создание технологической инфраструктуры</a:t>
            </a:r>
          </a:p>
        </p:txBody>
      </p:sp>
      <p:sp>
        <p:nvSpPr>
          <p:cNvPr id="46110" name="Rectangle 286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4456182" y="1621366"/>
            <a:ext cx="1389823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Создание регионального лидера в области биотехнологий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Создание аналога Силиконовой долины на Восточном побережье США</a:t>
            </a:r>
          </a:p>
        </p:txBody>
      </p:sp>
      <p:sp>
        <p:nvSpPr>
          <p:cNvPr id="46111" name="McK 5. Source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107950" y="6579013"/>
            <a:ext cx="640826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913526" eaLnBrk="0" hangingPunct="0">
              <a:buSzPct val="100000"/>
            </a:pPr>
            <a:r>
              <a:rPr lang="ru-RU" sz="1000" dirty="0">
                <a:solidFill>
                  <a:srgbClr val="000000"/>
                </a:solidFill>
              </a:rPr>
              <a:t>ИСТОЧНИК: Экспертная группа </a:t>
            </a:r>
            <a:r>
              <a:rPr lang="ru-RU" sz="1000" dirty="0" err="1">
                <a:solidFill>
                  <a:srgbClr val="000000"/>
                </a:solidFill>
              </a:rPr>
              <a:t>McKinsey</a:t>
            </a:r>
            <a:r>
              <a:rPr lang="ru-RU" sz="1000" dirty="0">
                <a:solidFill>
                  <a:srgbClr val="000000"/>
                </a:solidFill>
              </a:rPr>
              <a:t> по инновационным центрам; анализ рабочей группы</a:t>
            </a:r>
          </a:p>
        </p:txBody>
      </p:sp>
      <p:sp>
        <p:nvSpPr>
          <p:cNvPr id="46112" name="AutoShape 35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 rot="10800000">
            <a:off x="4509636" y="4072039"/>
            <a:ext cx="4634364" cy="12796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lIns="93296" tIns="46648" rIns="93296" bIns="46648" anchor="ctr"/>
          <a:lstStyle/>
          <a:p>
            <a:endParaRPr lang="ru-RU" sz="1200" b="1"/>
          </a:p>
        </p:txBody>
      </p:sp>
      <p:sp>
        <p:nvSpPr>
          <p:cNvPr id="46113" name="AutoShape 36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 rot="10800000">
            <a:off x="1146847" y="4072039"/>
            <a:ext cx="3309335" cy="12796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rot="10800000" wrap="none" lIns="93296" tIns="46648" rIns="93296" bIns="46648" anchor="ctr"/>
          <a:lstStyle/>
          <a:p>
            <a:pPr algn="ctr"/>
            <a:endParaRPr lang="ru-RU" sz="1200" b="1"/>
          </a:p>
        </p:txBody>
      </p:sp>
      <p:sp>
        <p:nvSpPr>
          <p:cNvPr id="35" name="Slide Number Placeholder 3"/>
          <p:cNvSpPr>
            <a:spLocks noGrp="1"/>
          </p:cNvSpPr>
          <p:nvPr>
            <p:ph type="sldNum" sz="quarter" idx="12"/>
            <p:custDataLst>
              <p:tags r:id="rId32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19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4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gray">
          <a:xfrm>
            <a:off x="971550" y="44624"/>
            <a:ext cx="7137308" cy="57606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Успех Финляндии был обусловлен соблюдением баланса между научными и бизнес-целями, а также формированием навыков в сфере </a:t>
            </a:r>
            <a:r>
              <a:rPr lang="ru-RU" dirty="0"/>
              <a:t>к</a:t>
            </a:r>
            <a:r>
              <a:rPr lang="ru-RU" dirty="0" smtClean="0"/>
              <a:t>оммерциализации</a:t>
            </a:r>
          </a:p>
        </p:txBody>
      </p:sp>
      <p:graphicFrame>
        <p:nvGraphicFramePr>
          <p:cNvPr id="47108" name="Rectangle 2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8" name="think-cell Slide" r:id="rId44" imgW="0" imgH="0" progId="TCLayout.ActiveDocument.1">
                  <p:embed/>
                </p:oleObj>
              </mc:Choice>
              <mc:Fallback>
                <p:oleObj name="think-cell Slide" r:id="rId4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9" name="Rectangle 46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395745" y="1245584"/>
            <a:ext cx="4725074" cy="508599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ru-RU" sz="1300" b="1"/>
          </a:p>
        </p:txBody>
      </p:sp>
      <p:sp>
        <p:nvSpPr>
          <p:cNvPr id="47111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21488" y="6566446"/>
            <a:ext cx="7002570" cy="15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796905" indent="-796905" defTabSz="913526" eaLnBrk="0" hangingPunct="0">
              <a:buSzPct val="100000"/>
              <a:tabLst>
                <a:tab pos="795286" algn="l"/>
              </a:tabLst>
            </a:pPr>
            <a:r>
              <a:rPr lang="ru-RU" sz="1000">
                <a:solidFill>
                  <a:srgbClr val="000000"/>
                </a:solidFill>
              </a:rPr>
              <a:t>ИСТОЧНИК: Экспертная группа McKinsey по инновационным центрам; анализ рабочей группы</a:t>
            </a:r>
          </a:p>
        </p:txBody>
      </p:sp>
      <p:pic>
        <p:nvPicPr>
          <p:cNvPr id="47112" name="Picture 36" descr="Finland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533200" y="204605"/>
            <a:ext cx="533238" cy="257539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3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81423" y="3705976"/>
            <a:ext cx="6730508" cy="1982568"/>
          </a:xfrm>
          <a:prstGeom prst="rect">
            <a:avLst/>
          </a:prstGeom>
          <a:solidFill>
            <a:schemeClr val="accent4">
              <a:lumMod val="20000"/>
              <a:lumOff val="80000"/>
              <a:alpha val="52940"/>
            </a:schemeClr>
          </a:solidFill>
          <a:ln>
            <a:noFill/>
          </a:ln>
          <a:effectLst/>
        </p:spPr>
        <p:txBody>
          <a:bodyPr wrap="none" lIns="46648" tIns="0" rIns="46648" bIns="0" anchor="ctr"/>
          <a:lstStyle/>
          <a:p>
            <a:endParaRPr lang="ru-RU" sz="1300" b="1"/>
          </a:p>
        </p:txBody>
      </p:sp>
      <p:sp>
        <p:nvSpPr>
          <p:cNvPr id="47114" name="Line 23"/>
          <p:cNvSpPr>
            <a:spLocks noChangeShapeType="1"/>
          </p:cNvSpPr>
          <p:nvPr>
            <p:custDataLst>
              <p:tags r:id="rId8"/>
            </p:custDataLst>
          </p:nvPr>
        </p:nvSpPr>
        <p:spPr bwMode="gray">
          <a:xfrm>
            <a:off x="2476737" y="3030544"/>
            <a:ext cx="4326593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7115" name="Line 24"/>
          <p:cNvSpPr>
            <a:spLocks noChangeShapeType="1"/>
          </p:cNvSpPr>
          <p:nvPr>
            <p:custDataLst>
              <p:tags r:id="rId9"/>
            </p:custDataLst>
          </p:nvPr>
        </p:nvSpPr>
        <p:spPr bwMode="gray">
          <a:xfrm>
            <a:off x="2476737" y="3699498"/>
            <a:ext cx="4326593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7116" name="Line 25"/>
          <p:cNvSpPr>
            <a:spLocks noChangeShapeType="1"/>
          </p:cNvSpPr>
          <p:nvPr>
            <p:custDataLst>
              <p:tags r:id="rId10"/>
            </p:custDataLst>
          </p:nvPr>
        </p:nvSpPr>
        <p:spPr bwMode="gray">
          <a:xfrm>
            <a:off x="2476737" y="4570921"/>
            <a:ext cx="4326593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7117" name="Line 26"/>
          <p:cNvSpPr>
            <a:spLocks noChangeShapeType="1"/>
          </p:cNvSpPr>
          <p:nvPr>
            <p:custDataLst>
              <p:tags r:id="rId11"/>
            </p:custDataLst>
          </p:nvPr>
        </p:nvSpPr>
        <p:spPr bwMode="gray">
          <a:xfrm>
            <a:off x="2476737" y="5696644"/>
            <a:ext cx="4326593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sp>
        <p:nvSpPr>
          <p:cNvPr id="47118" name="Line 32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>
            <a:off x="2476737" y="2361589"/>
            <a:ext cx="4326593" cy="9718"/>
          </a:xfrm>
          <a:prstGeom prst="line">
            <a:avLst/>
          </a:prstGeom>
          <a:noFill/>
          <a:ln w="19050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296" tIns="46648" rIns="93296" bIns="46648">
            <a:spAutoFit/>
          </a:bodyPr>
          <a:lstStyle/>
          <a:p>
            <a:endParaRPr lang="ru-RU"/>
          </a:p>
        </p:txBody>
      </p:sp>
      <p:grpSp>
        <p:nvGrpSpPr>
          <p:cNvPr id="47119" name="Group 67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81422" y="2397222"/>
            <a:ext cx="2211083" cy="545855"/>
            <a:chOff x="75" y="1467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45" name="Rectangle 15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gray">
            <a:xfrm>
              <a:off x="75" y="1467"/>
              <a:ext cx="1365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>
                  <a:solidFill>
                    <a:srgbClr val="002960"/>
                  </a:solidFill>
                </a:rPr>
                <a:t>Финансирование</a:t>
              </a:r>
            </a:p>
          </p:txBody>
        </p:sp>
        <p:pic>
          <p:nvPicPr>
            <p:cNvPr id="47146" name="Picture 16" descr="Money%2520stacks"/>
            <p:cNvPicPr>
              <a:picLocks noChangeArrowheads="1"/>
            </p:cNvPicPr>
            <p:nvPr>
              <p:custDataLst>
                <p:tags r:id="rId41"/>
              </p:custDataLst>
            </p:nvPr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" y="1473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20" name="Rectangle 27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2476737" y="2397223"/>
            <a:ext cx="43265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Посевной капитал, гранты и кредиты на исследования, финансирование иностранных участников</a:t>
            </a:r>
          </a:p>
        </p:txBody>
      </p:sp>
      <p:grpSp>
        <p:nvGrpSpPr>
          <p:cNvPr id="47121" name="Group 69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181422" y="3066178"/>
            <a:ext cx="2211083" cy="545854"/>
            <a:chOff x="75" y="1889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43" name="Rectangle 21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gray">
            <a:xfrm>
              <a:off x="75" y="1889"/>
              <a:ext cx="1365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>
                  <a:solidFill>
                    <a:srgbClr val="002960"/>
                  </a:solidFill>
                </a:rPr>
                <a:t>Регулирование</a:t>
              </a:r>
            </a:p>
          </p:txBody>
        </p:sp>
        <p:pic>
          <p:nvPicPr>
            <p:cNvPr id="47144" name="Picture 22" descr="23453461"/>
            <p:cNvPicPr>
              <a:picLocks noChangeArrowheads="1"/>
            </p:cNvPicPr>
            <p:nvPr>
              <p:custDataLst>
                <p:tags r:id="rId39"/>
              </p:custDataLst>
            </p:nvPr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" y="189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22" name="Rectangle 28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2476737" y="3066178"/>
            <a:ext cx="43265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Либерализация законодательства о торговле и инвестициях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Защита прав на интеллектуальную собственность</a:t>
            </a:r>
          </a:p>
        </p:txBody>
      </p:sp>
      <p:grpSp>
        <p:nvGrpSpPr>
          <p:cNvPr id="47123" name="Group 75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181422" y="5733897"/>
            <a:ext cx="2211083" cy="545855"/>
            <a:chOff x="75" y="3360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41" name="Rectangle 18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gray">
            <a:xfrm>
              <a:off x="75" y="3360"/>
              <a:ext cx="1365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>
                  <a:solidFill>
                    <a:srgbClr val="002960"/>
                  </a:solidFill>
                </a:rPr>
                <a:t>Инфраструктура </a:t>
              </a:r>
            </a:p>
          </p:txBody>
        </p:sp>
        <p:pic>
          <p:nvPicPr>
            <p:cNvPr id="47142" name="Picture 19" descr="montage_infrastructure"/>
            <p:cNvPicPr>
              <a:picLocks noChangeArrowheads="1"/>
            </p:cNvPicPr>
            <p:nvPr>
              <p:custDataLst>
                <p:tags r:id="rId37"/>
              </p:custDataLst>
            </p:nvPr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" y="3360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24" name="Rectangle 29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2476737" y="5733897"/>
            <a:ext cx="432659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>
                <a:solidFill>
                  <a:srgbClr val="000000"/>
                </a:solidFill>
              </a:rPr>
              <a:t>Транспортный центр</a:t>
            </a:r>
          </a:p>
        </p:txBody>
      </p:sp>
      <p:grpSp>
        <p:nvGrpSpPr>
          <p:cNvPr id="47125" name="Group 7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81422" y="3735132"/>
            <a:ext cx="2211083" cy="545855"/>
            <a:chOff x="75" y="2310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39" name="Rectangle 9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gray">
            <a:xfrm>
              <a:off x="75" y="2310"/>
              <a:ext cx="1365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>
                  <a:solidFill>
                    <a:srgbClr val="002960"/>
                  </a:solidFill>
                </a:rPr>
                <a:t>Кадры </a:t>
              </a:r>
            </a:p>
          </p:txBody>
        </p:sp>
        <p:pic>
          <p:nvPicPr>
            <p:cNvPr id="47140" name="Picture 10" descr="j0302953"/>
            <p:cNvPicPr>
              <a:picLocks noChangeArrowheads="1"/>
            </p:cNvPicPr>
            <p:nvPr>
              <p:custDataLst>
                <p:tags r:id="rId35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54" b="4338"/>
            <a:stretch>
              <a:fillRect/>
            </a:stretch>
          </p:blipFill>
          <p:spPr bwMode="gray">
            <a:xfrm>
              <a:off x="90" y="2316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26" name="Rectangle 30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2476737" y="3735132"/>
            <a:ext cx="432659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Развитие высшего образования в области ИКТ, отбор преподавателей; размещение инновационного центра рядом с Университетом Оулу и исследовательским центром Nokia</a:t>
            </a:r>
          </a:p>
        </p:txBody>
      </p:sp>
      <p:grpSp>
        <p:nvGrpSpPr>
          <p:cNvPr id="47127" name="Group 7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181422" y="4606554"/>
            <a:ext cx="2211083" cy="545855"/>
            <a:chOff x="75" y="2819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37" name="Rectangle 12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gray">
            <a:xfrm>
              <a:off x="75" y="2819"/>
              <a:ext cx="1365" cy="337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>
                  <a:solidFill>
                    <a:srgbClr val="002960"/>
                  </a:solidFill>
                </a:rPr>
                <a:t>Интеграция</a:t>
              </a:r>
            </a:p>
          </p:txBody>
        </p:sp>
        <p:pic>
          <p:nvPicPr>
            <p:cNvPr id="47138" name="Picture 13" descr="Networking%2520Photo"/>
            <p:cNvPicPr>
              <a:picLocks noChangeArrowheads="1"/>
            </p:cNvPicPr>
            <p:nvPr>
              <p:custDataLst>
                <p:tags r:id="rId33"/>
              </p:custDataLst>
            </p:nvPr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" y="2825"/>
              <a:ext cx="365" cy="325"/>
            </a:xfrm>
            <a:prstGeom prst="rect">
              <a:avLst/>
            </a:prstGeom>
            <a:grpFill/>
            <a:ln w="19050" algn="ctr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28" name="Rectangle 31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2476737" y="4606555"/>
            <a:ext cx="4326593" cy="7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ts val="204"/>
              </a:spcBef>
              <a:spcAft>
                <a:spcPts val="204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Консультирование по выходу на экспортные рынки и организация взаимодействия участников</a:t>
            </a:r>
          </a:p>
          <a:p>
            <a:pPr marL="197607" lvl="1" indent="-195987" defTabSz="913526" eaLnBrk="0" hangingPunct="0">
              <a:spcBef>
                <a:spcPts val="204"/>
              </a:spcBef>
              <a:spcAft>
                <a:spcPts val="204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b="1">
                <a:solidFill>
                  <a:srgbClr val="002960"/>
                </a:solidFill>
              </a:rPr>
              <a:t>Социальные сети для международного сотрудничества в области R&amp;D</a:t>
            </a:r>
          </a:p>
        </p:txBody>
      </p:sp>
      <p:grpSp>
        <p:nvGrpSpPr>
          <p:cNvPr id="47129" name="Group 65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81422" y="1297416"/>
            <a:ext cx="2211083" cy="545854"/>
            <a:chOff x="75" y="837"/>
            <a:chExt cx="1365" cy="33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7135" name="Rectangle 6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gray">
            <a:xfrm>
              <a:off x="75" y="837"/>
              <a:ext cx="1365" cy="337"/>
            </a:xfrm>
            <a:prstGeom prst="rect">
              <a:avLst/>
            </a:prstGeom>
            <a:grpFill/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2009" tIns="72009" rIns="72009" bIns="72009" anchor="ctr"/>
            <a:lstStyle/>
            <a:p>
              <a:pPr marL="583101" defTabSz="913526" eaLnBrk="0" hangingPunct="0">
                <a:buSzPct val="100000"/>
              </a:pPr>
              <a:r>
                <a:rPr lang="ru-RU" sz="1300" b="1" dirty="0">
                  <a:solidFill>
                    <a:srgbClr val="002960"/>
                  </a:solidFill>
                </a:rPr>
                <a:t>Управление</a:t>
              </a:r>
            </a:p>
          </p:txBody>
        </p:sp>
        <p:pic>
          <p:nvPicPr>
            <p:cNvPr id="47136" name="Picture 7"/>
            <p:cNvPicPr>
              <a:picLocks noChangeArrowheads="1"/>
            </p:cNvPicPr>
            <p:nvPr>
              <p:custDataLst>
                <p:tags r:id="rId31"/>
              </p:custDataLst>
            </p:nvPr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0" y="843"/>
              <a:ext cx="365" cy="3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30" name="Rectangle 33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2476737" y="1297417"/>
            <a:ext cx="4326593" cy="94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 eaLnBrk="0" hangingPunct="0">
              <a:spcBef>
                <a:spcPts val="204"/>
              </a:spcBef>
              <a:spcAft>
                <a:spcPts val="204"/>
              </a:spcAft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Тесные отношения с корпоративными партнерами (особенно с </a:t>
            </a:r>
            <a:r>
              <a:rPr lang="ru-RU" sz="1200" dirty="0" err="1">
                <a:solidFill>
                  <a:srgbClr val="000000"/>
                </a:solidFill>
              </a:rPr>
              <a:t>Nokia</a:t>
            </a:r>
            <a:r>
              <a:rPr lang="ru-RU" sz="1200" dirty="0">
                <a:solidFill>
                  <a:srgbClr val="000000"/>
                </a:solidFill>
              </a:rPr>
              <a:t>)</a:t>
            </a:r>
          </a:p>
          <a:p>
            <a:pPr marL="197607" lvl="1" indent="-195987" defTabSz="913526" eaLnBrk="0" hangingPunct="0"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Вовлечение нескольких организаций (</a:t>
            </a:r>
            <a:r>
              <a:rPr lang="ru-RU" sz="1200" dirty="0" err="1">
                <a:solidFill>
                  <a:srgbClr val="000000"/>
                </a:solidFill>
              </a:rPr>
              <a:t>Tekes</a:t>
            </a:r>
            <a:r>
              <a:rPr lang="ru-RU" sz="1200" dirty="0">
                <a:solidFill>
                  <a:srgbClr val="000000"/>
                </a:solidFill>
              </a:rPr>
              <a:t> – финансирование, VTT – исследовательская работа, </a:t>
            </a:r>
            <a:r>
              <a:rPr lang="ru-RU" sz="1200" dirty="0" err="1">
                <a:solidFill>
                  <a:srgbClr val="000000"/>
                </a:solidFill>
              </a:rPr>
              <a:t>Finpro</a:t>
            </a:r>
            <a:r>
              <a:rPr lang="ru-RU" sz="1200" dirty="0">
                <a:solidFill>
                  <a:srgbClr val="000000"/>
                </a:solidFill>
              </a:rPr>
              <a:t> – консультирование) </a:t>
            </a:r>
          </a:p>
        </p:txBody>
      </p:sp>
      <p:sp>
        <p:nvSpPr>
          <p:cNvPr id="47131" name="Rectangle 39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6929678" y="2386339"/>
            <a:ext cx="2032900" cy="2804489"/>
          </a:xfrm>
          <a:prstGeom prst="rect">
            <a:avLst/>
          </a:prstGeom>
          <a:solidFill>
            <a:schemeClr val="bg1"/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471" tIns="73471" rIns="73471" bIns="73471" anchor="ctr">
            <a:spAutoFit/>
          </a:bodyPr>
          <a:lstStyle/>
          <a:p>
            <a:pPr marL="349861" indent="-349861" defTabSz="913526" eaLnBrk="0" hangingPunct="0">
              <a:buSzPct val="100000"/>
            </a:pPr>
            <a:r>
              <a:rPr lang="ru-RU" sz="1300" b="1" dirty="0">
                <a:solidFill>
                  <a:srgbClr val="002960"/>
                </a:solidFill>
              </a:rPr>
              <a:t>Следствия и выводы </a:t>
            </a:r>
          </a:p>
          <a:p>
            <a:pPr marL="197607" lvl="1" indent="-195987" defTabSz="913526" eaLnBrk="0" hangingPunct="0">
              <a:spcBef>
                <a:spcPct val="30000"/>
              </a:spcBef>
              <a:buClr>
                <a:srgbClr val="002960"/>
              </a:buClr>
              <a:buSzPct val="125000"/>
              <a:buFont typeface="Arial" charset="0"/>
              <a:buChar char="▪"/>
            </a:pPr>
            <a:r>
              <a:rPr lang="ru-RU" sz="1200" dirty="0">
                <a:solidFill>
                  <a:srgbClr val="000000"/>
                </a:solidFill>
              </a:rPr>
              <a:t>Для успеха необходимы инвестиции в областях, в которых уже есть преимущества (например, баланс между научным персоналом и людьми, обладающими коммерческими навыками), а также интеграция между важнейшими партнерами</a:t>
            </a:r>
          </a:p>
        </p:txBody>
      </p:sp>
      <p:grpSp>
        <p:nvGrpSpPr>
          <p:cNvPr id="47132" name="Group 58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7823829" y="866564"/>
            <a:ext cx="1206782" cy="310991"/>
            <a:chOff x="4723" y="351"/>
            <a:chExt cx="674" cy="192"/>
          </a:xfrm>
        </p:grpSpPr>
        <p:sp>
          <p:nvSpPr>
            <p:cNvPr id="47133" name="Rectangle 59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4723" y="356"/>
              <a:ext cx="104" cy="104"/>
            </a:xfrm>
            <a:prstGeom prst="rect">
              <a:avLst/>
            </a:prstGeom>
            <a:solidFill>
              <a:srgbClr val="458B45">
                <a:alpha val="5294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5720" tIns="0" rIns="45720" bIns="0" anchor="ctr"/>
            <a:lstStyle/>
            <a:p>
              <a:endParaRPr lang="ru-RU" sz="1600" b="1"/>
            </a:p>
          </p:txBody>
        </p:sp>
        <p:sp>
          <p:nvSpPr>
            <p:cNvPr id="47134" name="Rectangle 60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4859" y="351"/>
              <a:ext cx="53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3526" eaLnBrk="0" hangingPunct="0">
                <a:buSzPct val="100000"/>
              </a:pPr>
              <a:r>
                <a:rPr lang="ru-RU" sz="1000">
                  <a:solidFill>
                    <a:srgbClr val="000000"/>
                  </a:solidFill>
                </a:rPr>
                <a:t>Основные преимущества</a:t>
              </a:r>
            </a:p>
          </p:txBody>
        </p:sp>
      </p:grpSp>
      <p:sp>
        <p:nvSpPr>
          <p:cNvPr id="44" name="Slide Number Placeholder 3"/>
          <p:cNvSpPr>
            <a:spLocks noGrp="1"/>
          </p:cNvSpPr>
          <p:nvPr>
            <p:ph type="sldNum" sz="quarter" idx="12"/>
            <p:custDataLst>
              <p:tags r:id="rId27"/>
            </p:custDataLst>
          </p:nvPr>
        </p:nvSpPr>
        <p:spPr>
          <a:xfrm>
            <a:off x="8088766" y="125258"/>
            <a:ext cx="432048" cy="365125"/>
          </a:xfrm>
        </p:spPr>
        <p:txBody>
          <a:bodyPr/>
          <a:lstStyle/>
          <a:p>
            <a:fld id="{178ED7E5-E168-41FC-9610-D5E15D9A79FC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857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6&quot;&gt;&lt;elem m_fUsage=&quot;5.82955646573872950000E+000&quot;&gt;&lt;m_ppcolschidx val=&quot;0&quot;/&gt;&lt;m_rgb r=&quot;0&quot; g=&quot;cc&quot; b=&quot;66&quot;/&gt;&lt;/elem&gt;&lt;elem m_fUsage=&quot;1.68909463529699910000E+000&quot;&gt;&lt;m_ppcolschidx val=&quot;0&quot;/&gt;&lt;m_rgb r=&quot;66&quot; g=&quot;99&quot; b=&quot;ff&quot;/&gt;&lt;/elem&gt;&lt;elem m_fUsage=&quot;9.00000000000000020000E-001&quot;&gt;&lt;m_ppcolschidx val=&quot;0&quot;/&gt;&lt;m_rgb r=&quot;fa&quot; g=&quot;c0&quot; b=&quot;90&quot;/&gt;&lt;/elem&gt;&lt;elem m_fUsage=&quot;2.94721008016696650000E-001&quot;&gt;&lt;m_ppcolschidx val=&quot;0&quot;/&gt;&lt;m_rgb r=&quot;0&quot; g=&quot;80&quot; b=&quot;80&quot;/&gt;&lt;/elem&gt;&lt;elem m_fUsage=&quot;1.66771816996665770000E-001&quot;&gt;&lt;m_ppcolschidx val=&quot;0&quot;/&gt;&lt;m_rgb r=&quot;7f&quot; g=&quot;7f&quot; b=&quot;7f&quot;/&gt;&lt;/elem&gt;&lt;elem m_fUsage=&quot;1.35085171767299280000E-001&quot;&gt;&lt;m_ppcolschidx val=&quot;0&quot;/&gt;&lt;m_rgb r=&quot;d6&quot; g=&quot;0&quot; b=&quot;93&quot;/&gt;&lt;/elem&gt;&lt;/m_vecMRU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30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Y.pwKFvk6PG5spVMRm7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sUU.SAuUazKF3hVyVBr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TghO7LmP3k.awqsXltL4H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TghO7LmP3k.awqsXltL4H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J60Ybuk0GKSWGVXgVzV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sUU.SAuUazKF3hVyVBr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sUU.SAuUazKF3hVyVBr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sUU.SAuUazKF3hVyVBr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sUU.SAuUazKF3hVyVBr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kXWN9vOEaxxz4BB7Ozt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LxXtK1nkyt5vbGUCehM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bvOxvUcEKsVYzEiJSOv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YHp1zOhEemiNWjUGfMl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yersvlTEOMhlswZgr09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i2vF_7QEWQnuqAc.._5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V4w2S6TU.JjAb9L88B2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SKFL5HsEecVFJM6cHK_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Z_8CD8dk.eYoTP0jyn_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hxUmXzC0qpNhhSZNILQ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6xvPr3t0Kyu.1Uu5UBt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4E7KJgnGUG2VdD6rbNIG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uJFXSb6kWu32eP5Z7Hg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fKhNbi5E2eLg9CJ8r4h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msQXtLUe2GQZm94LWG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GTTK8MvEyNqHXhj9g8M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XeIf1rKUe6dj2ZmMfr3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D_DQnxY0Km7y_TtBRm3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OlTP_cSEGTK4KOTtUyw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1HvezUxpkKAsVTi3UK3J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osyEK4qEq0l_BMI7ynm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gdRhbkj2L02Lk3Ti9zibQ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Un8xFTd0e1zEDzLb7rM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Feq3Hg90e.vmEZ8WQu9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A0IwTq7kmGn8sB39r4O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IfQkNxQs8UOZnlNs_z7Wb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uHBwHdt0KAPsfRUCR.F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ZI3Pm.xkmugznxJeYVP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Dcnnoo4EaFXG5RtvhI9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1N2eONiwEa2W4hQ0DLEh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sQkFwDxwkiqc0uyoI6h9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RScA98Z02l8pIzptVPW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i8BBjBEU.MvC.dty_AR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4oQNftVkS8k6q8zpmFC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zYnaPn81EmYL1gaIevst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LuXa0z6HUyC9f2imBb5g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6cHJrTYREOxkotyNBHQh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Vc14HVxkGC6iqInZmot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woDw.ER0iyG0oPEkAC5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0dHSXQB9E6yuxRZd4eoz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pKJLU4CAU2EDabJ95G3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XqyajDLEi8.z3QCVxA8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Teuf07fUeBrGVuMm66R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Dr0rRXeEGg4j2YIpwfN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G7tKozjUqpDbuhEBDWQ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yeUbpcUG1rM5GNDq9X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SgPY1T60W16H3Xcy2ksQ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8dEnn4dE6sohWdYREkH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wfmNbp1kWO5_k.zSCZU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PTXEneukiKhQAHxTe_L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KCrwv1AEuDG0HlSBtsB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Jxfv7MVZkOiABrKngtc_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SB2NmTGIkCptc4OD3zoM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9hqfIU4S0uTKaM.9Meqg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gdRhbkj2L02Lk3Ti9zibQ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HINKCELLSHAPEDONOTDELETE" val="pMqo0yJtZTUaGEA9KG2k9L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  <p:tag name="THINKCELLSHAPEDONOTDELETE" val="p8gB5BxNPbE.DCmU_qWuyB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psx2JIOs5EiSE6zSgqRh2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KjN_nMNk6HiOsxmBJkqg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UGKudk.iiEezEep6VFMyu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8VPl4vcEOfOLG90r44y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F1eu6wsUqXC_Pr9qoj.w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J_xAR8NECzNLG7ZfFiTg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QbGTbeXU.f7XcSXO_gJ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EcL_FW_0WV8mzfFW7Cb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tm0wGY40SVB5lJhe88y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6.NhnmA0ev.B_hivLgVA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9bRzqhAjUCjqca8ULo3Q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TAQnH6H0mSAEVzuR.LH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Ng5njmPu0OgM7F8Zy2n5Q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1ZvSitck2TjULiSVw6.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vqkxvRWpUq6hitYHEnLu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HAeIwO002aVe2dHsbJ4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vbeLHzlEqjKUhFVzBeV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ojGOHgOEWyfr1Fma7iEg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R8ea3ZV4kO3Wnc_mcngpg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CBwqvq_.0a.akm9ZDPkZ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eIeYsgUkmCJ3WIfOoENQ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NboYcO5ekyddr9LUIVBD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D1yXGb1kqyIaN.mxvEF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nE94Nahk6dsQ8vp4fZeQ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rJG.q9RUGOBiMoG4gJy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18KDHFk8U2QFsT3lzv6t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96.qK0JUuPztrIndiSG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qZ6rOXcUyxaKUhlMwAg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5HYizH3yU6Qus9uqa5x1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xfL1rCi0KzEnlJAxjJbQ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52fV8jtLkWQ_t3rYQrtg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rSr8CEskmp1_Rm4sc1n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z0uV4OM02RGWDw3lzKd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bajc8.KUE2xwWQKfTd4S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ARIGd7N90afzZF1kiV5I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BhF_MGiEGqj6pL3Bogr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8qayBcUE0iUCAxTVd5Wv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SsJoMS50ysDmV_sj00S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H8gCDYOQU6yffEcek923g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PgaPhlBVUOocWfQ1vkm_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LtS8sRf20kuMj8Lzf3d4m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qyFSeyxzqkS.SRPnwirueQ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9naxJv4kOe2eO9R1Ke0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1eLqMUdF0O4J_DC2dvMr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RYkqmxwka_Qo4np85SM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3vEitoRkaLR3E5TkXsB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rM4JMReUifjEsn20zL2g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QlKaSFL02eP8axiCAjV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WeP4S_KJkSVTTUKRzcR5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6KVePPFkGY6fKSvNau3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GTTK8MvEyNqHXhj9g8Mw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XeIf1rKUe6dj2ZmMfr3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D_DQnxY0Km7y_TtBRm3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OlTP_cSEGTK4KOTtUyw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osyEK4qEq0l_BMI7ynmA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vFTFAGukSGCvTp6FkLR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7ICYirLkWZSsX2ToxCqw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PS9s8EpEKF1C6GMG.l3g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AF3Omj9U6t2NOCVN1g4g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oyDX68UkWus2Q1AuF.7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7N3nRLw02Si1Aw9osMp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i17.yEAk2jwwlPF8zj2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GSa7GCrokCaIOECCPfq5Q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gHXCRFsVUqqeGhmuaU3h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ww.QQG4JEeKqOvdiHNrBg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_YJqNO_G06SxFWaPKVBAg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Un8xFTd0e1zEDzLb7rM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Feq3Hg90e.vmEZ8WQu9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B8BGX46AEONJ6QbRpuMn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K6FhvpeU6xREC0tfiyLA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7o5PaJ40W5ZSpC8KHL3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.6BG0pmUGh_uhw4XUha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96.qK0JUuPztrIndiSG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qZ6rOXcUyxaKUhlMwAg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jCbz4gWsEUGpShdx6u79p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jk.NhI6UmYFNCOONijrA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83s5f11k6AEPqdT2TGU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isQlAfvkq.yKMIhasaa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SnO5KOiX06jRMGZhhVgD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d41GWDekmfRK3FpcNLY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ud2IyIIEOb0GuCfjJVxQ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GyyJZB9kOc7Tr9YGxps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nBtaQnE0Wa0cv849Q3tQ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jB9Vs9G0WZx7PxWgOz0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.slf.7tIkWM6aBKGkTOzw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.46pP8bU.pwiy1dKEjp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DcE6wP0pE6E4nYsB1IJig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.i7P1_FECJ9mL5zg3Ds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tQ15tgmkquTQ7NVUOWn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8585rghhUu_wHCBOeCfJ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_hj0.t40uarRdaQGgAqg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M89KYgBx0O3ymbvR9bxR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vrhTxuZUiguF3cLCgMK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WlbuPXgkeLTAFfkXzV5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8wkvkgsEqF0TvvNTzvMQ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MZQr0SeUuUfi_oTDdqY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fKdBgbpeNkuVPWx0ksONKg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nB5.7HVkqZD5RVq7EIQQ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FtmEy5IUmEJpEiC2Spmg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UkghyFo0yXuz_BwcF9B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ZmNWqHOk68xf5.Exe7M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5wM28UhkuO28w3cMRPlA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ZK0ToS0.fUzhQn09E2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CLrUCEXqdUqzt_HoYsZjhw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hOfOWQv_k6C2tf3z3y1Og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maEPa_J1k6vy6LIb6J.bQ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Mgsl3jUkuSjiU4WHFC0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q3FM1WZUesLgDPFzhLA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1F4jUxyi02EiRUNCW1t7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5V3h7R5YES1iMO.YjFYM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EWkeDg2DHka2koq9Rtuc7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KnRRJ3Gki49rTPwt70WQ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slRknpLdU2IojfLDdDhRA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7fT9OGrXkCa7yM3gPUHj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hIJumliYE2EkiD912tt0g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9basaO6CkKhHcu1p3jDwQ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jFumqYMaU.4g4pL5sCFsQ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L45BGgvckyDSR_EexBEFw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i4kBk.XOkeRryph6fh.w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LBSdeyhEWpPPnsGd8AVw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2ZMEEjDE.ebMCKsLk9Lw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cuufjpDEaIIg6Hp7z0Q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MOPqpSf0WkSRoMWEHZaC6A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HVtqie8f0S3FueUOfBZtg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4Dw1tmzU6lEmLem5wb6w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BYxiM5DxE6ah1jS9sf6Q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2qv3t3vnE6eBk8h9wH3Ag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inCQ..nkW_WmERdl10.w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O2_OQFEEK4hoBRphWuCw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96.qK0JUuPztrIndiSG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qZ6rOXcUyxaKUhlMwAgw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RYkqmxwka_Qo4np85SM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eTyz5.DUW2dYeRUdVi.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3vEitoRkaLR3E5TkXsBw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ZmNWqHOk68xf5.Exe7MQ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5wM28UhkuO28w3cMRPlA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qNoAFKd0CGDPFTeo_BqQ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70Qv9F9pYk20MX4cLD0zFQ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JBL6F5JEmifQlwVKlMYQ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FFiY1l6k6jdKl516tT0w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DGC5WM7U65H_4QxvIdB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Fc1OEUSGEqgX5wUL4SVvw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4Fo0QCH0iuVHBUFIZJq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EKq6z3uEWyJGg67_9FfA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zWSoQil0yUeTt054q3BQ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6WhwlfXEO.n1NAnXqxHw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JiVe_bukmblAUxzpmpJA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ygUHam9Uibd84BQryWoA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686hm3RkqOd9XqOGcPg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82kD5rzi06BINWJPeP.J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1u4oK3N02Pw0gsluiQWw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NKnX1XZEmCeqWv9exb_w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ohFMDZake2dLh5g.sj0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hVVxB3m_U6gpcfb0ILv_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B1JuO3XEmdaSx6ijDMEw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042YTMKq0GbRgc6HmjA_Q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.QNAu9FOku3rlDReciELA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Ku4WWquU._qiXGTO6Ewg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UPHS63SVI0.8_GsMV7rmkg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2WwZYuH06SS_Eqqxwx4A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6WhwlfXEO.n1NAnXqxHw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ffIuQJkU2BryB5Z9idEA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BrMW9Da0OteVvG8uF_Tg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96.qK0JUuPztrIndiSG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PnMgk_CU2cYgVXzhjGog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qZ6rOXcUyxaKUhlMwAg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ZmNWqHOk68xf5.Exe7M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5wM28UhkuO28w3cMRPlA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rsHiziBkS6fLl.byk81Q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WS0nTBbfekSgJriS5t2tlA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YsQVvCUUUKEWK1yeAQbaQ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2._kaIugNUimzzqEPdrgd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udRh1m.0.DbXDKl0NKkQ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rk97dgtUqMBj6KTiMUMg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4ra9ARX20K.2UuT57ts8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q11xJFgEmqyxhz5jhLWg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ibMTfa3ECLyV6ZE0fiVA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rnK4MFX0qFne8KE8zzTQ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o3HgmfDkW4xPfHZstx1w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R3RpvHP0SB9y4TdMUVVQ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kLYb_.i06qCBPxLXHbHw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KQ818EbkOOeAnhdAUCug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5MdfaRWEWYw8yNdeBYiA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Jn6WJgSg0mNdF_l18KjmA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VD3u3WvEqO5cq9iKyPsw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Cah_TMSmUCfzYEo6GUG7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BvthOvtkepqqTmUeWqHA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TvZBvfxm0aIQZZFUXtcLw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mA.qQfv0qCG5dkFQJXIg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tyFZAPgEerto6qfJX3CQ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nF0lK9K0OvMLSwEudUgQ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4q6RsAkPEaHLPVxeiyxmw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dFUJAuXkmqggfkYW6y3w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tcCn9Yw0K7A97wEarbJg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6XSMMOfrkGbycBL23y3Kw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pbLujZ7E.9NzvZBgBViw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SHQ.zC0USvUTBrcy7Ys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sv1snLi0SYljTWQygRfw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tcjj1zXb0qe0SapwRv8Pg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Mc6l9lpUyb3lo9kJQsvA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_XzKxqBdEmGPGLALMwYJQ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Qi3U3b1ka7veA2ECFHiA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9jniLvaSUmnxtx4zJfKmg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kfECu3qECkrn1riT6o3w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a8DKaOFE6OuVM9IT_6Og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w4c6Zz7kimcRcWLzpngg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iKt4Op.ECLruBJSGU8Q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rsHiziBkS6fLl.byk81Q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NjFXmYbkqCbXMfBkc70Q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cMJpFMyDxkGosrHmsoZVdA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7qdznY_0mEoafGZtP4xQ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H8jODXdE6nLJiUseO0Ag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xrsJGHek6hxDEXKpjIPA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yX7dmDY0Wa1nrXqZYBVw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kDiDP0_UmTtirenDyo6g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RDLU8oy0qlc1pw4dKnDA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gax2kANk.nEF73IY_SA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ict81znEyCv5KmbBMgxA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_4V2DkVck6GHgAMWgx2rg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sGEOVog_HEi35eW9u0uDAg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rwuOMaAKV0GBtI4._Q8xVA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5JJ52iMq2E6ld2_Qrov34w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VXY5v6_stkmJp9n2sjB6Rw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Vk5BHKRNzk2C0UuHB3cExA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CItKp8kE2IB.SHr5q7Uw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2mF.tQH9_UyfnQGhws9eKA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cIH.o0g0yeSftN6HFt9A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SGsM5UGk9kynoUI9tx.WSQ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XYAGDV7tIEi5g7UCQ4BfwQ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TghO7LmP3k.awqsXltL4HA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J0S.th1kECXoOTfaBWhiA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R6JgyWgkWZ4hW3oy4F.A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YOGb..m06frqYgaa76Gg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9d.dAIJUWNCZTSo3rsKg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zrswNMz60yw.kIRzqM6jg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3aLRWpVNkiQTfPgduRK8w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K0rIrBdDEyMzhjuzBvFhw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rRI9Pz3UifVdCQXhS9m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3SX_rLZkSZRfni0S8R3Q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GeuBqAIUacDO3R62JNNg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Fst5XZmkKzhcCy34TEUw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qO53_To8CkmaIY.Rd5GZQw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usR_Csl0aA2ihqBsnVkQ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SAwNGMXi0u04f6FHKzCyg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Yf.xIKfUO1UJs3EngRPg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dIeH9WEKEGRM5_6Kw7YMw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723d4ww0u3QBJvwAPkPQ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HM.xvAOUGQL_lCz03a.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09ttQlFFkCybeSpAt5l3w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.mT5FebE6mxGi9HuEeLw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4VCT0lXUqkWOoCHTuzyg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AOInQT5EyHGpiK1Ienzw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nkPgNvQU.hqrgs3PLNCA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ZmNWqHOk68xf5.Exe7MQ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5wM28UhkuO28w3cMRPlA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lbuxKAUCAcfWqudd9Kw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Z7k46VM06RKA4fhDv0Eg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REp8mqSEiXEETpYJNeZA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Sqo_ucS0euRJ1H9JiH5g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QO96_cd0KIM0nvzemGQQ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Yu0lZTfRN0CHdZCYR9wuCw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vBfEPHQUu9Stnk5ueJFQ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qqt4RmqkWA5RCEhfzKsw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sT1k9K6IECRRli_pG1XvQ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MZvtHy.EaojvZLYEiGzw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o3yf.Ehk.DebYuQoSUf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dUF9_HV02CUOU_E2e3LA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goRub5o0KaNvRkKckHvw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IKnc1ZEkqDxcyaMFCanQ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CdK4VjYE6fdEotkDxoKg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6Kw2qow0C4ITWOnMAWXg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V8ATv1zE2VmsU8YLwcrA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RBNSTrf0eb13CSVAqLMQ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1CENRZt0OuZybNDuRIRA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9m.bw8RhO0.RYJ_z7DTeKQ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hdnPKGcOMUCIZjsGFHo1hw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gOqYQd4MEUG7LGnPhx8ZM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AuvA.1aKU6Q7vQsjMbr1Q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kl4vyJhsU0.BGKAWhlXJQA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.Z1teFHmDUuf3f9Krc0RUw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8Qf8AGmnVkSi5pJ.K0aVww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.SEplmeAEyu.evdNSiqPw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oDJ6HgBOUK2ofpeafdXXw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jTyAQWN3Ee4.PlOdnmoSg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HZs2165C0kK_Gbx.aA0wpw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_3YM9B5kCJ6Mzd4JvPnA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1QjshBDruEec_DH_D6zAhw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mNQ4HkhAME2DqHi9jIWPh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M7I9Y.iEK5oTlyjgoY9g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tAV_UevixkS4k8TZQ2Ojgw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B4oY.sPECifEkgJOmXHQ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xgUvrPEuokGe1I3fMaVLsQ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j_m6.2BF6EKj3q0gN2aPXw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Sf22SDpyy0qLxUqWqXOwQg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KfsyjBoUCLqdQOVjaygw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9aB3rzeOgUKYRxTN24ujdw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KfzuribYckiqQj8_ouNB6g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676pbm72EUeFfbD0huvOKA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tFHvz68Um_A4xg.dZ6N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M7I9Y.iEK5oTlyjgoY9g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acF9pCQVMk67Kx98zuKBaQ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NYsFhPpKoUC8lcUvyVwCUg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LL4FLliHf0eLUcBCYHq9VA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UY455QhEaH5oywSR7yBQ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46M6aNkrGkKErlb_3L4H.Q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PV9I02wcV0Sy0JriH40Awg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YLkyxYCJk0KKmoVHulFzVg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ieZNP7bUiEI9qUwJA_rQ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.gzXzjm4aUeLDXSn.sGSkA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jzc_X33tdk.H1fdaK1Qm.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lpNXgaAUW0T_S2YLirPQ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se9.K4KsVkOb4973.7ncIQ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E25YHC40i5a87rbA0zOg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_7mQATq0a4hU8OnFkGqA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X.smFMqlUe.69A4E.4Bbg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rRI9Pz3UifVdCQXhS9mQ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GeuBqAIUacDO3R62JNNg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Fst5XZmkKzhcCy34TEUw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9_7iyGZTUGYMFHg6cgcEw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rMShJ.NU2_pwoF8TnZb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MOPqpSf0WkSRoMWEHZaC6A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uF26muAE._ZZn_f4SCZw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0niKWEiEClxX5sYNe.lg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A0aGGoUkGLr8Gs.e934A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5h_D.bwEiqpl1AhDV9tA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mvZwwcA0Kvyrv4lpqWIA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23SjFU7kCRAbmpeoGaqQ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VVsliGaUyZEt7Xqw9Rsw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.68Fca9EipNweW03NbXw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YIsu1kmEqKWRgwPwSlQg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DbGwK.MkGGovd9RzP9O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BbwVJr3NtEmErgNyCoJfUw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HDk._tDEabakh_d3Cw4w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z7eOfkNkujaoqYMSkHIA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Sr5aeiZ0SZ8OhYzJmNrg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Gy5NIOkUGR_dnnq6mkCA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UYjoXZDEu4dhxXTq7_xA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WWCvkyL80KCtRxzcdf1iA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_ESQqD6ECfc5zmyEK9qA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br8bu_2KUSIcHBM9Yldk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MOPqpSf0WkSRoMWEHZaC6A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E7ayOWaUGxHZppJrxPZw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2ZbcmxT0moFgNZwbmQig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bc1NibZ8sEua7jdX.SF.Lg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vIg_aimUmXQ0PsDVwByg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NTosl3ykqDOdoHRBQz3w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xIdlebcECQ_Nqh518JTw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5lYe_oHJUyJH0MTbyOpxg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SmOCW9jWPkasRyRf1IVDpQ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jg44u0icNkuM7dgef3lGug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K5NCSgMi_0SFfTw_z7GxX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cVtz.Al7AEuufI5e5e7QUQ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D6HNbH47.EmDF1gFqXSDfQ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UhFSnD0Eu36CTvLu4Ubg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lSe53ubNk.FD3ni58_ecQ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kXg5LU7U.gg1Bymch_vw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5LNHxszo80GI1yhD0hTuWQ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3dCNE5yEmITahDkWyLJQ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YIsu1kmEqKWRgwPwSlQg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DbGwK.MkGGovd9RzP9Og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A0aGGoUkGLr8Gs.e934A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5h_D.bwEiqpl1AhDV9tA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9_7iyGZTUGYMFHg6cgcE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rMShJ.NU2_pwoF8TnZbQ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aAoW2I30ucF7_rNayLeA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rRI9Pz3UifVdCQXhS9mQ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GeuBqAIUacDO3R62JNNg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Fst5XZmkKzhcCy34TEUw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ruF26muAE._ZZn_f4SCZw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0niKWEiEClxX5sYNe.lg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mvZwwcA0Kvyrv4lpqWIA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23SjFU7kCRAbmpeoGaqQ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VVsliGaUyZEt7Xqw9Rs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.68Fca9EipNweW03NbX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2TQd_jT0qBcwmLACCYT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rsHiziBkS6fLl.byk81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rsHiziBkS6fLl.byk81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eZ7fcXvWE2xSeliaRM1y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PUxFZ4xkSFNShhGam0j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sv1snLi0SYljTWQygRf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.YfyU9ReZkyk0vWB6MLci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AEKZC5boXUe7KAoMtlb50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80se81N.sEWE4odyJUMZH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  <p:tag name="THINKCELLSHAPEDONOTDELETE" val="p15UXV8sv2U.g7PXYfNs3B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FpfsxPL8GESZ5P2Nf92PN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nNjDB0E260akY9JlUvp0I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e9zjNvkkuKbLrMu2MNM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LHpBBbukKSGpJ7PWXtm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52E1OfKEeYBrgfewLIi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egFQZZte0ilqx73y3nel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sv1snLi0SYljTWQygRf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Huk4JZChkWX6WIpLW3NC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.q.BJXGu06A6fDxasqVB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oEQESKABU6nxcWMygm80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9TLGCl41kipvM.m0yduT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0SQbQKskigcxnv4JN8h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1aWz6UxAke495PvaDcuZ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jm9JWG4Ey20fkJHSzw1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6ncRu7kkqw37x_zFoWu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Z_gSQBP0iGs0lTC65dL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g60gBvGkkaq42BNVYX3o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S_gOyJQEmy2Xm_pdHUk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UelUu5DUyQz7_6ysnRA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OLi5X_yk6nRL2Qr_mS_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WBOWwskE2pBNDkuVJh.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  <p:tag name="THINKCELLSHAPEDONOTDELETE" val="pTghO7LmP3k.awqsXltL4H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8.75"/>
  <p:tag name="LLEFT" val=" 14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144"/>
  <p:tag name="LTOP" val=" 208.7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rm Format - Russian">
  <a:themeElements>
    <a:clrScheme name="Firm Format - Russian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Firm Format - Russi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123784</TotalTime>
  <Words>2824</Words>
  <Application>Microsoft Office PowerPoint</Application>
  <PresentationFormat>Экран (4:3)</PresentationFormat>
  <Paragraphs>455</Paragraphs>
  <Slides>17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Firm Format - Russian</vt:lpstr>
      <vt:lpstr>think-cell Slide</vt:lpstr>
      <vt:lpstr>Презентация PowerPoint</vt:lpstr>
      <vt:lpstr>Видение, миссия и ожидаемый результат Фонда Сколково к 2020 г.</vt:lpstr>
      <vt:lpstr>Признаки саморазвивающейся инновационной экосистемы</vt:lpstr>
      <vt:lpstr>На основании анализа инновационных центров можно выделить следующие основные типы моделей управления экосистемой</vt:lpstr>
      <vt:lpstr>Развитие модели управления Фонда</vt:lpstr>
      <vt:lpstr>Презентация PowerPoint</vt:lpstr>
      <vt:lpstr>Залогом успеха экосистемы является соответствие минимальному набору требований по ключевым параметрам</vt:lpstr>
      <vt:lpstr>Успешные инновационные центры достигали необходимого минимума по всем показателям, уделяя особое внимание нескольким конкретным областям</vt:lpstr>
      <vt:lpstr>Успех Финляндии был обусловлен соблюдением баланса между научными и бизнес-целями, а также формированием навыков в сфере коммерциализации</vt:lpstr>
      <vt:lpstr>Проблемы Дубая, связанные с развитием инноваций, объясняются недостаточно эффективным решением кадровых и организационных проблем экосистемы</vt:lpstr>
      <vt:lpstr>Малайзия не смогла решить проблемы регулирования и привлечь необходимые кадры</vt:lpstr>
      <vt:lpstr>Биотехнологический инновационный центр в Нью-Йорке  еще не доказал свою эффективность </vt:lpstr>
      <vt:lpstr>Пример Южной Кореи показывает, как государственное планирование может привести к достижению высоких экономических результатов </vt:lpstr>
      <vt:lpstr>Для достижения необходимого минимума и определения ключевых приоритетов развития успешные новые центры выбирают модель «управляющего»</vt:lpstr>
      <vt:lpstr>Путь развития модели управления инновационным центром на примере Израиля</vt:lpstr>
      <vt:lpstr>Функции координирующего органа меняются с течением времени, но он по-прежнему играет важную роль в координации работы экосистемы</vt:lpstr>
      <vt:lpstr>При переходе от модели «Управляющий» к модели «Организатор» финские власти сохранили высокий приоритет решения кадровых и финансовых вопросов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 Inozemtseva</dc:creator>
  <cp:lastModifiedBy>Ekaterina Inozemtseva</cp:lastModifiedBy>
  <cp:revision>344</cp:revision>
  <cp:lastPrinted>2012-05-22T07:18:12Z</cp:lastPrinted>
  <dcterms:created xsi:type="dcterms:W3CDTF">2012-04-23T07:50:21Z</dcterms:created>
  <dcterms:modified xsi:type="dcterms:W3CDTF">2012-05-22T07:18:21Z</dcterms:modified>
</cp:coreProperties>
</file>