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3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4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5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6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7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8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9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414" r:id="rId4"/>
    <p:sldId id="352" r:id="rId5"/>
    <p:sldId id="415" r:id="rId6"/>
    <p:sldId id="423" r:id="rId7"/>
    <p:sldId id="422" r:id="rId8"/>
    <p:sldId id="424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</p:sldIdLst>
  <p:sldSz cx="9144000" cy="6858000" type="screen4x3"/>
  <p:notesSz cx="6797675" cy="987425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5F3"/>
    <a:srgbClr val="808080"/>
    <a:srgbClr val="458B45"/>
    <a:srgbClr val="A000E6"/>
    <a:srgbClr val="F3F3F3"/>
    <a:srgbClr val="800080"/>
    <a:srgbClr val="87CCEB"/>
    <a:srgbClr val="7CDFF6"/>
    <a:srgbClr val="99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1" autoAdjust="0"/>
    <p:restoredTop sz="94660"/>
  </p:normalViewPr>
  <p:slideViewPr>
    <p:cSldViewPr>
      <p:cViewPr>
        <p:scale>
          <a:sx n="75" d="100"/>
          <a:sy n="75" d="100"/>
        </p:scale>
        <p:origin x="-2580" y="-960"/>
      </p:cViewPr>
      <p:guideLst>
        <p:guide orient="horz" pos="210"/>
        <p:guide orient="horz" pos="4247"/>
        <p:guide orient="horz" pos="482"/>
        <p:guide pos="68"/>
        <p:guide pos="5375"/>
        <p:guide pos="1474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72" y="-96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718B8-3379-4F84-88C6-637A340A8C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4D12-923E-4ABD-9390-586AE394F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4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328BF-6E35-4A2A-84EB-72702D5DEDF1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05F6A-4394-43A3-9672-DACC8869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2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3838"/>
            <a:ext cx="5794375" cy="246062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3838"/>
            <a:ext cx="5794375" cy="246062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05425"/>
            <a:ext cx="5792787" cy="246063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05425"/>
            <a:ext cx="5792787" cy="246063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19125"/>
            <a:ext cx="5797550" cy="4348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5425"/>
            <a:ext cx="5794375" cy="246063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1200" cy="4344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05425"/>
            <a:ext cx="5792787" cy="249238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1200" cy="4344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05425"/>
            <a:ext cx="5792787" cy="249238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3838"/>
            <a:ext cx="5794375" cy="246062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3838"/>
            <a:ext cx="5794375" cy="246062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619125"/>
            <a:ext cx="5794375" cy="43465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03838"/>
            <a:ext cx="5794375" cy="246062"/>
          </a:xfrm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"/>
          <a:stretch/>
        </p:blipFill>
        <p:spPr bwMode="auto">
          <a:xfrm>
            <a:off x="216024" y="261216"/>
            <a:ext cx="8460432" cy="62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6588224" y="3198474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4088" y="4926666"/>
            <a:ext cx="30963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solidFill>
                <a:srgbClr val="92D050"/>
              </a:solidFill>
              <a:cs typeface="Aharoni" pitchFamily="2" charset="-79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004048" y="3774538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cs typeface="Aharoni" pitchFamily="2" charset="-79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627784" y="4350602"/>
            <a:ext cx="583264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867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B85A-2C39-4BCE-8940-0FC7BD21E55D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7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261884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520D-495A-473C-8C0A-5373EBDD287A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17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5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1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BFDC-B876-4A78-A784-BF810576D558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275356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6" y="1535519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19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7EBC-F185-4A3B-A643-5C650142B950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54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560-0549-41CB-825E-E750F5D2F023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32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2C4D-C610-4A13-84AA-5FE424EB7539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24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19542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E4B8-B912-4C0C-ADA5-28404493DF40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29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6005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E4E5-ED7E-4D5A-8F1A-9561EE0DB8F9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82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F8A9-8ABA-473D-BCF1-666115A8A58C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69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0827" y="234864"/>
            <a:ext cx="584775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234864"/>
            <a:ext cx="6440486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2CE4-28D4-4725-9C0C-4A7BB421277B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1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8100391" y="0"/>
            <a:ext cx="349027" cy="620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056783" cy="576064"/>
          </a:xfrm>
        </p:spPr>
        <p:txBody>
          <a:bodyPr anchor="ctr">
            <a:normAutofit/>
          </a:bodyPr>
          <a:lstStyle>
            <a:lvl1pPr algn="l">
              <a:defRPr sz="1800" b="1">
                <a:latin typeface="+mj-lt"/>
                <a:cs typeface="Aharoni" pitchFamily="2" charset="-79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652" y="908720"/>
            <a:ext cx="8323836" cy="5217443"/>
          </a:xfrm>
        </p:spPr>
        <p:txBody>
          <a:bodyPr>
            <a:normAutofit/>
          </a:bodyPr>
          <a:lstStyle>
            <a:lvl1pPr marL="342900" indent="-342900">
              <a:buClr>
                <a:srgbClr val="00B0F0"/>
              </a:buClr>
              <a:buSzPct val="120000"/>
              <a:buFont typeface="Calibri" pitchFamily="34" charset="0"/>
              <a:buChar char="–"/>
              <a:defRPr sz="2000">
                <a:latin typeface="+mj-lt"/>
                <a:cs typeface="Aharoni" pitchFamily="2" charset="-79"/>
              </a:defRPr>
            </a:lvl1pPr>
            <a:lvl2pPr marL="742950" indent="-285750">
              <a:buClr>
                <a:srgbClr val="00B0F0"/>
              </a:buClr>
              <a:buSzPct val="120000"/>
              <a:buFont typeface="Calibri" pitchFamily="34" charset="0"/>
              <a:buChar char="–"/>
              <a:defRPr sz="1800">
                <a:latin typeface="+mj-lt"/>
                <a:cs typeface="Aharoni" pitchFamily="2" charset="-79"/>
              </a:defRPr>
            </a:lvl2pPr>
            <a:lvl3pPr marL="1143000" indent="-228600">
              <a:buClr>
                <a:srgbClr val="00B0F0"/>
              </a:buClr>
              <a:buSzPct val="120000"/>
              <a:buFont typeface="Calibri" pitchFamily="34" charset="0"/>
              <a:buChar char="–"/>
              <a:defRPr sz="1600">
                <a:latin typeface="+mj-lt"/>
                <a:cs typeface="Aharoni" pitchFamily="2" charset="-79"/>
              </a:defRPr>
            </a:lvl3pPr>
            <a:lvl4pPr marL="1600200" indent="-228600">
              <a:buClr>
                <a:srgbClr val="00B0F0"/>
              </a:buClr>
              <a:buSzPct val="120000"/>
              <a:buFont typeface="Calibri" pitchFamily="34" charset="0"/>
              <a:buChar char="–"/>
              <a:defRPr sz="1400">
                <a:latin typeface="+mj-lt"/>
                <a:cs typeface="Aharoni" pitchFamily="2" charset="-79"/>
              </a:defRPr>
            </a:lvl4pPr>
            <a:lvl5pPr marL="2057400" indent="-228600">
              <a:buClr>
                <a:srgbClr val="00B0F0"/>
              </a:buClr>
              <a:buSzPct val="120000"/>
              <a:buFont typeface="Calibri" pitchFamily="34" charset="0"/>
              <a:buChar char="–"/>
              <a:defRPr sz="1400">
                <a:latin typeface="+mj-lt"/>
                <a:cs typeface="Aharoni" pitchFamily="2" charset="-79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0381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88766" y="125258"/>
            <a:ext cx="432048" cy="365125"/>
          </a:xfrm>
        </p:spPr>
        <p:txBody>
          <a:bodyPr/>
          <a:lstStyle>
            <a:lvl1pPr algn="ctr">
              <a:defRPr sz="1600" b="1">
                <a:solidFill>
                  <a:srgbClr val="92D050"/>
                </a:solidFill>
                <a:latin typeface="+mj-lt"/>
                <a:cs typeface="Aharoni" pitchFamily="2" charset="-79"/>
              </a:defRPr>
            </a:lvl1pPr>
          </a:lstStyle>
          <a:p>
            <a:fld id="{178ED7E5-E168-41FC-9610-D5E15D9A79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58975" y="6453336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Материалы для обсуждения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199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7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7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47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82155" y="1990667"/>
            <a:ext cx="4389768" cy="124720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1266-98B0-49B3-ACD9-41520D8E880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ttomBar"/>
          <p:cNvSpPr>
            <a:spLocks noChangeArrowheads="1"/>
          </p:cNvSpPr>
          <p:nvPr/>
        </p:nvSpPr>
        <p:spPr bwMode="auto">
          <a:xfrm>
            <a:off x="0" y="6428769"/>
            <a:ext cx="9144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smtClean="0">
              <a:solidFill>
                <a:srgbClr val="000000"/>
              </a:solidFill>
            </a:endParaRPr>
          </a:p>
        </p:txBody>
      </p:sp>
      <p:sp>
        <p:nvSpPr>
          <p:cNvPr id="5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000" smtClean="0">
                <a:solidFill>
                  <a:srgbClr val="000000"/>
                </a:solidFill>
              </a:rPr>
              <a:t>McKinsey &amp; Company</a:t>
            </a: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68234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b="0" smtClean="0">
                <a:solidFill>
                  <a:srgbClr val="808080"/>
                </a:solidFill>
              </a:rPr>
              <a:t>Единица измерения</a:t>
            </a:r>
          </a:p>
        </p:txBody>
      </p:sp>
      <p:grpSp>
        <p:nvGrpSpPr>
          <p:cNvPr id="8" name="McK Slide Elements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sz="1000" b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96905" indent="-796905" defTabSz="913526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795286" algn="l"/>
                </a:tabLst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ru-RU" sz="1600" b="1" smtClean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ru-RU" sz="1600" smtClean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 rot="5400000">
            <a:off x="8052288" y="2915538"/>
            <a:ext cx="2040879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600" b="0" smtClean="0">
                <a:solidFill>
                  <a:srgbClr val="000000"/>
                </a:solidFill>
              </a:rPr>
              <a:t>Last Modified 23.02.2012 13:33:00 Russian Standard Time</a:t>
            </a: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 rot="5400000">
            <a:off x="8160811" y="4719934"/>
            <a:ext cx="1823833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600" b="0" smtClean="0">
                <a:solidFill>
                  <a:srgbClr val="000000"/>
                </a:solidFill>
              </a:rPr>
              <a:t>Printed 23.02.2012 13:28:22 Russian Standard Time</a:t>
            </a:r>
          </a:p>
        </p:txBody>
      </p:sp>
      <p:sp>
        <p:nvSpPr>
          <p:cNvPr id="16" name="SlideLogoSeparato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90015" y="6534052"/>
            <a:ext cx="40496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200" smtClean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448515" name="McK 2. Slide Title"/>
          <p:cNvSpPr>
            <a:spLocks noGrp="1" noChangeArrowheads="1"/>
          </p:cNvSpPr>
          <p:nvPr>
            <p:ph type="ctrTitle"/>
          </p:nvPr>
        </p:nvSpPr>
        <p:spPr>
          <a:xfrm>
            <a:off x="685193" y="2129965"/>
            <a:ext cx="7773614" cy="294794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8528" name="Rectangle 286"/>
          <p:cNvSpPr>
            <a:spLocks noGrp="1" noChangeArrowheads="1"/>
          </p:cNvSpPr>
          <p:nvPr>
            <p:ph type="subTitle" idx="1"/>
          </p:nvPr>
        </p:nvSpPr>
        <p:spPr>
          <a:xfrm>
            <a:off x="1372006" y="3885769"/>
            <a:ext cx="6399989" cy="1752564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875" y="6245737"/>
            <a:ext cx="2133330" cy="476205"/>
          </a:xfr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92A8F0-A9A1-4047-8F5E-3B0E3B3E713D}" type="slidenum">
              <a:rPr lang="ru-RU"/>
              <a:pPr>
                <a:defRPr/>
              </a:pPr>
              <a:t>‹#›</a:t>
            </a:fld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4479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9962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99CF-8BB3-4194-BAF1-D8742E3F6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9144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smtClean="0">
              <a:solidFill>
                <a:srgbClr val="000000"/>
              </a:solidFill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4864"/>
            <a:ext cx="8794113" cy="2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28" name="SlideLogoText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000" smtClean="0">
                <a:solidFill>
                  <a:srgbClr val="000000"/>
                </a:solidFill>
              </a:rPr>
              <a:t>McKinsey &amp; Company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68234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b="0" smtClean="0">
                <a:solidFill>
                  <a:srgbClr val="808080"/>
                </a:solidFill>
              </a:rPr>
              <a:t>Единица измерения</a:t>
            </a:r>
          </a:p>
        </p:txBody>
      </p:sp>
      <p:grpSp>
        <p:nvGrpSpPr>
          <p:cNvPr id="1031" name="McK Slide Elements"/>
          <p:cNvGrpSpPr>
            <a:grpSpLocks/>
          </p:cNvGrpSpPr>
          <p:nvPr userDrawn="1"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sz="1000" b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4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96905" indent="-796905" defTabSz="913526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795286" algn="l"/>
                </a:tabLst>
              </a:pPr>
              <a:r>
                <a:rPr lang="ru-RU" sz="1000" smtClean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2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038" name="AutoShape 249" hidden="1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9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ru-RU" sz="1600" b="1" smtClean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ru-RU" sz="1600" smtClean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9602" y="6566446"/>
            <a:ext cx="1992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6D834-BAE6-4DEE-A1C7-262388CB6A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/>
              <a:t> </a:t>
            </a: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62835" y="2860466"/>
            <a:ext cx="201978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600" b="0" smtClean="0">
                <a:solidFill>
                  <a:srgbClr val="000000"/>
                </a:solidFill>
              </a:rPr>
              <a:t>Last Modified 27.02.2012 08:53:39 Russian Standard Time</a:t>
            </a:r>
            <a:endParaRPr lang="ru-RU" sz="600" b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579515" y="4301230"/>
            <a:ext cx="986425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600" b="0" smtClean="0">
                <a:solidFill>
                  <a:srgbClr val="000000"/>
                </a:solidFill>
              </a:rPr>
              <a:t>Printed 23.02.2012 13:28:22</a:t>
            </a: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7" name="SlideLogoSeparator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590015" y="6534052"/>
            <a:ext cx="40496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200" smtClean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1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352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861" indent="-349861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1271" indent="-132818" algn="l" defTabSz="91352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tags" Target="../tags/tag270.xml"/><Relationship Id="rId50" Type="http://schemas.openxmlformats.org/officeDocument/2006/relationships/oleObject" Target="../embeddings/oleObject4.bin"/><Relationship Id="rId55" Type="http://schemas.openxmlformats.org/officeDocument/2006/relationships/image" Target="../media/image26.jpe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tags" Target="../tags/tag269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41" Type="http://schemas.openxmlformats.org/officeDocument/2006/relationships/tags" Target="../tags/tag264.xml"/><Relationship Id="rId54" Type="http://schemas.openxmlformats.org/officeDocument/2006/relationships/image" Target="../media/image25.jpeg"/><Relationship Id="rId1" Type="http://schemas.openxmlformats.org/officeDocument/2006/relationships/vmlDrawing" Target="../drawings/vmlDrawing4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53" Type="http://schemas.openxmlformats.org/officeDocument/2006/relationships/image" Target="../media/image30.jpeg"/><Relationship Id="rId58" Type="http://schemas.openxmlformats.org/officeDocument/2006/relationships/image" Target="../media/image38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notesSlide" Target="../notesSlides/notesSlide3.xml"/><Relationship Id="rId57" Type="http://schemas.openxmlformats.org/officeDocument/2006/relationships/image" Target="../media/image31.jpeg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52" Type="http://schemas.openxmlformats.org/officeDocument/2006/relationships/image" Target="../media/image29.jpe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27.jpeg"/><Relationship Id="rId8" Type="http://schemas.openxmlformats.org/officeDocument/2006/relationships/tags" Target="../tags/tag231.xml"/><Relationship Id="rId51" Type="http://schemas.openxmlformats.org/officeDocument/2006/relationships/image" Target="../media/image14.png"/><Relationship Id="rId3" Type="http://schemas.openxmlformats.org/officeDocument/2006/relationships/tags" Target="../tags/tag22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30.jpeg"/><Relationship Id="rId50" Type="http://schemas.openxmlformats.org/officeDocument/2006/relationships/image" Target="../media/image27.jpe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image" Target="../media/image37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tags" Target="../tags/tag310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image" Target="../media/image39.jpe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image" Target="../media/image26.jpe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oleObject" Target="../embeddings/oleObject5.bin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notesSlide" Target="../notesSlides/notesSlide4.xml"/><Relationship Id="rId48" Type="http://schemas.openxmlformats.org/officeDocument/2006/relationships/image" Target="../media/image25.jpeg"/><Relationship Id="rId8" Type="http://schemas.openxmlformats.org/officeDocument/2006/relationships/tags" Target="../tags/tag277.xml"/><Relationship Id="rId5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tags" Target="../tags/tag348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tags" Target="../tags/tag343.xml"/><Relationship Id="rId42" Type="http://schemas.openxmlformats.org/officeDocument/2006/relationships/tags" Target="../tags/tag351.xml"/><Relationship Id="rId47" Type="http://schemas.openxmlformats.org/officeDocument/2006/relationships/image" Target="../media/image16.png"/><Relationship Id="rId50" Type="http://schemas.openxmlformats.org/officeDocument/2006/relationships/image" Target="../media/image25.jpe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46" Type="http://schemas.openxmlformats.org/officeDocument/2006/relationships/oleObject" Target="../embeddings/oleObject6.bin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41" Type="http://schemas.openxmlformats.org/officeDocument/2006/relationships/tags" Target="../tags/tag350.xml"/><Relationship Id="rId1" Type="http://schemas.openxmlformats.org/officeDocument/2006/relationships/vmlDrawing" Target="../drawings/vmlDrawing6.v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40" Type="http://schemas.openxmlformats.org/officeDocument/2006/relationships/tags" Target="../tags/tag349.xml"/><Relationship Id="rId45" Type="http://schemas.openxmlformats.org/officeDocument/2006/relationships/notesSlide" Target="../notesSlides/notesSlide5.xml"/><Relationship Id="rId53" Type="http://schemas.openxmlformats.org/officeDocument/2006/relationships/image" Target="../media/image31.jpe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49" Type="http://schemas.openxmlformats.org/officeDocument/2006/relationships/image" Target="../media/image30.jpe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27.jpe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43" Type="http://schemas.openxmlformats.org/officeDocument/2006/relationships/tags" Target="../tags/tag352.xml"/><Relationship Id="rId48" Type="http://schemas.openxmlformats.org/officeDocument/2006/relationships/image" Target="../media/image37.png"/><Relationship Id="rId8" Type="http://schemas.openxmlformats.org/officeDocument/2006/relationships/tags" Target="../tags/tag317.xml"/><Relationship Id="rId5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9" Type="http://schemas.openxmlformats.org/officeDocument/2006/relationships/tags" Target="../tags/tag390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34" Type="http://schemas.openxmlformats.org/officeDocument/2006/relationships/tags" Target="../tags/tag385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6.jpeg"/><Relationship Id="rId50" Type="http://schemas.openxmlformats.org/officeDocument/2006/relationships/image" Target="../media/image34.png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tags" Target="../tags/tag389.xml"/><Relationship Id="rId46" Type="http://schemas.openxmlformats.org/officeDocument/2006/relationships/image" Target="../media/image25.jpeg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tags" Target="../tags/tag380.xml"/><Relationship Id="rId41" Type="http://schemas.openxmlformats.org/officeDocument/2006/relationships/tags" Target="../tags/tag392.xml"/><Relationship Id="rId1" Type="http://schemas.openxmlformats.org/officeDocument/2006/relationships/vmlDrawing" Target="../drawings/vmlDrawing7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tags" Target="../tags/tag391.xml"/><Relationship Id="rId45" Type="http://schemas.openxmlformats.org/officeDocument/2006/relationships/image" Target="../media/image29.jpe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49" Type="http://schemas.openxmlformats.org/officeDocument/2006/relationships/image" Target="../media/image31.jpe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4" Type="http://schemas.openxmlformats.org/officeDocument/2006/relationships/oleObject" Target="../embeddings/oleObject7.bin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notesSlide" Target="../notesSlides/notesSlide6.xml"/><Relationship Id="rId48" Type="http://schemas.openxmlformats.org/officeDocument/2006/relationships/image" Target="../media/image27.jpeg"/><Relationship Id="rId8" Type="http://schemas.openxmlformats.org/officeDocument/2006/relationships/tags" Target="../tags/tag359.xml"/><Relationship Id="rId5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oleObject" Target="../embeddings/oleObject8.bin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image" Target="../media/image41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41" Type="http://schemas.openxmlformats.org/officeDocument/2006/relationships/notesSlide" Target="../notesSlides/notesSlide7.xml"/><Relationship Id="rId1" Type="http://schemas.openxmlformats.org/officeDocument/2006/relationships/vmlDrawing" Target="../drawings/vmlDrawing8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40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4" Type="http://schemas.openxmlformats.org/officeDocument/2006/relationships/image" Target="../media/image15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9" Type="http://schemas.openxmlformats.org/officeDocument/2006/relationships/tags" Target="../tags/tag468.xml"/><Relationship Id="rId21" Type="http://schemas.openxmlformats.org/officeDocument/2006/relationships/tags" Target="../tags/tag450.xml"/><Relationship Id="rId34" Type="http://schemas.openxmlformats.org/officeDocument/2006/relationships/tags" Target="../tags/tag463.xml"/><Relationship Id="rId42" Type="http://schemas.openxmlformats.org/officeDocument/2006/relationships/tags" Target="../tags/tag471.xml"/><Relationship Id="rId47" Type="http://schemas.openxmlformats.org/officeDocument/2006/relationships/tags" Target="../tags/tag476.xml"/><Relationship Id="rId50" Type="http://schemas.openxmlformats.org/officeDocument/2006/relationships/tags" Target="../tags/tag479.xml"/><Relationship Id="rId55" Type="http://schemas.openxmlformats.org/officeDocument/2006/relationships/tags" Target="../tags/tag484.xml"/><Relationship Id="rId63" Type="http://schemas.openxmlformats.org/officeDocument/2006/relationships/tags" Target="../tags/tag492.xml"/><Relationship Id="rId68" Type="http://schemas.openxmlformats.org/officeDocument/2006/relationships/image" Target="../media/image43.jpeg"/><Relationship Id="rId76" Type="http://schemas.openxmlformats.org/officeDocument/2006/relationships/image" Target="../media/image25.jpeg"/><Relationship Id="rId7" Type="http://schemas.openxmlformats.org/officeDocument/2006/relationships/tags" Target="../tags/tag436.xml"/><Relationship Id="rId71" Type="http://schemas.openxmlformats.org/officeDocument/2006/relationships/image" Target="../media/image45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9" Type="http://schemas.openxmlformats.org/officeDocument/2006/relationships/tags" Target="../tags/tag458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37" Type="http://schemas.openxmlformats.org/officeDocument/2006/relationships/tags" Target="../tags/tag466.xml"/><Relationship Id="rId40" Type="http://schemas.openxmlformats.org/officeDocument/2006/relationships/tags" Target="../tags/tag469.xml"/><Relationship Id="rId45" Type="http://schemas.openxmlformats.org/officeDocument/2006/relationships/tags" Target="../tags/tag474.xml"/><Relationship Id="rId53" Type="http://schemas.openxmlformats.org/officeDocument/2006/relationships/tags" Target="../tags/tag482.xml"/><Relationship Id="rId58" Type="http://schemas.openxmlformats.org/officeDocument/2006/relationships/tags" Target="../tags/tag487.xml"/><Relationship Id="rId66" Type="http://schemas.openxmlformats.org/officeDocument/2006/relationships/oleObject" Target="../embeddings/oleObject9.bin"/><Relationship Id="rId74" Type="http://schemas.openxmlformats.org/officeDocument/2006/relationships/image" Target="../media/image47.jpe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tags" Target="../tags/tag465.xml"/><Relationship Id="rId49" Type="http://schemas.openxmlformats.org/officeDocument/2006/relationships/tags" Target="../tags/tag478.xml"/><Relationship Id="rId57" Type="http://schemas.openxmlformats.org/officeDocument/2006/relationships/tags" Target="../tags/tag486.xml"/><Relationship Id="rId61" Type="http://schemas.openxmlformats.org/officeDocument/2006/relationships/tags" Target="../tags/tag490.xm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4" Type="http://schemas.openxmlformats.org/officeDocument/2006/relationships/tags" Target="../tags/tag473.xml"/><Relationship Id="rId52" Type="http://schemas.openxmlformats.org/officeDocument/2006/relationships/tags" Target="../tags/tag481.xml"/><Relationship Id="rId60" Type="http://schemas.openxmlformats.org/officeDocument/2006/relationships/tags" Target="../tags/tag489.xml"/><Relationship Id="rId65" Type="http://schemas.openxmlformats.org/officeDocument/2006/relationships/notesSlide" Target="../notesSlides/notesSlide8.xml"/><Relationship Id="rId73" Type="http://schemas.openxmlformats.org/officeDocument/2006/relationships/image" Target="../media/image26.jpeg"/><Relationship Id="rId78" Type="http://schemas.openxmlformats.org/officeDocument/2006/relationships/image" Target="../media/image38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tags" Target="../tags/tag464.xml"/><Relationship Id="rId43" Type="http://schemas.openxmlformats.org/officeDocument/2006/relationships/tags" Target="../tags/tag472.xml"/><Relationship Id="rId48" Type="http://schemas.openxmlformats.org/officeDocument/2006/relationships/tags" Target="../tags/tag477.xml"/><Relationship Id="rId56" Type="http://schemas.openxmlformats.org/officeDocument/2006/relationships/tags" Target="../tags/tag485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44.jpeg"/><Relationship Id="rId77" Type="http://schemas.openxmlformats.org/officeDocument/2006/relationships/image" Target="../media/image27.jpeg"/><Relationship Id="rId8" Type="http://schemas.openxmlformats.org/officeDocument/2006/relationships/tags" Target="../tags/tag437.xml"/><Relationship Id="rId51" Type="http://schemas.openxmlformats.org/officeDocument/2006/relationships/tags" Target="../tags/tag480.xml"/><Relationship Id="rId72" Type="http://schemas.openxmlformats.org/officeDocument/2006/relationships/image" Target="../media/image46.png"/><Relationship Id="rId3" Type="http://schemas.openxmlformats.org/officeDocument/2006/relationships/tags" Target="../tags/tag432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tags" Target="../tags/tag462.xml"/><Relationship Id="rId38" Type="http://schemas.openxmlformats.org/officeDocument/2006/relationships/tags" Target="../tags/tag467.xml"/><Relationship Id="rId46" Type="http://schemas.openxmlformats.org/officeDocument/2006/relationships/tags" Target="../tags/tag475.xml"/><Relationship Id="rId59" Type="http://schemas.openxmlformats.org/officeDocument/2006/relationships/tags" Target="../tags/tag488.xml"/><Relationship Id="rId67" Type="http://schemas.openxmlformats.org/officeDocument/2006/relationships/image" Target="../media/image42.emf"/><Relationship Id="rId20" Type="http://schemas.openxmlformats.org/officeDocument/2006/relationships/tags" Target="../tags/tag449.xml"/><Relationship Id="rId41" Type="http://schemas.openxmlformats.org/officeDocument/2006/relationships/tags" Target="../tags/tag470.xml"/><Relationship Id="rId54" Type="http://schemas.openxmlformats.org/officeDocument/2006/relationships/tags" Target="../tags/tag483.xml"/><Relationship Id="rId62" Type="http://schemas.openxmlformats.org/officeDocument/2006/relationships/tags" Target="../tags/tag491.xml"/><Relationship Id="rId70" Type="http://schemas.openxmlformats.org/officeDocument/2006/relationships/image" Target="../media/image21.png"/><Relationship Id="rId75" Type="http://schemas.openxmlformats.org/officeDocument/2006/relationships/image" Target="../media/image48.jpeg"/><Relationship Id="rId1" Type="http://schemas.openxmlformats.org/officeDocument/2006/relationships/vmlDrawing" Target="../drawings/vmlDrawing9.vml"/><Relationship Id="rId6" Type="http://schemas.openxmlformats.org/officeDocument/2006/relationships/tags" Target="../tags/tag43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9" Type="http://schemas.openxmlformats.org/officeDocument/2006/relationships/tags" Target="../tags/tag530.xml"/><Relationship Id="rId21" Type="http://schemas.openxmlformats.org/officeDocument/2006/relationships/tags" Target="../tags/tag512.xml"/><Relationship Id="rId34" Type="http://schemas.openxmlformats.org/officeDocument/2006/relationships/tags" Target="../tags/tag525.xml"/><Relationship Id="rId42" Type="http://schemas.openxmlformats.org/officeDocument/2006/relationships/tags" Target="../tags/tag533.xml"/><Relationship Id="rId47" Type="http://schemas.openxmlformats.org/officeDocument/2006/relationships/tags" Target="../tags/tag538.xml"/><Relationship Id="rId50" Type="http://schemas.openxmlformats.org/officeDocument/2006/relationships/tags" Target="../tags/tag541.xml"/><Relationship Id="rId55" Type="http://schemas.openxmlformats.org/officeDocument/2006/relationships/tags" Target="../tags/tag546.xml"/><Relationship Id="rId63" Type="http://schemas.openxmlformats.org/officeDocument/2006/relationships/tags" Target="../tags/tag554.xml"/><Relationship Id="rId68" Type="http://schemas.openxmlformats.org/officeDocument/2006/relationships/tags" Target="../tags/tag559.xml"/><Relationship Id="rId76" Type="http://schemas.openxmlformats.org/officeDocument/2006/relationships/image" Target="../media/image52.png"/><Relationship Id="rId7" Type="http://schemas.openxmlformats.org/officeDocument/2006/relationships/tags" Target="../tags/tag498.xml"/><Relationship Id="rId71" Type="http://schemas.openxmlformats.org/officeDocument/2006/relationships/oleObject" Target="../embeddings/oleObject10.bin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9" Type="http://schemas.openxmlformats.org/officeDocument/2006/relationships/tags" Target="../tags/tag520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32" Type="http://schemas.openxmlformats.org/officeDocument/2006/relationships/tags" Target="../tags/tag523.xml"/><Relationship Id="rId37" Type="http://schemas.openxmlformats.org/officeDocument/2006/relationships/tags" Target="../tags/tag528.xml"/><Relationship Id="rId40" Type="http://schemas.openxmlformats.org/officeDocument/2006/relationships/tags" Target="../tags/tag531.xml"/><Relationship Id="rId45" Type="http://schemas.openxmlformats.org/officeDocument/2006/relationships/tags" Target="../tags/tag536.xml"/><Relationship Id="rId53" Type="http://schemas.openxmlformats.org/officeDocument/2006/relationships/tags" Target="../tags/tag544.xml"/><Relationship Id="rId58" Type="http://schemas.openxmlformats.org/officeDocument/2006/relationships/tags" Target="../tags/tag549.xml"/><Relationship Id="rId66" Type="http://schemas.openxmlformats.org/officeDocument/2006/relationships/tags" Target="../tags/tag557.xml"/><Relationship Id="rId74" Type="http://schemas.openxmlformats.org/officeDocument/2006/relationships/image" Target="../media/image38.png"/><Relationship Id="rId79" Type="http://schemas.openxmlformats.org/officeDocument/2006/relationships/image" Target="../media/image53.jpeg"/><Relationship Id="rId5" Type="http://schemas.openxmlformats.org/officeDocument/2006/relationships/tags" Target="../tags/tag496.xml"/><Relationship Id="rId61" Type="http://schemas.openxmlformats.org/officeDocument/2006/relationships/tags" Target="../tags/tag552.xml"/><Relationship Id="rId82" Type="http://schemas.openxmlformats.org/officeDocument/2006/relationships/image" Target="../media/image25.jpeg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tags" Target="../tags/tag522.xml"/><Relationship Id="rId44" Type="http://schemas.openxmlformats.org/officeDocument/2006/relationships/tags" Target="../tags/tag535.xml"/><Relationship Id="rId52" Type="http://schemas.openxmlformats.org/officeDocument/2006/relationships/tags" Target="../tags/tag543.xml"/><Relationship Id="rId60" Type="http://schemas.openxmlformats.org/officeDocument/2006/relationships/tags" Target="../tags/tag551.xml"/><Relationship Id="rId65" Type="http://schemas.openxmlformats.org/officeDocument/2006/relationships/tags" Target="../tags/tag556.xml"/><Relationship Id="rId73" Type="http://schemas.openxmlformats.org/officeDocument/2006/relationships/image" Target="../media/image50.png"/><Relationship Id="rId78" Type="http://schemas.openxmlformats.org/officeDocument/2006/relationships/image" Target="../media/image26.jpeg"/><Relationship Id="rId81" Type="http://schemas.openxmlformats.org/officeDocument/2006/relationships/image" Target="../media/image54.jpeg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Relationship Id="rId35" Type="http://schemas.openxmlformats.org/officeDocument/2006/relationships/tags" Target="../tags/tag526.xml"/><Relationship Id="rId43" Type="http://schemas.openxmlformats.org/officeDocument/2006/relationships/tags" Target="../tags/tag534.xml"/><Relationship Id="rId48" Type="http://schemas.openxmlformats.org/officeDocument/2006/relationships/tags" Target="../tags/tag539.xml"/><Relationship Id="rId56" Type="http://schemas.openxmlformats.org/officeDocument/2006/relationships/tags" Target="../tags/tag547.xml"/><Relationship Id="rId64" Type="http://schemas.openxmlformats.org/officeDocument/2006/relationships/tags" Target="../tags/tag555.xml"/><Relationship Id="rId69" Type="http://schemas.openxmlformats.org/officeDocument/2006/relationships/slideLayout" Target="../slideLayouts/slideLayout2.xml"/><Relationship Id="rId77" Type="http://schemas.openxmlformats.org/officeDocument/2006/relationships/image" Target="../media/image7.png"/><Relationship Id="rId8" Type="http://schemas.openxmlformats.org/officeDocument/2006/relationships/tags" Target="../tags/tag499.xml"/><Relationship Id="rId51" Type="http://schemas.openxmlformats.org/officeDocument/2006/relationships/tags" Target="../tags/tag542.xml"/><Relationship Id="rId72" Type="http://schemas.openxmlformats.org/officeDocument/2006/relationships/image" Target="../media/image49.emf"/><Relationship Id="rId80" Type="http://schemas.openxmlformats.org/officeDocument/2006/relationships/image" Target="../media/image27.jpeg"/><Relationship Id="rId3" Type="http://schemas.openxmlformats.org/officeDocument/2006/relationships/tags" Target="../tags/tag494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33" Type="http://schemas.openxmlformats.org/officeDocument/2006/relationships/tags" Target="../tags/tag524.xml"/><Relationship Id="rId38" Type="http://schemas.openxmlformats.org/officeDocument/2006/relationships/tags" Target="../tags/tag529.xml"/><Relationship Id="rId46" Type="http://schemas.openxmlformats.org/officeDocument/2006/relationships/tags" Target="../tags/tag537.xml"/><Relationship Id="rId59" Type="http://schemas.openxmlformats.org/officeDocument/2006/relationships/tags" Target="../tags/tag550.xml"/><Relationship Id="rId67" Type="http://schemas.openxmlformats.org/officeDocument/2006/relationships/tags" Target="../tags/tag558.xml"/><Relationship Id="rId20" Type="http://schemas.openxmlformats.org/officeDocument/2006/relationships/tags" Target="../tags/tag511.xml"/><Relationship Id="rId41" Type="http://schemas.openxmlformats.org/officeDocument/2006/relationships/tags" Target="../tags/tag532.xml"/><Relationship Id="rId54" Type="http://schemas.openxmlformats.org/officeDocument/2006/relationships/tags" Target="../tags/tag545.xml"/><Relationship Id="rId62" Type="http://schemas.openxmlformats.org/officeDocument/2006/relationships/tags" Target="../tags/tag553.xml"/><Relationship Id="rId70" Type="http://schemas.openxmlformats.org/officeDocument/2006/relationships/notesSlide" Target="../notesSlides/notesSlide9.xml"/><Relationship Id="rId75" Type="http://schemas.openxmlformats.org/officeDocument/2006/relationships/image" Target="../media/image51.png"/><Relationship Id="rId83" Type="http://schemas.openxmlformats.org/officeDocument/2006/relationships/image" Target="../media/image55.jpeg"/><Relationship Id="rId1" Type="http://schemas.openxmlformats.org/officeDocument/2006/relationships/vmlDrawing" Target="../drawings/vmlDrawing10.vml"/><Relationship Id="rId6" Type="http://schemas.openxmlformats.org/officeDocument/2006/relationships/tags" Target="../tags/tag497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36" Type="http://schemas.openxmlformats.org/officeDocument/2006/relationships/tags" Target="../tags/tag527.xml"/><Relationship Id="rId49" Type="http://schemas.openxmlformats.org/officeDocument/2006/relationships/tags" Target="../tags/tag540.xml"/><Relationship Id="rId57" Type="http://schemas.openxmlformats.org/officeDocument/2006/relationships/tags" Target="../tags/tag54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tags" Target="../tags/tag584.xml"/><Relationship Id="rId39" Type="http://schemas.openxmlformats.org/officeDocument/2006/relationships/tags" Target="../tags/tag597.xml"/><Relationship Id="rId21" Type="http://schemas.openxmlformats.org/officeDocument/2006/relationships/tags" Target="../tags/tag579.xml"/><Relationship Id="rId34" Type="http://schemas.openxmlformats.org/officeDocument/2006/relationships/tags" Target="../tags/tag592.xml"/><Relationship Id="rId42" Type="http://schemas.openxmlformats.org/officeDocument/2006/relationships/tags" Target="../tags/tag600.xml"/><Relationship Id="rId47" Type="http://schemas.openxmlformats.org/officeDocument/2006/relationships/tags" Target="../tags/tag605.xml"/><Relationship Id="rId50" Type="http://schemas.openxmlformats.org/officeDocument/2006/relationships/tags" Target="../tags/tag608.xml"/><Relationship Id="rId55" Type="http://schemas.openxmlformats.org/officeDocument/2006/relationships/tags" Target="../tags/tag613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38.png"/><Relationship Id="rId76" Type="http://schemas.openxmlformats.org/officeDocument/2006/relationships/image" Target="../media/image25.jpeg"/><Relationship Id="rId7" Type="http://schemas.openxmlformats.org/officeDocument/2006/relationships/tags" Target="../tags/tag565.xml"/><Relationship Id="rId71" Type="http://schemas.openxmlformats.org/officeDocument/2006/relationships/image" Target="../media/image7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9" Type="http://schemas.openxmlformats.org/officeDocument/2006/relationships/tags" Target="../tags/tag587.xml"/><Relationship Id="rId11" Type="http://schemas.openxmlformats.org/officeDocument/2006/relationships/tags" Target="../tags/tag569.xml"/><Relationship Id="rId24" Type="http://schemas.openxmlformats.org/officeDocument/2006/relationships/tags" Target="../tags/tag582.xml"/><Relationship Id="rId32" Type="http://schemas.openxmlformats.org/officeDocument/2006/relationships/tags" Target="../tags/tag590.xml"/><Relationship Id="rId37" Type="http://schemas.openxmlformats.org/officeDocument/2006/relationships/tags" Target="../tags/tag595.xml"/><Relationship Id="rId40" Type="http://schemas.openxmlformats.org/officeDocument/2006/relationships/tags" Target="../tags/tag598.xml"/><Relationship Id="rId45" Type="http://schemas.openxmlformats.org/officeDocument/2006/relationships/tags" Target="../tags/tag603.xml"/><Relationship Id="rId53" Type="http://schemas.openxmlformats.org/officeDocument/2006/relationships/tags" Target="../tags/tag611.xml"/><Relationship Id="rId58" Type="http://schemas.openxmlformats.org/officeDocument/2006/relationships/tags" Target="../tags/tag616.xml"/><Relationship Id="rId66" Type="http://schemas.openxmlformats.org/officeDocument/2006/relationships/image" Target="../media/image49.emf"/><Relationship Id="rId74" Type="http://schemas.openxmlformats.org/officeDocument/2006/relationships/image" Target="../media/image27.jpe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36" Type="http://schemas.openxmlformats.org/officeDocument/2006/relationships/tags" Target="../tags/tag594.xml"/><Relationship Id="rId49" Type="http://schemas.openxmlformats.org/officeDocument/2006/relationships/tags" Target="../tags/tag607.xml"/><Relationship Id="rId57" Type="http://schemas.openxmlformats.org/officeDocument/2006/relationships/tags" Target="../tags/tag615.xml"/><Relationship Id="rId61" Type="http://schemas.openxmlformats.org/officeDocument/2006/relationships/tags" Target="../tags/tag619.xml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31" Type="http://schemas.openxmlformats.org/officeDocument/2006/relationships/tags" Target="../tags/tag589.xml"/><Relationship Id="rId44" Type="http://schemas.openxmlformats.org/officeDocument/2006/relationships/tags" Target="../tags/tag602.xml"/><Relationship Id="rId52" Type="http://schemas.openxmlformats.org/officeDocument/2006/relationships/tags" Target="../tags/tag610.xml"/><Relationship Id="rId60" Type="http://schemas.openxmlformats.org/officeDocument/2006/relationships/tags" Target="../tags/tag618.xml"/><Relationship Id="rId65" Type="http://schemas.openxmlformats.org/officeDocument/2006/relationships/oleObject" Target="../embeddings/oleObject11.bin"/><Relationship Id="rId73" Type="http://schemas.openxmlformats.org/officeDocument/2006/relationships/image" Target="../media/image53.jpe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30" Type="http://schemas.openxmlformats.org/officeDocument/2006/relationships/tags" Target="../tags/tag588.xml"/><Relationship Id="rId35" Type="http://schemas.openxmlformats.org/officeDocument/2006/relationships/tags" Target="../tags/tag593.xml"/><Relationship Id="rId43" Type="http://schemas.openxmlformats.org/officeDocument/2006/relationships/tags" Target="../tags/tag601.xml"/><Relationship Id="rId48" Type="http://schemas.openxmlformats.org/officeDocument/2006/relationships/tags" Target="../tags/tag606.xml"/><Relationship Id="rId56" Type="http://schemas.openxmlformats.org/officeDocument/2006/relationships/tags" Target="../tags/tag614.xml"/><Relationship Id="rId64" Type="http://schemas.openxmlformats.org/officeDocument/2006/relationships/notesSlide" Target="../notesSlides/notesSlide10.xml"/><Relationship Id="rId69" Type="http://schemas.openxmlformats.org/officeDocument/2006/relationships/image" Target="../media/image51.png"/><Relationship Id="rId77" Type="http://schemas.openxmlformats.org/officeDocument/2006/relationships/image" Target="../media/image55.jpeg"/><Relationship Id="rId8" Type="http://schemas.openxmlformats.org/officeDocument/2006/relationships/tags" Target="../tags/tag566.xml"/><Relationship Id="rId51" Type="http://schemas.openxmlformats.org/officeDocument/2006/relationships/tags" Target="../tags/tag609.xml"/><Relationship Id="rId72" Type="http://schemas.openxmlformats.org/officeDocument/2006/relationships/image" Target="../media/image26.jpeg"/><Relationship Id="rId3" Type="http://schemas.openxmlformats.org/officeDocument/2006/relationships/tags" Target="../tags/tag561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tags" Target="../tags/tag583.xml"/><Relationship Id="rId33" Type="http://schemas.openxmlformats.org/officeDocument/2006/relationships/tags" Target="../tags/tag591.xml"/><Relationship Id="rId38" Type="http://schemas.openxmlformats.org/officeDocument/2006/relationships/tags" Target="../tags/tag596.xml"/><Relationship Id="rId46" Type="http://schemas.openxmlformats.org/officeDocument/2006/relationships/tags" Target="../tags/tag604.xml"/><Relationship Id="rId59" Type="http://schemas.openxmlformats.org/officeDocument/2006/relationships/tags" Target="../tags/tag617.xml"/><Relationship Id="rId67" Type="http://schemas.openxmlformats.org/officeDocument/2006/relationships/image" Target="../media/image56.png"/><Relationship Id="rId20" Type="http://schemas.openxmlformats.org/officeDocument/2006/relationships/tags" Target="../tags/tag578.xml"/><Relationship Id="rId41" Type="http://schemas.openxmlformats.org/officeDocument/2006/relationships/tags" Target="../tags/tag599.xml"/><Relationship Id="rId54" Type="http://schemas.openxmlformats.org/officeDocument/2006/relationships/tags" Target="../tags/tag612.xml"/><Relationship Id="rId62" Type="http://schemas.openxmlformats.org/officeDocument/2006/relationships/tags" Target="../tags/tag620.xml"/><Relationship Id="rId70" Type="http://schemas.openxmlformats.org/officeDocument/2006/relationships/image" Target="../media/image52.png"/><Relationship Id="rId75" Type="http://schemas.openxmlformats.org/officeDocument/2006/relationships/image" Target="../media/image54.jpeg"/><Relationship Id="rId1" Type="http://schemas.openxmlformats.org/officeDocument/2006/relationships/vmlDrawing" Target="../drawings/vmlDrawing11.vml"/><Relationship Id="rId6" Type="http://schemas.openxmlformats.org/officeDocument/2006/relationships/tags" Target="../tags/tag5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image" Target="../media/image5.png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image" Target="../media/image8.png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image" Target="../media/image4.jpeg"/><Relationship Id="rId46" Type="http://schemas.openxmlformats.org/officeDocument/2006/relationships/image" Target="../media/image12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image" Target="../media/image7.png"/><Relationship Id="rId54" Type="http://schemas.openxmlformats.org/officeDocument/2006/relationships/image" Target="../media/image20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.png"/><Relationship Id="rId45" Type="http://schemas.openxmlformats.org/officeDocument/2006/relationships/image" Target="../media/image11.png"/><Relationship Id="rId53" Type="http://schemas.openxmlformats.org/officeDocument/2006/relationships/image" Target="../media/image19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image" Target="../media/image15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image" Target="../media/image10.png"/><Relationship Id="rId52" Type="http://schemas.openxmlformats.org/officeDocument/2006/relationships/image" Target="../media/image18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image" Target="../media/image9.png"/><Relationship Id="rId48" Type="http://schemas.openxmlformats.org/officeDocument/2006/relationships/image" Target="../media/image14.png"/><Relationship Id="rId8" Type="http://schemas.openxmlformats.org/officeDocument/2006/relationships/tags" Target="../tags/tag41.xml"/><Relationship Id="rId5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9" Type="http://schemas.openxmlformats.org/officeDocument/2006/relationships/tags" Target="../tags/tag108.xml"/><Relationship Id="rId21" Type="http://schemas.openxmlformats.org/officeDocument/2006/relationships/tags" Target="../tags/tag90.xml"/><Relationship Id="rId34" Type="http://schemas.openxmlformats.org/officeDocument/2006/relationships/tags" Target="../tags/tag103.xml"/><Relationship Id="rId42" Type="http://schemas.openxmlformats.org/officeDocument/2006/relationships/tags" Target="../tags/tag111.xml"/><Relationship Id="rId47" Type="http://schemas.openxmlformats.org/officeDocument/2006/relationships/tags" Target="../tags/tag116.xml"/><Relationship Id="rId50" Type="http://schemas.openxmlformats.org/officeDocument/2006/relationships/tags" Target="../tags/tag119.xml"/><Relationship Id="rId55" Type="http://schemas.openxmlformats.org/officeDocument/2006/relationships/image" Target="../media/image8.png"/><Relationship Id="rId63" Type="http://schemas.openxmlformats.org/officeDocument/2006/relationships/image" Target="../media/image28.jpeg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41" Type="http://schemas.openxmlformats.org/officeDocument/2006/relationships/tags" Target="../tags/tag110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27.jpe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tags" Target="../tags/tag106.xml"/><Relationship Id="rId40" Type="http://schemas.openxmlformats.org/officeDocument/2006/relationships/tags" Target="../tags/tag109.xml"/><Relationship Id="rId45" Type="http://schemas.openxmlformats.org/officeDocument/2006/relationships/tags" Target="../tags/tag114.xml"/><Relationship Id="rId53" Type="http://schemas.openxmlformats.org/officeDocument/2006/relationships/tags" Target="../tags/tag122.xml"/><Relationship Id="rId58" Type="http://schemas.openxmlformats.org/officeDocument/2006/relationships/image" Target="../media/image23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tags" Target="../tags/tag105.xml"/><Relationship Id="rId49" Type="http://schemas.openxmlformats.org/officeDocument/2006/relationships/tags" Target="../tags/tag118.xml"/><Relationship Id="rId57" Type="http://schemas.openxmlformats.org/officeDocument/2006/relationships/image" Target="../media/image22.jpeg"/><Relationship Id="rId61" Type="http://schemas.openxmlformats.org/officeDocument/2006/relationships/image" Target="../media/image26.jpe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tags" Target="../tags/tag100.xml"/><Relationship Id="rId44" Type="http://schemas.openxmlformats.org/officeDocument/2006/relationships/tags" Target="../tags/tag113.xml"/><Relationship Id="rId52" Type="http://schemas.openxmlformats.org/officeDocument/2006/relationships/tags" Target="../tags/tag121.xml"/><Relationship Id="rId60" Type="http://schemas.openxmlformats.org/officeDocument/2006/relationships/image" Target="../media/image25.jpe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tags" Target="../tags/tag104.xml"/><Relationship Id="rId43" Type="http://schemas.openxmlformats.org/officeDocument/2006/relationships/tags" Target="../tags/tag112.xml"/><Relationship Id="rId48" Type="http://schemas.openxmlformats.org/officeDocument/2006/relationships/tags" Target="../tags/tag117.xml"/><Relationship Id="rId56" Type="http://schemas.openxmlformats.org/officeDocument/2006/relationships/image" Target="../media/image21.png"/><Relationship Id="rId8" Type="http://schemas.openxmlformats.org/officeDocument/2006/relationships/tags" Target="../tags/tag77.xml"/><Relationship Id="rId51" Type="http://schemas.openxmlformats.org/officeDocument/2006/relationships/tags" Target="../tags/tag120.xml"/><Relationship Id="rId3" Type="http://schemas.openxmlformats.org/officeDocument/2006/relationships/tags" Target="../tags/tag72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38" Type="http://schemas.openxmlformats.org/officeDocument/2006/relationships/tags" Target="../tags/tag107.xml"/><Relationship Id="rId46" Type="http://schemas.openxmlformats.org/officeDocument/2006/relationships/tags" Target="../tags/tag115.xml"/><Relationship Id="rId5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34" Type="http://schemas.openxmlformats.org/officeDocument/2006/relationships/image" Target="../media/image30.jpe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image" Target="../media/image29.jpeg"/><Relationship Id="rId38" Type="http://schemas.openxmlformats.org/officeDocument/2006/relationships/image" Target="../media/image31.jpe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7.jpe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image" Target="../media/image26.jpe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image" Target="../media/image35.png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4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41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image" Target="../media/image32.emf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tags" Target="../tags/tag222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31.jpeg"/><Relationship Id="rId50" Type="http://schemas.openxmlformats.org/officeDocument/2006/relationships/image" Target="../media/image25.jpe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tags" Target="../tags/tag221.xml"/><Relationship Id="rId46" Type="http://schemas.openxmlformats.org/officeDocument/2006/relationships/image" Target="../media/image26.jpe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41" Type="http://schemas.openxmlformats.org/officeDocument/2006/relationships/tags" Target="../tags/tag22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tags" Target="../tags/tag223.xml"/><Relationship Id="rId45" Type="http://schemas.openxmlformats.org/officeDocument/2006/relationships/image" Target="../media/image12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49" Type="http://schemas.openxmlformats.org/officeDocument/2006/relationships/image" Target="../media/image30.jpe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4" Type="http://schemas.openxmlformats.org/officeDocument/2006/relationships/oleObject" Target="../embeddings/oleObject3.bin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Relationship Id="rId43" Type="http://schemas.openxmlformats.org/officeDocument/2006/relationships/notesSlide" Target="../notesSlides/notesSlide2.xml"/><Relationship Id="rId48" Type="http://schemas.openxmlformats.org/officeDocument/2006/relationships/image" Target="../media/image27.jpeg"/><Relationship Id="rId8" Type="http://schemas.openxmlformats.org/officeDocument/2006/relationships/tags" Target="../tags/tag191.xml"/><Relationship Id="rId5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75506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3"/>
          <p:cNvSpPr/>
          <p:nvPr>
            <p:custDataLst>
              <p:tags r:id="rId3"/>
            </p:custDataLst>
          </p:nvPr>
        </p:nvSpPr>
        <p:spPr>
          <a:xfrm>
            <a:off x="4210002" y="3212976"/>
            <a:ext cx="4239926" cy="57606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cs typeface="Aharoni" pitchFamily="2" charset="-79"/>
              </a:rPr>
              <a:t>Стратегия развития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741035"/>
            <a:ext cx="4833082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Фонда «</a:t>
            </a:r>
            <a:r>
              <a:rPr lang="ru-RU" sz="2800" b="1" dirty="0" err="1" smtClean="0">
                <a:solidFill>
                  <a:schemeClr val="bg1"/>
                </a:solidFill>
                <a:cs typeface="Aharoni" pitchFamily="2" charset="-79"/>
              </a:rPr>
              <a:t>Сколково</a:t>
            </a: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»</a:t>
            </a:r>
            <a:endParaRPr lang="ru-RU" sz="28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9" name="Прямоугольник 4"/>
          <p:cNvSpPr/>
          <p:nvPr>
            <p:custDataLst>
              <p:tags r:id="rId4"/>
            </p:custDataLst>
          </p:nvPr>
        </p:nvSpPr>
        <p:spPr>
          <a:xfrm>
            <a:off x="6031210" y="4797152"/>
            <a:ext cx="2416541" cy="57606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92D050"/>
                </a:solidFill>
                <a:cs typeface="Aharoni" pitchFamily="2" charset="-79"/>
              </a:rPr>
              <a:t>Май, 2012</a:t>
            </a:r>
            <a:endParaRPr lang="ru-RU" sz="2800" b="1" dirty="0">
              <a:solidFill>
                <a:srgbClr val="92D050"/>
              </a:solidFill>
              <a:cs typeface="Aharoni" pitchFamily="2" charset="-79"/>
            </a:endParaRPr>
          </a:p>
        </p:txBody>
      </p:sp>
      <p:sp>
        <p:nvSpPr>
          <p:cNvPr id="12" name="Прямоугольник 5"/>
          <p:cNvSpPr/>
          <p:nvPr/>
        </p:nvSpPr>
        <p:spPr>
          <a:xfrm>
            <a:off x="5580112" y="4269094"/>
            <a:ext cx="2888866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на 2012–20</a:t>
            </a:r>
            <a:r>
              <a:rPr lang="en-US" sz="2800" b="1" dirty="0" smtClean="0">
                <a:solidFill>
                  <a:schemeClr val="bg1"/>
                </a:solidFill>
                <a:cs typeface="Aharoni" pitchFamily="2" charset="-79"/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Aharoni" pitchFamily="2" charset="-79"/>
              </a:rPr>
              <a:t>гг.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674" y="2708920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Материалы для обсуждения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04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5760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Проблемы Дубая, связанные с развитием инноваций, объясняются недостаточно эффективным решением кадровых</a:t>
            </a:r>
            <a:r>
              <a:rPr lang="en-US" dirty="0" smtClean="0"/>
              <a:t> </a:t>
            </a:r>
            <a:r>
              <a:rPr lang="ru-RU" dirty="0" smtClean="0"/>
              <a:t>и организационных проблем экосистемы</a:t>
            </a:r>
          </a:p>
        </p:txBody>
      </p:sp>
      <p:graphicFrame>
        <p:nvGraphicFramePr>
          <p:cNvPr id="48133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think-cell Slide" r:id="rId50" imgW="0" imgH="0" progId="TCLayout.ActiveDocument.1">
                  <p:embed/>
                </p:oleObj>
              </mc:Choice>
              <mc:Fallback>
                <p:oleObj name="think-cell Slide" r:id="rId5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pic>
        <p:nvPicPr>
          <p:cNvPr id="48135" name="Picture 1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/>
          <a:stretch>
            <a:fillRect/>
          </a:stretch>
        </p:blipFill>
        <p:spPr bwMode="gray">
          <a:xfrm>
            <a:off x="8534277" y="207312"/>
            <a:ext cx="485285" cy="252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36" name="Group 4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823830" y="887620"/>
            <a:ext cx="1091772" cy="278596"/>
            <a:chOff x="4723" y="351"/>
            <a:chExt cx="674" cy="172"/>
          </a:xfrm>
        </p:grpSpPr>
        <p:sp>
          <p:nvSpPr>
            <p:cNvPr id="48175" name="Rectangle 2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4723" y="356"/>
              <a:ext cx="104" cy="104"/>
            </a:xfrm>
            <a:prstGeom prst="rect">
              <a:avLst/>
            </a:prstGeom>
            <a:solidFill>
              <a:srgbClr val="458B45">
                <a:alpha val="5254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/>
            <a:lstStyle/>
            <a:p>
              <a:endParaRPr lang="ru-RU" sz="1600" b="1"/>
            </a:p>
          </p:txBody>
        </p:sp>
        <p:sp>
          <p:nvSpPr>
            <p:cNvPr id="48176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4859" y="351"/>
              <a:ext cx="53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3526" eaLnBrk="0" hangingPunct="0">
                <a:buSzPct val="100000"/>
              </a:pPr>
              <a:r>
                <a:rPr lang="ru-RU" sz="900">
                  <a:solidFill>
                    <a:srgbClr val="000000"/>
                  </a:solidFill>
                </a:rPr>
                <a:t>Основные преимущества</a:t>
              </a:r>
            </a:p>
          </p:txBody>
        </p:sp>
      </p:grpSp>
      <p:sp>
        <p:nvSpPr>
          <p:cNvPr id="48137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468024" y="905438"/>
            <a:ext cx="119544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9861" indent="-349861" defTabSz="913526" eaLnBrk="0" hangingPunct="0">
              <a:buSzPct val="100000"/>
            </a:pPr>
            <a:r>
              <a:rPr lang="ru-RU" sz="900">
                <a:solidFill>
                  <a:srgbClr val="000000"/>
                </a:solidFill>
              </a:rPr>
              <a:t>Основные недостатки</a:t>
            </a:r>
          </a:p>
        </p:txBody>
      </p:sp>
      <p:sp>
        <p:nvSpPr>
          <p:cNvPr id="48138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228287" y="892480"/>
            <a:ext cx="168463" cy="168453"/>
          </a:xfrm>
          <a:prstGeom prst="rect">
            <a:avLst/>
          </a:prstGeom>
          <a:solidFill>
            <a:srgbClr val="FF0000">
              <a:alpha val="5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648" tIns="0" rIns="46648" bIns="0" anchor="ctr"/>
          <a:lstStyle/>
          <a:p>
            <a:endParaRPr lang="ru-RU" sz="1600" b="1"/>
          </a:p>
        </p:txBody>
      </p:sp>
      <p:sp>
        <p:nvSpPr>
          <p:cNvPr id="48139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235380" y="1218048"/>
            <a:ext cx="5269342" cy="47361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48140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0927" y="1890243"/>
            <a:ext cx="6884322" cy="1341149"/>
          </a:xfrm>
          <a:prstGeom prst="rect">
            <a:avLst/>
          </a:prstGeom>
          <a:solidFill>
            <a:srgbClr val="458B45">
              <a:alpha val="36471"/>
            </a:srgbClr>
          </a:solidFill>
          <a:ln>
            <a:noFill/>
          </a:ln>
          <a:effectLst/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48141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40927" y="3283224"/>
            <a:ext cx="6884322" cy="1610026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48142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128918" y="1910208"/>
            <a:ext cx="1883874" cy="2992232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>
            <a:spAutoFit/>
          </a:bodyPr>
          <a:lstStyle/>
          <a:p>
            <a:pPr marL="349861" indent="-349861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Следствия и выводы</a:t>
            </a:r>
          </a:p>
          <a:p>
            <a:pPr marL="197607" lvl="1" indent="-195987" defTabSz="913526" eaLnBrk="0" hangingPunct="0">
              <a:spcAft>
                <a:spcPct val="400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Определение областей с низкой эффективностью и решение соответствующих проблем</a:t>
            </a:r>
          </a:p>
          <a:p>
            <a:pPr marL="197607" lvl="1" indent="-195987" defTabSz="913526" eaLnBrk="0" hangingPunct="0">
              <a:spcAft>
                <a:spcPct val="400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Определение областей, в которых Фонд обладает преимуществами, увеличение объема инвестиций в них, а также их продвижение</a:t>
            </a:r>
          </a:p>
          <a:p>
            <a:pPr marL="197607" lvl="1" indent="-195987" defTabSz="913526" eaLnBrk="0" hangingPunct="0">
              <a:spcAft>
                <a:spcPct val="400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/>
              <a:t>Целенаправленные усилия по ликвидации  существенных пробелов в экосистеме</a:t>
            </a:r>
            <a:r>
              <a:rPr lang="ru-RU" sz="1100" b="1"/>
              <a:t> </a:t>
            </a:r>
          </a:p>
        </p:txBody>
      </p:sp>
      <p:grpSp>
        <p:nvGrpSpPr>
          <p:cNvPr id="48143" name="Group 10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5224" y="1248824"/>
            <a:ext cx="2075016" cy="545854"/>
            <a:chOff x="102" y="819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173" name="Rectangle 2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102" y="819"/>
              <a:ext cx="1281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48174" name="Picture 28"/>
            <p:cNvPicPr>
              <a:picLocks noChangeArrowheads="1"/>
            </p:cNvPicPr>
            <p:nvPr>
              <p:custDataLst>
                <p:tags r:id="rId4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825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144" name="Group 10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65224" y="3328577"/>
            <a:ext cx="2075016" cy="545854"/>
            <a:chOff x="102" y="2236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171" name="Rectangle 3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102" y="2236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48172" name="Picture 31" descr="j0302953"/>
            <p:cNvPicPr>
              <a:picLocks noChangeArrowheads="1"/>
            </p:cNvPicPr>
            <p:nvPr>
              <p:custDataLst>
                <p:tags r:id="rId4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35" y="2242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145" name="Group 10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5224" y="4162744"/>
            <a:ext cx="2075016" cy="545855"/>
            <a:chOff x="102" y="2756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169" name="Rectangle 3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102" y="2756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48170" name="Picture 34" descr="Networking%2520Photo"/>
            <p:cNvPicPr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2762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146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65224" y="1942075"/>
            <a:ext cx="2075016" cy="545854"/>
            <a:chOff x="102" y="1291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167" name="Rectangle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102" y="1291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48168" name="Picture 37" descr="Money%2520stacks"/>
            <p:cNvPicPr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1297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147" name="Group 9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65224" y="4996914"/>
            <a:ext cx="2075016" cy="545854"/>
            <a:chOff x="102" y="3229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8165" name="Rectangle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102" y="3229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48166" name="Picture 40" descr="montage_infrastructure"/>
            <p:cNvPicPr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323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148" name="Line 7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2296934" y="2555958"/>
            <a:ext cx="4725075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8149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2296934" y="3249209"/>
            <a:ext cx="4725075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8150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gray">
          <a:xfrm>
            <a:off x="2296934" y="4083378"/>
            <a:ext cx="4725075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8151" name="Line 10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2296934" y="4917546"/>
            <a:ext cx="4725075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8152" name="Line 15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2296934" y="1862707"/>
            <a:ext cx="4725075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8153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296934" y="1248824"/>
            <a:ext cx="4725075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Работа центра контролируется государством</a:t>
            </a:r>
          </a:p>
        </p:txBody>
      </p:sp>
      <p:sp>
        <p:nvSpPr>
          <p:cNvPr id="48154" name="Rectangle 13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296934" y="3328576"/>
            <a:ext cx="4725075" cy="68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Нехватка кадров: в условиях местной культуры получение образования не является главной целью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Зависимость от образовательного центра (Dubai Knowledge Village), развитие которого не было завершено</a:t>
            </a:r>
          </a:p>
        </p:txBody>
      </p:sp>
      <p:sp>
        <p:nvSpPr>
          <p:cNvPr id="48155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296934" y="4162744"/>
            <a:ext cx="47250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Отсутствие взаимодействия с основными бизнес-партнерами: например, слабые связи с крупнейшими мировыми исследовательскими центрами; в итоге – отсутствие наставников</a:t>
            </a:r>
          </a:p>
        </p:txBody>
      </p:sp>
      <p:sp>
        <p:nvSpPr>
          <p:cNvPr id="48156" name="Rectangle 11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296934" y="1942075"/>
            <a:ext cx="4725075" cy="51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Центр получает существенную финансовую поддержку: более 2 млрд  долл. США для Dubai Silicon Oasis и более 2 млрд  долл. США для Dubai Healthcare City </a:t>
            </a:r>
          </a:p>
        </p:txBody>
      </p:sp>
      <p:sp>
        <p:nvSpPr>
          <p:cNvPr id="48157" name="Rectangle 1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296934" y="4996914"/>
            <a:ext cx="4725075" cy="3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Высококачественная инфраструктура, передовой центр с точки зрения логистики</a:t>
            </a:r>
          </a:p>
        </p:txBody>
      </p:sp>
      <p:sp>
        <p:nvSpPr>
          <p:cNvPr id="48158" name="Rectangle 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2296934" y="2635326"/>
            <a:ext cx="4725075" cy="51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Льготы для «свободных экономических зон»: 100% возврат капитала, 100% налоговые льготы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 b="1">
                <a:solidFill>
                  <a:srgbClr val="002960"/>
                </a:solidFill>
              </a:rPr>
              <a:t>Благоприятные нормы ведения международной торговли</a:t>
            </a:r>
          </a:p>
        </p:txBody>
      </p:sp>
      <p:sp>
        <p:nvSpPr>
          <p:cNvPr id="48159" name="Rectangle 4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65224" y="2635326"/>
            <a:ext cx="2075016" cy="545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marL="646271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Регулирование</a:t>
            </a:r>
          </a:p>
        </p:txBody>
      </p:sp>
      <p:pic>
        <p:nvPicPr>
          <p:cNvPr id="48160" name="Picture 43" descr="23453461"/>
          <p:cNvPicPr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8680" y="2645044"/>
            <a:ext cx="591241" cy="52641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61" name="Picture 62" descr="Untitled-8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82356" y="5560585"/>
            <a:ext cx="5177010" cy="7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2" name="Rectangle 2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539910" y="5707982"/>
            <a:ext cx="4661901" cy="51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buSzPct val="100000"/>
            </a:pPr>
            <a:r>
              <a:rPr lang="ru-RU" sz="1100">
                <a:solidFill>
                  <a:srgbClr val="000000"/>
                </a:solidFill>
              </a:rPr>
              <a:t>Мы создали крупный транспортный и инфраструктурный центр, однако не смогли достичь тех же успехов с точки зрения инноваций</a:t>
            </a:r>
          </a:p>
          <a:p>
            <a:pPr algn="r" eaLnBrk="0" hangingPunct="0">
              <a:buSzPct val="100000"/>
            </a:pPr>
            <a:r>
              <a:rPr lang="ru-RU" sz="1100" i="1">
                <a:solidFill>
                  <a:srgbClr val="000000"/>
                </a:solidFill>
              </a:rPr>
              <a:t>-- Один из создателей экосистемы Дубая</a:t>
            </a:r>
          </a:p>
        </p:txBody>
      </p:sp>
      <p:sp>
        <p:nvSpPr>
          <p:cNvPr id="48163" name="WordArt 3"/>
          <p:cNvSpPr>
            <a:spLocks noChangeArrowheads="1" noChangeShapeType="1" noTextEdit="1"/>
          </p:cNvSpPr>
          <p:nvPr>
            <p:custDataLst>
              <p:tags r:id="rId33"/>
            </p:custDataLst>
          </p:nvPr>
        </p:nvSpPr>
        <p:spPr bwMode="gray">
          <a:xfrm>
            <a:off x="7119200" y="5915308"/>
            <a:ext cx="145786" cy="1231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solidFill>
                  <a:schemeClr val="folHlink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”</a:t>
            </a:r>
          </a:p>
        </p:txBody>
      </p:sp>
      <p:sp>
        <p:nvSpPr>
          <p:cNvPr id="48164" name="WordArt 4"/>
          <p:cNvSpPr>
            <a:spLocks noChangeArrowheads="1" noChangeShapeType="1" noTextEdit="1"/>
          </p:cNvSpPr>
          <p:nvPr>
            <p:custDataLst>
              <p:tags r:id="rId34"/>
            </p:custDataLst>
          </p:nvPr>
        </p:nvSpPr>
        <p:spPr bwMode="gray">
          <a:xfrm>
            <a:off x="2423282" y="5612416"/>
            <a:ext cx="145786" cy="1231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solidFill>
                  <a:schemeClr val="folHlink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“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9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Малайзия не смогла решить проблемы регулирования</a:t>
            </a:r>
            <a:br>
              <a:rPr lang="ru-RU" dirty="0" smtClean="0"/>
            </a:br>
            <a:r>
              <a:rPr lang="ru-RU" dirty="0" smtClean="0"/>
              <a:t>и привлечь необходимые кадры</a:t>
            </a:r>
          </a:p>
        </p:txBody>
      </p:sp>
      <p:graphicFrame>
        <p:nvGraphicFramePr>
          <p:cNvPr id="49157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think-cell Slide" r:id="rId44" imgW="0" imgH="0" progId="TCLayout.ActiveDocument.1">
                  <p:embed/>
                </p:oleObj>
              </mc:Choice>
              <mc:Fallback>
                <p:oleObj name="think-cell Slide" r:id="rId4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3" descr="malaysia_403_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2813" y="157117"/>
            <a:ext cx="540000" cy="360368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61298" y="988045"/>
            <a:ext cx="5292019" cy="52382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300" b="1"/>
          </a:p>
        </p:txBody>
      </p:sp>
      <p:sp>
        <p:nvSpPr>
          <p:cNvPr id="4916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9868" y="3121249"/>
            <a:ext cx="7057645" cy="233243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300" b="1"/>
          </a:p>
        </p:txBody>
      </p:sp>
      <p:grpSp>
        <p:nvGrpSpPr>
          <p:cNvPr id="49161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5785" y="1096568"/>
            <a:ext cx="2120372" cy="545854"/>
            <a:chOff x="90" y="809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93" name="Rectangle 2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90" y="809"/>
              <a:ext cx="1309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49194" name="Picture 24"/>
            <p:cNvPicPr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815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2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5785" y="4008869"/>
            <a:ext cx="2120372" cy="545854"/>
            <a:chOff x="90" y="2312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91" name="Rectangle 2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90" y="2312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49192" name="Picture 27" descr="j0302953"/>
            <p:cNvPicPr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23" y="2318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3" name="Group 1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785" y="4669725"/>
            <a:ext cx="2120372" cy="545854"/>
            <a:chOff x="90" y="2813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89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90" y="2813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49190" name="Picture 30" descr="Networking%2520Photo"/>
            <p:cNvPicPr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2819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4" name="Group 1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45785" y="2405322"/>
            <a:ext cx="2120372" cy="545854"/>
            <a:chOff x="90" y="1310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87" name="Rectangle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90" y="1310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 smtClean="0">
                  <a:solidFill>
                    <a:srgbClr val="002960"/>
                  </a:solidFill>
                </a:rPr>
                <a:t>Финансирование</a:t>
              </a:r>
              <a:endParaRPr lang="ru-RU" sz="1100" b="1" dirty="0">
                <a:solidFill>
                  <a:srgbClr val="002960"/>
                </a:solidFill>
              </a:endParaRPr>
            </a:p>
          </p:txBody>
        </p:sp>
        <p:pic>
          <p:nvPicPr>
            <p:cNvPr id="49188" name="Picture 33" descr="Money%2520stacks"/>
            <p:cNvPicPr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1316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165" name="Group 2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785" y="5516851"/>
            <a:ext cx="2120372" cy="545855"/>
            <a:chOff x="90" y="3249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85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90" y="3249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 smtClean="0">
                  <a:solidFill>
                    <a:srgbClr val="002960"/>
                  </a:solidFill>
                </a:rPr>
                <a:t>Инфраструктура </a:t>
              </a:r>
              <a:endParaRPr lang="ru-RU" sz="1100" b="1" dirty="0">
                <a:solidFill>
                  <a:srgbClr val="002960"/>
                </a:solidFill>
              </a:endParaRPr>
            </a:p>
          </p:txBody>
        </p:sp>
        <p:pic>
          <p:nvPicPr>
            <p:cNvPr id="49186" name="Picture 36" descr="montage_infrastructure"/>
            <p:cNvPicPr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325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16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2332570" y="3106672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916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2332570" y="3953799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9168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2332570" y="4613034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9169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>
            <a:off x="2332570" y="5460161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9170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2332570" y="2350251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917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332570" y="1096568"/>
            <a:ext cx="4827125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>
                <a:solidFill>
                  <a:srgbClr val="000000"/>
                </a:solidFill>
              </a:rPr>
              <a:t>Идея премьер-министра</a:t>
            </a:r>
            <a:r>
              <a:rPr lang="ru-RU" sz="1300" b="1"/>
              <a:t> </a:t>
            </a:r>
            <a:r>
              <a:rPr lang="ru-RU" sz="1300">
                <a:solidFill>
                  <a:srgbClr val="000000"/>
                </a:solidFill>
              </a:rPr>
              <a:t>о создании инновационного центра, реализация проекта началась в 2003 г. Биотехнологии были выделены в качестве приоритетного направления работы (несмотря на отсутствие соответствующей отрасли и даже опыта подобных исследований в стране)</a:t>
            </a:r>
          </a:p>
        </p:txBody>
      </p:sp>
      <p:sp>
        <p:nvSpPr>
          <p:cNvPr id="4917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332570" y="4008869"/>
            <a:ext cx="4827125" cy="6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 b="1">
                <a:solidFill>
                  <a:srgbClr val="002960"/>
                </a:solidFill>
              </a:rPr>
              <a:t>Инновация ограничена</a:t>
            </a:r>
            <a:r>
              <a:rPr lang="en-GB" sz="1300" b="1">
                <a:solidFill>
                  <a:srgbClr val="002960"/>
                </a:solidFill>
              </a:rPr>
              <a:t> </a:t>
            </a:r>
            <a:r>
              <a:rPr lang="ru-RU" sz="1300" b="1">
                <a:solidFill>
                  <a:srgbClr val="002960"/>
                </a:solidFill>
              </a:rPr>
              <a:t>нехватко</a:t>
            </a:r>
            <a:r>
              <a:rPr lang="en-GB" sz="1300" b="1">
                <a:solidFill>
                  <a:srgbClr val="002960"/>
                </a:solidFill>
              </a:rPr>
              <a:t>й </a:t>
            </a:r>
            <a:r>
              <a:rPr lang="ru-RU" sz="1300" b="1">
                <a:solidFill>
                  <a:srgbClr val="002960"/>
                </a:solidFill>
              </a:rPr>
              <a:t>опыта работы за рубежом у местных кадров и отсутствием связей со сторонними экспертами</a:t>
            </a:r>
          </a:p>
        </p:txBody>
      </p:sp>
      <p:sp>
        <p:nvSpPr>
          <p:cNvPr id="4917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32570" y="4669725"/>
            <a:ext cx="4827125" cy="8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 b="1">
                <a:solidFill>
                  <a:srgbClr val="002960"/>
                </a:solidFill>
              </a:rPr>
              <a:t>Неспособность привлечь иностранных исследователей и международные корпорации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 b="1">
                <a:solidFill>
                  <a:srgbClr val="002960"/>
                </a:solidFill>
              </a:rPr>
              <a:t>Неспособность изменить восприятие Малайзии</a:t>
            </a:r>
            <a:r>
              <a:rPr lang="de-CH" sz="1300" b="1">
                <a:solidFill>
                  <a:srgbClr val="002960"/>
                </a:solidFill>
              </a:rPr>
              <a:t> </a:t>
            </a:r>
            <a:r>
              <a:rPr lang="ru-RU" sz="1300" b="1">
                <a:solidFill>
                  <a:srgbClr val="002960"/>
                </a:solidFill>
              </a:rPr>
              <a:t>как неинновационной страны</a:t>
            </a:r>
          </a:p>
        </p:txBody>
      </p:sp>
      <p:sp>
        <p:nvSpPr>
          <p:cNvPr id="4917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332570" y="2405322"/>
            <a:ext cx="4827125" cy="6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>
                <a:solidFill>
                  <a:srgbClr val="000000"/>
                </a:solidFill>
              </a:rPr>
              <a:t>На создание «Малазийской биодолины», постройку трех новых исследовательских институтов было выделено 160 млн долл. США</a:t>
            </a:r>
          </a:p>
        </p:txBody>
      </p:sp>
      <p:sp>
        <p:nvSpPr>
          <p:cNvPr id="4917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2570" y="5516852"/>
            <a:ext cx="4827125" cy="60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>
                <a:solidFill>
                  <a:srgbClr val="000000"/>
                </a:solidFill>
              </a:rPr>
              <a:t>Развитая инфраструктура, созданная в «Биодолине» (финансовая поддержка прекратилась после того, как отсутствие прогресса стало очевидным)</a:t>
            </a:r>
          </a:p>
        </p:txBody>
      </p:sp>
      <p:sp>
        <p:nvSpPr>
          <p:cNvPr id="4917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332570" y="3161742"/>
            <a:ext cx="482712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 b="1">
                <a:solidFill>
                  <a:srgbClr val="002960"/>
                </a:solidFill>
              </a:rPr>
              <a:t>Сохранение неблагоприятного трудового кодекса</a:t>
            </a:r>
            <a:r>
              <a:rPr lang="de-CH" sz="1300" b="1">
                <a:solidFill>
                  <a:srgbClr val="002960"/>
                </a:solidFill>
              </a:rPr>
              <a:t>, </a:t>
            </a:r>
            <a:r>
              <a:rPr lang="ru-RU" sz="1300" b="1">
                <a:solidFill>
                  <a:srgbClr val="002960"/>
                </a:solidFill>
              </a:rPr>
              <a:t>дающего приоритет этническим малайцам (эксперты в области биотехнологий предпочли переехать в Сингапур) </a:t>
            </a:r>
          </a:p>
        </p:txBody>
      </p:sp>
      <p:grpSp>
        <p:nvGrpSpPr>
          <p:cNvPr id="49177" name="Group 3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45785" y="3161742"/>
            <a:ext cx="2120372" cy="545855"/>
            <a:chOff x="90" y="1811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9183" name="Rectangle 3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90" y="1811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49184" name="Picture 39" descr="23453461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1817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178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230968" y="1870806"/>
            <a:ext cx="1723510" cy="3790203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/>
          <a:p>
            <a:pPr defTabSz="913526" eaLnBrk="0" hangingPunct="0">
              <a:buSzPct val="100000"/>
            </a:pPr>
            <a:r>
              <a:rPr lang="ru-RU" sz="1300" b="1">
                <a:solidFill>
                  <a:srgbClr val="002960"/>
                </a:solidFill>
              </a:rPr>
              <a:t>Следствия и выводы 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>
                <a:solidFill>
                  <a:srgbClr val="000000"/>
                </a:solidFill>
              </a:rPr>
              <a:t>Привлечение персонала с опытом работы за рубежом и налаженными связями среди экспертов 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300">
                <a:solidFill>
                  <a:srgbClr val="000000"/>
                </a:solidFill>
              </a:rPr>
              <a:t>Приоритизация отраслей, в которых уже есть  необходимые кадры и накопленный опыт</a:t>
            </a:r>
          </a:p>
        </p:txBody>
      </p:sp>
      <p:sp>
        <p:nvSpPr>
          <p:cNvPr id="49179" name="McK 5. Source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grpSp>
        <p:nvGrpSpPr>
          <p:cNvPr id="49180" name="Group 49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695863" y="735364"/>
            <a:ext cx="1219739" cy="310991"/>
            <a:chOff x="4020" y="520"/>
            <a:chExt cx="753" cy="192"/>
          </a:xfrm>
        </p:grpSpPr>
        <p:sp>
          <p:nvSpPr>
            <p:cNvPr id="49181" name="Rectangle 4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4156" y="520"/>
              <a:ext cx="6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3526" eaLnBrk="0" hangingPunct="0">
                <a:buSzPct val="100000"/>
              </a:pPr>
              <a:r>
                <a:rPr lang="ru-RU" sz="1000">
                  <a:solidFill>
                    <a:srgbClr val="000000"/>
                  </a:solidFill>
                </a:rPr>
                <a:t>Основные недостатки</a:t>
              </a:r>
            </a:p>
          </p:txBody>
        </p:sp>
        <p:sp>
          <p:nvSpPr>
            <p:cNvPr id="49182" name="Rectangle 4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4020" y="525"/>
              <a:ext cx="104" cy="104"/>
            </a:xfrm>
            <a:prstGeom prst="rect">
              <a:avLst/>
            </a:prstGeom>
            <a:solidFill>
              <a:srgbClr val="FF0000">
                <a:alpha val="5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/>
            <a:lstStyle/>
            <a:p>
              <a:endParaRPr lang="ru-RU" sz="1000" b="1"/>
            </a:p>
          </p:txBody>
        </p:sp>
      </p:grpSp>
      <p:sp>
        <p:nvSpPr>
          <p:cNvPr id="44" name="Slide Number Placeholder 3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>
            <a:normAutofit fontScale="90000"/>
          </a:bodyPr>
          <a:lstStyle/>
          <a:p>
            <a:r>
              <a:rPr lang="ru-RU" dirty="0" smtClean="0"/>
              <a:t>Биотехнологический инновационный центр в Нью-Йорке </a:t>
            </a:r>
            <a:br>
              <a:rPr lang="ru-RU" dirty="0" smtClean="0"/>
            </a:br>
            <a:r>
              <a:rPr lang="ru-RU" dirty="0" smtClean="0"/>
              <a:t>еще не доказал свою эффективность </a:t>
            </a:r>
          </a:p>
        </p:txBody>
      </p:sp>
      <p:graphicFrame>
        <p:nvGraphicFramePr>
          <p:cNvPr id="50180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61298" y="949171"/>
            <a:ext cx="5292019" cy="54180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50182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2335810" y="1556576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50184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2827" y="4153027"/>
            <a:ext cx="7103001" cy="1350867"/>
          </a:xfrm>
          <a:prstGeom prst="rect">
            <a:avLst/>
          </a:prstGeom>
          <a:solidFill>
            <a:srgbClr val="458B45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50185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2827" y="2755187"/>
            <a:ext cx="7103001" cy="1378402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50186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82803" y="2272503"/>
            <a:ext cx="1644139" cy="2773003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002960"/>
                </a:solidFill>
              </a:rPr>
              <a:t>Следствия и выводы </a:t>
            </a:r>
          </a:p>
          <a:p>
            <a:pPr marL="166832" lvl="1" indent="-165212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Следует учитывать конкуренцию за персонал на рынке труда и разрабатывать эффективные ответные шаги</a:t>
            </a:r>
          </a:p>
        </p:txBody>
      </p:sp>
      <p:pic>
        <p:nvPicPr>
          <p:cNvPr id="50187" name="Picture 14" descr="usa-flags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2813" y="189824"/>
            <a:ext cx="421160" cy="2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McK 5. Source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sp>
        <p:nvSpPr>
          <p:cNvPr id="50220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335810" y="984805"/>
            <a:ext cx="4827125" cy="3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/>
              <a:t>Сотрудничество</a:t>
            </a:r>
            <a:r>
              <a:rPr lang="en-GB" sz="1200"/>
              <a:t> </a:t>
            </a:r>
            <a:r>
              <a:rPr lang="ru-RU" sz="1200">
                <a:solidFill>
                  <a:srgbClr val="000000"/>
                </a:solidFill>
              </a:rPr>
              <a:t>между исследовательскими институтами, частным сектором, а также властями города и штата Нью-Йорк</a:t>
            </a:r>
          </a:p>
        </p:txBody>
      </p:sp>
      <p:grpSp>
        <p:nvGrpSpPr>
          <p:cNvPr id="50221" name="Group 2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5786" y="984805"/>
            <a:ext cx="2120371" cy="545855"/>
            <a:chOff x="90" y="809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22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90" y="809"/>
              <a:ext cx="1309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50223" name="Picture 24"/>
            <p:cNvPicPr>
              <a:picLocks noChangeArrowheads="1"/>
            </p:cNvPicPr>
            <p:nvPr>
              <p:custDataLst>
                <p:tags r:id="rId43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815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216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335810" y="3391746"/>
            <a:ext cx="4827125" cy="74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 dirty="0">
                <a:solidFill>
                  <a:srgbClr val="002960"/>
                </a:solidFill>
              </a:rPr>
              <a:t>Привлекательный рынок труда в Бостоне притягивает кадры с коммерческим опытом, а также </a:t>
            </a:r>
            <a:r>
              <a:rPr lang="ru-RU" sz="1200" b="1" dirty="0" smtClean="0">
                <a:solidFill>
                  <a:srgbClr val="002960"/>
                </a:solidFill>
              </a:rPr>
              <a:t>квалифицированных </a:t>
            </a:r>
            <a:r>
              <a:rPr lang="ru-RU" sz="1200" b="1" dirty="0">
                <a:solidFill>
                  <a:srgbClr val="002960"/>
                </a:solidFill>
              </a:rPr>
              <a:t>научных сотрудников местных академических центров</a:t>
            </a:r>
          </a:p>
        </p:txBody>
      </p:sp>
      <p:grpSp>
        <p:nvGrpSpPr>
          <p:cNvPr id="50217" name="Group 2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5786" y="3391746"/>
            <a:ext cx="2120371" cy="545854"/>
            <a:chOff x="90" y="2312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18" name="Rectangle 2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90" y="2312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50219" name="Picture 27" descr="j0302953"/>
            <p:cNvPicPr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23" y="2318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212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335810" y="4198381"/>
            <a:ext cx="4827125" cy="7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Наличие более 120 биотехнологических компаний и большого количества ведущих фармацевтических компаний в регионе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Единый портал с отраслевыми новостями и данными о новейших разработках</a:t>
            </a:r>
            <a:r>
              <a:rPr lang="de-CH" sz="1200" b="1">
                <a:solidFill>
                  <a:srgbClr val="002960"/>
                </a:solidFill>
              </a:rPr>
              <a:t>;</a:t>
            </a:r>
            <a:r>
              <a:rPr lang="ru-RU" sz="1200" b="1">
                <a:solidFill>
                  <a:srgbClr val="002960"/>
                </a:solidFill>
              </a:rPr>
              <a:t> возможность обмена информацией</a:t>
            </a:r>
          </a:p>
        </p:txBody>
      </p:sp>
      <p:grpSp>
        <p:nvGrpSpPr>
          <p:cNvPr id="50213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5786" y="4198381"/>
            <a:ext cx="2120371" cy="545854"/>
            <a:chOff x="90" y="2813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14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90" y="2813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50215" name="Picture 30" descr="Networking%2520Photo"/>
            <p:cNvPicPr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2819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208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335810" y="1592210"/>
            <a:ext cx="4827125" cy="11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Помощь государства (гранты, содействие в решении вопросов по аренде) и существенное финансирование со стороны НИЗ – Национального института здравоохранения (стволовые клетки)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Нью-Йорк – штат, в котором с давнего времени традиционно реализуется большое количество проектов с использованием венчурного капитала и при финансировании НИЗ </a:t>
            </a:r>
          </a:p>
        </p:txBody>
      </p:sp>
      <p:grpSp>
        <p:nvGrpSpPr>
          <p:cNvPr id="50209" name="Group 3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5786" y="1592210"/>
            <a:ext cx="2120371" cy="545854"/>
            <a:chOff x="90" y="1310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10" name="Rectangle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90" y="1310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50211" name="Picture 33" descr="Money%2520stacks"/>
            <p:cNvPicPr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1316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204" name="Rectangle 2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335810" y="5563824"/>
            <a:ext cx="4827125" cy="74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Рассредоточенная инфраструктура (из-за особенностей развития в прошлые периоды)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В 2010 году появился биотехнологический парк с лабораториями и офисами для биотехнологических компаний</a:t>
            </a:r>
          </a:p>
        </p:txBody>
      </p:sp>
      <p:grpSp>
        <p:nvGrpSpPr>
          <p:cNvPr id="50205" name="Group 4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45786" y="5563824"/>
            <a:ext cx="2120371" cy="545854"/>
            <a:chOff x="90" y="3249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06" name="Rectangle 3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90" y="3249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50207" name="Picture 36" descr="montage_infrastructure"/>
            <p:cNvPicPr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325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200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5810" y="2771385"/>
            <a:ext cx="4827125" cy="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Высокие налоги и дорогостоящая недвижимость заставляют компании перемещаться в другие штаты</a:t>
            </a:r>
          </a:p>
        </p:txBody>
      </p:sp>
      <p:grpSp>
        <p:nvGrpSpPr>
          <p:cNvPr id="50201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45786" y="2771385"/>
            <a:ext cx="2120371" cy="545853"/>
            <a:chOff x="90" y="1811"/>
            <a:chExt cx="1309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20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90" y="1811"/>
              <a:ext cx="1309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45720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200" b="1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50203" name="Picture 39" descr="23453461"/>
            <p:cNvPicPr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1817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196" name="Line 14"/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>
            <a:off x="2335810" y="2735750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50197" name="Line 14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>
            <a:off x="2335810" y="3356112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50198" name="Line 14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>
            <a:off x="2335810" y="4162745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50199" name="Line 14"/>
          <p:cNvSpPr>
            <a:spLocks noChangeShapeType="1"/>
          </p:cNvSpPr>
          <p:nvPr>
            <p:custDataLst>
              <p:tags r:id="rId26"/>
            </p:custDataLst>
          </p:nvPr>
        </p:nvSpPr>
        <p:spPr bwMode="gray">
          <a:xfrm>
            <a:off x="2335810" y="5528191"/>
            <a:ext cx="4827125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7" name="Rectangle 2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570298" y="696746"/>
            <a:ext cx="168463" cy="168453"/>
          </a:xfrm>
          <a:prstGeom prst="rect">
            <a:avLst/>
          </a:prstGeom>
          <a:solidFill>
            <a:srgbClr val="458B45">
              <a:alpha val="52549"/>
            </a:srgbClr>
          </a:solidFill>
          <a:ln>
            <a:noFill/>
          </a:ln>
          <a:effectLst/>
        </p:spPr>
        <p:txBody>
          <a:bodyPr wrap="none" lIns="45720" tIns="0" rIns="45720" bIns="0" anchor="ctr"/>
          <a:lstStyle/>
          <a:p>
            <a:endParaRPr lang="ru-RU" sz="1600" b="1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19888" y="711723"/>
            <a:ext cx="156853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900" dirty="0">
                <a:solidFill>
                  <a:srgbClr val="000000"/>
                </a:solidFill>
              </a:rPr>
              <a:t>Основные преимущества</a:t>
            </a:r>
          </a:p>
        </p:txBody>
      </p:sp>
      <p:sp>
        <p:nvSpPr>
          <p:cNvPr id="59" name="Rectangle 20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214492" y="711323"/>
            <a:ext cx="119544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9861" indent="-349861" defTabSz="913526" eaLnBrk="0" hangingPunct="0">
              <a:buSzPct val="100000"/>
            </a:pPr>
            <a:r>
              <a:rPr lang="ru-RU" sz="900">
                <a:solidFill>
                  <a:srgbClr val="000000"/>
                </a:solidFill>
              </a:rPr>
              <a:t>Основные недостатки</a:t>
            </a:r>
          </a:p>
        </p:txBody>
      </p:sp>
      <p:sp>
        <p:nvSpPr>
          <p:cNvPr id="60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974755" y="696746"/>
            <a:ext cx="168463" cy="168453"/>
          </a:xfrm>
          <a:prstGeom prst="rect">
            <a:avLst/>
          </a:prstGeom>
          <a:solidFill>
            <a:srgbClr val="FF0000">
              <a:alpha val="5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648" tIns="0" rIns="46648" bIns="0" anchor="ctr"/>
          <a:lstStyle/>
          <a:p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372416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Южной Кореи показывает, как государственное</a:t>
            </a:r>
            <a:r>
              <a:rPr lang="en-US" dirty="0" smtClean="0"/>
              <a:t> </a:t>
            </a:r>
            <a:r>
              <a:rPr lang="ru-RU" dirty="0" smtClean="0"/>
              <a:t>планирование может привести к достижению высоких экономических результатов </a:t>
            </a:r>
          </a:p>
        </p:txBody>
      </p:sp>
      <p:graphicFrame>
        <p:nvGraphicFramePr>
          <p:cNvPr id="51204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think-cell Slide" r:id="rId44" imgW="0" imgH="0" progId="TCLayout.ActiveDocument.1">
                  <p:embed/>
                </p:oleObj>
              </mc:Choice>
              <mc:Fallback>
                <p:oleObj name="think-cell Slide" r:id="rId4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37687" y="1145161"/>
            <a:ext cx="7187232" cy="941071"/>
          </a:xfrm>
          <a:prstGeom prst="rect">
            <a:avLst/>
          </a:prstGeom>
          <a:solidFill>
            <a:srgbClr val="458B45">
              <a:alpha val="36471"/>
            </a:srgbClr>
          </a:solidFill>
          <a:ln>
            <a:noFill/>
          </a:ln>
          <a:effectLst/>
        </p:spPr>
        <p:txBody>
          <a:bodyPr wrap="none" lIns="93296" tIns="46648" rIns="93296" bIns="46648" anchor="ctr"/>
          <a:lstStyle/>
          <a:p>
            <a:endParaRPr lang="ru-RU" sz="1600" b="1"/>
          </a:p>
        </p:txBody>
      </p:sp>
      <p:sp>
        <p:nvSpPr>
          <p:cNvPr id="5120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7687" y="3757809"/>
            <a:ext cx="7187232" cy="736984"/>
          </a:xfrm>
          <a:prstGeom prst="rect">
            <a:avLst/>
          </a:prstGeom>
          <a:solidFill>
            <a:srgbClr val="458B45">
              <a:alpha val="36471"/>
            </a:srgbClr>
          </a:solidFill>
          <a:ln>
            <a:noFill/>
          </a:ln>
          <a:effectLst/>
        </p:spPr>
        <p:txBody>
          <a:bodyPr wrap="none" lIns="93296" tIns="46648" rIns="93296" bIns="46648" anchor="ctr"/>
          <a:lstStyle/>
          <a:p>
            <a:endParaRPr lang="ru-RU" sz="1600" b="1"/>
          </a:p>
        </p:txBody>
      </p:sp>
      <p:sp>
        <p:nvSpPr>
          <p:cNvPr id="5120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099314" y="1148400"/>
            <a:ext cx="5454003" cy="524311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600" b="1"/>
          </a:p>
        </p:txBody>
      </p:sp>
      <p:sp>
        <p:nvSpPr>
          <p:cNvPr id="5120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2219182" y="2836175"/>
            <a:ext cx="5139754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121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2219182" y="2105669"/>
            <a:ext cx="5139754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124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230521" y="1211570"/>
            <a:ext cx="5055522" cy="8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1">
                <a:solidFill>
                  <a:srgbClr val="002960"/>
                </a:solidFill>
              </a:rPr>
              <a:t>Разработанные государством 5-летние планы развития, отдающие приоритет экономическому развитию высокотехнологичных отраслей (в частности, производству полупроводников)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1">
                <a:solidFill>
                  <a:srgbClr val="002960"/>
                </a:solidFill>
              </a:rPr>
              <a:t>Активное участие государства в развитии инноваций (поддержка ведущих отечественных компаний мирового уровня, например Samsung)</a:t>
            </a:r>
          </a:p>
        </p:txBody>
      </p:sp>
      <p:grpSp>
        <p:nvGrpSpPr>
          <p:cNvPr id="51247" name="Group 12"/>
          <p:cNvGrpSpPr>
            <a:grpSpLocks/>
          </p:cNvGrpSpPr>
          <p:nvPr/>
        </p:nvGrpSpPr>
        <p:grpSpPr bwMode="auto">
          <a:xfrm>
            <a:off x="145786" y="1211570"/>
            <a:ext cx="1948668" cy="545854"/>
            <a:chOff x="90" y="837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48" name="Rectangle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90" y="837"/>
              <a:ext cx="1203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51249" name="Picture 11"/>
            <p:cNvPicPr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" y="843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42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230521" y="4637330"/>
            <a:ext cx="5055522" cy="65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Исследовательские институты привлекают ведущих корейских ученых и исследователей, эмигрировавших за границу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Корейский центр по коммерциализации технологий – предоставление консультаций и управление процессами коммерциализации технологий</a:t>
            </a:r>
          </a:p>
        </p:txBody>
      </p:sp>
      <p:grpSp>
        <p:nvGrpSpPr>
          <p:cNvPr id="51243" name="Group 1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786" y="4637330"/>
            <a:ext cx="1948668" cy="545854"/>
            <a:chOff x="131" y="2834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44" name="Rectangle 1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131" y="2834"/>
              <a:ext cx="1203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51245" name="Picture 19" descr="Networking%2520Photo"/>
            <p:cNvPicPr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4" y="2840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38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230521" y="2202853"/>
            <a:ext cx="5055522" cy="31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Предоставление государственных кредитов компаниям, отвечающим строгому набору критериев (в частности, целевым показателям экспорта)</a:t>
            </a:r>
          </a:p>
        </p:txBody>
      </p:sp>
      <p:grpSp>
        <p:nvGrpSpPr>
          <p:cNvPr id="51239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5786" y="2202853"/>
            <a:ext cx="1948668" cy="545855"/>
            <a:chOff x="131" y="1355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40" name="Rectangle 2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131" y="1355"/>
              <a:ext cx="1203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51241" name="Picture 23" descr="Money%2520stacks"/>
            <p:cNvPicPr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4" y="1361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34" name="Rectangle 2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230521" y="5474738"/>
            <a:ext cx="5055522" cy="65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Инвестиции в национальную сеть широкополосного доступа для поддержки сектора информационных и коммуникационных технологий 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Совместные инвестиции государства и частного сектора в инфраструктурные проекты и создание высокотехнологичных научно-исследовательских центров </a:t>
            </a:r>
          </a:p>
        </p:txBody>
      </p:sp>
      <p:grpSp>
        <p:nvGrpSpPr>
          <p:cNvPr id="51235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5786" y="5474738"/>
            <a:ext cx="1948668" cy="545855"/>
            <a:chOff x="131" y="3303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36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131" y="3303"/>
              <a:ext cx="1203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51237" name="Picture 27" descr="montage_infrastructure"/>
            <p:cNvPicPr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4" y="3309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30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230521" y="2933359"/>
            <a:ext cx="5055522" cy="68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Государственные стимулы (например, низкая ставка налога для компаний)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Активное участие государства в региональном развитии (например, создание особых экономических зон)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Содействие в проведении слияний в пределах отрасли</a:t>
            </a:r>
          </a:p>
        </p:txBody>
      </p:sp>
      <p:grpSp>
        <p:nvGrpSpPr>
          <p:cNvPr id="51231" name="Group 2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786" y="2933359"/>
            <a:ext cx="1948668" cy="545854"/>
            <a:chOff x="131" y="1842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32" name="Rectangle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131" y="1842"/>
              <a:ext cx="1203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51233" name="Picture 31" descr="23453461"/>
            <p:cNvPicPr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4" y="1848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16" name="Line 39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2219182" y="5377554"/>
            <a:ext cx="5139754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1217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2219182" y="3704358"/>
            <a:ext cx="5139754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1218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358936" y="2256305"/>
            <a:ext cx="1568006" cy="3025684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/>
          <a:lstStyle/>
          <a:p>
            <a:pPr defTabSz="913526" eaLnBrk="0" hangingPunct="0">
              <a:spcBef>
                <a:spcPct val="40000"/>
              </a:spcBef>
              <a:buSzPct val="100000"/>
            </a:pPr>
            <a:r>
              <a:rPr lang="ru-RU" sz="1200" b="1">
                <a:solidFill>
                  <a:srgbClr val="002960"/>
                </a:solidFill>
              </a:rPr>
              <a:t>Следствия и выводы </a:t>
            </a:r>
          </a:p>
          <a:p>
            <a:pPr marL="187888" lvl="1" indent="-186269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Обеспечение четкой стратегии, отдающей приоритет развитию технологий</a:t>
            </a:r>
          </a:p>
          <a:p>
            <a:pPr marL="187888" lvl="1" indent="-186269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>
                <a:solidFill>
                  <a:srgbClr val="000000"/>
                </a:solidFill>
              </a:rPr>
              <a:t>Сотрудничество с государством в рамках совершенствования системы образования для формирования стабильной базы кадровых ресурсов</a:t>
            </a:r>
          </a:p>
        </p:txBody>
      </p:sp>
      <p:pic>
        <p:nvPicPr>
          <p:cNvPr id="51219" name="Picture 43" descr="South Korea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2813" y="157116"/>
            <a:ext cx="515197" cy="344957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0" name="McK 5. Source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grpSp>
        <p:nvGrpSpPr>
          <p:cNvPr id="51226" name="Group 1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45786" y="3799921"/>
            <a:ext cx="1948668" cy="545855"/>
            <a:chOff x="131" y="2346"/>
            <a:chExt cx="1203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228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131" y="2346"/>
              <a:ext cx="1203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51229" name="Picture 15" descr="j0302953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64" y="2352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27" name="Rectangle 4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230521" y="3799921"/>
            <a:ext cx="5055522" cy="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1">
                <a:solidFill>
                  <a:srgbClr val="002960"/>
                </a:solidFill>
              </a:rPr>
              <a:t>Создание системы образования мирового уровня – в качестве приоритета</a:t>
            </a:r>
          </a:p>
          <a:p>
            <a:pPr marL="197607" lvl="1" indent="-195987" defTabSz="913526" eaLnBrk="0" hangingPunct="0">
              <a:spcBef>
                <a:spcPct val="2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1">
                <a:solidFill>
                  <a:srgbClr val="002960"/>
                </a:solidFill>
              </a:rPr>
              <a:t>Государственные программы получения научного и технического образования в Гарвардском университете и </a:t>
            </a:r>
            <a:r>
              <a:rPr lang="de-CH" sz="1000" b="1">
                <a:solidFill>
                  <a:srgbClr val="002960"/>
                </a:solidFill>
              </a:rPr>
              <a:t>MIT</a:t>
            </a:r>
            <a:endParaRPr lang="ru-RU" sz="1000" b="1">
              <a:solidFill>
                <a:srgbClr val="002960"/>
              </a:solidFill>
            </a:endParaRPr>
          </a:p>
        </p:txBody>
      </p:sp>
      <p:grpSp>
        <p:nvGrpSpPr>
          <p:cNvPr id="51222" name="Group 5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7809252" y="871423"/>
            <a:ext cx="1091772" cy="278596"/>
            <a:chOff x="4830" y="485"/>
            <a:chExt cx="674" cy="172"/>
          </a:xfrm>
        </p:grpSpPr>
        <p:sp>
          <p:nvSpPr>
            <p:cNvPr id="51224" name="Rectangle 4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4830" y="490"/>
              <a:ext cx="104" cy="104"/>
            </a:xfrm>
            <a:prstGeom prst="rect">
              <a:avLst/>
            </a:prstGeom>
            <a:solidFill>
              <a:srgbClr val="458B45">
                <a:alpha val="5254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/>
            <a:lstStyle/>
            <a:p>
              <a:endParaRPr lang="ru-RU" sz="1600" b="1"/>
            </a:p>
          </p:txBody>
        </p:sp>
        <p:sp>
          <p:nvSpPr>
            <p:cNvPr id="51225" name="Rectangle 4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4966" y="485"/>
              <a:ext cx="53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3526" eaLnBrk="0" hangingPunct="0">
                <a:buSzPct val="100000"/>
              </a:pPr>
              <a:r>
                <a:rPr lang="ru-RU" sz="900">
                  <a:solidFill>
                    <a:srgbClr val="000000"/>
                  </a:solidFill>
                </a:rPr>
                <a:t>Основные преимущества</a:t>
              </a:r>
            </a:p>
          </p:txBody>
        </p:sp>
      </p:grpSp>
      <p:sp>
        <p:nvSpPr>
          <p:cNvPr id="51223" name="Line 40"/>
          <p:cNvSpPr>
            <a:spLocks noChangeShapeType="1"/>
          </p:cNvSpPr>
          <p:nvPr>
            <p:custDataLst>
              <p:tags r:id="rId26"/>
            </p:custDataLst>
          </p:nvPr>
        </p:nvSpPr>
        <p:spPr bwMode="gray">
          <a:xfrm>
            <a:off x="2219182" y="4540146"/>
            <a:ext cx="5139754" cy="9718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1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57606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Для достижения необходимого минимума и определения ключевых приоритетов развития успешные новые центры выбирают модель «управляющего»</a:t>
            </a:r>
          </a:p>
        </p:txBody>
      </p:sp>
      <p:graphicFrame>
        <p:nvGraphicFramePr>
          <p:cNvPr id="52229" name="Object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899373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0" name="Group 5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08218" y="882762"/>
            <a:ext cx="3607384" cy="181411"/>
            <a:chOff x="4127" y="459"/>
            <a:chExt cx="1062" cy="88"/>
          </a:xfrm>
        </p:grpSpPr>
        <p:sp>
          <p:nvSpPr>
            <p:cNvPr id="15401" name="Rectangle 5"/>
            <p:cNvSpPr>
              <a:spLocks noChangeArrowheads="1"/>
            </p:cNvSpPr>
            <p:nvPr/>
          </p:nvSpPr>
          <p:spPr bwMode="gray">
            <a:xfrm>
              <a:off x="4127" y="459"/>
              <a:ext cx="84" cy="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100" b="1" dirty="0"/>
            </a:p>
          </p:txBody>
        </p:sp>
        <p:sp>
          <p:nvSpPr>
            <p:cNvPr id="52267" name="Rectangle 286"/>
            <p:cNvSpPr>
              <a:spLocks noChangeArrowheads="1"/>
            </p:cNvSpPr>
            <p:nvPr/>
          </p:nvSpPr>
          <p:spPr bwMode="gray">
            <a:xfrm>
              <a:off x="4253" y="478"/>
              <a:ext cx="936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3526" eaLnBrk="0" hangingPunct="0">
                <a:buSzPct val="100000"/>
              </a:pPr>
              <a:r>
                <a:rPr lang="ru-RU" sz="900">
                  <a:solidFill>
                    <a:srgbClr val="000000"/>
                  </a:solidFill>
                </a:rPr>
                <a:t>Подробно рассматривается на следующем слайде</a:t>
              </a:r>
            </a:p>
          </p:txBody>
        </p:sp>
      </p:grpSp>
      <p:sp>
        <p:nvSpPr>
          <p:cNvPr id="52231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центрам, интервью с экспертами</a:t>
            </a:r>
          </a:p>
        </p:txBody>
      </p:sp>
      <p:sp>
        <p:nvSpPr>
          <p:cNvPr id="522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68463" y="2264404"/>
            <a:ext cx="8682345" cy="37885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grpSp>
        <p:nvGrpSpPr>
          <p:cNvPr id="52233" name="Group 5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8464" y="1059313"/>
            <a:ext cx="4098196" cy="1128963"/>
            <a:chOff x="75" y="612"/>
            <a:chExt cx="2530" cy="697"/>
          </a:xfrm>
        </p:grpSpPr>
        <p:sp>
          <p:nvSpPr>
            <p:cNvPr id="52264" name="Rectangle 28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75" y="721"/>
              <a:ext cx="2530" cy="5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Модель «управляющего»:</a:t>
              </a:r>
              <a:endParaRPr lang="ru-RU" sz="1100">
                <a:solidFill>
                  <a:srgbClr val="002960"/>
                </a:solidFill>
              </a:endParaRPr>
            </a:p>
            <a:p>
              <a:pPr marL="184649" lvl="1" indent="-183030" defTabSz="913526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/>
                <a:t>Определение стратегии развития центра</a:t>
              </a:r>
            </a:p>
            <a:p>
              <a:pPr marL="184649" lvl="1" indent="-183030" defTabSz="913526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/>
                <a:t>Операционная и финансовая эффективность</a:t>
              </a:r>
            </a:p>
            <a:p>
              <a:pPr marL="184649" lvl="1" indent="-183030" defTabSz="913526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/>
                <a:t>Создание основы для исследовательской работы и коммерциализации</a:t>
              </a:r>
            </a:p>
          </p:txBody>
        </p:sp>
        <p:sp>
          <p:nvSpPr>
            <p:cNvPr id="52265" name="Freeform 37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75" y="612"/>
              <a:ext cx="2530" cy="83"/>
            </a:xfrm>
            <a:custGeom>
              <a:avLst/>
              <a:gdLst>
                <a:gd name="T0" fmla="*/ 0 w 2616"/>
                <a:gd name="T1" fmla="*/ 2147483647 h 83"/>
                <a:gd name="T2" fmla="*/ 1100488467 w 2616"/>
                <a:gd name="T3" fmla="*/ 2147483647 h 83"/>
                <a:gd name="T4" fmla="*/ 1100488467 w 2616"/>
                <a:gd name="T5" fmla="*/ 0 h 83"/>
                <a:gd name="T6" fmla="*/ 1100488467 w 2616"/>
                <a:gd name="T7" fmla="*/ 2147483647 h 83"/>
                <a:gd name="T8" fmla="*/ 1100488467 w 2616"/>
                <a:gd name="T9" fmla="*/ 2147483647 h 83"/>
                <a:gd name="T10" fmla="*/ 0 w 2616"/>
                <a:gd name="T11" fmla="*/ 2147483647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6" h="83">
                  <a:moveTo>
                    <a:pt x="0" y="82"/>
                  </a:moveTo>
                  <a:lnTo>
                    <a:pt x="2616" y="83"/>
                  </a:lnTo>
                  <a:lnTo>
                    <a:pt x="2312" y="0"/>
                  </a:lnTo>
                  <a:lnTo>
                    <a:pt x="2312" y="48"/>
                  </a:lnTo>
                  <a:lnTo>
                    <a:pt x="4" y="4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4" name="Rectangle 28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427024" y="1235866"/>
            <a:ext cx="4423784" cy="952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731" tIns="36731" rIns="36731" bIns="36731" anchor="ctr"/>
          <a:lstStyle/>
          <a:p>
            <a:pPr marL="178170" lvl="1" indent="-176551" defTabSz="913526" eaLnBrk="0" hangingPunct="0">
              <a:lnSpc>
                <a:spcPct val="90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/>
              <a:t>«Управляющие» выступают как </a:t>
            </a:r>
            <a:r>
              <a:rPr lang="ru-RU" sz="1100" b="1">
                <a:solidFill>
                  <a:schemeClr val="tx2"/>
                </a:solidFill>
              </a:rPr>
              <a:t>координаторы процесса</a:t>
            </a:r>
            <a:r>
              <a:rPr lang="ru-RU" sz="1100">
                <a:solidFill>
                  <a:schemeClr val="tx2"/>
                </a:solidFill>
              </a:rPr>
              <a:t>, </a:t>
            </a:r>
            <a:r>
              <a:rPr lang="ru-RU" sz="1100"/>
              <a:t>но затем происходит переход к другим моделям под влиянием:</a:t>
            </a:r>
          </a:p>
          <a:p>
            <a:pPr marL="349861" lvl="2" indent="-170072" defTabSz="913526" eaLnBrk="0" hangingPunct="0">
              <a:lnSpc>
                <a:spcPct val="90000"/>
              </a:lnSpc>
              <a:buClr>
                <a:srgbClr val="002960"/>
              </a:buClr>
              <a:buSzPct val="120000"/>
              <a:buFont typeface="Arial" charset="0"/>
              <a:buChar char="–"/>
            </a:pPr>
            <a:r>
              <a:rPr lang="ru-RU" sz="1100">
                <a:solidFill>
                  <a:srgbClr val="000000"/>
                </a:solidFill>
              </a:rPr>
              <a:t>высоких затрат,</a:t>
            </a:r>
          </a:p>
          <a:p>
            <a:pPr marL="349861" lvl="2" indent="-170072" defTabSz="913526" eaLnBrk="0" hangingPunct="0">
              <a:lnSpc>
                <a:spcPct val="90000"/>
              </a:lnSpc>
              <a:buClr>
                <a:srgbClr val="002960"/>
              </a:buClr>
              <a:buSzPct val="120000"/>
              <a:buFont typeface="Arial" charset="0"/>
              <a:buChar char="–"/>
            </a:pPr>
            <a:r>
              <a:rPr lang="ru-RU" sz="1100">
                <a:solidFill>
                  <a:srgbClr val="000000"/>
                </a:solidFill>
              </a:rPr>
              <a:t>требований рынка,</a:t>
            </a:r>
          </a:p>
          <a:p>
            <a:pPr marL="349861" lvl="2" indent="-170072" defTabSz="913526" eaLnBrk="0" hangingPunct="0">
              <a:lnSpc>
                <a:spcPct val="90000"/>
              </a:lnSpc>
              <a:buClr>
                <a:srgbClr val="002960"/>
              </a:buClr>
              <a:buSzPct val="120000"/>
              <a:buFont typeface="Arial" charset="0"/>
              <a:buChar char="–"/>
            </a:pPr>
            <a:r>
              <a:rPr lang="ru-RU" sz="1100">
                <a:solidFill>
                  <a:srgbClr val="000000"/>
                </a:solidFill>
              </a:rPr>
              <a:t>изменения приоритетов в рамках инновационной среды</a:t>
            </a:r>
          </a:p>
        </p:txBody>
      </p:sp>
      <p:sp>
        <p:nvSpPr>
          <p:cNvPr id="5223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60795" y="2321095"/>
            <a:ext cx="2786126" cy="35504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5223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182987" y="2321095"/>
            <a:ext cx="2680835" cy="355048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52237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077641" y="2321095"/>
            <a:ext cx="2682456" cy="355048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100" b="1"/>
          </a:p>
        </p:txBody>
      </p:sp>
      <p:sp>
        <p:nvSpPr>
          <p:cNvPr id="52238" name="Rectangle 28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38547" y="2567269"/>
            <a:ext cx="2538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913526" eaLnBrk="0" hangingPunct="0">
              <a:buSzPct val="100000"/>
            </a:pPr>
            <a:r>
              <a:rPr lang="ru-RU" sz="1100" b="1">
                <a:solidFill>
                  <a:schemeClr val="tx2"/>
                </a:solidFill>
              </a:rPr>
              <a:t>Израиль: </a:t>
            </a:r>
          </a:p>
          <a:p>
            <a:pPr defTabSz="913526" eaLnBrk="0" hangingPunct="0">
              <a:buSzPct val="100000"/>
            </a:pPr>
            <a:r>
              <a:rPr lang="ru-RU" sz="1100" b="1">
                <a:solidFill>
                  <a:schemeClr val="tx2"/>
                </a:solidFill>
              </a:rPr>
              <a:t>Департамент по развитию инноваций</a:t>
            </a:r>
          </a:p>
        </p:txBody>
      </p:sp>
      <p:pic>
        <p:nvPicPr>
          <p:cNvPr id="52239" name="Picture 18" descr="Israel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09134" y="2347011"/>
            <a:ext cx="463274" cy="33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Rectangle 28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28343" y="2734130"/>
            <a:ext cx="2562588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913526" eaLnBrk="0" hangingPunct="0">
              <a:buSzPct val="100000"/>
            </a:pPr>
            <a:r>
              <a:rPr lang="ru-RU" sz="1100" b="1">
                <a:solidFill>
                  <a:schemeClr val="tx2"/>
                </a:solidFill>
              </a:rPr>
              <a:t>Финляндия: TEKES, VTT, Finpro</a:t>
            </a:r>
          </a:p>
        </p:txBody>
      </p:sp>
      <p:sp>
        <p:nvSpPr>
          <p:cNvPr id="52241" name="Rectangle 28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6150535" y="2734130"/>
            <a:ext cx="2517232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913526" eaLnBrk="0" hangingPunct="0">
              <a:buSzPct val="100000"/>
            </a:pPr>
            <a:r>
              <a:rPr lang="ru-RU" sz="1100" b="1">
                <a:solidFill>
                  <a:schemeClr val="tx2"/>
                </a:solidFill>
              </a:rPr>
              <a:t>Сингапур: EDB, A*STAR</a:t>
            </a:r>
          </a:p>
        </p:txBody>
      </p:sp>
      <p:sp>
        <p:nvSpPr>
          <p:cNvPr id="52242" name="Rectangle 28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36927" y="4402467"/>
            <a:ext cx="2627381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достижения</a:t>
            </a:r>
          </a:p>
        </p:txBody>
      </p:sp>
      <p:sp>
        <p:nvSpPr>
          <p:cNvPr id="52243" name="Rectangle 28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36927" y="4668105"/>
            <a:ext cx="2627381" cy="9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9508" lvl="1" indent="-187888" defTabSz="913526" eaLnBrk="0" hangingPunct="0">
              <a:lnSpc>
                <a:spcPct val="90000"/>
              </a:lnSpc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/>
              <a:t>Создание процветающей отрасли производства полупроводников</a:t>
            </a:r>
          </a:p>
          <a:p>
            <a:pPr marL="189508" lvl="1" indent="-187888" defTabSz="913526" eaLnBrk="0" hangingPunct="0"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/>
              <a:t>Учреждение самодостаточного венчурного фонда для поддержки отрасли</a:t>
            </a:r>
          </a:p>
        </p:txBody>
      </p:sp>
      <p:sp>
        <p:nvSpPr>
          <p:cNvPr id="52244" name="Rectangle 28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36927" y="3015966"/>
            <a:ext cx="2627381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9508" lvl="1" indent="-187888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/>
              <a:t>С 1970 г. по сегодняшний день</a:t>
            </a:r>
          </a:p>
        </p:txBody>
      </p:sp>
      <p:pic>
        <p:nvPicPr>
          <p:cNvPr id="52245" name="Picture 34" descr="sglarge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70475" y="2359969"/>
            <a:ext cx="511870" cy="3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35" descr="flagge-finnland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08218" y="2377786"/>
            <a:ext cx="479473" cy="3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7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336927" y="4315000"/>
            <a:ext cx="8361617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2248" name="Rectangle 28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36927" y="3250829"/>
            <a:ext cx="2627381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задачи</a:t>
            </a:r>
          </a:p>
        </p:txBody>
      </p:sp>
      <p:sp>
        <p:nvSpPr>
          <p:cNvPr id="52249" name="Rectangle 28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3231583" y="4651908"/>
            <a:ext cx="2582026" cy="84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9508" lvl="1" indent="-187888" defTabSz="913526" eaLnBrk="0" hangingPunct="0">
              <a:lnSpc>
                <a:spcPct val="90000"/>
              </a:lnSpc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Nokia – одна из ведущих телекоммуникационных компаний мира</a:t>
            </a:r>
          </a:p>
          <a:p>
            <a:pPr marL="189508" lvl="1" indent="-187888" defTabSz="913526" eaLnBrk="0" hangingPunct="0">
              <a:lnSpc>
                <a:spcPct val="90000"/>
              </a:lnSpc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Финансирование многих успешных предприятий агентством TEKES </a:t>
            </a:r>
          </a:p>
        </p:txBody>
      </p:sp>
      <p:sp>
        <p:nvSpPr>
          <p:cNvPr id="52250" name="Rectangle 28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231583" y="4402467"/>
            <a:ext cx="2582026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достижения</a:t>
            </a:r>
          </a:p>
        </p:txBody>
      </p:sp>
      <p:sp>
        <p:nvSpPr>
          <p:cNvPr id="52251" name="Rectangle 28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231583" y="3488930"/>
            <a:ext cx="2582026" cy="7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9508" lvl="1" indent="-187888" defTabSz="913526" eaLnBrk="0" hangingPunct="0">
              <a:spcBef>
                <a:spcPts val="204"/>
              </a:spcBef>
              <a:spcAft>
                <a:spcPts val="204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Создание ИТ-отрасли и отрасли высоких технологий</a:t>
            </a:r>
          </a:p>
          <a:p>
            <a:pPr marL="189508" lvl="1" indent="-187888" defTabSz="913526" eaLnBrk="0" hangingPunct="0">
              <a:spcBef>
                <a:spcPts val="204"/>
              </a:spcBef>
              <a:spcAft>
                <a:spcPts val="204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Создание ведущей компании национального уровня</a:t>
            </a:r>
          </a:p>
        </p:txBody>
      </p:sp>
      <p:sp>
        <p:nvSpPr>
          <p:cNvPr id="52252" name="Rectangle 28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231583" y="3250829"/>
            <a:ext cx="2582026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задачи</a:t>
            </a:r>
          </a:p>
        </p:txBody>
      </p:sp>
      <p:sp>
        <p:nvSpPr>
          <p:cNvPr id="52253" name="Rectangle 28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231583" y="3015966"/>
            <a:ext cx="2582026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9508" lvl="1" indent="-187888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2960"/>
                </a:solidFill>
              </a:rPr>
              <a:t>С 1980-х гг. по сегодняшний день</a:t>
            </a:r>
          </a:p>
        </p:txBody>
      </p:sp>
      <p:sp>
        <p:nvSpPr>
          <p:cNvPr id="52254" name="Rectangle 28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150535" y="4402467"/>
            <a:ext cx="2548009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достижения</a:t>
            </a:r>
          </a:p>
        </p:txBody>
      </p:sp>
      <p:sp>
        <p:nvSpPr>
          <p:cNvPr id="52255" name="Rectangle 286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150535" y="4655147"/>
            <a:ext cx="2548009" cy="11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9508" lvl="1" indent="-187888" defTabSz="913526" eaLnBrk="0" hangingPunct="0">
              <a:lnSpc>
                <a:spcPct val="90000"/>
              </a:lnSpc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Создание 11 крупных фармацевтических исследовательских центров</a:t>
            </a:r>
          </a:p>
          <a:p>
            <a:pPr marL="189508" lvl="1" indent="-187888" defTabSz="913526" eaLnBrk="0" hangingPunct="0">
              <a:lnSpc>
                <a:spcPct val="90000"/>
              </a:lnSpc>
              <a:spcBef>
                <a:spcPts val="306"/>
              </a:spcBef>
              <a:spcAft>
                <a:spcPts val="306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0000"/>
                </a:solidFill>
              </a:rPr>
              <a:t>Привлечение существенного количества персонала, занимающегося научно-исследовательской работой</a:t>
            </a:r>
          </a:p>
        </p:txBody>
      </p:sp>
      <p:grpSp>
        <p:nvGrpSpPr>
          <p:cNvPr id="52256" name="Group 5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36927" y="3488930"/>
            <a:ext cx="8361617" cy="738604"/>
            <a:chOff x="208" y="2238"/>
            <a:chExt cx="5162" cy="456"/>
          </a:xfrm>
        </p:grpSpPr>
        <p:sp>
          <p:nvSpPr>
            <p:cNvPr id="52262" name="Rectangle 286"/>
            <p:cNvSpPr>
              <a:spLocks noChangeArrowheads="1"/>
            </p:cNvSpPr>
            <p:nvPr/>
          </p:nvSpPr>
          <p:spPr bwMode="gray">
            <a:xfrm>
              <a:off x="208" y="2238"/>
              <a:ext cx="162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89508" lvl="1" indent="-187888" defTabSz="913526" eaLnBrk="0" hangingPunct="0">
                <a:spcBef>
                  <a:spcPts val="204"/>
                </a:spcBef>
                <a:spcAft>
                  <a:spcPts val="204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/>
                <a:t>Развитие отраслей производства коммуникационного оборудования и полупроводников</a:t>
              </a:r>
            </a:p>
            <a:p>
              <a:pPr marL="189508" lvl="1" indent="-187888" defTabSz="913526" eaLnBrk="0" hangingPunct="0">
                <a:spcBef>
                  <a:spcPts val="204"/>
                </a:spcBef>
                <a:spcAft>
                  <a:spcPts val="204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/>
                <a:t>Предоставление финансирования</a:t>
              </a:r>
            </a:p>
          </p:txBody>
        </p:sp>
        <p:sp>
          <p:nvSpPr>
            <p:cNvPr id="52263" name="Rectangle 28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3797" y="2238"/>
              <a:ext cx="1573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189508" lvl="1" indent="-187888" defTabSz="913526" eaLnBrk="0" hangingPunct="0">
                <a:spcBef>
                  <a:spcPts val="204"/>
                </a:spcBef>
                <a:spcAft>
                  <a:spcPts val="204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>
                  <a:solidFill>
                    <a:srgbClr val="000000"/>
                  </a:solidFill>
                </a:rPr>
                <a:t>Формирование привлекательной среды для ведения бизнеса </a:t>
              </a:r>
            </a:p>
            <a:p>
              <a:pPr marL="189508" lvl="1" indent="-187888" defTabSz="913526" eaLnBrk="0" hangingPunct="0">
                <a:spcBef>
                  <a:spcPts val="204"/>
                </a:spcBef>
                <a:spcAft>
                  <a:spcPts val="204"/>
                </a:spcAft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1100">
                  <a:solidFill>
                    <a:srgbClr val="000000"/>
                  </a:solidFill>
                </a:rPr>
                <a:t>Создание крупных научно-исследовательских центров </a:t>
              </a:r>
            </a:p>
          </p:txBody>
        </p:sp>
      </p:grpSp>
      <p:sp>
        <p:nvSpPr>
          <p:cNvPr id="52257" name="Rectangle 28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150535" y="3250829"/>
            <a:ext cx="2548009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indent="1620" defTabSz="913526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Основные задачи</a:t>
            </a:r>
          </a:p>
        </p:txBody>
      </p:sp>
      <p:sp>
        <p:nvSpPr>
          <p:cNvPr id="52258" name="Rectangle 28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150535" y="3015966"/>
            <a:ext cx="2548009" cy="1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9508" lvl="1" indent="-187888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100">
                <a:solidFill>
                  <a:srgbClr val="002960"/>
                </a:solidFill>
              </a:rPr>
              <a:t>С 1960-х гг. по сегодняшний день</a:t>
            </a:r>
          </a:p>
        </p:txBody>
      </p:sp>
      <p:sp>
        <p:nvSpPr>
          <p:cNvPr id="52259" name="Line 46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>
            <a:off x="338547" y="2941457"/>
            <a:ext cx="253829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2260" name="Line 47"/>
          <p:cNvSpPr>
            <a:spLocks noChangeShapeType="1"/>
          </p:cNvSpPr>
          <p:nvPr>
            <p:custDataLst>
              <p:tags r:id="rId34"/>
            </p:custDataLst>
          </p:nvPr>
        </p:nvSpPr>
        <p:spPr bwMode="gray">
          <a:xfrm>
            <a:off x="3228342" y="2941457"/>
            <a:ext cx="253829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2261" name="Line 48"/>
          <p:cNvSpPr>
            <a:spLocks noChangeShapeType="1"/>
          </p:cNvSpPr>
          <p:nvPr>
            <p:custDataLst>
              <p:tags r:id="rId35"/>
            </p:custDataLst>
          </p:nvPr>
        </p:nvSpPr>
        <p:spPr bwMode="gray">
          <a:xfrm>
            <a:off x="6150535" y="2941457"/>
            <a:ext cx="253829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0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Путь развития модели управления инновационным</a:t>
            </a:r>
            <a:br>
              <a:rPr lang="ru-RU" dirty="0" smtClean="0"/>
            </a:br>
            <a:r>
              <a:rPr lang="ru-RU" dirty="0" smtClean="0"/>
              <a:t>центром на примере Израиля</a:t>
            </a:r>
          </a:p>
        </p:txBody>
      </p:sp>
      <p:graphicFrame>
        <p:nvGraphicFramePr>
          <p:cNvPr id="53253" name="Object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087835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think-cell Slide" r:id="rId66" imgW="381" imgH="381" progId="TCLayout.ActiveDocument.1">
                  <p:embed/>
                </p:oleObj>
              </mc:Choice>
              <mc:Fallback>
                <p:oleObj name="think-cell Slide" r:id="rId66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28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657955" y="692696"/>
            <a:ext cx="1268987" cy="19753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989" tIns="0" rIns="0" bIns="27989">
            <a:spAutoFit/>
          </a:bodyPr>
          <a:lstStyle/>
          <a:p>
            <a:pPr marL="349861" indent="-349861" algn="r" defTabSz="913526" eaLnBrk="0" hangingPunct="0">
              <a:buSzPct val="100000"/>
            </a:pPr>
            <a:r>
              <a:rPr lang="ru-RU" sz="1100">
                <a:solidFill>
                  <a:srgbClr val="808080"/>
                </a:solidFill>
              </a:rPr>
              <a:t>НЕПОЛНЫЙ СПИСОК</a:t>
            </a:r>
          </a:p>
        </p:txBody>
      </p:sp>
      <p:cxnSp>
        <p:nvCxnSpPr>
          <p:cNvPr id="53255" name="AutoShape 57"/>
          <p:cNvCxnSpPr>
            <a:cxnSpLocks noChangeShapeType="1"/>
            <a:stCxn id="53254" idx="2"/>
            <a:endCxn id="53254" idx="4"/>
          </p:cNvCxnSpPr>
          <p:nvPr>
            <p:custDataLst>
              <p:tags r:id="rId5"/>
            </p:custDataLst>
          </p:nvPr>
        </p:nvCxnSpPr>
        <p:spPr bwMode="gray">
          <a:xfrm>
            <a:off x="7657955" y="692696"/>
            <a:ext cx="0" cy="19753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6" name="AutoShape 58"/>
          <p:cNvCxnSpPr>
            <a:cxnSpLocks noChangeShapeType="1"/>
            <a:stCxn id="53254" idx="4"/>
            <a:endCxn id="53254" idx="6"/>
          </p:cNvCxnSpPr>
          <p:nvPr>
            <p:custDataLst>
              <p:tags r:id="rId6"/>
            </p:custDataLst>
          </p:nvPr>
        </p:nvCxnSpPr>
        <p:spPr bwMode="gray">
          <a:xfrm>
            <a:off x="7657955" y="890235"/>
            <a:ext cx="1268987" cy="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57" name="Picture 65" descr="israel_flag-640x48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28207" y="189955"/>
            <a:ext cx="382789" cy="2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3378987" y="1990668"/>
            <a:ext cx="453555" cy="4438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9" name="Picture 67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0302" y="1990668"/>
            <a:ext cx="453555" cy="4438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0" name="Rectangle 28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1489" y="1759044"/>
            <a:ext cx="134608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900" b="1" dirty="0">
                <a:solidFill>
                  <a:srgbClr val="002960"/>
                </a:solidFill>
              </a:rPr>
              <a:t>Роль координирующего органа (департамент по развитию инноваций)</a:t>
            </a:r>
          </a:p>
        </p:txBody>
      </p:sp>
      <p:pic>
        <p:nvPicPr>
          <p:cNvPr id="53261" name="Picture 68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r="55792" b="1515"/>
          <a:stretch>
            <a:fillRect/>
          </a:stretch>
        </p:blipFill>
        <p:spPr bwMode="gray">
          <a:xfrm>
            <a:off x="8473386" y="1990668"/>
            <a:ext cx="453555" cy="4438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2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117132" y="1521737"/>
            <a:ext cx="142026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Запуск (начало 1990-х) </a:t>
            </a:r>
          </a:p>
        </p:txBody>
      </p:sp>
      <p:sp>
        <p:nvSpPr>
          <p:cNvPr id="5326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245603" y="1070624"/>
            <a:ext cx="18514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Развитие (с середины</a:t>
            </a:r>
            <a:br>
              <a:rPr lang="ru-RU" sz="1100" b="1" dirty="0">
                <a:solidFill>
                  <a:srgbClr val="002960"/>
                </a:solidFill>
              </a:rPr>
            </a:br>
            <a:r>
              <a:rPr lang="ru-RU" sz="1100" b="1" dirty="0">
                <a:solidFill>
                  <a:srgbClr val="002960"/>
                </a:solidFill>
              </a:rPr>
              <a:t>1990-х до середины 2000-х)</a:t>
            </a:r>
          </a:p>
        </p:txBody>
      </p:sp>
      <p:sp>
        <p:nvSpPr>
          <p:cNvPr id="5326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992852" y="911094"/>
            <a:ext cx="53219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691624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Сегодня </a:t>
            </a:r>
          </a:p>
        </p:txBody>
      </p:sp>
      <p:sp>
        <p:nvSpPr>
          <p:cNvPr id="53265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84378" y="2149403"/>
            <a:ext cx="2355248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/>
              <a:t>Организатор</a:t>
            </a:r>
          </a:p>
        </p:txBody>
      </p:sp>
      <p:sp>
        <p:nvSpPr>
          <p:cNvPr id="53266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438867" y="2149402"/>
            <a:ext cx="18482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 dirty="0"/>
              <a:t>Пассивный наблюдатель </a:t>
            </a:r>
            <a:endParaRPr lang="ru-RU" sz="900" b="1" dirty="0" smtClean="0"/>
          </a:p>
          <a:p>
            <a:pPr marL="1619" lvl="1" defTabSz="691624" eaLnBrk="0" hangingPunct="0">
              <a:buClr>
                <a:srgbClr val="002960"/>
              </a:buClr>
              <a:buSzPct val="125000"/>
            </a:pPr>
            <a:r>
              <a:rPr lang="ru-RU" sz="900" b="1" dirty="0"/>
              <a:t> </a:t>
            </a:r>
            <a:r>
              <a:rPr lang="ru-RU" sz="900" b="1" dirty="0" smtClean="0"/>
              <a:t>    (в основном)</a:t>
            </a:r>
            <a:endParaRPr lang="ru-RU" sz="900" b="1" dirty="0"/>
          </a:p>
        </p:txBody>
      </p:sp>
      <p:sp>
        <p:nvSpPr>
          <p:cNvPr id="53267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1553428" y="2481449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3268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553428" y="2149403"/>
            <a:ext cx="2225661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 dirty="0"/>
              <a:t>Управляющий</a:t>
            </a:r>
          </a:p>
        </p:txBody>
      </p:sp>
      <p:grpSp>
        <p:nvGrpSpPr>
          <p:cNvPr id="53319" name="Group 102"/>
          <p:cNvGrpSpPr>
            <a:grpSpLocks/>
          </p:cNvGrpSpPr>
          <p:nvPr/>
        </p:nvGrpSpPr>
        <p:grpSpPr bwMode="auto">
          <a:xfrm>
            <a:off x="121489" y="2510604"/>
            <a:ext cx="1368765" cy="427613"/>
            <a:chOff x="75" y="1562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324" name="Rectangle 2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75" y="1562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53325" name="Picture 21"/>
            <p:cNvPicPr>
              <a:picLocks noChangeArrowheads="1"/>
            </p:cNvPicPr>
            <p:nvPr>
              <p:custDataLst>
                <p:tags r:id="rId63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4" y="1581"/>
              <a:ext cx="258" cy="2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320" name="Group 89"/>
          <p:cNvGrpSpPr>
            <a:grpSpLocks/>
          </p:cNvGrpSpPr>
          <p:nvPr/>
        </p:nvGrpSpPr>
        <p:grpSpPr bwMode="auto">
          <a:xfrm>
            <a:off x="1553428" y="2510604"/>
            <a:ext cx="7117579" cy="276977"/>
            <a:chOff x="1192" y="1592"/>
            <a:chExt cx="4169" cy="171"/>
          </a:xfrm>
        </p:grpSpPr>
        <p:sp>
          <p:nvSpPr>
            <p:cNvPr id="53321" name="Rectangle 1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558" y="1592"/>
              <a:ext cx="1379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16620" lvl="1" indent="-115001" defTabSz="691624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900">
                  <a:solidFill>
                    <a:srgbClr val="000000"/>
                  </a:solidFill>
                </a:rPr>
                <a:t>Отсутствует</a:t>
              </a:r>
            </a:p>
          </p:txBody>
        </p:sp>
        <p:sp>
          <p:nvSpPr>
            <p:cNvPr id="53322" name="Rectangle 1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4054" y="1592"/>
              <a:ext cx="130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16620" lvl="1" indent="-115001" defTabSz="691624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900">
                  <a:solidFill>
                    <a:srgbClr val="000000"/>
                  </a:solidFill>
                </a:rPr>
                <a:t>Отсутствует</a:t>
              </a:r>
            </a:p>
          </p:txBody>
        </p:sp>
        <p:sp>
          <p:nvSpPr>
            <p:cNvPr id="53323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1192" y="1592"/>
              <a:ext cx="130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16620" lvl="1" indent="-115001" defTabSz="691624" eaLnBrk="0" hangingPunct="0">
                <a:buClr>
                  <a:srgbClr val="002960"/>
                </a:buClr>
                <a:buSzPct val="125000"/>
                <a:buFont typeface="Arial" charset="0"/>
                <a:buChar char="▪"/>
              </a:pPr>
              <a:r>
                <a:rPr lang="ru-RU" sz="900" dirty="0"/>
                <a:t>Приоритизация</a:t>
              </a:r>
              <a:r>
                <a:rPr lang="ru-RU" sz="900" dirty="0">
                  <a:solidFill>
                    <a:srgbClr val="000000"/>
                  </a:solidFill>
                </a:rPr>
                <a:t> производства сетевого оборудования и полупроводников</a:t>
              </a:r>
            </a:p>
          </p:txBody>
        </p:sp>
      </p:grpSp>
      <p:grpSp>
        <p:nvGrpSpPr>
          <p:cNvPr id="53313" name="Group 100"/>
          <p:cNvGrpSpPr>
            <a:grpSpLocks/>
          </p:cNvGrpSpPr>
          <p:nvPr/>
        </p:nvGrpSpPr>
        <p:grpSpPr bwMode="auto">
          <a:xfrm>
            <a:off x="121489" y="2996528"/>
            <a:ext cx="1368765" cy="427613"/>
            <a:chOff x="75" y="1885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317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75" y="1885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576" rIns="0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 dirty="0" smtClean="0">
                  <a:solidFill>
                    <a:srgbClr val="002960"/>
                  </a:solidFill>
                </a:rPr>
                <a:t>Финансирование</a:t>
              </a:r>
              <a:endParaRPr lang="ru-RU" sz="900" b="1" dirty="0">
                <a:solidFill>
                  <a:srgbClr val="002960"/>
                </a:solidFill>
              </a:endParaRPr>
            </a:p>
          </p:txBody>
        </p:sp>
        <p:pic>
          <p:nvPicPr>
            <p:cNvPr id="53318" name="Picture 25" descr="Money%2520stacks"/>
            <p:cNvPicPr>
              <a:picLocks noChangeArrowheads="1"/>
            </p:cNvPicPr>
            <p:nvPr>
              <p:custDataLst>
                <p:tags r:id="rId5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" y="1904"/>
              <a:ext cx="258" cy="226"/>
            </a:xfrm>
            <a:prstGeom prst="rect">
              <a:avLst/>
            </a:prstGeom>
            <a:grpFill/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314" name="Rectangle 27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884378" y="2996528"/>
            <a:ext cx="2355248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Yozma (продолжение)</a:t>
            </a:r>
          </a:p>
        </p:txBody>
      </p:sp>
      <p:sp>
        <p:nvSpPr>
          <p:cNvPr id="53315" name="Rectangle 2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438867" y="2996528"/>
            <a:ext cx="2232140" cy="25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Посевные гранты для некоторых новых предприятий</a:t>
            </a:r>
          </a:p>
        </p:txBody>
      </p:sp>
      <p:sp>
        <p:nvSpPr>
          <p:cNvPr id="53316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553428" y="2996528"/>
            <a:ext cx="2225661" cy="25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Yozma (венчурный капитал, обеспеченный государством)</a:t>
            </a:r>
          </a:p>
        </p:txBody>
      </p:sp>
      <p:grpSp>
        <p:nvGrpSpPr>
          <p:cNvPr id="53307" name="Group 98"/>
          <p:cNvGrpSpPr>
            <a:grpSpLocks/>
          </p:cNvGrpSpPr>
          <p:nvPr/>
        </p:nvGrpSpPr>
        <p:grpSpPr bwMode="auto">
          <a:xfrm>
            <a:off x="121489" y="3482451"/>
            <a:ext cx="1368765" cy="427613"/>
            <a:chOff x="75" y="2208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311" name="Rectangle 3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75" y="2208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 dirty="0" smtClean="0">
                  <a:solidFill>
                    <a:srgbClr val="002960"/>
                  </a:solidFill>
                </a:rPr>
                <a:t>Регулирование</a:t>
              </a:r>
              <a:endParaRPr lang="ru-RU" sz="900" b="1" dirty="0">
                <a:solidFill>
                  <a:srgbClr val="002960"/>
                </a:solidFill>
              </a:endParaRPr>
            </a:p>
          </p:txBody>
        </p:sp>
        <p:pic>
          <p:nvPicPr>
            <p:cNvPr id="53312" name="Picture 31" descr="23453461"/>
            <p:cNvPicPr>
              <a:picLocks noChangeArrowheads="1"/>
            </p:cNvPicPr>
            <p:nvPr>
              <p:custDataLst>
                <p:tags r:id="rId56"/>
              </p:custDataLst>
            </p:nvPr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" y="2227"/>
              <a:ext cx="258" cy="226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308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884378" y="3482451"/>
            <a:ext cx="2355248" cy="27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Налоговые льготы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Поддержка первых венчурных предприятий</a:t>
            </a:r>
          </a:p>
        </p:txBody>
      </p:sp>
      <p:sp>
        <p:nvSpPr>
          <p:cNvPr id="53309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438867" y="3482451"/>
            <a:ext cx="2232140" cy="27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Налоговые льготы для международных компаний и новых предприятий</a:t>
            </a:r>
          </a:p>
        </p:txBody>
      </p:sp>
      <p:sp>
        <p:nvSpPr>
          <p:cNvPr id="53310" name="Rectangle 3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553428" y="3482451"/>
            <a:ext cx="2225661" cy="27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Налоговые льготы для международных компаний и новых предприятий</a:t>
            </a:r>
          </a:p>
        </p:txBody>
      </p:sp>
      <p:grpSp>
        <p:nvGrpSpPr>
          <p:cNvPr id="53301" name="Group 96"/>
          <p:cNvGrpSpPr>
            <a:grpSpLocks/>
          </p:cNvGrpSpPr>
          <p:nvPr/>
        </p:nvGrpSpPr>
        <p:grpSpPr bwMode="auto">
          <a:xfrm>
            <a:off x="121489" y="3969991"/>
            <a:ext cx="1368765" cy="427612"/>
            <a:chOff x="75" y="2531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305" name="Rectangle 3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75" y="2531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53306" name="Picture 38" descr="j0302953"/>
            <p:cNvPicPr>
              <a:picLocks noChangeArrowheads="1"/>
            </p:cNvPicPr>
            <p:nvPr>
              <p:custDataLst>
                <p:tags r:id="rId54"/>
              </p:custDataLst>
            </p:nvPr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98" y="2550"/>
              <a:ext cx="258" cy="226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30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884378" y="3969991"/>
            <a:ext cx="2355248" cy="2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Целевые гранты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Стимулирование совместного размещения</a:t>
            </a:r>
          </a:p>
        </p:txBody>
      </p:sp>
      <p:sp>
        <p:nvSpPr>
          <p:cNvPr id="53303" name="Rectangle 41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438867" y="3969991"/>
            <a:ext cx="2232140" cy="2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Поддержка коммерциализации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Целевые гранты</a:t>
            </a:r>
          </a:p>
        </p:txBody>
      </p:sp>
      <p:sp>
        <p:nvSpPr>
          <p:cNvPr id="53304" name="Rectangle 39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553428" y="3969991"/>
            <a:ext cx="2225661" cy="4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Направленная работа с организациями, занимающимися передачей технологий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Венчурный капитал и наставничество</a:t>
            </a:r>
          </a:p>
        </p:txBody>
      </p:sp>
      <p:grpSp>
        <p:nvGrpSpPr>
          <p:cNvPr id="53295" name="Group 94"/>
          <p:cNvGrpSpPr>
            <a:grpSpLocks/>
          </p:cNvGrpSpPr>
          <p:nvPr/>
        </p:nvGrpSpPr>
        <p:grpSpPr bwMode="auto">
          <a:xfrm>
            <a:off x="121489" y="4585499"/>
            <a:ext cx="1368765" cy="427612"/>
            <a:chOff x="75" y="2854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299" name="Rectangle 4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75" y="2854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53300" name="Picture 45" descr="Networking%2520Photo"/>
            <p:cNvPicPr>
              <a:picLocks noChangeArrowheads="1"/>
            </p:cNvPicPr>
            <p:nvPr>
              <p:custDataLst>
                <p:tags r:id="rId5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8" y="2873"/>
              <a:ext cx="258" cy="226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96" name="Rectangle 47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3884378" y="4585499"/>
            <a:ext cx="2355248" cy="6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Максимальное использование возможностей еврейской диаспоры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Установление деловых связей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Вовлечение других государственных организаций</a:t>
            </a:r>
          </a:p>
        </p:txBody>
      </p:sp>
      <p:sp>
        <p:nvSpPr>
          <p:cNvPr id="53297" name="Rectangle 4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438867" y="4585499"/>
            <a:ext cx="2232140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3298" name="Rectangle 4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553428" y="4585499"/>
            <a:ext cx="2225661" cy="5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Максимальное использование возможностей еврейской диаспоры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Выездные презентации (например, с Довом Фроманом)</a:t>
            </a:r>
          </a:p>
        </p:txBody>
      </p:sp>
      <p:sp>
        <p:nvSpPr>
          <p:cNvPr id="53274" name="Line 59"/>
          <p:cNvSpPr>
            <a:spLocks noChangeShapeType="1"/>
          </p:cNvSpPr>
          <p:nvPr>
            <p:custDataLst>
              <p:tags r:id="rId31"/>
            </p:custDataLst>
          </p:nvPr>
        </p:nvSpPr>
        <p:spPr bwMode="gray">
          <a:xfrm>
            <a:off x="1553428" y="2967373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3275" name="Line 60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>
            <a:off x="1553428" y="3453296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3276" name="Line 61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>
            <a:off x="1553428" y="3940840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3277" name="Line 62"/>
          <p:cNvSpPr>
            <a:spLocks noChangeShapeType="1"/>
          </p:cNvSpPr>
          <p:nvPr>
            <p:custDataLst>
              <p:tags r:id="rId34"/>
            </p:custDataLst>
          </p:nvPr>
        </p:nvSpPr>
        <p:spPr bwMode="gray">
          <a:xfrm>
            <a:off x="1553428" y="4556343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53278" name="Line 63"/>
          <p:cNvSpPr>
            <a:spLocks noChangeShapeType="1"/>
          </p:cNvSpPr>
          <p:nvPr>
            <p:custDataLst>
              <p:tags r:id="rId35"/>
            </p:custDataLst>
          </p:nvPr>
        </p:nvSpPr>
        <p:spPr bwMode="gray">
          <a:xfrm>
            <a:off x="1553428" y="5311144"/>
            <a:ext cx="7117579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grpSp>
        <p:nvGrpSpPr>
          <p:cNvPr id="53289" name="Group 92"/>
          <p:cNvGrpSpPr>
            <a:grpSpLocks/>
          </p:cNvGrpSpPr>
          <p:nvPr/>
        </p:nvGrpSpPr>
        <p:grpSpPr bwMode="auto">
          <a:xfrm>
            <a:off x="121489" y="5341919"/>
            <a:ext cx="1368765" cy="427613"/>
            <a:chOff x="75" y="3298"/>
            <a:chExt cx="845" cy="2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293" name="Rectangle 5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75" y="3298"/>
              <a:ext cx="845" cy="26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Инфраструк-тура </a:t>
              </a:r>
            </a:p>
          </p:txBody>
        </p:sp>
        <p:pic>
          <p:nvPicPr>
            <p:cNvPr id="53294" name="Picture 52" descr="montage_infrastructure"/>
            <p:cNvPicPr>
              <a:picLocks noChangeArrowheads="1"/>
            </p:cNvPicPr>
            <p:nvPr>
              <p:custDataLst>
                <p:tags r:id="rId5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5" y="3317"/>
              <a:ext cx="258" cy="226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290" name="Rectangle 53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553428" y="5341919"/>
            <a:ext cx="2225661" cy="2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Технопарки в Тель-Авиве, Герцлии, Кирьят-Гате и Хайфе</a:t>
            </a:r>
          </a:p>
        </p:txBody>
      </p:sp>
      <p:sp>
        <p:nvSpPr>
          <p:cNvPr id="53291" name="Rectangle 54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884378" y="5341919"/>
            <a:ext cx="2355248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3292" name="Rectangle 55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438867" y="5341919"/>
            <a:ext cx="2232140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grpSp>
        <p:nvGrpSpPr>
          <p:cNvPr id="53280" name="Group 104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4644084" y="5651291"/>
            <a:ext cx="4271519" cy="677053"/>
            <a:chOff x="2640" y="3459"/>
            <a:chExt cx="2637" cy="418"/>
          </a:xfrm>
        </p:grpSpPr>
        <p:pic>
          <p:nvPicPr>
            <p:cNvPr id="53285" name="Picture 71" descr="Untitled-8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40" y="3459"/>
              <a:ext cx="263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6" name="Rectangle 6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801" y="3499"/>
              <a:ext cx="239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0" hangingPunct="0">
                <a:buSzPct val="100000"/>
              </a:pPr>
              <a:r>
                <a:rPr lang="ru-RU" sz="900">
                  <a:solidFill>
                    <a:srgbClr val="000000"/>
                  </a:solidFill>
                </a:rPr>
                <a:t>Департамент по развитию инноваций очень активно занимался продвижением высоких технологий в Израиле; сейчас у департамента новые задачи, в том числе в области медико-биологических наук</a:t>
              </a:r>
            </a:p>
            <a:p>
              <a:pPr algn="r" eaLnBrk="0" hangingPunct="0">
                <a:buSzPct val="100000"/>
              </a:pPr>
              <a:r>
                <a:rPr lang="ru-RU" sz="900" i="1">
                  <a:solidFill>
                    <a:srgbClr val="000000"/>
                  </a:solidFill>
                </a:rPr>
                <a:t>-- М. Трахтенберг, руководитель департамента</a:t>
              </a:r>
            </a:p>
          </p:txBody>
        </p:sp>
        <p:sp>
          <p:nvSpPr>
            <p:cNvPr id="53287" name="WordArt 3"/>
            <p:cNvSpPr>
              <a:spLocks noChangeArrowheads="1" noChangeShapeType="1" noTextEdit="1"/>
            </p:cNvSpPr>
            <p:nvPr>
              <p:custDataLst>
                <p:tags r:id="rId47"/>
              </p:custDataLst>
            </p:nvPr>
          </p:nvSpPr>
          <p:spPr bwMode="gray">
            <a:xfrm>
              <a:off x="5146" y="3674"/>
              <a:ext cx="66" cy="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i="1" kern="10">
                  <a:solidFill>
                    <a:schemeClr val="folHlink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"/>
                  <a:cs typeface="Arial"/>
                </a:rPr>
                <a:t>”</a:t>
              </a:r>
            </a:p>
          </p:txBody>
        </p:sp>
        <p:sp>
          <p:nvSpPr>
            <p:cNvPr id="53288" name="WordArt 4"/>
            <p:cNvSpPr>
              <a:spLocks noChangeArrowheads="1" noChangeShapeType="1" noTextEdit="1"/>
            </p:cNvSpPr>
            <p:nvPr>
              <p:custDataLst>
                <p:tags r:id="rId48"/>
              </p:custDataLst>
            </p:nvPr>
          </p:nvSpPr>
          <p:spPr bwMode="gray">
            <a:xfrm>
              <a:off x="2719" y="3492"/>
              <a:ext cx="69" cy="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i="1" kern="10">
                  <a:solidFill>
                    <a:schemeClr val="folHlink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"/>
                  <a:cs typeface="Arial"/>
                </a:rPr>
                <a:t>“</a:t>
              </a:r>
            </a:p>
          </p:txBody>
        </p:sp>
      </p:grpSp>
      <p:sp>
        <p:nvSpPr>
          <p:cNvPr id="53281" name="Arc 5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530750" y="1770382"/>
            <a:ext cx="2598224" cy="524797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53282" name="Arc 6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3805006" y="1454531"/>
            <a:ext cx="2745629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53283" name="Arc 99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182932" y="1143540"/>
            <a:ext cx="2744010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53284" name="McK 5. Source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</a:t>
            </a:r>
          </a:p>
        </p:txBody>
      </p:sp>
      <p:sp>
        <p:nvSpPr>
          <p:cNvPr id="79" name="Slide Number Placeholder 3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0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>
            <a:normAutofit fontScale="90000"/>
          </a:bodyPr>
          <a:lstStyle/>
          <a:p>
            <a:r>
              <a:rPr lang="ru-RU" smtClean="0"/>
              <a:t>Функции координирующего органа меняются с течением</a:t>
            </a:r>
            <a:br>
              <a:rPr lang="ru-RU" smtClean="0"/>
            </a:br>
            <a:r>
              <a:rPr lang="ru-RU" smtClean="0"/>
              <a:t>времени, но он по-прежнему играет важную роль</a:t>
            </a:r>
            <a:br>
              <a:rPr lang="ru-RU" smtClean="0"/>
            </a:br>
            <a:r>
              <a:rPr lang="ru-RU" smtClean="0"/>
              <a:t>в координации работы экосистемы</a:t>
            </a:r>
          </a:p>
        </p:txBody>
      </p:sp>
      <p:graphicFrame>
        <p:nvGraphicFramePr>
          <p:cNvPr id="54276" name="Object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583966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7" name="Picture 7" descr="singapore-fla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2813" y="154307"/>
            <a:ext cx="528068" cy="3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28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55505" y="1772816"/>
            <a:ext cx="1678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900" b="1" dirty="0">
                <a:solidFill>
                  <a:srgbClr val="002960"/>
                </a:solidFill>
              </a:rPr>
              <a:t>Роль координирующего органа (EDB, A*STAR, SPRING) </a:t>
            </a:r>
          </a:p>
        </p:txBody>
      </p:sp>
      <p:pic>
        <p:nvPicPr>
          <p:cNvPr id="54279" name="Picture 8" descr="Untitled-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91745" y="5810026"/>
            <a:ext cx="6284981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996705" y="5824580"/>
            <a:ext cx="54507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buSzPct val="100000"/>
            </a:pPr>
            <a:r>
              <a:rPr lang="ru-RU" sz="900" dirty="0">
                <a:solidFill>
                  <a:srgbClr val="000000"/>
                </a:solidFill>
              </a:rPr>
              <a:t>Мне хотелось бы, чтобы даже ученые, занимающиеся фундаментальными исследованиями, начали оглядываться вокруг в поисках тех, кто может помочь им, как в собственном институте, так и в других исследовательских учреждениях.</a:t>
            </a:r>
          </a:p>
          <a:p>
            <a:pPr algn="r" eaLnBrk="0" hangingPunct="0">
              <a:buSzPct val="100000"/>
            </a:pPr>
            <a:r>
              <a:rPr lang="ru-RU" sz="900" i="1" dirty="0">
                <a:solidFill>
                  <a:srgbClr val="000000"/>
                </a:solidFill>
              </a:rPr>
              <a:t> – Ли </a:t>
            </a:r>
            <a:r>
              <a:rPr lang="ru-RU" sz="900" i="1" dirty="0" err="1">
                <a:solidFill>
                  <a:srgbClr val="000000"/>
                </a:solidFill>
              </a:rPr>
              <a:t>Энг</a:t>
            </a:r>
            <a:r>
              <a:rPr lang="ru-RU" sz="900" i="1" dirty="0">
                <a:solidFill>
                  <a:srgbClr val="000000"/>
                </a:solidFill>
              </a:rPr>
              <a:t> Хин, исполнительный директор Совета по биомедицинским исследованиям</a:t>
            </a:r>
          </a:p>
        </p:txBody>
      </p:sp>
      <p:sp>
        <p:nvSpPr>
          <p:cNvPr id="54281" name="WordArt 3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gray">
          <a:xfrm>
            <a:off x="8471766" y="6159891"/>
            <a:ext cx="174943" cy="1619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100" b="1" i="1" kern="10">
                <a:solidFill>
                  <a:schemeClr val="tx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Arial"/>
              </a:rPr>
              <a:t>”</a:t>
            </a:r>
          </a:p>
        </p:txBody>
      </p:sp>
      <p:sp>
        <p:nvSpPr>
          <p:cNvPr id="43019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158745" y="2227150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3031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158745" y="2807018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3032" name="Line 50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158745" y="3386887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3033" name="Line 51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158745" y="4144928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3034" name="Line 52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158745" y="5325721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3042" name="Line 65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158745" y="4723176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54288" name="WordArt 4"/>
          <p:cNvSpPr>
            <a:spLocks noChangeArrowheads="1" noChangeShapeType="1" noTextEdit="1"/>
          </p:cNvSpPr>
          <p:nvPr>
            <p:custDataLst>
              <p:tags r:id="rId15"/>
            </p:custDataLst>
          </p:nvPr>
        </p:nvSpPr>
        <p:spPr bwMode="gray">
          <a:xfrm>
            <a:off x="2787746" y="5852139"/>
            <a:ext cx="174943" cy="1619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b="1" i="1" kern="10">
                <a:solidFill>
                  <a:schemeClr val="tx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Arial"/>
              </a:rPr>
              <a:t>“</a:t>
            </a:r>
          </a:p>
        </p:txBody>
      </p:sp>
      <p:sp>
        <p:nvSpPr>
          <p:cNvPr id="54289" name="McK 5. Source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sp>
        <p:nvSpPr>
          <p:cNvPr id="5429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893593" y="1299148"/>
            <a:ext cx="2097693" cy="1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Запуск (1990-е) </a:t>
            </a:r>
          </a:p>
        </p:txBody>
      </p:sp>
      <p:sp>
        <p:nvSpPr>
          <p:cNvPr id="5429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653055" y="750442"/>
            <a:ext cx="222080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Сегодня </a:t>
            </a:r>
          </a:p>
        </p:txBody>
      </p:sp>
      <p:sp>
        <p:nvSpPr>
          <p:cNvPr id="54293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205107" y="899072"/>
            <a:ext cx="2219181" cy="24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Развитие (с конца 1990-х</a:t>
            </a:r>
            <a:br>
              <a:rPr lang="ru-RU" sz="1100" b="1" dirty="0">
                <a:solidFill>
                  <a:srgbClr val="002960"/>
                </a:solidFill>
              </a:rPr>
            </a:br>
            <a:r>
              <a:rPr lang="ru-RU" sz="1100" b="1" dirty="0">
                <a:solidFill>
                  <a:srgbClr val="002960"/>
                </a:solidFill>
              </a:rPr>
              <a:t>до середины 2000-х)</a:t>
            </a:r>
          </a:p>
        </p:txBody>
      </p:sp>
      <p:sp>
        <p:nvSpPr>
          <p:cNvPr id="54294" name="Rectangle 6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658355" y="1849749"/>
            <a:ext cx="222080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54295" name="Rectangle 6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913842" y="1849749"/>
            <a:ext cx="209769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 dirty="0">
                <a:solidFill>
                  <a:srgbClr val="000000"/>
                </a:solidFill>
              </a:rPr>
              <a:t>Управляющий</a:t>
            </a:r>
          </a:p>
        </p:txBody>
      </p:sp>
      <p:pic>
        <p:nvPicPr>
          <p:cNvPr id="54296" name="Picture 62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3556231" y="1729939"/>
            <a:ext cx="453555" cy="4340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7" name="Picture 63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99304" y="1750945"/>
            <a:ext cx="453555" cy="4340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8" name="Picture 80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51295" y="1741227"/>
            <a:ext cx="472993" cy="4438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9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4225355" y="1849749"/>
            <a:ext cx="2219181" cy="1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>
                <a:solidFill>
                  <a:srgbClr val="000000"/>
                </a:solidFill>
              </a:rPr>
              <a:t>Активный инвестор</a:t>
            </a:r>
          </a:p>
        </p:txBody>
      </p:sp>
      <p:grpSp>
        <p:nvGrpSpPr>
          <p:cNvPr id="54300" name="Group 20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58744" y="2858851"/>
            <a:ext cx="1679775" cy="476205"/>
            <a:chOff x="77" y="1874"/>
            <a:chExt cx="1037" cy="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37" name="Rectangle 2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77" y="1874"/>
              <a:ext cx="1037" cy="300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54338" name="Picture 22" descr="Money%2520stacks"/>
            <p:cNvPicPr>
              <a:picLocks noChangeArrowheads="1"/>
            </p:cNvPicPr>
            <p:nvPr>
              <p:custDataLst>
                <p:tags r:id="rId68"/>
              </p:custDataLst>
            </p:nvPr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" y="1912"/>
              <a:ext cx="350" cy="22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01" name="Rectangle 70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13842" y="2858850"/>
            <a:ext cx="20976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EDBI – финансовое подразделение EDB, созданное для инвестирования в старт-</a:t>
            </a:r>
            <a:r>
              <a:rPr lang="ru-RU" sz="900" dirty="0" err="1">
                <a:solidFill>
                  <a:srgbClr val="000000"/>
                </a:solidFill>
              </a:rPr>
              <a:t>апы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54302" name="Rectangle 7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638107" y="2858851"/>
            <a:ext cx="22208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Продолжение инвестиционной деятельности EDBI</a:t>
            </a:r>
          </a:p>
        </p:txBody>
      </p:sp>
      <p:sp>
        <p:nvSpPr>
          <p:cNvPr id="54303" name="Rectangle 2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205107" y="2858851"/>
            <a:ext cx="2219181" cy="24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Инвестиции в более чем 200 компаний с момента создания EDBI</a:t>
            </a:r>
          </a:p>
        </p:txBody>
      </p:sp>
      <p:grpSp>
        <p:nvGrpSpPr>
          <p:cNvPr id="54304" name="Group 3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58744" y="4196760"/>
            <a:ext cx="1679775" cy="474585"/>
            <a:chOff x="98" y="2576"/>
            <a:chExt cx="1037" cy="29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35" name="Rectangle 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98" y="2576"/>
              <a:ext cx="1037" cy="293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54336" name="Picture 27" descr="j0302953"/>
            <p:cNvPicPr>
              <a:picLocks noChangeArrowheads="1"/>
            </p:cNvPicPr>
            <p:nvPr>
              <p:custDataLst>
                <p:tags r:id="rId66"/>
              </p:custDataLst>
            </p:nvPr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14" y="2613"/>
              <a:ext cx="350" cy="219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05" name="Rectangle 28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893594" y="4196760"/>
            <a:ext cx="20976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Программы обучения инженеров и ученых из  Сингапура в США и Европе</a:t>
            </a:r>
          </a:p>
        </p:txBody>
      </p:sp>
      <p:sp>
        <p:nvSpPr>
          <p:cNvPr id="54306" name="Rectangle 69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638107" y="4196760"/>
            <a:ext cx="222080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4307" name="Rectangle 2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4205107" y="4196760"/>
            <a:ext cx="2219181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grpSp>
        <p:nvGrpSpPr>
          <p:cNvPr id="54308" name="Group 42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158744" y="5377553"/>
            <a:ext cx="1679775" cy="474586"/>
            <a:chOff x="98" y="3370"/>
            <a:chExt cx="1037" cy="29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33" name="Rectangle 3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98" y="3370"/>
              <a:ext cx="1037" cy="293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r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54334" name="Picture 32" descr="montage_infrastructure"/>
            <p:cNvPicPr>
              <a:picLocks noChangeArrowheads="1"/>
            </p:cNvPicPr>
            <p:nvPr>
              <p:custDataLst>
                <p:tags r:id="rId64"/>
              </p:custDataLst>
            </p:nvPr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4" y="3407"/>
              <a:ext cx="350" cy="219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09" name="Rectangle 3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893594" y="5377553"/>
            <a:ext cx="20976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Создание государственных научно-исследовательских центров совместно с транснациональными корпорациями</a:t>
            </a:r>
          </a:p>
        </p:txBody>
      </p:sp>
      <p:sp>
        <p:nvSpPr>
          <p:cNvPr id="54310" name="Rectangle 6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638107" y="5377553"/>
            <a:ext cx="222080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4311" name="Rectangle 34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4205107" y="5377553"/>
            <a:ext cx="2219181" cy="49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Создание научно-исследовательских центров,  сдвиг приоритета от прикладных исследований к фундаментальным</a:t>
            </a:r>
          </a:p>
        </p:txBody>
      </p:sp>
      <p:grpSp>
        <p:nvGrpSpPr>
          <p:cNvPr id="54312" name="Group 36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58744" y="3438719"/>
            <a:ext cx="1679775" cy="474585"/>
            <a:chOff x="77" y="2163"/>
            <a:chExt cx="1037" cy="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31" name="Rectangle 3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77" y="2163"/>
              <a:ext cx="1037" cy="300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54332" name="Picture 38" descr="23453461"/>
            <p:cNvPicPr>
              <a:picLocks noChangeArrowheads="1"/>
            </p:cNvPicPr>
            <p:nvPr>
              <p:custDataLst>
                <p:tags r:id="rId62"/>
              </p:custDataLst>
            </p:nvPr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" y="2201"/>
              <a:ext cx="350" cy="22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13" name="Rectangle 39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1893594" y="3438719"/>
            <a:ext cx="20976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Налоговые льготы для транснациональных корпораций</a:t>
            </a:r>
          </a:p>
        </p:txBody>
      </p:sp>
      <p:sp>
        <p:nvSpPr>
          <p:cNvPr id="54314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6638107" y="3438719"/>
            <a:ext cx="222080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Налоговые льготы для транснациональных корпораций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Кредиты на научно-исследовательскую деятельность в виде возврата налога на доходы корпораций</a:t>
            </a:r>
          </a:p>
        </p:txBody>
      </p:sp>
      <p:sp>
        <p:nvSpPr>
          <p:cNvPr id="54315" name="Rectangle 40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205107" y="3438719"/>
            <a:ext cx="2219181" cy="6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Налоговые льготы для транснациональных корпораций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Кредиты на научно-исследовательскую деятельность в виде возврата налога на доходы корпораций</a:t>
            </a:r>
          </a:p>
        </p:txBody>
      </p:sp>
      <p:grpSp>
        <p:nvGrpSpPr>
          <p:cNvPr id="54316" name="Group 43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158744" y="4775009"/>
            <a:ext cx="1679775" cy="476205"/>
            <a:chOff x="77" y="2858"/>
            <a:chExt cx="1037" cy="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29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77" y="2858"/>
              <a:ext cx="1037" cy="300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54330" name="Picture 45" descr="Networking%2520Photo"/>
            <p:cNvPicPr>
              <a:picLocks noChangeArrowheads="1"/>
            </p:cNvPicPr>
            <p:nvPr>
              <p:custDataLst>
                <p:tags r:id="rId60"/>
              </p:custDataLst>
            </p:nvPr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" y="2896"/>
              <a:ext cx="350" cy="22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17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1893594" y="4775008"/>
            <a:ext cx="20976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Маркетинговые кампании по привлечению транснациональных корпораций к размещению своих подразделений в Сингапуре</a:t>
            </a:r>
          </a:p>
        </p:txBody>
      </p:sp>
      <p:sp>
        <p:nvSpPr>
          <p:cNvPr id="54318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6638107" y="4775008"/>
            <a:ext cx="222080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Маркетинговая кампания «Сделано в Сингапуре» – популяризация работы на производстве</a:t>
            </a:r>
          </a:p>
        </p:txBody>
      </p:sp>
      <p:sp>
        <p:nvSpPr>
          <p:cNvPr id="54319" name="Rectangle 47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4205107" y="4775008"/>
            <a:ext cx="22191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Онлайн-платформа для сотрудничества инновационных компаний (Enterprise One)</a:t>
            </a:r>
          </a:p>
        </p:txBody>
      </p:sp>
      <p:grpSp>
        <p:nvGrpSpPr>
          <p:cNvPr id="54320" name="Group 5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158744" y="2278982"/>
            <a:ext cx="1679775" cy="476205"/>
            <a:chOff x="77" y="1585"/>
            <a:chExt cx="1037" cy="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327" name="Rectangle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77" y="1585"/>
              <a:ext cx="1037" cy="300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36576" rIns="72009" bIns="36576" anchor="ctr"/>
            <a:lstStyle/>
            <a:p>
              <a:pPr marL="408171" algn="ctr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54328" name="Picture 56"/>
            <p:cNvPicPr>
              <a:picLocks noChangeArrowheads="1"/>
            </p:cNvPicPr>
            <p:nvPr>
              <p:custDataLst>
                <p:tags r:id="rId58"/>
              </p:custDataLst>
            </p:nvPr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" y="1623"/>
              <a:ext cx="350" cy="2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321" name="Rectangle 57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1913842" y="2278982"/>
            <a:ext cx="20976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Приоритет – информационные и коммуникационные технологии</a:t>
            </a:r>
          </a:p>
        </p:txBody>
      </p:sp>
      <p:sp>
        <p:nvSpPr>
          <p:cNvPr id="54322" name="Rectangle 59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6658355" y="2278982"/>
            <a:ext cx="222080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4323" name="Rectangle 89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4225355" y="2278982"/>
            <a:ext cx="221918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spcBef>
                <a:spcPct val="25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4324" name="Rectangle 28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324358" y="780423"/>
            <a:ext cx="1589484" cy="18215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989" tIns="0" rIns="0" bIns="27989">
            <a:spAutoFit/>
          </a:bodyPr>
          <a:lstStyle/>
          <a:p>
            <a:pPr defTabSz="913526" eaLnBrk="0" hangingPunct="0">
              <a:buSzPct val="100000"/>
            </a:pPr>
            <a:r>
              <a:rPr lang="ru-RU" sz="1000" dirty="0" smtClean="0">
                <a:solidFill>
                  <a:srgbClr val="808080"/>
                </a:solidFill>
              </a:rPr>
              <a:t>НЕПОЛНЫЙ СПИСОК</a:t>
            </a:r>
            <a:endParaRPr lang="ru-RU" sz="1000" dirty="0">
              <a:solidFill>
                <a:srgbClr val="808080"/>
              </a:solidFill>
            </a:endParaRPr>
          </a:p>
        </p:txBody>
      </p:sp>
      <p:cxnSp>
        <p:nvCxnSpPr>
          <p:cNvPr id="54325" name="AutoShape 76"/>
          <p:cNvCxnSpPr>
            <a:cxnSpLocks noChangeShapeType="1"/>
            <a:stCxn id="54324" idx="2"/>
            <a:endCxn id="54324" idx="4"/>
          </p:cNvCxnSpPr>
          <p:nvPr>
            <p:custDataLst>
              <p:tags r:id="rId51"/>
            </p:custDataLst>
          </p:nvPr>
        </p:nvCxnSpPr>
        <p:spPr bwMode="gray">
          <a:xfrm>
            <a:off x="324358" y="780423"/>
            <a:ext cx="0" cy="182151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26" name="AutoShape 77"/>
          <p:cNvCxnSpPr>
            <a:cxnSpLocks noChangeShapeType="1"/>
            <a:stCxn id="54324" idx="4"/>
            <a:endCxn id="54324" idx="6"/>
          </p:cNvCxnSpPr>
          <p:nvPr>
            <p:custDataLst>
              <p:tags r:id="rId52"/>
            </p:custDataLst>
          </p:nvPr>
        </p:nvCxnSpPr>
        <p:spPr bwMode="gray">
          <a:xfrm>
            <a:off x="324358" y="962574"/>
            <a:ext cx="1589484" cy="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rc 5"/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784320" y="1463554"/>
            <a:ext cx="2598224" cy="524797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72" name="Arc 6"/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4058576" y="1147703"/>
            <a:ext cx="2745629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73" name="Arc 99"/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436502" y="836712"/>
            <a:ext cx="2744010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76" name="Slide Number Placeholder 3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7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043608" y="57363"/>
            <a:ext cx="7056783" cy="5760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При переходе от модели «Управляющий» к модели «Организатор» финские власти сохранили высокий приоритет решения кадровых и финансовых вопросов</a:t>
            </a:r>
          </a:p>
        </p:txBody>
      </p:sp>
      <p:graphicFrame>
        <p:nvGraphicFramePr>
          <p:cNvPr id="55301" name="Object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127224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2" name="Picture 70" descr="finnish-large-fla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4905" y="174185"/>
            <a:ext cx="492433" cy="30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 descr="Untitled-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75856" y="5718967"/>
            <a:ext cx="5573333" cy="8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Line 59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124729" y="2838898"/>
            <a:ext cx="8794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4047" name="Line 60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124729" y="3582166"/>
            <a:ext cx="8794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4048" name="Line 61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124729" y="4153838"/>
            <a:ext cx="8794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4049" name="Line 62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124729" y="4767479"/>
            <a:ext cx="8794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44050" name="Line 63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124729" y="5347815"/>
            <a:ext cx="8794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55309" name="Rectangle 7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710244" y="5899338"/>
            <a:ext cx="47728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hangingPunct="0">
              <a:buSzPct val="100000"/>
            </a:pPr>
            <a:r>
              <a:rPr lang="ru-RU" sz="900" dirty="0">
                <a:solidFill>
                  <a:srgbClr val="000000"/>
                </a:solidFill>
              </a:rPr>
              <a:t>Экосистемы процветают тогда, когда достигают желаемого масштаба, когда в них кипит работа и разрабатываются инновации, когда они предоставляют преимущества и имеют ценность для каждого участника – человека или компании (или страны)</a:t>
            </a:r>
          </a:p>
          <a:p>
            <a:pPr algn="r" eaLnBrk="0" hangingPunct="0">
              <a:buSzPct val="100000"/>
            </a:pPr>
            <a:r>
              <a:rPr lang="ru-RU" sz="900" i="1" dirty="0">
                <a:solidFill>
                  <a:srgbClr val="000000"/>
                </a:solidFill>
              </a:rPr>
              <a:t> – Стивен </a:t>
            </a:r>
            <a:r>
              <a:rPr lang="ru-RU" sz="900" i="1" dirty="0" err="1">
                <a:solidFill>
                  <a:srgbClr val="000000"/>
                </a:solidFill>
              </a:rPr>
              <a:t>Элоп</a:t>
            </a:r>
            <a:r>
              <a:rPr lang="ru-RU" sz="900" i="1" dirty="0">
                <a:solidFill>
                  <a:srgbClr val="000000"/>
                </a:solidFill>
              </a:rPr>
              <a:t>, президент </a:t>
            </a:r>
            <a:r>
              <a:rPr lang="ru-RU" sz="900" i="1" dirty="0" err="1">
                <a:solidFill>
                  <a:srgbClr val="000000"/>
                </a:solidFill>
              </a:rPr>
              <a:t>Nokia</a:t>
            </a:r>
            <a:endParaRPr lang="ru-RU" sz="900" i="1" dirty="0">
              <a:solidFill>
                <a:srgbClr val="000000"/>
              </a:solidFill>
            </a:endParaRPr>
          </a:p>
        </p:txBody>
      </p:sp>
      <p:sp>
        <p:nvSpPr>
          <p:cNvPr id="55310" name="WordArt 3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gray">
          <a:xfrm>
            <a:off x="8525221" y="6229788"/>
            <a:ext cx="174943" cy="1652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solidFill>
                  <a:schemeClr val="tx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”</a:t>
            </a:r>
          </a:p>
        </p:txBody>
      </p:sp>
      <p:sp>
        <p:nvSpPr>
          <p:cNvPr id="55311" name="WordArt 4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gray">
          <a:xfrm>
            <a:off x="3517406" y="5817342"/>
            <a:ext cx="174943" cy="1652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“</a:t>
            </a:r>
          </a:p>
        </p:txBody>
      </p:sp>
      <p:sp>
        <p:nvSpPr>
          <p:cNvPr id="55312" name="McK 5. Source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sp>
        <p:nvSpPr>
          <p:cNvPr id="55313" name="Rectangle 28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23850" y="794556"/>
            <a:ext cx="1156776" cy="18215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989" tIns="0" rIns="0" bIns="27989">
            <a:spAutoFit/>
          </a:bodyPr>
          <a:lstStyle/>
          <a:p>
            <a:pPr defTabSz="913526" eaLnBrk="0" hangingPunct="0">
              <a:buSzPct val="100000"/>
            </a:pPr>
            <a:r>
              <a:rPr lang="ru-RU" sz="1000">
                <a:solidFill>
                  <a:srgbClr val="808080"/>
                </a:solidFill>
              </a:rPr>
              <a:t>НЕПОЛНЫЙ СПИСОК</a:t>
            </a:r>
          </a:p>
        </p:txBody>
      </p:sp>
      <p:cxnSp>
        <p:nvCxnSpPr>
          <p:cNvPr id="55314" name="AutoShape 76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gray">
          <a:xfrm>
            <a:off x="338428" y="794556"/>
            <a:ext cx="0" cy="183032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5" name="AutoShape 77"/>
          <p:cNvCxnSpPr>
            <a:cxnSpLocks noChangeShapeType="1"/>
            <a:stCxn id="55313" idx="4"/>
            <a:endCxn id="55313" idx="6"/>
          </p:cNvCxnSpPr>
          <p:nvPr>
            <p:custDataLst>
              <p:tags r:id="rId17"/>
            </p:custDataLst>
          </p:nvPr>
        </p:nvCxnSpPr>
        <p:spPr bwMode="gray">
          <a:xfrm>
            <a:off x="323850" y="976707"/>
            <a:ext cx="1156776" cy="0"/>
          </a:xfrm>
          <a:prstGeom prst="straightConnector1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6" name="Rectangle 28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55505" y="1613266"/>
            <a:ext cx="15615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900" b="1" dirty="0">
                <a:solidFill>
                  <a:srgbClr val="002960"/>
                </a:solidFill>
              </a:rPr>
              <a:t>Роль координирующего органа (VTT, TEKES, </a:t>
            </a:r>
            <a:r>
              <a:rPr lang="ru-RU" sz="900" b="1" dirty="0" err="1">
                <a:solidFill>
                  <a:srgbClr val="002960"/>
                </a:solidFill>
              </a:rPr>
              <a:t>Finpro</a:t>
            </a:r>
            <a:r>
              <a:rPr lang="ru-RU" sz="900" b="1" dirty="0">
                <a:solidFill>
                  <a:srgbClr val="002960"/>
                </a:solidFill>
              </a:rPr>
              <a:t>)</a:t>
            </a:r>
          </a:p>
        </p:txBody>
      </p:sp>
      <p:sp>
        <p:nvSpPr>
          <p:cNvPr id="55318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893594" y="1329395"/>
            <a:ext cx="2097693" cy="1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Запуск (1990-е) </a:t>
            </a:r>
          </a:p>
        </p:txBody>
      </p:sp>
      <p:sp>
        <p:nvSpPr>
          <p:cNvPr id="55319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638107" y="692696"/>
            <a:ext cx="222080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>
                <a:solidFill>
                  <a:srgbClr val="002960"/>
                </a:solidFill>
              </a:rPr>
              <a:t>Сегодня </a:t>
            </a:r>
          </a:p>
        </p:txBody>
      </p:sp>
      <p:sp>
        <p:nvSpPr>
          <p:cNvPr id="55320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4205107" y="885631"/>
            <a:ext cx="2219181" cy="24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691624" eaLnBrk="0" hangingPunct="0">
              <a:buSzPct val="100000"/>
            </a:pPr>
            <a:r>
              <a:rPr lang="ru-RU" sz="1100" b="1" dirty="0">
                <a:solidFill>
                  <a:srgbClr val="002960"/>
                </a:solidFill>
              </a:rPr>
              <a:t>Развитие (с конца 1990-х</a:t>
            </a:r>
            <a:br>
              <a:rPr lang="ru-RU" sz="1100" b="1" dirty="0">
                <a:solidFill>
                  <a:srgbClr val="002960"/>
                </a:solidFill>
              </a:rPr>
            </a:br>
            <a:r>
              <a:rPr lang="ru-RU" sz="1100" b="1" dirty="0">
                <a:solidFill>
                  <a:srgbClr val="002960"/>
                </a:solidFill>
              </a:rPr>
              <a:t>до середины 2000-х)</a:t>
            </a:r>
          </a:p>
        </p:txBody>
      </p:sp>
      <p:sp>
        <p:nvSpPr>
          <p:cNvPr id="55321" name="Rectangle 60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638107" y="1849749"/>
            <a:ext cx="222080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55322" name="Rectangle 6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893594" y="1849749"/>
            <a:ext cx="209769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 dirty="0">
                <a:solidFill>
                  <a:srgbClr val="000000"/>
                </a:solidFill>
              </a:rPr>
              <a:t>Управляющий</a:t>
            </a:r>
          </a:p>
        </p:txBody>
      </p:sp>
      <p:pic>
        <p:nvPicPr>
          <p:cNvPr id="55323" name="Picture 62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3395995" y="1735231"/>
            <a:ext cx="453555" cy="4340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4" name="Picture 63"/>
          <p:cNvPicPr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65287" y="1735231"/>
            <a:ext cx="453555" cy="43409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5" name="Picture 80"/>
          <p:cNvPicPr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52120" y="1697093"/>
            <a:ext cx="472993" cy="4438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26" name="Rectangle 8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205107" y="1849749"/>
            <a:ext cx="221918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b="1">
                <a:solidFill>
                  <a:srgbClr val="000000"/>
                </a:solidFill>
              </a:rPr>
              <a:t>Активный инвестор</a:t>
            </a:r>
          </a:p>
        </p:txBody>
      </p:sp>
      <p:sp>
        <p:nvSpPr>
          <p:cNvPr id="43019" name="Line 17"/>
          <p:cNvSpPr>
            <a:spLocks noChangeShapeType="1"/>
          </p:cNvSpPr>
          <p:nvPr>
            <p:custDataLst>
              <p:tags r:id="rId28"/>
            </p:custDataLst>
          </p:nvPr>
        </p:nvSpPr>
        <p:spPr bwMode="gray">
          <a:xfrm>
            <a:off x="158745" y="2227150"/>
            <a:ext cx="8794114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endParaRPr lang="ru-RU" sz="1100" b="1" dirty="0"/>
          </a:p>
        </p:txBody>
      </p:sp>
      <p:sp>
        <p:nvSpPr>
          <p:cNvPr id="55364" name="Rectangle 2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893594" y="2867685"/>
            <a:ext cx="20976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Создание TEKES – агентства, предоставляющего субсидии компаниям высокотехнологичных отраслей</a:t>
            </a:r>
          </a:p>
        </p:txBody>
      </p:sp>
      <p:sp>
        <p:nvSpPr>
          <p:cNvPr id="55365" name="Rectangle 29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205107" y="2867685"/>
            <a:ext cx="221918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Предоставление 30% общего объема финансирования TEKES компании Nokia</a:t>
            </a:r>
          </a:p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Активные инвестиции в научно-исследовательскую деятельность со стороны VTT </a:t>
            </a:r>
          </a:p>
        </p:txBody>
      </p:sp>
      <p:sp>
        <p:nvSpPr>
          <p:cNvPr id="55366" name="Rectangle 30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638108" y="2867685"/>
            <a:ext cx="22208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Основная деятельность TEKES – предоставление грантов новым предприятиям</a:t>
            </a:r>
          </a:p>
        </p:txBody>
      </p:sp>
      <p:sp>
        <p:nvSpPr>
          <p:cNvPr id="55368" name="Rectangle 21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58745" y="2867685"/>
            <a:ext cx="1679775" cy="476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marL="587961" defTabSz="913526" eaLnBrk="0" hangingPunct="0">
              <a:buSzPct val="100000"/>
            </a:pPr>
            <a:r>
              <a:rPr lang="ru-RU" sz="900" b="1" dirty="0">
                <a:solidFill>
                  <a:srgbClr val="002960"/>
                </a:solidFill>
              </a:rPr>
              <a:t>Финансирование</a:t>
            </a:r>
          </a:p>
        </p:txBody>
      </p:sp>
      <p:pic>
        <p:nvPicPr>
          <p:cNvPr id="55369" name="Picture 22" descr="Money%2520stacks"/>
          <p:cNvPicPr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4662" y="2911070"/>
            <a:ext cx="566944" cy="355566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58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1893594" y="4229352"/>
            <a:ext cx="20976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5359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4205107" y="4229352"/>
            <a:ext cx="221918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Развитие программ высшего образования в области информационных и коммуникационных технологий</a:t>
            </a:r>
          </a:p>
        </p:txBody>
      </p:sp>
      <p:sp>
        <p:nvSpPr>
          <p:cNvPr id="55360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638108" y="4229352"/>
            <a:ext cx="2220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Отбор преподавательского состава в школах и университетах</a:t>
            </a:r>
          </a:p>
        </p:txBody>
      </p:sp>
      <p:grpSp>
        <p:nvGrpSpPr>
          <p:cNvPr id="55361" name="Group 45"/>
          <p:cNvGrpSpPr>
            <a:grpSpLocks/>
          </p:cNvGrpSpPr>
          <p:nvPr/>
        </p:nvGrpSpPr>
        <p:grpSpPr bwMode="auto">
          <a:xfrm>
            <a:off x="158745" y="4229352"/>
            <a:ext cx="1679775" cy="474586"/>
            <a:chOff x="98" y="2576"/>
            <a:chExt cx="1037" cy="29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5362" name="Rectangle 2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98" y="2576"/>
              <a:ext cx="1037" cy="293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55363" name="Picture 27" descr="j0302953"/>
            <p:cNvPicPr>
              <a:picLocks noChangeArrowheads="1"/>
            </p:cNvPicPr>
            <p:nvPr>
              <p:custDataLst>
                <p:tags r:id="rId62"/>
              </p:custDataLst>
            </p:nvPr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14" y="2613"/>
              <a:ext cx="350" cy="219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52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850474" y="5401844"/>
            <a:ext cx="20976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Создание технопарка в </a:t>
            </a:r>
            <a:r>
              <a:rPr lang="ru-RU" sz="900" dirty="0" err="1">
                <a:solidFill>
                  <a:srgbClr val="000000"/>
                </a:solidFill>
              </a:rPr>
              <a:t>Оулу</a:t>
            </a:r>
            <a:r>
              <a:rPr lang="ru-RU" sz="900" dirty="0">
                <a:solidFill>
                  <a:srgbClr val="000000"/>
                </a:solidFill>
              </a:rPr>
              <a:t> в рамках партнерских отношений между VTT, </a:t>
            </a:r>
            <a:r>
              <a:rPr lang="ru-RU" sz="900" dirty="0" err="1">
                <a:solidFill>
                  <a:srgbClr val="000000"/>
                </a:solidFill>
              </a:rPr>
              <a:t>Nokia</a:t>
            </a:r>
            <a:r>
              <a:rPr lang="ru-RU" sz="900" dirty="0">
                <a:solidFill>
                  <a:srgbClr val="000000"/>
                </a:solidFill>
              </a:rPr>
              <a:t> и Университета </a:t>
            </a:r>
            <a:r>
              <a:rPr lang="ru-RU" sz="900" dirty="0" err="1">
                <a:solidFill>
                  <a:srgbClr val="000000"/>
                </a:solidFill>
              </a:rPr>
              <a:t>Оулу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55353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205107" y="5402687"/>
            <a:ext cx="22191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5354" name="Rectangle 44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638108" y="5402687"/>
            <a:ext cx="222080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grpSp>
        <p:nvGrpSpPr>
          <p:cNvPr id="55355" name="Group 52"/>
          <p:cNvGrpSpPr>
            <a:grpSpLocks/>
          </p:cNvGrpSpPr>
          <p:nvPr/>
        </p:nvGrpSpPr>
        <p:grpSpPr bwMode="auto">
          <a:xfrm>
            <a:off x="158745" y="5402687"/>
            <a:ext cx="1679775" cy="474585"/>
            <a:chOff x="98" y="3370"/>
            <a:chExt cx="1037" cy="29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5356" name="Rectangle 3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98" y="3370"/>
              <a:ext cx="1037" cy="293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r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55357" name="Picture 32" descr="montage_infrastructure"/>
            <p:cNvPicPr>
              <a:picLocks noChangeArrowheads="1"/>
            </p:cNvPicPr>
            <p:nvPr>
              <p:custDataLst>
                <p:tags r:id="rId60"/>
              </p:custDataLst>
            </p:nvPr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4" y="3407"/>
              <a:ext cx="350" cy="219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46" name="Rectangle 49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1893594" y="3619421"/>
            <a:ext cx="20976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Либерализация законодательства о торговле и инвестициях</a:t>
            </a:r>
          </a:p>
        </p:txBody>
      </p:sp>
      <p:sp>
        <p:nvSpPr>
          <p:cNvPr id="55347" name="Rectangle 50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205107" y="3619421"/>
            <a:ext cx="22191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Присоединение к организациям свободной торговли</a:t>
            </a:r>
          </a:p>
        </p:txBody>
      </p:sp>
      <p:sp>
        <p:nvSpPr>
          <p:cNvPr id="55348" name="Rectangle 51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638108" y="3619421"/>
            <a:ext cx="222080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5350" name="Rectangle 37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158745" y="3619421"/>
            <a:ext cx="1679775" cy="474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marL="587961" defTabSz="913526" eaLnBrk="0" hangingPunct="0">
              <a:buSzPct val="100000"/>
            </a:pPr>
            <a:r>
              <a:rPr lang="ru-RU" sz="900" b="1">
                <a:solidFill>
                  <a:srgbClr val="002960"/>
                </a:solidFill>
              </a:rPr>
              <a:t>Регулирование</a:t>
            </a:r>
          </a:p>
        </p:txBody>
      </p:sp>
      <p:pic>
        <p:nvPicPr>
          <p:cNvPr id="55351" name="Picture 38" descr="23453461"/>
          <p:cNvPicPr>
            <a:picLocks noChangeArrowheads="1"/>
          </p:cNvPicPr>
          <p:nvPr>
            <p:custDataLst>
              <p:tags r:id="rId44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4662" y="3608976"/>
            <a:ext cx="566944" cy="35435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40" name="Rectangle 5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1893594" y="4825003"/>
            <a:ext cx="20976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Продвижение сотрудничества и коммерциализации в сфере научных исследований силами VTT</a:t>
            </a:r>
          </a:p>
        </p:txBody>
      </p:sp>
      <p:sp>
        <p:nvSpPr>
          <p:cNvPr id="55341" name="Rectangle 57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4205107" y="4825003"/>
            <a:ext cx="221918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Создание </a:t>
            </a:r>
            <a:r>
              <a:rPr lang="ru-RU" sz="900" dirty="0" err="1">
                <a:solidFill>
                  <a:srgbClr val="000000"/>
                </a:solidFill>
              </a:rPr>
              <a:t>Finpro</a:t>
            </a:r>
            <a:r>
              <a:rPr lang="ru-RU" sz="900" dirty="0">
                <a:solidFill>
                  <a:srgbClr val="000000"/>
                </a:solidFill>
              </a:rPr>
              <a:t> для продвижения экспорта финских продуктов и выхода компаний на зарубежные рынки</a:t>
            </a:r>
          </a:p>
        </p:txBody>
      </p:sp>
      <p:sp>
        <p:nvSpPr>
          <p:cNvPr id="55342" name="Rectangle 58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6638108" y="4825003"/>
            <a:ext cx="22208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>
                <a:solidFill>
                  <a:srgbClr val="000000"/>
                </a:solidFill>
              </a:rPr>
              <a:t>Расширение </a:t>
            </a:r>
            <a:r>
              <a:rPr lang="ru-RU" sz="900" dirty="0" err="1">
                <a:solidFill>
                  <a:srgbClr val="000000"/>
                </a:solidFill>
              </a:rPr>
              <a:t>Finpro</a:t>
            </a:r>
            <a:r>
              <a:rPr lang="ru-RU" sz="900" dirty="0">
                <a:solidFill>
                  <a:srgbClr val="000000"/>
                </a:solidFill>
              </a:rPr>
              <a:t>, предоставление компаниям консультаций на всех этапах выхода компаний на зарубежные рынки</a:t>
            </a:r>
          </a:p>
        </p:txBody>
      </p:sp>
      <p:grpSp>
        <p:nvGrpSpPr>
          <p:cNvPr id="55343" name="Group 43"/>
          <p:cNvGrpSpPr>
            <a:grpSpLocks/>
          </p:cNvGrpSpPr>
          <p:nvPr/>
        </p:nvGrpSpPr>
        <p:grpSpPr bwMode="auto">
          <a:xfrm>
            <a:off x="158745" y="4825003"/>
            <a:ext cx="1679775" cy="476205"/>
            <a:chOff x="77" y="2858"/>
            <a:chExt cx="1037" cy="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5344" name="Rectangle 4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77" y="2858"/>
              <a:ext cx="1037" cy="300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7961" defTabSz="913526" eaLnBrk="0" hangingPunct="0">
                <a:buSzPct val="100000"/>
              </a:pPr>
              <a:r>
                <a:rPr lang="ru-RU" sz="900" b="1" dirty="0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55345" name="Picture 45" descr="Networking%2520Photo"/>
            <p:cNvPicPr>
              <a:picLocks noChangeArrowheads="1"/>
            </p:cNvPicPr>
            <p:nvPr>
              <p:custDataLst>
                <p:tags r:id="rId58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" y="2896"/>
              <a:ext cx="350" cy="224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34" name="Rectangle 21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1893594" y="2278982"/>
            <a:ext cx="20976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 dirty="0"/>
              <a:t>Приоритизация</a:t>
            </a:r>
            <a:r>
              <a:rPr lang="ru-RU" sz="900" dirty="0">
                <a:solidFill>
                  <a:srgbClr val="000000"/>
                </a:solidFill>
              </a:rPr>
              <a:t> развития высокотехнологичных отраслей, развитие ведущей отечественной компании мирового уровня – </a:t>
            </a:r>
            <a:r>
              <a:rPr lang="ru-RU" sz="900" dirty="0" err="1">
                <a:solidFill>
                  <a:srgbClr val="000000"/>
                </a:solidFill>
              </a:rPr>
              <a:t>Nokia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55335" name="Rectangle 22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4205107" y="2278982"/>
            <a:ext cx="22191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5336" name="Rectangle 23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6638108" y="2278982"/>
            <a:ext cx="222080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6620" lvl="1" indent="-115001" defTabSz="691624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900">
                <a:solidFill>
                  <a:srgbClr val="000000"/>
                </a:solidFill>
              </a:rPr>
              <a:t>Отсутствует</a:t>
            </a:r>
          </a:p>
        </p:txBody>
      </p:sp>
      <p:sp>
        <p:nvSpPr>
          <p:cNvPr id="55338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158745" y="2278982"/>
            <a:ext cx="1679775" cy="476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72009" tIns="72009" rIns="72009" bIns="72009" anchor="ctr"/>
          <a:lstStyle/>
          <a:p>
            <a:pPr marL="587961" defTabSz="913526" eaLnBrk="0" hangingPunct="0">
              <a:buSzPct val="100000"/>
            </a:pPr>
            <a:r>
              <a:rPr lang="ru-RU" sz="900" b="1" dirty="0">
                <a:solidFill>
                  <a:srgbClr val="002960"/>
                </a:solidFill>
              </a:rPr>
              <a:t>Управление</a:t>
            </a:r>
          </a:p>
        </p:txBody>
      </p:sp>
      <p:pic>
        <p:nvPicPr>
          <p:cNvPr id="55339" name="Picture 56"/>
          <p:cNvPicPr>
            <a:picLocks noChangeArrowheads="1"/>
          </p:cNvPicPr>
          <p:nvPr>
            <p:custDataLst>
              <p:tags r:id="rId52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4662" y="2339301"/>
            <a:ext cx="566944" cy="3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Slide Number Placeholder 3"/>
          <p:cNvSpPr>
            <a:spLocks noGrp="1"/>
          </p:cNvSpPr>
          <p:nvPr>
            <p:ph type="sldNum" sz="quarter" idx="12"/>
            <p:custDataLst>
              <p:tags r:id="rId53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9" name="Arc 5"/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1784320" y="1463554"/>
            <a:ext cx="2598224" cy="524797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80" name="Arc 6"/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4058576" y="1147703"/>
            <a:ext cx="2745629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81" name="Arc 99"/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436502" y="836712"/>
            <a:ext cx="2744010" cy="524797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Видение, миссия и ожидаемый результат Фонда </a:t>
            </a:r>
            <a:r>
              <a:rPr lang="ru-RU" sz="1600" dirty="0" err="1"/>
              <a:t>Сколково</a:t>
            </a:r>
            <a:r>
              <a:rPr lang="ru-RU" sz="1600" dirty="0"/>
              <a:t> к 2020 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1488" y="1174316"/>
            <a:ext cx="2810423" cy="4870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r>
              <a:rPr lang="ru-RU"/>
              <a:t> </a:t>
            </a:r>
          </a:p>
        </p:txBody>
      </p:sp>
      <p:sp>
        <p:nvSpPr>
          <p:cNvPr id="6" name="Rounded 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488" y="1174316"/>
            <a:ext cx="2810423" cy="489163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46648" tIns="46648" rIns="46648" bIns="46648" anchor="ctr"/>
          <a:lstStyle/>
          <a:p>
            <a:r>
              <a:rPr lang="ru-RU" sz="1600" b="1">
                <a:solidFill>
                  <a:schemeClr val="bg1"/>
                </a:solidFill>
              </a:rPr>
              <a:t>Видение Фонда</a:t>
            </a:r>
          </a:p>
        </p:txBody>
      </p:sp>
      <p:sp>
        <p:nvSpPr>
          <p:cNvPr id="7" name="Rectangle 28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6283" y="1721790"/>
            <a:ext cx="2658158" cy="141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Россия –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высокотехнологичная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держава, лидер в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области научных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исследований и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образования</a:t>
            </a:r>
          </a:p>
        </p:txBody>
      </p:sp>
      <p:sp>
        <p:nvSpPr>
          <p:cNvPr id="8" name="Freeform 40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21488" y="908678"/>
            <a:ext cx="2810423" cy="223525"/>
          </a:xfrm>
          <a:custGeom>
            <a:avLst/>
            <a:gdLst>
              <a:gd name="T0" fmla="*/ 0 w 1260"/>
              <a:gd name="T1" fmla="*/ 2147483647 h 138"/>
              <a:gd name="T2" fmla="*/ 2147483647 w 1260"/>
              <a:gd name="T3" fmla="*/ 2147483647 h 138"/>
              <a:gd name="T4" fmla="*/ 2147483647 w 1260"/>
              <a:gd name="T5" fmla="*/ 0 h 138"/>
              <a:gd name="T6" fmla="*/ 2147483647 w 1260"/>
              <a:gd name="T7" fmla="*/ 2147483647 h 138"/>
              <a:gd name="T8" fmla="*/ 2147483647 w 1260"/>
              <a:gd name="T9" fmla="*/ 2147483647 h 138"/>
              <a:gd name="T10" fmla="*/ 0 w 1260"/>
              <a:gd name="T11" fmla="*/ 2147483647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138"/>
              <a:gd name="T20" fmla="*/ 1260 w 126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138">
                <a:moveTo>
                  <a:pt x="0" y="138"/>
                </a:moveTo>
                <a:lnTo>
                  <a:pt x="1260" y="138"/>
                </a:lnTo>
                <a:lnTo>
                  <a:pt x="1020" y="0"/>
                </a:lnTo>
                <a:lnTo>
                  <a:pt x="1074" y="94"/>
                </a:lnTo>
                <a:lnTo>
                  <a:pt x="66" y="94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9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113334" y="1174316"/>
            <a:ext cx="2810424" cy="4870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0" name="Rounded 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13334" y="1174316"/>
            <a:ext cx="2810424" cy="489163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46648" tIns="46648" rIns="46648" bIns="46648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Миссия Фонда</a:t>
            </a:r>
          </a:p>
        </p:txBody>
      </p:sp>
      <p:sp>
        <p:nvSpPr>
          <p:cNvPr id="11" name="Rectangle 28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178127" y="1721790"/>
            <a:ext cx="2658159" cy="34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Создание экосистемы,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благоприятной для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развития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предпринимательства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и исследований в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областях:</a:t>
            </a:r>
          </a:p>
          <a:p>
            <a:pPr marL="197607" lvl="1" indent="-195987" defTabSz="913526" eaLnBrk="0" hangingPunct="0">
              <a:spcBef>
                <a:spcPts val="4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400" dirty="0" err="1"/>
              <a:t>Энергоэффективность</a:t>
            </a:r>
            <a:r>
              <a:rPr lang="ru-RU" sz="1400" dirty="0"/>
              <a:t> и </a:t>
            </a:r>
            <a:r>
              <a:rPr lang="ru-RU" sz="1400" dirty="0" smtClean="0"/>
              <a:t>энергосбережение</a:t>
            </a:r>
            <a:r>
              <a:rPr lang="en-US" sz="1400" dirty="0" smtClean="0"/>
              <a:t>;</a:t>
            </a:r>
            <a:endParaRPr lang="ru-RU" sz="1400" dirty="0"/>
          </a:p>
          <a:p>
            <a:pPr marL="197607" lvl="1" indent="-195987" defTabSz="913526" eaLnBrk="0" hangingPunct="0">
              <a:spcBef>
                <a:spcPts val="4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400" dirty="0"/>
              <a:t>Ядерные </a:t>
            </a:r>
            <a:r>
              <a:rPr lang="ru-RU" sz="1400" dirty="0" smtClean="0"/>
              <a:t>технологии</a:t>
            </a:r>
            <a:r>
              <a:rPr lang="en-US" sz="1400" dirty="0" smtClean="0"/>
              <a:t>;</a:t>
            </a:r>
            <a:endParaRPr lang="ru-RU" sz="1400" dirty="0"/>
          </a:p>
          <a:p>
            <a:pPr marL="197607" lvl="1" indent="-195987" defTabSz="913526" eaLnBrk="0" hangingPunct="0">
              <a:spcBef>
                <a:spcPts val="4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400" dirty="0"/>
              <a:t>Космические </a:t>
            </a:r>
            <a:r>
              <a:rPr lang="ru-RU" sz="1400" dirty="0" smtClean="0"/>
              <a:t>технологии</a:t>
            </a:r>
            <a:r>
              <a:rPr lang="en-US" sz="1400" dirty="0" smtClean="0"/>
              <a:t>;</a:t>
            </a:r>
            <a:endParaRPr lang="ru-RU" sz="1400" dirty="0"/>
          </a:p>
          <a:p>
            <a:pPr marL="197607" lvl="1" indent="-195987" defTabSz="913526" eaLnBrk="0" hangingPunct="0">
              <a:spcBef>
                <a:spcPts val="4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400" dirty="0"/>
              <a:t>Медицинские </a:t>
            </a:r>
            <a:r>
              <a:rPr lang="ru-RU" sz="1400" dirty="0" smtClean="0"/>
              <a:t>технологии</a:t>
            </a:r>
            <a:r>
              <a:rPr lang="en-US" sz="1400" dirty="0" smtClean="0"/>
              <a:t>;</a:t>
            </a:r>
            <a:endParaRPr lang="ru-RU" sz="1400" dirty="0"/>
          </a:p>
          <a:p>
            <a:pPr marL="197607" lvl="1" indent="-195987" defTabSz="913526" eaLnBrk="0" hangingPunct="0">
              <a:spcBef>
                <a:spcPts val="400"/>
              </a:spcBef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400" dirty="0"/>
              <a:t>Стратегические компьютерные технологии и программное </a:t>
            </a:r>
            <a:r>
              <a:rPr lang="ru-RU" sz="1400" dirty="0" smtClean="0"/>
              <a:t>обеспечение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2" name="Freeform 40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3113334" y="908678"/>
            <a:ext cx="2810424" cy="223525"/>
          </a:xfrm>
          <a:custGeom>
            <a:avLst/>
            <a:gdLst>
              <a:gd name="T0" fmla="*/ 0 w 1260"/>
              <a:gd name="T1" fmla="*/ 2147483647 h 138"/>
              <a:gd name="T2" fmla="*/ 2147483647 w 1260"/>
              <a:gd name="T3" fmla="*/ 2147483647 h 138"/>
              <a:gd name="T4" fmla="*/ 2147483647 w 1260"/>
              <a:gd name="T5" fmla="*/ 0 h 138"/>
              <a:gd name="T6" fmla="*/ 2147483647 w 1260"/>
              <a:gd name="T7" fmla="*/ 2147483647 h 138"/>
              <a:gd name="T8" fmla="*/ 2147483647 w 1260"/>
              <a:gd name="T9" fmla="*/ 2147483647 h 138"/>
              <a:gd name="T10" fmla="*/ 0 w 1260"/>
              <a:gd name="T11" fmla="*/ 2147483647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138"/>
              <a:gd name="T20" fmla="*/ 1260 w 126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138">
                <a:moveTo>
                  <a:pt x="0" y="138"/>
                </a:moveTo>
                <a:lnTo>
                  <a:pt x="1260" y="138"/>
                </a:lnTo>
                <a:lnTo>
                  <a:pt x="1020" y="0"/>
                </a:lnTo>
                <a:lnTo>
                  <a:pt x="1074" y="94"/>
                </a:lnTo>
                <a:lnTo>
                  <a:pt x="66" y="94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13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105179" y="1174316"/>
            <a:ext cx="2810423" cy="48705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4" name="Rounded 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105179" y="1174316"/>
            <a:ext cx="2810423" cy="48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46648" tIns="46648" rIns="46648" bIns="46648" anchor="ctr"/>
          <a:lstStyle/>
          <a:p>
            <a:r>
              <a:rPr lang="ru-RU" sz="1600" b="1" dirty="0"/>
              <a:t>Ожидаемый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/>
              <a:t>результат</a:t>
            </a:r>
            <a:r>
              <a:rPr lang="en-US" sz="1600" b="1" dirty="0"/>
              <a:t> </a:t>
            </a:r>
            <a:r>
              <a:rPr lang="ru-RU" sz="1600" b="1" dirty="0"/>
              <a:t>к 2020</a:t>
            </a:r>
          </a:p>
        </p:txBody>
      </p:sp>
      <p:sp>
        <p:nvSpPr>
          <p:cNvPr id="15" name="Rectangle 28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173213" y="1721789"/>
            <a:ext cx="2658158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Самоуправляющаяся и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саморазвивающаяся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/>
              <a:t>инновационная</a:t>
            </a:r>
          </a:p>
          <a:p>
            <a:pPr marL="349861" indent="-349861" defTabSz="913526" eaLnBrk="0" hangingPunct="0">
              <a:lnSpc>
                <a:spcPct val="110000"/>
              </a:lnSpc>
              <a:buClr>
                <a:schemeClr val="tx2"/>
              </a:buClr>
            </a:pPr>
            <a:r>
              <a:rPr lang="ru-RU" sz="1400" b="1" dirty="0" smtClean="0"/>
              <a:t>экосистема</a:t>
            </a:r>
            <a:endParaRPr lang="ru-RU" sz="1400" b="1" dirty="0"/>
          </a:p>
        </p:txBody>
      </p:sp>
      <p:sp>
        <p:nvSpPr>
          <p:cNvPr id="16" name="Rectangle 3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05179" y="1060933"/>
            <a:ext cx="2810423" cy="712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9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Признаки саморазвивающейся инновационной экосистемы</a:t>
            </a: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34714" y="908721"/>
            <a:ext cx="61857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dirty="0" smtClean="0"/>
              <a:t>Управление экосистемой распределено между ключевыми сторонами - </a:t>
            </a:r>
            <a:r>
              <a:rPr lang="ru-RU" sz="1300" dirty="0"/>
              <a:t>государством, ключевыми партнерами, венчурными инвесторами, </a:t>
            </a:r>
            <a:r>
              <a:rPr lang="ru-RU" sz="1300" dirty="0" err="1" smtClean="0"/>
              <a:t>инноваторами</a:t>
            </a:r>
            <a:r>
              <a:rPr lang="ru-RU" sz="1300" dirty="0" smtClean="0"/>
              <a:t> -  при соблюдении баланса интересов, ни у одной из сторон нет монопольной власти.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3529" y="908720"/>
            <a:ext cx="2016446" cy="600165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smtClean="0">
                <a:solidFill>
                  <a:srgbClr val="002960"/>
                </a:solidFill>
              </a:rPr>
              <a:t>Децентрализация и баланс интересов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3851" y="3387944"/>
            <a:ext cx="2016446" cy="800219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smtClean="0">
                <a:solidFill>
                  <a:srgbClr val="002960"/>
                </a:solidFill>
              </a:rPr>
              <a:t>Гибкость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3528" y="5733256"/>
            <a:ext cx="2016446" cy="600164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smtClean="0">
                <a:solidFill>
                  <a:srgbClr val="002960"/>
                </a:solidFill>
              </a:rPr>
              <a:t>Положительная отдача на инвестиции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3527" y="2628221"/>
            <a:ext cx="2016446" cy="400111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smtClean="0">
                <a:solidFill>
                  <a:srgbClr val="002960"/>
                </a:solidFill>
              </a:rPr>
              <a:t>Интеграция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639303" y="3387944"/>
            <a:ext cx="618575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b="0" dirty="0" smtClean="0"/>
              <a:t>80% ресурсов системы сосредоточено на приоритетных исследовательских областях с высоким потенциалом коммерциализации, прочие ресурсы направлены на развитие инновационного резерва – областей, которые потенциально могут оказаться привлекательными для коммерциализации.</a:t>
            </a: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634714" y="2628221"/>
            <a:ext cx="61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b="0" dirty="0" smtClean="0"/>
              <a:t>Участники активно взаимодействуют для обмена идеями и ресурсами как внутри экосистемы, так и с внешними сторонами.</a:t>
            </a: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3851" y="1868497"/>
            <a:ext cx="2016446" cy="400112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err="1" smtClean="0">
                <a:solidFill>
                  <a:srgbClr val="002960"/>
                </a:solidFill>
              </a:rPr>
              <a:t>Самоактуализация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634714" y="1868497"/>
            <a:ext cx="61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dirty="0" smtClean="0"/>
              <a:t>Приоритетные исследовательские области определяются внутри эк</a:t>
            </a:r>
            <a:r>
              <a:rPr lang="ru-RU" sz="1300" dirty="0"/>
              <a:t>о</a:t>
            </a:r>
            <a:r>
              <a:rPr lang="ru-RU" sz="1300" dirty="0" smtClean="0"/>
              <a:t>системы в результате взаимодействия между ключевыми сторонами. </a:t>
            </a:r>
            <a:endParaRPr lang="ru-RU" sz="1300" b="0" dirty="0"/>
          </a:p>
        </p:txBody>
      </p:sp>
      <p:sp>
        <p:nvSpPr>
          <p:cNvPr id="2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34714" y="5733256"/>
            <a:ext cx="61857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dirty="0" smtClean="0"/>
              <a:t>Система в среднем позволяет инвесторам как минимум окупить первоначальные вложения. Высокий риск инвестиций компенсируется существенной диверсификацией портфеля и предоставлением наставничества. </a:t>
            </a:r>
            <a:endParaRPr lang="ru-RU" sz="1300" b="0" dirty="0"/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3527" y="4547775"/>
            <a:ext cx="2016446" cy="82586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defTabSz="895350" eaLnBrk="0" hangingPunct="0">
              <a:buClr>
                <a:schemeClr val="tx2"/>
              </a:buClr>
              <a:buSzPct val="100000"/>
            </a:pPr>
            <a:r>
              <a:rPr lang="ru-RU" sz="1400" b="1" dirty="0" smtClean="0">
                <a:solidFill>
                  <a:srgbClr val="002960"/>
                </a:solidFill>
              </a:rPr>
              <a:t>Открытость и информационная прозрачность</a:t>
            </a:r>
            <a:endParaRPr lang="ru-RU" sz="1400" b="1" dirty="0">
              <a:solidFill>
                <a:srgbClr val="00296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634714" y="4547775"/>
            <a:ext cx="6185758" cy="82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dirty="0"/>
              <a:t>Система открыта для новых участников с инновационными идеями.</a:t>
            </a:r>
          </a:p>
          <a:p>
            <a:pPr marL="169863" lvl="1" indent="-168275" algn="just" defTabSz="895350"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ru-RU" sz="1300" dirty="0" smtClean="0"/>
              <a:t>Правила </a:t>
            </a:r>
            <a:r>
              <a:rPr lang="ru-RU" sz="1300" dirty="0"/>
              <a:t>проекта </a:t>
            </a:r>
            <a:r>
              <a:rPr lang="ru-RU" sz="1300" dirty="0" smtClean="0"/>
              <a:t>доступны </a:t>
            </a:r>
            <a:r>
              <a:rPr lang="ru-RU" sz="1300" dirty="0"/>
              <a:t>всем заинтересованным сторонам, как внутри системы, так и вовне ее. Нет информационной асимметрии между участниками и внешними сторонами. </a:t>
            </a:r>
          </a:p>
        </p:txBody>
      </p:sp>
      <p:sp>
        <p:nvSpPr>
          <p:cNvPr id="17" name="McK 5. Source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487" y="6567249"/>
            <a:ext cx="841132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796905" indent="-796905" defTabSz="913526">
              <a:tabLst>
                <a:tab pos="795286" algn="l"/>
              </a:tabLst>
            </a:pPr>
            <a:r>
              <a:rPr lang="ru-RU" sz="1000" dirty="0">
                <a:solidFill>
                  <a:srgbClr val="000000"/>
                </a:solidFill>
              </a:rPr>
              <a:t>ИСТОЧНИК: </a:t>
            </a:r>
            <a:r>
              <a:rPr lang="ru-RU" sz="1000" dirty="0" smtClean="0">
                <a:solidFill>
                  <a:srgbClr val="000000"/>
                </a:solidFill>
              </a:rPr>
              <a:t>анализ рабочей Группы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На основании анализа инновационных центров можно выделить следующие основные типы моделей управления экосистемой</a:t>
            </a: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1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00397" y="773684"/>
            <a:ext cx="463550" cy="434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722438" y="1316360"/>
            <a:ext cx="1620000" cy="36353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buClr>
                <a:schemeClr val="tx2"/>
              </a:buClr>
            </a:pPr>
            <a:r>
              <a:rPr lang="ru-RU" sz="1200" b="1" dirty="0">
                <a:solidFill>
                  <a:srgbClr val="002960"/>
                </a:solidFill>
              </a:rPr>
              <a:t>Коммуникатор</a:t>
            </a:r>
          </a:p>
        </p:txBody>
      </p:sp>
      <p:pic>
        <p:nvPicPr>
          <p:cNvPr id="8" name="Picture 23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r="55792" b="1515"/>
          <a:stretch>
            <a:fillRect/>
          </a:stretch>
        </p:blipFill>
        <p:spPr bwMode="gray">
          <a:xfrm>
            <a:off x="7954114" y="766650"/>
            <a:ext cx="463550" cy="434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375889" y="1316360"/>
            <a:ext cx="1620000" cy="36353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buClr>
                <a:schemeClr val="tx2"/>
              </a:buClr>
            </a:pPr>
            <a:r>
              <a:rPr lang="ru-RU" sz="1200" b="1" dirty="0">
                <a:solidFill>
                  <a:srgbClr val="002960"/>
                </a:solidFill>
              </a:rPr>
              <a:t>Пассивный наблюдатель</a:t>
            </a:r>
          </a:p>
        </p:txBody>
      </p:sp>
      <p:pic>
        <p:nvPicPr>
          <p:cNvPr id="16" name="Picture 10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00691" y="766650"/>
            <a:ext cx="463550" cy="434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15537" y="1316360"/>
            <a:ext cx="1620000" cy="363537"/>
          </a:xfrm>
          <a:prstGeom prst="rect">
            <a:avLst/>
          </a:prstGeom>
          <a:solidFill>
            <a:srgbClr val="7FD5F3">
              <a:alpha val="72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buClr>
                <a:schemeClr val="tx2"/>
              </a:buClr>
            </a:pPr>
            <a:r>
              <a:rPr lang="ru-RU" sz="1200" b="1" dirty="0">
                <a:solidFill>
                  <a:srgbClr val="002960"/>
                </a:solidFill>
              </a:rPr>
              <a:t>Организатор</a:t>
            </a:r>
          </a:p>
        </p:txBody>
      </p:sp>
      <p:pic>
        <p:nvPicPr>
          <p:cNvPr id="20" name="Picture 29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485" y="766650"/>
            <a:ext cx="463550" cy="434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068987" y="1316360"/>
            <a:ext cx="1620000" cy="36353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buClr>
                <a:schemeClr val="tx2"/>
              </a:buClr>
            </a:pPr>
            <a:r>
              <a:rPr lang="ru-RU" sz="1200" b="1">
                <a:solidFill>
                  <a:srgbClr val="002960"/>
                </a:solidFill>
              </a:rPr>
              <a:t>Инвестор</a:t>
            </a:r>
          </a:p>
        </p:txBody>
      </p:sp>
      <p:pic>
        <p:nvPicPr>
          <p:cNvPr id="30" name="Picture 66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1349837" y="773684"/>
            <a:ext cx="444500" cy="4349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62087" y="1316360"/>
            <a:ext cx="1620000" cy="3635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buClr>
                <a:schemeClr val="tx2"/>
              </a:buClr>
            </a:pPr>
            <a:r>
              <a:rPr lang="ru-RU" sz="1200" b="1" dirty="0" smtClean="0">
                <a:solidFill>
                  <a:schemeClr val="bg1"/>
                </a:solidFill>
              </a:rPr>
              <a:t>Управляющий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524328" y="4358467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tIns="0" rIns="0" bIns="0">
            <a:spAutoFit/>
          </a:bodyPr>
          <a:lstStyle/>
          <a:p>
            <a:pPr marL="1588" lvl="1" algn="ctr" defTabSz="895350" eaLnBrk="0" hangingPunct="0">
              <a:buClr>
                <a:srgbClr val="002960"/>
              </a:buClr>
              <a:buSzPct val="125000"/>
            </a:pPr>
            <a:r>
              <a:rPr lang="ru-RU" sz="1000" dirty="0">
                <a:solidFill>
                  <a:srgbClr val="000000"/>
                </a:solidFill>
              </a:rPr>
              <a:t>Силиконовая долина</a:t>
            </a:r>
          </a:p>
        </p:txBody>
      </p:sp>
      <p:pic>
        <p:nvPicPr>
          <p:cNvPr id="34" name="Picture 3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14912" r="12442" b="18420"/>
          <a:stretch>
            <a:fillRect/>
          </a:stretch>
        </p:blipFill>
        <p:spPr bwMode="gray">
          <a:xfrm>
            <a:off x="5796136" y="4356111"/>
            <a:ext cx="120445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8222" r="72963" b="76741"/>
          <a:stretch>
            <a:fillRect/>
          </a:stretch>
        </p:blipFill>
        <p:spPr bwMode="gray">
          <a:xfrm>
            <a:off x="2555776" y="4432311"/>
            <a:ext cx="1352550" cy="16192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15199" r="74339" b="75412"/>
          <a:stretch>
            <a:fillRect/>
          </a:stretch>
        </p:blipFill>
        <p:spPr bwMode="gray">
          <a:xfrm>
            <a:off x="4211960" y="4355972"/>
            <a:ext cx="420646" cy="24109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8" descr="Finland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27609" y="4090180"/>
            <a:ext cx="481062" cy="23715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r="4109" b="6046"/>
          <a:stretch>
            <a:fillRect/>
          </a:stretch>
        </p:blipFill>
        <p:spPr bwMode="gray">
          <a:xfrm>
            <a:off x="1115616" y="4090180"/>
            <a:ext cx="458788" cy="2921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8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/>
          <a:stretch>
            <a:fillRect/>
          </a:stretch>
        </p:blipFill>
        <p:spPr bwMode="gray">
          <a:xfrm>
            <a:off x="1722041" y="4090180"/>
            <a:ext cx="458788" cy="292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8" descr="Israel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70371" y="4090180"/>
            <a:ext cx="454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usa-flags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1960" y="4090180"/>
            <a:ext cx="420646" cy="2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usa-flags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818061" y="4092676"/>
            <a:ext cx="420646" cy="2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6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/>
          <a:stretch>
            <a:fillRect/>
          </a:stretch>
        </p:blipFill>
        <p:spPr bwMode="gray">
          <a:xfrm>
            <a:off x="6543503" y="4644143"/>
            <a:ext cx="371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06" y="4079018"/>
            <a:ext cx="4032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462" y="4079018"/>
            <a:ext cx="33353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22" y="4644143"/>
            <a:ext cx="471430" cy="2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McK 5. Source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7504" y="6587480"/>
            <a:ext cx="841132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796905" indent="-796905" defTabSz="913526">
              <a:tabLst>
                <a:tab pos="795286" algn="l"/>
              </a:tabLst>
            </a:pPr>
            <a:r>
              <a:rPr lang="ru-RU" sz="1000" dirty="0">
                <a:solidFill>
                  <a:srgbClr val="000000"/>
                </a:solidFill>
              </a:rPr>
              <a:t>ИСТОЧНИК: </a:t>
            </a:r>
            <a:r>
              <a:rPr lang="ru-RU" sz="1000" dirty="0" smtClean="0">
                <a:solidFill>
                  <a:srgbClr val="000000"/>
                </a:solidFill>
              </a:rPr>
              <a:t>анализ рабочей Группы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0" name="Rectangle 13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762087" y="1774762"/>
            <a:ext cx="1620000" cy="460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Формирование </a:t>
            </a:r>
            <a:r>
              <a:rPr lang="ru-RU" sz="1050" dirty="0">
                <a:solidFill>
                  <a:srgbClr val="000000"/>
                </a:solidFill>
              </a:rPr>
              <a:t>экосистемы сразу по всем </a:t>
            </a:r>
            <a:r>
              <a:rPr lang="ru-RU" sz="1050" dirty="0" smtClean="0">
                <a:solidFill>
                  <a:srgbClr val="000000"/>
                </a:solidFill>
              </a:rPr>
              <a:t>аспектам.</a:t>
            </a:r>
          </a:p>
        </p:txBody>
      </p:sp>
      <p:sp>
        <p:nvSpPr>
          <p:cNvPr id="63" name="McK 5. Source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1716" y="6461693"/>
            <a:ext cx="223247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796905" indent="-796905" defTabSz="913526">
              <a:tabLst>
                <a:tab pos="795286" algn="l"/>
              </a:tabLst>
            </a:pPr>
            <a:r>
              <a:rPr lang="ru-RU" sz="800" dirty="0" smtClean="0">
                <a:solidFill>
                  <a:srgbClr val="000000"/>
                </a:solidFill>
              </a:rPr>
              <a:t>* УК – Управляющая Компания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4" name="Rectangle 13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422466" y="1774762"/>
            <a:ext cx="1620000" cy="460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Требуется поддержка процессов развития экосистемы.</a:t>
            </a:r>
          </a:p>
        </p:txBody>
      </p:sp>
      <p:sp>
        <p:nvSpPr>
          <p:cNvPr id="65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043456" y="1774762"/>
            <a:ext cx="1620000" cy="460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Необходима финансовая поддержка и снижение рисков инвесторов. </a:t>
            </a:r>
          </a:p>
        </p:txBody>
      </p:sp>
      <p:sp>
        <p:nvSpPr>
          <p:cNvPr id="66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705081" y="1774762"/>
            <a:ext cx="1620000" cy="3070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Необходим маркетинг проектов участников.</a:t>
            </a:r>
          </a:p>
        </p:txBody>
      </p:sp>
      <p:sp>
        <p:nvSpPr>
          <p:cNvPr id="67" name="Rectangle 13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386396" y="1774762"/>
            <a:ext cx="1620000" cy="460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>
                <a:solidFill>
                  <a:srgbClr val="000000"/>
                </a:solidFill>
              </a:rPr>
              <a:t>Обеспечение независимого развития и изменения </a:t>
            </a:r>
            <a:r>
              <a:rPr lang="ru-RU" sz="1050" dirty="0" smtClean="0">
                <a:solidFill>
                  <a:srgbClr val="000000"/>
                </a:solidFill>
              </a:rPr>
              <a:t>экосистемы.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68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62087" y="2788469"/>
            <a:ext cx="1620000" cy="921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Активное участие во всех вопросах управления и развития экосистемы, включая финансирование участников и создание инфраструктуры. </a:t>
            </a:r>
            <a:endParaRPr lang="ru-RU" sz="1050" b="0" dirty="0">
              <a:solidFill>
                <a:srgbClr val="000000"/>
              </a:solidFill>
            </a:endParaRPr>
          </a:p>
        </p:txBody>
      </p:sp>
      <p:sp>
        <p:nvSpPr>
          <p:cNvPr id="69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2422466" y="2788469"/>
            <a:ext cx="1620000" cy="76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Координация процессов развития экосистемы при ограниченной финансовой поддержке участников. </a:t>
            </a:r>
            <a:endParaRPr lang="ru-RU" sz="1050" b="0" dirty="0">
              <a:solidFill>
                <a:srgbClr val="000000"/>
              </a:solidFill>
            </a:endParaRPr>
          </a:p>
        </p:txBody>
      </p:sp>
      <p:sp>
        <p:nvSpPr>
          <p:cNvPr id="70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043456" y="2788469"/>
            <a:ext cx="1620000" cy="460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Получение прибыли от инвестиционной деятельности.</a:t>
            </a:r>
            <a:endParaRPr lang="ru-RU" sz="1050" b="0" dirty="0">
              <a:solidFill>
                <a:srgbClr val="000000"/>
              </a:solidFill>
            </a:endParaRPr>
          </a:p>
        </p:txBody>
      </p:sp>
      <p:sp>
        <p:nvSpPr>
          <p:cNvPr id="71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705081" y="2788469"/>
            <a:ext cx="1620000" cy="76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Выстраивание взаимосвязей </a:t>
            </a:r>
            <a:r>
              <a:rPr lang="ru-RU" sz="1050" dirty="0">
                <a:solidFill>
                  <a:srgbClr val="000000"/>
                </a:solidFill>
              </a:rPr>
              <a:t>между участниками в пределах и за пределами экосистемы</a:t>
            </a:r>
          </a:p>
        </p:txBody>
      </p:sp>
      <p:sp>
        <p:nvSpPr>
          <p:cNvPr id="72" name="Rectangle 13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386396" y="2788469"/>
            <a:ext cx="1620000" cy="614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tIns="0" rIns="0" bIns="0">
            <a:spAutoFit/>
          </a:bodyPr>
          <a:lstStyle/>
          <a:p>
            <a:pPr marL="92075" lvl="1" indent="-90488" defTabSz="895350" eaLnBrk="0" hangingPunct="0">
              <a:lnSpc>
                <a:spcPct val="95000"/>
              </a:lnSpc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50" dirty="0" smtClean="0">
                <a:solidFill>
                  <a:srgbClr val="000000"/>
                </a:solidFill>
              </a:rPr>
              <a:t>Система развивается самостоятельно, УК может вовлекаться при необходимости.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 rot="16200000">
            <a:off x="-203242" y="1980408"/>
            <a:ext cx="964556" cy="36353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lnSpc>
                <a:spcPct val="800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rgbClr val="002960"/>
                </a:solidFill>
              </a:rPr>
              <a:t>Условие выбора</a:t>
            </a:r>
            <a:endParaRPr lang="ru-RU" sz="1200" b="1" dirty="0">
              <a:solidFill>
                <a:srgbClr val="002960"/>
              </a:solidFill>
            </a:endParaRPr>
          </a:p>
        </p:txBody>
      </p:sp>
      <p:sp>
        <p:nvSpPr>
          <p:cNvPr id="74" name="Rectangle 12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 rot="16200000">
            <a:off x="-275250" y="3126940"/>
            <a:ext cx="1108573" cy="363537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 defTabSz="895350">
              <a:lnSpc>
                <a:spcPct val="800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rgbClr val="002960"/>
                </a:solidFill>
              </a:rPr>
              <a:t>Роль УК*</a:t>
            </a:r>
            <a:endParaRPr lang="ru-RU" sz="1200" b="1" dirty="0">
              <a:solidFill>
                <a:srgbClr val="002960"/>
              </a:solidFill>
            </a:endParaRPr>
          </a:p>
        </p:txBody>
      </p:sp>
      <p:sp>
        <p:nvSpPr>
          <p:cNvPr id="75" name="Line 37"/>
          <p:cNvSpPr>
            <a:spLocks noChangeShapeType="1"/>
          </p:cNvSpPr>
          <p:nvPr/>
        </p:nvSpPr>
        <p:spPr bwMode="gray">
          <a:xfrm>
            <a:off x="124592" y="2710866"/>
            <a:ext cx="8856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gray">
          <a:xfrm>
            <a:off x="124592" y="3935002"/>
            <a:ext cx="8856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" name="Rectangle 47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2555776" y="4666244"/>
            <a:ext cx="107753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97586" lvl="1" indent="-195966" defTabSz="913429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000" i="1" dirty="0">
                <a:solidFill>
                  <a:srgbClr val="000000"/>
                </a:solidFill>
              </a:rPr>
              <a:t>(на первых этапах)</a:t>
            </a:r>
          </a:p>
        </p:txBody>
      </p:sp>
      <p:sp>
        <p:nvSpPr>
          <p:cNvPr id="79" name="Rectangle 45"/>
          <p:cNvSpPr/>
          <p:nvPr/>
        </p:nvSpPr>
        <p:spPr>
          <a:xfrm>
            <a:off x="2394826" y="692696"/>
            <a:ext cx="1659962" cy="436281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Up Arrow Callout 24"/>
          <p:cNvSpPr/>
          <p:nvPr/>
        </p:nvSpPr>
        <p:spPr>
          <a:xfrm>
            <a:off x="680194" y="5055511"/>
            <a:ext cx="1641277" cy="1211028"/>
          </a:xfrm>
          <a:prstGeom prst="upArrowCallout">
            <a:avLst>
              <a:gd name="adj1" fmla="val 25000"/>
              <a:gd name="adj2" fmla="val 25000"/>
              <a:gd name="adj3" fmla="val 13814"/>
              <a:gd name="adj4" fmla="val 812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Целевая модель управления  до завершения основного этапа строительства инновационного города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3" name="Up Arrow Callout 82"/>
          <p:cNvSpPr/>
          <p:nvPr/>
        </p:nvSpPr>
        <p:spPr>
          <a:xfrm>
            <a:off x="2401189" y="5055511"/>
            <a:ext cx="1641277" cy="1211028"/>
          </a:xfrm>
          <a:prstGeom prst="upArrowCallout">
            <a:avLst>
              <a:gd name="adj1" fmla="val 25000"/>
              <a:gd name="adj2" fmla="val 25000"/>
              <a:gd name="adj3" fmla="val 13814"/>
              <a:gd name="adj4" fmla="val 81292"/>
            </a:avLst>
          </a:prstGeom>
          <a:solidFill>
            <a:srgbClr val="7F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Целевая модель после перехода к стабилизации экосистемы (к 2020 г.)</a:t>
            </a:r>
            <a:endParaRPr lang="ru-RU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Развитие модели управления Фонда</a:t>
            </a: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6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3027411" y="1052736"/>
            <a:ext cx="444500" cy="4349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17018" y="620688"/>
            <a:ext cx="993862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 defTabSz="677863" eaLnBrk="0" hangingPunct="0">
              <a:buSzPct val="100000"/>
            </a:pPr>
            <a:r>
              <a:rPr lang="ru-RU" sz="1300" b="1" dirty="0" smtClean="0">
                <a:solidFill>
                  <a:srgbClr val="002960"/>
                </a:solidFill>
              </a:rPr>
              <a:t>Запуск</a:t>
            </a:r>
          </a:p>
          <a:p>
            <a:pPr algn="ctr" defTabSz="677863" eaLnBrk="0" hangingPunct="0">
              <a:buSzPct val="100000"/>
            </a:pPr>
            <a:r>
              <a:rPr lang="ru-RU" sz="1000" dirty="0" smtClean="0">
                <a:solidFill>
                  <a:srgbClr val="002960"/>
                </a:solidFill>
              </a:rPr>
              <a:t>(текущий момент)</a:t>
            </a:r>
            <a:endParaRPr lang="ru-RU" sz="1000" dirty="0">
              <a:solidFill>
                <a:srgbClr val="00296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716016" y="636657"/>
            <a:ext cx="164306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defTabSz="677863" eaLnBrk="0" hangingPunct="0">
              <a:buSzPct val="100000"/>
            </a:pPr>
            <a:r>
              <a:rPr lang="ru-RU" sz="1300" b="1" dirty="0" smtClean="0">
                <a:solidFill>
                  <a:srgbClr val="002960"/>
                </a:solidFill>
              </a:rPr>
              <a:t>Развитие</a:t>
            </a:r>
            <a:endParaRPr lang="ru-RU" sz="1300" b="1" dirty="0">
              <a:solidFill>
                <a:srgbClr val="00296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195393" y="589178"/>
            <a:ext cx="101951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defTabSz="677863" eaLnBrk="0" hangingPunct="0">
              <a:buSzPct val="100000"/>
            </a:pPr>
            <a:r>
              <a:rPr lang="ru-RU" sz="1300" b="1" dirty="0" smtClean="0">
                <a:solidFill>
                  <a:srgbClr val="002960"/>
                </a:solidFill>
              </a:rPr>
              <a:t>Стабилизация</a:t>
            </a:r>
            <a:endParaRPr lang="ru-RU" sz="1300" b="1" dirty="0">
              <a:solidFill>
                <a:srgbClr val="00296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34705" y="1209116"/>
            <a:ext cx="246062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677863" eaLnBrk="0" hangingPunct="0">
              <a:buClr>
                <a:srgbClr val="002960"/>
              </a:buClr>
              <a:buSzPct val="125000"/>
            </a:pPr>
            <a:r>
              <a:rPr lang="ru-RU" sz="1000" b="1" i="1" dirty="0">
                <a:solidFill>
                  <a:schemeClr val="tx2"/>
                </a:solidFill>
              </a:rPr>
              <a:t>Управляющий +</a:t>
            </a:r>
          </a:p>
        </p:txBody>
      </p:sp>
      <p:sp>
        <p:nvSpPr>
          <p:cNvPr id="10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882655" y="1209116"/>
            <a:ext cx="20478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677863" eaLnBrk="0" hangingPunct="0">
              <a:buClr>
                <a:srgbClr val="002960"/>
              </a:buClr>
              <a:buSzPct val="125000"/>
            </a:pPr>
            <a:r>
              <a:rPr lang="ru-RU" sz="1000" b="1" i="1" dirty="0">
                <a:solidFill>
                  <a:schemeClr val="tx2"/>
                </a:solidFill>
              </a:rPr>
              <a:t>Организатор</a:t>
            </a:r>
          </a:p>
        </p:txBody>
      </p:sp>
      <p:sp>
        <p:nvSpPr>
          <p:cNvPr id="11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30289" y="1209116"/>
            <a:ext cx="232568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587" lvl="1" defTabSz="677863" eaLnBrk="0" hangingPunct="0">
              <a:buClr>
                <a:srgbClr val="002960"/>
              </a:buClr>
              <a:buSzPct val="125000"/>
            </a:pPr>
            <a:r>
              <a:rPr lang="ru-RU" sz="1000" b="1" i="1" dirty="0">
                <a:solidFill>
                  <a:schemeClr val="tx2"/>
                </a:solidFill>
              </a:rPr>
              <a:t>Управляющий</a:t>
            </a:r>
          </a:p>
        </p:txBody>
      </p:sp>
      <p:sp>
        <p:nvSpPr>
          <p:cNvPr id="12" name="Arc 5"/>
          <p:cNvSpPr>
            <a:spLocks/>
          </p:cNvSpPr>
          <p:nvPr>
            <p:custDataLst>
              <p:tags r:id="rId8"/>
            </p:custDataLst>
          </p:nvPr>
        </p:nvSpPr>
        <p:spPr bwMode="gray">
          <a:xfrm rot="175677">
            <a:off x="1847171" y="977743"/>
            <a:ext cx="2546350" cy="514350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18323171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rc 6"/>
          <p:cNvSpPr>
            <a:spLocks/>
          </p:cNvSpPr>
          <p:nvPr/>
        </p:nvSpPr>
        <p:spPr bwMode="gray">
          <a:xfrm rot="197371">
            <a:off x="4058947" y="876722"/>
            <a:ext cx="2690812" cy="514350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18323171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rc 99"/>
          <p:cNvSpPr>
            <a:spLocks/>
          </p:cNvSpPr>
          <p:nvPr>
            <p:custDataLst>
              <p:tags r:id="rId9"/>
            </p:custDataLst>
          </p:nvPr>
        </p:nvSpPr>
        <p:spPr bwMode="gray">
          <a:xfrm rot="155790">
            <a:off x="6401643" y="773358"/>
            <a:ext cx="2689225" cy="514350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18323171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67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57128" y="1069670"/>
            <a:ext cx="471488" cy="4349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b="15446"/>
          <a:stretch>
            <a:fillRect/>
          </a:stretch>
        </p:blipFill>
        <p:spPr bwMode="gray">
          <a:xfrm>
            <a:off x="5482529" y="1069670"/>
            <a:ext cx="444500" cy="4349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8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09837" y="1196752"/>
            <a:ext cx="13192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 eaLnBrk="0" hangingPunct="0">
              <a:buSzPct val="100000"/>
            </a:pPr>
            <a:r>
              <a:rPr lang="ru-RU" sz="1000" b="1" dirty="0" smtClean="0">
                <a:solidFill>
                  <a:srgbClr val="002960"/>
                </a:solidFill>
              </a:rPr>
              <a:t>Области</a:t>
            </a:r>
            <a:endParaRPr lang="ru-RU" sz="1000" b="1" dirty="0">
              <a:solidFill>
                <a:srgbClr val="002960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07505" y="1650006"/>
            <a:ext cx="1584175" cy="534988"/>
            <a:chOff x="107505" y="1772816"/>
            <a:chExt cx="1584175" cy="534988"/>
          </a:xfrm>
        </p:grpSpPr>
        <p:sp>
          <p:nvSpPr>
            <p:cNvPr id="36" name="Rectangle 1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107505" y="1772816"/>
              <a:ext cx="1584175" cy="534988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tIns="72009" rIns="0" bIns="72009" anchor="ctr"/>
            <a:lstStyle/>
            <a:p>
              <a:pPr marL="509588" defTabSz="895350">
                <a:buClr>
                  <a:schemeClr val="tx2"/>
                </a:buClr>
              </a:pP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Управление</a:t>
              </a:r>
            </a:p>
          </p:txBody>
        </p:sp>
        <p:sp>
          <p:nvSpPr>
            <p:cNvPr id="37" name="Rectangle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28142" y="1798216"/>
              <a:ext cx="539750" cy="482600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" name="Picture 13"/>
            <p:cNvPicPr>
              <a:picLocks noChangeArrowheads="1"/>
            </p:cNvPicPr>
            <p:nvPr>
              <p:custDataLst>
                <p:tags r:id="rId53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0367" y="1820441"/>
              <a:ext cx="495300" cy="438150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7505" y="4032820"/>
            <a:ext cx="1584175" cy="534988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9" rIns="0" bIns="72009" anchor="ctr"/>
          <a:lstStyle/>
          <a:p>
            <a:pPr marL="509588" defTabSz="895350">
              <a:buClr>
                <a:schemeClr val="tx2"/>
              </a:buClr>
            </a:pPr>
            <a:r>
              <a:rPr lang="ru-RU" sz="1000" b="1">
                <a:solidFill>
                  <a:schemeClr val="tx1">
                    <a:lumMod val="95000"/>
                    <a:lumOff val="5000"/>
                  </a:schemeClr>
                </a:solidFill>
              </a:rPr>
              <a:t>Кадры</a:t>
            </a:r>
          </a:p>
        </p:txBody>
      </p:sp>
      <p:sp>
        <p:nvSpPr>
          <p:cNvPr id="40" name="Rectangle 5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8142" y="4059808"/>
            <a:ext cx="539750" cy="48260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" name="Picture 17" descr="j0302953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b="4338"/>
          <a:stretch>
            <a:fillRect/>
          </a:stretch>
        </p:blipFill>
        <p:spPr bwMode="gray">
          <a:xfrm>
            <a:off x="153542" y="4080445"/>
            <a:ext cx="495300" cy="43815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07505" y="5012374"/>
            <a:ext cx="1584175" cy="534988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9" rIns="0" bIns="72009" anchor="ctr"/>
          <a:lstStyle/>
          <a:p>
            <a:pPr marL="509588" defTabSz="895350">
              <a:buClr>
                <a:schemeClr val="tx2"/>
              </a:buClr>
            </a:pPr>
            <a:r>
              <a:rPr lang="ru-RU" sz="1000" b="1">
                <a:solidFill>
                  <a:schemeClr val="tx1">
                    <a:lumMod val="95000"/>
                    <a:lumOff val="5000"/>
                  </a:schemeClr>
                </a:solidFill>
              </a:rPr>
              <a:t>Интеграция</a:t>
            </a:r>
          </a:p>
        </p:txBody>
      </p:sp>
      <p:sp>
        <p:nvSpPr>
          <p:cNvPr id="43" name="Rectangle 5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8142" y="5073230"/>
            <a:ext cx="539750" cy="48260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" name="Picture 21" descr="Networking%2520Photo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542" y="5059999"/>
            <a:ext cx="495300" cy="43815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07505" y="2492896"/>
            <a:ext cx="1584175" cy="534988"/>
            <a:chOff x="107505" y="2749130"/>
            <a:chExt cx="1584175" cy="534988"/>
          </a:xfrm>
        </p:grpSpPr>
        <p:sp>
          <p:nvSpPr>
            <p:cNvPr id="45" name="Rectangle 2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107505" y="2749130"/>
              <a:ext cx="1584175" cy="534988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tIns="72009" rIns="0" bIns="72009" anchor="ctr"/>
            <a:lstStyle/>
            <a:p>
              <a:pPr marL="509588" defTabSz="895350">
                <a:buClr>
                  <a:schemeClr val="tx2"/>
                </a:buClr>
              </a:pP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Финансирование</a:t>
              </a:r>
            </a:p>
          </p:txBody>
        </p:sp>
        <p:sp>
          <p:nvSpPr>
            <p:cNvPr id="46" name="Rectangle 5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8142" y="2776118"/>
              <a:ext cx="539750" cy="482600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7" name="Picture 25" descr="Money%2520stacks"/>
            <p:cNvPicPr>
              <a:picLocks noChangeArrowheads="1"/>
            </p:cNvPicPr>
            <p:nvPr>
              <p:custDataLst>
                <p:tags r:id="rId5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3542" y="2796755"/>
              <a:ext cx="495300" cy="438150"/>
            </a:xfrm>
            <a:prstGeom prst="rect">
              <a:avLst/>
            </a:prstGeom>
            <a:solidFill>
              <a:srgbClr val="7CDFF6">
                <a:alpha val="1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07505" y="5708229"/>
            <a:ext cx="1584175" cy="534988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9" rIns="0" bIns="72009" anchor="ctr"/>
          <a:lstStyle/>
          <a:p>
            <a:pPr marL="509588" defTabSz="895350">
              <a:buClr>
                <a:schemeClr val="tx2"/>
              </a:buClr>
            </a:pPr>
            <a:r>
              <a:rPr lang="ru-RU" sz="1000" b="1">
                <a:solidFill>
                  <a:schemeClr val="tx1">
                    <a:lumMod val="95000"/>
                    <a:lumOff val="5000"/>
                  </a:schemeClr>
                </a:solidFill>
              </a:rPr>
              <a:t>Инфраструктура</a:t>
            </a:r>
          </a:p>
        </p:txBody>
      </p:sp>
      <p:sp>
        <p:nvSpPr>
          <p:cNvPr id="49" name="Rectangle 5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8142" y="5735217"/>
            <a:ext cx="539750" cy="48260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0" name="Picture 29" descr="montage_infrastructure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542" y="5755854"/>
            <a:ext cx="495300" cy="43815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07505" y="3212976"/>
            <a:ext cx="1584175" cy="534988"/>
          </a:xfrm>
          <a:prstGeom prst="rect">
            <a:avLst/>
          </a:prstGeom>
          <a:solidFill>
            <a:srgbClr val="7CDFF6">
              <a:alpha val="16000"/>
            </a:srgb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lIns="72000" tIns="72009" rIns="0" bIns="72009" anchor="ctr"/>
          <a:lstStyle/>
          <a:p>
            <a:pPr marL="509588" defTabSz="895350">
              <a:buClr>
                <a:schemeClr val="tx2"/>
              </a:buClr>
            </a:pPr>
            <a:r>
              <a:rPr lang="ru-RU" sz="1000" b="1">
                <a:solidFill>
                  <a:schemeClr val="tx1">
                    <a:lumMod val="95000"/>
                    <a:lumOff val="5000"/>
                  </a:schemeClr>
                </a:solidFill>
              </a:rPr>
              <a:t>Регулирование</a:t>
            </a:r>
          </a:p>
        </p:txBody>
      </p:sp>
      <p:sp>
        <p:nvSpPr>
          <p:cNvPr id="52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8142" y="3238376"/>
            <a:ext cx="539750" cy="48260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" name="Picture 33" descr="23453461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542" y="3260601"/>
            <a:ext cx="495300" cy="438150"/>
          </a:xfrm>
          <a:prstGeom prst="rect">
            <a:avLst/>
          </a:prstGeom>
          <a:solidFill>
            <a:srgbClr val="7CDFF6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1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763688" y="1633072"/>
            <a:ext cx="2325687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>
                <a:solidFill>
                  <a:srgbClr val="000000"/>
                </a:solidFill>
              </a:rPr>
              <a:t>Определение </a:t>
            </a:r>
            <a:r>
              <a:rPr lang="ru-RU" sz="1000" dirty="0" smtClean="0">
                <a:solidFill>
                  <a:srgbClr val="000000"/>
                </a:solidFill>
              </a:rPr>
              <a:t>и реализация стратегии по развитию экосистемы.</a:t>
            </a:r>
          </a:p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Привлечение и управление необходимыми ресурсами (финансовыми, управленческими и т.п.).</a:t>
            </a:r>
          </a:p>
        </p:txBody>
      </p:sp>
      <p:sp>
        <p:nvSpPr>
          <p:cNvPr id="65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763688" y="2500150"/>
            <a:ext cx="2325687" cy="5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Управление портфелем </a:t>
            </a:r>
            <a:r>
              <a:rPr lang="ru-RU" sz="1000" dirty="0" smtClean="0">
                <a:solidFill>
                  <a:srgbClr val="000000"/>
                </a:solidFill>
              </a:rPr>
              <a:t>грантов.</a:t>
            </a:r>
          </a:p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Активное привлечение со-финансирования.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68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763688" y="3232447"/>
            <a:ext cx="23256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Формирование регуляторной среды</a:t>
            </a:r>
            <a:endParaRPr lang="ru-RU" sz="1000" b="0" dirty="0" smtClean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 smtClean="0">
                <a:solidFill>
                  <a:srgbClr val="000000"/>
                </a:solidFill>
              </a:rPr>
              <a:t>Налоговые и таможенные льготы.</a:t>
            </a:r>
            <a:endParaRPr lang="ru-RU" sz="1000" dirty="0" smtClean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 smtClean="0">
                <a:solidFill>
                  <a:srgbClr val="000000"/>
                </a:solidFill>
              </a:rPr>
              <a:t>Защита интеллектуальной собственности.</a:t>
            </a:r>
            <a:endParaRPr lang="ru-RU" sz="1000" b="0" dirty="0">
              <a:solidFill>
                <a:srgbClr val="000000"/>
              </a:solidFill>
            </a:endParaRPr>
          </a:p>
        </p:txBody>
      </p:sp>
      <p:sp>
        <p:nvSpPr>
          <p:cNvPr id="70" name="Rectangle 4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660232" y="3954262"/>
            <a:ext cx="2473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Поддержка и координация процесса привлечения кадров.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1" name="Rectangle 3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763687" y="3954262"/>
            <a:ext cx="23813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Участие в создании </a:t>
            </a:r>
            <a:r>
              <a:rPr lang="ru-RU" sz="1000" dirty="0" err="1" smtClean="0">
                <a:solidFill>
                  <a:srgbClr val="000000"/>
                </a:solidFill>
              </a:rPr>
              <a:t>Сколковотех</a:t>
            </a:r>
            <a:endParaRPr lang="ru-RU" sz="1000" b="0" dirty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 smtClean="0">
                <a:solidFill>
                  <a:srgbClr val="000000"/>
                </a:solidFill>
              </a:rPr>
              <a:t>Развитие Открытого Университета </a:t>
            </a:r>
            <a:r>
              <a:rPr lang="ru-RU" sz="1000" b="0" dirty="0" err="1" smtClean="0">
                <a:solidFill>
                  <a:srgbClr val="000000"/>
                </a:solidFill>
              </a:rPr>
              <a:t>Сколково</a:t>
            </a:r>
            <a:r>
              <a:rPr lang="ru-RU" sz="1000" b="0" dirty="0" smtClean="0">
                <a:solidFill>
                  <a:srgbClr val="000000"/>
                </a:solidFill>
              </a:rPr>
              <a:t> (</a:t>
            </a:r>
            <a:r>
              <a:rPr lang="ru-RU" sz="1000" b="0" dirty="0" err="1" smtClean="0">
                <a:solidFill>
                  <a:srgbClr val="000000"/>
                </a:solidFill>
              </a:rPr>
              <a:t>ОтУС</a:t>
            </a:r>
            <a:r>
              <a:rPr lang="ru-RU" sz="1000" b="0" dirty="0" smtClean="0">
                <a:solidFill>
                  <a:srgbClr val="000000"/>
                </a:solidFill>
              </a:rPr>
              <a:t>)</a:t>
            </a: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Формирование экспертного сообщества.</a:t>
            </a:r>
            <a:endParaRPr lang="ru-RU" sz="1000" b="0" dirty="0">
              <a:solidFill>
                <a:srgbClr val="000000"/>
              </a:solidFill>
            </a:endParaRPr>
          </a:p>
        </p:txBody>
      </p:sp>
      <p:sp>
        <p:nvSpPr>
          <p:cNvPr id="72" name="Rectangle 47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221230" y="4958102"/>
            <a:ext cx="2451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Целевое привлечение ключевых </a:t>
            </a:r>
            <a:r>
              <a:rPr lang="ru-RU" sz="1000" dirty="0" smtClean="0">
                <a:solidFill>
                  <a:srgbClr val="000000"/>
                </a:solidFill>
              </a:rPr>
              <a:t>партнеров.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818381" y="4958102"/>
            <a:ext cx="23256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>
                <a:solidFill>
                  <a:srgbClr val="000000"/>
                </a:solidFill>
              </a:rPr>
              <a:t>Установление связей с  </a:t>
            </a:r>
            <a:r>
              <a:rPr lang="ru-RU" sz="1000" b="0" dirty="0" smtClean="0">
                <a:solidFill>
                  <a:srgbClr val="000000"/>
                </a:solidFill>
              </a:rPr>
              <a:t>российскими и </a:t>
            </a:r>
            <a:r>
              <a:rPr lang="ru-RU" sz="1000" b="0" dirty="0">
                <a:solidFill>
                  <a:srgbClr val="000000"/>
                </a:solidFill>
              </a:rPr>
              <a:t>международными компаниями, образовательными учреждениями, другими инновационными </a:t>
            </a:r>
            <a:r>
              <a:rPr lang="ru-RU" sz="1000" b="0" dirty="0" smtClean="0">
                <a:solidFill>
                  <a:srgbClr val="000000"/>
                </a:solidFill>
              </a:rPr>
              <a:t>центрами.</a:t>
            </a:r>
            <a:endParaRPr lang="ru-RU" sz="1000" b="0" dirty="0">
              <a:solidFill>
                <a:srgbClr val="000000"/>
              </a:solidFill>
            </a:endParaRPr>
          </a:p>
        </p:txBody>
      </p:sp>
      <p:sp>
        <p:nvSpPr>
          <p:cNvPr id="75" name="Line 61"/>
          <p:cNvSpPr>
            <a:spLocks noChangeShapeType="1"/>
          </p:cNvSpPr>
          <p:nvPr>
            <p:custDataLst>
              <p:tags r:id="rId32"/>
            </p:custDataLst>
          </p:nvPr>
        </p:nvSpPr>
        <p:spPr bwMode="gray">
          <a:xfrm>
            <a:off x="107504" y="2415448"/>
            <a:ext cx="8928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820299" y="5690921"/>
            <a:ext cx="2325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 smtClean="0">
                <a:solidFill>
                  <a:srgbClr val="000000"/>
                </a:solidFill>
              </a:rPr>
              <a:t>Обеспечение финансирования и управление работами по созданию инновационного города и Технопарка.</a:t>
            </a:r>
          </a:p>
        </p:txBody>
      </p:sp>
      <p:sp>
        <p:nvSpPr>
          <p:cNvPr id="80" name="Rectangle 16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6636989" y="1633072"/>
            <a:ext cx="2325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>
                <a:solidFill>
                  <a:srgbClr val="000000"/>
                </a:solidFill>
              </a:rPr>
              <a:t>Определение </a:t>
            </a:r>
            <a:r>
              <a:rPr lang="ru-RU" sz="1000" dirty="0" smtClean="0">
                <a:solidFill>
                  <a:srgbClr val="000000"/>
                </a:solidFill>
              </a:rPr>
              <a:t>и контроль за реализацией стратегии экосистемы.</a:t>
            </a:r>
            <a:endParaRPr lang="ru-RU" sz="1000" b="0" dirty="0">
              <a:solidFill>
                <a:srgbClr val="000000"/>
              </a:solidFill>
            </a:endParaRPr>
          </a:p>
        </p:txBody>
      </p:sp>
      <p:sp>
        <p:nvSpPr>
          <p:cNvPr id="84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4221230" y="1633072"/>
            <a:ext cx="2325687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>
                <a:solidFill>
                  <a:srgbClr val="000000"/>
                </a:solidFill>
              </a:rPr>
              <a:t>Определение </a:t>
            </a:r>
            <a:r>
              <a:rPr lang="ru-RU" sz="1000" dirty="0" smtClean="0">
                <a:solidFill>
                  <a:srgbClr val="000000"/>
                </a:solidFill>
              </a:rPr>
              <a:t>и реализация стратегии по развитию экосистемы.</a:t>
            </a:r>
          </a:p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Привлечение и управление необходимыми ресурсами (финансовыми, управленческими и т.п.).</a:t>
            </a:r>
          </a:p>
        </p:txBody>
      </p:sp>
      <p:sp>
        <p:nvSpPr>
          <p:cNvPr id="86" name="Rectangle 26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221230" y="2500150"/>
            <a:ext cx="2325687" cy="5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Управление портфелем </a:t>
            </a:r>
            <a:r>
              <a:rPr lang="ru-RU" sz="1000" dirty="0" smtClean="0">
                <a:solidFill>
                  <a:srgbClr val="000000"/>
                </a:solidFill>
              </a:rPr>
              <a:t>грантов.</a:t>
            </a:r>
          </a:p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Активное привлечение со-финансирования.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87" name="Rectangle 26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695330" y="2500150"/>
            <a:ext cx="2325687" cy="5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Управление портфелем </a:t>
            </a:r>
            <a:r>
              <a:rPr lang="ru-RU" sz="1000" dirty="0" smtClean="0">
                <a:solidFill>
                  <a:srgbClr val="000000"/>
                </a:solidFill>
              </a:rPr>
              <a:t>грантов.</a:t>
            </a:r>
          </a:p>
          <a:p>
            <a:pPr marL="114300" lvl="1" indent="-112713" defTabSz="677863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Поддержка доступа участников проекта к финансированию.</a:t>
            </a:r>
          </a:p>
        </p:txBody>
      </p:sp>
      <p:sp>
        <p:nvSpPr>
          <p:cNvPr id="89" name="Rectangle 32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221230" y="3232447"/>
            <a:ext cx="24694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Контроль за соблюдением Правил Проекта.</a:t>
            </a:r>
            <a:endParaRPr lang="ru-RU" sz="1000" b="0" dirty="0" smtClean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Налоговые </a:t>
            </a:r>
            <a:r>
              <a:rPr lang="ru-RU" sz="1000" dirty="0">
                <a:solidFill>
                  <a:srgbClr val="000000"/>
                </a:solidFill>
              </a:rPr>
              <a:t>и таможенные льготы</a:t>
            </a: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Защита интеллектуальной </a:t>
            </a:r>
            <a:r>
              <a:rPr lang="ru-RU" sz="1000" dirty="0" smtClean="0">
                <a:solidFill>
                  <a:srgbClr val="000000"/>
                </a:solidFill>
              </a:rPr>
              <a:t>собственности.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0" name="Rectangle 32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660232" y="3232447"/>
            <a:ext cx="23984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Контроль за соблюдением Правил Проекта.</a:t>
            </a:r>
            <a:endParaRPr lang="ru-RU" sz="1000" b="0" dirty="0" smtClean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Участие в оптимизации регуляторной </a:t>
            </a:r>
            <a:r>
              <a:rPr lang="ru-RU" sz="1000" dirty="0" smtClean="0">
                <a:solidFill>
                  <a:srgbClr val="000000"/>
                </a:solidFill>
              </a:rPr>
              <a:t>среды.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2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221230" y="3954262"/>
            <a:ext cx="2473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Создание </a:t>
            </a:r>
            <a:r>
              <a:rPr lang="de-CH" sz="1000" dirty="0" smtClean="0">
                <a:solidFill>
                  <a:srgbClr val="000000"/>
                </a:solidFill>
              </a:rPr>
              <a:t>TTO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и бизнес-инкубаторов</a:t>
            </a: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Образовательные программы по коммерциализации.</a:t>
            </a:r>
            <a:endParaRPr lang="ru-RU" sz="1000" dirty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Формирование сети наставников</a:t>
            </a: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Создание программ для привлечения </a:t>
            </a:r>
            <a:r>
              <a:rPr lang="ru-RU" sz="1000" dirty="0" smtClean="0">
                <a:solidFill>
                  <a:srgbClr val="000000"/>
                </a:solidFill>
              </a:rPr>
              <a:t>диаспоры.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3" name="Rectangle 47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6712575" y="4958102"/>
            <a:ext cx="2378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Целевое привлечение ключевых </a:t>
            </a:r>
            <a:r>
              <a:rPr lang="ru-RU" sz="1000" dirty="0" smtClean="0">
                <a:solidFill>
                  <a:srgbClr val="000000"/>
                </a:solidFill>
              </a:rPr>
              <a:t>партнеров.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96" name="Line 61"/>
          <p:cNvSpPr>
            <a:spLocks noChangeShapeType="1"/>
          </p:cNvSpPr>
          <p:nvPr>
            <p:custDataLst>
              <p:tags r:id="rId42"/>
            </p:custDataLst>
          </p:nvPr>
        </p:nvSpPr>
        <p:spPr bwMode="gray">
          <a:xfrm>
            <a:off x="107504" y="3115567"/>
            <a:ext cx="8928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" name="Line 61"/>
          <p:cNvSpPr>
            <a:spLocks noChangeShapeType="1"/>
          </p:cNvSpPr>
          <p:nvPr>
            <p:custDataLst>
              <p:tags r:id="rId43"/>
            </p:custDataLst>
          </p:nvPr>
        </p:nvSpPr>
        <p:spPr bwMode="gray">
          <a:xfrm>
            <a:off x="107504" y="3933056"/>
            <a:ext cx="8928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Line 61"/>
          <p:cNvSpPr>
            <a:spLocks noChangeShapeType="1"/>
          </p:cNvSpPr>
          <p:nvPr>
            <p:custDataLst>
              <p:tags r:id="rId44"/>
            </p:custDataLst>
          </p:nvPr>
        </p:nvSpPr>
        <p:spPr bwMode="gray">
          <a:xfrm>
            <a:off x="107504" y="4915767"/>
            <a:ext cx="8928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" name="Rectangle 47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6712575" y="5690921"/>
            <a:ext cx="23782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 smtClean="0">
                <a:solidFill>
                  <a:srgbClr val="000000"/>
                </a:solidFill>
              </a:rPr>
              <a:t>Регулирование использования активов города и Технопарка</a:t>
            </a:r>
            <a:endParaRPr lang="ru-RU" sz="1000" dirty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dirty="0">
                <a:solidFill>
                  <a:srgbClr val="000000"/>
                </a:solidFill>
              </a:rPr>
              <a:t>Контроль за сервисными организациями и координация их </a:t>
            </a:r>
            <a:r>
              <a:rPr lang="ru-RU" sz="1000" dirty="0" smtClean="0">
                <a:solidFill>
                  <a:srgbClr val="000000"/>
                </a:solidFill>
              </a:rPr>
              <a:t>деятельности.</a:t>
            </a:r>
            <a:endParaRPr lang="ru-RU" sz="1000" dirty="0">
              <a:solidFill>
                <a:srgbClr val="000000"/>
              </a:solidFill>
            </a:endParaRPr>
          </a:p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0" name="Line 61"/>
          <p:cNvSpPr>
            <a:spLocks noChangeShapeType="1"/>
          </p:cNvSpPr>
          <p:nvPr>
            <p:custDataLst>
              <p:tags r:id="rId46"/>
            </p:custDataLst>
          </p:nvPr>
        </p:nvSpPr>
        <p:spPr bwMode="gray">
          <a:xfrm>
            <a:off x="107504" y="5645663"/>
            <a:ext cx="89280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" name="Rectangle 53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4234705" y="5690921"/>
            <a:ext cx="2325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14300" lvl="1" indent="-112713" defTabSz="677863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000" b="0" dirty="0" smtClean="0">
                <a:solidFill>
                  <a:srgbClr val="000000"/>
                </a:solidFill>
              </a:rPr>
              <a:t>Обеспечение финансирования и управление работами по созданию инновационного города и Технопарка.</a:t>
            </a:r>
          </a:p>
        </p:txBody>
      </p:sp>
    </p:spTree>
    <p:extLst>
      <p:ext uri="{BB962C8B-B14F-4D97-AF65-F5344CB8AC3E}">
        <p14:creationId xmlns:p14="http://schemas.microsoft.com/office/powerpoint/2010/main" val="165344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0652" y="1196752"/>
            <a:ext cx="83345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haroni" pitchFamily="2" charset="-79"/>
              </a:defRPr>
            </a:lvl1pPr>
          </a:lstStyle>
          <a:p>
            <a:r>
              <a:rPr lang="ru-RU" sz="2200" dirty="0" smtClean="0"/>
              <a:t>Приложение. Примеры инновационных центров</a:t>
            </a:r>
            <a:endParaRPr lang="ru-RU" sz="2200" dirty="0"/>
          </a:p>
        </p:txBody>
      </p:sp>
      <p:cxnSp>
        <p:nvCxnSpPr>
          <p:cNvPr id="6" name="Прямая соединительная линия 15"/>
          <p:cNvCxnSpPr/>
          <p:nvPr/>
        </p:nvCxnSpPr>
        <p:spPr>
          <a:xfrm>
            <a:off x="683568" y="1916832"/>
            <a:ext cx="8024388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4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Залогом успеха экосистемы является соответствие минимальному набору требований по ключевым </a:t>
            </a:r>
            <a:r>
              <a:rPr lang="ru-RU" dirty="0" smtClean="0"/>
              <a:t>параметрам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D7E5-E168-41FC-9610-D5E15D9A79F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9063" y="6372944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</a:pPr>
            <a:r>
              <a:rPr lang="ru-RU" sz="1000" b="0" dirty="0">
                <a:solidFill>
                  <a:srgbClr val="000000"/>
                </a:solidFill>
                <a:latin typeface="+mn-lt"/>
              </a:rPr>
              <a:t>1 По итогам интервью с руководителями инновационных центров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28887" y="912813"/>
            <a:ext cx="6003925" cy="53244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00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>
            <a:off x="2620963" y="2959100"/>
            <a:ext cx="5680075" cy="95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2620963" y="3851523"/>
            <a:ext cx="5680075" cy="95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2620963" y="4643611"/>
            <a:ext cx="5680075" cy="95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>
            <a:off x="2620963" y="5363691"/>
            <a:ext cx="5680075" cy="95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>
            <a:off x="2620963" y="2260600"/>
            <a:ext cx="5680075" cy="95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620963" y="1238250"/>
            <a:ext cx="5680075" cy="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Определена стратегия </a:t>
            </a:r>
            <a:r>
              <a:rPr lang="ru-RU" sz="1200" b="0" dirty="0" smtClean="0">
                <a:solidFill>
                  <a:srgbClr val="000000"/>
                </a:solidFill>
              </a:rPr>
              <a:t>управляющей компании</a:t>
            </a:r>
            <a:endParaRPr lang="ru-RU" sz="1200" b="0" dirty="0">
              <a:solidFill>
                <a:srgbClr val="000000"/>
              </a:solidFill>
            </a:endParaRPr>
          </a:p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Функции, роли и ответственность бизнес-единиц </a:t>
            </a:r>
            <a:r>
              <a:rPr lang="ru-RU" sz="1200" b="0" dirty="0" smtClean="0">
                <a:solidFill>
                  <a:srgbClr val="000000"/>
                </a:solidFill>
              </a:rPr>
              <a:t>управляющей компании распределены </a:t>
            </a:r>
            <a:r>
              <a:rPr lang="ru-RU" sz="1200" b="0" dirty="0">
                <a:solidFill>
                  <a:srgbClr val="000000"/>
                </a:solidFill>
              </a:rPr>
              <a:t>и зафиксированы</a:t>
            </a:r>
          </a:p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КПЭ ориентированы на результат</a:t>
            </a:r>
          </a:p>
        </p:txBody>
      </p:sp>
      <p:sp>
        <p:nvSpPr>
          <p:cNvPr id="1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620963" y="3945832"/>
            <a:ext cx="5680075" cy="49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Доступ к человеческому капиталу (в том числе привлечение научной диаспоры)</a:t>
            </a:r>
          </a:p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Поддержка и развитие навыков коммерциализации </a:t>
            </a:r>
          </a:p>
        </p:txBody>
      </p:sp>
      <p:sp>
        <p:nvSpPr>
          <p:cNvPr id="15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20963" y="4756125"/>
            <a:ext cx="5680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Доступ к рынку, инвесторам (и вообще финансированию) и международным корпорациям</a:t>
            </a:r>
          </a:p>
        </p:txBody>
      </p:sp>
      <p:sp>
        <p:nvSpPr>
          <p:cNvPr id="16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620963" y="2347913"/>
            <a:ext cx="5680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Присутствие необходимых объемов финансирования</a:t>
            </a:r>
          </a:p>
        </p:txBody>
      </p:sp>
      <p:sp>
        <p:nvSpPr>
          <p:cNvPr id="17" name="Rectangle 25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620963" y="5573613"/>
            <a:ext cx="5911849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Доступ к оборудованию и необходимой инфраструктуре</a:t>
            </a:r>
          </a:p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Сервисная поддержка</a:t>
            </a:r>
          </a:p>
        </p:txBody>
      </p:sp>
      <p:sp>
        <p:nvSpPr>
          <p:cNvPr id="18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620963" y="3171949"/>
            <a:ext cx="5680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Налоговые и иные льготы</a:t>
            </a:r>
          </a:p>
          <a:p>
            <a:pPr marL="169863" lvl="1" indent="-168275" defTabSz="895350" eaLnBrk="0" hangingPunct="0">
              <a:spcBef>
                <a:spcPts val="2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0" dirty="0">
                <a:solidFill>
                  <a:srgbClr val="000000"/>
                </a:solidFill>
              </a:rPr>
              <a:t>Эффективная защита Интеллектуальной собственности</a:t>
            </a:r>
          </a:p>
        </p:txBody>
      </p:sp>
      <p:sp>
        <p:nvSpPr>
          <p:cNvPr id="19" name="Rectangle 286"/>
          <p:cNvSpPr>
            <a:spLocks noChangeArrowheads="1"/>
          </p:cNvSpPr>
          <p:nvPr/>
        </p:nvSpPr>
        <p:spPr bwMode="gray">
          <a:xfrm>
            <a:off x="2620963" y="974725"/>
            <a:ext cx="5680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95350" eaLnBrk="0" hangingPunct="0">
              <a:buSzPct val="100000"/>
            </a:pPr>
            <a:r>
              <a:rPr lang="ru-RU" sz="1300" b="1" dirty="0">
                <a:solidFill>
                  <a:srgbClr val="002960"/>
                </a:solidFill>
              </a:rPr>
              <a:t>Необходимый минимум</a:t>
            </a:r>
            <a:r>
              <a:rPr lang="ru-RU" sz="1300" b="1" baseline="30000" dirty="0">
                <a:solidFill>
                  <a:srgbClr val="002960"/>
                </a:solidFill>
              </a:rPr>
              <a:t>1</a:t>
            </a:r>
            <a:endParaRPr lang="ru-RU" sz="1300" b="1" baseline="30000" dirty="0">
              <a:solidFill>
                <a:srgbClr val="000000"/>
              </a:solidFill>
            </a:endParaRPr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gray">
          <a:xfrm>
            <a:off x="2620963" y="1211263"/>
            <a:ext cx="568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Group 10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65224" y="1248824"/>
            <a:ext cx="2075016" cy="545854"/>
            <a:chOff x="102" y="819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" name="Rectangle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102" y="819"/>
              <a:ext cx="1281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23" name="Picture 28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825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10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5224" y="3963266"/>
            <a:ext cx="2075016" cy="545854"/>
            <a:chOff x="102" y="2236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5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02" y="2236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26" name="Picture 31" descr="j0302953"/>
            <p:cNvPicPr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135" y="2242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10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65224" y="4755353"/>
            <a:ext cx="2075016" cy="545855"/>
            <a:chOff x="102" y="2756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102" y="2756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29" name="Picture 34" descr="Networking%2520Photo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2762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10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65224" y="2307082"/>
            <a:ext cx="2075016" cy="545854"/>
            <a:chOff x="102" y="1291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Rectangle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102" y="1291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32" name="Picture 37" descr="Money%2520stacks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1297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9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65224" y="5547442"/>
            <a:ext cx="2075016" cy="545854"/>
            <a:chOff x="102" y="3229"/>
            <a:chExt cx="1281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4" name="Rectangle 3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02" y="3229"/>
              <a:ext cx="1281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35" name="Picture 40" descr="montage_infrastructure"/>
            <p:cNvPicPr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5" y="323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65224" y="3171178"/>
            <a:ext cx="2075016" cy="545854"/>
            <a:chOff x="165224" y="2635326"/>
            <a:chExt cx="2075016" cy="545854"/>
          </a:xfrm>
        </p:grpSpPr>
        <p:sp>
          <p:nvSpPr>
            <p:cNvPr id="36" name="Rectangl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65224" y="2635326"/>
              <a:ext cx="2075016" cy="5458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73471" tIns="73471" rIns="73471" bIns="73471" anchor="ctr"/>
            <a:lstStyle/>
            <a:p>
              <a:pPr marL="646271" defTabSz="913526" eaLnBrk="0" hangingPunct="0">
                <a:buSzPct val="100000"/>
              </a:pPr>
              <a:r>
                <a:rPr lang="ru-RU" sz="1100" b="1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37" name="Picture 43" descr="23453461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18680" y="2645044"/>
              <a:ext cx="591241" cy="52641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McK 5. Source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07950" y="6579013"/>
            <a:ext cx="6408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3526" eaLnBrk="0" hangingPunct="0">
              <a:buSzPct val="100000"/>
            </a:pPr>
            <a:r>
              <a:rPr lang="ru-RU" sz="1000" dirty="0">
                <a:solidFill>
                  <a:srgbClr val="000000"/>
                </a:solidFill>
              </a:rPr>
              <a:t>ИСТОЧНИК: Экспертная группа </a:t>
            </a:r>
            <a:r>
              <a:rPr lang="ru-RU" sz="1000" dirty="0" err="1">
                <a:solidFill>
                  <a:srgbClr val="000000"/>
                </a:solidFill>
              </a:rPr>
              <a:t>McKinsey</a:t>
            </a:r>
            <a:r>
              <a:rPr lang="ru-RU" sz="1000" dirty="0">
                <a:solidFill>
                  <a:srgbClr val="000000"/>
                </a:solidFill>
              </a:rPr>
              <a:t> по инновационным центрам; анализ рабочей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33334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28841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Успешные инновационные центры достигали необходимого минимума по всем показателям, уделяя особое внимание нескольким конкретным областям</a:t>
            </a:r>
          </a:p>
        </p:txBody>
      </p:sp>
      <p:graphicFrame>
        <p:nvGraphicFramePr>
          <p:cNvPr id="46085" name="Object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108028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5852" y="1621366"/>
            <a:ext cx="1060995" cy="690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  <p:txBody>
          <a:bodyPr lIns="74637" tIns="74637" rIns="74637" bIns="74637" anchor="ctr"/>
          <a:lstStyle/>
          <a:p>
            <a:pPr eaLnBrk="0" hangingPunct="0">
              <a:buSzPct val="100000"/>
            </a:pPr>
            <a:r>
              <a:rPr lang="ru-RU" sz="1200" b="1" dirty="0">
                <a:solidFill>
                  <a:srgbClr val="002960"/>
                </a:solidFill>
              </a:rPr>
              <a:t>Описание и основные задачи</a:t>
            </a:r>
          </a:p>
        </p:txBody>
      </p:sp>
      <p:sp>
        <p:nvSpPr>
          <p:cNvPr id="4608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852" y="4284227"/>
            <a:ext cx="1060995" cy="690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  <p:txBody>
          <a:bodyPr lIns="74637" tIns="74637" rIns="74637" bIns="74637" anchor="ctr"/>
          <a:lstStyle/>
          <a:p>
            <a:pPr eaLnBrk="0" hangingPunct="0">
              <a:buSzPct val="100000"/>
            </a:pPr>
            <a:r>
              <a:rPr lang="ru-RU" sz="1200" b="1">
                <a:solidFill>
                  <a:srgbClr val="002960"/>
                </a:solidFill>
              </a:rPr>
              <a:t>Основные выводы</a:t>
            </a:r>
          </a:p>
        </p:txBody>
      </p:sp>
      <p:sp>
        <p:nvSpPr>
          <p:cNvPr id="4608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08402" y="1146779"/>
            <a:ext cx="1508072" cy="388739"/>
          </a:xfrm>
          <a:prstGeom prst="rect">
            <a:avLst/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08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756969" y="1146779"/>
            <a:ext cx="1508072" cy="388739"/>
          </a:xfrm>
          <a:prstGeom prst="rect">
            <a:avLst/>
          </a:prstGeom>
          <a:solidFill>
            <a:srgbClr val="0080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09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457801" y="1146779"/>
            <a:ext cx="1508072" cy="388739"/>
          </a:xfrm>
          <a:prstGeom prst="rect">
            <a:avLst/>
          </a:prstGeom>
          <a:solidFill>
            <a:srgbClr val="FF9900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09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999890" y="1146779"/>
            <a:ext cx="1508072" cy="388739"/>
          </a:xfrm>
          <a:prstGeom prst="rect">
            <a:avLst/>
          </a:prstGeom>
          <a:solidFill>
            <a:srgbClr val="FF9900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09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541978" y="1146779"/>
            <a:ext cx="1508072" cy="388739"/>
          </a:xfrm>
          <a:prstGeom prst="rect">
            <a:avLst/>
          </a:prstGeom>
          <a:solidFill>
            <a:srgbClr val="FF9900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093" name="Rectangle 28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69956" y="1248824"/>
            <a:ext cx="7710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FFFFFF"/>
                </a:solidFill>
              </a:rPr>
              <a:t>Финляндия</a:t>
            </a:r>
          </a:p>
        </p:txBody>
      </p:sp>
      <p:sp>
        <p:nvSpPr>
          <p:cNvPr id="46094" name="Rectangle 28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795845" y="1154879"/>
            <a:ext cx="788863" cy="3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FFFFFF"/>
                </a:solidFill>
              </a:rPr>
              <a:t>Южная Корея</a:t>
            </a:r>
          </a:p>
        </p:txBody>
      </p:sp>
      <p:sp>
        <p:nvSpPr>
          <p:cNvPr id="46095" name="Rectangle 28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509636" y="1248824"/>
            <a:ext cx="863375" cy="1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000000"/>
                </a:solidFill>
              </a:rPr>
              <a:t>Нью-Йорк</a:t>
            </a:r>
          </a:p>
        </p:txBody>
      </p:sp>
      <p:sp>
        <p:nvSpPr>
          <p:cNvPr id="46096" name="Rectangle 28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045245" y="1248824"/>
            <a:ext cx="785623" cy="1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000000"/>
                </a:solidFill>
              </a:rPr>
              <a:t>Дубай</a:t>
            </a:r>
          </a:p>
        </p:txBody>
      </p:sp>
      <p:sp>
        <p:nvSpPr>
          <p:cNvPr id="46097" name="Rectangle 28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600291" y="1248824"/>
            <a:ext cx="6780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526" eaLnBrk="0" hangingPunct="0">
              <a:buSzPct val="100000"/>
            </a:pPr>
            <a:r>
              <a:rPr lang="ru-RU" sz="1200" b="1">
                <a:solidFill>
                  <a:srgbClr val="000000"/>
                </a:solidFill>
              </a:rPr>
              <a:t>Малайзия</a:t>
            </a:r>
          </a:p>
        </p:txBody>
      </p:sp>
      <p:sp>
        <p:nvSpPr>
          <p:cNvPr id="46098" name="Rectangle 28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509636" y="1665098"/>
            <a:ext cx="1389823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ru-RU" sz="1200" b="1"/>
          </a:p>
        </p:txBody>
      </p:sp>
      <p:sp>
        <p:nvSpPr>
          <p:cNvPr id="46099" name="Rectangle 28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965873" y="1621366"/>
            <a:ext cx="15420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Преобразование Дубая в город с экономикой, основанной на знаниях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Создание передовой высоко-технологичной инфраструктуры XXI века</a:t>
            </a:r>
          </a:p>
        </p:txBody>
      </p:sp>
      <p:sp>
        <p:nvSpPr>
          <p:cNvPr id="46100" name="Rectangle 28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208401" y="4284226"/>
            <a:ext cx="316354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Развитие имеющихся сильных сторон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Необходим </a:t>
            </a:r>
            <a:r>
              <a:rPr lang="ru-RU" sz="1200"/>
              <a:t>целенаправленный выбор направления деятельности</a:t>
            </a:r>
            <a:endParaRPr lang="ru-RU" sz="1200">
              <a:solidFill>
                <a:srgbClr val="000000"/>
              </a:solidFill>
            </a:endParaRP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Установление взаимосвязей между наукой и бизнесом уже на начальных этапах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Выбор якорной компании-участника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Приоритет – решение кадровых проблем</a:t>
            </a:r>
          </a:p>
        </p:txBody>
      </p:sp>
      <p:sp>
        <p:nvSpPr>
          <p:cNvPr id="46101" name="Rectangle 28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456182" y="4284226"/>
            <a:ext cx="453393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Доступ к рынку достаточен для привлечения интереса к инновационному центру на начальном этапе; дальнейшее развитие невозможно без внутренних инноваций, привлечения талантов и новых участников.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Стимулы могут обеспечить привлечение необходимых кадров (в т. ч. научной и бизнес-диаспоры), их сохранение требует системной работы и правильного конкурентного позиционирования.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Приверженность идеям развития образования и науки позволяет привлечь необходимые кадры (Дубай и Малайзия)</a:t>
            </a:r>
          </a:p>
        </p:txBody>
      </p:sp>
      <p:pic>
        <p:nvPicPr>
          <p:cNvPr id="46102" name="Picture 24" descr="Finland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04604" y="1203471"/>
            <a:ext cx="450316" cy="27535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5" descr="South Korea"/>
          <p:cNvPicPr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59651" y="1203471"/>
            <a:ext cx="450316" cy="27535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4" name="Picture 26" descr="Malaysia"/>
          <p:cNvPicPr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3320" y="1203471"/>
            <a:ext cx="450316" cy="27535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Picture 27" descr="U S A"/>
          <p:cNvPicPr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57243" y="1203471"/>
            <a:ext cx="450316" cy="27535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Picture 28"/>
          <p:cNvPicPr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0"/>
          <a:stretch>
            <a:fillRect/>
          </a:stretch>
        </p:blipFill>
        <p:spPr bwMode="gray">
          <a:xfrm>
            <a:off x="6992852" y="1203471"/>
            <a:ext cx="450316" cy="275357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07" name="Rectangle 28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208401" y="1621365"/>
            <a:ext cx="15825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Создание инновационного центра в области </a:t>
            </a:r>
            <a:r>
              <a:rPr lang="ru-RU" sz="1200" dirty="0" smtClean="0">
                <a:solidFill>
                  <a:srgbClr val="000000"/>
                </a:solidFill>
              </a:rPr>
              <a:t>телекоммуникаций </a:t>
            </a:r>
            <a:r>
              <a:rPr lang="ru-RU" sz="1200" dirty="0">
                <a:solidFill>
                  <a:srgbClr val="000000"/>
                </a:solidFill>
              </a:rPr>
              <a:t>и ИТ (в 1980-х гг.) для поддержки диверсификации экономики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Привлечение </a:t>
            </a:r>
            <a:r>
              <a:rPr lang="ru-RU" sz="1200" dirty="0" err="1">
                <a:solidFill>
                  <a:srgbClr val="000000"/>
                </a:solidFill>
              </a:rPr>
              <a:t>Nokia</a:t>
            </a:r>
            <a:r>
              <a:rPr lang="ru-RU" sz="1200" dirty="0">
                <a:solidFill>
                  <a:srgbClr val="000000"/>
                </a:solidFill>
              </a:rPr>
              <a:t> в качестве якорной компании-участника</a:t>
            </a:r>
          </a:p>
        </p:txBody>
      </p:sp>
      <p:sp>
        <p:nvSpPr>
          <p:cNvPr id="46108" name="Rectangle 28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789366" y="1621365"/>
            <a:ext cx="1475675" cy="16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6269" lvl="1" indent="-184649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Поддержка ведущих отраслевых компаний для прорыва в инновационных отраслях</a:t>
            </a:r>
          </a:p>
          <a:p>
            <a:pPr marL="186269" lvl="1" indent="-184649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Стимулирование экспорта</a:t>
            </a:r>
          </a:p>
        </p:txBody>
      </p:sp>
      <p:sp>
        <p:nvSpPr>
          <p:cNvPr id="46109" name="Rectangle 28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600292" y="1621365"/>
            <a:ext cx="145299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Создание отрасли биотехнологий (практически с нуля)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Создание технологической инфраструктуры</a:t>
            </a:r>
          </a:p>
        </p:txBody>
      </p:sp>
      <p:sp>
        <p:nvSpPr>
          <p:cNvPr id="46110" name="Rectangle 28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456182" y="1621366"/>
            <a:ext cx="138982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Создание регионального лидера в области биотехнологий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Создание аналога Силиконовой долины на Восточном побережье США</a:t>
            </a:r>
          </a:p>
        </p:txBody>
      </p:sp>
      <p:sp>
        <p:nvSpPr>
          <p:cNvPr id="46111" name="McK 5. Source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07950" y="6579013"/>
            <a:ext cx="6408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3526" eaLnBrk="0" hangingPunct="0">
              <a:buSzPct val="100000"/>
            </a:pPr>
            <a:r>
              <a:rPr lang="ru-RU" sz="1000" dirty="0">
                <a:solidFill>
                  <a:srgbClr val="000000"/>
                </a:solidFill>
              </a:rPr>
              <a:t>ИСТОЧНИК: Экспертная группа </a:t>
            </a:r>
            <a:r>
              <a:rPr lang="ru-RU" sz="1000" dirty="0" err="1">
                <a:solidFill>
                  <a:srgbClr val="000000"/>
                </a:solidFill>
              </a:rPr>
              <a:t>McKinsey</a:t>
            </a:r>
            <a:r>
              <a:rPr lang="ru-RU" sz="1000" dirty="0">
                <a:solidFill>
                  <a:srgbClr val="000000"/>
                </a:solidFill>
              </a:rPr>
              <a:t> по инновационным центрам; анализ рабочей группы</a:t>
            </a:r>
          </a:p>
        </p:txBody>
      </p:sp>
      <p:sp>
        <p:nvSpPr>
          <p:cNvPr id="46112" name="AutoShap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4509636" y="4072039"/>
            <a:ext cx="4634364" cy="1279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93296" tIns="46648" rIns="93296" bIns="46648" anchor="ctr"/>
          <a:lstStyle/>
          <a:p>
            <a:endParaRPr lang="ru-RU" sz="1200" b="1"/>
          </a:p>
        </p:txBody>
      </p:sp>
      <p:sp>
        <p:nvSpPr>
          <p:cNvPr id="46113" name="AutoShap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1146847" y="4072039"/>
            <a:ext cx="3309335" cy="1279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wrap="none" lIns="93296" tIns="46648" rIns="93296" bIns="46648" anchor="ctr"/>
          <a:lstStyle/>
          <a:p>
            <a:pPr algn="ctr"/>
            <a:endParaRPr lang="ru-RU" sz="1200" b="1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71550" y="44624"/>
            <a:ext cx="7137308" cy="5760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Успех Финляндии был обусловлен соблюдением баланса между научными и бизнес-целями, а также формированием навыков в сфере </a:t>
            </a:r>
            <a:r>
              <a:rPr lang="ru-RU" dirty="0"/>
              <a:t>к</a:t>
            </a:r>
            <a:r>
              <a:rPr lang="ru-RU" dirty="0" smtClean="0"/>
              <a:t>оммерциализации</a:t>
            </a:r>
          </a:p>
        </p:txBody>
      </p:sp>
      <p:graphicFrame>
        <p:nvGraphicFramePr>
          <p:cNvPr id="47108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think-cell Slide" r:id="rId44" imgW="0" imgH="0" progId="TCLayout.ActiveDocument.1">
                  <p:embed/>
                </p:oleObj>
              </mc:Choice>
              <mc:Fallback>
                <p:oleObj name="think-cell Slide" r:id="rId4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4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95745" y="1245584"/>
            <a:ext cx="4725074" cy="5085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 sz="1300" b="1"/>
          </a:p>
        </p:txBody>
      </p:sp>
      <p:sp>
        <p:nvSpPr>
          <p:cNvPr id="47111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96905" indent="-796905" defTabSz="913526" eaLnBrk="0" hangingPunct="0">
              <a:buSzPct val="100000"/>
              <a:tabLst>
                <a:tab pos="795286" algn="l"/>
              </a:tabLst>
            </a:pPr>
            <a:r>
              <a:rPr lang="ru-RU" sz="1000">
                <a:solidFill>
                  <a:srgbClr val="000000"/>
                </a:solidFill>
              </a:rPr>
              <a:t>ИСТОЧНИК: Экспертная группа McKinsey по инновационным центрам; анализ рабочей группы</a:t>
            </a:r>
          </a:p>
        </p:txBody>
      </p:sp>
      <p:pic>
        <p:nvPicPr>
          <p:cNvPr id="47112" name="Picture 36" descr="Finland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533200" y="204605"/>
            <a:ext cx="533238" cy="25753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1423" y="3705976"/>
            <a:ext cx="6730508" cy="1982568"/>
          </a:xfrm>
          <a:prstGeom prst="rect">
            <a:avLst/>
          </a:prstGeom>
          <a:solidFill>
            <a:schemeClr val="accent4">
              <a:lumMod val="20000"/>
              <a:lumOff val="80000"/>
              <a:alpha val="52940"/>
            </a:schemeClr>
          </a:solidFill>
          <a:ln>
            <a:noFill/>
          </a:ln>
          <a:effectLst/>
        </p:spPr>
        <p:txBody>
          <a:bodyPr wrap="none" lIns="46648" tIns="0" rIns="46648" bIns="0" anchor="ctr"/>
          <a:lstStyle/>
          <a:p>
            <a:endParaRPr lang="ru-RU" sz="1300" b="1"/>
          </a:p>
        </p:txBody>
      </p:sp>
      <p:sp>
        <p:nvSpPr>
          <p:cNvPr id="47114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>
            <a:off x="2476737" y="3030544"/>
            <a:ext cx="4326593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7115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>
            <a:off x="2476737" y="3699498"/>
            <a:ext cx="4326593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7116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2476737" y="4570921"/>
            <a:ext cx="4326593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7117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2476737" y="5696644"/>
            <a:ext cx="4326593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sp>
        <p:nvSpPr>
          <p:cNvPr id="4711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2476737" y="2361589"/>
            <a:ext cx="4326593" cy="9718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>
            <a:spAutoFit/>
          </a:bodyPr>
          <a:lstStyle/>
          <a:p>
            <a:endParaRPr lang="ru-RU"/>
          </a:p>
        </p:txBody>
      </p:sp>
      <p:grpSp>
        <p:nvGrpSpPr>
          <p:cNvPr id="47119" name="Group 6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81422" y="2397222"/>
            <a:ext cx="2211083" cy="545855"/>
            <a:chOff x="75" y="1467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4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75" y="1467"/>
              <a:ext cx="1365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>
                  <a:solidFill>
                    <a:srgbClr val="002960"/>
                  </a:solidFill>
                </a:rPr>
                <a:t>Финансирование</a:t>
              </a:r>
            </a:p>
          </p:txBody>
        </p:sp>
        <p:pic>
          <p:nvPicPr>
            <p:cNvPr id="47146" name="Picture 16" descr="Money%2520stacks"/>
            <p:cNvPicPr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0" y="1473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0" name="Rectangle 2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476737" y="2397223"/>
            <a:ext cx="43265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Посевной капитал, гранты и кредиты на исследования, финансирование иностранных участников</a:t>
            </a:r>
          </a:p>
        </p:txBody>
      </p:sp>
      <p:grpSp>
        <p:nvGrpSpPr>
          <p:cNvPr id="47121" name="Group 6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81422" y="3066178"/>
            <a:ext cx="2211083" cy="545854"/>
            <a:chOff x="75" y="1889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43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75" y="1889"/>
              <a:ext cx="1365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>
                  <a:solidFill>
                    <a:srgbClr val="002960"/>
                  </a:solidFill>
                </a:rPr>
                <a:t>Регулирование</a:t>
              </a:r>
            </a:p>
          </p:txBody>
        </p:sp>
        <p:pic>
          <p:nvPicPr>
            <p:cNvPr id="47144" name="Picture 22" descr="23453461"/>
            <p:cNvPicPr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0" y="189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2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476737" y="3066178"/>
            <a:ext cx="43265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Либерализация законодательства о торговле и инвестициях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Защита прав на интеллектуальную собственность</a:t>
            </a:r>
          </a:p>
        </p:txBody>
      </p:sp>
      <p:grpSp>
        <p:nvGrpSpPr>
          <p:cNvPr id="47123" name="Group 7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81422" y="5733897"/>
            <a:ext cx="2211083" cy="545855"/>
            <a:chOff x="75" y="3360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41" name="Rectangle 1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75" y="3360"/>
              <a:ext cx="1365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>
                  <a:solidFill>
                    <a:srgbClr val="002960"/>
                  </a:solidFill>
                </a:rPr>
                <a:t>Инфраструктура </a:t>
              </a:r>
            </a:p>
          </p:txBody>
        </p:sp>
        <p:pic>
          <p:nvPicPr>
            <p:cNvPr id="47142" name="Picture 19" descr="montage_infrastructure"/>
            <p:cNvPicPr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0" y="3360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4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476737" y="5733897"/>
            <a:ext cx="43265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>
                <a:solidFill>
                  <a:srgbClr val="000000"/>
                </a:solidFill>
              </a:rPr>
              <a:t>Транспортный центр</a:t>
            </a:r>
          </a:p>
        </p:txBody>
      </p:sp>
      <p:grpSp>
        <p:nvGrpSpPr>
          <p:cNvPr id="47125" name="Group 7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81422" y="3735132"/>
            <a:ext cx="2211083" cy="545855"/>
            <a:chOff x="75" y="2310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3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5" y="2310"/>
              <a:ext cx="1365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>
                  <a:solidFill>
                    <a:srgbClr val="002960"/>
                  </a:solidFill>
                </a:rPr>
                <a:t>Кадры </a:t>
              </a:r>
            </a:p>
          </p:txBody>
        </p:sp>
        <p:pic>
          <p:nvPicPr>
            <p:cNvPr id="47140" name="Picture 10" descr="j0302953"/>
            <p:cNvPicPr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4338"/>
            <a:stretch>
              <a:fillRect/>
            </a:stretch>
          </p:blipFill>
          <p:spPr bwMode="gray">
            <a:xfrm>
              <a:off x="90" y="2316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6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476737" y="3735132"/>
            <a:ext cx="43265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Развитие высшего образования в области ИКТ, отбор преподавателей; размещение инновационного центра рядом с Университетом Оулу и исследовательским центром Nokia</a:t>
            </a:r>
          </a:p>
        </p:txBody>
      </p:sp>
      <p:grpSp>
        <p:nvGrpSpPr>
          <p:cNvPr id="47127" name="Group 73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81422" y="4606554"/>
            <a:ext cx="2211083" cy="545855"/>
            <a:chOff x="75" y="2819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37" name="Rectangle 1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75" y="2819"/>
              <a:ext cx="1365" cy="337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>
                  <a:solidFill>
                    <a:srgbClr val="002960"/>
                  </a:solidFill>
                </a:rPr>
                <a:t>Интеграция</a:t>
              </a:r>
            </a:p>
          </p:txBody>
        </p:sp>
        <p:pic>
          <p:nvPicPr>
            <p:cNvPr id="47138" name="Picture 13" descr="Networking%2520Photo"/>
            <p:cNvPicPr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0" y="2825"/>
              <a:ext cx="365" cy="325"/>
            </a:xfrm>
            <a:prstGeom prst="rect">
              <a:avLst/>
            </a:prstGeom>
            <a:grpFill/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28" name="Rectangle 3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476737" y="4606555"/>
            <a:ext cx="4326593" cy="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ts val="204"/>
              </a:spcBef>
              <a:spcAft>
                <a:spcPts val="204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Консультирование по выходу на экспортные рынки и организация взаимодействия участников</a:t>
            </a:r>
          </a:p>
          <a:p>
            <a:pPr marL="197607" lvl="1" indent="-195987" defTabSz="913526" eaLnBrk="0" hangingPunct="0">
              <a:spcBef>
                <a:spcPts val="204"/>
              </a:spcBef>
              <a:spcAft>
                <a:spcPts val="204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b="1">
                <a:solidFill>
                  <a:srgbClr val="002960"/>
                </a:solidFill>
              </a:rPr>
              <a:t>Социальные сети для международного сотрудничества в области R&amp;D</a:t>
            </a:r>
          </a:p>
        </p:txBody>
      </p:sp>
      <p:grpSp>
        <p:nvGrpSpPr>
          <p:cNvPr id="47129" name="Group 6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81422" y="1297416"/>
            <a:ext cx="2211083" cy="545854"/>
            <a:chOff x="75" y="837"/>
            <a:chExt cx="1365" cy="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7135" name="Rectangle 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75" y="837"/>
              <a:ext cx="1365" cy="337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9" tIns="72009" rIns="72009" bIns="72009" anchor="ctr"/>
            <a:lstStyle/>
            <a:p>
              <a:pPr marL="583101" defTabSz="913526" eaLnBrk="0" hangingPunct="0">
                <a:buSzPct val="100000"/>
              </a:pPr>
              <a:r>
                <a:rPr lang="ru-RU" sz="1300" b="1" dirty="0">
                  <a:solidFill>
                    <a:srgbClr val="002960"/>
                  </a:solidFill>
                </a:rPr>
                <a:t>Управление</a:t>
              </a:r>
            </a:p>
          </p:txBody>
        </p:sp>
        <p:pic>
          <p:nvPicPr>
            <p:cNvPr id="47136" name="Picture 7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0" y="843"/>
              <a:ext cx="365" cy="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130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476737" y="1297417"/>
            <a:ext cx="4326593" cy="9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7607" lvl="1" indent="-195987" defTabSz="913526" eaLnBrk="0" hangingPunct="0">
              <a:spcBef>
                <a:spcPts val="204"/>
              </a:spcBef>
              <a:spcAft>
                <a:spcPts val="204"/>
              </a:spcAft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Тесные отношения с корпоративными партнерами (особенно с </a:t>
            </a:r>
            <a:r>
              <a:rPr lang="ru-RU" sz="1200" dirty="0" err="1">
                <a:solidFill>
                  <a:srgbClr val="000000"/>
                </a:solidFill>
              </a:rPr>
              <a:t>Nokia</a:t>
            </a:r>
            <a:r>
              <a:rPr lang="ru-RU" sz="1200" dirty="0">
                <a:solidFill>
                  <a:srgbClr val="000000"/>
                </a:solidFill>
              </a:rPr>
              <a:t>)</a:t>
            </a:r>
          </a:p>
          <a:p>
            <a:pPr marL="197607" lvl="1" indent="-195987" defTabSz="913526" eaLnBrk="0" hangingPunct="0"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Вовлечение нескольких организаций (</a:t>
            </a:r>
            <a:r>
              <a:rPr lang="ru-RU" sz="1200" dirty="0" err="1">
                <a:solidFill>
                  <a:srgbClr val="000000"/>
                </a:solidFill>
              </a:rPr>
              <a:t>Tekes</a:t>
            </a:r>
            <a:r>
              <a:rPr lang="ru-RU" sz="1200" dirty="0">
                <a:solidFill>
                  <a:srgbClr val="000000"/>
                </a:solidFill>
              </a:rPr>
              <a:t> – финансирование, VTT – исследовательская работа, </a:t>
            </a:r>
            <a:r>
              <a:rPr lang="ru-RU" sz="1200" dirty="0" err="1">
                <a:solidFill>
                  <a:srgbClr val="000000"/>
                </a:solidFill>
              </a:rPr>
              <a:t>Finpro</a:t>
            </a:r>
            <a:r>
              <a:rPr lang="ru-RU" sz="1200" dirty="0">
                <a:solidFill>
                  <a:srgbClr val="000000"/>
                </a:solidFill>
              </a:rPr>
              <a:t> – консультирование) </a:t>
            </a:r>
          </a:p>
        </p:txBody>
      </p:sp>
      <p:sp>
        <p:nvSpPr>
          <p:cNvPr id="47131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929678" y="2386339"/>
            <a:ext cx="2032900" cy="2804489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73471" rIns="73471" bIns="73471" anchor="ctr">
            <a:spAutoFit/>
          </a:bodyPr>
          <a:lstStyle/>
          <a:p>
            <a:pPr marL="349861" indent="-349861" defTabSz="913526" eaLnBrk="0" hangingPunct="0">
              <a:buSzPct val="100000"/>
            </a:pPr>
            <a:r>
              <a:rPr lang="ru-RU" sz="1300" b="1" dirty="0">
                <a:solidFill>
                  <a:srgbClr val="002960"/>
                </a:solidFill>
              </a:rPr>
              <a:t>Следствия и выводы </a:t>
            </a:r>
          </a:p>
          <a:p>
            <a:pPr marL="197607" lvl="1" indent="-195987" defTabSz="913526" eaLnBrk="0" hangingPunct="0">
              <a:spcBef>
                <a:spcPct val="30000"/>
              </a:spcBef>
              <a:buClr>
                <a:srgbClr val="002960"/>
              </a:buClr>
              <a:buSzPct val="125000"/>
              <a:buFont typeface="Arial" charset="0"/>
              <a:buChar char="▪"/>
            </a:pPr>
            <a:r>
              <a:rPr lang="ru-RU" sz="1200" dirty="0">
                <a:solidFill>
                  <a:srgbClr val="000000"/>
                </a:solidFill>
              </a:rPr>
              <a:t>Для успеха необходимы инвестиции в областях, в которых уже есть преимущества (например, баланс между научным персоналом и людьми, обладающими коммерческими навыками), а также интеграция между важнейшими партнерами</a:t>
            </a:r>
          </a:p>
        </p:txBody>
      </p:sp>
      <p:grpSp>
        <p:nvGrpSpPr>
          <p:cNvPr id="47132" name="Group 58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823829" y="866564"/>
            <a:ext cx="1206782" cy="310991"/>
            <a:chOff x="4723" y="351"/>
            <a:chExt cx="674" cy="192"/>
          </a:xfrm>
        </p:grpSpPr>
        <p:sp>
          <p:nvSpPr>
            <p:cNvPr id="47133" name="Rectangle 5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4723" y="356"/>
              <a:ext cx="104" cy="104"/>
            </a:xfrm>
            <a:prstGeom prst="rect">
              <a:avLst/>
            </a:prstGeom>
            <a:solidFill>
              <a:srgbClr val="458B45">
                <a:alpha val="5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0" rIns="45720" bIns="0" anchor="ctr"/>
            <a:lstStyle/>
            <a:p>
              <a:endParaRPr lang="ru-RU" sz="1600" b="1"/>
            </a:p>
          </p:txBody>
        </p:sp>
        <p:sp>
          <p:nvSpPr>
            <p:cNvPr id="47134" name="Rectangle 6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4859" y="351"/>
              <a:ext cx="5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3526" eaLnBrk="0" hangingPunct="0">
                <a:buSzPct val="100000"/>
              </a:pPr>
              <a:r>
                <a:rPr lang="ru-RU" sz="1000">
                  <a:solidFill>
                    <a:srgbClr val="000000"/>
                  </a:solidFill>
                </a:rPr>
                <a:t>Основные преимущества</a:t>
              </a:r>
            </a:p>
          </p:txBody>
        </p:sp>
      </p:grpSp>
      <p:sp>
        <p:nvSpPr>
          <p:cNvPr id="44" name="Slide Number Placeholder 3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088766" y="125258"/>
            <a:ext cx="432048" cy="365125"/>
          </a:xfrm>
        </p:spPr>
        <p:txBody>
          <a:bodyPr/>
          <a:lstStyle/>
          <a:p>
            <a:fld id="{178ED7E5-E168-41FC-9610-D5E15D9A79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5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6&quot;&gt;&lt;elem m_fUsage=&quot;5.82955646573872950000E+000&quot;&gt;&lt;m_ppcolschidx val=&quot;0&quot;/&gt;&lt;m_rgb r=&quot;0&quot; g=&quot;cc&quot; b=&quot;66&quot;/&gt;&lt;/elem&gt;&lt;elem m_fUsage=&quot;1.68909463529699910000E+000&quot;&gt;&lt;m_ppcolschidx val=&quot;0&quot;/&gt;&lt;m_rgb r=&quot;66&quot; g=&quot;99&quot; b=&quot;ff&quot;/&gt;&lt;/elem&gt;&lt;elem m_fUsage=&quot;9.00000000000000020000E-001&quot;&gt;&lt;m_ppcolschidx val=&quot;0&quot;/&gt;&lt;m_rgb r=&quot;fa&quot; g=&quot;c0&quot; b=&quot;90&quot;/&gt;&lt;/elem&gt;&lt;elem m_fUsage=&quot;2.94721008016696650000E-001&quot;&gt;&lt;m_ppcolschidx val=&quot;0&quot;/&gt;&lt;m_rgb r=&quot;0&quot; g=&quot;80&quot; b=&quot;80&quot;/&gt;&lt;/elem&gt;&lt;elem m_fUsage=&quot;1.66771816996665770000E-001&quot;&gt;&lt;m_ppcolschidx val=&quot;0&quot;/&gt;&lt;m_rgb r=&quot;7f&quot; g=&quot;7f&quot; b=&quot;7f&quot;/&gt;&lt;/elem&gt;&lt;elem m_fUsage=&quot;1.35085171767299280000E-001&quot;&gt;&lt;m_ppcolschidx val=&quot;0&quot;/&gt;&lt;m_rgb r=&quot;d6&quot; g=&quot;0&quot; b=&quot;9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3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Y.pwKFvk6PG5spVMRm7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UU.SAuUazKF3hVyVB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TghO7LmP3k.awqsXltL4H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TghO7LmP3k.awqsXltL4H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J60Ybuk0GKSWGVXgVzV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UU.SAuUazKF3hVyVBr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UU.SAuUazKF3hVyVBr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UU.SAuUazKF3hVyVBr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sUU.SAuUazKF3hVyVB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XWN9vOEaxxz4BB7Ozt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LxXtK1nkyt5vbGUCehM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bvOxvUcEKsVYzEiJSO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YHp1zOhEemiNWjUGfMl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yersvlTEOMhlswZgr09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i2vF_7QEWQnuqAc.._5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V4w2S6TU.JjAb9L88B2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SKFL5HsEecVFJM6cHK_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Z_8CD8dk.eYoTP0jyn_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hxUmXzC0qpNhhSZNILQ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6xvPr3t0Kyu.1Uu5UBt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E7KJgnGUG2VdD6rbNIG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uJFXSb6kWu32eP5Z7H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fKhNbi5E2eLg9CJ8r4h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msQXtLUe2GQZm94LWG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GTTK8MvEyNqHXhj9g8M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XeIf1rKUe6dj2ZmMfr3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D_DQnxY0Km7y_TtBRm3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OlTP_cSEGTK4KOTtUy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HvezUxpkKAsVTi3UK3J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osyEK4qEq0l_BMI7ynm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gdRhbkj2L02Lk3Ti9zibQ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Un8xFTd0e1zEDzLb7rM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Feq3Hg90e.vmEZ8WQu9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A0IwTq7kmGn8sB39r4O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fQkNxQs8UOZnlNs_z7Wb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uHBwHdt0KAPsfRUCR.F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ZI3Pm.xkmugznxJeYVP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cnnoo4EaFXG5RtvhI9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N2eONiwEa2W4hQ0DLE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QkFwDxwkiqc0uyoI6h9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RScA98Z02l8pIzptVPW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i8BBjBEU.MvC.dty_AR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4oQNftVkS8k6q8zpmFC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YnaPn81EmYL1gaIevst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Xa0z6HUyC9f2imBb5g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cHJrTYREOxkotyNBHQh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Vc14HVxkGC6iqInZmo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woDw.ER0iyG0oPEkAC5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dHSXQB9E6yuxRZd4eoz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KJLU4CAU2EDabJ95G3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XqyajDLEi8.z3QCVxA8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Teuf07fUeBrGVuMm66R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Dr0rRXeEGg4j2YIpwfN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G7tKozjUqpDbuhEBDWQ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yeUbpcUG1rM5GNDq9X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SgPY1T60W16H3Xcy2ks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8dEnn4dE6sohWdYREkH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wfmNbp1kWO5_k.zSCZU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PTXEneukiKhQAHxTe_L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KCrwv1AEuDG0HlSBtsB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xfv7MVZkOiABrKngtc_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B2NmTGIkCptc4OD3zoM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hqfIU4S0uTKaM.9Meqg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gdRhbkj2L02Lk3Ti9zibQ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Mqo0yJtZTUaGEA9KG2k9L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8gB5BxNPbE.DCmU_qWuyB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psx2JIOs5EiSE6zSgqRh2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KjN_nMNk6HiOsxmBJkq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UGKudk.iiEezEep6VFMy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8VPl4vcEOfOLG90r44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F1eu6wsUqXC_Pr9qoj.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J_xAR8NECzNLG7ZfFiT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bGTbeXU.f7XcSXO_g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EcL_FW_0WV8mzfFW7Cb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tm0wGY40SVB5lJhe88y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6.NhnmA0ev.B_hivLgV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bRzqhAjUCjqca8ULo3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TAQnH6H0mSAEVzuR.LH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g5njmPu0OgM7F8Zy2n5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1ZvSitck2TjULiSVw6.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kxvRWpUq6hitYHEnL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HAeIwO002aVe2dHsbJ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vbeLHzlEqjKUhFVzBeV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ojGOHgOEWyfr1Fma7iE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8ea3ZV4kO3Wnc_mcng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Bwqvq_.0a.akm9ZDPkZ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eIeYsgUkmCJ3WIfOoEN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boYcO5ekyddr9LUIVBD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D1yXGb1kqyIaN.mxvEF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nE94Nahk6dsQ8vp4fZe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rJG.q9RUGOBiMoG4gJ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8KDHFk8U2QFsT3lzv6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6.qK0JUuPztrIndiSG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Z6rOXcUyxaKUhlMwAg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HYizH3yU6Qus9uqa5x1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xfL1rCi0KzEnlJAxjJb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2fV8jtLkWQ_t3rYQrtg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rSr8CEskmp1_Rm4sc1n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z0uV4OM02RGWDw3lzKd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ajc8.KUE2xwWQKfTd4S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RIGd7N90afzZF1kiV5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BhF_MGiEGqj6pL3Bogr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8qayBcUE0iUCAxTVd5Wv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SsJoMS50ysDmV_sj00S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8gCDYOQU6yffEcek923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gaPhlBVUOocWfQ1vkm_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LtS8sRf20kuMj8Lzf3d4m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qyFSeyxzqkS.SRPnwirue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9naxJv4kOe2eO9R1Ke0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eLqMUdF0O4J_DC2dvM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Ykqmxwka_Qo4np85SM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3vEitoRkaLR3E5TkXsB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rM4JMReUifjEsn20zL2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QlKaSFL02eP8axiCAjV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eP4S_KJkSVTTUKRzcR5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6KVePPFkGY6fKSvNau3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GTTK8MvEyNqHXhj9g8M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XeIf1rKUe6dj2ZmMfr3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D_DQnxY0Km7y_TtBRm3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OlTP_cSEGTK4KOTtUy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osyEK4qEq0l_BMI7ynm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FTFAGukSGCvTp6FkLR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7ICYirLkWZSsX2ToxCq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PS9s8EpEKF1C6GMG.l3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AF3Omj9U6t2NOCVN1g4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oyDX68UkWus2Q1AuF.7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7N3nRLw02Si1Aw9osMp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i17.yEAk2jwwlPF8zj2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Sa7GCrokCaIOECCPfq5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HXCRFsVUqqeGhmuaU3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.QQG4JEeKqOvdiHNrB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YJqNO_G06SxFWaPKVBA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Un8xFTd0e1zEDzLb7rM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Feq3Hg90e.vmEZ8WQu9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8BGX46AEONJ6QbRpuMn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K6FhvpeU6xREC0tfiyL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7o5PaJ40W5ZSpC8KHL3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.6BG0pmUGh_uhw4XUha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6.qK0JUuPztrIndiS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Z6rOXcUyxaKUhlMwAg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jCbz4gWsEUGpShdx6u79p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jk.NhI6UmYFNCOONijr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83s5f11k6AEPqdT2TGU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isQlAfvkq.yKMIhasaa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nO5KOiX06jRMGZhhVgD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d41GWDekmfRK3FpcNL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d2IyIIEOb0GuCfjJVx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GyyJZB9kOc7Tr9YGxp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nBtaQnE0Wa0cv849Q3t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jB9Vs9G0WZx7PxWgOz0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slf.7tIkWM6aBKGkTOz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.46pP8bU.pwiy1dKEjp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cE6wP0pE6E4nYsB1IJi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.i7P1_FECJ9mL5zg3Ds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Q15tgmkquTQ7NVUOWn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585rghhUu_wHCBOeCfJ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_hj0.t40uarRdaQGgAq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89KYgBx0O3ymbvR9bx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vrhTxuZUiguF3cLCgMK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WlbuPXgkeLTAFfkXzV5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8wkvkgsEqF0TvvNTzvM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MZQr0SeUuUfi_oTDdqY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KdBgbpeNkuVPWx0ksONK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nB5.7HVkqZD5RVq7EIQ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FtmEy5IUmEJpEiC2Spm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UkghyFo0yXuz_BwcF9B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ZmNWqHOk68xf5.Exe7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5wM28UhkuO28w3cMRPl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GZK0ToS0.fUzhQn09E2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CLrUCEXqdUqzt_HoYsZjh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OfOWQv_k6C2tf3z3y1O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aEPa_J1k6vy6LIb6J.b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Mgsl3jUkuSjiU4WHFC0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q3FM1WZUesLgDPFzhL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F4jUxyi02EiRUNCW1t7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V3h7R5YES1iMO.YjFYM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EWkeDg2DHka2koq9Rtuc7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KnRRJ3Gki49rTPwt70W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lRknpLdU2IojfLDdDhR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fT9OGrXkCa7yM3gPUHj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IJumliYE2EkiD912tt0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basaO6CkKhHcu1p3jDw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FumqYMaU.4g4pL5sCFs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45BGgvckyDSR_EexBEF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4kBk.XOkeRryph6fh.w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LBSdeyhEWpPPnsGd8A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2ZMEEjDE.ebMCKsLk9L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uufjpDEaIIg6Hp7z0Q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MOPqpSf0WkSRoMWEHZaC6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Vtqie8f0S3FueUOfBZt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4Dw1tmzU6lEmLem5wb6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YxiM5DxE6ah1jS9sf6Q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qv3t3vnE6eBk8h9wH3A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inCQ..nkW_WmERdl10.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O2_OQFEEK4hoBRphWuC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6.qK0JUuPztrIndiSG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Z6rOXcUyxaKUhlMwAg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RYkqmxwka_Qo4np85S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eTyz5.DUW2dYeRUdVi.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3vEitoRkaLR3E5TkXsB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ZmNWqHOk68xf5.Exe7M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5wM28UhkuO28w3cMRPl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qNoAFKd0CGDPFTeo_Bq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70Qv9F9pYk20MX4cLD0zF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JBL6F5JEmifQlwVKlMY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FFiY1l6k6jdKl516tT0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DGC5WM7U65H_4QxvIdB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c1OEUSGEqgX5wUL4SVv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4Fo0QCH0iuVHBUFIZJ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EKq6z3uEWyJGg67_9Ff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zWSoQil0yUeTt054q3B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6WhwlfXEO.n1NAnXqxH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iVe_bukmblAUxzpmpJ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ygUHam9Uibd84BQryWo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686hm3RkqOd9XqOGcPg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2kD5rzi06BINWJPeP.J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1u4oK3N02Pw0gsluiQW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NKnX1XZEmCeqWv9exb_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ohFMDZake2dLh5g.sj0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VVxB3m_U6gpcfb0ILv_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B1JuO3XEmdaSx6ijDME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42YTMKq0GbRgc6HmjA_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QNAu9FOku3rlDReciEL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Ku4WWquU._qiXGTO6Ew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UPHS63SVI0.8_GsMV7rmk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2WwZYuH06SS_Eqqxwx4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6WhwlfXEO.n1NAnXqxH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ffIuQJkU2BryB5Z9idE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BrMW9Da0OteVvG8uF_T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6.qK0JUuPztrIndiS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PnMgk_CU2cYgVXzhjGo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Z6rOXcUyxaKUhlMwAg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ZmNWqHOk68xf5.Exe7M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5wM28UhkuO28w3cMRPl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sHiziBkS6fLl.byk81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WS0nTBbfekSgJriS5t2tl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sQVvCUUUKEWK1yeAQba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2._kaIugNUimzzqEPdrgd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udRh1m.0.DbXDKl0NKk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rk97dgtUqMBj6KTiMUM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ra9ARX20K.2UuT57ts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q11xJFgEmqyxhz5jhLW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ibMTfa3ECLyV6ZE0fiV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rnK4MFX0qFne8KE8zz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o3HgmfDkW4xPfHZstx1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3RpvHP0SB9y4TdMUVV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kLYb_.i06qCBPxLXHbH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KQ818EbkOOeAnhdAUCu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5MdfaRWEWYw8yNdeBYi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n6WJgSg0mNdF_l18Kjm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VD3u3WvEqO5cq9iKyPs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ah_TMSmUCfzYEo6GUG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BvthOvtkepqqTmUeWqH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vZBvfxm0aIQZZFUXtcL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mA.qQfv0qCG5dkFQJXI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tyFZAPgEerto6qfJX3C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F0lK9K0OvMLSwEudUg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q6RsAkPEaHLPVxeiyxm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FUJAuXkmqggfkYW6y3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tcCn9Yw0K7A97wEarbJ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XSMMOfrkGbycBL23y3K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bLujZ7E.9NzvZBgBVi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SHQ.zC0USvUTBrcy7Ys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sv1snLi0SYljTWQygRf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cjj1zXb0qe0SapwRv8P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Mc6l9lpUyb3lo9kJQsv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XzKxqBdEmGPGLALMwYJ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i3U3b1ka7veA2ECFHi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jniLvaSUmnxtx4zJfKm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kfECu3qECkrn1riT6o3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a8DKaOFE6OuVM9IT_6O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w4c6Zz7kimcRcWLzpng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Kt4Op.ECLruBJSGU8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sHiziBkS6fLl.byk81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NjFXmYbkqCbXMfBkc70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cMJpFMyDxkGosrHmsoZVd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7qdznY_0mEoafGZtP4x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H8jODXdE6nLJiUseO0A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xrsJGHek6hxDEXKpjIP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yX7dmDY0Wa1nrXqZYBV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kDiDP0_UmTtirenDyo6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RDLU8oy0qlc1pw4dKnD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gax2kANk.nEF73IY_S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ict81znEyCv5KmbBMgx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4V2DkVck6GHgAMWgx2r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sGEOVog_HEi35eW9u0uDA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rwuOMaAKV0GBtI4._Q8xV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5JJ52iMq2E6ld2_Qrov34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VXY5v6_stkmJp9n2sjB6R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Vk5BHKRNzk2C0UuHB3cEx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CItKp8kE2IB.SHr5q7U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2mF.tQH9_UyfnQGhws9eK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cIH.o0g0yeSftN6HFt9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SGsM5UGk9kynoUI9tx.WS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XYAGDV7tIEi5g7UCQ4Bfw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TghO7LmP3k.awqsXltL4H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0S.th1kECXoOTfaBWhi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R6JgyWgkWZ4hW3oy4F.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YOGb..m06frqYgaa76G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9d.dAIJUWNCZTSo3rsK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rswNMz60yw.kIRzqM6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aLRWpVNkiQTfPgduRK8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0rIrBdDEyMzhjuzBvFhw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RI9Pz3UifVdCQXhS9m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3SX_rLZkSZRfni0S8R3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GeuBqAIUacDO3R62JNN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Fst5XZmkKzhcCy34TEU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qO53_To8CkmaIY.Rd5GZQ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usR_Csl0aA2ihqBsnVk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AwNGMXi0u04f6FHKzCy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Yf.xIKfUO1UJs3EngRP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IeH9WEKEGRM5_6Kw7YM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723d4ww0u3QBJvwAPkP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HM.xvAOUGQL_lCz03a.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9ttQlFFkCybeSpAt5l3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.mT5FebE6mxGi9HuEeL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4VCT0lXUqkWOoCHTuzy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AOInQT5EyHGpiK1Ienz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nkPgNvQU.hqrgs3PLNC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ZmNWqHOk68xf5.Exe7M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5wM28UhkuO28w3cMRPl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GlbuxKAUCAcfWqudd9K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7k46VM06RKA4fhDv0E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REp8mqSEiXEETpYJNeZ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Sqo_ucS0euRJ1H9JiH5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QO96_cd0KIM0nvzemGQ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Yu0lZTfRN0CHdZCYR9wuC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vBfEPHQUu9Stnk5ueJF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qqt4RmqkWA5RCEhfzKs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T1k9K6IECRRli_pG1Xv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MZvtHy.EaojvZLYEiGz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o3yf.Ehk.DebYuQoSU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dUF9_HV02CUOU_E2e3L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goRub5o0KaNvRkKckHv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IKnc1ZEkqDxcyaMFCan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CdK4VjYE6fdEotkDxoK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6Kw2qow0C4ITWOnMAWX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V8ATv1zE2VmsU8YLwcr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RBNSTrf0eb13CSVAqLM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1CENRZt0OuZybNDuRIR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9m.bw8RhO0.RYJ_z7DTeK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hdnPKGcOMUCIZjsGFHo1h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gOqYQd4MEUG7LGnPhx8ZM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uvA.1aKU6Q7vQsjMbr1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kl4vyJhsU0.BGKAWhlXJQ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.Z1teFHmDUuf3f9Krc0RU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8Qf8AGmnVkSi5pJ.K0aVw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SEplmeAEyu.evdNSiqP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DJ6HgBOUK2ofpeafdXX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TyAQWN3Ee4.PlOdnmoS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HZs2165C0kK_Gbx.aA0wp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_3YM9B5kCJ6Mzd4JvPn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1QjshBDruEec_DH_D6zAh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mNQ4HkhAME2DqHi9jIWPh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M7I9Y.iEK5oTlyjgoY9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tAV_UevixkS4k8TZQ2Ojg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B4oY.sPECifEkgJOmXH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xgUvrPEuokGe1I3fMaVLs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j_m6.2BF6EKj3q0gN2aPX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Sf22SDpyy0qLxUqWqXOwQ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KfsyjBoUCLqdQOVjayg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9aB3rzeOgUKYRxTN24ujd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KfzuribYckiqQj8_ouNB6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676pbm72EUeFfbD0huvOK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tFHvz68Um_A4xg.dZ6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M7I9Y.iEK5oTlyjgoY9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acF9pCQVMk67Kx98zuKBa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NYsFhPpKoUC8lcUvyVwCU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LL4FLliHf0eLUcBCYHq9V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UY455QhEaH5oywSR7yB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46M6aNkrGkKErlb_3L4H.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PV9I02wcV0Sy0JriH40Aw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YLkyxYCJk0KKmoVHulFzV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ieZNP7bUiEI9qUwJA_r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.gzXzjm4aUeLDXSn.sGSk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jzc_X33tdk.H1fdaK1Qm.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lpNXgaAUW0T_S2YLirP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se9.K4KsVkOb4973.7ncI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E25YHC40i5a87rbA0zO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_7mQATq0a4hU8OnFkGq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.smFMqlUe.69A4E.4Bb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RI9Pz3UifVdCQXhS9m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GeuBqAIUacDO3R62JNN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Fst5XZmkKzhcCy34TEU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_7iyGZTUGYMFHg6cgcE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rMShJ.NU2_pwoF8TnZb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MOPqpSf0WkSRoMWEHZaC6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uF26muAE._ZZn_f4SCZ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niKWEiEClxX5sYNe.l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A0aGGoUkGLr8Gs.e934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5h_D.bwEiqpl1AhDV9t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mvZwwcA0Kvyrv4lpqWI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23SjFU7kCRAbmpeoGaq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VVsliGaUyZEt7Xqw9Rs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.68Fca9EipNweW03NbXw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YIsu1kmEqKWRgwPwSlQ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DbGwK.MkGGovd9RzP9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bwVJr3NtEmErgNyCoJfU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HDk._tDEabakh_d3Cw4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z7eOfkNkujaoqYMSkHI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Sr5aeiZ0SZ8OhYzJmNr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y5NIOkUGR_dnnq6mkC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UYjoXZDEu4dhxXTq7_x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WCvkyL80KCtRxzcdf1i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_ESQqD6ECfc5zmyEK9q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r8bu_2KUSIcHBM9Yldk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MOPqpSf0WkSRoMWEHZaC6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E7ayOWaUGxHZppJrxPZ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2ZbcmxT0moFgNZwbmQi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c1NibZ8sEua7jdX.SF.L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vIg_aimUmXQ0PsDVwBy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NTosl3ykqDOdoHRBQz3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xIdlebcECQ_Nqh518JT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lYe_oHJUyJH0MTbyOpx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SmOCW9jWPkasRyRf1IVDp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jg44u0icNkuM7dgef3lGu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K5NCSgMi_0SFfTw_z7GxX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cVtz.Al7AEuufI5e5e7QU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D6HNbH47.EmDF1gFqXSDf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UhFSnD0Eu36CTvLu4Ub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Se53ubNk.FD3ni58_ec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kXg5LU7U.gg1Bymch_v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5LNHxszo80GI1yhD0hTuWQ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3dCNE5yEmITahDkWyLJ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YIsu1kmEqKWRgwPwSlQ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DbGwK.MkGGovd9RzP9O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A0aGGoUkGLr8Gs.e934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5h_D.bwEiqpl1AhDV9t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_7iyGZTUGYMFHg6cgc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rMShJ.NU2_pwoF8TnZb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aAoW2I30ucF7_rNayLe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RI9Pz3UifVdCQXhS9m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GeuBqAIUacDO3R62JNN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Fst5XZmkKzhcCy34TEUw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uF26muAE._ZZn_f4SCZ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niKWEiEClxX5sYNe.l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mvZwwcA0Kvyrv4lpqWI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23SjFU7kCRAbmpeoGaqQ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VVsliGaUyZEt7Xqw9Rs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.68Fca9EipNweW03NbX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2TQd_jT0qBcwmLACCYT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sHiziBkS6fLl.byk81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sHiziBkS6fLl.byk81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Z7fcXvWE2xSeliaRM1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PUxFZ4xkSFNShhGam0j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sv1snLi0SYljTWQygRf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.YfyU9ReZkyk0vWB6MLci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AEKZC5boXUe7KAoMtlb50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80se81N.sEWE4odyJUMZH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  <p:tag name="THINKCELLSHAPEDONOTDELETE" val="p15UXV8sv2U.g7PXYfNs3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FpfsxPL8GESZ5P2Nf92PN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nNjDB0E260akY9JlUvp0I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e9zjNvkkuKbLrMu2MN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LHpBBbukKSGpJ7PWXt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52E1OfKEeYBrgfewLI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gFQZZte0ilqx73y3nel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sv1snLi0SYljTWQygRf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k4JZChkWX6WIpLW3NC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q.BJXGu06A6fDxasqVB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EQESKABU6nxcWMygm80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TLGCl41kipvM.m0ydu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0SQbQKskigcxnv4JN8h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aWz6UxAke495PvaDcuZ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jm9JWG4Ey20fkJHSzw1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6ncRu7kkqw37x_zFoWu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Z_gSQBP0iGs0lTC65d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60gBvGkkaq42BNVYX3o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S_gOyJQEmy2Xm_pdHUk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UelUu5DUyQz7_6ysnRA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OLi5X_yk6nRL2Qr_mS_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WBOWwskE2pBNDkuVJh.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  <p:tag name="THINKCELLSHAPEDONOTDELETE" val="pTghO7LmP3k.awqsXltL4H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"/>
  <p:tag name="LTOP" val=" 208.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Russian">
  <a:themeElements>
    <a:clrScheme name="Firm Format - Russian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123784</TotalTime>
  <Words>2824</Words>
  <Application>Microsoft Office PowerPoint</Application>
  <PresentationFormat>Экран (4:3)</PresentationFormat>
  <Paragraphs>455</Paragraphs>
  <Slides>17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Firm Format - Russian</vt:lpstr>
      <vt:lpstr>think-cell Slide</vt:lpstr>
      <vt:lpstr>Презентация PowerPoint</vt:lpstr>
      <vt:lpstr>Видение, миссия и ожидаемый результат Фонда Сколково к 2020 г.</vt:lpstr>
      <vt:lpstr>Признаки саморазвивающейся инновационной экосистемы</vt:lpstr>
      <vt:lpstr>На основании анализа инновационных центров можно выделить следующие основные типы моделей управления экосистемой</vt:lpstr>
      <vt:lpstr>Развитие модели управления Фонда</vt:lpstr>
      <vt:lpstr>Презентация PowerPoint</vt:lpstr>
      <vt:lpstr>Залогом успеха экосистемы является соответствие минимальному набору требований по ключевым параметрам</vt:lpstr>
      <vt:lpstr>Успешные инновационные центры достигали необходимого минимума по всем показателям, уделяя особое внимание нескольким конкретным областям</vt:lpstr>
      <vt:lpstr>Успех Финляндии был обусловлен соблюдением баланса между научными и бизнес-целями, а также формированием навыков в сфере коммерциализации</vt:lpstr>
      <vt:lpstr>Проблемы Дубая, связанные с развитием инноваций, объясняются недостаточно эффективным решением кадровых и организационных проблем экосистемы</vt:lpstr>
      <vt:lpstr>Малайзия не смогла решить проблемы регулирования и привлечь необходимые кадры</vt:lpstr>
      <vt:lpstr>Биотехнологический инновационный центр в Нью-Йорке  еще не доказал свою эффективность </vt:lpstr>
      <vt:lpstr>Пример Южной Кореи показывает, как государственное планирование может привести к достижению высоких экономических результатов </vt:lpstr>
      <vt:lpstr>Для достижения необходимого минимума и определения ключевых приоритетов развития успешные новые центры выбирают модель «управляющего»</vt:lpstr>
      <vt:lpstr>Путь развития модели управления инновационным центром на примере Израиля</vt:lpstr>
      <vt:lpstr>Функции координирующего органа меняются с течением времени, но он по-прежнему играет важную роль в координации работы экосистемы</vt:lpstr>
      <vt:lpstr>При переходе от модели «Управляющий» к модели «Организатор» финские власти сохранили высокий приоритет решения кадровых и финансовых вопросов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Inozemtseva</dc:creator>
  <cp:lastModifiedBy>Ekaterina Inozemtseva</cp:lastModifiedBy>
  <cp:revision>344</cp:revision>
  <cp:lastPrinted>2012-05-22T07:18:12Z</cp:lastPrinted>
  <dcterms:created xsi:type="dcterms:W3CDTF">2012-04-23T07:50:21Z</dcterms:created>
  <dcterms:modified xsi:type="dcterms:W3CDTF">2012-05-22T07:18:21Z</dcterms:modified>
</cp:coreProperties>
</file>