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1.xml" ContentType="application/vnd.openxmlformats-officedocument.presentationml.notesSlide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608" r:id="rId2"/>
    <p:sldId id="609" r:id="rId3"/>
    <p:sldId id="625" r:id="rId4"/>
    <p:sldId id="611" r:id="rId5"/>
    <p:sldId id="616" r:id="rId6"/>
    <p:sldId id="617" r:id="rId7"/>
    <p:sldId id="618" r:id="rId8"/>
    <p:sldId id="619" r:id="rId9"/>
    <p:sldId id="620" r:id="rId10"/>
    <p:sldId id="626" r:id="rId11"/>
    <p:sldId id="621" r:id="rId12"/>
    <p:sldId id="622" r:id="rId13"/>
    <p:sldId id="623" r:id="rId14"/>
    <p:sldId id="627" r:id="rId15"/>
    <p:sldId id="628" r:id="rId16"/>
  </p:sldIdLst>
  <p:sldSz cx="9144000" cy="6858000" type="screen4x3"/>
  <p:notesSz cx="6797675" cy="9928225"/>
  <p:custDataLst>
    <p:tags r:id="rId19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pachev Alexander" initials="A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CF5C"/>
    <a:srgbClr val="D2FF00"/>
    <a:srgbClr val="CCFF66"/>
    <a:srgbClr val="99CCFF"/>
    <a:srgbClr val="ED6B5D"/>
    <a:srgbClr val="21DF97"/>
    <a:srgbClr val="AFEFC3"/>
    <a:srgbClr val="C3EA00"/>
    <a:srgbClr val="BCE200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5" autoAdjust="0"/>
    <p:restoredTop sz="86142" autoAdjust="0"/>
  </p:normalViewPr>
  <p:slideViewPr>
    <p:cSldViewPr snapToGrid="0">
      <p:cViewPr>
        <p:scale>
          <a:sx n="100" d="100"/>
          <a:sy n="100" d="100"/>
        </p:scale>
        <p:origin x="-1152" y="636"/>
      </p:cViewPr>
      <p:guideLst>
        <p:guide orient="horz" pos="396"/>
        <p:guide orient="horz" pos="177"/>
        <p:guide orient="horz" pos="964"/>
        <p:guide pos="615"/>
        <p:guide pos="56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515"/>
    </p:cViewPr>
  </p:sorterViewPr>
  <p:notesViewPr>
    <p:cSldViewPr snapToGrid="0" showGuides="1">
      <p:cViewPr varScale="1">
        <p:scale>
          <a:sx n="62" d="100"/>
          <a:sy n="62" d="100"/>
        </p:scale>
        <p:origin x="-3378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C7B8B3E-A69B-41A1-A818-B9D759775EA8}">
      <dgm:prSet phldrT="[Текст]" custT="1"/>
      <dgm:spPr/>
      <dgm:t>
        <a:bodyPr/>
        <a:lstStyle/>
        <a:p>
          <a:r>
            <a:rPr lang="ru-RU" sz="2000" dirty="0" smtClean="0"/>
            <a:t>Новые медицинские технологии</a:t>
          </a:r>
        </a:p>
        <a:p>
          <a:endParaRPr lang="ru-RU" sz="2000" dirty="0"/>
        </a:p>
      </dgm:t>
    </dgm:pt>
    <dgm:pt modelId="{A661773D-4FE9-489E-972B-109649A28288}" type="parTrans" cxnId="{31A07F1D-548E-4CE4-9E78-BF8838C7CF74}">
      <dgm:prSet/>
      <dgm:spPr/>
      <dgm:t>
        <a:bodyPr/>
        <a:lstStyle/>
        <a:p>
          <a:endParaRPr lang="ru-RU"/>
        </a:p>
      </dgm:t>
    </dgm:pt>
    <dgm:pt modelId="{19805DCF-1A9F-4A44-91C5-3B3847CAE44C}" type="sibTrans" cxnId="{31A07F1D-548E-4CE4-9E78-BF8838C7CF74}">
      <dgm:prSet/>
      <dgm:spPr/>
      <dgm:t>
        <a:bodyPr/>
        <a:lstStyle/>
        <a:p>
          <a:endParaRPr lang="ru-RU"/>
        </a:p>
      </dgm:t>
    </dgm:pt>
    <dgm:pt modelId="{9926697E-D420-4E11-9C41-B4540AE2CA7D}">
      <dgm:prSet phldrT="[Текст]"/>
      <dgm:spPr/>
      <dgm:t>
        <a:bodyPr/>
        <a:lstStyle/>
        <a:p>
          <a:r>
            <a:rPr lang="ru-RU" dirty="0" smtClean="0"/>
            <a:t>Клеточные технологии и регенеративная медицина</a:t>
          </a:r>
          <a:endParaRPr lang="ru-RU" dirty="0"/>
        </a:p>
      </dgm:t>
    </dgm:pt>
    <dgm:pt modelId="{FF48CA06-739A-4768-A00B-06E3C141AB6E}" type="parTrans" cxnId="{FF63121B-E3C0-4854-89E4-CA1F55814DA5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76FBAB2D-B769-4622-8F65-4115A4F93D47}" type="sibTrans" cxnId="{FF63121B-E3C0-4854-89E4-CA1F55814DA5}">
      <dgm:prSet/>
      <dgm:spPr/>
      <dgm:t>
        <a:bodyPr/>
        <a:lstStyle/>
        <a:p>
          <a:endParaRPr lang="ru-RU"/>
        </a:p>
      </dgm:t>
    </dgm:pt>
    <dgm:pt modelId="{B2D7CA34-44DA-4205-BC9A-B57EA184B9DE}">
      <dgm:prSet/>
      <dgm:spPr/>
      <dgm:t>
        <a:bodyPr/>
        <a:lstStyle/>
        <a:p>
          <a:r>
            <a:rPr lang="ru-RU" dirty="0" smtClean="0"/>
            <a:t>Генная терапия</a:t>
          </a:r>
          <a:endParaRPr lang="ru-RU" dirty="0"/>
        </a:p>
      </dgm:t>
    </dgm:pt>
    <dgm:pt modelId="{D1FDE5CD-17F0-4B91-8268-80473673C68E}" type="parTrans" cxnId="{B01977D1-139A-4B00-9139-5B99E140EB01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3811FCD7-6E02-48ED-AAC8-D47F4EDB24E2}" type="sibTrans" cxnId="{B01977D1-139A-4B00-9139-5B99E140EB01}">
      <dgm:prSet/>
      <dgm:spPr/>
      <dgm:t>
        <a:bodyPr/>
        <a:lstStyle/>
        <a:p>
          <a:endParaRPr lang="ru-RU"/>
        </a:p>
      </dgm:t>
    </dgm:pt>
    <dgm:pt modelId="{F6D1BF6C-DF88-40B5-BD92-59A86A0B5BBA}">
      <dgm:prSet/>
      <dgm:spPr/>
      <dgm:t>
        <a:bodyPr/>
        <a:lstStyle/>
        <a:p>
          <a:r>
            <a:rPr lang="ru-RU" dirty="0" smtClean="0"/>
            <a:t>Терапевтические вакцины и иммунотерапия</a:t>
          </a:r>
          <a:endParaRPr lang="ru-RU" dirty="0"/>
        </a:p>
      </dgm:t>
    </dgm:pt>
    <dgm:pt modelId="{6E89833A-3C43-48AC-AA64-F7EF438D49C8}" type="parTrans" cxnId="{2650121D-DAF9-40D8-999C-6C349A440106}">
      <dgm:prSet/>
      <dgm:spPr>
        <a:ln cap="sq">
          <a:noFill/>
        </a:ln>
      </dgm:spPr>
      <dgm:t>
        <a:bodyPr/>
        <a:lstStyle/>
        <a:p>
          <a:endParaRPr lang="ru-RU"/>
        </a:p>
      </dgm:t>
    </dgm:pt>
    <dgm:pt modelId="{A914DCB4-BCCF-4F1C-A02F-253D22294EE2}" type="sibTrans" cxnId="{2650121D-DAF9-40D8-999C-6C349A440106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E49F64-4B95-4ACE-B15B-D0C29AE96CAA}" type="pres">
      <dgm:prSet presAssocID="{DC7B8B3E-A69B-41A1-A818-B9D759775EA8}" presName="root" presStyleCnt="0"/>
      <dgm:spPr/>
    </dgm:pt>
    <dgm:pt modelId="{025C9137-8F91-491C-8F1B-F68EE96D31BD}" type="pres">
      <dgm:prSet presAssocID="{DC7B8B3E-A69B-41A1-A818-B9D759775EA8}" presName="rootComposite" presStyleCnt="0"/>
      <dgm:spPr/>
    </dgm:pt>
    <dgm:pt modelId="{DE9B460A-C0DD-4B5E-A777-83336208A6AD}" type="pres">
      <dgm:prSet presAssocID="{DC7B8B3E-A69B-41A1-A818-B9D759775EA8}" presName="rootText" presStyleLbl="node1" presStyleIdx="0" presStyleCnt="1" custScaleX="100091" custScaleY="134726" custLinFactX="-38884" custLinFactNeighborX="-100000" custLinFactNeighborY="1891"/>
      <dgm:spPr/>
      <dgm:t>
        <a:bodyPr/>
        <a:lstStyle/>
        <a:p>
          <a:endParaRPr lang="ru-RU"/>
        </a:p>
      </dgm:t>
    </dgm:pt>
    <dgm:pt modelId="{FDB4508A-3F67-465D-92FF-FD852760DFBE}" type="pres">
      <dgm:prSet presAssocID="{DC7B8B3E-A69B-41A1-A818-B9D759775EA8}" presName="rootConnector" presStyleLbl="node1" presStyleIdx="0" presStyleCnt="1"/>
      <dgm:spPr/>
      <dgm:t>
        <a:bodyPr/>
        <a:lstStyle/>
        <a:p>
          <a:endParaRPr lang="ru-RU"/>
        </a:p>
      </dgm:t>
    </dgm:pt>
    <dgm:pt modelId="{F5D42BC9-807C-4CFB-AB11-6B5141EAFF53}" type="pres">
      <dgm:prSet presAssocID="{DC7B8B3E-A69B-41A1-A818-B9D759775EA8}" presName="childShape" presStyleCnt="0"/>
      <dgm:spPr/>
    </dgm:pt>
    <dgm:pt modelId="{678C4053-4503-488F-933B-A400B52DD44F}" type="pres">
      <dgm:prSet presAssocID="{FF48CA06-739A-4768-A00B-06E3C141AB6E}" presName="Name13" presStyleLbl="parChTrans1D2" presStyleIdx="0" presStyleCnt="3"/>
      <dgm:spPr/>
      <dgm:t>
        <a:bodyPr/>
        <a:lstStyle/>
        <a:p>
          <a:endParaRPr lang="ru-RU"/>
        </a:p>
      </dgm:t>
    </dgm:pt>
    <dgm:pt modelId="{F28E7667-34F9-4FA8-8681-B30B87477454}" type="pres">
      <dgm:prSet presAssocID="{9926697E-D420-4E11-9C41-B4540AE2CA7D}" presName="childText" presStyleLbl="bgAcc1" presStyleIdx="0" presStyleCnt="3" custScaleX="94692" custScaleY="87483" custLinFactY="-15748" custLinFactNeighborX="-6495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479915-77DE-4B40-8A10-EC353BE2A4DC}" type="pres">
      <dgm:prSet presAssocID="{D1FDE5CD-17F0-4B91-8268-80473673C68E}" presName="Name13" presStyleLbl="parChTrans1D2" presStyleIdx="1" presStyleCnt="3"/>
      <dgm:spPr/>
      <dgm:t>
        <a:bodyPr/>
        <a:lstStyle/>
        <a:p>
          <a:endParaRPr lang="ru-RU"/>
        </a:p>
      </dgm:t>
    </dgm:pt>
    <dgm:pt modelId="{426AAC2D-6E26-4703-B1CC-5651F38340A8}" type="pres">
      <dgm:prSet presAssocID="{B2D7CA34-44DA-4205-BC9A-B57EA184B9DE}" presName="childText" presStyleLbl="bgAcc1" presStyleIdx="1" presStyleCnt="3" custLinFactX="57122" custLinFactY="-100000" custLinFactNeighborX="100000" custLinFactNeighborY="-1259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F7F779-522F-4EC3-BC9A-D39D8B45210F}" type="pres">
      <dgm:prSet presAssocID="{6E89833A-3C43-48AC-AA64-F7EF438D49C8}" presName="Name13" presStyleLbl="parChTrans1D2" presStyleIdx="2" presStyleCnt="3"/>
      <dgm:spPr/>
      <dgm:t>
        <a:bodyPr/>
        <a:lstStyle/>
        <a:p>
          <a:endParaRPr lang="ru-RU"/>
        </a:p>
      </dgm:t>
    </dgm:pt>
    <dgm:pt modelId="{0A1DE4C1-36DA-435F-BC75-9AEA0A636F79}" type="pres">
      <dgm:prSet presAssocID="{F6D1BF6C-DF88-40B5-BD92-59A86A0B5BBA}" presName="childText" presStyleLbl="bgAcc1" presStyleIdx="2" presStyleCnt="3" custLinFactY="-150942" custLinFactNeighborX="45203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4C4595-407D-491C-83C7-E532F618E9E7}" type="presOf" srcId="{FF48CA06-739A-4768-A00B-06E3C141AB6E}" destId="{678C4053-4503-488F-933B-A400B52DD44F}" srcOrd="0" destOrd="0" presId="urn:microsoft.com/office/officeart/2005/8/layout/hierarchy3"/>
    <dgm:cxn modelId="{3234E93C-21FC-4356-ABEA-AC4B3589618E}" type="presOf" srcId="{DC7B8B3E-A69B-41A1-A818-B9D759775EA8}" destId="{FDB4508A-3F67-465D-92FF-FD852760DFBE}" srcOrd="1" destOrd="0" presId="urn:microsoft.com/office/officeart/2005/8/layout/hierarchy3"/>
    <dgm:cxn modelId="{2650121D-DAF9-40D8-999C-6C349A440106}" srcId="{DC7B8B3E-A69B-41A1-A818-B9D759775EA8}" destId="{F6D1BF6C-DF88-40B5-BD92-59A86A0B5BBA}" srcOrd="2" destOrd="0" parTransId="{6E89833A-3C43-48AC-AA64-F7EF438D49C8}" sibTransId="{A914DCB4-BCCF-4F1C-A02F-253D22294EE2}"/>
    <dgm:cxn modelId="{70683933-EF5C-4135-B376-D05C5339798A}" type="presOf" srcId="{D1FDE5CD-17F0-4B91-8268-80473673C68E}" destId="{0B479915-77DE-4B40-8A10-EC353BE2A4DC}" srcOrd="0" destOrd="0" presId="urn:microsoft.com/office/officeart/2005/8/layout/hierarchy3"/>
    <dgm:cxn modelId="{4469E95D-AEBC-433E-A434-551A5690777E}" type="presOf" srcId="{B2D7CA34-44DA-4205-BC9A-B57EA184B9DE}" destId="{426AAC2D-6E26-4703-B1CC-5651F38340A8}" srcOrd="0" destOrd="0" presId="urn:microsoft.com/office/officeart/2005/8/layout/hierarchy3"/>
    <dgm:cxn modelId="{FC78FD2C-5652-4DE2-BC98-F0FF7B58F216}" type="presOf" srcId="{C65496A0-3C27-4D8D-BEAF-1F233BDABFC3}" destId="{E1816B87-C809-428B-BC64-BDDA44598121}" srcOrd="0" destOrd="0" presId="urn:microsoft.com/office/officeart/2005/8/layout/hierarchy3"/>
    <dgm:cxn modelId="{31A07F1D-548E-4CE4-9E78-BF8838C7CF74}" srcId="{C65496A0-3C27-4D8D-BEAF-1F233BDABFC3}" destId="{DC7B8B3E-A69B-41A1-A818-B9D759775EA8}" srcOrd="0" destOrd="0" parTransId="{A661773D-4FE9-489E-972B-109649A28288}" sibTransId="{19805DCF-1A9F-4A44-91C5-3B3847CAE44C}"/>
    <dgm:cxn modelId="{FF63121B-E3C0-4854-89E4-CA1F55814DA5}" srcId="{DC7B8B3E-A69B-41A1-A818-B9D759775EA8}" destId="{9926697E-D420-4E11-9C41-B4540AE2CA7D}" srcOrd="0" destOrd="0" parTransId="{FF48CA06-739A-4768-A00B-06E3C141AB6E}" sibTransId="{76FBAB2D-B769-4622-8F65-4115A4F93D47}"/>
    <dgm:cxn modelId="{51239337-32E3-4162-9787-5895D8D49422}" type="presOf" srcId="{DC7B8B3E-A69B-41A1-A818-B9D759775EA8}" destId="{DE9B460A-C0DD-4B5E-A777-83336208A6AD}" srcOrd="0" destOrd="0" presId="urn:microsoft.com/office/officeart/2005/8/layout/hierarchy3"/>
    <dgm:cxn modelId="{3B091FE1-943A-4F94-93FB-126A407ACFBD}" type="presOf" srcId="{9926697E-D420-4E11-9C41-B4540AE2CA7D}" destId="{F28E7667-34F9-4FA8-8681-B30B87477454}" srcOrd="0" destOrd="0" presId="urn:microsoft.com/office/officeart/2005/8/layout/hierarchy3"/>
    <dgm:cxn modelId="{B3340C20-1717-4374-BB95-24FB2F20F290}" type="presOf" srcId="{6E89833A-3C43-48AC-AA64-F7EF438D49C8}" destId="{F6F7F779-522F-4EC3-BC9A-D39D8B45210F}" srcOrd="0" destOrd="0" presId="urn:microsoft.com/office/officeart/2005/8/layout/hierarchy3"/>
    <dgm:cxn modelId="{B01977D1-139A-4B00-9139-5B99E140EB01}" srcId="{DC7B8B3E-A69B-41A1-A818-B9D759775EA8}" destId="{B2D7CA34-44DA-4205-BC9A-B57EA184B9DE}" srcOrd="1" destOrd="0" parTransId="{D1FDE5CD-17F0-4B91-8268-80473673C68E}" sibTransId="{3811FCD7-6E02-48ED-AAC8-D47F4EDB24E2}"/>
    <dgm:cxn modelId="{FD3B5A75-EE88-416E-B9E3-113876B16D76}" type="presOf" srcId="{F6D1BF6C-DF88-40B5-BD92-59A86A0B5BBA}" destId="{0A1DE4C1-36DA-435F-BC75-9AEA0A636F79}" srcOrd="0" destOrd="0" presId="urn:microsoft.com/office/officeart/2005/8/layout/hierarchy3"/>
    <dgm:cxn modelId="{5FF790E2-B648-4457-B6F9-E83DA1E3164C}" type="presParOf" srcId="{E1816B87-C809-428B-BC64-BDDA44598121}" destId="{43E49F64-4B95-4ACE-B15B-D0C29AE96CAA}" srcOrd="0" destOrd="0" presId="urn:microsoft.com/office/officeart/2005/8/layout/hierarchy3"/>
    <dgm:cxn modelId="{D35D2A4B-3822-4DBC-BC9D-1DFBB4B4A6BB}" type="presParOf" srcId="{43E49F64-4B95-4ACE-B15B-D0C29AE96CAA}" destId="{025C9137-8F91-491C-8F1B-F68EE96D31BD}" srcOrd="0" destOrd="0" presId="urn:microsoft.com/office/officeart/2005/8/layout/hierarchy3"/>
    <dgm:cxn modelId="{EFC284E7-8CBD-4FE0-9CA4-787A14FCA7BE}" type="presParOf" srcId="{025C9137-8F91-491C-8F1B-F68EE96D31BD}" destId="{DE9B460A-C0DD-4B5E-A777-83336208A6AD}" srcOrd="0" destOrd="0" presId="urn:microsoft.com/office/officeart/2005/8/layout/hierarchy3"/>
    <dgm:cxn modelId="{3095ECA3-DB79-49B0-BAA1-12460D21EDF3}" type="presParOf" srcId="{025C9137-8F91-491C-8F1B-F68EE96D31BD}" destId="{FDB4508A-3F67-465D-92FF-FD852760DFBE}" srcOrd="1" destOrd="0" presId="urn:microsoft.com/office/officeart/2005/8/layout/hierarchy3"/>
    <dgm:cxn modelId="{AAC24255-52F0-4F99-B5F2-9648171AE497}" type="presParOf" srcId="{43E49F64-4B95-4ACE-B15B-D0C29AE96CAA}" destId="{F5D42BC9-807C-4CFB-AB11-6B5141EAFF53}" srcOrd="1" destOrd="0" presId="urn:microsoft.com/office/officeart/2005/8/layout/hierarchy3"/>
    <dgm:cxn modelId="{FC05AC39-CD88-4AE1-8F6C-52D9F02D0FAA}" type="presParOf" srcId="{F5D42BC9-807C-4CFB-AB11-6B5141EAFF53}" destId="{678C4053-4503-488F-933B-A400B52DD44F}" srcOrd="0" destOrd="0" presId="urn:microsoft.com/office/officeart/2005/8/layout/hierarchy3"/>
    <dgm:cxn modelId="{E11313B1-0307-4647-A19B-C20469B37A7D}" type="presParOf" srcId="{F5D42BC9-807C-4CFB-AB11-6B5141EAFF53}" destId="{F28E7667-34F9-4FA8-8681-B30B87477454}" srcOrd="1" destOrd="0" presId="urn:microsoft.com/office/officeart/2005/8/layout/hierarchy3"/>
    <dgm:cxn modelId="{F2C7EC7D-60FC-4BCA-A7F0-183779D23361}" type="presParOf" srcId="{F5D42BC9-807C-4CFB-AB11-6B5141EAFF53}" destId="{0B479915-77DE-4B40-8A10-EC353BE2A4DC}" srcOrd="2" destOrd="0" presId="urn:microsoft.com/office/officeart/2005/8/layout/hierarchy3"/>
    <dgm:cxn modelId="{74B9B740-ED1E-4FC4-B774-6D61FD7F4B23}" type="presParOf" srcId="{F5D42BC9-807C-4CFB-AB11-6B5141EAFF53}" destId="{426AAC2D-6E26-4703-B1CC-5651F38340A8}" srcOrd="3" destOrd="0" presId="urn:microsoft.com/office/officeart/2005/8/layout/hierarchy3"/>
    <dgm:cxn modelId="{74BD20CB-A7B3-448D-A0CE-ECDFF888B3B7}" type="presParOf" srcId="{F5D42BC9-807C-4CFB-AB11-6B5141EAFF53}" destId="{F6F7F779-522F-4EC3-BC9A-D39D8B45210F}" srcOrd="4" destOrd="0" presId="urn:microsoft.com/office/officeart/2005/8/layout/hierarchy3"/>
    <dgm:cxn modelId="{5BA5C39B-775B-4A13-A7ED-67382B7A332A}" type="presParOf" srcId="{F5D42BC9-807C-4CFB-AB11-6B5141EAFF53}" destId="{0A1DE4C1-36DA-435F-BC75-9AEA0A636F7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/>
      <dgm:spPr/>
      <dgm:t>
        <a:bodyPr/>
        <a:lstStyle/>
        <a:p>
          <a:r>
            <a:rPr lang="ru-RU" dirty="0" smtClean="0"/>
            <a:t>Компьютерное моделирование для фармацевтической </a:t>
          </a:r>
          <a:r>
            <a:rPr lang="ru-RU" dirty="0" err="1" smtClean="0"/>
            <a:t>отрсали</a:t>
          </a:r>
          <a:endParaRPr lang="ru-RU" dirty="0" smtClean="0"/>
        </a:p>
        <a:p>
          <a:endParaRPr lang="ru-RU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1BF0A9AC-2B8D-4E94-8DE9-539E980E0D2C}">
      <dgm:prSet/>
      <dgm:spPr/>
      <dgm:t>
        <a:bodyPr/>
        <a:lstStyle/>
        <a:p>
          <a:r>
            <a:rPr lang="ru-RU" dirty="0" smtClean="0"/>
            <a:t>Моделирование структур и функций </a:t>
          </a:r>
          <a:r>
            <a:rPr lang="ru-RU" dirty="0" err="1" smtClean="0"/>
            <a:t>биомолекул</a:t>
          </a:r>
          <a:endParaRPr lang="ru-RU" dirty="0"/>
        </a:p>
      </dgm:t>
    </dgm:pt>
    <dgm:pt modelId="{30A740EA-1793-46D0-B26C-5E8F0B7D0145}" type="parTrans" cxnId="{987F0FB1-0CAE-47EC-9370-AB699454CAB9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C408CA4F-29D3-4742-8CE7-EBE106BD43E3}" type="sibTrans" cxnId="{987F0FB1-0CAE-47EC-9370-AB699454CAB9}">
      <dgm:prSet/>
      <dgm:spPr/>
      <dgm:t>
        <a:bodyPr/>
        <a:lstStyle/>
        <a:p>
          <a:endParaRPr lang="ru-RU"/>
        </a:p>
      </dgm:t>
    </dgm:pt>
    <dgm:pt modelId="{CACE1B06-6AE2-441A-B2FE-CA0CF0A81ED3}">
      <dgm:prSet/>
      <dgm:spPr/>
      <dgm:t>
        <a:bodyPr/>
        <a:lstStyle/>
        <a:p>
          <a:r>
            <a:rPr lang="ru-RU" dirty="0" smtClean="0"/>
            <a:t>Виртуальный скрининг и молекулярный </a:t>
          </a:r>
          <a:r>
            <a:rPr lang="ru-RU" dirty="0" err="1" smtClean="0"/>
            <a:t>докинг</a:t>
          </a:r>
          <a:endParaRPr lang="ru-RU" dirty="0" smtClean="0"/>
        </a:p>
      </dgm:t>
    </dgm:pt>
    <dgm:pt modelId="{BACB90DB-FA9A-4D67-932A-E96B67461058}" type="sibTrans" cxnId="{863CDE1C-40BB-4E33-AC91-1B80E41C99F3}">
      <dgm:prSet/>
      <dgm:spPr/>
      <dgm:t>
        <a:bodyPr/>
        <a:lstStyle/>
        <a:p>
          <a:endParaRPr lang="ru-RU"/>
        </a:p>
      </dgm:t>
    </dgm:pt>
    <dgm:pt modelId="{EC895BAE-0D1F-42F8-B3E3-BC5CAE7C4E7A}" type="parTrans" cxnId="{863CDE1C-40BB-4E33-AC91-1B80E41C99F3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771B3349-4A8E-48BE-AF90-89BB6966F490}">
      <dgm:prSet custT="1"/>
      <dgm:spPr>
        <a:noFill/>
        <a:ln w="0">
          <a:solidFill>
            <a:srgbClr val="00B0F0"/>
          </a:solidFill>
        </a:ln>
      </dgm:spPr>
      <dgm:t>
        <a:bodyPr/>
        <a:lstStyle/>
        <a:p>
          <a:r>
            <a:rPr lang="ru-RU" sz="1400" dirty="0" smtClean="0"/>
            <a:t>Лид-оптимизация</a:t>
          </a:r>
          <a:endParaRPr lang="ru-RU" sz="1400" dirty="0"/>
        </a:p>
      </dgm:t>
    </dgm:pt>
    <dgm:pt modelId="{4EFD5CFA-3241-41DB-B684-195D0C3EAD2F}" type="parTrans" cxnId="{15FA791A-87DE-4AE3-9FA5-786CD29CBA10}">
      <dgm:prSet/>
      <dgm:spPr/>
      <dgm:t>
        <a:bodyPr/>
        <a:lstStyle/>
        <a:p>
          <a:endParaRPr lang="ru-RU"/>
        </a:p>
      </dgm:t>
    </dgm:pt>
    <dgm:pt modelId="{288A430C-D44A-4528-8634-CE9445EEB31B}" type="sibTrans" cxnId="{15FA791A-87DE-4AE3-9FA5-786CD29CBA10}">
      <dgm:prSet/>
      <dgm:spPr/>
      <dgm:t>
        <a:bodyPr/>
        <a:lstStyle/>
        <a:p>
          <a:endParaRPr lang="ru-RU"/>
        </a:p>
      </dgm:t>
    </dgm:pt>
    <dgm:pt modelId="{DAB45880-EFDE-414C-86FE-D57DC821F5FA}">
      <dgm:prSet/>
      <dgm:spPr/>
      <dgm:t>
        <a:bodyPr/>
        <a:lstStyle/>
        <a:p>
          <a:r>
            <a:rPr lang="ru-RU" dirty="0" smtClean="0"/>
            <a:t>Анализ изображений и методы визуализации</a:t>
          </a:r>
          <a:endParaRPr lang="ru-RU" dirty="0"/>
        </a:p>
      </dgm:t>
    </dgm:pt>
    <dgm:pt modelId="{7791DBA2-B412-4C46-8CF7-8296FA3676D2}" type="parTrans" cxnId="{1F698AD8-7196-4C60-AF0C-B99198EFD4A5}">
      <dgm:prSet/>
      <dgm:spPr/>
      <dgm:t>
        <a:bodyPr/>
        <a:lstStyle/>
        <a:p>
          <a:endParaRPr lang="ru-RU"/>
        </a:p>
      </dgm:t>
    </dgm:pt>
    <dgm:pt modelId="{E02CCA4B-8259-47EE-80FB-D8333B87941A}" type="sibTrans" cxnId="{1F698AD8-7196-4C60-AF0C-B99198EFD4A5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3" custScaleX="25353" custScaleY="28434" custLinFactNeighborX="-6587" custLinFactNeighborY="-13286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3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  <dgm:pt modelId="{178E801E-3711-48DD-ACFE-B5963F3017AD}" type="pres">
      <dgm:prSet presAssocID="{30A740EA-1793-46D0-B26C-5E8F0B7D0145}" presName="Name13" presStyleLbl="parChTrans1D2" presStyleIdx="0" presStyleCnt="2"/>
      <dgm:spPr/>
      <dgm:t>
        <a:bodyPr/>
        <a:lstStyle/>
        <a:p>
          <a:endParaRPr lang="ru-RU"/>
        </a:p>
      </dgm:t>
    </dgm:pt>
    <dgm:pt modelId="{5616B8EB-D52B-4239-AC95-3B3E4A4A99BF}" type="pres">
      <dgm:prSet presAssocID="{1BF0A9AC-2B8D-4E94-8DE9-539E980E0D2C}" presName="childText" presStyleLbl="bgAcc1" presStyleIdx="0" presStyleCnt="2" custScaleX="27730" custScaleY="25383" custLinFactNeighborX="75717" custLinFactNeighborY="-597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CA158F-BD58-4AC8-AB13-0479D0CE95B3}" type="pres">
      <dgm:prSet presAssocID="{EC895BAE-0D1F-42F8-B3E3-BC5CAE7C4E7A}" presName="Name13" presStyleLbl="parChTrans1D2" presStyleIdx="1" presStyleCnt="2"/>
      <dgm:spPr/>
      <dgm:t>
        <a:bodyPr/>
        <a:lstStyle/>
        <a:p>
          <a:endParaRPr lang="ru-RU"/>
        </a:p>
      </dgm:t>
    </dgm:pt>
    <dgm:pt modelId="{13CCC2E7-D95F-4CB3-90CD-026076E35D21}" type="pres">
      <dgm:prSet presAssocID="{CACE1B06-6AE2-441A-B2FE-CA0CF0A81ED3}" presName="childText" presStyleLbl="bgAcc1" presStyleIdx="1" presStyleCnt="2" custScaleX="24729" custScaleY="25473" custLinFactY="-10203" custLinFactNeighborX="4164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EEAF1-4D48-4F9A-974C-2DCE9DBCB407}" type="pres">
      <dgm:prSet presAssocID="{DAB45880-EFDE-414C-86FE-D57DC821F5FA}" presName="root" presStyleCnt="0"/>
      <dgm:spPr/>
    </dgm:pt>
    <dgm:pt modelId="{C7ECB6DF-E499-4EE0-B2B5-F473ACB3AD60}" type="pres">
      <dgm:prSet presAssocID="{DAB45880-EFDE-414C-86FE-D57DC821F5FA}" presName="rootComposite" presStyleCnt="0"/>
      <dgm:spPr/>
    </dgm:pt>
    <dgm:pt modelId="{2CAD3072-2A7E-44D3-ABB0-E55FEFDAC3E6}" type="pres">
      <dgm:prSet presAssocID="{DAB45880-EFDE-414C-86FE-D57DC821F5FA}" presName="rootText" presStyleLbl="node1" presStyleIdx="1" presStyleCnt="3" custScaleX="25353" custScaleY="28434" custLinFactNeighborX="-51718" custLinFactNeighborY="70148"/>
      <dgm:spPr/>
      <dgm:t>
        <a:bodyPr/>
        <a:lstStyle/>
        <a:p>
          <a:endParaRPr lang="ru-RU"/>
        </a:p>
      </dgm:t>
    </dgm:pt>
    <dgm:pt modelId="{DABF0A6E-E26D-486E-A0C3-2480C2E3F328}" type="pres">
      <dgm:prSet presAssocID="{DAB45880-EFDE-414C-86FE-D57DC821F5FA}" presName="rootConnector" presStyleLbl="node1" presStyleIdx="1" presStyleCnt="3"/>
      <dgm:spPr/>
      <dgm:t>
        <a:bodyPr/>
        <a:lstStyle/>
        <a:p>
          <a:endParaRPr lang="ru-RU"/>
        </a:p>
      </dgm:t>
    </dgm:pt>
    <dgm:pt modelId="{35681EA9-42C6-4ECF-B429-595104C11364}" type="pres">
      <dgm:prSet presAssocID="{DAB45880-EFDE-414C-86FE-D57DC821F5FA}" presName="childShape" presStyleCnt="0"/>
      <dgm:spPr/>
    </dgm:pt>
    <dgm:pt modelId="{D24479BF-99E2-4661-9FF1-20CA4341B6FB}" type="pres">
      <dgm:prSet presAssocID="{771B3349-4A8E-48BE-AF90-89BB6966F490}" presName="root" presStyleCnt="0"/>
      <dgm:spPr/>
    </dgm:pt>
    <dgm:pt modelId="{B7A3CC42-8B30-4725-A437-825E393AC02C}" type="pres">
      <dgm:prSet presAssocID="{771B3349-4A8E-48BE-AF90-89BB6966F490}" presName="rootComposite" presStyleCnt="0"/>
      <dgm:spPr/>
    </dgm:pt>
    <dgm:pt modelId="{958C2AC5-83EC-4270-92A7-74EEB466BF47}" type="pres">
      <dgm:prSet presAssocID="{771B3349-4A8E-48BE-AF90-89BB6966F490}" presName="rootText" presStyleLbl="node1" presStyleIdx="2" presStyleCnt="3" custScaleX="17913" custScaleY="27949" custLinFactNeighborX="-7746" custLinFactNeighborY="-5866"/>
      <dgm:spPr/>
      <dgm:t>
        <a:bodyPr/>
        <a:lstStyle/>
        <a:p>
          <a:endParaRPr lang="ru-RU"/>
        </a:p>
      </dgm:t>
    </dgm:pt>
    <dgm:pt modelId="{67A678AC-2912-4B76-B0B5-66F5C87DEB5F}" type="pres">
      <dgm:prSet presAssocID="{771B3349-4A8E-48BE-AF90-89BB6966F490}" presName="rootConnector" presStyleLbl="node1" presStyleIdx="2" presStyleCnt="3"/>
      <dgm:spPr/>
      <dgm:t>
        <a:bodyPr/>
        <a:lstStyle/>
        <a:p>
          <a:endParaRPr lang="ru-RU"/>
        </a:p>
      </dgm:t>
    </dgm:pt>
    <dgm:pt modelId="{2B746586-3CF0-40D6-BC94-6AA380B971B5}" type="pres">
      <dgm:prSet presAssocID="{771B3349-4A8E-48BE-AF90-89BB6966F490}" presName="childShape" presStyleCnt="0"/>
      <dgm:spPr/>
    </dgm:pt>
  </dgm:ptLst>
  <dgm:cxnLst>
    <dgm:cxn modelId="{5625D239-0DFC-4B2D-AD2E-377CC14E68E1}" type="presOf" srcId="{771B3349-4A8E-48BE-AF90-89BB6966F490}" destId="{67A678AC-2912-4B76-B0B5-66F5C87DEB5F}" srcOrd="1" destOrd="0" presId="urn:microsoft.com/office/officeart/2005/8/layout/hierarchy3"/>
    <dgm:cxn modelId="{7EC06355-B805-46A9-A336-2D0B3B5BCCAD}" type="presOf" srcId="{CACE1B06-6AE2-441A-B2FE-CA0CF0A81ED3}" destId="{13CCC2E7-D95F-4CB3-90CD-026076E35D21}" srcOrd="0" destOrd="0" presId="urn:microsoft.com/office/officeart/2005/8/layout/hierarchy3"/>
    <dgm:cxn modelId="{3414228A-4933-4A6D-A4BB-F64D82C06842}" type="presOf" srcId="{1BF0A9AC-2B8D-4E94-8DE9-539E980E0D2C}" destId="{5616B8EB-D52B-4239-AC95-3B3E4A4A99BF}" srcOrd="0" destOrd="0" presId="urn:microsoft.com/office/officeart/2005/8/layout/hierarchy3"/>
    <dgm:cxn modelId="{15FA791A-87DE-4AE3-9FA5-786CD29CBA10}" srcId="{C65496A0-3C27-4D8D-BEAF-1F233BDABFC3}" destId="{771B3349-4A8E-48BE-AF90-89BB6966F490}" srcOrd="2" destOrd="0" parTransId="{4EFD5CFA-3241-41DB-B684-195D0C3EAD2F}" sibTransId="{288A430C-D44A-4528-8634-CE9445EEB31B}"/>
    <dgm:cxn modelId="{987F0FB1-0CAE-47EC-9370-AB699454CAB9}" srcId="{D7411247-B44D-4817-BE94-7D9B4A2A737A}" destId="{1BF0A9AC-2B8D-4E94-8DE9-539E980E0D2C}" srcOrd="0" destOrd="0" parTransId="{30A740EA-1793-46D0-B26C-5E8F0B7D0145}" sibTransId="{C408CA4F-29D3-4742-8CE7-EBE106BD43E3}"/>
    <dgm:cxn modelId="{9BC1DAE1-9131-4BDE-A50B-A5398EC9A776}" type="presOf" srcId="{C65496A0-3C27-4D8D-BEAF-1F233BDABFC3}" destId="{E1816B87-C809-428B-BC64-BDDA44598121}" srcOrd="0" destOrd="0" presId="urn:microsoft.com/office/officeart/2005/8/layout/hierarchy3"/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59E9D058-9F05-4A6E-B72B-1A8CEF11507A}" type="presOf" srcId="{EC895BAE-0D1F-42F8-B3E3-BC5CAE7C4E7A}" destId="{28CA158F-BD58-4AC8-AB13-0479D0CE95B3}" srcOrd="0" destOrd="0" presId="urn:microsoft.com/office/officeart/2005/8/layout/hierarchy3"/>
    <dgm:cxn modelId="{037A9654-FE70-490E-BD23-568CBA0734E1}" type="presOf" srcId="{DAB45880-EFDE-414C-86FE-D57DC821F5FA}" destId="{DABF0A6E-E26D-486E-A0C3-2480C2E3F328}" srcOrd="1" destOrd="0" presId="urn:microsoft.com/office/officeart/2005/8/layout/hierarchy3"/>
    <dgm:cxn modelId="{F8A40454-6930-4F99-882E-3902277B83B5}" type="presOf" srcId="{30A740EA-1793-46D0-B26C-5E8F0B7D0145}" destId="{178E801E-3711-48DD-ACFE-B5963F3017AD}" srcOrd="0" destOrd="0" presId="urn:microsoft.com/office/officeart/2005/8/layout/hierarchy3"/>
    <dgm:cxn modelId="{863CDE1C-40BB-4E33-AC91-1B80E41C99F3}" srcId="{D7411247-B44D-4817-BE94-7D9B4A2A737A}" destId="{CACE1B06-6AE2-441A-B2FE-CA0CF0A81ED3}" srcOrd="1" destOrd="0" parTransId="{EC895BAE-0D1F-42F8-B3E3-BC5CAE7C4E7A}" sibTransId="{BACB90DB-FA9A-4D67-932A-E96B67461058}"/>
    <dgm:cxn modelId="{89B64E02-9872-46AB-9949-6CD2CBC974C1}" type="presOf" srcId="{D7411247-B44D-4817-BE94-7D9B4A2A737A}" destId="{C1AAD9A7-1A26-4E13-A673-B47A5868A9C9}" srcOrd="1" destOrd="0" presId="urn:microsoft.com/office/officeart/2005/8/layout/hierarchy3"/>
    <dgm:cxn modelId="{3F7BD0EB-48E2-4495-93A8-662AC04EA14E}" type="presOf" srcId="{DAB45880-EFDE-414C-86FE-D57DC821F5FA}" destId="{2CAD3072-2A7E-44D3-ABB0-E55FEFDAC3E6}" srcOrd="0" destOrd="0" presId="urn:microsoft.com/office/officeart/2005/8/layout/hierarchy3"/>
    <dgm:cxn modelId="{BD279500-481D-487D-8123-DB037BCB0A5C}" type="presOf" srcId="{771B3349-4A8E-48BE-AF90-89BB6966F490}" destId="{958C2AC5-83EC-4270-92A7-74EEB466BF47}" srcOrd="0" destOrd="0" presId="urn:microsoft.com/office/officeart/2005/8/layout/hierarchy3"/>
    <dgm:cxn modelId="{1F698AD8-7196-4C60-AF0C-B99198EFD4A5}" srcId="{C65496A0-3C27-4D8D-BEAF-1F233BDABFC3}" destId="{DAB45880-EFDE-414C-86FE-D57DC821F5FA}" srcOrd="1" destOrd="0" parTransId="{7791DBA2-B412-4C46-8CF7-8296FA3676D2}" sibTransId="{E02CCA4B-8259-47EE-80FB-D8333B87941A}"/>
    <dgm:cxn modelId="{4F3F4953-EBC0-4929-878F-D3D28EBA9EF5}" type="presOf" srcId="{D7411247-B44D-4817-BE94-7D9B4A2A737A}" destId="{EFCCDF98-FF79-4059-B384-333992AF79B7}" srcOrd="0" destOrd="0" presId="urn:microsoft.com/office/officeart/2005/8/layout/hierarchy3"/>
    <dgm:cxn modelId="{B4286D51-94BD-444E-B101-FD9EDF35A61A}" type="presParOf" srcId="{E1816B87-C809-428B-BC64-BDDA44598121}" destId="{4CC75B37-DF83-45AF-A742-10964B213561}" srcOrd="0" destOrd="0" presId="urn:microsoft.com/office/officeart/2005/8/layout/hierarchy3"/>
    <dgm:cxn modelId="{CAE13BAD-0AD4-4B74-9AB9-BD5D6CCA468A}" type="presParOf" srcId="{4CC75B37-DF83-45AF-A742-10964B213561}" destId="{9A88CE8F-E174-4FCA-AAA4-DB6003943FEF}" srcOrd="0" destOrd="0" presId="urn:microsoft.com/office/officeart/2005/8/layout/hierarchy3"/>
    <dgm:cxn modelId="{0180505E-E14E-4FDE-A5FB-EAB4D57092AE}" type="presParOf" srcId="{9A88CE8F-E174-4FCA-AAA4-DB6003943FEF}" destId="{EFCCDF98-FF79-4059-B384-333992AF79B7}" srcOrd="0" destOrd="0" presId="urn:microsoft.com/office/officeart/2005/8/layout/hierarchy3"/>
    <dgm:cxn modelId="{B4B62408-649E-483F-AE27-CC6C3757C763}" type="presParOf" srcId="{9A88CE8F-E174-4FCA-AAA4-DB6003943FEF}" destId="{C1AAD9A7-1A26-4E13-A673-B47A5868A9C9}" srcOrd="1" destOrd="0" presId="urn:microsoft.com/office/officeart/2005/8/layout/hierarchy3"/>
    <dgm:cxn modelId="{0C258A0C-D166-4230-B51A-02D96D831440}" type="presParOf" srcId="{4CC75B37-DF83-45AF-A742-10964B213561}" destId="{111B0798-BBCD-4A57-AB7F-71B8D37EA907}" srcOrd="1" destOrd="0" presId="urn:microsoft.com/office/officeart/2005/8/layout/hierarchy3"/>
    <dgm:cxn modelId="{A407883B-8E41-471B-8AAE-86911283D874}" type="presParOf" srcId="{111B0798-BBCD-4A57-AB7F-71B8D37EA907}" destId="{178E801E-3711-48DD-ACFE-B5963F3017AD}" srcOrd="0" destOrd="0" presId="urn:microsoft.com/office/officeart/2005/8/layout/hierarchy3"/>
    <dgm:cxn modelId="{BAEF7F55-4F47-4489-BA13-43F33FB3D90C}" type="presParOf" srcId="{111B0798-BBCD-4A57-AB7F-71B8D37EA907}" destId="{5616B8EB-D52B-4239-AC95-3B3E4A4A99BF}" srcOrd="1" destOrd="0" presId="urn:microsoft.com/office/officeart/2005/8/layout/hierarchy3"/>
    <dgm:cxn modelId="{F86E011F-8B6F-4AC9-86AF-3AAC5D414615}" type="presParOf" srcId="{111B0798-BBCD-4A57-AB7F-71B8D37EA907}" destId="{28CA158F-BD58-4AC8-AB13-0479D0CE95B3}" srcOrd="2" destOrd="0" presId="urn:microsoft.com/office/officeart/2005/8/layout/hierarchy3"/>
    <dgm:cxn modelId="{041CFAD3-477C-4B87-B8FD-BA2B69A71BCD}" type="presParOf" srcId="{111B0798-BBCD-4A57-AB7F-71B8D37EA907}" destId="{13CCC2E7-D95F-4CB3-90CD-026076E35D21}" srcOrd="3" destOrd="0" presId="urn:microsoft.com/office/officeart/2005/8/layout/hierarchy3"/>
    <dgm:cxn modelId="{D227EECC-3D18-4C44-934E-ED0E841A1F0A}" type="presParOf" srcId="{E1816B87-C809-428B-BC64-BDDA44598121}" destId="{C08EEAF1-4D48-4F9A-974C-2DCE9DBCB407}" srcOrd="1" destOrd="0" presId="urn:microsoft.com/office/officeart/2005/8/layout/hierarchy3"/>
    <dgm:cxn modelId="{99705CB6-FF26-4CA3-BA93-5E0B49169F01}" type="presParOf" srcId="{C08EEAF1-4D48-4F9A-974C-2DCE9DBCB407}" destId="{C7ECB6DF-E499-4EE0-B2B5-F473ACB3AD60}" srcOrd="0" destOrd="0" presId="urn:microsoft.com/office/officeart/2005/8/layout/hierarchy3"/>
    <dgm:cxn modelId="{834C8B9E-334A-420C-8428-53B35E75C634}" type="presParOf" srcId="{C7ECB6DF-E499-4EE0-B2B5-F473ACB3AD60}" destId="{2CAD3072-2A7E-44D3-ABB0-E55FEFDAC3E6}" srcOrd="0" destOrd="0" presId="urn:microsoft.com/office/officeart/2005/8/layout/hierarchy3"/>
    <dgm:cxn modelId="{0BAFA542-38A8-4A93-BE0F-661BB3A7FABD}" type="presParOf" srcId="{C7ECB6DF-E499-4EE0-B2B5-F473ACB3AD60}" destId="{DABF0A6E-E26D-486E-A0C3-2480C2E3F328}" srcOrd="1" destOrd="0" presId="urn:microsoft.com/office/officeart/2005/8/layout/hierarchy3"/>
    <dgm:cxn modelId="{BB03367F-F386-4629-821D-16DCCF4FA906}" type="presParOf" srcId="{C08EEAF1-4D48-4F9A-974C-2DCE9DBCB407}" destId="{35681EA9-42C6-4ECF-B429-595104C11364}" srcOrd="1" destOrd="0" presId="urn:microsoft.com/office/officeart/2005/8/layout/hierarchy3"/>
    <dgm:cxn modelId="{28DAAAFA-8DE8-43CC-BFA1-5A42D3B1F36F}" type="presParOf" srcId="{E1816B87-C809-428B-BC64-BDDA44598121}" destId="{D24479BF-99E2-4661-9FF1-20CA4341B6FB}" srcOrd="2" destOrd="0" presId="urn:microsoft.com/office/officeart/2005/8/layout/hierarchy3"/>
    <dgm:cxn modelId="{E23C0E48-DC34-451E-8663-CDBD7BD32DB5}" type="presParOf" srcId="{D24479BF-99E2-4661-9FF1-20CA4341B6FB}" destId="{B7A3CC42-8B30-4725-A437-825E393AC02C}" srcOrd="0" destOrd="0" presId="urn:microsoft.com/office/officeart/2005/8/layout/hierarchy3"/>
    <dgm:cxn modelId="{F73BDB4E-AC6E-444A-A5B7-666CD2737827}" type="presParOf" srcId="{B7A3CC42-8B30-4725-A437-825E393AC02C}" destId="{958C2AC5-83EC-4270-92A7-74EEB466BF47}" srcOrd="0" destOrd="0" presId="urn:microsoft.com/office/officeart/2005/8/layout/hierarchy3"/>
    <dgm:cxn modelId="{E4F69E5C-87DE-4547-8E40-101F5779E826}" type="presParOf" srcId="{B7A3CC42-8B30-4725-A437-825E393AC02C}" destId="{67A678AC-2912-4B76-B0B5-66F5C87DEB5F}" srcOrd="1" destOrd="0" presId="urn:microsoft.com/office/officeart/2005/8/layout/hierarchy3"/>
    <dgm:cxn modelId="{1A558C06-D259-4993-99C1-F98B5EAA5434}" type="presParOf" srcId="{D24479BF-99E2-4661-9FF1-20CA4341B6FB}" destId="{2B746586-3CF0-40D6-BC94-6AA380B971B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 custT="1"/>
      <dgm:spPr/>
      <dgm:t>
        <a:bodyPr/>
        <a:lstStyle/>
        <a:p>
          <a:r>
            <a:rPr lang="ru-RU" sz="1800" baseline="0" dirty="0" smtClean="0"/>
            <a:t>Системная биология</a:t>
          </a:r>
          <a:endParaRPr lang="ru-RU" sz="1800" baseline="0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1BF0A9AC-2B8D-4E94-8DE9-539E980E0D2C}">
      <dgm:prSet/>
      <dgm:spPr/>
      <dgm:t>
        <a:bodyPr/>
        <a:lstStyle/>
        <a:p>
          <a:r>
            <a:rPr lang="ru-RU" dirty="0" smtClean="0"/>
            <a:t>Виртуальные биологические системы и виртуальные организмы</a:t>
          </a:r>
          <a:endParaRPr lang="ru-RU" dirty="0"/>
        </a:p>
      </dgm:t>
    </dgm:pt>
    <dgm:pt modelId="{30A740EA-1793-46D0-B26C-5E8F0B7D0145}" type="parTrans" cxnId="{987F0FB1-0CAE-47EC-9370-AB699454CAB9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C408CA4F-29D3-4742-8CE7-EBE106BD43E3}" type="sibTrans" cxnId="{987F0FB1-0CAE-47EC-9370-AB699454CAB9}">
      <dgm:prSet/>
      <dgm:spPr/>
      <dgm:t>
        <a:bodyPr/>
        <a:lstStyle/>
        <a:p>
          <a:endParaRPr lang="ru-RU"/>
        </a:p>
      </dgm:t>
    </dgm:pt>
    <dgm:pt modelId="{CACE1B06-6AE2-441A-B2FE-CA0CF0A81ED3}">
      <dgm:prSet/>
      <dgm:spPr/>
      <dgm:t>
        <a:bodyPr/>
        <a:lstStyle/>
        <a:p>
          <a:r>
            <a:rPr lang="ru-RU" dirty="0" smtClean="0"/>
            <a:t>Молекулярные </a:t>
          </a:r>
          <a:r>
            <a:rPr lang="ru-RU" dirty="0" err="1" smtClean="0"/>
            <a:t>биомаркеры</a:t>
          </a:r>
          <a:endParaRPr lang="ru-RU" dirty="0" smtClean="0"/>
        </a:p>
      </dgm:t>
    </dgm:pt>
    <dgm:pt modelId="{BACB90DB-FA9A-4D67-932A-E96B67461058}" type="sibTrans" cxnId="{863CDE1C-40BB-4E33-AC91-1B80E41C99F3}">
      <dgm:prSet/>
      <dgm:spPr/>
      <dgm:t>
        <a:bodyPr/>
        <a:lstStyle/>
        <a:p>
          <a:endParaRPr lang="ru-RU"/>
        </a:p>
      </dgm:t>
    </dgm:pt>
    <dgm:pt modelId="{EC895BAE-0D1F-42F8-B3E3-BC5CAE7C4E7A}" type="parTrans" cxnId="{863CDE1C-40BB-4E33-AC91-1B80E41C99F3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771B3349-4A8E-48BE-AF90-89BB6966F490}">
      <dgm:prSet/>
      <dgm:spPr>
        <a:noFill/>
        <a:ln w="0">
          <a:solidFill>
            <a:srgbClr val="00B0F0"/>
          </a:solidFill>
        </a:ln>
      </dgm:spPr>
      <dgm:t>
        <a:bodyPr/>
        <a:lstStyle/>
        <a:p>
          <a:r>
            <a:rPr lang="ru-RU" dirty="0" smtClean="0"/>
            <a:t>Моделирование сигнальных метаболических путей</a:t>
          </a:r>
          <a:endParaRPr lang="ru-RU" dirty="0"/>
        </a:p>
      </dgm:t>
    </dgm:pt>
    <dgm:pt modelId="{4EFD5CFA-3241-41DB-B684-195D0C3EAD2F}" type="parTrans" cxnId="{15FA791A-87DE-4AE3-9FA5-786CD29CBA10}">
      <dgm:prSet/>
      <dgm:spPr/>
      <dgm:t>
        <a:bodyPr/>
        <a:lstStyle/>
        <a:p>
          <a:endParaRPr lang="ru-RU"/>
        </a:p>
      </dgm:t>
    </dgm:pt>
    <dgm:pt modelId="{288A430C-D44A-4528-8634-CE9445EEB31B}" type="sibTrans" cxnId="{15FA791A-87DE-4AE3-9FA5-786CD29CBA10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2" custScaleX="25353" custScaleY="28434" custLinFactNeighborX="-26904" custLinFactNeighborY="2547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2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  <dgm:pt modelId="{178E801E-3711-48DD-ACFE-B5963F3017AD}" type="pres">
      <dgm:prSet presAssocID="{30A740EA-1793-46D0-B26C-5E8F0B7D0145}" presName="Name13" presStyleLbl="parChTrans1D2" presStyleIdx="0" presStyleCnt="2"/>
      <dgm:spPr/>
      <dgm:t>
        <a:bodyPr/>
        <a:lstStyle/>
        <a:p>
          <a:endParaRPr lang="ru-RU"/>
        </a:p>
      </dgm:t>
    </dgm:pt>
    <dgm:pt modelId="{5616B8EB-D52B-4239-AC95-3B3E4A4A99BF}" type="pres">
      <dgm:prSet presAssocID="{1BF0A9AC-2B8D-4E94-8DE9-539E980E0D2C}" presName="childText" presStyleLbl="bgAcc1" presStyleIdx="0" presStyleCnt="2" custScaleX="27730" custScaleY="25383" custLinFactNeighborX="72157" custLinFactNeighborY="-483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CA158F-BD58-4AC8-AB13-0479D0CE95B3}" type="pres">
      <dgm:prSet presAssocID="{EC895BAE-0D1F-42F8-B3E3-BC5CAE7C4E7A}" presName="Name13" presStyleLbl="parChTrans1D2" presStyleIdx="1" presStyleCnt="2"/>
      <dgm:spPr/>
      <dgm:t>
        <a:bodyPr/>
        <a:lstStyle/>
        <a:p>
          <a:endParaRPr lang="ru-RU"/>
        </a:p>
      </dgm:t>
    </dgm:pt>
    <dgm:pt modelId="{13CCC2E7-D95F-4CB3-90CD-026076E35D21}" type="pres">
      <dgm:prSet presAssocID="{CACE1B06-6AE2-441A-B2FE-CA0CF0A81ED3}" presName="childText" presStyleLbl="bgAcc1" presStyleIdx="1" presStyleCnt="2" custScaleX="24729" custScaleY="25473" custLinFactNeighborX="13043" custLinFactNeighborY="-997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4479BF-99E2-4661-9FF1-20CA4341B6FB}" type="pres">
      <dgm:prSet presAssocID="{771B3349-4A8E-48BE-AF90-89BB6966F490}" presName="root" presStyleCnt="0"/>
      <dgm:spPr/>
    </dgm:pt>
    <dgm:pt modelId="{B7A3CC42-8B30-4725-A437-825E393AC02C}" type="pres">
      <dgm:prSet presAssocID="{771B3349-4A8E-48BE-AF90-89BB6966F490}" presName="rootComposite" presStyleCnt="0"/>
      <dgm:spPr/>
    </dgm:pt>
    <dgm:pt modelId="{958C2AC5-83EC-4270-92A7-74EEB466BF47}" type="pres">
      <dgm:prSet presAssocID="{771B3349-4A8E-48BE-AF90-89BB6966F490}" presName="rootText" presStyleLbl="node1" presStyleIdx="1" presStyleCnt="2" custScaleX="17913" custScaleY="27949" custLinFactNeighborX="-7573" custLinFactNeighborY="4263"/>
      <dgm:spPr/>
      <dgm:t>
        <a:bodyPr/>
        <a:lstStyle/>
        <a:p>
          <a:endParaRPr lang="ru-RU"/>
        </a:p>
      </dgm:t>
    </dgm:pt>
    <dgm:pt modelId="{67A678AC-2912-4B76-B0B5-66F5C87DEB5F}" type="pres">
      <dgm:prSet presAssocID="{771B3349-4A8E-48BE-AF90-89BB6966F490}" presName="rootConnector" presStyleLbl="node1" presStyleIdx="1" presStyleCnt="2"/>
      <dgm:spPr/>
      <dgm:t>
        <a:bodyPr/>
        <a:lstStyle/>
        <a:p>
          <a:endParaRPr lang="ru-RU"/>
        </a:p>
      </dgm:t>
    </dgm:pt>
    <dgm:pt modelId="{2B746586-3CF0-40D6-BC94-6AA380B971B5}" type="pres">
      <dgm:prSet presAssocID="{771B3349-4A8E-48BE-AF90-89BB6966F490}" presName="childShape" presStyleCnt="0"/>
      <dgm:spPr/>
    </dgm:pt>
  </dgm:ptLst>
  <dgm:cxnLst>
    <dgm:cxn modelId="{3DB2D7A4-7278-4BAC-9C7D-61C8E50A2452}" type="presOf" srcId="{771B3349-4A8E-48BE-AF90-89BB6966F490}" destId="{67A678AC-2912-4B76-B0B5-66F5C87DEB5F}" srcOrd="1" destOrd="0" presId="urn:microsoft.com/office/officeart/2005/8/layout/hierarchy3"/>
    <dgm:cxn modelId="{B0FB9693-7239-4312-84E7-54F28B8A9A5B}" type="presOf" srcId="{1BF0A9AC-2B8D-4E94-8DE9-539E980E0D2C}" destId="{5616B8EB-D52B-4239-AC95-3B3E4A4A99BF}" srcOrd="0" destOrd="0" presId="urn:microsoft.com/office/officeart/2005/8/layout/hierarchy3"/>
    <dgm:cxn modelId="{15FA791A-87DE-4AE3-9FA5-786CD29CBA10}" srcId="{C65496A0-3C27-4D8D-BEAF-1F233BDABFC3}" destId="{771B3349-4A8E-48BE-AF90-89BB6966F490}" srcOrd="1" destOrd="0" parTransId="{4EFD5CFA-3241-41DB-B684-195D0C3EAD2F}" sibTransId="{288A430C-D44A-4528-8634-CE9445EEB31B}"/>
    <dgm:cxn modelId="{3CD47082-DDBC-43BB-9EC8-6876A076845E}" type="presOf" srcId="{771B3349-4A8E-48BE-AF90-89BB6966F490}" destId="{958C2AC5-83EC-4270-92A7-74EEB466BF47}" srcOrd="0" destOrd="0" presId="urn:microsoft.com/office/officeart/2005/8/layout/hierarchy3"/>
    <dgm:cxn modelId="{E40BC681-0023-442D-8AFB-2C81D6CD926E}" type="presOf" srcId="{CACE1B06-6AE2-441A-B2FE-CA0CF0A81ED3}" destId="{13CCC2E7-D95F-4CB3-90CD-026076E35D21}" srcOrd="0" destOrd="0" presId="urn:microsoft.com/office/officeart/2005/8/layout/hierarchy3"/>
    <dgm:cxn modelId="{2CCB7183-0844-4AC8-B2D4-1AE996CF8F94}" type="presOf" srcId="{C65496A0-3C27-4D8D-BEAF-1F233BDABFC3}" destId="{E1816B87-C809-428B-BC64-BDDA44598121}" srcOrd="0" destOrd="0" presId="urn:microsoft.com/office/officeart/2005/8/layout/hierarchy3"/>
    <dgm:cxn modelId="{3422BDA4-75F0-4CE8-8F8D-891CD578692A}" type="presOf" srcId="{EC895BAE-0D1F-42F8-B3E3-BC5CAE7C4E7A}" destId="{28CA158F-BD58-4AC8-AB13-0479D0CE95B3}" srcOrd="0" destOrd="0" presId="urn:microsoft.com/office/officeart/2005/8/layout/hierarchy3"/>
    <dgm:cxn modelId="{A262B935-79D3-46AD-90F9-7DA970887C60}" type="presOf" srcId="{D7411247-B44D-4817-BE94-7D9B4A2A737A}" destId="{C1AAD9A7-1A26-4E13-A673-B47A5868A9C9}" srcOrd="1" destOrd="0" presId="urn:microsoft.com/office/officeart/2005/8/layout/hierarchy3"/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93980768-0BE6-45DB-96D7-4DB015D7DA16}" type="presOf" srcId="{D7411247-B44D-4817-BE94-7D9B4A2A737A}" destId="{EFCCDF98-FF79-4059-B384-333992AF79B7}" srcOrd="0" destOrd="0" presId="urn:microsoft.com/office/officeart/2005/8/layout/hierarchy3"/>
    <dgm:cxn modelId="{397C8508-735B-4C13-B96A-32D6D6A6605B}" type="presOf" srcId="{30A740EA-1793-46D0-B26C-5E8F0B7D0145}" destId="{178E801E-3711-48DD-ACFE-B5963F3017AD}" srcOrd="0" destOrd="0" presId="urn:microsoft.com/office/officeart/2005/8/layout/hierarchy3"/>
    <dgm:cxn modelId="{987F0FB1-0CAE-47EC-9370-AB699454CAB9}" srcId="{D7411247-B44D-4817-BE94-7D9B4A2A737A}" destId="{1BF0A9AC-2B8D-4E94-8DE9-539E980E0D2C}" srcOrd="0" destOrd="0" parTransId="{30A740EA-1793-46D0-B26C-5E8F0B7D0145}" sibTransId="{C408CA4F-29D3-4742-8CE7-EBE106BD43E3}"/>
    <dgm:cxn modelId="{863CDE1C-40BB-4E33-AC91-1B80E41C99F3}" srcId="{D7411247-B44D-4817-BE94-7D9B4A2A737A}" destId="{CACE1B06-6AE2-441A-B2FE-CA0CF0A81ED3}" srcOrd="1" destOrd="0" parTransId="{EC895BAE-0D1F-42F8-B3E3-BC5CAE7C4E7A}" sibTransId="{BACB90DB-FA9A-4D67-932A-E96B67461058}"/>
    <dgm:cxn modelId="{AB137F33-6B62-45C0-A314-79E903ED5AF6}" type="presParOf" srcId="{E1816B87-C809-428B-BC64-BDDA44598121}" destId="{4CC75B37-DF83-45AF-A742-10964B213561}" srcOrd="0" destOrd="0" presId="urn:microsoft.com/office/officeart/2005/8/layout/hierarchy3"/>
    <dgm:cxn modelId="{6F8D18E0-3FBF-4B19-9627-999250792F59}" type="presParOf" srcId="{4CC75B37-DF83-45AF-A742-10964B213561}" destId="{9A88CE8F-E174-4FCA-AAA4-DB6003943FEF}" srcOrd="0" destOrd="0" presId="urn:microsoft.com/office/officeart/2005/8/layout/hierarchy3"/>
    <dgm:cxn modelId="{19BB20CA-FAEC-4BA0-90A2-863032452A3A}" type="presParOf" srcId="{9A88CE8F-E174-4FCA-AAA4-DB6003943FEF}" destId="{EFCCDF98-FF79-4059-B384-333992AF79B7}" srcOrd="0" destOrd="0" presId="urn:microsoft.com/office/officeart/2005/8/layout/hierarchy3"/>
    <dgm:cxn modelId="{9EEA695B-A140-4072-AC8F-0F3A843F32BC}" type="presParOf" srcId="{9A88CE8F-E174-4FCA-AAA4-DB6003943FEF}" destId="{C1AAD9A7-1A26-4E13-A673-B47A5868A9C9}" srcOrd="1" destOrd="0" presId="urn:microsoft.com/office/officeart/2005/8/layout/hierarchy3"/>
    <dgm:cxn modelId="{B6F0ACB9-E646-4FF3-9BDB-D55DAA569653}" type="presParOf" srcId="{4CC75B37-DF83-45AF-A742-10964B213561}" destId="{111B0798-BBCD-4A57-AB7F-71B8D37EA907}" srcOrd="1" destOrd="0" presId="urn:microsoft.com/office/officeart/2005/8/layout/hierarchy3"/>
    <dgm:cxn modelId="{B18F001F-41E0-4EAC-8A82-F7690118ED69}" type="presParOf" srcId="{111B0798-BBCD-4A57-AB7F-71B8D37EA907}" destId="{178E801E-3711-48DD-ACFE-B5963F3017AD}" srcOrd="0" destOrd="0" presId="urn:microsoft.com/office/officeart/2005/8/layout/hierarchy3"/>
    <dgm:cxn modelId="{AD06086B-1433-498C-BACD-3D92A7D47B1E}" type="presParOf" srcId="{111B0798-BBCD-4A57-AB7F-71B8D37EA907}" destId="{5616B8EB-D52B-4239-AC95-3B3E4A4A99BF}" srcOrd="1" destOrd="0" presId="urn:microsoft.com/office/officeart/2005/8/layout/hierarchy3"/>
    <dgm:cxn modelId="{E053DC97-A83F-490A-92DC-020965092651}" type="presParOf" srcId="{111B0798-BBCD-4A57-AB7F-71B8D37EA907}" destId="{28CA158F-BD58-4AC8-AB13-0479D0CE95B3}" srcOrd="2" destOrd="0" presId="urn:microsoft.com/office/officeart/2005/8/layout/hierarchy3"/>
    <dgm:cxn modelId="{129FA9DF-AE12-4FE1-9B33-7CE9EA6FF787}" type="presParOf" srcId="{111B0798-BBCD-4A57-AB7F-71B8D37EA907}" destId="{13CCC2E7-D95F-4CB3-90CD-026076E35D21}" srcOrd="3" destOrd="0" presId="urn:microsoft.com/office/officeart/2005/8/layout/hierarchy3"/>
    <dgm:cxn modelId="{E753204A-B5B3-461A-9A1E-7FA4854FB80B}" type="presParOf" srcId="{E1816B87-C809-428B-BC64-BDDA44598121}" destId="{D24479BF-99E2-4661-9FF1-20CA4341B6FB}" srcOrd="1" destOrd="0" presId="urn:microsoft.com/office/officeart/2005/8/layout/hierarchy3"/>
    <dgm:cxn modelId="{52F0998F-5A10-41E0-9AE8-20745D6550F3}" type="presParOf" srcId="{D24479BF-99E2-4661-9FF1-20CA4341B6FB}" destId="{B7A3CC42-8B30-4725-A437-825E393AC02C}" srcOrd="0" destOrd="0" presId="urn:microsoft.com/office/officeart/2005/8/layout/hierarchy3"/>
    <dgm:cxn modelId="{164776EF-191D-45BA-948F-9AD3FB83FB42}" type="presParOf" srcId="{B7A3CC42-8B30-4725-A437-825E393AC02C}" destId="{958C2AC5-83EC-4270-92A7-74EEB466BF47}" srcOrd="0" destOrd="0" presId="urn:microsoft.com/office/officeart/2005/8/layout/hierarchy3"/>
    <dgm:cxn modelId="{35223307-F0F1-4557-9A5B-FF2EF9F8970D}" type="presParOf" srcId="{B7A3CC42-8B30-4725-A437-825E393AC02C}" destId="{67A678AC-2912-4B76-B0B5-66F5C87DEB5F}" srcOrd="1" destOrd="0" presId="urn:microsoft.com/office/officeart/2005/8/layout/hierarchy3"/>
    <dgm:cxn modelId="{2BC801DE-F07D-42B5-8A33-B47A741EB3A2}" type="presParOf" srcId="{D24479BF-99E2-4661-9FF1-20CA4341B6FB}" destId="{2B746586-3CF0-40D6-BC94-6AA380B971B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/>
      <dgm:spPr/>
      <dgm:t>
        <a:bodyPr/>
        <a:lstStyle/>
        <a:p>
          <a:r>
            <a:rPr lang="ru-RU" dirty="0" smtClean="0"/>
            <a:t>Биологические методы очистки</a:t>
          </a:r>
          <a:r>
            <a:rPr lang="en-US" dirty="0" smtClean="0"/>
            <a:t> </a:t>
          </a:r>
          <a:r>
            <a:rPr lang="ru-RU" dirty="0" smtClean="0"/>
            <a:t>и инженерная экология</a:t>
          </a:r>
          <a:endParaRPr lang="ru-RU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D73CCFE0-F346-4F6D-84EB-385170C3D545}">
      <dgm:prSet/>
      <dgm:spPr>
        <a:solidFill>
          <a:schemeClr val="accent1">
            <a:lumMod val="50000"/>
            <a:alpha val="90000"/>
          </a:schemeClr>
        </a:solidFill>
      </dgm:spPr>
      <dgm:t>
        <a:bodyPr/>
        <a:lstStyle/>
        <a:p>
          <a:r>
            <a:rPr lang="ru-RU" dirty="0" smtClean="0"/>
            <a:t>Разработка новых промышленных технологий для </a:t>
          </a:r>
          <a:r>
            <a:rPr lang="ru-RU" dirty="0" err="1" smtClean="0"/>
            <a:t>фарм</a:t>
          </a:r>
          <a:r>
            <a:rPr lang="ru-RU" dirty="0" smtClean="0"/>
            <a:t> отрасли</a:t>
          </a:r>
          <a:endParaRPr lang="ru-RU" dirty="0" smtClean="0"/>
        </a:p>
      </dgm:t>
    </dgm:pt>
    <dgm:pt modelId="{02AFDDC6-9CAA-45C6-9D9F-CDECC668F4CF}" type="parTrans" cxnId="{124E11C1-0692-4FB5-96C5-23C63FD04DFE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151BF589-D843-4B9E-861F-9CD4B59EDD41}" type="sibTrans" cxnId="{124E11C1-0692-4FB5-96C5-23C63FD04DFE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1" custScaleX="22698" custScaleY="25911" custLinFactNeighborX="-2818" custLinFactNeighborY="-19906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  <dgm:pt modelId="{19690C9B-47A5-4E1C-9BAD-42EEF497093E}" type="pres">
      <dgm:prSet presAssocID="{02AFDDC6-9CAA-45C6-9D9F-CDECC668F4CF}" presName="Name13" presStyleLbl="parChTrans1D2" presStyleIdx="0" presStyleCnt="1"/>
      <dgm:spPr/>
      <dgm:t>
        <a:bodyPr/>
        <a:lstStyle/>
        <a:p>
          <a:endParaRPr lang="ru-RU"/>
        </a:p>
      </dgm:t>
    </dgm:pt>
    <dgm:pt modelId="{214C6D4A-CE55-4C7B-9C19-EF49E4640E06}" type="pres">
      <dgm:prSet presAssocID="{D73CCFE0-F346-4F6D-84EB-385170C3D545}" presName="childText" presStyleLbl="bgAcc1" presStyleIdx="0" presStyleCnt="1" custScaleX="32253" custScaleY="30203" custLinFactNeighborX="35144" custLinFactNeighborY="-728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124E11C1-0692-4FB5-96C5-23C63FD04DFE}" srcId="{D7411247-B44D-4817-BE94-7D9B4A2A737A}" destId="{D73CCFE0-F346-4F6D-84EB-385170C3D545}" srcOrd="0" destOrd="0" parTransId="{02AFDDC6-9CAA-45C6-9D9F-CDECC668F4CF}" sibTransId="{151BF589-D843-4B9E-861F-9CD4B59EDD41}"/>
    <dgm:cxn modelId="{8B2B83D4-309B-4DE9-86E9-7B0C26B40836}" type="presOf" srcId="{D7411247-B44D-4817-BE94-7D9B4A2A737A}" destId="{EFCCDF98-FF79-4059-B384-333992AF79B7}" srcOrd="0" destOrd="0" presId="urn:microsoft.com/office/officeart/2005/8/layout/hierarchy3"/>
    <dgm:cxn modelId="{93E8399B-7F19-422F-8BA0-1738FF1353D2}" type="presOf" srcId="{D7411247-B44D-4817-BE94-7D9B4A2A737A}" destId="{C1AAD9A7-1A26-4E13-A673-B47A5868A9C9}" srcOrd="1" destOrd="0" presId="urn:microsoft.com/office/officeart/2005/8/layout/hierarchy3"/>
    <dgm:cxn modelId="{FC92699E-8DC5-4FB5-AFB3-7C940966A5B4}" type="presOf" srcId="{C65496A0-3C27-4D8D-BEAF-1F233BDABFC3}" destId="{E1816B87-C809-428B-BC64-BDDA44598121}" srcOrd="0" destOrd="0" presId="urn:microsoft.com/office/officeart/2005/8/layout/hierarchy3"/>
    <dgm:cxn modelId="{97949461-AA27-46F7-BF30-12270476CAEA}" type="presOf" srcId="{D73CCFE0-F346-4F6D-84EB-385170C3D545}" destId="{214C6D4A-CE55-4C7B-9C19-EF49E4640E06}" srcOrd="0" destOrd="0" presId="urn:microsoft.com/office/officeart/2005/8/layout/hierarchy3"/>
    <dgm:cxn modelId="{4F0ADC4F-9C80-46F6-8F84-6C8EEA66CE38}" type="presOf" srcId="{02AFDDC6-9CAA-45C6-9D9F-CDECC668F4CF}" destId="{19690C9B-47A5-4E1C-9BAD-42EEF497093E}" srcOrd="0" destOrd="0" presId="urn:microsoft.com/office/officeart/2005/8/layout/hierarchy3"/>
    <dgm:cxn modelId="{F894F7D0-C82E-438C-9FA0-6D5B8B75B37F}" type="presParOf" srcId="{E1816B87-C809-428B-BC64-BDDA44598121}" destId="{4CC75B37-DF83-45AF-A742-10964B213561}" srcOrd="0" destOrd="0" presId="urn:microsoft.com/office/officeart/2005/8/layout/hierarchy3"/>
    <dgm:cxn modelId="{E659265D-1334-45C2-8380-E06E799AC4C3}" type="presParOf" srcId="{4CC75B37-DF83-45AF-A742-10964B213561}" destId="{9A88CE8F-E174-4FCA-AAA4-DB6003943FEF}" srcOrd="0" destOrd="0" presId="urn:microsoft.com/office/officeart/2005/8/layout/hierarchy3"/>
    <dgm:cxn modelId="{19E0BD50-61DF-4031-991E-51AE7AA2F8F0}" type="presParOf" srcId="{9A88CE8F-E174-4FCA-AAA4-DB6003943FEF}" destId="{EFCCDF98-FF79-4059-B384-333992AF79B7}" srcOrd="0" destOrd="0" presId="urn:microsoft.com/office/officeart/2005/8/layout/hierarchy3"/>
    <dgm:cxn modelId="{5D0C921F-B928-4D3F-8FB3-20CD2ADDE88C}" type="presParOf" srcId="{9A88CE8F-E174-4FCA-AAA4-DB6003943FEF}" destId="{C1AAD9A7-1A26-4E13-A673-B47A5868A9C9}" srcOrd="1" destOrd="0" presId="urn:microsoft.com/office/officeart/2005/8/layout/hierarchy3"/>
    <dgm:cxn modelId="{B00CDB3B-C9FB-44AF-9DD8-BF7EB1883672}" type="presParOf" srcId="{4CC75B37-DF83-45AF-A742-10964B213561}" destId="{111B0798-BBCD-4A57-AB7F-71B8D37EA907}" srcOrd="1" destOrd="0" presId="urn:microsoft.com/office/officeart/2005/8/layout/hierarchy3"/>
    <dgm:cxn modelId="{819ECFC5-19EF-4F67-80F9-66C6A6CC1F30}" type="presParOf" srcId="{111B0798-BBCD-4A57-AB7F-71B8D37EA907}" destId="{19690C9B-47A5-4E1C-9BAD-42EEF497093E}" srcOrd="0" destOrd="0" presId="urn:microsoft.com/office/officeart/2005/8/layout/hierarchy3"/>
    <dgm:cxn modelId="{FD24CEFE-B1D6-45D5-B035-91016F55ECB2}" type="presParOf" srcId="{111B0798-BBCD-4A57-AB7F-71B8D37EA907}" destId="{214C6D4A-CE55-4C7B-9C19-EF49E4640E0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/>
      <dgm:spPr/>
      <dgm:t>
        <a:bodyPr/>
        <a:lstStyle/>
        <a:p>
          <a:r>
            <a:rPr lang="ru-RU" dirty="0" err="1" smtClean="0"/>
            <a:t>Биотопливо</a:t>
          </a:r>
          <a:endParaRPr lang="ru-RU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D73CCFE0-F346-4F6D-84EB-385170C3D545}">
      <dgm:prSet custT="1"/>
      <dgm:spPr>
        <a:solidFill>
          <a:schemeClr val="accent1">
            <a:lumMod val="50000"/>
            <a:alpha val="90000"/>
          </a:schemeClr>
        </a:solidFill>
      </dgm:spPr>
      <dgm:t>
        <a:bodyPr/>
        <a:lstStyle/>
        <a:p>
          <a:r>
            <a:rPr lang="ru-RU" sz="1100" dirty="0" smtClean="0"/>
            <a:t>Продовольственная безопасность</a:t>
          </a:r>
        </a:p>
      </dgm:t>
    </dgm:pt>
    <dgm:pt modelId="{02AFDDC6-9CAA-45C6-9D9F-CDECC668F4CF}" type="parTrans" cxnId="{124E11C1-0692-4FB5-96C5-23C63FD04DFE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151BF589-D843-4B9E-861F-9CD4B59EDD41}" type="sibTrans" cxnId="{124E11C1-0692-4FB5-96C5-23C63FD04DFE}">
      <dgm:prSet/>
      <dgm:spPr/>
      <dgm:t>
        <a:bodyPr/>
        <a:lstStyle/>
        <a:p>
          <a:endParaRPr lang="ru-RU"/>
        </a:p>
      </dgm:t>
    </dgm:pt>
    <dgm:pt modelId="{41BDA6B3-5418-4511-B5B2-BD1DCED55F10}">
      <dgm:prSet/>
      <dgm:spPr/>
      <dgm:t>
        <a:bodyPr/>
        <a:lstStyle/>
        <a:p>
          <a:r>
            <a:rPr lang="ru-RU" dirty="0" smtClean="0"/>
            <a:t>Защита культур от паразитов и растений</a:t>
          </a:r>
        </a:p>
      </dgm:t>
    </dgm:pt>
    <dgm:pt modelId="{69F98096-7ACD-4B80-B42A-CF478540CF2F}" type="parTrans" cxnId="{40AA6F7F-1AB6-4AD4-AF48-912FD556E2C2}">
      <dgm:prSet/>
      <dgm:spPr/>
      <dgm:t>
        <a:bodyPr/>
        <a:lstStyle/>
        <a:p>
          <a:endParaRPr lang="ru-RU"/>
        </a:p>
      </dgm:t>
    </dgm:pt>
    <dgm:pt modelId="{DE382DB2-F0C7-403E-8470-E0A74712E5B2}" type="sibTrans" cxnId="{40AA6F7F-1AB6-4AD4-AF48-912FD556E2C2}">
      <dgm:prSet/>
      <dgm:spPr/>
      <dgm:t>
        <a:bodyPr/>
        <a:lstStyle/>
        <a:p>
          <a:endParaRPr lang="ru-RU"/>
        </a:p>
      </dgm:t>
    </dgm:pt>
    <dgm:pt modelId="{0899F6B6-49B3-4C8F-B1CC-6FA3E441CC30}">
      <dgm:prSet/>
      <dgm:spPr/>
      <dgm:t>
        <a:bodyPr/>
        <a:lstStyle/>
        <a:p>
          <a:r>
            <a:rPr lang="ru-RU" dirty="0" smtClean="0"/>
            <a:t>Сельскохозяйственная молекулярная генетика</a:t>
          </a:r>
        </a:p>
      </dgm:t>
    </dgm:pt>
    <dgm:pt modelId="{1900007D-3DCF-4E84-A75D-86AA3990A5C7}" type="parTrans" cxnId="{C3F75201-9219-46F9-9695-03CC9A345522}">
      <dgm:prSet/>
      <dgm:spPr/>
      <dgm:t>
        <a:bodyPr/>
        <a:lstStyle/>
        <a:p>
          <a:endParaRPr lang="ru-RU"/>
        </a:p>
      </dgm:t>
    </dgm:pt>
    <dgm:pt modelId="{D5FE6AA5-E71F-4415-AC62-026947BFE3D6}" type="sibTrans" cxnId="{C3F75201-9219-46F9-9695-03CC9A345522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3" custScaleX="22698" custScaleY="25911" custLinFactNeighborX="44416" custLinFactNeighborY="-27575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3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  <dgm:pt modelId="{19690C9B-47A5-4E1C-9BAD-42EEF497093E}" type="pres">
      <dgm:prSet presAssocID="{02AFDDC6-9CAA-45C6-9D9F-CDECC668F4CF}" presName="Name13" presStyleLbl="parChTrans1D2" presStyleIdx="0" presStyleCnt="1"/>
      <dgm:spPr/>
      <dgm:t>
        <a:bodyPr/>
        <a:lstStyle/>
        <a:p>
          <a:endParaRPr lang="ru-RU"/>
        </a:p>
      </dgm:t>
    </dgm:pt>
    <dgm:pt modelId="{214C6D4A-CE55-4C7B-9C19-EF49E4640E06}" type="pres">
      <dgm:prSet presAssocID="{D73CCFE0-F346-4F6D-84EB-385170C3D545}" presName="childText" presStyleLbl="bgAcc1" presStyleIdx="0" presStyleCnt="1" custScaleX="32253" custScaleY="30203" custLinFactX="422" custLinFactNeighborX="100000" custLinFactNeighborY="-779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2CA629-E21F-43F8-A2A2-3CBFBE2582BD}" type="pres">
      <dgm:prSet presAssocID="{41BDA6B3-5418-4511-B5B2-BD1DCED55F10}" presName="root" presStyleCnt="0"/>
      <dgm:spPr/>
    </dgm:pt>
    <dgm:pt modelId="{E098CCB3-A624-4717-A1CE-041F1EAECDA7}" type="pres">
      <dgm:prSet presAssocID="{41BDA6B3-5418-4511-B5B2-BD1DCED55F10}" presName="rootComposite" presStyleCnt="0"/>
      <dgm:spPr/>
    </dgm:pt>
    <dgm:pt modelId="{B9034F47-1E4C-435C-B2EC-2E5FC357622B}" type="pres">
      <dgm:prSet presAssocID="{41BDA6B3-5418-4511-B5B2-BD1DCED55F10}" presName="rootText" presStyleLbl="node1" presStyleIdx="1" presStyleCnt="3" custScaleX="24729" custScaleY="25473" custLinFactNeighborX="17498" custLinFactNeighborY="15431"/>
      <dgm:spPr/>
      <dgm:t>
        <a:bodyPr/>
        <a:lstStyle/>
        <a:p>
          <a:endParaRPr lang="ru-RU"/>
        </a:p>
      </dgm:t>
    </dgm:pt>
    <dgm:pt modelId="{2D73C441-E942-49B2-BFC9-F7382CBA1FDE}" type="pres">
      <dgm:prSet presAssocID="{41BDA6B3-5418-4511-B5B2-BD1DCED55F10}" presName="rootConnector" presStyleLbl="node1" presStyleIdx="1" presStyleCnt="3"/>
      <dgm:spPr/>
      <dgm:t>
        <a:bodyPr/>
        <a:lstStyle/>
        <a:p>
          <a:endParaRPr lang="ru-RU"/>
        </a:p>
      </dgm:t>
    </dgm:pt>
    <dgm:pt modelId="{362FD9EB-3170-420B-AF88-B69FC3ACB74B}" type="pres">
      <dgm:prSet presAssocID="{41BDA6B3-5418-4511-B5B2-BD1DCED55F10}" presName="childShape" presStyleCnt="0"/>
      <dgm:spPr/>
    </dgm:pt>
    <dgm:pt modelId="{9E244F70-16C9-458C-9456-2D31B0167B71}" type="pres">
      <dgm:prSet presAssocID="{0899F6B6-49B3-4C8F-B1CC-6FA3E441CC30}" presName="root" presStyleCnt="0"/>
      <dgm:spPr/>
    </dgm:pt>
    <dgm:pt modelId="{0F2F6145-9E56-4694-B8F4-30BE78F1F950}" type="pres">
      <dgm:prSet presAssocID="{0899F6B6-49B3-4C8F-B1CC-6FA3E441CC30}" presName="rootComposite" presStyleCnt="0"/>
      <dgm:spPr/>
    </dgm:pt>
    <dgm:pt modelId="{E1EFA60A-3EDF-4866-8269-5695DE00F9BA}" type="pres">
      <dgm:prSet presAssocID="{0899F6B6-49B3-4C8F-B1CC-6FA3E441CC30}" presName="rootText" presStyleLbl="node1" presStyleIdx="2" presStyleCnt="3" custScaleX="24729" custScaleY="25473" custLinFactNeighborX="-4936" custLinFactNeighborY="17284"/>
      <dgm:spPr/>
      <dgm:t>
        <a:bodyPr/>
        <a:lstStyle/>
        <a:p>
          <a:endParaRPr lang="ru-RU"/>
        </a:p>
      </dgm:t>
    </dgm:pt>
    <dgm:pt modelId="{CDFDB7A0-EE83-42E1-9D81-9A6FB313FFF1}" type="pres">
      <dgm:prSet presAssocID="{0899F6B6-49B3-4C8F-B1CC-6FA3E441CC30}" presName="rootConnector" presStyleLbl="node1" presStyleIdx="2" presStyleCnt="3"/>
      <dgm:spPr/>
      <dgm:t>
        <a:bodyPr/>
        <a:lstStyle/>
        <a:p>
          <a:endParaRPr lang="ru-RU"/>
        </a:p>
      </dgm:t>
    </dgm:pt>
    <dgm:pt modelId="{86D10CEB-EAC7-4EEF-92A4-FFA20C8F43E9}" type="pres">
      <dgm:prSet presAssocID="{0899F6B6-49B3-4C8F-B1CC-6FA3E441CC30}" presName="childShape" presStyleCnt="0"/>
      <dgm:spPr/>
    </dgm:pt>
  </dgm:ptLst>
  <dgm:cxnLst>
    <dgm:cxn modelId="{40AA6F7F-1AB6-4AD4-AF48-912FD556E2C2}" srcId="{C65496A0-3C27-4D8D-BEAF-1F233BDABFC3}" destId="{41BDA6B3-5418-4511-B5B2-BD1DCED55F10}" srcOrd="1" destOrd="0" parTransId="{69F98096-7ACD-4B80-B42A-CF478540CF2F}" sibTransId="{DE382DB2-F0C7-403E-8470-E0A74712E5B2}"/>
    <dgm:cxn modelId="{445FEAD2-FBBD-4787-AF49-A7C9E7CAC96A}" type="presOf" srcId="{D7411247-B44D-4817-BE94-7D9B4A2A737A}" destId="{EFCCDF98-FF79-4059-B384-333992AF79B7}" srcOrd="0" destOrd="0" presId="urn:microsoft.com/office/officeart/2005/8/layout/hierarchy3"/>
    <dgm:cxn modelId="{CC1E9552-C18D-4D62-A3FF-FB5C123EC1A4}" type="presOf" srcId="{02AFDDC6-9CAA-45C6-9D9F-CDECC668F4CF}" destId="{19690C9B-47A5-4E1C-9BAD-42EEF497093E}" srcOrd="0" destOrd="0" presId="urn:microsoft.com/office/officeart/2005/8/layout/hierarchy3"/>
    <dgm:cxn modelId="{1F7A74CA-41FE-45D7-9F1D-D656F9C58A10}" type="presOf" srcId="{D73CCFE0-F346-4F6D-84EB-385170C3D545}" destId="{214C6D4A-CE55-4C7B-9C19-EF49E4640E06}" srcOrd="0" destOrd="0" presId="urn:microsoft.com/office/officeart/2005/8/layout/hierarchy3"/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124E11C1-0692-4FB5-96C5-23C63FD04DFE}" srcId="{D7411247-B44D-4817-BE94-7D9B4A2A737A}" destId="{D73CCFE0-F346-4F6D-84EB-385170C3D545}" srcOrd="0" destOrd="0" parTransId="{02AFDDC6-9CAA-45C6-9D9F-CDECC668F4CF}" sibTransId="{151BF589-D843-4B9E-861F-9CD4B59EDD41}"/>
    <dgm:cxn modelId="{C3F75201-9219-46F9-9695-03CC9A345522}" srcId="{C65496A0-3C27-4D8D-BEAF-1F233BDABFC3}" destId="{0899F6B6-49B3-4C8F-B1CC-6FA3E441CC30}" srcOrd="2" destOrd="0" parTransId="{1900007D-3DCF-4E84-A75D-86AA3990A5C7}" sibTransId="{D5FE6AA5-E71F-4415-AC62-026947BFE3D6}"/>
    <dgm:cxn modelId="{9D9292BE-3722-4B57-87D1-D3F8D3E5B211}" type="presOf" srcId="{D7411247-B44D-4817-BE94-7D9B4A2A737A}" destId="{C1AAD9A7-1A26-4E13-A673-B47A5868A9C9}" srcOrd="1" destOrd="0" presId="urn:microsoft.com/office/officeart/2005/8/layout/hierarchy3"/>
    <dgm:cxn modelId="{9B21572A-3E4F-43D9-850E-6483828B2886}" type="presOf" srcId="{C65496A0-3C27-4D8D-BEAF-1F233BDABFC3}" destId="{E1816B87-C809-428B-BC64-BDDA44598121}" srcOrd="0" destOrd="0" presId="urn:microsoft.com/office/officeart/2005/8/layout/hierarchy3"/>
    <dgm:cxn modelId="{1B0DD25B-7BE5-47AF-9B89-5E97631A1514}" type="presOf" srcId="{41BDA6B3-5418-4511-B5B2-BD1DCED55F10}" destId="{2D73C441-E942-49B2-BFC9-F7382CBA1FDE}" srcOrd="1" destOrd="0" presId="urn:microsoft.com/office/officeart/2005/8/layout/hierarchy3"/>
    <dgm:cxn modelId="{814EB3DC-7053-4EC6-A824-F433E5E0A865}" type="presOf" srcId="{41BDA6B3-5418-4511-B5B2-BD1DCED55F10}" destId="{B9034F47-1E4C-435C-B2EC-2E5FC357622B}" srcOrd="0" destOrd="0" presId="urn:microsoft.com/office/officeart/2005/8/layout/hierarchy3"/>
    <dgm:cxn modelId="{10D674F1-B3A5-43C2-999A-9DDE89EB1D8A}" type="presOf" srcId="{0899F6B6-49B3-4C8F-B1CC-6FA3E441CC30}" destId="{E1EFA60A-3EDF-4866-8269-5695DE00F9BA}" srcOrd="0" destOrd="0" presId="urn:microsoft.com/office/officeart/2005/8/layout/hierarchy3"/>
    <dgm:cxn modelId="{489E2250-0D0A-4A2F-AE1F-DB5C80594948}" type="presOf" srcId="{0899F6B6-49B3-4C8F-B1CC-6FA3E441CC30}" destId="{CDFDB7A0-EE83-42E1-9D81-9A6FB313FFF1}" srcOrd="1" destOrd="0" presId="urn:microsoft.com/office/officeart/2005/8/layout/hierarchy3"/>
    <dgm:cxn modelId="{1AB80583-2535-44AE-9F8A-C31619897346}" type="presParOf" srcId="{E1816B87-C809-428B-BC64-BDDA44598121}" destId="{4CC75B37-DF83-45AF-A742-10964B213561}" srcOrd="0" destOrd="0" presId="urn:microsoft.com/office/officeart/2005/8/layout/hierarchy3"/>
    <dgm:cxn modelId="{8DC325F6-8F82-4982-B20C-24AD50022D61}" type="presParOf" srcId="{4CC75B37-DF83-45AF-A742-10964B213561}" destId="{9A88CE8F-E174-4FCA-AAA4-DB6003943FEF}" srcOrd="0" destOrd="0" presId="urn:microsoft.com/office/officeart/2005/8/layout/hierarchy3"/>
    <dgm:cxn modelId="{340A6312-8472-42EA-8EDF-17D3B1632179}" type="presParOf" srcId="{9A88CE8F-E174-4FCA-AAA4-DB6003943FEF}" destId="{EFCCDF98-FF79-4059-B384-333992AF79B7}" srcOrd="0" destOrd="0" presId="urn:microsoft.com/office/officeart/2005/8/layout/hierarchy3"/>
    <dgm:cxn modelId="{7C678177-D495-4320-94FC-59F1ADBB9D57}" type="presParOf" srcId="{9A88CE8F-E174-4FCA-AAA4-DB6003943FEF}" destId="{C1AAD9A7-1A26-4E13-A673-B47A5868A9C9}" srcOrd="1" destOrd="0" presId="urn:microsoft.com/office/officeart/2005/8/layout/hierarchy3"/>
    <dgm:cxn modelId="{B83700B6-EFCA-49D1-9B38-89F890617BA7}" type="presParOf" srcId="{4CC75B37-DF83-45AF-A742-10964B213561}" destId="{111B0798-BBCD-4A57-AB7F-71B8D37EA907}" srcOrd="1" destOrd="0" presId="urn:microsoft.com/office/officeart/2005/8/layout/hierarchy3"/>
    <dgm:cxn modelId="{CC2E697A-31F9-4669-934B-7199612F5112}" type="presParOf" srcId="{111B0798-BBCD-4A57-AB7F-71B8D37EA907}" destId="{19690C9B-47A5-4E1C-9BAD-42EEF497093E}" srcOrd="0" destOrd="0" presId="urn:microsoft.com/office/officeart/2005/8/layout/hierarchy3"/>
    <dgm:cxn modelId="{AC03ECAB-C75F-4DD9-B986-CE479F7B96D1}" type="presParOf" srcId="{111B0798-BBCD-4A57-AB7F-71B8D37EA907}" destId="{214C6D4A-CE55-4C7B-9C19-EF49E4640E06}" srcOrd="1" destOrd="0" presId="urn:microsoft.com/office/officeart/2005/8/layout/hierarchy3"/>
    <dgm:cxn modelId="{7FFB536C-E93A-4C8D-B292-BEBF52795F15}" type="presParOf" srcId="{E1816B87-C809-428B-BC64-BDDA44598121}" destId="{562CA629-E21F-43F8-A2A2-3CBFBE2582BD}" srcOrd="1" destOrd="0" presId="urn:microsoft.com/office/officeart/2005/8/layout/hierarchy3"/>
    <dgm:cxn modelId="{1D4761B5-3DE6-475C-A2E7-1CA0D9946F4E}" type="presParOf" srcId="{562CA629-E21F-43F8-A2A2-3CBFBE2582BD}" destId="{E098CCB3-A624-4717-A1CE-041F1EAECDA7}" srcOrd="0" destOrd="0" presId="urn:microsoft.com/office/officeart/2005/8/layout/hierarchy3"/>
    <dgm:cxn modelId="{C642C832-FB71-4CC9-A620-C11AD6A9A55D}" type="presParOf" srcId="{E098CCB3-A624-4717-A1CE-041F1EAECDA7}" destId="{B9034F47-1E4C-435C-B2EC-2E5FC357622B}" srcOrd="0" destOrd="0" presId="urn:microsoft.com/office/officeart/2005/8/layout/hierarchy3"/>
    <dgm:cxn modelId="{F648F2A8-FC57-441E-AA67-AC47FBC2DD2C}" type="presParOf" srcId="{E098CCB3-A624-4717-A1CE-041F1EAECDA7}" destId="{2D73C441-E942-49B2-BFC9-F7382CBA1FDE}" srcOrd="1" destOrd="0" presId="urn:microsoft.com/office/officeart/2005/8/layout/hierarchy3"/>
    <dgm:cxn modelId="{46171FBF-E50C-494F-9769-4727B9E91A88}" type="presParOf" srcId="{562CA629-E21F-43F8-A2A2-3CBFBE2582BD}" destId="{362FD9EB-3170-420B-AF88-B69FC3ACB74B}" srcOrd="1" destOrd="0" presId="urn:microsoft.com/office/officeart/2005/8/layout/hierarchy3"/>
    <dgm:cxn modelId="{2815EAAE-0A8E-49C1-8DBB-4AEFC00EADE0}" type="presParOf" srcId="{E1816B87-C809-428B-BC64-BDDA44598121}" destId="{9E244F70-16C9-458C-9456-2D31B0167B71}" srcOrd="2" destOrd="0" presId="urn:microsoft.com/office/officeart/2005/8/layout/hierarchy3"/>
    <dgm:cxn modelId="{70FE45B8-238B-4D71-B62C-81F798AECC86}" type="presParOf" srcId="{9E244F70-16C9-458C-9456-2D31B0167B71}" destId="{0F2F6145-9E56-4694-B8F4-30BE78F1F950}" srcOrd="0" destOrd="0" presId="urn:microsoft.com/office/officeart/2005/8/layout/hierarchy3"/>
    <dgm:cxn modelId="{F0C62BF2-64EE-4773-86B6-7F1221BCB286}" type="presParOf" srcId="{0F2F6145-9E56-4694-B8F4-30BE78F1F950}" destId="{E1EFA60A-3EDF-4866-8269-5695DE00F9BA}" srcOrd="0" destOrd="0" presId="urn:microsoft.com/office/officeart/2005/8/layout/hierarchy3"/>
    <dgm:cxn modelId="{8680A3C8-4DD9-40E8-857B-C2D1FE9B46A6}" type="presParOf" srcId="{0F2F6145-9E56-4694-B8F4-30BE78F1F950}" destId="{CDFDB7A0-EE83-42E1-9D81-9A6FB313FFF1}" srcOrd="1" destOrd="0" presId="urn:microsoft.com/office/officeart/2005/8/layout/hierarchy3"/>
    <dgm:cxn modelId="{51E13314-C856-42D7-AABD-B184C3C5BF27}" type="presParOf" srcId="{9E244F70-16C9-458C-9456-2D31B0167B71}" destId="{86D10CEB-EAC7-4EEF-92A4-FFA20C8F43E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/>
      <dgm:spPr/>
      <dgm:t>
        <a:bodyPr/>
        <a:lstStyle/>
        <a:p>
          <a:r>
            <a:rPr lang="ru-RU" dirty="0" smtClean="0"/>
            <a:t>Персонифицированная медицина</a:t>
          </a:r>
          <a:endParaRPr lang="ru-RU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1BF0A9AC-2B8D-4E94-8DE9-539E980E0D2C}">
      <dgm:prSet/>
      <dgm:spPr/>
      <dgm:t>
        <a:bodyPr/>
        <a:lstStyle/>
        <a:p>
          <a:r>
            <a:rPr lang="ru-RU" dirty="0" smtClean="0"/>
            <a:t>Клинические маркеры заболеваний</a:t>
          </a:r>
          <a:endParaRPr lang="ru-RU" dirty="0"/>
        </a:p>
      </dgm:t>
    </dgm:pt>
    <dgm:pt modelId="{30A740EA-1793-46D0-B26C-5E8F0B7D0145}" type="parTrans" cxnId="{987F0FB1-0CAE-47EC-9370-AB699454CAB9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C408CA4F-29D3-4742-8CE7-EBE106BD43E3}" type="sibTrans" cxnId="{987F0FB1-0CAE-47EC-9370-AB699454CAB9}">
      <dgm:prSet/>
      <dgm:spPr/>
      <dgm:t>
        <a:bodyPr/>
        <a:lstStyle/>
        <a:p>
          <a:endParaRPr lang="ru-RU"/>
        </a:p>
      </dgm:t>
    </dgm:pt>
    <dgm:pt modelId="{D73CCFE0-F346-4F6D-84EB-385170C3D545}">
      <dgm:prSet/>
      <dgm:spPr/>
      <dgm:t>
        <a:bodyPr/>
        <a:lstStyle/>
        <a:p>
          <a:r>
            <a:rPr lang="ru-RU" dirty="0" err="1" smtClean="0"/>
            <a:t>Биочипы</a:t>
          </a:r>
          <a:endParaRPr lang="ru-RU" dirty="0" smtClean="0"/>
        </a:p>
      </dgm:t>
    </dgm:pt>
    <dgm:pt modelId="{02AFDDC6-9CAA-45C6-9D9F-CDECC668F4CF}" type="parTrans" cxnId="{124E11C1-0692-4FB5-96C5-23C63FD04DFE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151BF589-D843-4B9E-861F-9CD4B59EDD41}" type="sibTrans" cxnId="{124E11C1-0692-4FB5-96C5-23C63FD04DFE}">
      <dgm:prSet/>
      <dgm:spPr/>
      <dgm:t>
        <a:bodyPr/>
        <a:lstStyle/>
        <a:p>
          <a:endParaRPr lang="ru-RU"/>
        </a:p>
      </dgm:t>
    </dgm:pt>
    <dgm:pt modelId="{CACE1B06-6AE2-441A-B2FE-CA0CF0A81ED3}">
      <dgm:prSet/>
      <dgm:spPr/>
      <dgm:t>
        <a:bodyPr/>
        <a:lstStyle/>
        <a:p>
          <a:r>
            <a:rPr lang="ru-RU" dirty="0" smtClean="0"/>
            <a:t>Сопутствующая диагностика</a:t>
          </a:r>
          <a:endParaRPr lang="ru-RU" dirty="0" smtClean="0"/>
        </a:p>
      </dgm:t>
    </dgm:pt>
    <dgm:pt modelId="{BACB90DB-FA9A-4D67-932A-E96B67461058}" type="sibTrans" cxnId="{863CDE1C-40BB-4E33-AC91-1B80E41C99F3}">
      <dgm:prSet/>
      <dgm:spPr/>
      <dgm:t>
        <a:bodyPr/>
        <a:lstStyle/>
        <a:p>
          <a:endParaRPr lang="ru-RU"/>
        </a:p>
      </dgm:t>
    </dgm:pt>
    <dgm:pt modelId="{EC895BAE-0D1F-42F8-B3E3-BC5CAE7C4E7A}" type="parTrans" cxnId="{863CDE1C-40BB-4E33-AC91-1B80E41C99F3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1" custScaleX="79578" custScaleY="138846" custLinFactX="-46719" custLinFactNeighborX="-100000" custLinFactNeighborY="-19327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  <dgm:pt modelId="{178E801E-3711-48DD-ACFE-B5963F3017AD}" type="pres">
      <dgm:prSet presAssocID="{30A740EA-1793-46D0-B26C-5E8F0B7D0145}" presName="Name13" presStyleLbl="parChTrans1D2" presStyleIdx="0" presStyleCnt="3"/>
      <dgm:spPr/>
      <dgm:t>
        <a:bodyPr/>
        <a:lstStyle/>
        <a:p>
          <a:endParaRPr lang="ru-RU"/>
        </a:p>
      </dgm:t>
    </dgm:pt>
    <dgm:pt modelId="{5616B8EB-D52B-4239-AC95-3B3E4A4A99BF}" type="pres">
      <dgm:prSet presAssocID="{1BF0A9AC-2B8D-4E94-8DE9-539E980E0D2C}" presName="childText" presStyleLbl="bgAcc1" presStyleIdx="0" presStyleCnt="3" custLinFactX="61463" custLinFactY="-9943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90C9B-47A5-4E1C-9BAD-42EEF497093E}" type="pres">
      <dgm:prSet presAssocID="{02AFDDC6-9CAA-45C6-9D9F-CDECC668F4CF}" presName="Name13" presStyleLbl="parChTrans1D2" presStyleIdx="1" presStyleCnt="3"/>
      <dgm:spPr/>
      <dgm:t>
        <a:bodyPr/>
        <a:lstStyle/>
        <a:p>
          <a:endParaRPr lang="ru-RU"/>
        </a:p>
      </dgm:t>
    </dgm:pt>
    <dgm:pt modelId="{214C6D4A-CE55-4C7B-9C19-EF49E4640E06}" type="pres">
      <dgm:prSet presAssocID="{D73CCFE0-F346-4F6D-84EB-385170C3D545}" presName="childText" presStyleLbl="bgAcc1" presStyleIdx="1" presStyleCnt="3" custLinFactY="-100000" custLinFactNeighborX="29498" custLinFactNeighborY="-1317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CA158F-BD58-4AC8-AB13-0479D0CE95B3}" type="pres">
      <dgm:prSet presAssocID="{EC895BAE-0D1F-42F8-B3E3-BC5CAE7C4E7A}" presName="Name13" presStyleLbl="parChTrans1D2" presStyleIdx="2" presStyleCnt="3"/>
      <dgm:spPr/>
      <dgm:t>
        <a:bodyPr/>
        <a:lstStyle/>
        <a:p>
          <a:endParaRPr lang="ru-RU"/>
        </a:p>
      </dgm:t>
    </dgm:pt>
    <dgm:pt modelId="{13CCC2E7-D95F-4CB3-90CD-026076E35D21}" type="pres">
      <dgm:prSet presAssocID="{CACE1B06-6AE2-441A-B2FE-CA0CF0A81ED3}" presName="childText" presStyleLbl="bgAcc1" presStyleIdx="2" presStyleCnt="3" custLinFactY="-156851" custLinFactNeighborX="-86839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D56567-41E1-471E-97A1-55F91BA79D0D}" type="presOf" srcId="{D7411247-B44D-4817-BE94-7D9B4A2A737A}" destId="{EFCCDF98-FF79-4059-B384-333992AF79B7}" srcOrd="0" destOrd="0" presId="urn:microsoft.com/office/officeart/2005/8/layout/hierarchy3"/>
    <dgm:cxn modelId="{673108EF-5B54-4CF8-80A8-61A1BCCB2C61}" type="presOf" srcId="{02AFDDC6-9CAA-45C6-9D9F-CDECC668F4CF}" destId="{19690C9B-47A5-4E1C-9BAD-42EEF497093E}" srcOrd="0" destOrd="0" presId="urn:microsoft.com/office/officeart/2005/8/layout/hierarchy3"/>
    <dgm:cxn modelId="{124E11C1-0692-4FB5-96C5-23C63FD04DFE}" srcId="{D7411247-B44D-4817-BE94-7D9B4A2A737A}" destId="{D73CCFE0-F346-4F6D-84EB-385170C3D545}" srcOrd="1" destOrd="0" parTransId="{02AFDDC6-9CAA-45C6-9D9F-CDECC668F4CF}" sibTransId="{151BF589-D843-4B9E-861F-9CD4B59EDD41}"/>
    <dgm:cxn modelId="{45FFE612-BCAE-4532-816F-7C5C8A2CC169}" type="presOf" srcId="{EC895BAE-0D1F-42F8-B3E3-BC5CAE7C4E7A}" destId="{28CA158F-BD58-4AC8-AB13-0479D0CE95B3}" srcOrd="0" destOrd="0" presId="urn:microsoft.com/office/officeart/2005/8/layout/hierarchy3"/>
    <dgm:cxn modelId="{1C938FD0-FE02-483A-9C14-F277E5A5C3D9}" type="presOf" srcId="{30A740EA-1793-46D0-B26C-5E8F0B7D0145}" destId="{178E801E-3711-48DD-ACFE-B5963F3017AD}" srcOrd="0" destOrd="0" presId="urn:microsoft.com/office/officeart/2005/8/layout/hierarchy3"/>
    <dgm:cxn modelId="{C8856CEF-BFDD-4ADE-BCB6-E7D475E14801}" type="presOf" srcId="{C65496A0-3C27-4D8D-BEAF-1F233BDABFC3}" destId="{E1816B87-C809-428B-BC64-BDDA44598121}" srcOrd="0" destOrd="0" presId="urn:microsoft.com/office/officeart/2005/8/layout/hierarchy3"/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CDC8C742-74CA-4464-BCCC-14C26DE94071}" type="presOf" srcId="{1BF0A9AC-2B8D-4E94-8DE9-539E980E0D2C}" destId="{5616B8EB-D52B-4239-AC95-3B3E4A4A99BF}" srcOrd="0" destOrd="0" presId="urn:microsoft.com/office/officeart/2005/8/layout/hierarchy3"/>
    <dgm:cxn modelId="{6302239C-A5DF-467B-9F4F-F19AAEFE9647}" type="presOf" srcId="{D7411247-B44D-4817-BE94-7D9B4A2A737A}" destId="{C1AAD9A7-1A26-4E13-A673-B47A5868A9C9}" srcOrd="1" destOrd="0" presId="urn:microsoft.com/office/officeart/2005/8/layout/hierarchy3"/>
    <dgm:cxn modelId="{281F8A4D-A3C1-4018-9DE5-8BE4BEE5D883}" type="presOf" srcId="{D73CCFE0-F346-4F6D-84EB-385170C3D545}" destId="{214C6D4A-CE55-4C7B-9C19-EF49E4640E06}" srcOrd="0" destOrd="0" presId="urn:microsoft.com/office/officeart/2005/8/layout/hierarchy3"/>
    <dgm:cxn modelId="{371CAE71-DF58-46D9-BBEB-8838413D06CD}" type="presOf" srcId="{CACE1B06-6AE2-441A-B2FE-CA0CF0A81ED3}" destId="{13CCC2E7-D95F-4CB3-90CD-026076E35D21}" srcOrd="0" destOrd="0" presId="urn:microsoft.com/office/officeart/2005/8/layout/hierarchy3"/>
    <dgm:cxn modelId="{987F0FB1-0CAE-47EC-9370-AB699454CAB9}" srcId="{D7411247-B44D-4817-BE94-7D9B4A2A737A}" destId="{1BF0A9AC-2B8D-4E94-8DE9-539E980E0D2C}" srcOrd="0" destOrd="0" parTransId="{30A740EA-1793-46D0-B26C-5E8F0B7D0145}" sibTransId="{C408CA4F-29D3-4742-8CE7-EBE106BD43E3}"/>
    <dgm:cxn modelId="{863CDE1C-40BB-4E33-AC91-1B80E41C99F3}" srcId="{D7411247-B44D-4817-BE94-7D9B4A2A737A}" destId="{CACE1B06-6AE2-441A-B2FE-CA0CF0A81ED3}" srcOrd="2" destOrd="0" parTransId="{EC895BAE-0D1F-42F8-B3E3-BC5CAE7C4E7A}" sibTransId="{BACB90DB-FA9A-4D67-932A-E96B67461058}"/>
    <dgm:cxn modelId="{771B13C5-8C46-468C-93E9-FA70EB11BDDB}" type="presParOf" srcId="{E1816B87-C809-428B-BC64-BDDA44598121}" destId="{4CC75B37-DF83-45AF-A742-10964B213561}" srcOrd="0" destOrd="0" presId="urn:microsoft.com/office/officeart/2005/8/layout/hierarchy3"/>
    <dgm:cxn modelId="{36BE884B-E04A-48AD-9550-1F183872560F}" type="presParOf" srcId="{4CC75B37-DF83-45AF-A742-10964B213561}" destId="{9A88CE8F-E174-4FCA-AAA4-DB6003943FEF}" srcOrd="0" destOrd="0" presId="urn:microsoft.com/office/officeart/2005/8/layout/hierarchy3"/>
    <dgm:cxn modelId="{B26F9ED5-2FBF-4F5F-B41E-1ED4B0F8442E}" type="presParOf" srcId="{9A88CE8F-E174-4FCA-AAA4-DB6003943FEF}" destId="{EFCCDF98-FF79-4059-B384-333992AF79B7}" srcOrd="0" destOrd="0" presId="urn:microsoft.com/office/officeart/2005/8/layout/hierarchy3"/>
    <dgm:cxn modelId="{FF9F4EE0-C246-4172-88AE-EF75C976CC8B}" type="presParOf" srcId="{9A88CE8F-E174-4FCA-AAA4-DB6003943FEF}" destId="{C1AAD9A7-1A26-4E13-A673-B47A5868A9C9}" srcOrd="1" destOrd="0" presId="urn:microsoft.com/office/officeart/2005/8/layout/hierarchy3"/>
    <dgm:cxn modelId="{E2BCBB62-2342-4074-A0A6-22A06BACCFA7}" type="presParOf" srcId="{4CC75B37-DF83-45AF-A742-10964B213561}" destId="{111B0798-BBCD-4A57-AB7F-71B8D37EA907}" srcOrd="1" destOrd="0" presId="urn:microsoft.com/office/officeart/2005/8/layout/hierarchy3"/>
    <dgm:cxn modelId="{91AF0A6D-2CA9-48AB-95FA-C2F891E6ECB8}" type="presParOf" srcId="{111B0798-BBCD-4A57-AB7F-71B8D37EA907}" destId="{178E801E-3711-48DD-ACFE-B5963F3017AD}" srcOrd="0" destOrd="0" presId="urn:microsoft.com/office/officeart/2005/8/layout/hierarchy3"/>
    <dgm:cxn modelId="{DE4DEB54-4B94-415F-A8A8-08BD085BE0F6}" type="presParOf" srcId="{111B0798-BBCD-4A57-AB7F-71B8D37EA907}" destId="{5616B8EB-D52B-4239-AC95-3B3E4A4A99BF}" srcOrd="1" destOrd="0" presId="urn:microsoft.com/office/officeart/2005/8/layout/hierarchy3"/>
    <dgm:cxn modelId="{2BD524B7-0686-422D-9E26-B1DC29C994C1}" type="presParOf" srcId="{111B0798-BBCD-4A57-AB7F-71B8D37EA907}" destId="{19690C9B-47A5-4E1C-9BAD-42EEF497093E}" srcOrd="2" destOrd="0" presId="urn:microsoft.com/office/officeart/2005/8/layout/hierarchy3"/>
    <dgm:cxn modelId="{6B28E409-3C31-4419-9762-3D11BD2AD149}" type="presParOf" srcId="{111B0798-BBCD-4A57-AB7F-71B8D37EA907}" destId="{214C6D4A-CE55-4C7B-9C19-EF49E4640E06}" srcOrd="3" destOrd="0" presId="urn:microsoft.com/office/officeart/2005/8/layout/hierarchy3"/>
    <dgm:cxn modelId="{6F52B79C-8AF1-4152-B613-8C34A7A61D67}" type="presParOf" srcId="{111B0798-BBCD-4A57-AB7F-71B8D37EA907}" destId="{28CA158F-BD58-4AC8-AB13-0479D0CE95B3}" srcOrd="4" destOrd="0" presId="urn:microsoft.com/office/officeart/2005/8/layout/hierarchy3"/>
    <dgm:cxn modelId="{CBC42A74-5D4F-4FF9-849B-ACD6CBEEB41F}" type="presParOf" srcId="{111B0798-BBCD-4A57-AB7F-71B8D37EA907}" destId="{13CCC2E7-D95F-4CB3-90CD-026076E35D2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C7B8B3E-A69B-41A1-A818-B9D759775EA8}">
      <dgm:prSet phldrT="[Текст]" custT="1"/>
      <dgm:spPr/>
      <dgm:t>
        <a:bodyPr/>
        <a:lstStyle/>
        <a:p>
          <a:r>
            <a:rPr lang="ru-RU" sz="900" dirty="0" smtClean="0"/>
            <a:t>Профилактическая медицина</a:t>
          </a:r>
          <a:endParaRPr lang="ru-RU" sz="900" dirty="0"/>
        </a:p>
      </dgm:t>
    </dgm:pt>
    <dgm:pt modelId="{A661773D-4FE9-489E-972B-109649A28288}" type="parTrans" cxnId="{31A07F1D-548E-4CE4-9E78-BF8838C7CF74}">
      <dgm:prSet/>
      <dgm:spPr/>
      <dgm:t>
        <a:bodyPr/>
        <a:lstStyle/>
        <a:p>
          <a:endParaRPr lang="ru-RU"/>
        </a:p>
      </dgm:t>
    </dgm:pt>
    <dgm:pt modelId="{19805DCF-1A9F-4A44-91C5-3B3847CAE44C}" type="sibTrans" cxnId="{31A07F1D-548E-4CE4-9E78-BF8838C7CF74}">
      <dgm:prSet/>
      <dgm:spPr/>
      <dgm:t>
        <a:bodyPr/>
        <a:lstStyle/>
        <a:p>
          <a:endParaRPr lang="ru-RU"/>
        </a:p>
      </dgm:t>
    </dgm:pt>
    <dgm:pt modelId="{2D7BFCD7-553C-4A1F-8A80-63F46C17F645}">
      <dgm:prSet phldrT="[Текст]" custT="1"/>
      <dgm:spPr/>
      <dgm:t>
        <a:bodyPr/>
        <a:lstStyle/>
        <a:p>
          <a:r>
            <a:rPr lang="ru-RU" sz="900" dirty="0" smtClean="0"/>
            <a:t>ИТ в клинической медицине</a:t>
          </a:r>
          <a:endParaRPr lang="ru-RU" sz="900" dirty="0"/>
        </a:p>
      </dgm:t>
    </dgm:pt>
    <dgm:pt modelId="{5AC909D8-914C-486D-A25A-96AE7BFF9F05}" type="parTrans" cxnId="{C6ECE2B4-0D2A-4C41-AA60-2F93837CBA0F}">
      <dgm:prSet/>
      <dgm:spPr/>
      <dgm:t>
        <a:bodyPr/>
        <a:lstStyle/>
        <a:p>
          <a:endParaRPr lang="ru-RU"/>
        </a:p>
      </dgm:t>
    </dgm:pt>
    <dgm:pt modelId="{C8595D7D-89B7-4E00-9BD2-99FBFD020ADA}" type="sibTrans" cxnId="{C6ECE2B4-0D2A-4C41-AA60-2F93837CBA0F}">
      <dgm:prSet/>
      <dgm:spPr/>
      <dgm:t>
        <a:bodyPr/>
        <a:lstStyle/>
        <a:p>
          <a:endParaRPr lang="ru-RU"/>
        </a:p>
      </dgm:t>
    </dgm:pt>
    <dgm:pt modelId="{84480925-187B-4B81-ACF6-4F04411321DB}">
      <dgm:prSet phldrT="[Текст]"/>
      <dgm:spPr>
        <a:noFill/>
        <a:ln w="0">
          <a:solidFill>
            <a:schemeClr val="accent6"/>
          </a:solidFill>
        </a:ln>
      </dgm:spPr>
      <dgm:t>
        <a:bodyPr/>
        <a:lstStyle/>
        <a:p>
          <a:r>
            <a:rPr lang="ru-RU" dirty="0" smtClean="0"/>
            <a:t>Дистанционная медицина и телемедицина</a:t>
          </a:r>
          <a:endParaRPr lang="ru-RU" dirty="0"/>
        </a:p>
      </dgm:t>
    </dgm:pt>
    <dgm:pt modelId="{DB4CA03F-F242-42B4-8527-F911BB1568CB}" type="parTrans" cxnId="{951D5817-C58A-494F-BC26-32475BDBEFBD}">
      <dgm:prSet/>
      <dgm:spPr/>
      <dgm:t>
        <a:bodyPr/>
        <a:lstStyle/>
        <a:p>
          <a:endParaRPr lang="ru-RU"/>
        </a:p>
      </dgm:t>
    </dgm:pt>
    <dgm:pt modelId="{6E461BDD-903D-4BFA-B558-F07167936385}" type="sibTrans" cxnId="{951D5817-C58A-494F-BC26-32475BDBEFBD}">
      <dgm:prSet/>
      <dgm:spPr/>
      <dgm:t>
        <a:bodyPr/>
        <a:lstStyle/>
        <a:p>
          <a:endParaRPr lang="ru-RU"/>
        </a:p>
      </dgm:t>
    </dgm:pt>
    <dgm:pt modelId="{D28F99B6-ED44-48AC-ABA8-BBBA6C22F5B3}">
      <dgm:prSet phldrT="[Текст]"/>
      <dgm:spPr>
        <a:gradFill rotWithShape="0">
          <a:gsLst>
            <a:gs pos="0">
              <a:schemeClr val="tx2">
                <a:lumMod val="40000"/>
                <a:lumOff val="60000"/>
              </a:schemeClr>
            </a:gs>
            <a:gs pos="35000">
              <a:schemeClr val="accent5">
                <a:hueOff val="4376471"/>
                <a:satOff val="0"/>
                <a:lumOff val="-16601"/>
                <a:alphaOff val="0"/>
                <a:tint val="37000"/>
                <a:satMod val="300000"/>
              </a:schemeClr>
            </a:gs>
            <a:gs pos="100000">
              <a:schemeClr val="accent5">
                <a:hueOff val="4376471"/>
                <a:satOff val="0"/>
                <a:lumOff val="-16601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r>
            <a:rPr lang="ru-RU" dirty="0" smtClean="0"/>
            <a:t>Медицинское оборудование, устройства и расходные материалы</a:t>
          </a:r>
          <a:endParaRPr lang="ru-RU" dirty="0"/>
        </a:p>
      </dgm:t>
    </dgm:pt>
    <dgm:pt modelId="{3129E7EB-F209-4703-AA4D-63CC19538FAC}" type="parTrans" cxnId="{F7DAF40E-7417-4198-A20D-DAC6681A85D8}">
      <dgm:prSet/>
      <dgm:spPr/>
      <dgm:t>
        <a:bodyPr/>
        <a:lstStyle/>
        <a:p>
          <a:endParaRPr lang="ru-RU"/>
        </a:p>
      </dgm:t>
    </dgm:pt>
    <dgm:pt modelId="{0D869C2F-CD04-48C7-8BE5-BB850110A618}" type="sibTrans" cxnId="{F7DAF40E-7417-4198-A20D-DAC6681A85D8}">
      <dgm:prSet/>
      <dgm:spPr/>
      <dgm:t>
        <a:bodyPr/>
        <a:lstStyle/>
        <a:p>
          <a:endParaRPr lang="ru-RU"/>
        </a:p>
      </dgm:t>
    </dgm:pt>
    <dgm:pt modelId="{D821C075-931A-459C-AAC4-FED982C416E6}">
      <dgm:prSet phldrT="[Текст]"/>
      <dgm:spPr>
        <a:noFill/>
        <a:ln w="0">
          <a:solidFill>
            <a:schemeClr val="accent6"/>
          </a:solidFill>
        </a:ln>
      </dgm:spPr>
      <dgm:t>
        <a:bodyPr/>
        <a:lstStyle/>
        <a:p>
          <a:r>
            <a:rPr lang="ru-RU" dirty="0" err="1" smtClean="0"/>
            <a:t>Нейро</a:t>
          </a:r>
          <a:r>
            <a:rPr lang="ru-RU" dirty="0" smtClean="0"/>
            <a:t>-наука и «Виртуальная реальность»</a:t>
          </a:r>
          <a:endParaRPr lang="ru-RU" dirty="0"/>
        </a:p>
      </dgm:t>
    </dgm:pt>
    <dgm:pt modelId="{DCDE6CBD-6263-45B2-866C-965B66228C30}" type="parTrans" cxnId="{FCE8D2D3-F783-4816-98A7-D79637A46F31}">
      <dgm:prSet/>
      <dgm:spPr/>
      <dgm:t>
        <a:bodyPr/>
        <a:lstStyle/>
        <a:p>
          <a:endParaRPr lang="ru-RU"/>
        </a:p>
      </dgm:t>
    </dgm:pt>
    <dgm:pt modelId="{17EA5A90-5AF7-4ECE-BAEF-10515892876B}" type="sibTrans" cxnId="{FCE8D2D3-F783-4816-98A7-D79637A46F31}">
      <dgm:prSet/>
      <dgm:spPr/>
      <dgm:t>
        <a:bodyPr/>
        <a:lstStyle/>
        <a:p>
          <a:endParaRPr lang="ru-RU"/>
        </a:p>
      </dgm:t>
    </dgm:pt>
    <dgm:pt modelId="{84CE005A-FBE7-412B-A0DD-56E86813041D}">
      <dgm:prSet phldrT="[Текст]"/>
      <dgm:spPr>
        <a:noFill/>
        <a:ln w="0">
          <a:solidFill>
            <a:schemeClr val="accent6"/>
          </a:solidFill>
        </a:ln>
      </dgm:spPr>
      <dgm:t>
        <a:bodyPr/>
        <a:lstStyle/>
        <a:p>
          <a:r>
            <a:rPr lang="ru-RU" dirty="0" smtClean="0"/>
            <a:t>Базы данных для здравоохранения</a:t>
          </a:r>
          <a:endParaRPr lang="ru-RU" dirty="0"/>
        </a:p>
      </dgm:t>
    </dgm:pt>
    <dgm:pt modelId="{9863D695-4FBD-42E2-8724-A2A64548106E}" type="parTrans" cxnId="{0DF17C69-F2F7-4906-AF73-545949553642}">
      <dgm:prSet/>
      <dgm:spPr/>
      <dgm:t>
        <a:bodyPr/>
        <a:lstStyle/>
        <a:p>
          <a:endParaRPr lang="ru-RU"/>
        </a:p>
      </dgm:t>
    </dgm:pt>
    <dgm:pt modelId="{EE1495DD-F9C6-4A4F-B3C6-2557BAFBF71D}" type="sibTrans" cxnId="{0DF17C69-F2F7-4906-AF73-545949553642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E49F64-4B95-4ACE-B15B-D0C29AE96CAA}" type="pres">
      <dgm:prSet presAssocID="{DC7B8B3E-A69B-41A1-A818-B9D759775EA8}" presName="root" presStyleCnt="0"/>
      <dgm:spPr/>
    </dgm:pt>
    <dgm:pt modelId="{025C9137-8F91-491C-8F1B-F68EE96D31BD}" type="pres">
      <dgm:prSet presAssocID="{DC7B8B3E-A69B-41A1-A818-B9D759775EA8}" presName="rootComposite" presStyleCnt="0"/>
      <dgm:spPr/>
    </dgm:pt>
    <dgm:pt modelId="{DE9B460A-C0DD-4B5E-A777-83336208A6AD}" type="pres">
      <dgm:prSet presAssocID="{DC7B8B3E-A69B-41A1-A818-B9D759775EA8}" presName="rootText" presStyleLbl="node1" presStyleIdx="0" presStyleCnt="6" custScaleX="59457" custScaleY="50368" custLinFactY="-100000" custLinFactNeighborX="2477" custLinFactNeighborY="-137816"/>
      <dgm:spPr/>
      <dgm:t>
        <a:bodyPr/>
        <a:lstStyle/>
        <a:p>
          <a:endParaRPr lang="ru-RU"/>
        </a:p>
      </dgm:t>
    </dgm:pt>
    <dgm:pt modelId="{FDB4508A-3F67-465D-92FF-FD852760DFBE}" type="pres">
      <dgm:prSet presAssocID="{DC7B8B3E-A69B-41A1-A818-B9D759775EA8}" presName="rootConnector" presStyleLbl="node1" presStyleIdx="0" presStyleCnt="6"/>
      <dgm:spPr/>
      <dgm:t>
        <a:bodyPr/>
        <a:lstStyle/>
        <a:p>
          <a:endParaRPr lang="ru-RU"/>
        </a:p>
      </dgm:t>
    </dgm:pt>
    <dgm:pt modelId="{F5D42BC9-807C-4CFB-AB11-6B5141EAFF53}" type="pres">
      <dgm:prSet presAssocID="{DC7B8B3E-A69B-41A1-A818-B9D759775EA8}" presName="childShape" presStyleCnt="0"/>
      <dgm:spPr/>
    </dgm:pt>
    <dgm:pt modelId="{1BD6C7A0-0D78-4E82-9356-6AD9D1D09A94}" type="pres">
      <dgm:prSet presAssocID="{2D7BFCD7-553C-4A1F-8A80-63F46C17F645}" presName="root" presStyleCnt="0"/>
      <dgm:spPr/>
    </dgm:pt>
    <dgm:pt modelId="{A35AEE4B-4B6B-409A-9E1A-53985B90E747}" type="pres">
      <dgm:prSet presAssocID="{2D7BFCD7-553C-4A1F-8A80-63F46C17F645}" presName="rootComposite" presStyleCnt="0"/>
      <dgm:spPr/>
    </dgm:pt>
    <dgm:pt modelId="{4079CEF5-B180-43BD-9998-803C886A550A}" type="pres">
      <dgm:prSet presAssocID="{2D7BFCD7-553C-4A1F-8A80-63F46C17F645}" presName="rootText" presStyleLbl="node1" presStyleIdx="1" presStyleCnt="6" custAng="10800000" custFlipVert="1" custScaleX="57484" custScaleY="45763" custLinFactNeighborX="-83354" custLinFactNeighborY="-32190"/>
      <dgm:spPr/>
      <dgm:t>
        <a:bodyPr/>
        <a:lstStyle/>
        <a:p>
          <a:endParaRPr lang="ru-RU"/>
        </a:p>
      </dgm:t>
    </dgm:pt>
    <dgm:pt modelId="{BC6A93EB-E34D-49F5-8BDA-98ED895AB816}" type="pres">
      <dgm:prSet presAssocID="{2D7BFCD7-553C-4A1F-8A80-63F46C17F645}" presName="rootConnector" presStyleLbl="node1" presStyleIdx="1" presStyleCnt="6"/>
      <dgm:spPr/>
      <dgm:t>
        <a:bodyPr/>
        <a:lstStyle/>
        <a:p>
          <a:endParaRPr lang="ru-RU"/>
        </a:p>
      </dgm:t>
    </dgm:pt>
    <dgm:pt modelId="{F2745AB7-594C-41B0-A48C-2013065E9E06}" type="pres">
      <dgm:prSet presAssocID="{2D7BFCD7-553C-4A1F-8A80-63F46C17F645}" presName="childShape" presStyleCnt="0"/>
      <dgm:spPr/>
    </dgm:pt>
    <dgm:pt modelId="{F3F4284C-2AD9-4B16-83F0-E26A4C6B42E1}" type="pres">
      <dgm:prSet presAssocID="{D28F99B6-ED44-48AC-ABA8-BBBA6C22F5B3}" presName="root" presStyleCnt="0"/>
      <dgm:spPr/>
    </dgm:pt>
    <dgm:pt modelId="{799E6D31-C6A5-4F26-AA80-DE27A6BD4D69}" type="pres">
      <dgm:prSet presAssocID="{D28F99B6-ED44-48AC-ABA8-BBBA6C22F5B3}" presName="rootComposite" presStyleCnt="0"/>
      <dgm:spPr/>
    </dgm:pt>
    <dgm:pt modelId="{ED3DCF45-463E-4007-921A-FBAC73A1C737}" type="pres">
      <dgm:prSet presAssocID="{D28F99B6-ED44-48AC-ABA8-BBBA6C22F5B3}" presName="rootText" presStyleLbl="node1" presStyleIdx="2" presStyleCnt="6" custAng="10800000" custFlipVert="1" custScaleX="57484" custScaleY="45763" custLinFactX="-65838" custLinFactY="75400" custLinFactNeighborX="-100000" custLinFactNeighborY="100000"/>
      <dgm:spPr/>
      <dgm:t>
        <a:bodyPr/>
        <a:lstStyle/>
        <a:p>
          <a:endParaRPr lang="ru-RU"/>
        </a:p>
      </dgm:t>
    </dgm:pt>
    <dgm:pt modelId="{1120202F-C078-4FD7-A560-66B8655D9AF5}" type="pres">
      <dgm:prSet presAssocID="{D28F99B6-ED44-48AC-ABA8-BBBA6C22F5B3}" presName="rootConnector" presStyleLbl="node1" presStyleIdx="2" presStyleCnt="6"/>
      <dgm:spPr/>
      <dgm:t>
        <a:bodyPr/>
        <a:lstStyle/>
        <a:p>
          <a:endParaRPr lang="ru-RU"/>
        </a:p>
      </dgm:t>
    </dgm:pt>
    <dgm:pt modelId="{24DB6E3D-30B1-4DB3-9464-1B8F0249F7E1}" type="pres">
      <dgm:prSet presAssocID="{D28F99B6-ED44-48AC-ABA8-BBBA6C22F5B3}" presName="childShape" presStyleCnt="0"/>
      <dgm:spPr/>
    </dgm:pt>
    <dgm:pt modelId="{EBABAFBF-4C20-4A45-A48A-40F80F4294EA}" type="pres">
      <dgm:prSet presAssocID="{84480925-187B-4B81-ACF6-4F04411321DB}" presName="root" presStyleCnt="0"/>
      <dgm:spPr/>
    </dgm:pt>
    <dgm:pt modelId="{8B4F44C9-57CA-4758-A275-D7433F9CD9B8}" type="pres">
      <dgm:prSet presAssocID="{84480925-187B-4B81-ACF6-4F04411321DB}" presName="rootComposite" presStyleCnt="0"/>
      <dgm:spPr/>
    </dgm:pt>
    <dgm:pt modelId="{5E90B84B-BF4A-4E11-BA7F-CF0A5C89C69B}" type="pres">
      <dgm:prSet presAssocID="{84480925-187B-4B81-ACF6-4F04411321DB}" presName="rootText" presStyleLbl="node1" presStyleIdx="3" presStyleCnt="6" custScaleX="68170" custScaleY="47792" custLinFactNeighborX="-66702" custLinFactNeighborY="-10323"/>
      <dgm:spPr/>
      <dgm:t>
        <a:bodyPr/>
        <a:lstStyle/>
        <a:p>
          <a:endParaRPr lang="ru-RU"/>
        </a:p>
      </dgm:t>
    </dgm:pt>
    <dgm:pt modelId="{3597ACD8-AD86-473D-B72A-C99D1557EDC5}" type="pres">
      <dgm:prSet presAssocID="{84480925-187B-4B81-ACF6-4F04411321DB}" presName="rootConnector" presStyleLbl="node1" presStyleIdx="3" presStyleCnt="6"/>
      <dgm:spPr/>
      <dgm:t>
        <a:bodyPr/>
        <a:lstStyle/>
        <a:p>
          <a:endParaRPr lang="ru-RU"/>
        </a:p>
      </dgm:t>
    </dgm:pt>
    <dgm:pt modelId="{191EE105-2095-409E-A0BA-CD4B991B4257}" type="pres">
      <dgm:prSet presAssocID="{84480925-187B-4B81-ACF6-4F04411321DB}" presName="childShape" presStyleCnt="0"/>
      <dgm:spPr/>
    </dgm:pt>
    <dgm:pt modelId="{99D5D12B-0703-4637-9CFE-FC5027CC3FD9}" type="pres">
      <dgm:prSet presAssocID="{D821C075-931A-459C-AAC4-FED982C416E6}" presName="root" presStyleCnt="0"/>
      <dgm:spPr/>
    </dgm:pt>
    <dgm:pt modelId="{78365EEC-40BD-41AE-9343-1096634E53FA}" type="pres">
      <dgm:prSet presAssocID="{D821C075-931A-459C-AAC4-FED982C416E6}" presName="rootComposite" presStyleCnt="0"/>
      <dgm:spPr/>
    </dgm:pt>
    <dgm:pt modelId="{3A91DD91-36C9-4032-9C0F-66938EA2E30E}" type="pres">
      <dgm:prSet presAssocID="{D821C075-931A-459C-AAC4-FED982C416E6}" presName="rootText" presStyleLbl="node1" presStyleIdx="4" presStyleCnt="6" custScaleX="68170" custScaleY="47792" custLinFactNeighborX="-85159" custLinFactNeighborY="-9832"/>
      <dgm:spPr/>
      <dgm:t>
        <a:bodyPr/>
        <a:lstStyle/>
        <a:p>
          <a:endParaRPr lang="ru-RU"/>
        </a:p>
      </dgm:t>
    </dgm:pt>
    <dgm:pt modelId="{9510C631-C2B5-4625-BDC0-BB0A7BB58CD3}" type="pres">
      <dgm:prSet presAssocID="{D821C075-931A-459C-AAC4-FED982C416E6}" presName="rootConnector" presStyleLbl="node1" presStyleIdx="4" presStyleCnt="6"/>
      <dgm:spPr/>
      <dgm:t>
        <a:bodyPr/>
        <a:lstStyle/>
        <a:p>
          <a:endParaRPr lang="ru-RU"/>
        </a:p>
      </dgm:t>
    </dgm:pt>
    <dgm:pt modelId="{212C2E6A-F793-4B24-AB0C-B9438AF73317}" type="pres">
      <dgm:prSet presAssocID="{D821C075-931A-459C-AAC4-FED982C416E6}" presName="childShape" presStyleCnt="0"/>
      <dgm:spPr/>
    </dgm:pt>
    <dgm:pt modelId="{D2C29AEA-8505-48B1-97DF-CBBD22791B75}" type="pres">
      <dgm:prSet presAssocID="{84CE005A-FBE7-412B-A0DD-56E86813041D}" presName="root" presStyleCnt="0"/>
      <dgm:spPr/>
    </dgm:pt>
    <dgm:pt modelId="{7B9C69DB-3130-479A-85F8-466C04D6412E}" type="pres">
      <dgm:prSet presAssocID="{84CE005A-FBE7-412B-A0DD-56E86813041D}" presName="rootComposite" presStyleCnt="0"/>
      <dgm:spPr/>
    </dgm:pt>
    <dgm:pt modelId="{AC5A6521-E042-4C90-8CE1-AFBF70A5423E}" type="pres">
      <dgm:prSet presAssocID="{84CE005A-FBE7-412B-A0DD-56E86813041D}" presName="rootText" presStyleLbl="node1" presStyleIdx="5" presStyleCnt="6" custScaleX="68170" custScaleY="47792" custLinFactX="-3066" custLinFactNeighborX="-100000" custLinFactNeighborY="-10323"/>
      <dgm:spPr/>
      <dgm:t>
        <a:bodyPr/>
        <a:lstStyle/>
        <a:p>
          <a:endParaRPr lang="ru-RU"/>
        </a:p>
      </dgm:t>
    </dgm:pt>
    <dgm:pt modelId="{7AC3F7B8-F4C2-4783-A11E-8B64AF65B1AC}" type="pres">
      <dgm:prSet presAssocID="{84CE005A-FBE7-412B-A0DD-56E86813041D}" presName="rootConnector" presStyleLbl="node1" presStyleIdx="5" presStyleCnt="6"/>
      <dgm:spPr/>
      <dgm:t>
        <a:bodyPr/>
        <a:lstStyle/>
        <a:p>
          <a:endParaRPr lang="ru-RU"/>
        </a:p>
      </dgm:t>
    </dgm:pt>
    <dgm:pt modelId="{D70CB1B1-AFA5-4985-9E7D-F675134A4B82}" type="pres">
      <dgm:prSet presAssocID="{84CE005A-FBE7-412B-A0DD-56E86813041D}" presName="childShape" presStyleCnt="0"/>
      <dgm:spPr/>
    </dgm:pt>
  </dgm:ptLst>
  <dgm:cxnLst>
    <dgm:cxn modelId="{4D2FFC24-BA53-4117-A0DD-8FCC3F5C6758}" type="presOf" srcId="{2D7BFCD7-553C-4A1F-8A80-63F46C17F645}" destId="{BC6A93EB-E34D-49F5-8BDA-98ED895AB816}" srcOrd="1" destOrd="0" presId="urn:microsoft.com/office/officeart/2005/8/layout/hierarchy3"/>
    <dgm:cxn modelId="{71DAD2EF-0B99-433C-BA6A-3C8AC1EE0E2F}" type="presOf" srcId="{2D7BFCD7-553C-4A1F-8A80-63F46C17F645}" destId="{4079CEF5-B180-43BD-9998-803C886A550A}" srcOrd="0" destOrd="0" presId="urn:microsoft.com/office/officeart/2005/8/layout/hierarchy3"/>
    <dgm:cxn modelId="{E9FEC913-B29B-488F-BC88-4B1B42D020DA}" type="presOf" srcId="{DC7B8B3E-A69B-41A1-A818-B9D759775EA8}" destId="{DE9B460A-C0DD-4B5E-A777-83336208A6AD}" srcOrd="0" destOrd="0" presId="urn:microsoft.com/office/officeart/2005/8/layout/hierarchy3"/>
    <dgm:cxn modelId="{31A07F1D-548E-4CE4-9E78-BF8838C7CF74}" srcId="{C65496A0-3C27-4D8D-BEAF-1F233BDABFC3}" destId="{DC7B8B3E-A69B-41A1-A818-B9D759775EA8}" srcOrd="0" destOrd="0" parTransId="{A661773D-4FE9-489E-972B-109649A28288}" sibTransId="{19805DCF-1A9F-4A44-91C5-3B3847CAE44C}"/>
    <dgm:cxn modelId="{C6ECE2B4-0D2A-4C41-AA60-2F93837CBA0F}" srcId="{C65496A0-3C27-4D8D-BEAF-1F233BDABFC3}" destId="{2D7BFCD7-553C-4A1F-8A80-63F46C17F645}" srcOrd="1" destOrd="0" parTransId="{5AC909D8-914C-486D-A25A-96AE7BFF9F05}" sibTransId="{C8595D7D-89B7-4E00-9BD2-99FBFD020ADA}"/>
    <dgm:cxn modelId="{CEB7DADD-8773-41EB-A3C0-F8ECEFD86519}" type="presOf" srcId="{84480925-187B-4B81-ACF6-4F04411321DB}" destId="{5E90B84B-BF4A-4E11-BA7F-CF0A5C89C69B}" srcOrd="0" destOrd="0" presId="urn:microsoft.com/office/officeart/2005/8/layout/hierarchy3"/>
    <dgm:cxn modelId="{7833DEB5-6536-45F7-8672-28CDB1D9F278}" type="presOf" srcId="{D28F99B6-ED44-48AC-ABA8-BBBA6C22F5B3}" destId="{ED3DCF45-463E-4007-921A-FBAC73A1C737}" srcOrd="0" destOrd="0" presId="urn:microsoft.com/office/officeart/2005/8/layout/hierarchy3"/>
    <dgm:cxn modelId="{97C7A9E5-8725-45AB-A42C-BACC544F021C}" type="presOf" srcId="{84CE005A-FBE7-412B-A0DD-56E86813041D}" destId="{7AC3F7B8-F4C2-4783-A11E-8B64AF65B1AC}" srcOrd="1" destOrd="0" presId="urn:microsoft.com/office/officeart/2005/8/layout/hierarchy3"/>
    <dgm:cxn modelId="{0DF17C69-F2F7-4906-AF73-545949553642}" srcId="{C65496A0-3C27-4D8D-BEAF-1F233BDABFC3}" destId="{84CE005A-FBE7-412B-A0DD-56E86813041D}" srcOrd="5" destOrd="0" parTransId="{9863D695-4FBD-42E2-8724-A2A64548106E}" sibTransId="{EE1495DD-F9C6-4A4F-B3C6-2557BAFBF71D}"/>
    <dgm:cxn modelId="{EB2BCC04-31D3-40D1-B547-5CFAF9C44E61}" type="presOf" srcId="{D28F99B6-ED44-48AC-ABA8-BBBA6C22F5B3}" destId="{1120202F-C078-4FD7-A560-66B8655D9AF5}" srcOrd="1" destOrd="0" presId="urn:microsoft.com/office/officeart/2005/8/layout/hierarchy3"/>
    <dgm:cxn modelId="{C38C03F7-A7E6-46CA-9C36-948E601891F5}" type="presOf" srcId="{C65496A0-3C27-4D8D-BEAF-1F233BDABFC3}" destId="{E1816B87-C809-428B-BC64-BDDA44598121}" srcOrd="0" destOrd="0" presId="urn:microsoft.com/office/officeart/2005/8/layout/hierarchy3"/>
    <dgm:cxn modelId="{951D5817-C58A-494F-BC26-32475BDBEFBD}" srcId="{C65496A0-3C27-4D8D-BEAF-1F233BDABFC3}" destId="{84480925-187B-4B81-ACF6-4F04411321DB}" srcOrd="3" destOrd="0" parTransId="{DB4CA03F-F242-42B4-8527-F911BB1568CB}" sibTransId="{6E461BDD-903D-4BFA-B558-F07167936385}"/>
    <dgm:cxn modelId="{8EC2E0C3-2CAC-43A3-8242-8EAC1C1F78DF}" type="presOf" srcId="{84CE005A-FBE7-412B-A0DD-56E86813041D}" destId="{AC5A6521-E042-4C90-8CE1-AFBF70A5423E}" srcOrd="0" destOrd="0" presId="urn:microsoft.com/office/officeart/2005/8/layout/hierarchy3"/>
    <dgm:cxn modelId="{8487E945-1496-46F5-B933-96177C393156}" type="presOf" srcId="{D821C075-931A-459C-AAC4-FED982C416E6}" destId="{9510C631-C2B5-4625-BDC0-BB0A7BB58CD3}" srcOrd="1" destOrd="0" presId="urn:microsoft.com/office/officeart/2005/8/layout/hierarchy3"/>
    <dgm:cxn modelId="{5F4D1BAC-CA61-4A2A-ABB3-94DF8950C9B1}" type="presOf" srcId="{DC7B8B3E-A69B-41A1-A818-B9D759775EA8}" destId="{FDB4508A-3F67-465D-92FF-FD852760DFBE}" srcOrd="1" destOrd="0" presId="urn:microsoft.com/office/officeart/2005/8/layout/hierarchy3"/>
    <dgm:cxn modelId="{FCE8D2D3-F783-4816-98A7-D79637A46F31}" srcId="{C65496A0-3C27-4D8D-BEAF-1F233BDABFC3}" destId="{D821C075-931A-459C-AAC4-FED982C416E6}" srcOrd="4" destOrd="0" parTransId="{DCDE6CBD-6263-45B2-866C-965B66228C30}" sibTransId="{17EA5A90-5AF7-4ECE-BAEF-10515892876B}"/>
    <dgm:cxn modelId="{0058B0B7-922E-4192-878D-25C6007611B8}" type="presOf" srcId="{D821C075-931A-459C-AAC4-FED982C416E6}" destId="{3A91DD91-36C9-4032-9C0F-66938EA2E30E}" srcOrd="0" destOrd="0" presId="urn:microsoft.com/office/officeart/2005/8/layout/hierarchy3"/>
    <dgm:cxn modelId="{F7DAF40E-7417-4198-A20D-DAC6681A85D8}" srcId="{C65496A0-3C27-4D8D-BEAF-1F233BDABFC3}" destId="{D28F99B6-ED44-48AC-ABA8-BBBA6C22F5B3}" srcOrd="2" destOrd="0" parTransId="{3129E7EB-F209-4703-AA4D-63CC19538FAC}" sibTransId="{0D869C2F-CD04-48C7-8BE5-BB850110A618}"/>
    <dgm:cxn modelId="{B81D4B48-7EA6-40DD-9968-AB0FB7113E5B}" type="presOf" srcId="{84480925-187B-4B81-ACF6-4F04411321DB}" destId="{3597ACD8-AD86-473D-B72A-C99D1557EDC5}" srcOrd="1" destOrd="0" presId="urn:microsoft.com/office/officeart/2005/8/layout/hierarchy3"/>
    <dgm:cxn modelId="{47DA78C0-29E4-473E-BE5A-A270354DA934}" type="presParOf" srcId="{E1816B87-C809-428B-BC64-BDDA44598121}" destId="{43E49F64-4B95-4ACE-B15B-D0C29AE96CAA}" srcOrd="0" destOrd="0" presId="urn:microsoft.com/office/officeart/2005/8/layout/hierarchy3"/>
    <dgm:cxn modelId="{A6462EB8-1306-4C0E-91B5-8139B39462C6}" type="presParOf" srcId="{43E49F64-4B95-4ACE-B15B-D0C29AE96CAA}" destId="{025C9137-8F91-491C-8F1B-F68EE96D31BD}" srcOrd="0" destOrd="0" presId="urn:microsoft.com/office/officeart/2005/8/layout/hierarchy3"/>
    <dgm:cxn modelId="{1CC2C0D2-6C49-4B57-86F9-031A9447C7BD}" type="presParOf" srcId="{025C9137-8F91-491C-8F1B-F68EE96D31BD}" destId="{DE9B460A-C0DD-4B5E-A777-83336208A6AD}" srcOrd="0" destOrd="0" presId="urn:microsoft.com/office/officeart/2005/8/layout/hierarchy3"/>
    <dgm:cxn modelId="{B6EE14F8-BB35-4F7B-B17F-6D37692D318F}" type="presParOf" srcId="{025C9137-8F91-491C-8F1B-F68EE96D31BD}" destId="{FDB4508A-3F67-465D-92FF-FD852760DFBE}" srcOrd="1" destOrd="0" presId="urn:microsoft.com/office/officeart/2005/8/layout/hierarchy3"/>
    <dgm:cxn modelId="{922D8124-DA5A-4302-8151-2840F31CBC8D}" type="presParOf" srcId="{43E49F64-4B95-4ACE-B15B-D0C29AE96CAA}" destId="{F5D42BC9-807C-4CFB-AB11-6B5141EAFF53}" srcOrd="1" destOrd="0" presId="urn:microsoft.com/office/officeart/2005/8/layout/hierarchy3"/>
    <dgm:cxn modelId="{A4C7BADA-AA93-4E6D-A5BA-5C6E6920E023}" type="presParOf" srcId="{E1816B87-C809-428B-BC64-BDDA44598121}" destId="{1BD6C7A0-0D78-4E82-9356-6AD9D1D09A94}" srcOrd="1" destOrd="0" presId="urn:microsoft.com/office/officeart/2005/8/layout/hierarchy3"/>
    <dgm:cxn modelId="{9A09678F-6F80-4372-AB5B-90139E17B399}" type="presParOf" srcId="{1BD6C7A0-0D78-4E82-9356-6AD9D1D09A94}" destId="{A35AEE4B-4B6B-409A-9E1A-53985B90E747}" srcOrd="0" destOrd="0" presId="urn:microsoft.com/office/officeart/2005/8/layout/hierarchy3"/>
    <dgm:cxn modelId="{E6B4DB9C-264F-44E1-8EAD-1E59B7684F92}" type="presParOf" srcId="{A35AEE4B-4B6B-409A-9E1A-53985B90E747}" destId="{4079CEF5-B180-43BD-9998-803C886A550A}" srcOrd="0" destOrd="0" presId="urn:microsoft.com/office/officeart/2005/8/layout/hierarchy3"/>
    <dgm:cxn modelId="{95F49F76-BB16-4F7A-BF38-010CA76B72F0}" type="presParOf" srcId="{A35AEE4B-4B6B-409A-9E1A-53985B90E747}" destId="{BC6A93EB-E34D-49F5-8BDA-98ED895AB816}" srcOrd="1" destOrd="0" presId="urn:microsoft.com/office/officeart/2005/8/layout/hierarchy3"/>
    <dgm:cxn modelId="{3293BD32-C801-4D27-844E-113A4F07C482}" type="presParOf" srcId="{1BD6C7A0-0D78-4E82-9356-6AD9D1D09A94}" destId="{F2745AB7-594C-41B0-A48C-2013065E9E06}" srcOrd="1" destOrd="0" presId="urn:microsoft.com/office/officeart/2005/8/layout/hierarchy3"/>
    <dgm:cxn modelId="{6D2016AE-94A7-4D4B-8E82-E3991F0A1DCE}" type="presParOf" srcId="{E1816B87-C809-428B-BC64-BDDA44598121}" destId="{F3F4284C-2AD9-4B16-83F0-E26A4C6B42E1}" srcOrd="2" destOrd="0" presId="urn:microsoft.com/office/officeart/2005/8/layout/hierarchy3"/>
    <dgm:cxn modelId="{16FFDD49-2BE9-438D-B3BE-AFEA8F44DB7E}" type="presParOf" srcId="{F3F4284C-2AD9-4B16-83F0-E26A4C6B42E1}" destId="{799E6D31-C6A5-4F26-AA80-DE27A6BD4D69}" srcOrd="0" destOrd="0" presId="urn:microsoft.com/office/officeart/2005/8/layout/hierarchy3"/>
    <dgm:cxn modelId="{E9204536-20B8-40E1-9DD1-57563672FC91}" type="presParOf" srcId="{799E6D31-C6A5-4F26-AA80-DE27A6BD4D69}" destId="{ED3DCF45-463E-4007-921A-FBAC73A1C737}" srcOrd="0" destOrd="0" presId="urn:microsoft.com/office/officeart/2005/8/layout/hierarchy3"/>
    <dgm:cxn modelId="{9C15329B-4245-4896-8307-4B54CE05EF9A}" type="presParOf" srcId="{799E6D31-C6A5-4F26-AA80-DE27A6BD4D69}" destId="{1120202F-C078-4FD7-A560-66B8655D9AF5}" srcOrd="1" destOrd="0" presId="urn:microsoft.com/office/officeart/2005/8/layout/hierarchy3"/>
    <dgm:cxn modelId="{422AFF37-6060-4034-9C60-533BB88A5431}" type="presParOf" srcId="{F3F4284C-2AD9-4B16-83F0-E26A4C6B42E1}" destId="{24DB6E3D-30B1-4DB3-9464-1B8F0249F7E1}" srcOrd="1" destOrd="0" presId="urn:microsoft.com/office/officeart/2005/8/layout/hierarchy3"/>
    <dgm:cxn modelId="{37CD13AE-2CD9-44CF-A693-C803DB9C1D63}" type="presParOf" srcId="{E1816B87-C809-428B-BC64-BDDA44598121}" destId="{EBABAFBF-4C20-4A45-A48A-40F80F4294EA}" srcOrd="3" destOrd="0" presId="urn:microsoft.com/office/officeart/2005/8/layout/hierarchy3"/>
    <dgm:cxn modelId="{5ADED6CA-532C-41DF-8773-BC52CD285367}" type="presParOf" srcId="{EBABAFBF-4C20-4A45-A48A-40F80F4294EA}" destId="{8B4F44C9-57CA-4758-A275-D7433F9CD9B8}" srcOrd="0" destOrd="0" presId="urn:microsoft.com/office/officeart/2005/8/layout/hierarchy3"/>
    <dgm:cxn modelId="{ADBF408E-4D48-4466-99BC-44EC0728B599}" type="presParOf" srcId="{8B4F44C9-57CA-4758-A275-D7433F9CD9B8}" destId="{5E90B84B-BF4A-4E11-BA7F-CF0A5C89C69B}" srcOrd="0" destOrd="0" presId="urn:microsoft.com/office/officeart/2005/8/layout/hierarchy3"/>
    <dgm:cxn modelId="{70BD026E-32CA-4230-97C7-1309B421BD40}" type="presParOf" srcId="{8B4F44C9-57CA-4758-A275-D7433F9CD9B8}" destId="{3597ACD8-AD86-473D-B72A-C99D1557EDC5}" srcOrd="1" destOrd="0" presId="urn:microsoft.com/office/officeart/2005/8/layout/hierarchy3"/>
    <dgm:cxn modelId="{31F1FEE0-987F-4CAF-A7CA-4B579E4C3C55}" type="presParOf" srcId="{EBABAFBF-4C20-4A45-A48A-40F80F4294EA}" destId="{191EE105-2095-409E-A0BA-CD4B991B4257}" srcOrd="1" destOrd="0" presId="urn:microsoft.com/office/officeart/2005/8/layout/hierarchy3"/>
    <dgm:cxn modelId="{CDD52CA9-57B7-4B86-9FE0-F27E9F06DB37}" type="presParOf" srcId="{E1816B87-C809-428B-BC64-BDDA44598121}" destId="{99D5D12B-0703-4637-9CFE-FC5027CC3FD9}" srcOrd="4" destOrd="0" presId="urn:microsoft.com/office/officeart/2005/8/layout/hierarchy3"/>
    <dgm:cxn modelId="{A4A221BD-1E56-4B8F-9271-1931B2D6BCA6}" type="presParOf" srcId="{99D5D12B-0703-4637-9CFE-FC5027CC3FD9}" destId="{78365EEC-40BD-41AE-9343-1096634E53FA}" srcOrd="0" destOrd="0" presId="urn:microsoft.com/office/officeart/2005/8/layout/hierarchy3"/>
    <dgm:cxn modelId="{8B34FBBD-5F4B-4570-AC3B-25B79AE7F437}" type="presParOf" srcId="{78365EEC-40BD-41AE-9343-1096634E53FA}" destId="{3A91DD91-36C9-4032-9C0F-66938EA2E30E}" srcOrd="0" destOrd="0" presId="urn:microsoft.com/office/officeart/2005/8/layout/hierarchy3"/>
    <dgm:cxn modelId="{FBF20A0B-6395-4ACA-8256-0C176569C19C}" type="presParOf" srcId="{78365EEC-40BD-41AE-9343-1096634E53FA}" destId="{9510C631-C2B5-4625-BDC0-BB0A7BB58CD3}" srcOrd="1" destOrd="0" presId="urn:microsoft.com/office/officeart/2005/8/layout/hierarchy3"/>
    <dgm:cxn modelId="{AE69CAF4-DDDE-49A9-BF98-63AE0839BDB8}" type="presParOf" srcId="{99D5D12B-0703-4637-9CFE-FC5027CC3FD9}" destId="{212C2E6A-F793-4B24-AB0C-B9438AF73317}" srcOrd="1" destOrd="0" presId="urn:microsoft.com/office/officeart/2005/8/layout/hierarchy3"/>
    <dgm:cxn modelId="{C60A2CFC-7ED5-4D22-9485-280D7DACCB9B}" type="presParOf" srcId="{E1816B87-C809-428B-BC64-BDDA44598121}" destId="{D2C29AEA-8505-48B1-97DF-CBBD22791B75}" srcOrd="5" destOrd="0" presId="urn:microsoft.com/office/officeart/2005/8/layout/hierarchy3"/>
    <dgm:cxn modelId="{6061CFD1-B049-4BDB-8DE5-3D73EFE7ED5F}" type="presParOf" srcId="{D2C29AEA-8505-48B1-97DF-CBBD22791B75}" destId="{7B9C69DB-3130-479A-85F8-466C04D6412E}" srcOrd="0" destOrd="0" presId="urn:microsoft.com/office/officeart/2005/8/layout/hierarchy3"/>
    <dgm:cxn modelId="{ACA0B779-EDC1-4CB2-AD1F-C676514B1DA9}" type="presParOf" srcId="{7B9C69DB-3130-479A-85F8-466C04D6412E}" destId="{AC5A6521-E042-4C90-8CE1-AFBF70A5423E}" srcOrd="0" destOrd="0" presId="urn:microsoft.com/office/officeart/2005/8/layout/hierarchy3"/>
    <dgm:cxn modelId="{F3EF7CDA-68B1-45EC-ABFF-6E43C5B9E7F1}" type="presParOf" srcId="{7B9C69DB-3130-479A-85F8-466C04D6412E}" destId="{7AC3F7B8-F4C2-4783-A11E-8B64AF65B1AC}" srcOrd="1" destOrd="0" presId="urn:microsoft.com/office/officeart/2005/8/layout/hierarchy3"/>
    <dgm:cxn modelId="{8CD786B0-9E62-4E88-9AAB-5675BDFA7108}" type="presParOf" srcId="{D2C29AEA-8505-48B1-97DF-CBBD22791B75}" destId="{D70CB1B1-AFA5-4985-9E7D-F675134A4B82}" srcOrd="1" destOrd="0" presId="urn:microsoft.com/office/officeart/2005/8/layout/hierarchy3"/>
  </dgm:cxnLst>
  <dgm:bg/>
  <dgm:whole>
    <a:ln>
      <a:noFill/>
      <a:prstDash val="soli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 custT="1"/>
      <dgm:spPr/>
      <dgm:t>
        <a:bodyPr/>
        <a:lstStyle/>
        <a:p>
          <a:r>
            <a:rPr lang="ru-RU" sz="2400" dirty="0" smtClean="0"/>
            <a:t>Ядерная медицина</a:t>
          </a:r>
        </a:p>
        <a:p>
          <a:endParaRPr lang="ru-RU" sz="2400" dirty="0" smtClean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D73CCFE0-F346-4F6D-84EB-385170C3D545}">
      <dgm:prSet custT="1"/>
      <dgm:spPr/>
      <dgm:t>
        <a:bodyPr/>
        <a:lstStyle/>
        <a:p>
          <a:r>
            <a:rPr lang="ru-RU" sz="2500" dirty="0" smtClean="0"/>
            <a:t>Протонная, нейтронная и </a:t>
          </a:r>
          <a:r>
            <a:rPr lang="ru-RU" sz="2500" dirty="0" err="1" smtClean="0"/>
            <a:t>радиолучевая</a:t>
          </a:r>
          <a:r>
            <a:rPr lang="ru-RU" sz="2500" dirty="0" smtClean="0"/>
            <a:t> терапия</a:t>
          </a:r>
          <a:endParaRPr lang="ru-RU" sz="2500" dirty="0" smtClean="0"/>
        </a:p>
      </dgm:t>
    </dgm:pt>
    <dgm:pt modelId="{02AFDDC6-9CAA-45C6-9D9F-CDECC668F4CF}" type="parTrans" cxnId="{124E11C1-0692-4FB5-96C5-23C63FD04DFE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151BF589-D843-4B9E-861F-9CD4B59EDD41}" type="sibTrans" cxnId="{124E11C1-0692-4FB5-96C5-23C63FD04DFE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1" custScaleX="26952" custScaleY="26723" custLinFactNeighborX="-13229" custLinFactNeighborY="-24775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  <dgm:pt modelId="{19690C9B-47A5-4E1C-9BAD-42EEF497093E}" type="pres">
      <dgm:prSet presAssocID="{02AFDDC6-9CAA-45C6-9D9F-CDECC668F4CF}" presName="Name13" presStyleLbl="parChTrans1D2" presStyleIdx="0" presStyleCnt="1"/>
      <dgm:spPr/>
      <dgm:t>
        <a:bodyPr/>
        <a:lstStyle/>
        <a:p>
          <a:endParaRPr lang="ru-RU"/>
        </a:p>
      </dgm:t>
    </dgm:pt>
    <dgm:pt modelId="{214C6D4A-CE55-4C7B-9C19-EF49E4640E06}" type="pres">
      <dgm:prSet presAssocID="{D73CCFE0-F346-4F6D-84EB-385170C3D545}" presName="childText" presStyleLbl="bgAcc1" presStyleIdx="0" presStyleCnt="1" custScaleX="84403" custScaleY="20745" custLinFactNeighborX="15485" custLinFactNeighborY="-719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A1F73D-DE83-432D-90DB-47208B94AE3F}" type="presOf" srcId="{D73CCFE0-F346-4F6D-84EB-385170C3D545}" destId="{214C6D4A-CE55-4C7B-9C19-EF49E4640E06}" srcOrd="0" destOrd="0" presId="urn:microsoft.com/office/officeart/2005/8/layout/hierarchy3"/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5E8E7914-360E-4ECB-AD8B-114F1B05CFB8}" type="presOf" srcId="{02AFDDC6-9CAA-45C6-9D9F-CDECC668F4CF}" destId="{19690C9B-47A5-4E1C-9BAD-42EEF497093E}" srcOrd="0" destOrd="0" presId="urn:microsoft.com/office/officeart/2005/8/layout/hierarchy3"/>
    <dgm:cxn modelId="{124E11C1-0692-4FB5-96C5-23C63FD04DFE}" srcId="{D7411247-B44D-4817-BE94-7D9B4A2A737A}" destId="{D73CCFE0-F346-4F6D-84EB-385170C3D545}" srcOrd="0" destOrd="0" parTransId="{02AFDDC6-9CAA-45C6-9D9F-CDECC668F4CF}" sibTransId="{151BF589-D843-4B9E-861F-9CD4B59EDD41}"/>
    <dgm:cxn modelId="{3EDB04FC-24B0-4611-B09C-01756C190756}" type="presOf" srcId="{C65496A0-3C27-4D8D-BEAF-1F233BDABFC3}" destId="{E1816B87-C809-428B-BC64-BDDA44598121}" srcOrd="0" destOrd="0" presId="urn:microsoft.com/office/officeart/2005/8/layout/hierarchy3"/>
    <dgm:cxn modelId="{97CD34E4-3BCE-4EB9-9172-02CA1F903D5B}" type="presOf" srcId="{D7411247-B44D-4817-BE94-7D9B4A2A737A}" destId="{EFCCDF98-FF79-4059-B384-333992AF79B7}" srcOrd="0" destOrd="0" presId="urn:microsoft.com/office/officeart/2005/8/layout/hierarchy3"/>
    <dgm:cxn modelId="{45E3E86B-B608-4A95-A62E-39EBB12D78C4}" type="presOf" srcId="{D7411247-B44D-4817-BE94-7D9B4A2A737A}" destId="{C1AAD9A7-1A26-4E13-A673-B47A5868A9C9}" srcOrd="1" destOrd="0" presId="urn:microsoft.com/office/officeart/2005/8/layout/hierarchy3"/>
    <dgm:cxn modelId="{E96FBDD3-A38D-4575-A1A1-B95C7635AF69}" type="presParOf" srcId="{E1816B87-C809-428B-BC64-BDDA44598121}" destId="{4CC75B37-DF83-45AF-A742-10964B213561}" srcOrd="0" destOrd="0" presId="urn:microsoft.com/office/officeart/2005/8/layout/hierarchy3"/>
    <dgm:cxn modelId="{D2B02801-4222-4EFE-AC64-03076789B4B8}" type="presParOf" srcId="{4CC75B37-DF83-45AF-A742-10964B213561}" destId="{9A88CE8F-E174-4FCA-AAA4-DB6003943FEF}" srcOrd="0" destOrd="0" presId="urn:microsoft.com/office/officeart/2005/8/layout/hierarchy3"/>
    <dgm:cxn modelId="{51A483E2-362F-459C-886A-41459B0A60B2}" type="presParOf" srcId="{9A88CE8F-E174-4FCA-AAA4-DB6003943FEF}" destId="{EFCCDF98-FF79-4059-B384-333992AF79B7}" srcOrd="0" destOrd="0" presId="urn:microsoft.com/office/officeart/2005/8/layout/hierarchy3"/>
    <dgm:cxn modelId="{AB32F7D7-A0F7-4D2F-BB54-20C9734EE339}" type="presParOf" srcId="{9A88CE8F-E174-4FCA-AAA4-DB6003943FEF}" destId="{C1AAD9A7-1A26-4E13-A673-B47A5868A9C9}" srcOrd="1" destOrd="0" presId="urn:microsoft.com/office/officeart/2005/8/layout/hierarchy3"/>
    <dgm:cxn modelId="{A0CCD64E-B588-465A-947B-F833FB73111E}" type="presParOf" srcId="{4CC75B37-DF83-45AF-A742-10964B213561}" destId="{111B0798-BBCD-4A57-AB7F-71B8D37EA907}" srcOrd="1" destOrd="0" presId="urn:microsoft.com/office/officeart/2005/8/layout/hierarchy3"/>
    <dgm:cxn modelId="{6E6869C8-75B1-4F93-9831-389AE3E7E981}" type="presParOf" srcId="{111B0798-BBCD-4A57-AB7F-71B8D37EA907}" destId="{19690C9B-47A5-4E1C-9BAD-42EEF497093E}" srcOrd="0" destOrd="0" presId="urn:microsoft.com/office/officeart/2005/8/layout/hierarchy3"/>
    <dgm:cxn modelId="{6E3E2A8B-9B68-405B-8690-82CF024BD7E0}" type="presParOf" srcId="{111B0798-BBCD-4A57-AB7F-71B8D37EA907}" destId="{214C6D4A-CE55-4C7B-9C19-EF49E4640E0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 custT="1"/>
      <dgm:spPr/>
      <dgm:t>
        <a:bodyPr/>
        <a:lstStyle/>
        <a:p>
          <a:r>
            <a:rPr lang="ru-RU" sz="2000" dirty="0" smtClean="0"/>
            <a:t>Новые лекарства</a:t>
          </a:r>
          <a:endParaRPr lang="ru-RU" sz="2000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1BF0A9AC-2B8D-4E94-8DE9-539E980E0D2C}">
      <dgm:prSet/>
      <dgm:spPr/>
      <dgm:t>
        <a:bodyPr/>
        <a:lstStyle/>
        <a:p>
          <a:r>
            <a:rPr lang="ru-RU" dirty="0" smtClean="0"/>
            <a:t>Противотуберкулезные и другие противомикробные средства</a:t>
          </a:r>
          <a:endParaRPr lang="ru-RU" dirty="0"/>
        </a:p>
      </dgm:t>
    </dgm:pt>
    <dgm:pt modelId="{30A740EA-1793-46D0-B26C-5E8F0B7D0145}" type="parTrans" cxnId="{987F0FB1-0CAE-47EC-9370-AB699454CAB9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C408CA4F-29D3-4742-8CE7-EBE106BD43E3}" type="sibTrans" cxnId="{987F0FB1-0CAE-47EC-9370-AB699454CAB9}">
      <dgm:prSet/>
      <dgm:spPr/>
      <dgm:t>
        <a:bodyPr/>
        <a:lstStyle/>
        <a:p>
          <a:endParaRPr lang="ru-RU"/>
        </a:p>
      </dgm:t>
    </dgm:pt>
    <dgm:pt modelId="{D73CCFE0-F346-4F6D-84EB-385170C3D545}">
      <dgm:prSet/>
      <dgm:spPr/>
      <dgm:t>
        <a:bodyPr/>
        <a:lstStyle/>
        <a:p>
          <a:r>
            <a:rPr lang="ru-RU" dirty="0" smtClean="0"/>
            <a:t>Препараты для лечения сердечно-сосудистых заболеваний</a:t>
          </a:r>
          <a:endParaRPr lang="ru-RU" dirty="0" smtClean="0"/>
        </a:p>
      </dgm:t>
    </dgm:pt>
    <dgm:pt modelId="{02AFDDC6-9CAA-45C6-9D9F-CDECC668F4CF}" type="parTrans" cxnId="{124E11C1-0692-4FB5-96C5-23C63FD04DFE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151BF589-D843-4B9E-861F-9CD4B59EDD41}" type="sibTrans" cxnId="{124E11C1-0692-4FB5-96C5-23C63FD04DFE}">
      <dgm:prSet/>
      <dgm:spPr/>
      <dgm:t>
        <a:bodyPr/>
        <a:lstStyle/>
        <a:p>
          <a:endParaRPr lang="ru-RU"/>
        </a:p>
      </dgm:t>
    </dgm:pt>
    <dgm:pt modelId="{CACE1B06-6AE2-441A-B2FE-CA0CF0A81ED3}">
      <dgm:prSet/>
      <dgm:spPr/>
      <dgm:t>
        <a:bodyPr/>
        <a:lstStyle/>
        <a:p>
          <a:r>
            <a:rPr lang="ru-RU" dirty="0" smtClean="0"/>
            <a:t>Противоопухолевые препараты</a:t>
          </a:r>
          <a:endParaRPr lang="ru-RU" dirty="0" smtClean="0"/>
        </a:p>
      </dgm:t>
    </dgm:pt>
    <dgm:pt modelId="{BACB90DB-FA9A-4D67-932A-E96B67461058}" type="sibTrans" cxnId="{863CDE1C-40BB-4E33-AC91-1B80E41C99F3}">
      <dgm:prSet/>
      <dgm:spPr/>
      <dgm:t>
        <a:bodyPr/>
        <a:lstStyle/>
        <a:p>
          <a:endParaRPr lang="ru-RU"/>
        </a:p>
      </dgm:t>
    </dgm:pt>
    <dgm:pt modelId="{EC895BAE-0D1F-42F8-B3E3-BC5CAE7C4E7A}" type="parTrans" cxnId="{863CDE1C-40BB-4E33-AC91-1B80E41C99F3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76E408F8-3DC5-4444-8352-F55F324BAED0}">
      <dgm:prSet/>
      <dgm:spPr/>
      <dgm:t>
        <a:bodyPr/>
        <a:lstStyle/>
        <a:p>
          <a:r>
            <a:rPr lang="ru-RU" dirty="0" smtClean="0"/>
            <a:t>Противовирусные препараты</a:t>
          </a:r>
          <a:endParaRPr lang="ru-RU" dirty="0"/>
        </a:p>
      </dgm:t>
    </dgm:pt>
    <dgm:pt modelId="{985BEC68-4DD7-40E2-BAC7-DA4EEC3CDB5F}" type="parTrans" cxnId="{7EB888CB-FFF4-4AFD-B3FB-AD7BB9B9D8FA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BBCAF5CF-0E07-4DED-A4C0-7366D02BCEFA}" type="sibTrans" cxnId="{7EB888CB-FFF4-4AFD-B3FB-AD7BB9B9D8FA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1" custScaleX="112477" custScaleY="138846" custLinFactX="-100000" custLinFactNeighborX="-115031" custLinFactNeighborY="-9500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  <dgm:pt modelId="{178E801E-3711-48DD-ACFE-B5963F3017AD}" type="pres">
      <dgm:prSet presAssocID="{30A740EA-1793-46D0-B26C-5E8F0B7D0145}" presName="Name13" presStyleLbl="parChTrans1D2" presStyleIdx="0" presStyleCnt="4"/>
      <dgm:spPr/>
      <dgm:t>
        <a:bodyPr/>
        <a:lstStyle/>
        <a:p>
          <a:endParaRPr lang="ru-RU"/>
        </a:p>
      </dgm:t>
    </dgm:pt>
    <dgm:pt modelId="{5616B8EB-D52B-4239-AC95-3B3E4A4A99BF}" type="pres">
      <dgm:prSet presAssocID="{1BF0A9AC-2B8D-4E94-8DE9-539E980E0D2C}" presName="childText" presStyleLbl="bgAcc1" presStyleIdx="0" presStyleCnt="4" custLinFactX="12103" custLinFactY="-47781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81DA6A-2418-4843-8678-F34C281A29A1}" type="pres">
      <dgm:prSet presAssocID="{985BEC68-4DD7-40E2-BAC7-DA4EEC3CDB5F}" presName="Name13" presStyleLbl="parChTrans1D2" presStyleIdx="1" presStyleCnt="4"/>
      <dgm:spPr/>
      <dgm:t>
        <a:bodyPr/>
        <a:lstStyle/>
        <a:p>
          <a:endParaRPr lang="ru-RU"/>
        </a:p>
      </dgm:t>
    </dgm:pt>
    <dgm:pt modelId="{099003C9-FDA9-427D-93A3-0B1841790795}" type="pres">
      <dgm:prSet presAssocID="{76E408F8-3DC5-4444-8352-F55F324BAED0}" presName="childText" presStyleLbl="bgAcc1" presStyleIdx="1" presStyleCnt="4" custLinFactX="100000" custLinFactY="-100000" custLinFactNeighborX="128578" custLinFactNeighborY="-1727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690C9B-47A5-4E1C-9BAD-42EEF497093E}" type="pres">
      <dgm:prSet presAssocID="{02AFDDC6-9CAA-45C6-9D9F-CDECC668F4CF}" presName="Name13" presStyleLbl="parChTrans1D2" presStyleIdx="2" presStyleCnt="4"/>
      <dgm:spPr/>
      <dgm:t>
        <a:bodyPr/>
        <a:lstStyle/>
        <a:p>
          <a:endParaRPr lang="ru-RU"/>
        </a:p>
      </dgm:t>
    </dgm:pt>
    <dgm:pt modelId="{214C6D4A-CE55-4C7B-9C19-EF49E4640E06}" type="pres">
      <dgm:prSet presAssocID="{D73CCFE0-F346-4F6D-84EB-385170C3D545}" presName="childText" presStyleLbl="bgAcc1" presStyleIdx="2" presStyleCnt="4" custLinFactY="-197781" custLinFactNeighborX="-13711" custLinFactNeighborY="-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CA158F-BD58-4AC8-AB13-0479D0CE95B3}" type="pres">
      <dgm:prSet presAssocID="{EC895BAE-0D1F-42F8-B3E3-BC5CAE7C4E7A}" presName="Name13" presStyleLbl="parChTrans1D2" presStyleIdx="3" presStyleCnt="4"/>
      <dgm:spPr/>
      <dgm:t>
        <a:bodyPr/>
        <a:lstStyle/>
        <a:p>
          <a:endParaRPr lang="ru-RU"/>
        </a:p>
      </dgm:t>
    </dgm:pt>
    <dgm:pt modelId="{13CCC2E7-D95F-4CB3-90CD-026076E35D21}" type="pres">
      <dgm:prSet presAssocID="{CACE1B06-6AE2-441A-B2FE-CA0CF0A81ED3}" presName="childText" presStyleLbl="bgAcc1" presStyleIdx="3" presStyleCnt="4" custLinFactX="-33974" custLinFactY="-227406" custLinFactNeighborX="-100000" custLinFactNeighborY="-3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EB888CB-FFF4-4AFD-B3FB-AD7BB9B9D8FA}" srcId="{D7411247-B44D-4817-BE94-7D9B4A2A737A}" destId="{76E408F8-3DC5-4444-8352-F55F324BAED0}" srcOrd="1" destOrd="0" parTransId="{985BEC68-4DD7-40E2-BAC7-DA4EEC3CDB5F}" sibTransId="{BBCAF5CF-0E07-4DED-A4C0-7366D02BCEFA}"/>
    <dgm:cxn modelId="{4FFEAB8A-1B36-4B47-9474-2ABB028F4C1D}" type="presOf" srcId="{02AFDDC6-9CAA-45C6-9D9F-CDECC668F4CF}" destId="{19690C9B-47A5-4E1C-9BAD-42EEF497093E}" srcOrd="0" destOrd="0" presId="urn:microsoft.com/office/officeart/2005/8/layout/hierarchy3"/>
    <dgm:cxn modelId="{566B3579-6F85-4005-B2A5-46611A86B13A}" type="presOf" srcId="{76E408F8-3DC5-4444-8352-F55F324BAED0}" destId="{099003C9-FDA9-427D-93A3-0B1841790795}" srcOrd="0" destOrd="0" presId="urn:microsoft.com/office/officeart/2005/8/layout/hierarchy3"/>
    <dgm:cxn modelId="{1065AC2D-6473-4F77-9C00-EBEFEBA47C08}" type="presOf" srcId="{EC895BAE-0D1F-42F8-B3E3-BC5CAE7C4E7A}" destId="{28CA158F-BD58-4AC8-AB13-0479D0CE95B3}" srcOrd="0" destOrd="0" presId="urn:microsoft.com/office/officeart/2005/8/layout/hierarchy3"/>
    <dgm:cxn modelId="{26B87EB8-EA29-4E1D-B6D3-66807CC82876}" type="presOf" srcId="{1BF0A9AC-2B8D-4E94-8DE9-539E980E0D2C}" destId="{5616B8EB-D52B-4239-AC95-3B3E4A4A99BF}" srcOrd="0" destOrd="0" presId="urn:microsoft.com/office/officeart/2005/8/layout/hierarchy3"/>
    <dgm:cxn modelId="{9D550C3A-95AF-497B-86FD-FF1BB8B7E6D4}" type="presOf" srcId="{C65496A0-3C27-4D8D-BEAF-1F233BDABFC3}" destId="{E1816B87-C809-428B-BC64-BDDA44598121}" srcOrd="0" destOrd="0" presId="urn:microsoft.com/office/officeart/2005/8/layout/hierarchy3"/>
    <dgm:cxn modelId="{0E3F0239-7822-4B7E-B17C-22B8135BBE1B}" type="presOf" srcId="{D7411247-B44D-4817-BE94-7D9B4A2A737A}" destId="{EFCCDF98-FF79-4059-B384-333992AF79B7}" srcOrd="0" destOrd="0" presId="urn:microsoft.com/office/officeart/2005/8/layout/hierarchy3"/>
    <dgm:cxn modelId="{DC0F323D-FF6F-4D7D-B13D-19863B46AF7B}" type="presOf" srcId="{CACE1B06-6AE2-441A-B2FE-CA0CF0A81ED3}" destId="{13CCC2E7-D95F-4CB3-90CD-026076E35D21}" srcOrd="0" destOrd="0" presId="urn:microsoft.com/office/officeart/2005/8/layout/hierarchy3"/>
    <dgm:cxn modelId="{C32E28E9-A1ED-4EAB-8213-0C596115A5CB}" type="presOf" srcId="{D73CCFE0-F346-4F6D-84EB-385170C3D545}" destId="{214C6D4A-CE55-4C7B-9C19-EF49E4640E06}" srcOrd="0" destOrd="0" presId="urn:microsoft.com/office/officeart/2005/8/layout/hierarchy3"/>
    <dgm:cxn modelId="{124E11C1-0692-4FB5-96C5-23C63FD04DFE}" srcId="{D7411247-B44D-4817-BE94-7D9B4A2A737A}" destId="{D73CCFE0-F346-4F6D-84EB-385170C3D545}" srcOrd="2" destOrd="0" parTransId="{02AFDDC6-9CAA-45C6-9D9F-CDECC668F4CF}" sibTransId="{151BF589-D843-4B9E-861F-9CD4B59EDD41}"/>
    <dgm:cxn modelId="{5C444FDD-3CF4-46AB-A650-202182B4381E}" type="presOf" srcId="{985BEC68-4DD7-40E2-BAC7-DA4EEC3CDB5F}" destId="{0C81DA6A-2418-4843-8678-F34C281A29A1}" srcOrd="0" destOrd="0" presId="urn:microsoft.com/office/officeart/2005/8/layout/hierarchy3"/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8A800B5B-DA9B-4C71-80B6-A3689F13775F}" type="presOf" srcId="{30A740EA-1793-46D0-B26C-5E8F0B7D0145}" destId="{178E801E-3711-48DD-ACFE-B5963F3017AD}" srcOrd="0" destOrd="0" presId="urn:microsoft.com/office/officeart/2005/8/layout/hierarchy3"/>
    <dgm:cxn modelId="{71BEF242-4F78-4EAB-AFE1-FCA570E5AEA6}" type="presOf" srcId="{D7411247-B44D-4817-BE94-7D9B4A2A737A}" destId="{C1AAD9A7-1A26-4E13-A673-B47A5868A9C9}" srcOrd="1" destOrd="0" presId="urn:microsoft.com/office/officeart/2005/8/layout/hierarchy3"/>
    <dgm:cxn modelId="{987F0FB1-0CAE-47EC-9370-AB699454CAB9}" srcId="{D7411247-B44D-4817-BE94-7D9B4A2A737A}" destId="{1BF0A9AC-2B8D-4E94-8DE9-539E980E0D2C}" srcOrd="0" destOrd="0" parTransId="{30A740EA-1793-46D0-B26C-5E8F0B7D0145}" sibTransId="{C408CA4F-29D3-4742-8CE7-EBE106BD43E3}"/>
    <dgm:cxn modelId="{863CDE1C-40BB-4E33-AC91-1B80E41C99F3}" srcId="{D7411247-B44D-4817-BE94-7D9B4A2A737A}" destId="{CACE1B06-6AE2-441A-B2FE-CA0CF0A81ED3}" srcOrd="3" destOrd="0" parTransId="{EC895BAE-0D1F-42F8-B3E3-BC5CAE7C4E7A}" sibTransId="{BACB90DB-FA9A-4D67-932A-E96B67461058}"/>
    <dgm:cxn modelId="{00AA1FF5-DCB3-4D9D-B04F-C44F96D68C06}" type="presParOf" srcId="{E1816B87-C809-428B-BC64-BDDA44598121}" destId="{4CC75B37-DF83-45AF-A742-10964B213561}" srcOrd="0" destOrd="0" presId="urn:microsoft.com/office/officeart/2005/8/layout/hierarchy3"/>
    <dgm:cxn modelId="{286B4A0F-8A19-437D-82C2-56C2E5CA744F}" type="presParOf" srcId="{4CC75B37-DF83-45AF-A742-10964B213561}" destId="{9A88CE8F-E174-4FCA-AAA4-DB6003943FEF}" srcOrd="0" destOrd="0" presId="urn:microsoft.com/office/officeart/2005/8/layout/hierarchy3"/>
    <dgm:cxn modelId="{C6FF9B5C-BF1E-4102-B0EC-7B2F532BA5AB}" type="presParOf" srcId="{9A88CE8F-E174-4FCA-AAA4-DB6003943FEF}" destId="{EFCCDF98-FF79-4059-B384-333992AF79B7}" srcOrd="0" destOrd="0" presId="urn:microsoft.com/office/officeart/2005/8/layout/hierarchy3"/>
    <dgm:cxn modelId="{3B3BEFB8-272A-4174-BBC8-CAD00792ACF2}" type="presParOf" srcId="{9A88CE8F-E174-4FCA-AAA4-DB6003943FEF}" destId="{C1AAD9A7-1A26-4E13-A673-B47A5868A9C9}" srcOrd="1" destOrd="0" presId="urn:microsoft.com/office/officeart/2005/8/layout/hierarchy3"/>
    <dgm:cxn modelId="{47DD4C41-72B2-4FC8-AB26-B8A15FAB3250}" type="presParOf" srcId="{4CC75B37-DF83-45AF-A742-10964B213561}" destId="{111B0798-BBCD-4A57-AB7F-71B8D37EA907}" srcOrd="1" destOrd="0" presId="urn:microsoft.com/office/officeart/2005/8/layout/hierarchy3"/>
    <dgm:cxn modelId="{27FF3ED4-AC9B-4BD6-8E08-05888CB84F3C}" type="presParOf" srcId="{111B0798-BBCD-4A57-AB7F-71B8D37EA907}" destId="{178E801E-3711-48DD-ACFE-B5963F3017AD}" srcOrd="0" destOrd="0" presId="urn:microsoft.com/office/officeart/2005/8/layout/hierarchy3"/>
    <dgm:cxn modelId="{6CDB26C1-6D3A-44E5-9BD4-52288A91D276}" type="presParOf" srcId="{111B0798-BBCD-4A57-AB7F-71B8D37EA907}" destId="{5616B8EB-D52B-4239-AC95-3B3E4A4A99BF}" srcOrd="1" destOrd="0" presId="urn:microsoft.com/office/officeart/2005/8/layout/hierarchy3"/>
    <dgm:cxn modelId="{C3067F0C-B8A8-48B1-A92A-9FE3779FE0C7}" type="presParOf" srcId="{111B0798-BBCD-4A57-AB7F-71B8D37EA907}" destId="{0C81DA6A-2418-4843-8678-F34C281A29A1}" srcOrd="2" destOrd="0" presId="urn:microsoft.com/office/officeart/2005/8/layout/hierarchy3"/>
    <dgm:cxn modelId="{107C164F-6252-420E-BCA6-3818DA7F7D54}" type="presParOf" srcId="{111B0798-BBCD-4A57-AB7F-71B8D37EA907}" destId="{099003C9-FDA9-427D-93A3-0B1841790795}" srcOrd="3" destOrd="0" presId="urn:microsoft.com/office/officeart/2005/8/layout/hierarchy3"/>
    <dgm:cxn modelId="{E54DF45C-6384-49A5-8079-421D147218DF}" type="presParOf" srcId="{111B0798-BBCD-4A57-AB7F-71B8D37EA907}" destId="{19690C9B-47A5-4E1C-9BAD-42EEF497093E}" srcOrd="4" destOrd="0" presId="urn:microsoft.com/office/officeart/2005/8/layout/hierarchy3"/>
    <dgm:cxn modelId="{36A340D0-5359-4196-97A2-309B2CA23EB8}" type="presParOf" srcId="{111B0798-BBCD-4A57-AB7F-71B8D37EA907}" destId="{214C6D4A-CE55-4C7B-9C19-EF49E4640E06}" srcOrd="5" destOrd="0" presId="urn:microsoft.com/office/officeart/2005/8/layout/hierarchy3"/>
    <dgm:cxn modelId="{1293B6C9-65F2-4405-82DF-82C234A55853}" type="presParOf" srcId="{111B0798-BBCD-4A57-AB7F-71B8D37EA907}" destId="{28CA158F-BD58-4AC8-AB13-0479D0CE95B3}" srcOrd="6" destOrd="0" presId="urn:microsoft.com/office/officeart/2005/8/layout/hierarchy3"/>
    <dgm:cxn modelId="{0A34D2AE-5887-467B-AA34-DC95B8E88008}" type="presParOf" srcId="{111B0798-BBCD-4A57-AB7F-71B8D37EA907}" destId="{13CCC2E7-D95F-4CB3-90CD-026076E35D21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/>
      <dgm:spPr/>
      <dgm:t>
        <a:bodyPr/>
        <a:lstStyle/>
        <a:p>
          <a:r>
            <a:rPr lang="ru-RU" dirty="0" smtClean="0"/>
            <a:t>Молекулярная диагностика</a:t>
          </a:r>
          <a:endParaRPr lang="ru-RU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CACE1B06-6AE2-441A-B2FE-CA0CF0A81ED3}">
      <dgm:prSet/>
      <dgm:spPr/>
      <dgm:t>
        <a:bodyPr/>
        <a:lstStyle/>
        <a:p>
          <a:r>
            <a:rPr lang="ru-RU" dirty="0" smtClean="0"/>
            <a:t>Мембранные протеины</a:t>
          </a:r>
          <a:endParaRPr lang="ru-RU" dirty="0" smtClean="0"/>
        </a:p>
      </dgm:t>
    </dgm:pt>
    <dgm:pt modelId="{BACB90DB-FA9A-4D67-932A-E96B67461058}" type="sibTrans" cxnId="{863CDE1C-40BB-4E33-AC91-1B80E41C99F3}">
      <dgm:prSet/>
      <dgm:spPr/>
      <dgm:t>
        <a:bodyPr/>
        <a:lstStyle/>
        <a:p>
          <a:endParaRPr lang="ru-RU"/>
        </a:p>
      </dgm:t>
    </dgm:pt>
    <dgm:pt modelId="{EC895BAE-0D1F-42F8-B3E3-BC5CAE7C4E7A}" type="parTrans" cxnId="{863CDE1C-40BB-4E33-AC91-1B80E41C99F3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EA13D796-8100-4DBE-B7DA-171FE9C71A2B}">
      <dgm:prSet/>
      <dgm:spPr/>
      <dgm:t>
        <a:bodyPr/>
        <a:lstStyle/>
        <a:p>
          <a:r>
            <a:rPr lang="ru-RU" dirty="0" smtClean="0"/>
            <a:t>Новые терапевтические мишени</a:t>
          </a:r>
          <a:endParaRPr lang="ru-RU" dirty="0"/>
        </a:p>
      </dgm:t>
    </dgm:pt>
    <dgm:pt modelId="{D0C21CB4-A861-4224-9DB3-ADDDA032F6BF}" type="parTrans" cxnId="{B5FE180E-9C61-405E-A097-F2DB4929D1AC}">
      <dgm:prSet/>
      <dgm:spPr/>
      <dgm:t>
        <a:bodyPr/>
        <a:lstStyle/>
        <a:p>
          <a:endParaRPr lang="ru-RU"/>
        </a:p>
      </dgm:t>
    </dgm:pt>
    <dgm:pt modelId="{7C8DA3CF-159F-4333-BC5F-9EF3A82F8BF5}" type="sibTrans" cxnId="{B5FE180E-9C61-405E-A097-F2DB4929D1AC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2" custAng="10800000" custFlipVert="1" custScaleX="23156" custScaleY="18853" custLinFactNeighborX="-13638" custLinFactNeighborY="-31738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2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  <dgm:pt modelId="{28CA158F-BD58-4AC8-AB13-0479D0CE95B3}" type="pres">
      <dgm:prSet presAssocID="{EC895BAE-0D1F-42F8-B3E3-BC5CAE7C4E7A}" presName="Name13" presStyleLbl="parChTrans1D2" presStyleIdx="0" presStyleCnt="1"/>
      <dgm:spPr/>
      <dgm:t>
        <a:bodyPr/>
        <a:lstStyle/>
        <a:p>
          <a:endParaRPr lang="ru-RU"/>
        </a:p>
      </dgm:t>
    </dgm:pt>
    <dgm:pt modelId="{13CCC2E7-D95F-4CB3-90CD-026076E35D21}" type="pres">
      <dgm:prSet presAssocID="{CACE1B06-6AE2-441A-B2FE-CA0CF0A81ED3}" presName="childText" presStyleLbl="bgAcc1" presStyleIdx="0" presStyleCnt="1" custScaleX="35897" custScaleY="13416" custLinFactNeighborX="14368" custLinFactNeighborY="3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67EAE0-D0D2-42A3-A859-2CE6D7574145}" type="pres">
      <dgm:prSet presAssocID="{EA13D796-8100-4DBE-B7DA-171FE9C71A2B}" presName="root" presStyleCnt="0"/>
      <dgm:spPr/>
    </dgm:pt>
    <dgm:pt modelId="{66D0CD62-32A7-4E3D-9475-8E781705A0A5}" type="pres">
      <dgm:prSet presAssocID="{EA13D796-8100-4DBE-B7DA-171FE9C71A2B}" presName="rootComposite" presStyleCnt="0"/>
      <dgm:spPr/>
    </dgm:pt>
    <dgm:pt modelId="{BC9748EA-E477-42D6-B55E-B27BF62AB543}" type="pres">
      <dgm:prSet presAssocID="{EA13D796-8100-4DBE-B7DA-171FE9C71A2B}" presName="rootText" presStyleLbl="node1" presStyleIdx="1" presStyleCnt="2" custAng="10800000" custFlipVert="1" custScaleX="23862" custScaleY="22433" custLinFactNeighborX="-61780" custLinFactNeighborY="37471"/>
      <dgm:spPr/>
      <dgm:t>
        <a:bodyPr/>
        <a:lstStyle/>
        <a:p>
          <a:endParaRPr lang="ru-RU"/>
        </a:p>
      </dgm:t>
    </dgm:pt>
    <dgm:pt modelId="{674512A1-3228-462F-B1E7-9F3837A0721E}" type="pres">
      <dgm:prSet presAssocID="{EA13D796-8100-4DBE-B7DA-171FE9C71A2B}" presName="rootConnector" presStyleLbl="node1" presStyleIdx="1" presStyleCnt="2"/>
      <dgm:spPr/>
      <dgm:t>
        <a:bodyPr/>
        <a:lstStyle/>
        <a:p>
          <a:endParaRPr lang="ru-RU"/>
        </a:p>
      </dgm:t>
    </dgm:pt>
    <dgm:pt modelId="{5B111D12-E57F-4A0F-9653-91E7D91EEF3F}" type="pres">
      <dgm:prSet presAssocID="{EA13D796-8100-4DBE-B7DA-171FE9C71A2B}" presName="childShape" presStyleCnt="0"/>
      <dgm:spPr/>
    </dgm:pt>
  </dgm:ptLst>
  <dgm:cxnLst>
    <dgm:cxn modelId="{3C2392F9-AD4E-495B-8494-61B6AF70A73B}" type="presOf" srcId="{EA13D796-8100-4DBE-B7DA-171FE9C71A2B}" destId="{674512A1-3228-462F-B1E7-9F3837A0721E}" srcOrd="1" destOrd="0" presId="urn:microsoft.com/office/officeart/2005/8/layout/hierarchy3"/>
    <dgm:cxn modelId="{B5FE180E-9C61-405E-A097-F2DB4929D1AC}" srcId="{C65496A0-3C27-4D8D-BEAF-1F233BDABFC3}" destId="{EA13D796-8100-4DBE-B7DA-171FE9C71A2B}" srcOrd="1" destOrd="0" parTransId="{D0C21CB4-A861-4224-9DB3-ADDDA032F6BF}" sibTransId="{7C8DA3CF-159F-4333-BC5F-9EF3A82F8BF5}"/>
    <dgm:cxn modelId="{ED904DC2-2639-4C55-AA34-44DD0F1BA2EA}" type="presOf" srcId="{EC895BAE-0D1F-42F8-B3E3-BC5CAE7C4E7A}" destId="{28CA158F-BD58-4AC8-AB13-0479D0CE95B3}" srcOrd="0" destOrd="0" presId="urn:microsoft.com/office/officeart/2005/8/layout/hierarchy3"/>
    <dgm:cxn modelId="{0901BA6A-3EB1-44FF-9DFB-D2A21785CB78}" type="presOf" srcId="{CACE1B06-6AE2-441A-B2FE-CA0CF0A81ED3}" destId="{13CCC2E7-D95F-4CB3-90CD-026076E35D21}" srcOrd="0" destOrd="0" presId="urn:microsoft.com/office/officeart/2005/8/layout/hierarchy3"/>
    <dgm:cxn modelId="{4C08A365-2D2E-4581-8D20-41F4CCAD7857}" type="presOf" srcId="{C65496A0-3C27-4D8D-BEAF-1F233BDABFC3}" destId="{E1816B87-C809-428B-BC64-BDDA44598121}" srcOrd="0" destOrd="0" presId="urn:microsoft.com/office/officeart/2005/8/layout/hierarchy3"/>
    <dgm:cxn modelId="{4DB6EF82-36E7-46A8-A439-51747BC6F465}" type="presOf" srcId="{D7411247-B44D-4817-BE94-7D9B4A2A737A}" destId="{EFCCDF98-FF79-4059-B384-333992AF79B7}" srcOrd="0" destOrd="0" presId="urn:microsoft.com/office/officeart/2005/8/layout/hierarchy3"/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D9F36E73-2AE3-4466-9490-2A0E569E1A78}" type="presOf" srcId="{D7411247-B44D-4817-BE94-7D9B4A2A737A}" destId="{C1AAD9A7-1A26-4E13-A673-B47A5868A9C9}" srcOrd="1" destOrd="0" presId="urn:microsoft.com/office/officeart/2005/8/layout/hierarchy3"/>
    <dgm:cxn modelId="{13470A38-D134-4BBF-A6C9-E7B9E4F75DD1}" type="presOf" srcId="{EA13D796-8100-4DBE-B7DA-171FE9C71A2B}" destId="{BC9748EA-E477-42D6-B55E-B27BF62AB543}" srcOrd="0" destOrd="0" presId="urn:microsoft.com/office/officeart/2005/8/layout/hierarchy3"/>
    <dgm:cxn modelId="{863CDE1C-40BB-4E33-AC91-1B80E41C99F3}" srcId="{D7411247-B44D-4817-BE94-7D9B4A2A737A}" destId="{CACE1B06-6AE2-441A-B2FE-CA0CF0A81ED3}" srcOrd="0" destOrd="0" parTransId="{EC895BAE-0D1F-42F8-B3E3-BC5CAE7C4E7A}" sibTransId="{BACB90DB-FA9A-4D67-932A-E96B67461058}"/>
    <dgm:cxn modelId="{A24CAEC2-B661-49C0-B4DE-BB70795598F0}" type="presParOf" srcId="{E1816B87-C809-428B-BC64-BDDA44598121}" destId="{4CC75B37-DF83-45AF-A742-10964B213561}" srcOrd="0" destOrd="0" presId="urn:microsoft.com/office/officeart/2005/8/layout/hierarchy3"/>
    <dgm:cxn modelId="{96132C55-8F7D-40ED-BAA2-D159E16E4A26}" type="presParOf" srcId="{4CC75B37-DF83-45AF-A742-10964B213561}" destId="{9A88CE8F-E174-4FCA-AAA4-DB6003943FEF}" srcOrd="0" destOrd="0" presId="urn:microsoft.com/office/officeart/2005/8/layout/hierarchy3"/>
    <dgm:cxn modelId="{BA845989-F944-4B85-9C4A-AA8A9E797AEE}" type="presParOf" srcId="{9A88CE8F-E174-4FCA-AAA4-DB6003943FEF}" destId="{EFCCDF98-FF79-4059-B384-333992AF79B7}" srcOrd="0" destOrd="0" presId="urn:microsoft.com/office/officeart/2005/8/layout/hierarchy3"/>
    <dgm:cxn modelId="{FAC5AF61-3B39-4459-8F25-C865307EE831}" type="presParOf" srcId="{9A88CE8F-E174-4FCA-AAA4-DB6003943FEF}" destId="{C1AAD9A7-1A26-4E13-A673-B47A5868A9C9}" srcOrd="1" destOrd="0" presId="urn:microsoft.com/office/officeart/2005/8/layout/hierarchy3"/>
    <dgm:cxn modelId="{1CB3B772-D4C2-471B-BFB5-E8D215A0D9B0}" type="presParOf" srcId="{4CC75B37-DF83-45AF-A742-10964B213561}" destId="{111B0798-BBCD-4A57-AB7F-71B8D37EA907}" srcOrd="1" destOrd="0" presId="urn:microsoft.com/office/officeart/2005/8/layout/hierarchy3"/>
    <dgm:cxn modelId="{48692718-FB62-45DB-9B00-367E42812050}" type="presParOf" srcId="{111B0798-BBCD-4A57-AB7F-71B8D37EA907}" destId="{28CA158F-BD58-4AC8-AB13-0479D0CE95B3}" srcOrd="0" destOrd="0" presId="urn:microsoft.com/office/officeart/2005/8/layout/hierarchy3"/>
    <dgm:cxn modelId="{BAF720BE-734C-4658-80D7-D10830D9C8F9}" type="presParOf" srcId="{111B0798-BBCD-4A57-AB7F-71B8D37EA907}" destId="{13CCC2E7-D95F-4CB3-90CD-026076E35D21}" srcOrd="1" destOrd="0" presId="urn:microsoft.com/office/officeart/2005/8/layout/hierarchy3"/>
    <dgm:cxn modelId="{0D7481B3-1B82-4E5C-BF37-C9D14E910094}" type="presParOf" srcId="{E1816B87-C809-428B-BC64-BDDA44598121}" destId="{BB67EAE0-D0D2-42A3-A859-2CE6D7574145}" srcOrd="1" destOrd="0" presId="urn:microsoft.com/office/officeart/2005/8/layout/hierarchy3"/>
    <dgm:cxn modelId="{564763F4-905D-460D-8415-36222D4E5C5F}" type="presParOf" srcId="{BB67EAE0-D0D2-42A3-A859-2CE6D7574145}" destId="{66D0CD62-32A7-4E3D-9475-8E781705A0A5}" srcOrd="0" destOrd="0" presId="urn:microsoft.com/office/officeart/2005/8/layout/hierarchy3"/>
    <dgm:cxn modelId="{3F890372-9321-4D01-BFD5-057E78A607F5}" type="presParOf" srcId="{66D0CD62-32A7-4E3D-9475-8E781705A0A5}" destId="{BC9748EA-E477-42D6-B55E-B27BF62AB543}" srcOrd="0" destOrd="0" presId="urn:microsoft.com/office/officeart/2005/8/layout/hierarchy3"/>
    <dgm:cxn modelId="{B80ABD56-F0B2-4469-A5E6-04CB56CE38D4}" type="presParOf" srcId="{66D0CD62-32A7-4E3D-9475-8E781705A0A5}" destId="{674512A1-3228-462F-B1E7-9F3837A0721E}" srcOrd="1" destOrd="0" presId="urn:microsoft.com/office/officeart/2005/8/layout/hierarchy3"/>
    <dgm:cxn modelId="{0B33AFA4-6A75-4037-A865-A274FAF9C1F0}" type="presParOf" srcId="{BB67EAE0-D0D2-42A3-A859-2CE6D7574145}" destId="{5B111D12-E57F-4A0F-9653-91E7D91EEF3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/>
      <dgm:spPr/>
      <dgm:t>
        <a:bodyPr/>
        <a:lstStyle/>
        <a:p>
          <a:pPr>
            <a:lnSpc>
              <a:spcPct val="100000"/>
            </a:lnSpc>
          </a:pPr>
          <a:r>
            <a:rPr lang="ru-RU" dirty="0" smtClean="0"/>
            <a:t>Системы доставки лекарств</a:t>
          </a:r>
        </a:p>
        <a:p>
          <a:pPr>
            <a:lnSpc>
              <a:spcPct val="100000"/>
            </a:lnSpc>
          </a:pPr>
          <a:endParaRPr lang="ru-RU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1" custScaleX="25353" custScaleY="28434" custLinFactNeighborX="-37374" custLinFactNeighborY="-50458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</dgm:ptLst>
  <dgm:cxnLst>
    <dgm:cxn modelId="{0BA6765C-5B2F-4A31-8DE2-E4F5CD4ADB2D}" type="presOf" srcId="{D7411247-B44D-4817-BE94-7D9B4A2A737A}" destId="{C1AAD9A7-1A26-4E13-A673-B47A5868A9C9}" srcOrd="1" destOrd="0" presId="urn:microsoft.com/office/officeart/2005/8/layout/hierarchy3"/>
    <dgm:cxn modelId="{0D3CD722-514F-4436-A586-89FF1A29959E}" type="presOf" srcId="{C65496A0-3C27-4D8D-BEAF-1F233BDABFC3}" destId="{E1816B87-C809-428B-BC64-BDDA44598121}" srcOrd="0" destOrd="0" presId="urn:microsoft.com/office/officeart/2005/8/layout/hierarchy3"/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9D81ED78-1815-4230-A1F2-FD9F2A4511CF}" type="presOf" srcId="{D7411247-B44D-4817-BE94-7D9B4A2A737A}" destId="{EFCCDF98-FF79-4059-B384-333992AF79B7}" srcOrd="0" destOrd="0" presId="urn:microsoft.com/office/officeart/2005/8/layout/hierarchy3"/>
    <dgm:cxn modelId="{5053A681-280A-4BDF-A226-A4EF116852E9}" type="presParOf" srcId="{E1816B87-C809-428B-BC64-BDDA44598121}" destId="{4CC75B37-DF83-45AF-A742-10964B213561}" srcOrd="0" destOrd="0" presId="urn:microsoft.com/office/officeart/2005/8/layout/hierarchy3"/>
    <dgm:cxn modelId="{DDCFA98C-81FF-4B12-AA12-D30F42F3D962}" type="presParOf" srcId="{4CC75B37-DF83-45AF-A742-10964B213561}" destId="{9A88CE8F-E174-4FCA-AAA4-DB6003943FEF}" srcOrd="0" destOrd="0" presId="urn:microsoft.com/office/officeart/2005/8/layout/hierarchy3"/>
    <dgm:cxn modelId="{14367B67-F92F-4B54-B2CF-8E2F51DD2D5F}" type="presParOf" srcId="{9A88CE8F-E174-4FCA-AAA4-DB6003943FEF}" destId="{EFCCDF98-FF79-4059-B384-333992AF79B7}" srcOrd="0" destOrd="0" presId="urn:microsoft.com/office/officeart/2005/8/layout/hierarchy3"/>
    <dgm:cxn modelId="{417EAF15-6A5C-4EBA-9C49-D2BE9241EB1A}" type="presParOf" srcId="{9A88CE8F-E174-4FCA-AAA4-DB6003943FEF}" destId="{C1AAD9A7-1A26-4E13-A673-B47A5868A9C9}" srcOrd="1" destOrd="0" presId="urn:microsoft.com/office/officeart/2005/8/layout/hierarchy3"/>
    <dgm:cxn modelId="{534F8B11-75F8-4D6E-9E24-B28D8585057A}" type="presParOf" srcId="{4CC75B37-DF83-45AF-A742-10964B213561}" destId="{111B0798-BBCD-4A57-AB7F-71B8D37EA90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/>
      <dgm:spPr/>
      <dgm:t>
        <a:bodyPr/>
        <a:lstStyle/>
        <a:p>
          <a:r>
            <a:rPr lang="ru-RU" b="1" dirty="0" smtClean="0">
              <a:solidFill>
                <a:srgbClr val="000000"/>
              </a:solidFill>
              <a:latin typeface="Calibri"/>
              <a:ea typeface="Calibri"/>
              <a:cs typeface="Calibri"/>
            </a:rPr>
            <a:t>Новые приборы и технологии для биомедицинских </a:t>
          </a:r>
          <a:r>
            <a:rPr lang="ru-RU" b="1" dirty="0" smtClean="0">
              <a:solidFill>
                <a:srgbClr val="000000"/>
              </a:solidFill>
              <a:latin typeface="Calibri"/>
              <a:ea typeface="Calibri"/>
              <a:cs typeface="Calibri"/>
            </a:rPr>
            <a:t>исследований</a:t>
          </a:r>
        </a:p>
        <a:p>
          <a:endParaRPr lang="ru-RU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1" custScaleX="25420" custScaleY="28434" custLinFactNeighborX="-37374" custLinFactNeighborY="-49755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</dgm:ptLst>
  <dgm:cxnLst>
    <dgm:cxn modelId="{029F68CB-9CFD-4DF4-958E-78B31367E0ED}" type="presOf" srcId="{D7411247-B44D-4817-BE94-7D9B4A2A737A}" destId="{C1AAD9A7-1A26-4E13-A673-B47A5868A9C9}" srcOrd="1" destOrd="0" presId="urn:microsoft.com/office/officeart/2005/8/layout/hierarchy3"/>
    <dgm:cxn modelId="{BAF48675-CFBE-4F8E-9171-A04B2A92A820}" type="presOf" srcId="{D7411247-B44D-4817-BE94-7D9B4A2A737A}" destId="{EFCCDF98-FF79-4059-B384-333992AF79B7}" srcOrd="0" destOrd="0" presId="urn:microsoft.com/office/officeart/2005/8/layout/hierarchy3"/>
    <dgm:cxn modelId="{18105C79-6F79-4F4B-8483-A825AA3D2C22}" type="presOf" srcId="{C65496A0-3C27-4D8D-BEAF-1F233BDABFC3}" destId="{E1816B87-C809-428B-BC64-BDDA44598121}" srcOrd="0" destOrd="0" presId="urn:microsoft.com/office/officeart/2005/8/layout/hierarchy3"/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21ECDA2D-37C4-428E-ACF1-23FF95563E6A}" type="presParOf" srcId="{E1816B87-C809-428B-BC64-BDDA44598121}" destId="{4CC75B37-DF83-45AF-A742-10964B213561}" srcOrd="0" destOrd="0" presId="urn:microsoft.com/office/officeart/2005/8/layout/hierarchy3"/>
    <dgm:cxn modelId="{C97E057F-4C2D-4B02-81BA-906E1D0CF318}" type="presParOf" srcId="{4CC75B37-DF83-45AF-A742-10964B213561}" destId="{9A88CE8F-E174-4FCA-AAA4-DB6003943FEF}" srcOrd="0" destOrd="0" presId="urn:microsoft.com/office/officeart/2005/8/layout/hierarchy3"/>
    <dgm:cxn modelId="{54A99B12-3A83-4835-9E2E-2137D924B979}" type="presParOf" srcId="{9A88CE8F-E174-4FCA-AAA4-DB6003943FEF}" destId="{EFCCDF98-FF79-4059-B384-333992AF79B7}" srcOrd="0" destOrd="0" presId="urn:microsoft.com/office/officeart/2005/8/layout/hierarchy3"/>
    <dgm:cxn modelId="{162BA59E-FE97-4772-922F-EB2FAE43EFD0}" type="presParOf" srcId="{9A88CE8F-E174-4FCA-AAA4-DB6003943FEF}" destId="{C1AAD9A7-1A26-4E13-A673-B47A5868A9C9}" srcOrd="1" destOrd="0" presId="urn:microsoft.com/office/officeart/2005/8/layout/hierarchy3"/>
    <dgm:cxn modelId="{643914E5-B141-4485-BA19-B88C4602756D}" type="presParOf" srcId="{4CC75B37-DF83-45AF-A742-10964B213561}" destId="{111B0798-BBCD-4A57-AB7F-71B8D37EA90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65496A0-3C27-4D8D-BEAF-1F233BDABFC3}" type="doc">
      <dgm:prSet loTypeId="urn:microsoft.com/office/officeart/2005/8/layout/hierarchy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D7411247-B44D-4817-BE94-7D9B4A2A737A}">
      <dgm:prSet/>
      <dgm:spPr/>
      <dgm:t>
        <a:bodyPr/>
        <a:lstStyle/>
        <a:p>
          <a:r>
            <a:rPr lang="en-US" dirty="0" smtClean="0"/>
            <a:t> </a:t>
          </a:r>
          <a:r>
            <a:rPr lang="ru-RU" dirty="0" smtClean="0"/>
            <a:t>Анализ больших массивов данных </a:t>
          </a:r>
          <a:endParaRPr lang="ru-RU" dirty="0"/>
        </a:p>
      </dgm:t>
    </dgm:pt>
    <dgm:pt modelId="{013EF855-17D7-4E63-812A-B13D0E53F1FE}" type="parTrans" cxnId="{5DEB438D-DE1D-495E-94EA-3A31580792DF}">
      <dgm:prSet/>
      <dgm:spPr/>
      <dgm:t>
        <a:bodyPr/>
        <a:lstStyle/>
        <a:p>
          <a:endParaRPr lang="ru-RU"/>
        </a:p>
      </dgm:t>
    </dgm:pt>
    <dgm:pt modelId="{8193B271-CB42-49BC-93BC-3398EBC40229}" type="sibTrans" cxnId="{5DEB438D-DE1D-495E-94EA-3A31580792DF}">
      <dgm:prSet/>
      <dgm:spPr/>
      <dgm:t>
        <a:bodyPr/>
        <a:lstStyle/>
        <a:p>
          <a:endParaRPr lang="ru-RU"/>
        </a:p>
      </dgm:t>
    </dgm:pt>
    <dgm:pt modelId="{D73CCFE0-F346-4F6D-84EB-385170C3D545}">
      <dgm:prSet/>
      <dgm:spPr/>
      <dgm:t>
        <a:bodyPr/>
        <a:lstStyle/>
        <a:p>
          <a:r>
            <a:rPr lang="ru-RU" dirty="0" smtClean="0"/>
            <a:t>Анализ </a:t>
          </a:r>
          <a:r>
            <a:rPr lang="ru-RU" dirty="0" err="1" smtClean="0"/>
            <a:t>протеомики</a:t>
          </a:r>
          <a:r>
            <a:rPr lang="ru-RU" dirty="0" smtClean="0"/>
            <a:t>, </a:t>
          </a:r>
          <a:r>
            <a:rPr lang="ru-RU" dirty="0" err="1" smtClean="0"/>
            <a:t>метаболомики</a:t>
          </a:r>
          <a:r>
            <a:rPr lang="ru-RU" dirty="0" smtClean="0"/>
            <a:t> и других высокопроизводительных методов</a:t>
          </a:r>
          <a:endParaRPr lang="ru-RU" dirty="0" smtClean="0"/>
        </a:p>
      </dgm:t>
    </dgm:pt>
    <dgm:pt modelId="{02AFDDC6-9CAA-45C6-9D9F-CDECC668F4CF}" type="parTrans" cxnId="{124E11C1-0692-4FB5-96C5-23C63FD04DFE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151BF589-D843-4B9E-861F-9CD4B59EDD41}" type="sibTrans" cxnId="{124E11C1-0692-4FB5-96C5-23C63FD04DFE}">
      <dgm:prSet/>
      <dgm:spPr/>
      <dgm:t>
        <a:bodyPr/>
        <a:lstStyle/>
        <a:p>
          <a:endParaRPr lang="ru-RU"/>
        </a:p>
      </dgm:t>
    </dgm:pt>
    <dgm:pt modelId="{CACE1B06-6AE2-441A-B2FE-CA0CF0A81ED3}">
      <dgm:prSet/>
      <dgm:spPr/>
      <dgm:t>
        <a:bodyPr/>
        <a:lstStyle/>
        <a:p>
          <a:r>
            <a:rPr lang="ru-RU" dirty="0" smtClean="0"/>
            <a:t>Анализ геномных данных и </a:t>
          </a:r>
          <a:r>
            <a:rPr lang="ru-RU" dirty="0" err="1" smtClean="0"/>
            <a:t>анотация</a:t>
          </a:r>
          <a:r>
            <a:rPr lang="ru-RU" dirty="0" smtClean="0"/>
            <a:t> генов</a:t>
          </a:r>
          <a:r>
            <a:rPr lang="en-US" dirty="0" smtClean="0"/>
            <a:t> </a:t>
          </a:r>
          <a:endParaRPr lang="ru-RU" dirty="0" smtClean="0"/>
        </a:p>
      </dgm:t>
    </dgm:pt>
    <dgm:pt modelId="{BACB90DB-FA9A-4D67-932A-E96B67461058}" type="sibTrans" cxnId="{863CDE1C-40BB-4E33-AC91-1B80E41C99F3}">
      <dgm:prSet/>
      <dgm:spPr/>
      <dgm:t>
        <a:bodyPr/>
        <a:lstStyle/>
        <a:p>
          <a:endParaRPr lang="ru-RU"/>
        </a:p>
      </dgm:t>
    </dgm:pt>
    <dgm:pt modelId="{EC895BAE-0D1F-42F8-B3E3-BC5CAE7C4E7A}" type="parTrans" cxnId="{863CDE1C-40BB-4E33-AC91-1B80E41C99F3}">
      <dgm:prSet/>
      <dgm:spPr>
        <a:ln>
          <a:noFill/>
        </a:ln>
      </dgm:spPr>
      <dgm:t>
        <a:bodyPr/>
        <a:lstStyle/>
        <a:p>
          <a:endParaRPr lang="ru-RU"/>
        </a:p>
      </dgm:t>
    </dgm:pt>
    <dgm:pt modelId="{E1816B87-C809-428B-BC64-BDDA44598121}" type="pres">
      <dgm:prSet presAssocID="{C65496A0-3C27-4D8D-BEAF-1F233BDABFC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CC75B37-DF83-45AF-A742-10964B213561}" type="pres">
      <dgm:prSet presAssocID="{D7411247-B44D-4817-BE94-7D9B4A2A737A}" presName="root" presStyleCnt="0"/>
      <dgm:spPr/>
    </dgm:pt>
    <dgm:pt modelId="{9A88CE8F-E174-4FCA-AAA4-DB6003943FEF}" type="pres">
      <dgm:prSet presAssocID="{D7411247-B44D-4817-BE94-7D9B4A2A737A}" presName="rootComposite" presStyleCnt="0"/>
      <dgm:spPr/>
    </dgm:pt>
    <dgm:pt modelId="{EFCCDF98-FF79-4059-B384-333992AF79B7}" type="pres">
      <dgm:prSet presAssocID="{D7411247-B44D-4817-BE94-7D9B4A2A737A}" presName="rootText" presStyleLbl="node1" presStyleIdx="0" presStyleCnt="1" custScaleX="29698" custScaleY="28304" custLinFactNeighborX="-30721" custLinFactNeighborY="293"/>
      <dgm:spPr/>
      <dgm:t>
        <a:bodyPr/>
        <a:lstStyle/>
        <a:p>
          <a:endParaRPr lang="ru-RU"/>
        </a:p>
      </dgm:t>
    </dgm:pt>
    <dgm:pt modelId="{C1AAD9A7-1A26-4E13-A673-B47A5868A9C9}" type="pres">
      <dgm:prSet presAssocID="{D7411247-B44D-4817-BE94-7D9B4A2A737A}" presName="rootConnector" presStyleLbl="node1" presStyleIdx="0" presStyleCnt="1"/>
      <dgm:spPr/>
      <dgm:t>
        <a:bodyPr/>
        <a:lstStyle/>
        <a:p>
          <a:endParaRPr lang="ru-RU"/>
        </a:p>
      </dgm:t>
    </dgm:pt>
    <dgm:pt modelId="{111B0798-BBCD-4A57-AB7F-71B8D37EA907}" type="pres">
      <dgm:prSet presAssocID="{D7411247-B44D-4817-BE94-7D9B4A2A737A}" presName="childShape" presStyleCnt="0"/>
      <dgm:spPr/>
    </dgm:pt>
    <dgm:pt modelId="{19690C9B-47A5-4E1C-9BAD-42EEF497093E}" type="pres">
      <dgm:prSet presAssocID="{02AFDDC6-9CAA-45C6-9D9F-CDECC668F4CF}" presName="Name13" presStyleLbl="parChTrans1D2" presStyleIdx="0" presStyleCnt="2"/>
      <dgm:spPr/>
      <dgm:t>
        <a:bodyPr/>
        <a:lstStyle/>
        <a:p>
          <a:endParaRPr lang="ru-RU"/>
        </a:p>
      </dgm:t>
    </dgm:pt>
    <dgm:pt modelId="{214C6D4A-CE55-4C7B-9C19-EF49E4640E06}" type="pres">
      <dgm:prSet presAssocID="{D73CCFE0-F346-4F6D-84EB-385170C3D545}" presName="childText" presStyleLbl="bgAcc1" presStyleIdx="0" presStyleCnt="2" custScaleX="38917" custScaleY="23220" custLinFactNeighborX="39610" custLinFactNeighborY="-509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CA158F-BD58-4AC8-AB13-0479D0CE95B3}" type="pres">
      <dgm:prSet presAssocID="{EC895BAE-0D1F-42F8-B3E3-BC5CAE7C4E7A}" presName="Name13" presStyleLbl="parChTrans1D2" presStyleIdx="1" presStyleCnt="2"/>
      <dgm:spPr/>
      <dgm:t>
        <a:bodyPr/>
        <a:lstStyle/>
        <a:p>
          <a:endParaRPr lang="ru-RU"/>
        </a:p>
      </dgm:t>
    </dgm:pt>
    <dgm:pt modelId="{13CCC2E7-D95F-4CB3-90CD-026076E35D21}" type="pres">
      <dgm:prSet presAssocID="{CACE1B06-6AE2-441A-B2FE-CA0CF0A81ED3}" presName="childText" presStyleLbl="bgAcc1" presStyleIdx="1" presStyleCnt="2" custScaleX="31865" custScaleY="22660" custLinFactNeighborX="422" custLinFactNeighborY="-986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EB438D-DE1D-495E-94EA-3A31580792DF}" srcId="{C65496A0-3C27-4D8D-BEAF-1F233BDABFC3}" destId="{D7411247-B44D-4817-BE94-7D9B4A2A737A}" srcOrd="0" destOrd="0" parTransId="{013EF855-17D7-4E63-812A-B13D0E53F1FE}" sibTransId="{8193B271-CB42-49BC-93BC-3398EBC40229}"/>
    <dgm:cxn modelId="{B24AD0DC-9BF2-4191-9E46-9ABF02904A77}" type="presOf" srcId="{EC895BAE-0D1F-42F8-B3E3-BC5CAE7C4E7A}" destId="{28CA158F-BD58-4AC8-AB13-0479D0CE95B3}" srcOrd="0" destOrd="0" presId="urn:microsoft.com/office/officeart/2005/8/layout/hierarchy3"/>
    <dgm:cxn modelId="{124E11C1-0692-4FB5-96C5-23C63FD04DFE}" srcId="{D7411247-B44D-4817-BE94-7D9B4A2A737A}" destId="{D73CCFE0-F346-4F6D-84EB-385170C3D545}" srcOrd="0" destOrd="0" parTransId="{02AFDDC6-9CAA-45C6-9D9F-CDECC668F4CF}" sibTransId="{151BF589-D843-4B9E-861F-9CD4B59EDD41}"/>
    <dgm:cxn modelId="{B3872555-77DC-49AE-8057-ABB003683427}" type="presOf" srcId="{02AFDDC6-9CAA-45C6-9D9F-CDECC668F4CF}" destId="{19690C9B-47A5-4E1C-9BAD-42EEF497093E}" srcOrd="0" destOrd="0" presId="urn:microsoft.com/office/officeart/2005/8/layout/hierarchy3"/>
    <dgm:cxn modelId="{84C61902-5A98-4177-9D90-12F1AD4BE76A}" type="presOf" srcId="{CACE1B06-6AE2-441A-B2FE-CA0CF0A81ED3}" destId="{13CCC2E7-D95F-4CB3-90CD-026076E35D21}" srcOrd="0" destOrd="0" presId="urn:microsoft.com/office/officeart/2005/8/layout/hierarchy3"/>
    <dgm:cxn modelId="{E7ECBE12-F830-450A-8435-BF004FE96C74}" type="presOf" srcId="{C65496A0-3C27-4D8D-BEAF-1F233BDABFC3}" destId="{E1816B87-C809-428B-BC64-BDDA44598121}" srcOrd="0" destOrd="0" presId="urn:microsoft.com/office/officeart/2005/8/layout/hierarchy3"/>
    <dgm:cxn modelId="{5769BF1F-AE28-4254-852A-47C6A4A85190}" type="presOf" srcId="{D73CCFE0-F346-4F6D-84EB-385170C3D545}" destId="{214C6D4A-CE55-4C7B-9C19-EF49E4640E06}" srcOrd="0" destOrd="0" presId="urn:microsoft.com/office/officeart/2005/8/layout/hierarchy3"/>
    <dgm:cxn modelId="{C7BEF6CF-38C5-4E9F-87BE-689C98406A27}" type="presOf" srcId="{D7411247-B44D-4817-BE94-7D9B4A2A737A}" destId="{C1AAD9A7-1A26-4E13-A673-B47A5868A9C9}" srcOrd="1" destOrd="0" presId="urn:microsoft.com/office/officeart/2005/8/layout/hierarchy3"/>
    <dgm:cxn modelId="{863CDE1C-40BB-4E33-AC91-1B80E41C99F3}" srcId="{D7411247-B44D-4817-BE94-7D9B4A2A737A}" destId="{CACE1B06-6AE2-441A-B2FE-CA0CF0A81ED3}" srcOrd="1" destOrd="0" parTransId="{EC895BAE-0D1F-42F8-B3E3-BC5CAE7C4E7A}" sibTransId="{BACB90DB-FA9A-4D67-932A-E96B67461058}"/>
    <dgm:cxn modelId="{4528301F-4A93-41E2-8CDA-7980712E9ADE}" type="presOf" srcId="{D7411247-B44D-4817-BE94-7D9B4A2A737A}" destId="{EFCCDF98-FF79-4059-B384-333992AF79B7}" srcOrd="0" destOrd="0" presId="urn:microsoft.com/office/officeart/2005/8/layout/hierarchy3"/>
    <dgm:cxn modelId="{6B6B98D6-6340-4603-9221-2F5824CA0310}" type="presParOf" srcId="{E1816B87-C809-428B-BC64-BDDA44598121}" destId="{4CC75B37-DF83-45AF-A742-10964B213561}" srcOrd="0" destOrd="0" presId="urn:microsoft.com/office/officeart/2005/8/layout/hierarchy3"/>
    <dgm:cxn modelId="{CFB4E6AF-D440-460D-AC17-94236185EFD9}" type="presParOf" srcId="{4CC75B37-DF83-45AF-A742-10964B213561}" destId="{9A88CE8F-E174-4FCA-AAA4-DB6003943FEF}" srcOrd="0" destOrd="0" presId="urn:microsoft.com/office/officeart/2005/8/layout/hierarchy3"/>
    <dgm:cxn modelId="{A5F33E7B-142C-4B39-9CC4-300CAF9E6CAB}" type="presParOf" srcId="{9A88CE8F-E174-4FCA-AAA4-DB6003943FEF}" destId="{EFCCDF98-FF79-4059-B384-333992AF79B7}" srcOrd="0" destOrd="0" presId="urn:microsoft.com/office/officeart/2005/8/layout/hierarchy3"/>
    <dgm:cxn modelId="{C0CE68CF-0594-4374-B19F-2A6C731B7314}" type="presParOf" srcId="{9A88CE8F-E174-4FCA-AAA4-DB6003943FEF}" destId="{C1AAD9A7-1A26-4E13-A673-B47A5868A9C9}" srcOrd="1" destOrd="0" presId="urn:microsoft.com/office/officeart/2005/8/layout/hierarchy3"/>
    <dgm:cxn modelId="{83F7EC57-2EDA-47BE-A7D5-E9EF7691241A}" type="presParOf" srcId="{4CC75B37-DF83-45AF-A742-10964B213561}" destId="{111B0798-BBCD-4A57-AB7F-71B8D37EA907}" srcOrd="1" destOrd="0" presId="urn:microsoft.com/office/officeart/2005/8/layout/hierarchy3"/>
    <dgm:cxn modelId="{9835FA58-8CEC-4968-AB29-766B22EE1CC1}" type="presParOf" srcId="{111B0798-BBCD-4A57-AB7F-71B8D37EA907}" destId="{19690C9B-47A5-4E1C-9BAD-42EEF497093E}" srcOrd="0" destOrd="0" presId="urn:microsoft.com/office/officeart/2005/8/layout/hierarchy3"/>
    <dgm:cxn modelId="{D775F911-0451-4C41-867B-85EE20F211F9}" type="presParOf" srcId="{111B0798-BBCD-4A57-AB7F-71B8D37EA907}" destId="{214C6D4A-CE55-4C7B-9C19-EF49E4640E06}" srcOrd="1" destOrd="0" presId="urn:microsoft.com/office/officeart/2005/8/layout/hierarchy3"/>
    <dgm:cxn modelId="{FEEA235F-7544-4379-8160-7ED5EFBF85AC}" type="presParOf" srcId="{111B0798-BBCD-4A57-AB7F-71B8D37EA907}" destId="{28CA158F-BD58-4AC8-AB13-0479D0CE95B3}" srcOrd="2" destOrd="0" presId="urn:microsoft.com/office/officeart/2005/8/layout/hierarchy3"/>
    <dgm:cxn modelId="{413DC242-F043-4C80-BCDA-16859C79C886}" type="presParOf" srcId="{111B0798-BBCD-4A57-AB7F-71B8D37EA907}" destId="{13CCC2E7-D95F-4CB3-90CD-026076E35D2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9B460A-C0DD-4B5E-A777-83336208A6AD}">
      <dsp:nvSpPr>
        <dsp:cNvPr id="0" name=""/>
        <dsp:cNvSpPr/>
      </dsp:nvSpPr>
      <dsp:spPr>
        <a:xfrm>
          <a:off x="95245" y="22311"/>
          <a:ext cx="2228413" cy="14997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Новые медицинские технологии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139171" y="66237"/>
        <a:ext cx="2140561" cy="1411909"/>
      </dsp:txXfrm>
    </dsp:sp>
    <dsp:sp modelId="{678C4053-4503-488F-933B-A400B52DD44F}">
      <dsp:nvSpPr>
        <dsp:cNvPr id="0" name=""/>
        <dsp:cNvSpPr/>
      </dsp:nvSpPr>
      <dsp:spPr>
        <a:xfrm>
          <a:off x="318087" y="977749"/>
          <a:ext cx="2158053" cy="544324"/>
        </a:xfrm>
        <a:custGeom>
          <a:avLst/>
          <a:gdLst/>
          <a:ahLst/>
          <a:cxnLst/>
          <a:rect l="0" t="0" r="0" b="0"/>
          <a:pathLst>
            <a:path>
              <a:moveTo>
                <a:pt x="0" y="544324"/>
              </a:moveTo>
              <a:lnTo>
                <a:pt x="2158053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8E7667-34F9-4FA8-8681-B30B87477454}">
      <dsp:nvSpPr>
        <dsp:cNvPr id="0" name=""/>
        <dsp:cNvSpPr/>
      </dsp:nvSpPr>
      <dsp:spPr>
        <a:xfrm>
          <a:off x="2476140" y="490821"/>
          <a:ext cx="1686569" cy="9738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Клеточные технологии и регенеративная медицина</a:t>
          </a:r>
          <a:endParaRPr lang="ru-RU" sz="1500" kern="1200" dirty="0"/>
        </a:p>
      </dsp:txBody>
      <dsp:txXfrm>
        <a:off x="2504663" y="519344"/>
        <a:ext cx="1629523" cy="916809"/>
      </dsp:txXfrm>
    </dsp:sp>
    <dsp:sp modelId="{0B479915-77DE-4B40-8A10-EC353BE2A4DC}">
      <dsp:nvSpPr>
        <dsp:cNvPr id="0" name=""/>
        <dsp:cNvSpPr/>
      </dsp:nvSpPr>
      <dsp:spPr>
        <a:xfrm>
          <a:off x="318087" y="1072899"/>
          <a:ext cx="6113454" cy="449173"/>
        </a:xfrm>
        <a:custGeom>
          <a:avLst/>
          <a:gdLst/>
          <a:ahLst/>
          <a:cxnLst/>
          <a:rect l="0" t="0" r="0" b="0"/>
          <a:pathLst>
            <a:path>
              <a:moveTo>
                <a:pt x="0" y="449173"/>
              </a:moveTo>
              <a:lnTo>
                <a:pt x="6113454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6AAC2D-6E26-4703-B1CC-5651F38340A8}">
      <dsp:nvSpPr>
        <dsp:cNvPr id="0" name=""/>
        <dsp:cNvSpPr/>
      </dsp:nvSpPr>
      <dsp:spPr>
        <a:xfrm>
          <a:off x="6431541" y="516302"/>
          <a:ext cx="1781110" cy="111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3282353"/>
              <a:satOff val="0"/>
              <a:lumOff val="-1245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Генная терапия</a:t>
          </a:r>
          <a:endParaRPr lang="ru-RU" sz="1500" kern="1200" dirty="0"/>
        </a:p>
      </dsp:txBody>
      <dsp:txXfrm>
        <a:off x="6464145" y="548906"/>
        <a:ext cx="1715902" cy="1047985"/>
      </dsp:txXfrm>
    </dsp:sp>
    <dsp:sp modelId="{F6F7F779-522F-4EC3-BC9A-D39D8B45210F}">
      <dsp:nvSpPr>
        <dsp:cNvPr id="0" name=""/>
        <dsp:cNvSpPr/>
      </dsp:nvSpPr>
      <dsp:spPr>
        <a:xfrm>
          <a:off x="318087" y="1072899"/>
          <a:ext cx="4120053" cy="449173"/>
        </a:xfrm>
        <a:custGeom>
          <a:avLst/>
          <a:gdLst/>
          <a:ahLst/>
          <a:cxnLst/>
          <a:rect l="0" t="0" r="0" b="0"/>
          <a:pathLst>
            <a:path>
              <a:moveTo>
                <a:pt x="0" y="449173"/>
              </a:moveTo>
              <a:lnTo>
                <a:pt x="4120053" y="0"/>
              </a:lnTo>
            </a:path>
          </a:pathLst>
        </a:custGeom>
        <a:noFill/>
        <a:ln w="25400" cap="sq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1DE4C1-36DA-435F-BC75-9AEA0A636F79}">
      <dsp:nvSpPr>
        <dsp:cNvPr id="0" name=""/>
        <dsp:cNvSpPr/>
      </dsp:nvSpPr>
      <dsp:spPr>
        <a:xfrm>
          <a:off x="4438140" y="516302"/>
          <a:ext cx="1781110" cy="111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6564706"/>
              <a:satOff val="0"/>
              <a:lumOff val="-2490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Терапевтические вакцины и иммунотерапия</a:t>
          </a:r>
          <a:endParaRPr lang="ru-RU" sz="1500" kern="1200" dirty="0"/>
        </a:p>
      </dsp:txBody>
      <dsp:txXfrm>
        <a:off x="4470744" y="548906"/>
        <a:ext cx="1715902" cy="104798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0" y="0"/>
          <a:ext cx="1838209" cy="10307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Компьютерное моделирование для фармацевтической </a:t>
          </a:r>
          <a:r>
            <a:rPr lang="ru-RU" sz="1200" kern="1200" dirty="0" err="1" smtClean="0"/>
            <a:t>отрсали</a:t>
          </a:r>
          <a:endParaRPr lang="ru-RU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30191" y="30191"/>
        <a:ext cx="1777827" cy="970416"/>
      </dsp:txXfrm>
    </dsp:sp>
    <dsp:sp modelId="{178E801E-3711-48DD-ACFE-B5963F3017AD}">
      <dsp:nvSpPr>
        <dsp:cNvPr id="0" name=""/>
        <dsp:cNvSpPr/>
      </dsp:nvSpPr>
      <dsp:spPr>
        <a:xfrm>
          <a:off x="183820" y="657032"/>
          <a:ext cx="4577023" cy="373766"/>
        </a:xfrm>
        <a:custGeom>
          <a:avLst/>
          <a:gdLst/>
          <a:ahLst/>
          <a:cxnLst/>
          <a:rect l="0" t="0" r="0" b="0"/>
          <a:pathLst>
            <a:path>
              <a:moveTo>
                <a:pt x="0" y="373766"/>
              </a:moveTo>
              <a:lnTo>
                <a:pt x="4577023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6B8EB-D52B-4239-AC95-3B3E4A4A99BF}">
      <dsp:nvSpPr>
        <dsp:cNvPr id="0" name=""/>
        <dsp:cNvSpPr/>
      </dsp:nvSpPr>
      <dsp:spPr>
        <a:xfrm>
          <a:off x="4760844" y="196935"/>
          <a:ext cx="1608442" cy="920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Моделирование структур и функций </a:t>
          </a:r>
          <a:r>
            <a:rPr lang="ru-RU" sz="1400" kern="1200" dirty="0" err="1" smtClean="0"/>
            <a:t>биомолекул</a:t>
          </a:r>
          <a:endParaRPr lang="ru-RU" sz="1400" kern="1200" dirty="0"/>
        </a:p>
      </dsp:txBody>
      <dsp:txXfrm>
        <a:off x="4787796" y="223887"/>
        <a:ext cx="1554538" cy="866288"/>
      </dsp:txXfrm>
    </dsp:sp>
    <dsp:sp modelId="{28CA158F-BD58-4AC8-AB13-0479D0CE95B3}">
      <dsp:nvSpPr>
        <dsp:cNvPr id="0" name=""/>
        <dsp:cNvSpPr/>
      </dsp:nvSpPr>
      <dsp:spPr>
        <a:xfrm>
          <a:off x="183820" y="655400"/>
          <a:ext cx="2600605" cy="375397"/>
        </a:xfrm>
        <a:custGeom>
          <a:avLst/>
          <a:gdLst/>
          <a:ahLst/>
          <a:cxnLst/>
          <a:rect l="0" t="0" r="0" b="0"/>
          <a:pathLst>
            <a:path>
              <a:moveTo>
                <a:pt x="0" y="375397"/>
              </a:moveTo>
              <a:lnTo>
                <a:pt x="2600605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CC2E7-D95F-4CB3-90CD-026076E35D21}">
      <dsp:nvSpPr>
        <dsp:cNvPr id="0" name=""/>
        <dsp:cNvSpPr/>
      </dsp:nvSpPr>
      <dsp:spPr>
        <a:xfrm>
          <a:off x="2784426" y="193673"/>
          <a:ext cx="1434373" cy="923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6564706"/>
              <a:satOff val="0"/>
              <a:lumOff val="-2490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Виртуальный скрининг и молекулярный </a:t>
          </a:r>
          <a:r>
            <a:rPr lang="ru-RU" sz="1400" kern="1200" dirty="0" err="1" smtClean="0"/>
            <a:t>докинг</a:t>
          </a:r>
          <a:endParaRPr lang="ru-RU" sz="1400" kern="1200" dirty="0" smtClean="0"/>
        </a:p>
      </dsp:txBody>
      <dsp:txXfrm>
        <a:off x="2811473" y="220720"/>
        <a:ext cx="1380279" cy="869361"/>
      </dsp:txXfrm>
    </dsp:sp>
    <dsp:sp modelId="{2CAD3072-2A7E-44D3-ABB0-E55FEFDAC3E6}">
      <dsp:nvSpPr>
        <dsp:cNvPr id="0" name=""/>
        <dsp:cNvSpPr/>
      </dsp:nvSpPr>
      <dsp:spPr>
        <a:xfrm>
          <a:off x="0" y="2968207"/>
          <a:ext cx="1838209" cy="10307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3282353"/>
                <a:satOff val="0"/>
                <a:lumOff val="-12451"/>
                <a:alphaOff val="0"/>
                <a:tint val="50000"/>
                <a:satMod val="300000"/>
              </a:schemeClr>
            </a:gs>
            <a:gs pos="35000">
              <a:schemeClr val="accent5">
                <a:hueOff val="3282353"/>
                <a:satOff val="0"/>
                <a:lumOff val="-12451"/>
                <a:alphaOff val="0"/>
                <a:tint val="37000"/>
                <a:satMod val="300000"/>
              </a:schemeClr>
            </a:gs>
            <a:gs pos="100000">
              <a:schemeClr val="accent5">
                <a:hueOff val="3282353"/>
                <a:satOff val="0"/>
                <a:lumOff val="-124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Анализ изображений и методы визуализации</a:t>
          </a:r>
          <a:endParaRPr lang="ru-RU" sz="1200" kern="1200" dirty="0"/>
        </a:p>
      </dsp:txBody>
      <dsp:txXfrm>
        <a:off x="30191" y="2998398"/>
        <a:ext cx="1777827" cy="970416"/>
      </dsp:txXfrm>
    </dsp:sp>
    <dsp:sp modelId="{958C2AC5-83EC-4270-92A7-74EEB466BF47}">
      <dsp:nvSpPr>
        <dsp:cNvPr id="0" name=""/>
        <dsp:cNvSpPr/>
      </dsp:nvSpPr>
      <dsp:spPr>
        <a:xfrm>
          <a:off x="6741366" y="212524"/>
          <a:ext cx="1298775" cy="1013215"/>
        </a:xfrm>
        <a:prstGeom prst="roundRect">
          <a:avLst>
            <a:gd name="adj" fmla="val 10000"/>
          </a:avLst>
        </a:prstGeom>
        <a:noFill/>
        <a:ln w="0">
          <a:solidFill>
            <a:srgbClr val="00B0F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Лид-оптимизация</a:t>
          </a:r>
          <a:endParaRPr lang="ru-RU" sz="1400" kern="1200" dirty="0"/>
        </a:p>
      </dsp:txBody>
      <dsp:txXfrm>
        <a:off x="6771042" y="242200"/>
        <a:ext cx="1239423" cy="95386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0" y="110578"/>
          <a:ext cx="2170493" cy="1217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smtClean="0"/>
            <a:t>Системная биология</a:t>
          </a:r>
          <a:endParaRPr lang="ru-RU" sz="1800" kern="1200" baseline="0" dirty="0"/>
        </a:p>
      </dsp:txBody>
      <dsp:txXfrm>
        <a:off x="35649" y="146227"/>
        <a:ext cx="2099195" cy="1145832"/>
      </dsp:txXfrm>
    </dsp:sp>
    <dsp:sp modelId="{178E801E-3711-48DD-ACFE-B5963F3017AD}">
      <dsp:nvSpPr>
        <dsp:cNvPr id="0" name=""/>
        <dsp:cNvSpPr/>
      </dsp:nvSpPr>
      <dsp:spPr>
        <a:xfrm>
          <a:off x="217049" y="762141"/>
          <a:ext cx="6486857" cy="565567"/>
        </a:xfrm>
        <a:custGeom>
          <a:avLst/>
          <a:gdLst/>
          <a:ahLst/>
          <a:cxnLst/>
          <a:rect l="0" t="0" r="0" b="0"/>
          <a:pathLst>
            <a:path>
              <a:moveTo>
                <a:pt x="0" y="565567"/>
              </a:moveTo>
              <a:lnTo>
                <a:pt x="6486857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6B8EB-D52B-4239-AC95-3B3E4A4A99BF}">
      <dsp:nvSpPr>
        <dsp:cNvPr id="0" name=""/>
        <dsp:cNvSpPr/>
      </dsp:nvSpPr>
      <dsp:spPr>
        <a:xfrm>
          <a:off x="6703906" y="218875"/>
          <a:ext cx="1899192" cy="10865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Виртуальные биологические системы и виртуальные организмы</a:t>
          </a:r>
          <a:endParaRPr lang="ru-RU" sz="1400" kern="1200" dirty="0"/>
        </a:p>
      </dsp:txBody>
      <dsp:txXfrm>
        <a:off x="6735729" y="250698"/>
        <a:ext cx="1835546" cy="1022884"/>
      </dsp:txXfrm>
    </dsp:sp>
    <dsp:sp modelId="{28CA158F-BD58-4AC8-AB13-0479D0CE95B3}">
      <dsp:nvSpPr>
        <dsp:cNvPr id="0" name=""/>
        <dsp:cNvSpPr/>
      </dsp:nvSpPr>
      <dsp:spPr>
        <a:xfrm>
          <a:off x="217049" y="719164"/>
          <a:ext cx="2489739" cy="608543"/>
        </a:xfrm>
        <a:custGeom>
          <a:avLst/>
          <a:gdLst/>
          <a:ahLst/>
          <a:cxnLst/>
          <a:rect l="0" t="0" r="0" b="0"/>
          <a:pathLst>
            <a:path>
              <a:moveTo>
                <a:pt x="0" y="608543"/>
              </a:moveTo>
              <a:lnTo>
                <a:pt x="2489739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CC2E7-D95F-4CB3-90CD-026076E35D21}">
      <dsp:nvSpPr>
        <dsp:cNvPr id="0" name=""/>
        <dsp:cNvSpPr/>
      </dsp:nvSpPr>
      <dsp:spPr>
        <a:xfrm>
          <a:off x="2706789" y="173973"/>
          <a:ext cx="1693657" cy="109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6564706"/>
              <a:satOff val="0"/>
              <a:lumOff val="-2490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Молекулярные </a:t>
          </a:r>
          <a:r>
            <a:rPr lang="ru-RU" sz="1400" kern="1200" dirty="0" err="1" smtClean="0"/>
            <a:t>биомаркеры</a:t>
          </a:r>
          <a:endParaRPr lang="ru-RU" sz="1400" kern="1200" dirty="0" smtClean="0"/>
        </a:p>
      </dsp:txBody>
      <dsp:txXfrm>
        <a:off x="2738725" y="205909"/>
        <a:ext cx="1629785" cy="1026511"/>
      </dsp:txXfrm>
    </dsp:sp>
    <dsp:sp modelId="{958C2AC5-83EC-4270-92A7-74EEB466BF47}">
      <dsp:nvSpPr>
        <dsp:cNvPr id="0" name=""/>
        <dsp:cNvSpPr/>
      </dsp:nvSpPr>
      <dsp:spPr>
        <a:xfrm>
          <a:off x="5041827" y="184032"/>
          <a:ext cx="1533548" cy="1196369"/>
        </a:xfrm>
        <a:prstGeom prst="roundRect">
          <a:avLst>
            <a:gd name="adj" fmla="val 10000"/>
          </a:avLst>
        </a:prstGeom>
        <a:noFill/>
        <a:ln w="0">
          <a:solidFill>
            <a:srgbClr val="00B0F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Моделирование сигнальных метаболических путей</a:t>
          </a:r>
          <a:endParaRPr lang="ru-RU" sz="1500" kern="1200" dirty="0"/>
        </a:p>
      </dsp:txBody>
      <dsp:txXfrm>
        <a:off x="5076867" y="219072"/>
        <a:ext cx="1463468" cy="112628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2753938" y="167865"/>
          <a:ext cx="1952731" cy="11145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Биологические методы очистки</a:t>
          </a:r>
          <a:r>
            <a:rPr lang="en-US" sz="1700" kern="1200" dirty="0" smtClean="0"/>
            <a:t> </a:t>
          </a:r>
          <a:r>
            <a:rPr lang="ru-RU" sz="1700" kern="1200" dirty="0" smtClean="0"/>
            <a:t>и инженерная экология</a:t>
          </a:r>
          <a:endParaRPr lang="ru-RU" sz="1700" kern="1200" dirty="0"/>
        </a:p>
      </dsp:txBody>
      <dsp:txXfrm>
        <a:off x="2786583" y="200510"/>
        <a:ext cx="1887441" cy="1049284"/>
      </dsp:txXfrm>
    </dsp:sp>
    <dsp:sp modelId="{19690C9B-47A5-4E1C-9BAD-42EEF497093E}">
      <dsp:nvSpPr>
        <dsp:cNvPr id="0" name=""/>
        <dsp:cNvSpPr/>
      </dsp:nvSpPr>
      <dsp:spPr>
        <a:xfrm>
          <a:off x="2949211" y="731906"/>
          <a:ext cx="2856486" cy="550533"/>
        </a:xfrm>
        <a:custGeom>
          <a:avLst/>
          <a:gdLst/>
          <a:ahLst/>
          <a:cxnLst/>
          <a:rect l="0" t="0" r="0" b="0"/>
          <a:pathLst>
            <a:path>
              <a:moveTo>
                <a:pt x="0" y="550533"/>
              </a:moveTo>
              <a:lnTo>
                <a:pt x="2856486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C6D4A-CE55-4C7B-9C19-EF49E4640E06}">
      <dsp:nvSpPr>
        <dsp:cNvPr id="0" name=""/>
        <dsp:cNvSpPr/>
      </dsp:nvSpPr>
      <dsp:spPr>
        <a:xfrm>
          <a:off x="5805698" y="82307"/>
          <a:ext cx="2219806" cy="1299196"/>
        </a:xfrm>
        <a:prstGeom prst="roundRect">
          <a:avLst>
            <a:gd name="adj" fmla="val 10000"/>
          </a:avLst>
        </a:prstGeom>
        <a:solidFill>
          <a:schemeClr val="accent1">
            <a:lumMod val="50000"/>
            <a:alpha val="9000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Разработка новых промышленных технологий для </a:t>
          </a:r>
          <a:r>
            <a:rPr lang="ru-RU" sz="2000" kern="1200" dirty="0" err="1" smtClean="0"/>
            <a:t>фарм</a:t>
          </a:r>
          <a:r>
            <a:rPr lang="ru-RU" sz="2000" kern="1200" dirty="0" smtClean="0"/>
            <a:t> отрасли</a:t>
          </a:r>
          <a:endParaRPr lang="ru-RU" sz="2000" kern="1200" dirty="0" smtClean="0"/>
        </a:p>
      </dsp:txBody>
      <dsp:txXfrm>
        <a:off x="5843750" y="120359"/>
        <a:ext cx="2143702" cy="122309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3128473" y="370319"/>
          <a:ext cx="1598036" cy="9121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 smtClean="0"/>
            <a:t>Биотопливо</a:t>
          </a:r>
          <a:endParaRPr lang="ru-RU" sz="1300" kern="1200" dirty="0"/>
        </a:p>
      </dsp:txBody>
      <dsp:txXfrm>
        <a:off x="3155188" y="397034"/>
        <a:ext cx="1544606" cy="858692"/>
      </dsp:txXfrm>
    </dsp:sp>
    <dsp:sp modelId="{19690C9B-47A5-4E1C-9BAD-42EEF497093E}">
      <dsp:nvSpPr>
        <dsp:cNvPr id="0" name=""/>
        <dsp:cNvSpPr/>
      </dsp:nvSpPr>
      <dsp:spPr>
        <a:xfrm>
          <a:off x="3288277" y="919314"/>
          <a:ext cx="2688837" cy="363127"/>
        </a:xfrm>
        <a:custGeom>
          <a:avLst/>
          <a:gdLst/>
          <a:ahLst/>
          <a:cxnLst/>
          <a:rect l="0" t="0" r="0" b="0"/>
          <a:pathLst>
            <a:path>
              <a:moveTo>
                <a:pt x="0" y="363127"/>
              </a:moveTo>
              <a:lnTo>
                <a:pt x="2688837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C6D4A-CE55-4C7B-9C19-EF49E4640E06}">
      <dsp:nvSpPr>
        <dsp:cNvPr id="0" name=""/>
        <dsp:cNvSpPr/>
      </dsp:nvSpPr>
      <dsp:spPr>
        <a:xfrm>
          <a:off x="5977114" y="387709"/>
          <a:ext cx="1816599" cy="1063210"/>
        </a:xfrm>
        <a:prstGeom prst="roundRect">
          <a:avLst>
            <a:gd name="adj" fmla="val 10000"/>
          </a:avLst>
        </a:prstGeom>
        <a:solidFill>
          <a:schemeClr val="accent1">
            <a:lumMod val="50000"/>
            <a:alpha val="9000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Продовольственная безопасность</a:t>
          </a:r>
        </a:p>
      </dsp:txBody>
      <dsp:txXfrm>
        <a:off x="6008254" y="418849"/>
        <a:ext cx="1754319" cy="1000930"/>
      </dsp:txXfrm>
    </dsp:sp>
    <dsp:sp modelId="{B9034F47-1E4C-435C-B2EC-2E5FC357622B}">
      <dsp:nvSpPr>
        <dsp:cNvPr id="0" name=""/>
        <dsp:cNvSpPr/>
      </dsp:nvSpPr>
      <dsp:spPr>
        <a:xfrm>
          <a:off x="4591474" y="1884222"/>
          <a:ext cx="1741027" cy="89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3282353"/>
                <a:satOff val="0"/>
                <a:lumOff val="-12451"/>
                <a:alphaOff val="0"/>
                <a:tint val="50000"/>
                <a:satMod val="300000"/>
              </a:schemeClr>
            </a:gs>
            <a:gs pos="35000">
              <a:schemeClr val="accent5">
                <a:hueOff val="3282353"/>
                <a:satOff val="0"/>
                <a:lumOff val="-12451"/>
                <a:alphaOff val="0"/>
                <a:tint val="37000"/>
                <a:satMod val="300000"/>
              </a:schemeClr>
            </a:gs>
            <a:gs pos="100000">
              <a:schemeClr val="accent5">
                <a:hueOff val="3282353"/>
                <a:satOff val="0"/>
                <a:lumOff val="-124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Защита культур от паразитов и растений</a:t>
          </a:r>
        </a:p>
      </dsp:txBody>
      <dsp:txXfrm>
        <a:off x="4617738" y="1910486"/>
        <a:ext cx="1688499" cy="844175"/>
      </dsp:txXfrm>
    </dsp:sp>
    <dsp:sp modelId="{E1EFA60A-3EDF-4866-8269-5695DE00F9BA}">
      <dsp:nvSpPr>
        <dsp:cNvPr id="0" name=""/>
        <dsp:cNvSpPr/>
      </dsp:nvSpPr>
      <dsp:spPr>
        <a:xfrm>
          <a:off x="6513158" y="1949452"/>
          <a:ext cx="1741027" cy="8967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6564706"/>
                <a:satOff val="0"/>
                <a:lumOff val="-24902"/>
                <a:alphaOff val="0"/>
                <a:tint val="50000"/>
                <a:satMod val="300000"/>
              </a:schemeClr>
            </a:gs>
            <a:gs pos="35000">
              <a:schemeClr val="accent5">
                <a:hueOff val="6564706"/>
                <a:satOff val="0"/>
                <a:lumOff val="-24902"/>
                <a:alphaOff val="0"/>
                <a:tint val="37000"/>
                <a:satMod val="300000"/>
              </a:schemeClr>
            </a:gs>
            <a:gs pos="100000">
              <a:schemeClr val="accent5">
                <a:hueOff val="6564706"/>
                <a:satOff val="0"/>
                <a:lumOff val="-2490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Сельскохозяйственная молекулярная генетика</a:t>
          </a:r>
        </a:p>
      </dsp:txBody>
      <dsp:txXfrm>
        <a:off x="6539422" y="1975716"/>
        <a:ext cx="1688499" cy="844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0" y="0"/>
          <a:ext cx="1789074" cy="156076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Персонифицированная медицина</a:t>
          </a:r>
          <a:endParaRPr lang="ru-RU" sz="1300" kern="1200" dirty="0"/>
        </a:p>
      </dsp:txBody>
      <dsp:txXfrm>
        <a:off x="45713" y="45713"/>
        <a:ext cx="1697648" cy="1469343"/>
      </dsp:txXfrm>
    </dsp:sp>
    <dsp:sp modelId="{178E801E-3711-48DD-ACFE-B5963F3017AD}">
      <dsp:nvSpPr>
        <dsp:cNvPr id="0" name=""/>
        <dsp:cNvSpPr/>
      </dsp:nvSpPr>
      <dsp:spPr>
        <a:xfrm>
          <a:off x="178907" y="1169000"/>
          <a:ext cx="6381458" cy="391769"/>
        </a:xfrm>
        <a:custGeom>
          <a:avLst/>
          <a:gdLst/>
          <a:ahLst/>
          <a:cxnLst/>
          <a:rect l="0" t="0" r="0" b="0"/>
          <a:pathLst>
            <a:path>
              <a:moveTo>
                <a:pt x="0" y="391769"/>
              </a:moveTo>
              <a:lnTo>
                <a:pt x="6381458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6B8EB-D52B-4239-AC95-3B3E4A4A99BF}">
      <dsp:nvSpPr>
        <dsp:cNvPr id="0" name=""/>
        <dsp:cNvSpPr/>
      </dsp:nvSpPr>
      <dsp:spPr>
        <a:xfrm>
          <a:off x="6560366" y="606949"/>
          <a:ext cx="1798561" cy="1124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Клинические маркеры заболеваний</a:t>
          </a:r>
          <a:endParaRPr lang="ru-RU" sz="1900" kern="1200" dirty="0"/>
        </a:p>
      </dsp:txBody>
      <dsp:txXfrm>
        <a:off x="6593290" y="639873"/>
        <a:ext cx="1732713" cy="1058253"/>
      </dsp:txXfrm>
    </dsp:sp>
    <dsp:sp modelId="{19690C9B-47A5-4E1C-9BAD-42EEF497093E}">
      <dsp:nvSpPr>
        <dsp:cNvPr id="0" name=""/>
        <dsp:cNvSpPr/>
      </dsp:nvSpPr>
      <dsp:spPr>
        <a:xfrm>
          <a:off x="178907" y="1204341"/>
          <a:ext cx="4007986" cy="356427"/>
        </a:xfrm>
        <a:custGeom>
          <a:avLst/>
          <a:gdLst/>
          <a:ahLst/>
          <a:cxnLst/>
          <a:rect l="0" t="0" r="0" b="0"/>
          <a:pathLst>
            <a:path>
              <a:moveTo>
                <a:pt x="0" y="356427"/>
              </a:moveTo>
              <a:lnTo>
                <a:pt x="4007986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C6D4A-CE55-4C7B-9C19-EF49E4640E06}">
      <dsp:nvSpPr>
        <dsp:cNvPr id="0" name=""/>
        <dsp:cNvSpPr/>
      </dsp:nvSpPr>
      <dsp:spPr>
        <a:xfrm>
          <a:off x="4186894" y="642291"/>
          <a:ext cx="1798561" cy="1124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3282353"/>
              <a:satOff val="0"/>
              <a:lumOff val="-1245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/>
            <a:t>Биочипы</a:t>
          </a:r>
          <a:endParaRPr lang="ru-RU" sz="1900" kern="1200" dirty="0" smtClean="0"/>
        </a:p>
      </dsp:txBody>
      <dsp:txXfrm>
        <a:off x="4219818" y="675215"/>
        <a:ext cx="1732713" cy="1058253"/>
      </dsp:txXfrm>
    </dsp:sp>
    <dsp:sp modelId="{28CA158F-BD58-4AC8-AB13-0479D0CE95B3}">
      <dsp:nvSpPr>
        <dsp:cNvPr id="0" name=""/>
        <dsp:cNvSpPr/>
      </dsp:nvSpPr>
      <dsp:spPr>
        <a:xfrm>
          <a:off x="178907" y="1203757"/>
          <a:ext cx="1915594" cy="357012"/>
        </a:xfrm>
        <a:custGeom>
          <a:avLst/>
          <a:gdLst/>
          <a:ahLst/>
          <a:cxnLst/>
          <a:rect l="0" t="0" r="0" b="0"/>
          <a:pathLst>
            <a:path>
              <a:moveTo>
                <a:pt x="0" y="357012"/>
              </a:moveTo>
              <a:lnTo>
                <a:pt x="1915594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CC2E7-D95F-4CB3-90CD-026076E35D21}">
      <dsp:nvSpPr>
        <dsp:cNvPr id="0" name=""/>
        <dsp:cNvSpPr/>
      </dsp:nvSpPr>
      <dsp:spPr>
        <a:xfrm>
          <a:off x="2094501" y="641706"/>
          <a:ext cx="1798561" cy="11241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6564706"/>
              <a:satOff val="0"/>
              <a:lumOff val="-2490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Сопутствующая диагностика</a:t>
          </a:r>
          <a:endParaRPr lang="ru-RU" sz="1900" kern="1200" dirty="0" smtClean="0"/>
        </a:p>
      </dsp:txBody>
      <dsp:txXfrm>
        <a:off x="2127425" y="674630"/>
        <a:ext cx="1732713" cy="10582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9B460A-C0DD-4B5E-A777-83336208A6AD}">
      <dsp:nvSpPr>
        <dsp:cNvPr id="0" name=""/>
        <dsp:cNvSpPr/>
      </dsp:nvSpPr>
      <dsp:spPr>
        <a:xfrm>
          <a:off x="46496" y="525982"/>
          <a:ext cx="1014037" cy="4295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Профилактическая медицина</a:t>
          </a:r>
          <a:endParaRPr lang="ru-RU" sz="900" kern="1200" dirty="0"/>
        </a:p>
      </dsp:txBody>
      <dsp:txXfrm>
        <a:off x="59076" y="538562"/>
        <a:ext cx="988877" cy="404352"/>
      </dsp:txXfrm>
    </dsp:sp>
    <dsp:sp modelId="{4079CEF5-B180-43BD-9998-803C886A550A}">
      <dsp:nvSpPr>
        <dsp:cNvPr id="0" name=""/>
        <dsp:cNvSpPr/>
      </dsp:nvSpPr>
      <dsp:spPr>
        <a:xfrm rot="10800000" flipV="1">
          <a:off x="23062" y="2279455"/>
          <a:ext cx="980387" cy="3902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1312941"/>
                <a:satOff val="0"/>
                <a:lumOff val="-4980"/>
                <a:alphaOff val="0"/>
                <a:tint val="50000"/>
                <a:satMod val="300000"/>
              </a:schemeClr>
            </a:gs>
            <a:gs pos="35000">
              <a:schemeClr val="accent5">
                <a:hueOff val="1312941"/>
                <a:satOff val="0"/>
                <a:lumOff val="-4980"/>
                <a:alphaOff val="0"/>
                <a:tint val="37000"/>
                <a:satMod val="300000"/>
              </a:schemeClr>
            </a:gs>
            <a:gs pos="100000">
              <a:schemeClr val="accent5">
                <a:hueOff val="1312941"/>
                <a:satOff val="0"/>
                <a:lumOff val="-498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ИТ в клинической медицине</a:t>
          </a:r>
          <a:endParaRPr lang="ru-RU" sz="900" kern="1200" dirty="0"/>
        </a:p>
      </dsp:txBody>
      <dsp:txXfrm rot="-10800000">
        <a:off x="34492" y="2290885"/>
        <a:ext cx="957527" cy="367383"/>
      </dsp:txXfrm>
    </dsp:sp>
    <dsp:sp modelId="{ED3DCF45-463E-4007-921A-FBAC73A1C737}">
      <dsp:nvSpPr>
        <dsp:cNvPr id="0" name=""/>
        <dsp:cNvSpPr/>
      </dsp:nvSpPr>
      <dsp:spPr>
        <a:xfrm rot="10800000" flipV="1">
          <a:off x="23062" y="4049676"/>
          <a:ext cx="980387" cy="3902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tx2">
                <a:lumMod val="40000"/>
                <a:lumOff val="60000"/>
              </a:schemeClr>
            </a:gs>
            <a:gs pos="35000">
              <a:schemeClr val="accent5">
                <a:hueOff val="4376471"/>
                <a:satOff val="0"/>
                <a:lumOff val="-16601"/>
                <a:alphaOff val="0"/>
                <a:tint val="37000"/>
                <a:satMod val="300000"/>
              </a:schemeClr>
            </a:gs>
            <a:gs pos="100000">
              <a:schemeClr val="accent5">
                <a:hueOff val="4376471"/>
                <a:satOff val="0"/>
                <a:lumOff val="-166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7620" rIns="1143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kern="1200" dirty="0" smtClean="0"/>
            <a:t>Медицинское оборудование, устройства и расходные материалы</a:t>
          </a:r>
          <a:endParaRPr lang="ru-RU" sz="600" kern="1200" dirty="0"/>
        </a:p>
      </dsp:txBody>
      <dsp:txXfrm rot="-10800000">
        <a:off x="34492" y="4061106"/>
        <a:ext cx="957527" cy="367383"/>
      </dsp:txXfrm>
    </dsp:sp>
    <dsp:sp modelId="{5E90B84B-BF4A-4E11-BA7F-CF0A5C89C69B}">
      <dsp:nvSpPr>
        <dsp:cNvPr id="0" name=""/>
        <dsp:cNvSpPr/>
      </dsp:nvSpPr>
      <dsp:spPr>
        <a:xfrm>
          <a:off x="3120586" y="2465926"/>
          <a:ext cx="1162637" cy="407545"/>
        </a:xfrm>
        <a:prstGeom prst="roundRect">
          <a:avLst>
            <a:gd name="adj" fmla="val 10000"/>
          </a:avLst>
        </a:prstGeom>
        <a:noFill/>
        <a:ln w="0">
          <a:solidFill>
            <a:schemeClr val="accent6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7620" rIns="1143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kern="1200" dirty="0" smtClean="0"/>
            <a:t>Дистанционная медицина и телемедицина</a:t>
          </a:r>
          <a:endParaRPr lang="ru-RU" sz="600" kern="1200" dirty="0"/>
        </a:p>
      </dsp:txBody>
      <dsp:txXfrm>
        <a:off x="3132523" y="2477863"/>
        <a:ext cx="1138763" cy="383671"/>
      </dsp:txXfrm>
    </dsp:sp>
    <dsp:sp modelId="{3A91DD91-36C9-4032-9C0F-66938EA2E30E}">
      <dsp:nvSpPr>
        <dsp:cNvPr id="0" name=""/>
        <dsp:cNvSpPr/>
      </dsp:nvSpPr>
      <dsp:spPr>
        <a:xfrm>
          <a:off x="4394814" y="2470113"/>
          <a:ext cx="1162637" cy="407545"/>
        </a:xfrm>
        <a:prstGeom prst="roundRect">
          <a:avLst>
            <a:gd name="adj" fmla="val 10000"/>
          </a:avLst>
        </a:prstGeom>
        <a:noFill/>
        <a:ln w="0">
          <a:solidFill>
            <a:schemeClr val="accent6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7620" rIns="1143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kern="1200" dirty="0" err="1" smtClean="0"/>
            <a:t>Нейро</a:t>
          </a:r>
          <a:r>
            <a:rPr lang="ru-RU" sz="600" kern="1200" dirty="0" smtClean="0"/>
            <a:t>-наука и «Виртуальная реальность»</a:t>
          </a:r>
          <a:endParaRPr lang="ru-RU" sz="600" kern="1200" dirty="0"/>
        </a:p>
      </dsp:txBody>
      <dsp:txXfrm>
        <a:off x="4406751" y="2482050"/>
        <a:ext cx="1138763" cy="383671"/>
      </dsp:txXfrm>
    </dsp:sp>
    <dsp:sp modelId="{AC5A6521-E042-4C90-8CE1-AFBF70A5423E}">
      <dsp:nvSpPr>
        <dsp:cNvPr id="0" name=""/>
        <dsp:cNvSpPr/>
      </dsp:nvSpPr>
      <dsp:spPr>
        <a:xfrm>
          <a:off x="5678422" y="2465926"/>
          <a:ext cx="1162637" cy="407545"/>
        </a:xfrm>
        <a:prstGeom prst="roundRect">
          <a:avLst>
            <a:gd name="adj" fmla="val 10000"/>
          </a:avLst>
        </a:prstGeom>
        <a:noFill/>
        <a:ln w="0">
          <a:solidFill>
            <a:schemeClr val="accent6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7620" rIns="1143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kern="1200" dirty="0" smtClean="0"/>
            <a:t>Базы данных для здравоохранения</a:t>
          </a:r>
          <a:endParaRPr lang="ru-RU" sz="600" kern="1200" dirty="0"/>
        </a:p>
      </dsp:txBody>
      <dsp:txXfrm>
        <a:off x="5690359" y="2477863"/>
        <a:ext cx="1138763" cy="3836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31239" y="146941"/>
          <a:ext cx="2316442" cy="11483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Ядерная медицина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 smtClean="0"/>
        </a:p>
      </dsp:txBody>
      <dsp:txXfrm>
        <a:off x="64874" y="180576"/>
        <a:ext cx="2249172" cy="1081110"/>
      </dsp:txXfrm>
    </dsp:sp>
    <dsp:sp modelId="{19690C9B-47A5-4E1C-9BAD-42EEF497093E}">
      <dsp:nvSpPr>
        <dsp:cNvPr id="0" name=""/>
        <dsp:cNvSpPr/>
      </dsp:nvSpPr>
      <dsp:spPr>
        <a:xfrm>
          <a:off x="262883" y="786580"/>
          <a:ext cx="2433347" cy="508741"/>
        </a:xfrm>
        <a:custGeom>
          <a:avLst/>
          <a:gdLst/>
          <a:ahLst/>
          <a:cxnLst/>
          <a:rect l="0" t="0" r="0" b="0"/>
          <a:pathLst>
            <a:path>
              <a:moveTo>
                <a:pt x="0" y="508741"/>
              </a:moveTo>
              <a:lnTo>
                <a:pt x="2433347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C6D4A-CE55-4C7B-9C19-EF49E4640E06}">
      <dsp:nvSpPr>
        <dsp:cNvPr id="0" name=""/>
        <dsp:cNvSpPr/>
      </dsp:nvSpPr>
      <dsp:spPr>
        <a:xfrm>
          <a:off x="2696231" y="340838"/>
          <a:ext cx="5803346" cy="8914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Протонная, нейтронная и </a:t>
          </a:r>
          <a:r>
            <a:rPr lang="ru-RU" sz="2500" kern="1200" dirty="0" err="1" smtClean="0"/>
            <a:t>радиолучевая</a:t>
          </a:r>
          <a:r>
            <a:rPr lang="ru-RU" sz="2500" kern="1200" dirty="0" smtClean="0"/>
            <a:t> терапия</a:t>
          </a:r>
          <a:endParaRPr lang="ru-RU" sz="2500" kern="1200" dirty="0" smtClean="0"/>
        </a:p>
      </dsp:txBody>
      <dsp:txXfrm>
        <a:off x="2722342" y="366949"/>
        <a:ext cx="5751124" cy="8392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0" y="0"/>
          <a:ext cx="1966635" cy="12138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Новые лекарства</a:t>
          </a:r>
          <a:endParaRPr lang="ru-RU" sz="2000" kern="1200" dirty="0"/>
        </a:p>
      </dsp:txBody>
      <dsp:txXfrm>
        <a:off x="35552" y="35552"/>
        <a:ext cx="1895531" cy="1142742"/>
      </dsp:txXfrm>
    </dsp:sp>
    <dsp:sp modelId="{178E801E-3711-48DD-ACFE-B5963F3017AD}">
      <dsp:nvSpPr>
        <dsp:cNvPr id="0" name=""/>
        <dsp:cNvSpPr/>
      </dsp:nvSpPr>
      <dsp:spPr>
        <a:xfrm>
          <a:off x="196663" y="577892"/>
          <a:ext cx="5202266" cy="635953"/>
        </a:xfrm>
        <a:custGeom>
          <a:avLst/>
          <a:gdLst/>
          <a:ahLst/>
          <a:cxnLst/>
          <a:rect l="0" t="0" r="0" b="0"/>
          <a:pathLst>
            <a:path>
              <a:moveTo>
                <a:pt x="0" y="635953"/>
              </a:moveTo>
              <a:lnTo>
                <a:pt x="5202266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6B8EB-D52B-4239-AC95-3B3E4A4A99BF}">
      <dsp:nvSpPr>
        <dsp:cNvPr id="0" name=""/>
        <dsp:cNvSpPr/>
      </dsp:nvSpPr>
      <dsp:spPr>
        <a:xfrm>
          <a:off x="5398930" y="140772"/>
          <a:ext cx="1398782" cy="87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Противотуберкулезные и другие противомикробные средства</a:t>
          </a:r>
          <a:endParaRPr lang="ru-RU" sz="1000" kern="1200" dirty="0"/>
        </a:p>
      </dsp:txBody>
      <dsp:txXfrm>
        <a:off x="5424536" y="166378"/>
        <a:ext cx="1347570" cy="823027"/>
      </dsp:txXfrm>
    </dsp:sp>
    <dsp:sp modelId="{0C81DA6A-2418-4843-8678-F34C281A29A1}">
      <dsp:nvSpPr>
        <dsp:cNvPr id="0" name=""/>
        <dsp:cNvSpPr/>
      </dsp:nvSpPr>
      <dsp:spPr>
        <a:xfrm>
          <a:off x="196663" y="577892"/>
          <a:ext cx="6831499" cy="635953"/>
        </a:xfrm>
        <a:custGeom>
          <a:avLst/>
          <a:gdLst/>
          <a:ahLst/>
          <a:cxnLst/>
          <a:rect l="0" t="0" r="0" b="0"/>
          <a:pathLst>
            <a:path>
              <a:moveTo>
                <a:pt x="0" y="635953"/>
              </a:moveTo>
              <a:lnTo>
                <a:pt x="6831499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9003C9-FDA9-427D-93A3-0B1841790795}">
      <dsp:nvSpPr>
        <dsp:cNvPr id="0" name=""/>
        <dsp:cNvSpPr/>
      </dsp:nvSpPr>
      <dsp:spPr>
        <a:xfrm>
          <a:off x="7028162" y="140772"/>
          <a:ext cx="1398782" cy="87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2188235"/>
              <a:satOff val="0"/>
              <a:lumOff val="-830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Противовирусные препараты</a:t>
          </a:r>
          <a:endParaRPr lang="ru-RU" sz="1000" kern="1200" dirty="0"/>
        </a:p>
      </dsp:txBody>
      <dsp:txXfrm>
        <a:off x="7053768" y="166378"/>
        <a:ext cx="1347570" cy="823027"/>
      </dsp:txXfrm>
    </dsp:sp>
    <dsp:sp modelId="{19690C9B-47A5-4E1C-9BAD-42EEF497093E}">
      <dsp:nvSpPr>
        <dsp:cNvPr id="0" name=""/>
        <dsp:cNvSpPr/>
      </dsp:nvSpPr>
      <dsp:spPr>
        <a:xfrm>
          <a:off x="196663" y="577892"/>
          <a:ext cx="3442402" cy="635953"/>
        </a:xfrm>
        <a:custGeom>
          <a:avLst/>
          <a:gdLst/>
          <a:ahLst/>
          <a:cxnLst/>
          <a:rect l="0" t="0" r="0" b="0"/>
          <a:pathLst>
            <a:path>
              <a:moveTo>
                <a:pt x="0" y="635953"/>
              </a:moveTo>
              <a:lnTo>
                <a:pt x="3442402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C6D4A-CE55-4C7B-9C19-EF49E4640E06}">
      <dsp:nvSpPr>
        <dsp:cNvPr id="0" name=""/>
        <dsp:cNvSpPr/>
      </dsp:nvSpPr>
      <dsp:spPr>
        <a:xfrm>
          <a:off x="3639066" y="140772"/>
          <a:ext cx="1398782" cy="87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4376471"/>
              <a:satOff val="0"/>
              <a:lumOff val="-1660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Препараты для лечения сердечно-сосудистых заболеваний</a:t>
          </a:r>
          <a:endParaRPr lang="ru-RU" sz="1000" kern="1200" dirty="0" smtClean="0"/>
        </a:p>
      </dsp:txBody>
      <dsp:txXfrm>
        <a:off x="3664672" y="166378"/>
        <a:ext cx="1347570" cy="823027"/>
      </dsp:txXfrm>
    </dsp:sp>
    <dsp:sp modelId="{28CA158F-BD58-4AC8-AB13-0479D0CE95B3}">
      <dsp:nvSpPr>
        <dsp:cNvPr id="0" name=""/>
        <dsp:cNvSpPr/>
      </dsp:nvSpPr>
      <dsp:spPr>
        <a:xfrm>
          <a:off x="196663" y="537458"/>
          <a:ext cx="1760184" cy="676387"/>
        </a:xfrm>
        <a:custGeom>
          <a:avLst/>
          <a:gdLst/>
          <a:ahLst/>
          <a:cxnLst/>
          <a:rect l="0" t="0" r="0" b="0"/>
          <a:pathLst>
            <a:path>
              <a:moveTo>
                <a:pt x="0" y="676387"/>
              </a:moveTo>
              <a:lnTo>
                <a:pt x="1760184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CC2E7-D95F-4CB3-90CD-026076E35D21}">
      <dsp:nvSpPr>
        <dsp:cNvPr id="0" name=""/>
        <dsp:cNvSpPr/>
      </dsp:nvSpPr>
      <dsp:spPr>
        <a:xfrm>
          <a:off x="1956848" y="100338"/>
          <a:ext cx="1398782" cy="8742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6564706"/>
              <a:satOff val="0"/>
              <a:lumOff val="-2490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Противоопухолевые препараты</a:t>
          </a:r>
          <a:endParaRPr lang="ru-RU" sz="1000" kern="1200" dirty="0" smtClean="0"/>
        </a:p>
      </dsp:txBody>
      <dsp:txXfrm>
        <a:off x="1982454" y="125944"/>
        <a:ext cx="1347570" cy="8230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 rot="10800000" flipV="1">
          <a:off x="30368" y="171758"/>
          <a:ext cx="1992133" cy="8109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Молекулярная диагностика</a:t>
          </a:r>
          <a:endParaRPr lang="ru-RU" sz="2000" kern="1200" dirty="0"/>
        </a:p>
      </dsp:txBody>
      <dsp:txXfrm rot="-10800000">
        <a:off x="54121" y="195511"/>
        <a:ext cx="1944627" cy="763465"/>
      </dsp:txXfrm>
    </dsp:sp>
    <dsp:sp modelId="{28CA158F-BD58-4AC8-AB13-0479D0CE95B3}">
      <dsp:nvSpPr>
        <dsp:cNvPr id="0" name=""/>
        <dsp:cNvSpPr/>
      </dsp:nvSpPr>
      <dsp:spPr>
        <a:xfrm>
          <a:off x="229582" y="982729"/>
          <a:ext cx="2361378" cy="2742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2323"/>
              </a:lnTo>
              <a:lnTo>
                <a:pt x="2361378" y="2742323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CC2E7-D95F-4CB3-90CD-026076E35D21}">
      <dsp:nvSpPr>
        <dsp:cNvPr id="0" name=""/>
        <dsp:cNvSpPr/>
      </dsp:nvSpPr>
      <dsp:spPr>
        <a:xfrm>
          <a:off x="2590960" y="3436505"/>
          <a:ext cx="2470603" cy="5770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Мембранные протеины</a:t>
          </a:r>
          <a:endParaRPr lang="ru-RU" sz="1800" kern="1200" dirty="0" smtClean="0"/>
        </a:p>
      </dsp:txBody>
      <dsp:txXfrm>
        <a:off x="2607863" y="3453408"/>
        <a:ext cx="2436797" cy="543289"/>
      </dsp:txXfrm>
    </dsp:sp>
    <dsp:sp modelId="{BC9748EA-E477-42D6-B55E-B27BF62AB543}">
      <dsp:nvSpPr>
        <dsp:cNvPr id="0" name=""/>
        <dsp:cNvSpPr/>
      </dsp:nvSpPr>
      <dsp:spPr>
        <a:xfrm rot="10800000" flipV="1">
          <a:off x="31573" y="3148817"/>
          <a:ext cx="2052871" cy="9649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6564706"/>
                <a:satOff val="0"/>
                <a:lumOff val="-24902"/>
                <a:alphaOff val="0"/>
                <a:tint val="50000"/>
                <a:satMod val="300000"/>
              </a:schemeClr>
            </a:gs>
            <a:gs pos="35000">
              <a:schemeClr val="accent5">
                <a:hueOff val="6564706"/>
                <a:satOff val="0"/>
                <a:lumOff val="-24902"/>
                <a:alphaOff val="0"/>
                <a:tint val="37000"/>
                <a:satMod val="300000"/>
              </a:schemeClr>
            </a:gs>
            <a:gs pos="100000">
              <a:schemeClr val="accent5">
                <a:hueOff val="6564706"/>
                <a:satOff val="0"/>
                <a:lumOff val="-2490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Новые терапевтические мишени</a:t>
          </a:r>
          <a:endParaRPr lang="ru-RU" sz="2000" kern="1200" dirty="0"/>
        </a:p>
      </dsp:txBody>
      <dsp:txXfrm rot="-10800000">
        <a:off x="59836" y="3177080"/>
        <a:ext cx="1996345" cy="9084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0" y="0"/>
          <a:ext cx="2181143" cy="1223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Системы доставки лекарств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/>
        </a:p>
      </dsp:txBody>
      <dsp:txXfrm>
        <a:off x="35823" y="35823"/>
        <a:ext cx="2109497" cy="11514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0" y="16924"/>
          <a:ext cx="2186907" cy="12231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0000"/>
              </a:solidFill>
              <a:latin typeface="Calibri"/>
              <a:ea typeface="Calibri"/>
              <a:cs typeface="Calibri"/>
            </a:rPr>
            <a:t>Новые приборы и технологии для биомедицинских </a:t>
          </a:r>
          <a:r>
            <a:rPr lang="ru-RU" sz="1400" b="1" kern="1200" dirty="0" smtClean="0">
              <a:solidFill>
                <a:srgbClr val="000000"/>
              </a:solidFill>
              <a:latin typeface="Calibri"/>
              <a:ea typeface="Calibri"/>
              <a:cs typeface="Calibri"/>
            </a:rPr>
            <a:t>исследований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35823" y="52747"/>
        <a:ext cx="2115261" cy="115145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CCDF98-FF79-4059-B384-333992AF79B7}">
      <dsp:nvSpPr>
        <dsp:cNvPr id="0" name=""/>
        <dsp:cNvSpPr/>
      </dsp:nvSpPr>
      <dsp:spPr>
        <a:xfrm>
          <a:off x="63869" y="110396"/>
          <a:ext cx="2554948" cy="12175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 </a:t>
          </a:r>
          <a:r>
            <a:rPr lang="ru-RU" sz="2500" kern="1200" dirty="0" smtClean="0"/>
            <a:t>Анализ больших массивов данных </a:t>
          </a:r>
          <a:endParaRPr lang="ru-RU" sz="2500" kern="1200" dirty="0"/>
        </a:p>
      </dsp:txBody>
      <dsp:txXfrm>
        <a:off x="99529" y="146056"/>
        <a:ext cx="2483628" cy="1146190"/>
      </dsp:txXfrm>
    </dsp:sp>
    <dsp:sp modelId="{19690C9B-47A5-4E1C-9BAD-42EEF497093E}">
      <dsp:nvSpPr>
        <dsp:cNvPr id="0" name=""/>
        <dsp:cNvSpPr/>
      </dsp:nvSpPr>
      <dsp:spPr>
        <a:xfrm>
          <a:off x="319364" y="697601"/>
          <a:ext cx="5605280" cy="630306"/>
        </a:xfrm>
        <a:custGeom>
          <a:avLst/>
          <a:gdLst/>
          <a:ahLst/>
          <a:cxnLst/>
          <a:rect l="0" t="0" r="0" b="0"/>
          <a:pathLst>
            <a:path>
              <a:moveTo>
                <a:pt x="0" y="630306"/>
              </a:moveTo>
              <a:lnTo>
                <a:pt x="5605280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C6D4A-CE55-4C7B-9C19-EF49E4640E06}">
      <dsp:nvSpPr>
        <dsp:cNvPr id="0" name=""/>
        <dsp:cNvSpPr/>
      </dsp:nvSpPr>
      <dsp:spPr>
        <a:xfrm>
          <a:off x="5924644" y="198191"/>
          <a:ext cx="2678454" cy="9988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Анализ </a:t>
          </a:r>
          <a:r>
            <a:rPr lang="ru-RU" sz="1600" kern="1200" dirty="0" err="1" smtClean="0"/>
            <a:t>протеомики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метаболомики</a:t>
          </a:r>
          <a:r>
            <a:rPr lang="ru-RU" sz="1600" kern="1200" dirty="0" smtClean="0"/>
            <a:t> и других высокопроизводительных методов</a:t>
          </a:r>
          <a:endParaRPr lang="ru-RU" sz="1600" kern="1200" dirty="0" smtClean="0"/>
        </a:p>
      </dsp:txBody>
      <dsp:txXfrm>
        <a:off x="5953898" y="227445"/>
        <a:ext cx="2619946" cy="940311"/>
      </dsp:txXfrm>
    </dsp:sp>
    <dsp:sp modelId="{28CA158F-BD58-4AC8-AB13-0479D0CE95B3}">
      <dsp:nvSpPr>
        <dsp:cNvPr id="0" name=""/>
        <dsp:cNvSpPr/>
      </dsp:nvSpPr>
      <dsp:spPr>
        <a:xfrm>
          <a:off x="319364" y="709645"/>
          <a:ext cx="2927496" cy="618261"/>
        </a:xfrm>
        <a:custGeom>
          <a:avLst/>
          <a:gdLst/>
          <a:ahLst/>
          <a:cxnLst/>
          <a:rect l="0" t="0" r="0" b="0"/>
          <a:pathLst>
            <a:path>
              <a:moveTo>
                <a:pt x="0" y="618261"/>
              </a:moveTo>
              <a:lnTo>
                <a:pt x="2927496" y="0"/>
              </a:lnTo>
            </a:path>
          </a:pathLst>
        </a:cu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CCC2E7-D95F-4CB3-90CD-026076E35D21}">
      <dsp:nvSpPr>
        <dsp:cNvPr id="0" name=""/>
        <dsp:cNvSpPr/>
      </dsp:nvSpPr>
      <dsp:spPr>
        <a:xfrm>
          <a:off x="3246861" y="222280"/>
          <a:ext cx="2193101" cy="9747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6564706"/>
              <a:satOff val="0"/>
              <a:lumOff val="-2490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Анализ геномных данных и </a:t>
          </a:r>
          <a:r>
            <a:rPr lang="ru-RU" sz="1600" kern="1200" dirty="0" err="1" smtClean="0"/>
            <a:t>анотация</a:t>
          </a:r>
          <a:r>
            <a:rPr lang="ru-RU" sz="1600" kern="1200" dirty="0" smtClean="0"/>
            <a:t> генов</a:t>
          </a:r>
          <a:r>
            <a:rPr lang="en-US" sz="1600" kern="1200" dirty="0" smtClean="0"/>
            <a:t> </a:t>
          </a:r>
          <a:endParaRPr lang="ru-RU" sz="1600" kern="1200" dirty="0" smtClean="0"/>
        </a:p>
      </dsp:txBody>
      <dsp:txXfrm>
        <a:off x="3275410" y="250829"/>
        <a:ext cx="2136003" cy="917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587" cy="496962"/>
          </a:xfrm>
          <a:prstGeom prst="rect">
            <a:avLst/>
          </a:prstGeom>
        </p:spPr>
        <p:txBody>
          <a:bodyPr vert="horz" lIns="63103" tIns="31551" rIns="63103" bIns="31551" rtlCol="0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915" y="1"/>
            <a:ext cx="2946674" cy="496962"/>
          </a:xfrm>
          <a:prstGeom prst="rect">
            <a:avLst/>
          </a:prstGeom>
        </p:spPr>
        <p:txBody>
          <a:bodyPr vert="horz" lIns="63103" tIns="31551" rIns="63103" bIns="31551" rtlCol="0"/>
          <a:lstStyle>
            <a:lvl1pPr algn="r">
              <a:defRPr sz="800"/>
            </a:lvl1pPr>
          </a:lstStyle>
          <a:p>
            <a:fld id="{77A5B08A-500F-4B6D-9D6B-B5475B89B33F}" type="datetimeFigureOut">
              <a:rPr lang="en-US" smtClean="0"/>
              <a:pPr/>
              <a:t>11/24/2011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162"/>
            <a:ext cx="2945587" cy="495860"/>
          </a:xfrm>
          <a:prstGeom prst="rect">
            <a:avLst/>
          </a:prstGeom>
        </p:spPr>
        <p:txBody>
          <a:bodyPr vert="horz" lIns="63103" tIns="31551" rIns="63103" bIns="31551" rtlCol="0" anchor="b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915" y="9430162"/>
            <a:ext cx="2946674" cy="495860"/>
          </a:xfrm>
          <a:prstGeom prst="rect">
            <a:avLst/>
          </a:prstGeom>
        </p:spPr>
        <p:txBody>
          <a:bodyPr vert="horz" lIns="63103" tIns="31551" rIns="63103" bIns="31551" rtlCol="0" anchor="b"/>
          <a:lstStyle>
            <a:lvl1pPr algn="r">
              <a:defRPr sz="800"/>
            </a:lvl1pPr>
          </a:lstStyle>
          <a:p>
            <a:fld id="{1F0DB287-EECF-46C2-82D6-E0AA218A4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48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587" cy="496962"/>
          </a:xfrm>
          <a:prstGeom prst="rect">
            <a:avLst/>
          </a:prstGeom>
        </p:spPr>
        <p:txBody>
          <a:bodyPr vert="horz" lIns="95538" tIns="47769" rIns="95538" bIns="4776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915" y="1"/>
            <a:ext cx="2946674" cy="496962"/>
          </a:xfrm>
          <a:prstGeom prst="rect">
            <a:avLst/>
          </a:prstGeom>
        </p:spPr>
        <p:txBody>
          <a:bodyPr vert="horz" lIns="95538" tIns="47769" rIns="95538" bIns="4776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E8F832-FF24-449D-8B8D-EAEC35271A39}" type="datetimeFigureOut">
              <a:rPr lang="ru-RU"/>
              <a:pPr>
                <a:defRPr/>
              </a:pPr>
              <a:t>24.11.2011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8" tIns="47769" rIns="95538" bIns="47769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333" y="4716183"/>
            <a:ext cx="5439010" cy="4467150"/>
          </a:xfrm>
          <a:prstGeom prst="rect">
            <a:avLst/>
          </a:prstGeom>
        </p:spPr>
        <p:txBody>
          <a:bodyPr vert="horz" lIns="95538" tIns="47769" rIns="95538" bIns="47769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162"/>
            <a:ext cx="2945587" cy="495860"/>
          </a:xfrm>
          <a:prstGeom prst="rect">
            <a:avLst/>
          </a:prstGeom>
        </p:spPr>
        <p:txBody>
          <a:bodyPr vert="horz" lIns="95538" tIns="47769" rIns="95538" bIns="4776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915" y="9430162"/>
            <a:ext cx="2946674" cy="495860"/>
          </a:xfrm>
          <a:prstGeom prst="rect">
            <a:avLst/>
          </a:prstGeom>
        </p:spPr>
        <p:txBody>
          <a:bodyPr vert="horz" lIns="95538" tIns="47769" rIns="95538" bIns="4776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E6156E5-C223-4470-B9EE-9121AB318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5134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smtClean="0"/>
              <a:t>Вариант-1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605AF05-6B0C-493F-AA63-E23E715DF6C5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Шрифт – </a:t>
            </a:r>
            <a:r>
              <a:rPr lang="en-US" dirty="0" smtClean="0"/>
              <a:t>Arial </a:t>
            </a:r>
            <a:r>
              <a:rPr lang="ru-RU" dirty="0" smtClean="0"/>
              <a:t>(малые прописные)</a:t>
            </a:r>
          </a:p>
          <a:p>
            <a:r>
              <a:rPr lang="ru-RU" dirty="0" smtClean="0"/>
              <a:t>Цвет: темно-серый, черный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0F0EE-8CC3-415C-8B4B-C82B10735413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13" Type="http://schemas.openxmlformats.org/officeDocument/2006/relationships/oleObject" Target="../embeddings/oleObject2.bin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vmlDrawing" Target="../drawings/vmlDrawing2.vml"/><Relationship Id="rId6" Type="http://schemas.openxmlformats.org/officeDocument/2006/relationships/tags" Target="../tags/tag16.xml"/><Relationship Id="rId11" Type="http://schemas.openxmlformats.org/officeDocument/2006/relationships/tags" Target="../tags/tag21.xml"/><Relationship Id="rId5" Type="http://schemas.openxmlformats.org/officeDocument/2006/relationships/tags" Target="../tags/tag15.xml"/><Relationship Id="rId10" Type="http://schemas.openxmlformats.org/officeDocument/2006/relationships/tags" Target="../tags/tag20.xml"/><Relationship Id="rId4" Type="http://schemas.openxmlformats.org/officeDocument/2006/relationships/tags" Target="../tags/tag14.xml"/><Relationship Id="rId9" Type="http://schemas.openxmlformats.org/officeDocument/2006/relationships/tags" Target="../tags/tag19.xml"/><Relationship Id="rId1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28.xml"/><Relationship Id="rId3" Type="http://schemas.openxmlformats.org/officeDocument/2006/relationships/tags" Target="../tags/tag23.xml"/><Relationship Id="rId7" Type="http://schemas.openxmlformats.org/officeDocument/2006/relationships/tags" Target="../tags/tag27.xml"/><Relationship Id="rId2" Type="http://schemas.openxmlformats.org/officeDocument/2006/relationships/tags" Target="../tags/tag22.xml"/><Relationship Id="rId1" Type="http://schemas.openxmlformats.org/officeDocument/2006/relationships/vmlDrawing" Target="../drawings/vmlDrawing3.vml"/><Relationship Id="rId6" Type="http://schemas.openxmlformats.org/officeDocument/2006/relationships/tags" Target="../tags/tag26.xml"/><Relationship Id="rId11" Type="http://schemas.openxmlformats.org/officeDocument/2006/relationships/image" Target="../media/image1.emf"/><Relationship Id="rId5" Type="http://schemas.openxmlformats.org/officeDocument/2006/relationships/tags" Target="../tags/tag25.xml"/><Relationship Id="rId10" Type="http://schemas.openxmlformats.org/officeDocument/2006/relationships/oleObject" Target="../embeddings/oleObject3.bin"/><Relationship Id="rId4" Type="http://schemas.openxmlformats.org/officeDocument/2006/relationships/tags" Target="../tags/tag24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13" Type="http://schemas.openxmlformats.org/officeDocument/2006/relationships/image" Target="../media/image1.emf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12" Type="http://schemas.openxmlformats.org/officeDocument/2006/relationships/oleObject" Target="../embeddings/oleObject4.bin"/><Relationship Id="rId2" Type="http://schemas.openxmlformats.org/officeDocument/2006/relationships/tags" Target="../tags/tag29.xml"/><Relationship Id="rId1" Type="http://schemas.openxmlformats.org/officeDocument/2006/relationships/vmlDrawing" Target="../drawings/vmlDrawing4.vml"/><Relationship Id="rId6" Type="http://schemas.openxmlformats.org/officeDocument/2006/relationships/tags" Target="../tags/tag33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32.xml"/><Relationship Id="rId10" Type="http://schemas.openxmlformats.org/officeDocument/2006/relationships/tags" Target="../tags/tag37.xml"/><Relationship Id="rId4" Type="http://schemas.openxmlformats.org/officeDocument/2006/relationships/tags" Target="../tags/tag31.xml"/><Relationship Id="rId9" Type="http://schemas.openxmlformats.org/officeDocument/2006/relationships/tags" Target="../tags/tag36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tags" Target="../tags/tag3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8.xml"/><Relationship Id="rId1" Type="http://schemas.openxmlformats.org/officeDocument/2006/relationships/vmlDrawing" Target="../drawings/vmlDrawing5.v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44.xml"/><Relationship Id="rId7" Type="http://schemas.openxmlformats.org/officeDocument/2006/relationships/oleObject" Target="../embeddings/oleObject6.bin"/><Relationship Id="rId2" Type="http://schemas.openxmlformats.org/officeDocument/2006/relationships/tags" Target="../tags/tag43.xml"/><Relationship Id="rId1" Type="http://schemas.openxmlformats.org/officeDocument/2006/relationships/vmlDrawing" Target="../drawings/vmlDrawing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vmlDrawing" Target="../drawings/vmlDrawing7.vml"/><Relationship Id="rId6" Type="http://schemas.openxmlformats.org/officeDocument/2006/relationships/tags" Target="../tags/tag51.xml"/><Relationship Id="rId11" Type="http://schemas.openxmlformats.org/officeDocument/2006/relationships/image" Target="../media/image1.emf"/><Relationship Id="rId5" Type="http://schemas.openxmlformats.org/officeDocument/2006/relationships/tags" Target="../tags/tag50.xml"/><Relationship Id="rId10" Type="http://schemas.openxmlformats.org/officeDocument/2006/relationships/oleObject" Target="../embeddings/oleObject7.bin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tags" Target="../tags/tag60.xml"/><Relationship Id="rId3" Type="http://schemas.openxmlformats.org/officeDocument/2006/relationships/tags" Target="../tags/tag55.xml"/><Relationship Id="rId7" Type="http://schemas.openxmlformats.org/officeDocument/2006/relationships/tags" Target="../tags/tag59.xml"/><Relationship Id="rId2" Type="http://schemas.openxmlformats.org/officeDocument/2006/relationships/tags" Target="../tags/tag54.xml"/><Relationship Id="rId1" Type="http://schemas.openxmlformats.org/officeDocument/2006/relationships/vmlDrawing" Target="../drawings/vmlDrawing8.vml"/><Relationship Id="rId6" Type="http://schemas.openxmlformats.org/officeDocument/2006/relationships/tags" Target="../tags/tag58.xml"/><Relationship Id="rId11" Type="http://schemas.openxmlformats.org/officeDocument/2006/relationships/image" Target="../media/image1.emf"/><Relationship Id="rId5" Type="http://schemas.openxmlformats.org/officeDocument/2006/relationships/tags" Target="../tags/tag57.xml"/><Relationship Id="rId10" Type="http://schemas.openxmlformats.org/officeDocument/2006/relationships/oleObject" Target="../embeddings/oleObject8.bin"/><Relationship Id="rId4" Type="http://schemas.openxmlformats.org/officeDocument/2006/relationships/tags" Target="../tags/tag56.xml"/><Relationship Id="rId9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08634710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59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4"/>
          <p:cNvSpPr/>
          <p:nvPr userDrawn="1">
            <p:custDataLst>
              <p:tags r:id="rId3"/>
            </p:custDataLst>
          </p:nvPr>
        </p:nvSpPr>
        <p:spPr>
          <a:xfrm>
            <a:off x="971550" y="115888"/>
            <a:ext cx="8064500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Arial"/>
            </a:endParaRPr>
          </a:p>
        </p:txBody>
      </p:sp>
      <p:sp>
        <p:nvSpPr>
          <p:cNvPr id="5" name="Прямоугольник 5"/>
          <p:cNvSpPr/>
          <p:nvPr userDrawn="1">
            <p:custDataLst>
              <p:tags r:id="rId4"/>
            </p:custDataLst>
          </p:nvPr>
        </p:nvSpPr>
        <p:spPr>
          <a:xfrm>
            <a:off x="403225" y="115888"/>
            <a:ext cx="207963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Arial"/>
            </a:endParaRPr>
          </a:p>
        </p:txBody>
      </p:sp>
      <p:sp>
        <p:nvSpPr>
          <p:cNvPr id="6" name="Прямоугольник 6"/>
          <p:cNvSpPr/>
          <p:nvPr userDrawn="1">
            <p:custDataLst>
              <p:tags r:id="rId5"/>
            </p:custDataLst>
          </p:nvPr>
        </p:nvSpPr>
        <p:spPr>
          <a:xfrm>
            <a:off x="115888" y="115888"/>
            <a:ext cx="207962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Arial"/>
            </a:endParaRPr>
          </a:p>
        </p:txBody>
      </p:sp>
      <p:sp>
        <p:nvSpPr>
          <p:cNvPr id="7" name="Прямоугольник 7"/>
          <p:cNvSpPr/>
          <p:nvPr userDrawn="1">
            <p:custDataLst>
              <p:tags r:id="rId6"/>
            </p:custDataLst>
          </p:nvPr>
        </p:nvSpPr>
        <p:spPr>
          <a:xfrm>
            <a:off x="692150" y="115888"/>
            <a:ext cx="207963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Arial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971550" y="274638"/>
            <a:ext cx="8064500" cy="706437"/>
          </a:xfrm>
        </p:spPr>
        <p:txBody>
          <a:bodyPr/>
          <a:lstStyle>
            <a:lvl1pPr algn="l">
              <a:defRPr sz="1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68205-908B-42AC-A66C-2BFFA030CA3F}" type="datetime1">
              <a:rPr lang="ru-RU" smtClean="0"/>
              <a:pPr>
                <a:defRPr/>
              </a:pPr>
              <a:t>24.11.2011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>
          <a:xfrm>
            <a:off x="6553200" y="6337300"/>
            <a:ext cx="2133600" cy="384175"/>
          </a:xfrm>
        </p:spPr>
        <p:txBody>
          <a:bodyPr/>
          <a:lstStyle>
            <a:lvl1pPr>
              <a:defRPr>
                <a:solidFill>
                  <a:srgbClr val="6464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FCFA7A9-D1A9-4B34-9214-0C0D660D5A9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08399711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83" name="think-cell Slide" r:id="rId10" imgW="360" imgH="360" progId="">
                  <p:embed/>
                </p:oleObj>
              </mc:Choice>
              <mc:Fallback>
                <p:oleObj name="think-cell Slide" r:id="rId10" imgW="360" imgH="360" progId="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  <p:custDataLst>
              <p:tags r:id="rId4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  <p:custDataLst>
              <p:tags r:id="rId5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28E91-F22F-4EA6-BD00-9CA4BDB1E353}" type="datetime1">
              <a:rPr lang="ru-RU" smtClean="0"/>
              <a:pPr>
                <a:defRPr/>
              </a:pPr>
              <a:t>24.11.2011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363B7-C1CB-4F91-B982-9463B8D6C71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9643883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007" name="think-cell Slide" r:id="rId12" imgW="360" imgH="360" progId="">
                  <p:embed/>
                </p:oleObj>
              </mc:Choice>
              <mc:Fallback>
                <p:oleObj name="think-cell Slide" r:id="rId12" imgW="360" imgH="360" progId="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  <p:custDataLst>
              <p:tags r:id="rId5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  <p:custDataLst>
              <p:tags r:id="rId6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  <p:custDataLst>
              <p:tags r:id="rId7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C7F9A-C68C-4DD3-BB3F-1CC8E4E2F403}" type="datetime1">
              <a:rPr lang="ru-RU" smtClean="0"/>
              <a:pPr>
                <a:defRPr/>
              </a:pPr>
              <a:t>24.11.2011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C4FDB-F044-42F6-AB67-02A1D268C6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3269895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5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>
            <a:lvl1pPr>
              <a:defRPr b="1" cap="small" baseline="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C1CC4-1B5A-42E9-9A24-2010B39E1B37}" type="datetime1">
              <a:rPr lang="ru-RU" smtClean="0"/>
              <a:pPr>
                <a:defRPr/>
              </a:pPr>
              <a:t>24.11.2011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8768844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55" name="think-cell Slide" r:id="rId7" imgW="360" imgH="360" progId="">
                  <p:embed/>
                </p:oleObj>
              </mc:Choice>
              <mc:Fallback>
                <p:oleObj name="think-cell Slide" r:id="rId7" imgW="360" imgH="360" progId="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Дата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E5BFC-EFB6-4AEE-B571-4FFC6930923C}" type="datetime1">
              <a:rPr lang="ru-RU" smtClean="0"/>
              <a:pPr>
                <a:defRPr/>
              </a:pPr>
              <a:t>24.11.2011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A8EB9-6FA8-421E-9582-FA9CF1C117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097787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079" name="think-cell Slide" r:id="rId10" imgW="360" imgH="360" progId="">
                  <p:embed/>
                </p:oleObj>
              </mc:Choice>
              <mc:Fallback>
                <p:oleObj name="think-cell Slide" r:id="rId10" imgW="360" imgH="360" progId="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  <p:custDataLst>
              <p:tags r:id="rId4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  <p:custDataLst>
              <p:tags r:id="rId5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A30C1-78FF-40F4-988B-AFA8F5D16524}" type="datetime1">
              <a:rPr lang="ru-RU" smtClean="0"/>
              <a:pPr>
                <a:defRPr/>
              </a:pPr>
              <a:t>24.11.2011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B0A8D-BF60-409A-AD98-F6F5ACA75F5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8139609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103" name="think-cell Slide" r:id="rId10" imgW="360" imgH="360" progId="">
                  <p:embed/>
                </p:oleObj>
              </mc:Choice>
              <mc:Fallback>
                <p:oleObj name="think-cell Slide" r:id="rId10" imgW="360" imgH="360" progId="">
                  <p:embed/>
                  <p:pic>
                    <p:nvPicPr>
                      <p:cNvPr id="0" name="Picture 2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  <p:custDataLst>
              <p:tags r:id="rId4"/>
            </p:custDataLst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  <p:custDataLst>
              <p:tags r:id="rId5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EB835-9FFC-4AC7-B8DE-5F6842406B12}" type="datetime1">
              <a:rPr lang="ru-RU" smtClean="0"/>
              <a:pPr>
                <a:defRPr/>
              </a:pPr>
              <a:t>24.11.2011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20986-D95B-4F43-A5AA-0A23B5207E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tags" Target="../tags/tag5.xml"/><Relationship Id="rId18" Type="http://schemas.openxmlformats.org/officeDocument/2006/relationships/tags" Target="../tags/tag10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4.xml"/><Relationship Id="rId17" Type="http://schemas.openxmlformats.org/officeDocument/2006/relationships/tags" Target="../tags/tag9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8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7.xml"/><Relationship Id="rId10" Type="http://schemas.openxmlformats.org/officeDocument/2006/relationships/tags" Target="../tags/tag2.xml"/><Relationship Id="rId19" Type="http://schemas.openxmlformats.org/officeDocument/2006/relationships/tags" Target="../tags/tag11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525576132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63" name="think-cell Slide" r:id="rId20" imgW="360" imgH="360" progId="">
                  <p:embed/>
                </p:oleObj>
              </mc:Choice>
              <mc:Fallback>
                <p:oleObj name="think-cell Slide" r:id="rId20" imgW="360" imgH="360" progId="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4"/>
          <p:cNvSpPr/>
          <p:nvPr>
            <p:custDataLst>
              <p:tags r:id="rId11"/>
            </p:custDataLst>
          </p:nvPr>
        </p:nvSpPr>
        <p:spPr>
          <a:xfrm>
            <a:off x="971550" y="115888"/>
            <a:ext cx="8064500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Arial"/>
            </a:endParaRPr>
          </a:p>
        </p:txBody>
      </p:sp>
      <p:sp>
        <p:nvSpPr>
          <p:cNvPr id="9" name="Прямоугольник 5"/>
          <p:cNvSpPr/>
          <p:nvPr>
            <p:custDataLst>
              <p:tags r:id="rId12"/>
            </p:custDataLst>
          </p:nvPr>
        </p:nvSpPr>
        <p:spPr>
          <a:xfrm>
            <a:off x="403225" y="115888"/>
            <a:ext cx="207963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Arial"/>
            </a:endParaRPr>
          </a:p>
        </p:txBody>
      </p:sp>
      <p:sp>
        <p:nvSpPr>
          <p:cNvPr id="10" name="Прямоугольник 6"/>
          <p:cNvSpPr/>
          <p:nvPr>
            <p:custDataLst>
              <p:tags r:id="rId13"/>
            </p:custDataLst>
          </p:nvPr>
        </p:nvSpPr>
        <p:spPr>
          <a:xfrm>
            <a:off x="115888" y="115888"/>
            <a:ext cx="207962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Arial"/>
            </a:endParaRPr>
          </a:p>
        </p:txBody>
      </p:sp>
      <p:sp>
        <p:nvSpPr>
          <p:cNvPr id="11" name="Прямоугольник 7"/>
          <p:cNvSpPr/>
          <p:nvPr>
            <p:custDataLst>
              <p:tags r:id="rId14"/>
            </p:custDataLst>
          </p:nvPr>
        </p:nvSpPr>
        <p:spPr>
          <a:xfrm>
            <a:off x="692150" y="115888"/>
            <a:ext cx="207963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Arial"/>
            </a:endParaRPr>
          </a:p>
        </p:txBody>
      </p:sp>
      <p:sp>
        <p:nvSpPr>
          <p:cNvPr id="1026" name="Заголовок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 bwMode="auto">
          <a:xfrm>
            <a:off x="977900" y="274638"/>
            <a:ext cx="80581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 bwMode="auto">
          <a:xfrm>
            <a:off x="457200" y="131312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457200" y="6539023"/>
            <a:ext cx="2133600" cy="182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  <a:sym typeface="Arial"/>
              </a:defRPr>
            </a:lvl1pPr>
          </a:lstStyle>
          <a:p>
            <a:pPr>
              <a:defRPr/>
            </a:pPr>
            <a:fld id="{0971C7F7-DE17-4BE2-94BA-DF9AE8A738D7}" type="datetime1">
              <a:rPr lang="ru-RU" smtClean="0"/>
              <a:pPr>
                <a:defRPr/>
              </a:pPr>
              <a:t>24.11.2011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3124200" y="6539023"/>
            <a:ext cx="2895600" cy="182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  <a:sym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6553200" y="6539023"/>
            <a:ext cx="2133600" cy="182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64646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7E288FD-8946-40A5-BEE4-7A1E0889D8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 cap="small" baseline="0">
          <a:solidFill>
            <a:schemeClr val="bg1"/>
          </a:solidFill>
          <a:latin typeface="Arial"/>
          <a:ea typeface="+mj-ea"/>
          <a:cs typeface="Arial"/>
          <a:sym typeface="Arial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 cap="small" baseline="0">
          <a:solidFill>
            <a:schemeClr val="tx1"/>
          </a:solidFill>
          <a:latin typeface="Arial"/>
          <a:ea typeface="+mn-ea"/>
          <a:cs typeface="Arial"/>
          <a:sym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 cap="small" baseline="0">
          <a:solidFill>
            <a:schemeClr val="tx1"/>
          </a:solidFill>
          <a:latin typeface="Arial"/>
          <a:ea typeface="+mn-ea"/>
          <a:cs typeface="Arial"/>
          <a:sym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 cap="small" baseline="0">
          <a:solidFill>
            <a:schemeClr val="tx1"/>
          </a:solidFill>
          <a:latin typeface="Arial"/>
          <a:ea typeface="+mn-ea"/>
          <a:cs typeface="Arial"/>
          <a:sym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600" kern="1200" cap="small" baseline="0">
          <a:solidFill>
            <a:schemeClr val="tx1"/>
          </a:solidFill>
          <a:latin typeface="Arial"/>
          <a:ea typeface="+mn-ea"/>
          <a:cs typeface="Arial"/>
          <a:sym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 kern="1200" cap="small" baseline="0">
          <a:solidFill>
            <a:schemeClr val="tx1"/>
          </a:solidFill>
          <a:latin typeface="Arial"/>
          <a:ea typeface="+mn-ea"/>
          <a:cs typeface="Arial"/>
          <a:sym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tags" Target="../tags/tag62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61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64.xml"/><Relationship Id="rId10" Type="http://schemas.openxmlformats.org/officeDocument/2006/relationships/image" Target="../media/image2.png"/><Relationship Id="rId4" Type="http://schemas.openxmlformats.org/officeDocument/2006/relationships/tags" Target="../tags/tag63.xml"/><Relationship Id="rId9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7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tags" Target="../tags/tag66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65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9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10" Type="http://schemas.openxmlformats.org/officeDocument/2006/relationships/image" Target="../media/image6.png"/><Relationship Id="rId4" Type="http://schemas.openxmlformats.org/officeDocument/2006/relationships/diagramLayout" Target="../diagrams/layout3.xml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50853916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5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4" name="Picture 6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588" y="0"/>
            <a:ext cx="9142412" cy="661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Прямоугольник с одним вырезанным углом 1"/>
          <p:cNvSpPr/>
          <p:nvPr>
            <p:custDataLst>
              <p:tags r:id="rId4"/>
            </p:custDataLst>
          </p:nvPr>
        </p:nvSpPr>
        <p:spPr>
          <a:xfrm>
            <a:off x="0" y="6570663"/>
            <a:ext cx="9144000" cy="314325"/>
          </a:xfrm>
          <a:prstGeom prst="snip1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Arial"/>
            </a:endParaRPr>
          </a:p>
        </p:txBody>
      </p:sp>
      <p:sp>
        <p:nvSpPr>
          <p:cNvPr id="4" name="Прямоугольник 3"/>
          <p:cNvSpPr/>
          <p:nvPr>
            <p:custDataLst>
              <p:tags r:id="rId5"/>
            </p:custDataLst>
          </p:nvPr>
        </p:nvSpPr>
        <p:spPr>
          <a:xfrm>
            <a:off x="4643438" y="131763"/>
            <a:ext cx="4465637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cap="smal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</a:rPr>
              <a:t>Форсайты БМТ кластера</a:t>
            </a:r>
            <a:endParaRPr lang="ru-RU" sz="2400" b="1" cap="small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73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Медико-биологические и биологические науки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196720293"/>
              </p:ext>
            </p:extLst>
          </p:nvPr>
        </p:nvGraphicFramePr>
        <p:xfrm>
          <a:off x="399010" y="1147155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448397" y="2413760"/>
            <a:ext cx="6265192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6412852" y="2660936"/>
            <a:ext cx="2578799" cy="72280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ООО «МС-</a:t>
            </a:r>
            <a:r>
              <a:rPr lang="ru-RU" dirty="0" err="1" smtClean="0">
                <a:solidFill>
                  <a:schemeClr val="tx1"/>
                </a:solidFill>
              </a:rPr>
              <a:t>Био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" name="Выгнутая вниз стрелка 40"/>
          <p:cNvSpPr/>
          <p:nvPr/>
        </p:nvSpPr>
        <p:spPr>
          <a:xfrm rot="731037" flipV="1">
            <a:off x="2712966" y="1428582"/>
            <a:ext cx="4902635" cy="723145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9186" y="2690770"/>
            <a:ext cx="5134482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</a:t>
            </a:r>
            <a:r>
              <a:rPr lang="ru-RU" sz="1100" b="1" dirty="0" smtClean="0">
                <a:solidFill>
                  <a:srgbClr val="FF0000"/>
                </a:solidFill>
              </a:rPr>
              <a:t>Обоснование</a:t>
            </a:r>
            <a:endParaRPr lang="en-US" sz="1100" b="1" dirty="0" smtClean="0">
              <a:solidFill>
                <a:srgbClr val="FF0000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200" b="1" dirty="0" smtClean="0"/>
              <a:t>Высокие темпы развития новых методов анализа биологических макромолекул – за последние 5 лет все ведущие производители оборудования полностью обновили свою продукцию. Хорошая совместимость с другими инновационными приоритетами. Спрос со стороны иностранных партнеров и интернациональных компаний. Традиционно высокие компетенции в России в области прикладной физики.</a:t>
            </a:r>
            <a:endParaRPr lang="en-US" sz="12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4701" y="4200283"/>
            <a:ext cx="2053696" cy="111390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60388" y="4367048"/>
            <a:ext cx="164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Дерматология и лечебная косметика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260080" y="5335330"/>
            <a:ext cx="499384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      </a:t>
            </a:r>
            <a:r>
              <a:rPr lang="ru-RU" sz="1100" b="1" dirty="0" smtClean="0">
                <a:solidFill>
                  <a:srgbClr val="FF0000"/>
                </a:solidFill>
              </a:rPr>
              <a:t>Обоснование</a:t>
            </a:r>
            <a:endParaRPr lang="en-US" sz="1100" b="1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ru-RU" sz="1100" b="1" dirty="0" smtClean="0"/>
              <a:t>Продукты для поддержания здоровья кожи приобретают все большую важность из-за изменения климата и увеличения солнечной радиации. Большой спрос со стороны коммерческих компаний.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b="1" dirty="0" smtClean="0"/>
              <a:t>Случаи заболеваний кожи постоянно увеличиваются </a:t>
            </a:r>
            <a:r>
              <a:rPr lang="en-US" sz="1100" b="1" dirty="0" smtClean="0"/>
              <a:t>(</a:t>
            </a:r>
            <a:r>
              <a:rPr lang="ru-RU" sz="1100" b="1" dirty="0" smtClean="0"/>
              <a:t>случаи меланомы увеличились на 47% за последние 7 лет) а продукты регенеративных технологий имеют большой рынок спроса</a:t>
            </a:r>
            <a:r>
              <a:rPr lang="ru-RU" sz="1000" b="1" dirty="0" smtClean="0"/>
              <a:t>.</a:t>
            </a:r>
            <a:endParaRPr lang="en-US" sz="1000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849752" y="4221425"/>
            <a:ext cx="2053696" cy="1113905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047580" y="4326588"/>
            <a:ext cx="1855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Регенеративные продукты для кожи</a:t>
            </a:r>
            <a:endParaRPr lang="ru-RU" dirty="0"/>
          </a:p>
        </p:txBody>
      </p:sp>
      <p:sp>
        <p:nvSpPr>
          <p:cNvPr id="40" name="Выгнутая вниз стрелка 39"/>
          <p:cNvSpPr/>
          <p:nvPr/>
        </p:nvSpPr>
        <p:spPr>
          <a:xfrm rot="731037" flipV="1">
            <a:off x="2450564" y="4380345"/>
            <a:ext cx="5120470" cy="1008895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75131" y="5958623"/>
            <a:ext cx="2270235" cy="8500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5900500" y="6040303"/>
            <a:ext cx="2419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Продукты для оздоровления кожи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638175" y="2073439"/>
            <a:ext cx="1854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B050"/>
                </a:solidFill>
              </a:rPr>
              <a:t>4 проекта, 2 центра</a:t>
            </a:r>
            <a:endParaRPr lang="ru-RU" sz="1400" b="1" dirty="0">
              <a:solidFill>
                <a:srgbClr val="00B050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383779" y="3992564"/>
            <a:ext cx="2644196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4018757" y="4028920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142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Биоинформатика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2501835370"/>
              </p:ext>
            </p:extLst>
          </p:nvPr>
        </p:nvGraphicFramePr>
        <p:xfrm>
          <a:off x="399010" y="1147155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418648" y="4073439"/>
            <a:ext cx="242033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3266490" y="4642826"/>
            <a:ext cx="5320870" cy="0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3618796" y="5202759"/>
            <a:ext cx="2466693" cy="133010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Центр </a:t>
            </a:r>
            <a:r>
              <a:rPr lang="ru-RU" dirty="0" err="1" smtClean="0">
                <a:solidFill>
                  <a:sysClr val="windowText" lastClr="000000"/>
                </a:solidFill>
              </a:rPr>
              <a:t>трансегомных</a:t>
            </a:r>
            <a:r>
              <a:rPr lang="ru-RU" dirty="0" smtClean="0">
                <a:solidFill>
                  <a:sysClr val="windowText" lastClr="000000"/>
                </a:solidFill>
              </a:rPr>
              <a:t> и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постгеномных</a:t>
            </a:r>
            <a:r>
              <a:rPr lang="ru-RU" dirty="0" smtClean="0">
                <a:solidFill>
                  <a:sysClr val="windowText" lastClr="000000"/>
                </a:solidFill>
              </a:rPr>
              <a:t> технологий, Центры по </a:t>
            </a:r>
            <a:r>
              <a:rPr lang="ru-RU" dirty="0" err="1" smtClean="0">
                <a:solidFill>
                  <a:sysClr val="windowText" lastClr="000000"/>
                </a:solidFill>
              </a:rPr>
              <a:t>Биоинформатике</a:t>
            </a:r>
            <a:r>
              <a:rPr lang="ru-RU" dirty="0" smtClean="0">
                <a:solidFill>
                  <a:sysClr val="windowText" lastClr="000000"/>
                </a:solidFill>
              </a:rPr>
              <a:t> и Моделированию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274676" y="5202760"/>
            <a:ext cx="2312684" cy="1330102"/>
          </a:xfrm>
          <a:prstGeom prst="rect">
            <a:avLst/>
          </a:prstGeom>
          <a:solidFill>
            <a:srgbClr val="ED6B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Центры по </a:t>
            </a:r>
            <a:r>
              <a:rPr lang="ru-RU" dirty="0" err="1" smtClean="0">
                <a:solidFill>
                  <a:schemeClr val="tx1"/>
                </a:solidFill>
              </a:rPr>
              <a:t>Биоинформатике</a:t>
            </a:r>
            <a:r>
              <a:rPr lang="ru-RU" dirty="0" smtClean="0">
                <a:solidFill>
                  <a:schemeClr val="tx1"/>
                </a:solidFill>
              </a:rPr>
              <a:t> и Моделированию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9" name="Выгнутая вниз стрелка 38"/>
          <p:cNvSpPr/>
          <p:nvPr/>
        </p:nvSpPr>
        <p:spPr>
          <a:xfrm rot="5197185">
            <a:off x="1959353" y="3519290"/>
            <a:ext cx="3318888" cy="509811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Выгнутая вниз стрелка 40"/>
          <p:cNvSpPr/>
          <p:nvPr/>
        </p:nvSpPr>
        <p:spPr>
          <a:xfrm rot="5197185" flipV="1">
            <a:off x="6905214" y="3606395"/>
            <a:ext cx="3504769" cy="521866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200" y="2650990"/>
            <a:ext cx="2966544" cy="330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100" b="1" dirty="0" smtClean="0"/>
              <a:t>      </a:t>
            </a:r>
            <a:r>
              <a:rPr lang="ru-RU" sz="11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Крупнейший сегмент рынка </a:t>
            </a:r>
            <a:r>
              <a:rPr lang="ru-RU" sz="1100" b="1" dirty="0" err="1">
                <a:solidFill>
                  <a:srgbClr val="000000"/>
                </a:solidFill>
                <a:cs typeface="Arial" charset="0"/>
              </a:rPr>
              <a:t>биоинформатики</a:t>
            </a: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объем которого составит</a:t>
            </a: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 10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млрд. </a:t>
            </a:r>
            <a:r>
              <a:rPr lang="ru-RU" sz="1100" b="1" dirty="0" err="1">
                <a:solidFill>
                  <a:srgbClr val="000000"/>
                </a:solidFill>
                <a:cs typeface="Arial" charset="0"/>
              </a:rPr>
              <a:t>долл</a:t>
            </a: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США по всему миру к 2020 году</a:t>
            </a:r>
            <a:endParaRPr lang="en-US" sz="11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 Быстрый рост рынка</a:t>
            </a: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 (&gt;25%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в год</a:t>
            </a: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)</a:t>
            </a:r>
          </a:p>
          <a:p>
            <a:pPr lvl="0" algn="just">
              <a:buFontTx/>
              <a:buChar char="•"/>
            </a:pP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Высокий </a:t>
            </a:r>
            <a:r>
              <a:rPr lang="ru-RU" sz="1100" b="1" dirty="0" err="1">
                <a:solidFill>
                  <a:srgbClr val="000000"/>
                </a:solidFill>
                <a:cs typeface="Arial" charset="0"/>
              </a:rPr>
              <a:t>дестабилизационный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 потенциал</a:t>
            </a: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например</a:t>
            </a: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прорыв в области  персонализированной медицины</a:t>
            </a:r>
            <a:endParaRPr lang="en-US" sz="11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Невысокие барьеры для выхода на рынок</a:t>
            </a: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: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относительно низкие затраты на инфраструктуру</a:t>
            </a: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/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ввод в эксплуатацию и высокий кадровый потенциал</a:t>
            </a:r>
            <a:endParaRPr lang="en-US" sz="11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Значительный компонент разработки лекарственных препаратов и биотехнологий</a:t>
            </a:r>
            <a:endParaRPr lang="en-US" sz="11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Решающее значение для расширения возможностей других видов деятельности биомедицинского кластера Сколково</a:t>
            </a:r>
            <a:endParaRPr lang="en-US" sz="11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11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1100" b="1" dirty="0">
                <a:solidFill>
                  <a:srgbClr val="000000"/>
                </a:solidFill>
                <a:cs typeface="Arial" charset="0"/>
              </a:rPr>
              <a:t>Актуальная тема во всем мире</a:t>
            </a:r>
            <a:endParaRPr lang="ru-RU" sz="11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95325" y="2147576"/>
            <a:ext cx="2106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1 проект, 2 центра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1" name="Овал 34"/>
          <p:cNvSpPr/>
          <p:nvPr/>
        </p:nvSpPr>
        <p:spPr>
          <a:xfrm>
            <a:off x="3971103" y="2874226"/>
            <a:ext cx="2114385" cy="687491"/>
          </a:xfrm>
          <a:prstGeom prst="ellipse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dk1"/>
                </a:solidFill>
              </a:rPr>
              <a:t>ООО «</a:t>
            </a:r>
            <a:r>
              <a:rPr lang="ru-RU" dirty="0" err="1" smtClean="0">
                <a:solidFill>
                  <a:schemeClr val="dk1"/>
                </a:solidFill>
              </a:rPr>
              <a:t>Биософт</a:t>
            </a:r>
            <a:r>
              <a:rPr lang="ru-RU" dirty="0" smtClean="0">
                <a:solidFill>
                  <a:schemeClr val="dk1"/>
                </a:solidFill>
              </a:rPr>
              <a:t>.</a:t>
            </a:r>
            <a:r>
              <a:rPr lang="en-US" dirty="0" err="1" smtClean="0">
                <a:solidFill>
                  <a:schemeClr val="dk1"/>
                </a:solidFill>
              </a:rPr>
              <a:t>ru</a:t>
            </a:r>
            <a:r>
              <a:rPr lang="ru-RU" dirty="0" smtClean="0">
                <a:solidFill>
                  <a:schemeClr val="dk1"/>
                </a:solidFill>
              </a:rPr>
              <a:t>»</a:t>
            </a:r>
            <a:endParaRPr lang="ru-RU" dirty="0">
              <a:solidFill>
                <a:schemeClr val="dk1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799791" y="1056180"/>
            <a:ext cx="5736916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460875" y="1092217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7512464" y="1056180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31027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8648" y="2645870"/>
            <a:ext cx="858837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330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Биоинформатика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1280905186"/>
              </p:ext>
            </p:extLst>
          </p:nvPr>
        </p:nvGraphicFramePr>
        <p:xfrm>
          <a:off x="399010" y="1147155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328494" y="4397686"/>
            <a:ext cx="242033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V="1">
            <a:off x="3105807" y="4642826"/>
            <a:ext cx="5481553" cy="23648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Выгнутая вниз стрелка 56"/>
          <p:cNvSpPr/>
          <p:nvPr/>
        </p:nvSpPr>
        <p:spPr>
          <a:xfrm rot="5197185">
            <a:off x="1585999" y="3488698"/>
            <a:ext cx="3194927" cy="786904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105807" y="5271619"/>
            <a:ext cx="5716521" cy="1099419"/>
          </a:xfrm>
          <a:prstGeom prst="rect">
            <a:avLst/>
          </a:prstGeom>
          <a:solidFill>
            <a:srgbClr val="ED6B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Центры по </a:t>
            </a:r>
            <a:r>
              <a:rPr lang="ru-RU" dirty="0" err="1" smtClean="0">
                <a:solidFill>
                  <a:schemeClr val="tx1"/>
                </a:solidFill>
              </a:rPr>
              <a:t>Биоинформатике</a:t>
            </a:r>
            <a:r>
              <a:rPr lang="ru-RU" dirty="0" smtClean="0">
                <a:solidFill>
                  <a:schemeClr val="tx1"/>
                </a:solidFill>
              </a:rPr>
              <a:t> и Моделированию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" name="Выгнутая вниз стрелка 40"/>
          <p:cNvSpPr/>
          <p:nvPr/>
        </p:nvSpPr>
        <p:spPr>
          <a:xfrm rot="5197185" flipV="1">
            <a:off x="6759461" y="3691538"/>
            <a:ext cx="2992806" cy="381224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низ стрелка 18"/>
          <p:cNvSpPr/>
          <p:nvPr/>
        </p:nvSpPr>
        <p:spPr>
          <a:xfrm rot="5197185">
            <a:off x="4080013" y="3560595"/>
            <a:ext cx="3182252" cy="539461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4034562" y="3023928"/>
            <a:ext cx="262588" cy="21212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V="1">
            <a:off x="3183462" y="3000280"/>
            <a:ext cx="5481553" cy="23648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105807" y="2580526"/>
            <a:ext cx="242033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3116996" y="3267292"/>
            <a:ext cx="2309930" cy="73875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3063142" y="3337194"/>
            <a:ext cx="2419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ООО «</a:t>
            </a:r>
            <a:r>
              <a:rPr lang="ru-RU" dirty="0" err="1" smtClean="0"/>
              <a:t>Квантум</a:t>
            </a:r>
            <a:r>
              <a:rPr lang="ru-RU" dirty="0" smtClean="0"/>
              <a:t> </a:t>
            </a:r>
            <a:r>
              <a:rPr lang="ru-RU" dirty="0" err="1" smtClean="0"/>
              <a:t>Фармасьютикалс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26" name="Выгнутая вниз стрелка 25"/>
          <p:cNvSpPr/>
          <p:nvPr/>
        </p:nvSpPr>
        <p:spPr>
          <a:xfrm rot="776017" flipV="1">
            <a:off x="2256568" y="4697921"/>
            <a:ext cx="2092748" cy="413260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2121477"/>
            <a:ext cx="267596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100" b="1" dirty="0" smtClean="0"/>
              <a:t>      </a:t>
            </a:r>
            <a:r>
              <a:rPr lang="ru-RU" sz="8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 Существенный компонент биотехнологии развития лекарственных препаратов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(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ожидается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что общий рынок разработки лекарственных препаратов к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2020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году составит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8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млрд. </a:t>
            </a:r>
            <a:r>
              <a:rPr lang="ru-RU" sz="800" b="1" dirty="0" err="1">
                <a:solidFill>
                  <a:srgbClr val="000000"/>
                </a:solidFill>
                <a:cs typeface="Arial" charset="0"/>
              </a:rPr>
              <a:t>долл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США по всему миру)</a:t>
            </a:r>
          </a:p>
          <a:p>
            <a:pPr lvl="0" algn="just">
              <a:buFontTx/>
              <a:buChar char="•"/>
            </a:pP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 Быстрый рост рынка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(&gt;20%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в год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)</a:t>
            </a:r>
            <a:endParaRPr lang="ru-RU" sz="8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 Существенный компонент биотехнологии развития лекарственных препаратов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(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ожидается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что общий рынок разработки лекарственных препаратов к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2020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году составит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8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млрд. </a:t>
            </a:r>
            <a:r>
              <a:rPr lang="ru-RU" sz="800" b="1" dirty="0" err="1">
                <a:solidFill>
                  <a:srgbClr val="000000"/>
                </a:solidFill>
                <a:cs typeface="Arial" charset="0"/>
              </a:rPr>
              <a:t>долл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США по всему миру)</a:t>
            </a:r>
          </a:p>
          <a:p>
            <a:pPr lvl="0" algn="just">
              <a:buFontTx/>
              <a:buChar char="•"/>
            </a:pP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 Быстрый рост рынка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(&gt;20%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в год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)</a:t>
            </a:r>
          </a:p>
          <a:p>
            <a:pPr lvl="0" algn="just">
              <a:buFontTx/>
              <a:buChar char="•"/>
            </a:pP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800" b="1" dirty="0">
                <a:solidFill>
                  <a:srgbClr val="000000"/>
                </a:solidFill>
                <a:cs typeface="Arial" charset="0"/>
              </a:rPr>
              <a:t>Широкие возможности в области научно-исследовательских работ в России; возможно привлечение международных партнеров</a:t>
            </a:r>
            <a:endParaRPr lang="en-US" sz="8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" y="5302129"/>
            <a:ext cx="2744787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100" b="1" dirty="0" smtClean="0"/>
              <a:t>      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Фундаментальные возможности и использование технологий для поиска лекарственных препаратов и биотехнологий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Актуальная тема во всем мире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быстро растущий рынок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Возможность занять лидирующую позицию в мире на базе существующих возможностей российских 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физико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-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технологических институтов</a:t>
            </a:r>
            <a:r>
              <a:rPr lang="ru-RU" sz="900" dirty="0">
                <a:solidFill>
                  <a:srgbClr val="000000"/>
                </a:solidFill>
                <a:cs typeface="Arial" charset="0"/>
              </a:rPr>
              <a:t> </a:t>
            </a:r>
            <a:endParaRPr 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34139" y="1871809"/>
            <a:ext cx="17756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B050"/>
                </a:solidFill>
              </a:rPr>
              <a:t>1</a:t>
            </a:r>
            <a:r>
              <a:rPr lang="ru-RU" sz="1400" b="1" dirty="0" smtClean="0">
                <a:solidFill>
                  <a:srgbClr val="00B050"/>
                </a:solidFill>
              </a:rPr>
              <a:t> проект, 1 центр</a:t>
            </a:r>
            <a:endParaRPr lang="ru-RU" sz="1400" b="1" dirty="0">
              <a:solidFill>
                <a:srgbClr val="00B050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055695" y="1146332"/>
            <a:ext cx="5736916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3841565" y="1175590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5672654" y="1146332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7792611" y="1171073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44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5850" y="270748"/>
            <a:ext cx="8058150" cy="706437"/>
          </a:xfrm>
        </p:spPr>
        <p:txBody>
          <a:bodyPr/>
          <a:lstStyle/>
          <a:p>
            <a:r>
              <a:rPr lang="ru-RU" dirty="0" err="1" smtClean="0"/>
              <a:t>Биоинформатика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933179255"/>
              </p:ext>
            </p:extLst>
          </p:nvPr>
        </p:nvGraphicFramePr>
        <p:xfrm>
          <a:off x="399010" y="1147155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744788" y="4381780"/>
            <a:ext cx="242033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V="1">
            <a:off x="2585545" y="4642826"/>
            <a:ext cx="6001815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Выгнутая вниз стрелка 56"/>
          <p:cNvSpPr/>
          <p:nvPr/>
        </p:nvSpPr>
        <p:spPr>
          <a:xfrm rot="5197185">
            <a:off x="1252288" y="3624021"/>
            <a:ext cx="3194927" cy="786904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105807" y="5271619"/>
            <a:ext cx="5716521" cy="1099419"/>
          </a:xfrm>
          <a:prstGeom prst="rect">
            <a:avLst/>
          </a:prstGeom>
          <a:solidFill>
            <a:srgbClr val="ED6B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Центры по </a:t>
            </a:r>
            <a:r>
              <a:rPr lang="ru-RU" dirty="0" err="1" smtClean="0">
                <a:solidFill>
                  <a:schemeClr val="tx1"/>
                </a:solidFill>
              </a:rPr>
              <a:t>Биоинформатике</a:t>
            </a:r>
            <a:r>
              <a:rPr lang="ru-RU" dirty="0" smtClean="0">
                <a:solidFill>
                  <a:schemeClr val="tx1"/>
                </a:solidFill>
              </a:rPr>
              <a:t> и Моделированию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" name="Выгнутая вниз стрелка 40"/>
          <p:cNvSpPr/>
          <p:nvPr/>
        </p:nvSpPr>
        <p:spPr>
          <a:xfrm rot="5197185" flipV="1">
            <a:off x="6759461" y="3691538"/>
            <a:ext cx="2992806" cy="381224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низ стрелка 18"/>
          <p:cNvSpPr/>
          <p:nvPr/>
        </p:nvSpPr>
        <p:spPr>
          <a:xfrm rot="5197185">
            <a:off x="4183366" y="3757121"/>
            <a:ext cx="2886068" cy="448393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flipV="1">
            <a:off x="2625492" y="3024616"/>
            <a:ext cx="6001815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894258" y="2779524"/>
            <a:ext cx="80089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3704365" y="3107299"/>
            <a:ext cx="262588" cy="21212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811988" y="3401092"/>
            <a:ext cx="2505520" cy="73875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101044" y="3519125"/>
            <a:ext cx="20602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ООО «Универсальные биосистемы»</a:t>
            </a:r>
            <a:endParaRPr lang="ru-RU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-1" y="2452564"/>
            <a:ext cx="2811989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100" b="1" dirty="0" smtClean="0"/>
              <a:t>      </a:t>
            </a:r>
            <a:r>
              <a:rPr lang="ru-RU" sz="8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Высокий потенциал рынка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(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по оценкам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- 2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млрд. 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долл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США к 2015 году), ожидается рост на 20%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Высокие требования к владению компьютерными технологиями предполагают эффективное использование научно-исследовательских работ - традиционно сильной стороны российской науки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Может выступать в качестве проводника в других областях биомедицины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Относительно низкие капитальные затраты при потенциально значимых преимуществах, например, по оценкам Управления по контролю качества продуктов и лекарств (FDA) 10%-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ное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улучшение в степени прогнозируемости эффективности лекарственных препаратов может сэкономить 100 млн. долл. США от затрат на разработку по каждому препарату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Синергия с другими научно-исследовательскими видами деятельности Сколково в области биомедицины 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Относительно низкие капитальные затраты при потенциально значимых преимуществах, например, по оценкам Управления по контролю качества продуктов и лекарств (FDA) 10%-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ное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улучшение в степени прогнозируемости эффективности лекарственных препаратов может сэкономить 100 млн. долл. США от затрат на разработку по каждому препарату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Синергия с другими научно-исследовательскими видами деятельности Сколково в области биомедицины</a:t>
            </a:r>
            <a:endParaRPr lang="ru-RU" sz="800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5127" y="2030257"/>
            <a:ext cx="2169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1 проект, 1 центр</a:t>
            </a:r>
            <a:endParaRPr lang="ru-RU" b="1" dirty="0">
              <a:solidFill>
                <a:srgbClr val="00B050"/>
              </a:solidFill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2037347" y="1133454"/>
            <a:ext cx="5736916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695147" y="1194569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6080343" y="1173444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7774263" y="1171073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33" name="Овал 32"/>
          <p:cNvSpPr/>
          <p:nvPr/>
        </p:nvSpPr>
        <p:spPr>
          <a:xfrm>
            <a:off x="5750344" y="3488427"/>
            <a:ext cx="2505520" cy="73875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6035115" y="3673013"/>
            <a:ext cx="2054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ООО «</a:t>
            </a:r>
            <a:r>
              <a:rPr lang="ru-RU" dirty="0" err="1" smtClean="0"/>
              <a:t>Биософт</a:t>
            </a:r>
            <a:r>
              <a:rPr lang="ru-RU" dirty="0" smtClean="0"/>
              <a:t>.</a:t>
            </a:r>
            <a:r>
              <a:rPr lang="en-US" dirty="0" err="1" smtClean="0"/>
              <a:t>ru</a:t>
            </a:r>
            <a:r>
              <a:rPr lang="ru-RU" dirty="0" smtClean="0"/>
              <a:t>» </a:t>
            </a:r>
            <a:endParaRPr lang="ru-RU" dirty="0"/>
          </a:p>
        </p:txBody>
      </p:sp>
      <p:sp>
        <p:nvSpPr>
          <p:cNvPr id="35" name="Стрелка вниз 34"/>
          <p:cNvSpPr/>
          <p:nvPr/>
        </p:nvSpPr>
        <p:spPr>
          <a:xfrm>
            <a:off x="6799531" y="3153638"/>
            <a:ext cx="262588" cy="21212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4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Промышленные биотехнологии: 3 направления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4164370291"/>
              </p:ext>
            </p:extLst>
          </p:nvPr>
        </p:nvGraphicFramePr>
        <p:xfrm>
          <a:off x="259593" y="1137874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744788" y="4358132"/>
            <a:ext cx="242033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V="1">
            <a:off x="2888570" y="2842082"/>
            <a:ext cx="5550580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75280" y="4642826"/>
            <a:ext cx="5612080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752081" y="2519391"/>
            <a:ext cx="34175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5663860" y="3185014"/>
            <a:ext cx="2815608" cy="91448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5810048" y="3319090"/>
            <a:ext cx="2875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ООО «ГИЗОМ», ООО «Восток </a:t>
            </a:r>
            <a:r>
              <a:rPr lang="ru-RU" sz="1200" dirty="0" err="1" smtClean="0"/>
              <a:t>Фарм</a:t>
            </a:r>
            <a:r>
              <a:rPr lang="ru-RU" sz="1200" dirty="0" smtClean="0"/>
              <a:t> </a:t>
            </a:r>
            <a:r>
              <a:rPr lang="ru-RU" sz="1200" dirty="0" err="1" smtClean="0"/>
              <a:t>Иновации</a:t>
            </a:r>
            <a:r>
              <a:rPr lang="ru-RU" sz="1200" dirty="0" smtClean="0"/>
              <a:t>», ООО «</a:t>
            </a:r>
            <a:r>
              <a:rPr lang="ru-RU" sz="1200" dirty="0" err="1" smtClean="0"/>
              <a:t>Трансгенфарм</a:t>
            </a:r>
            <a:r>
              <a:rPr lang="ru-RU" sz="1200" dirty="0" smtClean="0"/>
              <a:t>», ООО «</a:t>
            </a:r>
            <a:r>
              <a:rPr lang="ru-RU" sz="1200" dirty="0" err="1" smtClean="0"/>
              <a:t>Фармальянс</a:t>
            </a:r>
            <a:r>
              <a:rPr lang="ru-RU" sz="1200" dirty="0" smtClean="0"/>
              <a:t>», ООО «НБС </a:t>
            </a:r>
            <a:r>
              <a:rPr lang="ru-RU" sz="1200" dirty="0" err="1" smtClean="0"/>
              <a:t>Биолаб</a:t>
            </a:r>
            <a:r>
              <a:rPr lang="ru-RU" sz="1200" dirty="0" smtClean="0"/>
              <a:t>»</a:t>
            </a:r>
            <a:endParaRPr lang="ru-RU" sz="1200" dirty="0"/>
          </a:p>
        </p:txBody>
      </p:sp>
      <p:sp>
        <p:nvSpPr>
          <p:cNvPr id="24" name="Овал 23"/>
          <p:cNvSpPr/>
          <p:nvPr/>
        </p:nvSpPr>
        <p:spPr>
          <a:xfrm>
            <a:off x="2924627" y="3205825"/>
            <a:ext cx="1614035" cy="90729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Стрелка вниз 26"/>
          <p:cNvSpPr/>
          <p:nvPr/>
        </p:nvSpPr>
        <p:spPr>
          <a:xfrm>
            <a:off x="3954955" y="2898797"/>
            <a:ext cx="312394" cy="2862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2888570" y="3529420"/>
            <a:ext cx="18569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ООО «М </a:t>
            </a:r>
            <a:r>
              <a:rPr lang="ru-RU" sz="1200" dirty="0" err="1" smtClean="0"/>
              <a:t>Пауэр</a:t>
            </a:r>
            <a:r>
              <a:rPr lang="ru-RU" sz="1200" dirty="0" smtClean="0"/>
              <a:t> </a:t>
            </a:r>
            <a:r>
              <a:rPr lang="ru-RU" sz="1200" dirty="0" err="1" smtClean="0"/>
              <a:t>Ворлд</a:t>
            </a:r>
            <a:r>
              <a:rPr lang="ru-RU" sz="1200" dirty="0" smtClean="0"/>
              <a:t>»</a:t>
            </a:r>
            <a:endParaRPr lang="ru-RU" sz="1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3106340" y="5234771"/>
            <a:ext cx="5407416" cy="10994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Центр по синтетической биологии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9" name="Выгнутая вниз стрелка 38"/>
          <p:cNvSpPr/>
          <p:nvPr/>
        </p:nvSpPr>
        <p:spPr>
          <a:xfrm rot="5197185">
            <a:off x="678962" y="3987309"/>
            <a:ext cx="3947659" cy="675508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Выгнутая вниз стрелка 40"/>
          <p:cNvSpPr/>
          <p:nvPr/>
        </p:nvSpPr>
        <p:spPr>
          <a:xfrm rot="5197185" flipV="1">
            <a:off x="6817350" y="4019464"/>
            <a:ext cx="3878446" cy="715561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Стрелка вниз 31"/>
          <p:cNvSpPr/>
          <p:nvPr/>
        </p:nvSpPr>
        <p:spPr>
          <a:xfrm>
            <a:off x="7507325" y="2919608"/>
            <a:ext cx="312394" cy="2862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0" y="1296773"/>
            <a:ext cx="288857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100" b="1" dirty="0" smtClean="0"/>
              <a:t>      </a:t>
            </a:r>
            <a:r>
              <a:rPr lang="ru-RU" sz="9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Модернизация процесса контроля за отходами и реабилитации 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–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один из основных приоритетов правительства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связанный с намерением России ускорить процесс вступления страны в ВТО и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соответственно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необходимостью соблюдать требования в отношении вопросов экологии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принятые во всем мире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Биовосстановливающие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альтернативы  для технологий очистки промышленных стоков набирают все большую популярность по сравнению с традиционными методами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которые требуют использования ядохимикатов и большого количества энергии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(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например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тепловой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)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, что сопряжено с увеличением финансовых затрат и нагрузки на экологию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Рост внимания и обеспокоенности общественности относительно экологической ситуации в России и во всем мире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Модернизация промышленного производства с использованием экологически чистых технологий 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–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один из основных приоритетов правительства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связанный с намерением России ускорить процесс вступления страны в ВТО и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соответственно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необходимостью соблюдать требования в отношении вопросов экологии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принятые во всем мире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Высокий приоритет для мировых фармацевтических компаний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работающих в России - требования в отношении отечественного производства лекарств для их продажи внутри страны. Серьезная мотивация для инвестирования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Устойчивый рост международного рынка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поскольку необходимо повышение эффективности в связи с увеличением расходов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связанных с выбыванием участников исследований при разработке новых лекарств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.</a:t>
            </a:r>
            <a:endParaRPr lang="ru-RU" sz="9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30254" y="974737"/>
            <a:ext cx="2745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6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проектов, 1 центр</a:t>
            </a:r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33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Промышленные биотехнологии: 3 направления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1340757467"/>
              </p:ext>
            </p:extLst>
          </p:nvPr>
        </p:nvGraphicFramePr>
        <p:xfrm>
          <a:off x="259593" y="1137874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744788" y="4358132"/>
            <a:ext cx="242033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V="1">
            <a:off x="2888570" y="2842082"/>
            <a:ext cx="5550580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75280" y="4642826"/>
            <a:ext cx="5612080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752081" y="2519391"/>
            <a:ext cx="341758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106340" y="5234771"/>
            <a:ext cx="5407416" cy="109941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Центр по синтетической биологии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9" name="Выгнутая вниз стрелка 38"/>
          <p:cNvSpPr/>
          <p:nvPr/>
        </p:nvSpPr>
        <p:spPr>
          <a:xfrm rot="5197185">
            <a:off x="678962" y="3987309"/>
            <a:ext cx="3947659" cy="675508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Выгнутая вниз стрелка 40"/>
          <p:cNvSpPr/>
          <p:nvPr/>
        </p:nvSpPr>
        <p:spPr>
          <a:xfrm rot="5197185" flipV="1">
            <a:off x="6817350" y="4019464"/>
            <a:ext cx="3878446" cy="715561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6710" y="1412913"/>
            <a:ext cx="2888570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</a:t>
            </a:r>
            <a:r>
              <a:rPr lang="ru-RU" sz="1100" b="1" dirty="0" smtClean="0">
                <a:solidFill>
                  <a:srgbClr val="FF0000"/>
                </a:solidFill>
              </a:rPr>
              <a:t>Обоснование</a:t>
            </a:r>
            <a:endParaRPr lang="en-US" sz="1100" b="1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ru-RU" sz="1200" b="1" dirty="0" smtClean="0"/>
              <a:t>Подходы </a:t>
            </a:r>
            <a:r>
              <a:rPr lang="ru-RU" sz="1200" b="1" dirty="0" smtClean="0"/>
              <a:t>молекулярной </a:t>
            </a:r>
            <a:r>
              <a:rPr lang="ru-RU" sz="1200" b="1" dirty="0" smtClean="0"/>
              <a:t>генетики для улучшения сельскохозяйственных культур пользуются огромным спросом, поскольку уровень продовольственных рисков в мире увеличивается.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b="1" dirty="0" smtClean="0"/>
              <a:t>Наличие в России больших территорий для сельского хозяйства и большое биоразнообразие.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b="1" dirty="0" smtClean="0"/>
              <a:t>С повышением использования земли для сельско-хозяйственных нужд, чтобы обеспечить все растущий спрос, методы эффективного использования территории и защиты культур приобретают большое значение.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3374" y="974737"/>
            <a:ext cx="4051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6 проектов, 1 центр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9" name="Стрелка вниз 28"/>
          <p:cNvSpPr/>
          <p:nvPr/>
        </p:nvSpPr>
        <p:spPr>
          <a:xfrm>
            <a:off x="6279700" y="2698973"/>
            <a:ext cx="312394" cy="2862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7788201" y="2746269"/>
            <a:ext cx="312394" cy="28621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21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6579678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04" name="think-cell Slide" r:id="rId8" imgW="360" imgH="360" progId="">
                  <p:embed/>
                </p:oleObj>
              </mc:Choice>
              <mc:Fallback>
                <p:oleObj name="think-cell Slide" r:id="rId8" imgW="360" imgH="360" progId="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>
            <p:custDataLst>
              <p:tags r:id="rId3"/>
            </p:custDataLst>
          </p:nvPr>
        </p:nvSpPr>
        <p:spPr>
          <a:xfrm>
            <a:off x="985520" y="1066800"/>
            <a:ext cx="8044180" cy="457200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Обновленный взгляд на </a:t>
            </a:r>
            <a:r>
              <a:rPr lang="ru-RU" dirty="0" err="1" smtClean="0"/>
              <a:t>форсайты</a:t>
            </a:r>
            <a:r>
              <a:rPr lang="ru-RU" dirty="0" smtClean="0"/>
              <a:t> Кластера БМТ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996615" y="4288219"/>
            <a:ext cx="2782439" cy="635876"/>
          </a:xfrm>
          <a:prstGeom prst="roundRect">
            <a:avLst/>
          </a:prstGeom>
          <a:solidFill>
            <a:srgbClr val="45CF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80261" y="1526823"/>
            <a:ext cx="2782439" cy="819807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88823" y="1523886"/>
            <a:ext cx="2782439" cy="819807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24231" y="4346275"/>
            <a:ext cx="2782439" cy="635876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985520" y="1569088"/>
            <a:ext cx="2690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Клиническая медицина и здравоохранение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175907" y="1612286"/>
            <a:ext cx="2633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Медико-биологические и биологические науки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185740" y="4444903"/>
            <a:ext cx="22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Биоинформатика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230547" y="4307615"/>
            <a:ext cx="2314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Промышленные биотехнологии</a:t>
            </a:r>
            <a:endParaRPr lang="ru-RU" dirty="0"/>
          </a:p>
        </p:txBody>
      </p:sp>
      <p:sp>
        <p:nvSpPr>
          <p:cNvPr id="16" name="Надпись 2"/>
          <p:cNvSpPr txBox="1">
            <a:spLocks noChangeArrowheads="1"/>
          </p:cNvSpPr>
          <p:nvPr/>
        </p:nvSpPr>
        <p:spPr bwMode="auto">
          <a:xfrm>
            <a:off x="335249" y="2287793"/>
            <a:ext cx="4178694" cy="204099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228600" indent="-228600">
              <a:spcAft>
                <a:spcPts val="1000"/>
              </a:spcAft>
              <a:buAutoNum type="arabicPeriod"/>
            </a:pPr>
            <a:r>
              <a:rPr lang="ru-RU" sz="1100" dirty="0" smtClean="0">
                <a:effectLst/>
                <a:latin typeface="Calibri"/>
                <a:ea typeface="Calibri"/>
                <a:cs typeface="Times New Roman"/>
              </a:rPr>
              <a:t>Новые методы и технологии здравоохранения, направленные на борьбу с болезнями, уносящими большое количество жизней</a:t>
            </a:r>
          </a:p>
          <a:p>
            <a:pPr marL="228600" indent="-228600">
              <a:spcAft>
                <a:spcPts val="1000"/>
              </a:spcAft>
              <a:buAutoNum type="arabicPeriod"/>
            </a:pPr>
            <a:r>
              <a:rPr lang="ru-RU" sz="1100" dirty="0" smtClean="0">
                <a:latin typeface="Calibri"/>
                <a:ea typeface="Calibri"/>
                <a:cs typeface="Times New Roman"/>
              </a:rPr>
              <a:t>Персонализированная медицина</a:t>
            </a:r>
          </a:p>
          <a:p>
            <a:pPr marL="228600" indent="-228600">
              <a:spcAft>
                <a:spcPts val="1000"/>
              </a:spcAft>
              <a:buAutoNum type="arabicPeriod"/>
            </a:pPr>
            <a:r>
              <a:rPr lang="ru-RU" sz="1100" dirty="0" smtClean="0">
                <a:effectLst/>
                <a:latin typeface="Calibri"/>
                <a:ea typeface="Calibri"/>
                <a:cs typeface="Times New Roman"/>
              </a:rPr>
              <a:t>Профилактическая медицина</a:t>
            </a:r>
            <a:r>
              <a:rPr lang="ru-RU" sz="1100" dirty="0">
                <a:effectLst/>
                <a:latin typeface="Calibri"/>
                <a:ea typeface="Calibri"/>
                <a:cs typeface="Times New Roman"/>
              </a:rPr>
              <a:t> </a:t>
            </a:r>
            <a:endParaRPr lang="ru-RU" sz="1100" dirty="0" smtClean="0">
              <a:effectLst/>
              <a:latin typeface="Calibri"/>
              <a:ea typeface="Calibri"/>
              <a:cs typeface="Times New Roman"/>
            </a:endParaRPr>
          </a:p>
          <a:p>
            <a:pPr marL="228600" indent="-228600">
              <a:spcAft>
                <a:spcPts val="1000"/>
              </a:spcAft>
              <a:buAutoNum type="arabicPeriod"/>
            </a:pPr>
            <a:r>
              <a:rPr lang="ru-RU" sz="1100" dirty="0" smtClean="0">
                <a:latin typeface="Calibri"/>
                <a:ea typeface="Calibri"/>
                <a:cs typeface="Times New Roman"/>
              </a:rPr>
              <a:t>Информационные технологии в клинической медицине</a:t>
            </a:r>
          </a:p>
          <a:p>
            <a:pPr marL="228600" indent="-228600">
              <a:spcAft>
                <a:spcPts val="1000"/>
              </a:spcAft>
              <a:buAutoNum type="arabicPeriod"/>
            </a:pPr>
            <a:r>
              <a:rPr lang="ru-RU" sz="1100" dirty="0" smtClean="0">
                <a:effectLst/>
                <a:latin typeface="Calibri"/>
                <a:ea typeface="Calibri"/>
                <a:cs typeface="Times New Roman"/>
              </a:rPr>
              <a:t>Медицинское оборудование, приборы, имплантаты и материалы</a:t>
            </a:r>
          </a:p>
          <a:p>
            <a:pPr marL="228600" indent="-228600">
              <a:spcAft>
                <a:spcPts val="1000"/>
              </a:spcAft>
              <a:buAutoNum type="arabicPeriod"/>
            </a:pPr>
            <a:r>
              <a:rPr lang="ru-RU" sz="1100" dirty="0" smtClean="0">
                <a:latin typeface="Calibri"/>
                <a:ea typeface="Calibri"/>
                <a:cs typeface="Times New Roman"/>
              </a:rPr>
              <a:t>Медицинская радиология</a:t>
            </a:r>
            <a:endParaRPr lang="ru-RU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7" name="Надпись 2"/>
          <p:cNvSpPr txBox="1">
            <a:spLocks noChangeArrowheads="1"/>
          </p:cNvSpPr>
          <p:nvPr/>
        </p:nvSpPr>
        <p:spPr bwMode="auto">
          <a:xfrm>
            <a:off x="4996614" y="2258617"/>
            <a:ext cx="3690185" cy="202960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900" b="1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Calibri"/>
              </a:rPr>
              <a:t>Новые лекарственные препараты</a:t>
            </a:r>
          </a:p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900" b="1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Новые системы поставок лекарств</a:t>
            </a:r>
          </a:p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900" b="1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Calibri"/>
              </a:rPr>
              <a:t>Новые объекты лечения</a:t>
            </a:r>
          </a:p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900" b="1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Доклиническая разработка испытания</a:t>
            </a:r>
          </a:p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900" b="1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Calibri"/>
              </a:rPr>
              <a:t>Молекулярная диагностика</a:t>
            </a:r>
            <a:endParaRPr lang="ru-RU" sz="900" b="1" dirty="0">
              <a:solidFill>
                <a:srgbClr val="000000"/>
              </a:solidFill>
              <a:latin typeface="Calibri"/>
              <a:ea typeface="Times New Roman"/>
              <a:cs typeface="Calibri"/>
            </a:endParaRPr>
          </a:p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n-US" sz="9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sz="9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Дерматология и лечебная </a:t>
            </a:r>
            <a:r>
              <a:rPr lang="ru-RU" sz="9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косметика</a:t>
            </a:r>
            <a:endParaRPr lang="ru-RU" sz="900" b="1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9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Новые </a:t>
            </a:r>
            <a:r>
              <a:rPr lang="ru-RU" sz="9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приборы и технологии для биомедицинских исследований</a:t>
            </a:r>
            <a:endParaRPr lang="ru-RU" sz="9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8" name="Надпись 2"/>
          <p:cNvSpPr txBox="1">
            <a:spLocks noChangeArrowheads="1"/>
          </p:cNvSpPr>
          <p:nvPr/>
        </p:nvSpPr>
        <p:spPr bwMode="auto">
          <a:xfrm>
            <a:off x="348698" y="5023246"/>
            <a:ext cx="3927468" cy="152547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1200" b="1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Calibri"/>
              </a:rPr>
              <a:t>Анализ больших массивов данных</a:t>
            </a:r>
          </a:p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12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Компьютерная разработка лекарственных средств</a:t>
            </a:r>
          </a:p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1200" b="1" dirty="0" smtClean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Анализ изображений</a:t>
            </a:r>
          </a:p>
          <a:p>
            <a:pPr marL="228600" indent="-228600"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ru-RU" sz="1200" b="1" dirty="0" smtClean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Системная биология</a:t>
            </a:r>
            <a:endParaRPr lang="ru-RU" sz="12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9" name="Надпись 2"/>
          <p:cNvSpPr txBox="1">
            <a:spLocks noChangeArrowheads="1"/>
          </p:cNvSpPr>
          <p:nvPr/>
        </p:nvSpPr>
        <p:spPr bwMode="auto">
          <a:xfrm>
            <a:off x="4996613" y="5103928"/>
            <a:ext cx="3690185" cy="12858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AutoNum type="arabicPeriod"/>
            </a:pPr>
            <a:r>
              <a:rPr lang="ru-RU" sz="900" b="1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Биологические методы очистки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AutoNum type="arabicPeriod"/>
            </a:pPr>
            <a:r>
              <a:rPr lang="ru-RU" sz="900" b="1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Calibri"/>
              </a:rPr>
              <a:t>Экология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/>
              <a:buAutoNum type="arabicPeriod"/>
            </a:pPr>
            <a:r>
              <a:rPr lang="ru-RU" sz="900" b="1" dirty="0" smtClean="0">
                <a:solidFill>
                  <a:srgbClr val="000000"/>
                </a:solidFill>
                <a:latin typeface="Calibri"/>
                <a:ea typeface="Times New Roman"/>
                <a:cs typeface="Calibri"/>
              </a:rPr>
              <a:t>Промышленные технологии производства лекарств</a:t>
            </a:r>
            <a:endParaRPr lang="en-US" sz="900" b="1" dirty="0" smtClean="0">
              <a:solidFill>
                <a:srgbClr val="000000"/>
              </a:solidFill>
              <a:effectLst/>
              <a:latin typeface="Calibri"/>
              <a:ea typeface="Times New Roman"/>
              <a:cs typeface="Calibri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/>
              <a:buAutoNum type="arabicPeriod"/>
            </a:pPr>
            <a:r>
              <a:rPr lang="ru-RU" sz="900" b="1" dirty="0">
                <a:latin typeface="Calibri"/>
                <a:ea typeface="Calibri"/>
                <a:cs typeface="Times New Roman"/>
              </a:rPr>
              <a:t>Продовольственная безопасность</a:t>
            </a:r>
            <a:endParaRPr lang="en-US" sz="900" b="1" dirty="0" smtClean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/>
              <a:buAutoNum type="arabicPeriod"/>
            </a:pPr>
            <a:r>
              <a:rPr lang="ru-RU" sz="900" b="1" dirty="0" err="1" smtClean="0">
                <a:latin typeface="Calibri"/>
                <a:ea typeface="Calibri"/>
                <a:cs typeface="Times New Roman"/>
              </a:rPr>
              <a:t>Биотопливо</a:t>
            </a:r>
            <a:endParaRPr lang="en-US" sz="900" b="1" dirty="0" smtClean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/>
              <a:buAutoNum type="arabicPeriod"/>
            </a:pPr>
            <a:r>
              <a:rPr lang="ru-RU" sz="900" b="1" dirty="0" smtClean="0">
                <a:latin typeface="Calibri"/>
                <a:ea typeface="Calibri"/>
                <a:cs typeface="Times New Roman"/>
              </a:rPr>
              <a:t>Биоматериалы и биополимеры</a:t>
            </a:r>
            <a:endParaRPr lang="en-US" sz="900" b="1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9507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Клиническая медицина и здравоохранение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1661762907"/>
              </p:ext>
            </p:extLst>
          </p:nvPr>
        </p:nvGraphicFramePr>
        <p:xfrm>
          <a:off x="269062" y="1089090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550837" y="2762104"/>
            <a:ext cx="6167494" cy="12293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804374" y="2561400"/>
            <a:ext cx="155725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5050792" y="3484250"/>
            <a:ext cx="2065945" cy="80205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ysClr val="windowText" lastClr="00000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2475704" y="3381577"/>
            <a:ext cx="2541054" cy="1126126"/>
          </a:xfrm>
          <a:prstGeom prst="ellipse">
            <a:avLst/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2360359" y="3536993"/>
            <a:ext cx="291057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 </a:t>
            </a:r>
            <a:r>
              <a:rPr lang="ru-RU" sz="1100" dirty="0" smtClean="0"/>
              <a:t>ООО «Клеточные инновации 1»,</a:t>
            </a:r>
          </a:p>
          <a:p>
            <a:pPr algn="ctr"/>
            <a:r>
              <a:rPr lang="ru-RU" sz="1100" dirty="0" smtClean="0"/>
              <a:t>ООО «НИЛ-РЦ Институт биологической медицины»,</a:t>
            </a:r>
          </a:p>
          <a:p>
            <a:pPr algn="ctr"/>
            <a:r>
              <a:rPr lang="ru-RU" sz="1100" dirty="0" smtClean="0"/>
              <a:t>ООО «Регенеративные технологии»</a:t>
            </a:r>
            <a:endParaRPr lang="ru-RU" sz="1100" dirty="0"/>
          </a:p>
        </p:txBody>
      </p:sp>
      <p:sp>
        <p:nvSpPr>
          <p:cNvPr id="50" name="TextBox 49"/>
          <p:cNvSpPr txBox="1"/>
          <p:nvPr/>
        </p:nvSpPr>
        <p:spPr>
          <a:xfrm>
            <a:off x="5185328" y="3652625"/>
            <a:ext cx="1817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ООО «Нью </a:t>
            </a:r>
            <a:r>
              <a:rPr lang="ru-RU" sz="1200" dirty="0" err="1" smtClean="0"/>
              <a:t>Вак</a:t>
            </a:r>
            <a:r>
              <a:rPr lang="ru-RU" sz="1200" dirty="0" smtClean="0"/>
              <a:t>», </a:t>
            </a:r>
          </a:p>
          <a:p>
            <a:pPr algn="ctr"/>
            <a:r>
              <a:rPr lang="ru-RU" sz="1200" dirty="0" smtClean="0"/>
              <a:t>ООО «</a:t>
            </a:r>
            <a:r>
              <a:rPr lang="ru-RU" sz="1200" dirty="0" err="1" smtClean="0"/>
              <a:t>Аутофарма</a:t>
            </a:r>
            <a:r>
              <a:rPr lang="ru-RU" sz="1200" dirty="0" smtClean="0"/>
              <a:t>»</a:t>
            </a:r>
            <a:endParaRPr lang="ru-RU" sz="12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2550837" y="5000531"/>
            <a:ext cx="1878370" cy="1362938"/>
          </a:xfrm>
          <a:prstGeom prst="rect">
            <a:avLst/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Центр по регенеративной медицине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445109" y="5000531"/>
            <a:ext cx="2586311" cy="136293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Центр по доклиническим и клиническим испытаниям</a:t>
            </a:r>
            <a:endParaRPr lang="ru-RU" dirty="0">
              <a:solidFill>
                <a:sysClr val="windowText" lastClr="000000"/>
              </a:solidFill>
            </a:endParaRPr>
          </a:p>
          <a:p>
            <a:pPr algn="ctr"/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031420" y="5000531"/>
            <a:ext cx="1804139" cy="1362938"/>
          </a:xfrm>
          <a:prstGeom prst="rect">
            <a:avLst/>
          </a:prstGeom>
          <a:solidFill>
            <a:srgbClr val="AFEFC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Центр по </a:t>
            </a:r>
            <a:r>
              <a:rPr lang="ru-RU" dirty="0" err="1" smtClean="0">
                <a:solidFill>
                  <a:sysClr val="windowText" lastClr="000000"/>
                </a:solidFill>
              </a:rPr>
              <a:t>Трансгеномным</a:t>
            </a:r>
            <a:r>
              <a:rPr lang="ru-RU" dirty="0" smtClean="0">
                <a:solidFill>
                  <a:sysClr val="windowText" lastClr="000000"/>
                </a:solidFill>
              </a:rPr>
              <a:t> и </a:t>
            </a:r>
            <a:r>
              <a:rPr lang="ru-RU" dirty="0" err="1" smtClean="0">
                <a:solidFill>
                  <a:sysClr val="windowText" lastClr="000000"/>
                </a:solidFill>
              </a:rPr>
              <a:t>постгеномным</a:t>
            </a:r>
            <a:r>
              <a:rPr lang="ru-RU" dirty="0" smtClean="0">
                <a:solidFill>
                  <a:sysClr val="windowText" lastClr="000000"/>
                </a:solidFill>
              </a:rPr>
              <a:t> технологиям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59986" y="4486307"/>
            <a:ext cx="21523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sz="13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V="1">
            <a:off x="2341855" y="4707823"/>
            <a:ext cx="6280076" cy="49413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трелка вниз 6"/>
          <p:cNvSpPr/>
          <p:nvPr/>
        </p:nvSpPr>
        <p:spPr>
          <a:xfrm>
            <a:off x="3546960" y="2790124"/>
            <a:ext cx="359638" cy="70419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>
            <a:off x="5903946" y="2762104"/>
            <a:ext cx="359638" cy="76023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Выгнутая вниз стрелка 8"/>
          <p:cNvSpPr/>
          <p:nvPr/>
        </p:nvSpPr>
        <p:spPr>
          <a:xfrm rot="5197185">
            <a:off x="1282516" y="3479076"/>
            <a:ext cx="2689856" cy="685846"/>
          </a:xfrm>
          <a:prstGeom prst="curvedUpArrow">
            <a:avLst>
              <a:gd name="adj1" fmla="val 38461"/>
              <a:gd name="adj2" fmla="val 50000"/>
              <a:gd name="adj3" fmla="val 44326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Выгнутая вниз стрелка 35"/>
          <p:cNvSpPr/>
          <p:nvPr/>
        </p:nvSpPr>
        <p:spPr>
          <a:xfrm rot="5197185">
            <a:off x="4121628" y="3601717"/>
            <a:ext cx="2703662" cy="685846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Выгнутая вниз стрелка 36"/>
          <p:cNvSpPr/>
          <p:nvPr/>
        </p:nvSpPr>
        <p:spPr>
          <a:xfrm rot="5197185" flipV="1">
            <a:off x="6895370" y="3625132"/>
            <a:ext cx="2703662" cy="591074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-1" y="2628203"/>
            <a:ext cx="255083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</a:t>
            </a:r>
            <a:r>
              <a:rPr lang="ru-RU" sz="1100" b="1" dirty="0" smtClean="0">
                <a:solidFill>
                  <a:srgbClr val="FF0000"/>
                </a:solidFill>
              </a:rPr>
              <a:t>Обоснование</a:t>
            </a:r>
            <a:endParaRPr lang="en-US" sz="1100" b="1" dirty="0" smtClean="0">
              <a:solidFill>
                <a:srgbClr val="FF0000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100" b="1" dirty="0" smtClean="0"/>
              <a:t> </a:t>
            </a:r>
            <a:r>
              <a:rPr lang="ru-RU" sz="1100" b="1" dirty="0" smtClean="0"/>
              <a:t>Рынок с высоким потенциалом (в настоящий момент – 1,5 млрд. долл. США, прогнозируется рост до 15-20 млрд. долл. США к 2025 году)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b="1" dirty="0" smtClean="0"/>
              <a:t>Существующие возможности/инфраструктура (например, стволовые клетки в СПб) возрастают за счет благоприятных нормативных требований в области экологии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b="1" dirty="0" smtClean="0"/>
              <a:t>Высокий потенциал дестабилизации рынка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b="1" dirty="0" smtClean="0"/>
              <a:t>Высокие требования к уровню владения компьютерной техникой, соответствующие российскому уровню академического и научно-исследовательского состава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100" b="1" dirty="0" smtClean="0"/>
              <a:t>Объем рынка в настоящий момент значителен (27 млрд. долл</a:t>
            </a:r>
            <a:r>
              <a:rPr lang="ru-RU" sz="1100" b="1" dirty="0" smtClean="0"/>
              <a:t>. США в мире, 530 млн. долл. США в России), ожидается стремительный рост (темпы совокупного годового роста – 20%)</a:t>
            </a:r>
            <a:endParaRPr lang="ru-RU" sz="11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603216" y="2166538"/>
            <a:ext cx="1757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B050"/>
                </a:solidFill>
              </a:rPr>
              <a:t>5 проектов, </a:t>
            </a:r>
          </a:p>
          <a:p>
            <a:pPr algn="ctr"/>
            <a:r>
              <a:rPr lang="ru-RU" sz="1200" b="1" dirty="0" smtClean="0">
                <a:solidFill>
                  <a:srgbClr val="00B050"/>
                </a:solidFill>
              </a:rPr>
              <a:t>3 центра в проработке</a:t>
            </a:r>
            <a:endParaRPr lang="ru-RU" sz="1200" b="1" dirty="0">
              <a:solidFill>
                <a:srgbClr val="00B050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659986" y="1307432"/>
            <a:ext cx="5061284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553326" y="1315453"/>
            <a:ext cx="0" cy="2486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715970" y="1315453"/>
            <a:ext cx="0" cy="1243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трелка вниз 21"/>
          <p:cNvSpPr/>
          <p:nvPr/>
        </p:nvSpPr>
        <p:spPr>
          <a:xfrm>
            <a:off x="7715970" y="1315453"/>
            <a:ext cx="45719" cy="2486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5558589" y="1315453"/>
            <a:ext cx="45719" cy="2486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>
            <a:off x="3537283" y="1315453"/>
            <a:ext cx="45719" cy="2557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05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Клиническая медицина и здравоохранение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2240163437"/>
              </p:ext>
            </p:extLst>
          </p:nvPr>
        </p:nvGraphicFramePr>
        <p:xfrm>
          <a:off x="248654" y="906379"/>
          <a:ext cx="8753456" cy="5778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154792" y="4122629"/>
            <a:ext cx="12652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ЦКП/ Центры </a:t>
            </a:r>
            <a:r>
              <a:rPr lang="ru-RU" sz="1300" dirty="0" err="1" smtClean="0">
                <a:solidFill>
                  <a:srgbClr val="FF0000"/>
                </a:solidFill>
              </a:rPr>
              <a:t>компатенций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V="1">
            <a:off x="2317531" y="3012183"/>
            <a:ext cx="6400799" cy="23648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317531" y="4642826"/>
            <a:ext cx="6269829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933015" y="2749196"/>
            <a:ext cx="85439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738679" y="3496570"/>
            <a:ext cx="2071168" cy="6574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6893377" y="3606772"/>
            <a:ext cx="18783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ООО «Универсальные Биосистемы»</a:t>
            </a:r>
            <a:endParaRPr lang="ru-RU" sz="12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6931477" y="5233392"/>
            <a:ext cx="1878370" cy="12770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Центр «4П» медицина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3641834" y="5242917"/>
            <a:ext cx="3042746" cy="127700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ysClr val="windowText" lastClr="000000"/>
                </a:solidFill>
              </a:rPr>
              <a:t>Персонифицированная терапия аутоиммунных и онкологических заболеваний</a:t>
            </a: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57" name="Выгнутая вниз стрелка 56"/>
          <p:cNvSpPr/>
          <p:nvPr/>
        </p:nvSpPr>
        <p:spPr>
          <a:xfrm rot="5197185">
            <a:off x="3505760" y="3699544"/>
            <a:ext cx="2703662" cy="685846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8" name="Выгнутая вниз стрелка 57"/>
          <p:cNvSpPr/>
          <p:nvPr/>
        </p:nvSpPr>
        <p:spPr>
          <a:xfrm rot="5197185">
            <a:off x="5675649" y="3622846"/>
            <a:ext cx="2703662" cy="685846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9" name="Стрелка вниз 58"/>
          <p:cNvSpPr/>
          <p:nvPr/>
        </p:nvSpPr>
        <p:spPr>
          <a:xfrm>
            <a:off x="7558268" y="2596070"/>
            <a:ext cx="359638" cy="89054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4538662" y="3529093"/>
            <a:ext cx="2071168" cy="65741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677265" y="3534636"/>
            <a:ext cx="1878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ООО Центр Разработки персонифицированных </a:t>
            </a:r>
            <a:r>
              <a:rPr lang="ru-RU" sz="1200" dirty="0" err="1" smtClean="0"/>
              <a:t>фармтехнологий</a:t>
            </a:r>
            <a:r>
              <a:rPr lang="ru-RU" sz="1200" dirty="0" smtClean="0"/>
              <a:t>»</a:t>
            </a:r>
            <a:endParaRPr lang="ru-RU" sz="1200" dirty="0"/>
          </a:p>
        </p:txBody>
      </p:sp>
      <p:sp>
        <p:nvSpPr>
          <p:cNvPr id="29" name="Стрелка углом вверх 28"/>
          <p:cNvSpPr/>
          <p:nvPr/>
        </p:nvSpPr>
        <p:spPr>
          <a:xfrm flipH="1" flipV="1">
            <a:off x="6306207" y="2110140"/>
            <a:ext cx="510563" cy="1562996"/>
          </a:xfrm>
          <a:prstGeom prst="bentUpArrow">
            <a:avLst>
              <a:gd name="adj1" fmla="val 17744"/>
              <a:gd name="adj2" fmla="val 25376"/>
              <a:gd name="adj3" fmla="val 2007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0" y="2687438"/>
            <a:ext cx="3257550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</a:t>
            </a:r>
            <a:r>
              <a:rPr lang="ru-RU" sz="1100" b="1" dirty="0" smtClean="0">
                <a:solidFill>
                  <a:srgbClr val="FF0000"/>
                </a:solidFill>
              </a:rPr>
              <a:t>Обоснование</a:t>
            </a:r>
            <a:endParaRPr lang="en-US" sz="1100" b="1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ru-RU" sz="1200" b="1" dirty="0" smtClean="0"/>
              <a:t>Рынок (400 млн. долл. США по всему миру), который быстро развивается (прогнозируемые темпы совокупного годового роста – 25%)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b="1" dirty="0" smtClean="0"/>
              <a:t>Несмотря на относительно невысокий потенциал каждого исследования (100-150 млн. долл. США по всему миру), ожидается, что частая идентификация новых </a:t>
            </a:r>
            <a:r>
              <a:rPr lang="ru-RU" sz="1200" b="1" dirty="0" err="1" smtClean="0"/>
              <a:t>биомаркеров</a:t>
            </a:r>
            <a:r>
              <a:rPr lang="ru-RU" sz="1200" b="1" dirty="0" smtClean="0"/>
              <a:t> будет способствовать росту объемов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b="1" dirty="0" smtClean="0"/>
              <a:t>Соответствует текущим тенденциям биотехнологических достижений, как в области прикладной медицины, так и в области научно-исследовательских работ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b="1" dirty="0" smtClean="0"/>
              <a:t>Высокая степень синергии с деятельностью Сколково, в частности, с диагностикой и высокоэффективным анализом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b="1" dirty="0" smtClean="0"/>
              <a:t>Высокий потенциал роста рынка, который объясняется заинтересованностью учреждений здравоохранения и фармацевтических компаний</a:t>
            </a:r>
            <a:endParaRPr lang="ru-RU" sz="1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52926" y="2012481"/>
            <a:ext cx="1609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b="1" dirty="0" smtClean="0">
                <a:solidFill>
                  <a:srgbClr val="00B050"/>
                </a:solidFill>
              </a:rPr>
              <a:t>2 проекта, </a:t>
            </a:r>
          </a:p>
          <a:p>
            <a:pPr algn="ctr"/>
            <a:r>
              <a:rPr lang="ru-RU" sz="1100" b="1" dirty="0" smtClean="0">
                <a:solidFill>
                  <a:srgbClr val="00B050"/>
                </a:solidFill>
              </a:rPr>
              <a:t>2 центра в проработке</a:t>
            </a:r>
            <a:endParaRPr lang="ru-RU" sz="1100" b="1" dirty="0">
              <a:solidFill>
                <a:srgbClr val="00B050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184743" y="1363578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279625" y="1339516"/>
            <a:ext cx="0" cy="2406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738087" y="1339516"/>
            <a:ext cx="0" cy="2406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037347" y="1339516"/>
            <a:ext cx="5736916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499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2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390" y="4218410"/>
            <a:ext cx="22860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Клиническая медицина и здравоохранение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1647023472"/>
              </p:ext>
            </p:extLst>
          </p:nvPr>
        </p:nvGraphicFramePr>
        <p:xfrm>
          <a:off x="397886" y="1135086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766263" y="2252146"/>
            <a:ext cx="5952066" cy="23648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656219" y="1930382"/>
            <a:ext cx="170879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810486" y="2536246"/>
            <a:ext cx="2071168" cy="104252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6943725" y="2636070"/>
            <a:ext cx="19992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ООО «</a:t>
            </a:r>
            <a:r>
              <a:rPr lang="ru-RU" sz="1200" dirty="0" err="1" smtClean="0"/>
              <a:t>Инноград</a:t>
            </a:r>
            <a:r>
              <a:rPr lang="ru-RU" sz="1200" dirty="0" smtClean="0"/>
              <a:t> Пущино»,</a:t>
            </a:r>
          </a:p>
          <a:p>
            <a:r>
              <a:rPr lang="ru-RU" sz="1200" dirty="0" smtClean="0"/>
              <a:t>ОАО «НИИ морфологии неклеточных тканей и живых систем»</a:t>
            </a:r>
            <a:endParaRPr lang="ru-RU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656219" y="3880023"/>
            <a:ext cx="15816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sz="1300" dirty="0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flipV="1">
            <a:off x="2766263" y="4147846"/>
            <a:ext cx="5851370" cy="23648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трелка вниз 6"/>
          <p:cNvSpPr/>
          <p:nvPr/>
        </p:nvSpPr>
        <p:spPr>
          <a:xfrm>
            <a:off x="7817499" y="2259945"/>
            <a:ext cx="179819" cy="27630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4291552" y="4298809"/>
            <a:ext cx="2182838" cy="85302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4474784" y="4370702"/>
            <a:ext cx="2182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ООО «Инновационные технологии»,</a:t>
            </a:r>
          </a:p>
          <a:p>
            <a:r>
              <a:rPr lang="ru-RU" sz="1200" dirty="0" smtClean="0"/>
              <a:t>ООО «НИИ Атеросклероза»</a:t>
            </a:r>
            <a:endParaRPr lang="ru-RU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6840746" y="4488234"/>
            <a:ext cx="1604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ООО «</a:t>
            </a:r>
            <a:r>
              <a:rPr lang="ru-RU" sz="1400" dirty="0" err="1" smtClean="0"/>
              <a:t>БиоСофт</a:t>
            </a:r>
            <a:r>
              <a:rPr lang="ru-RU" sz="1400" dirty="0" smtClean="0"/>
              <a:t>.</a:t>
            </a:r>
            <a:r>
              <a:rPr lang="en-US" sz="1400" dirty="0" err="1" smtClean="0"/>
              <a:t>ru</a:t>
            </a:r>
            <a:r>
              <a:rPr lang="ru-RU" sz="1400" dirty="0" smtClean="0"/>
              <a:t>»</a:t>
            </a:r>
            <a:endParaRPr lang="ru-RU" sz="1400" dirty="0"/>
          </a:p>
        </p:txBody>
      </p:sp>
      <p:sp>
        <p:nvSpPr>
          <p:cNvPr id="42" name="Стрелка вниз 41"/>
          <p:cNvSpPr/>
          <p:nvPr/>
        </p:nvSpPr>
        <p:spPr>
          <a:xfrm>
            <a:off x="5382971" y="4038129"/>
            <a:ext cx="183232" cy="243081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V="1">
            <a:off x="2766263" y="5703852"/>
            <a:ext cx="5977806" cy="6984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724053" y="5539979"/>
            <a:ext cx="1257483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sz="1300" dirty="0"/>
          </a:p>
        </p:txBody>
      </p:sp>
      <p:sp>
        <p:nvSpPr>
          <p:cNvPr id="53" name="Овал 52"/>
          <p:cNvSpPr/>
          <p:nvPr/>
        </p:nvSpPr>
        <p:spPr>
          <a:xfrm>
            <a:off x="4792702" y="5786200"/>
            <a:ext cx="3824931" cy="86225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dk1"/>
              </a:solidFill>
            </a:endParaRPr>
          </a:p>
        </p:txBody>
      </p:sp>
      <p:sp>
        <p:nvSpPr>
          <p:cNvPr id="57" name="Стрелка углом вверх 56"/>
          <p:cNvSpPr/>
          <p:nvPr/>
        </p:nvSpPr>
        <p:spPr>
          <a:xfrm flipV="1">
            <a:off x="2005224" y="5379880"/>
            <a:ext cx="4825411" cy="323235"/>
          </a:xfrm>
          <a:prstGeom prst="bentUpArrow">
            <a:avLst>
              <a:gd name="adj1" fmla="val 17744"/>
              <a:gd name="adj2" fmla="val 25376"/>
              <a:gd name="adj3" fmla="val 20079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231750" y="5906095"/>
            <a:ext cx="3189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ООО «</a:t>
            </a:r>
            <a:r>
              <a:rPr lang="ru-RU" sz="1200" dirty="0" err="1" smtClean="0"/>
              <a:t>Биостэн</a:t>
            </a:r>
            <a:r>
              <a:rPr lang="ru-RU" sz="1200" dirty="0" smtClean="0"/>
              <a:t>», ООО «НПЦ </a:t>
            </a:r>
            <a:r>
              <a:rPr lang="ru-RU" sz="1200" dirty="0" err="1" smtClean="0"/>
              <a:t>Амфион</a:t>
            </a:r>
            <a:r>
              <a:rPr lang="ru-RU" sz="1200" dirty="0" smtClean="0"/>
              <a:t>», </a:t>
            </a:r>
          </a:p>
          <a:p>
            <a:r>
              <a:rPr lang="ru-RU" sz="1200" dirty="0" smtClean="0"/>
              <a:t>ООО «Максвелл </a:t>
            </a:r>
            <a:r>
              <a:rPr lang="ru-RU" sz="1200" dirty="0" err="1" smtClean="0"/>
              <a:t>фотоникс</a:t>
            </a:r>
            <a:r>
              <a:rPr lang="ru-RU" sz="1200" dirty="0" smtClean="0"/>
              <a:t>», ООО «НТЦ-МТ», </a:t>
            </a:r>
          </a:p>
          <a:p>
            <a:r>
              <a:rPr lang="ru-RU" sz="1200" dirty="0" smtClean="0"/>
              <a:t>ООО «</a:t>
            </a:r>
            <a:r>
              <a:rPr lang="ru-RU" sz="1200" dirty="0" err="1" smtClean="0"/>
              <a:t>Эмитрон</a:t>
            </a:r>
            <a:r>
              <a:rPr lang="ru-RU" sz="1200" dirty="0" smtClean="0"/>
              <a:t>»</a:t>
            </a:r>
            <a:endParaRPr lang="ru-RU" sz="1200" dirty="0"/>
          </a:p>
          <a:p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126144" y="2156018"/>
            <a:ext cx="2550381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</a:t>
            </a:r>
            <a:r>
              <a:rPr lang="ru-RU" sz="1000" b="1" dirty="0" smtClean="0">
                <a:solidFill>
                  <a:srgbClr val="FF0000"/>
                </a:solidFill>
              </a:rPr>
              <a:t>Обоснование</a:t>
            </a:r>
            <a:endParaRPr lang="en-US" sz="1000" b="1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dirty="0" smtClean="0"/>
              <a:t> </a:t>
            </a:r>
            <a:r>
              <a:rPr lang="ru-RU" sz="1000" b="1" dirty="0" smtClean="0"/>
              <a:t>Стратегия развития здравоохранения до 2020 четко определяет локальное производство вакцин как ключевой государственный приоритет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b="1" dirty="0" smtClean="0"/>
              <a:t>Высокий коэффициент дохода от инвестиций</a:t>
            </a:r>
            <a:endParaRPr lang="en-US" sz="1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126145" y="3895764"/>
            <a:ext cx="2452194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</a:t>
            </a:r>
            <a:r>
              <a:rPr lang="ru-RU" sz="1000" b="1" dirty="0" smtClean="0">
                <a:solidFill>
                  <a:srgbClr val="FF0000"/>
                </a:solidFill>
              </a:rPr>
              <a:t>Обоснование</a:t>
            </a:r>
            <a:endParaRPr lang="en-US" sz="1000" b="1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dirty="0" smtClean="0"/>
              <a:t> </a:t>
            </a:r>
            <a:r>
              <a:rPr lang="ru-RU" sz="1000" b="1" dirty="0" smtClean="0"/>
              <a:t>Устойчивый международный спрос на ИТ-решения в клинических исследованиях постоянно растет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b="1" dirty="0" smtClean="0"/>
              <a:t>В России существуют широкие возможности для ведения научно-исследовательских работ</a:t>
            </a:r>
            <a:endParaRPr lang="ru-RU" sz="10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26144" y="5738775"/>
            <a:ext cx="245219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      </a:t>
            </a:r>
            <a:r>
              <a:rPr lang="ru-RU" sz="1000" b="1" dirty="0" smtClean="0">
                <a:solidFill>
                  <a:srgbClr val="FF0000"/>
                </a:solidFill>
              </a:rPr>
              <a:t>Обоснование</a:t>
            </a:r>
            <a:endParaRPr lang="en-US" sz="1000" b="1" dirty="0" smtClean="0">
              <a:solidFill>
                <a:srgbClr val="FF0000"/>
              </a:solidFill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dirty="0" smtClean="0"/>
              <a:t> </a:t>
            </a:r>
            <a:r>
              <a:rPr lang="ru-RU" sz="1000" b="1" dirty="0" smtClean="0"/>
              <a:t>Очень крупный международный рынок, существенный рост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000" b="1" dirty="0" smtClean="0"/>
              <a:t>Высокий технологический потенциал, существующий в России</a:t>
            </a:r>
            <a:endParaRPr lang="en-US" sz="1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26144" y="1020114"/>
            <a:ext cx="1879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10 проектов</a:t>
            </a:r>
            <a:endParaRPr lang="ru-RU" b="1" dirty="0">
              <a:solidFill>
                <a:srgbClr val="00B050"/>
              </a:solidFill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2005224" y="1244650"/>
            <a:ext cx="5736916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747125" y="1293194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7742140" y="1243939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pic>
        <p:nvPicPr>
          <p:cNvPr id="309253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777" y="3804782"/>
            <a:ext cx="487363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54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5049" y="1595631"/>
            <a:ext cx="1901825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55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7524" y="1595631"/>
            <a:ext cx="213995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704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Клиническая медицина и здравоохранение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2595164733"/>
              </p:ext>
            </p:extLst>
          </p:nvPr>
        </p:nvGraphicFramePr>
        <p:xfrm>
          <a:off x="399010" y="1147155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744788" y="4236253"/>
            <a:ext cx="2420335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V="1">
            <a:off x="2744788" y="2684029"/>
            <a:ext cx="5987484" cy="48708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865656" y="4520947"/>
            <a:ext cx="5737609" cy="0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744788" y="2510467"/>
            <a:ext cx="221940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5890496" y="3156239"/>
            <a:ext cx="2199450" cy="94211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5890496" y="3314100"/>
            <a:ext cx="2291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ООО «Нейтронная терапия на ускорителе»</a:t>
            </a:r>
            <a:endParaRPr lang="ru-RU" sz="1600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6132000" y="5235251"/>
            <a:ext cx="2307150" cy="13868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Образовательный и клинический центр по ядерной медицине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8" name="Выгнутая вниз стрелка 57"/>
          <p:cNvSpPr/>
          <p:nvPr/>
        </p:nvSpPr>
        <p:spPr>
          <a:xfrm rot="5197185">
            <a:off x="4646335" y="3585596"/>
            <a:ext cx="2703662" cy="685846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9" name="Стрелка вниз 58"/>
          <p:cNvSpPr/>
          <p:nvPr/>
        </p:nvSpPr>
        <p:spPr>
          <a:xfrm>
            <a:off x="6751657" y="2732737"/>
            <a:ext cx="346234" cy="368835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362606" y="2510467"/>
            <a:ext cx="212834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Крупный международный рынок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(1,3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млрд. 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долл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США), ожидается ежегодный рост в 3%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Рынок с высокой конкуренцией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доминирующее положение на котором занимают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3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основных игрока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(GE, Phillips, Siemens)</a:t>
            </a: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Высокий уровень постоянных/капитальных затрат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 Правительство РФ поддерживает производство медицинской аппаратуры (фокусирование внимания); в 2009-2010 гг. объем инвестиций в научно-исследовательские центры составил 1 млрд. долл. США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Например, завод «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Медрадиопрепарат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» получил от государства 1 млрд. руб., возможно выделение еще 10 млрд. руб.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Существуют серьезные научно-исследовательские возможности (сильной стороной для России являются радиологические исследования) и хорошая инфраструктура, подкрепленная тем, что Россия является крупным поставщиком сырья (т.е. радионуклидов)</a:t>
            </a:r>
            <a:endParaRPr lang="ru-RU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874296" y="2042318"/>
            <a:ext cx="1443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B050"/>
                </a:solidFill>
              </a:rPr>
              <a:t>1 проект, 1 центр</a:t>
            </a:r>
            <a:endParaRPr lang="ru-RU" sz="1200" b="1" dirty="0">
              <a:solidFill>
                <a:srgbClr val="00B050"/>
              </a:solidFill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2037347" y="1197848"/>
            <a:ext cx="5736916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7765045" y="1197848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29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Выгнутая вниз стрелка 38"/>
          <p:cNvSpPr/>
          <p:nvPr/>
        </p:nvSpPr>
        <p:spPr>
          <a:xfrm rot="4507046">
            <a:off x="2095992" y="3801910"/>
            <a:ext cx="4491028" cy="1031647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Медико-биологические и биологические науки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4184549573"/>
              </p:ext>
            </p:extLst>
          </p:nvPr>
        </p:nvGraphicFramePr>
        <p:xfrm>
          <a:off x="160422" y="1098885"/>
          <a:ext cx="8841688" cy="5585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146757" y="4764094"/>
            <a:ext cx="2110918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V="1">
            <a:off x="2088347" y="2641937"/>
            <a:ext cx="6437513" cy="23648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088347" y="5036964"/>
            <a:ext cx="6499013" cy="23648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088345" y="2361373"/>
            <a:ext cx="7931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sz="1300" dirty="0">
              <a:solidFill>
                <a:srgbClr val="FF0000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7230800" y="3056357"/>
            <a:ext cx="1631892" cy="91448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7022808" y="3104651"/>
            <a:ext cx="20478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/>
              <a:t>ООО  «УЦБФТ», </a:t>
            </a:r>
          </a:p>
          <a:p>
            <a:pPr algn="ctr"/>
            <a:r>
              <a:rPr lang="ru-RU" sz="1000" dirty="0" smtClean="0"/>
              <a:t>ООО «</a:t>
            </a:r>
            <a:r>
              <a:rPr lang="ru-RU" sz="1000" dirty="0" err="1" smtClean="0"/>
              <a:t>Хеликс</a:t>
            </a:r>
            <a:r>
              <a:rPr lang="ru-RU" sz="1000" dirty="0" smtClean="0"/>
              <a:t> </a:t>
            </a:r>
            <a:r>
              <a:rPr lang="ru-RU" sz="1000" dirty="0" err="1" smtClean="0"/>
              <a:t>Венчурс</a:t>
            </a:r>
            <a:r>
              <a:rPr lang="ru-RU" sz="1000" dirty="0" smtClean="0"/>
              <a:t>»,</a:t>
            </a:r>
          </a:p>
          <a:p>
            <a:pPr algn="ctr"/>
            <a:r>
              <a:rPr lang="ru-RU" sz="1000" dirty="0" smtClean="0"/>
              <a:t>ООО «</a:t>
            </a:r>
            <a:r>
              <a:rPr lang="ru-RU" sz="1000" dirty="0" err="1" smtClean="0"/>
              <a:t>Квантум</a:t>
            </a:r>
            <a:r>
              <a:rPr lang="ru-RU" sz="1000" dirty="0"/>
              <a:t> </a:t>
            </a:r>
            <a:r>
              <a:rPr lang="ru-RU" sz="1000" dirty="0" err="1" smtClean="0"/>
              <a:t>Фармасьютикалс</a:t>
            </a:r>
            <a:r>
              <a:rPr lang="ru-RU" sz="1000" dirty="0" smtClean="0"/>
              <a:t>»,</a:t>
            </a:r>
          </a:p>
          <a:p>
            <a:pPr algn="ctr"/>
            <a:r>
              <a:rPr lang="ru-RU" sz="1000" dirty="0" smtClean="0"/>
              <a:t>ООО «НИК </a:t>
            </a:r>
            <a:r>
              <a:rPr lang="ru-RU" sz="1000" dirty="0" err="1" smtClean="0"/>
              <a:t>Медбиофарм</a:t>
            </a:r>
            <a:r>
              <a:rPr lang="ru-RU" sz="1000" dirty="0" smtClean="0"/>
              <a:t>»</a:t>
            </a:r>
            <a:endParaRPr lang="ru-RU" sz="1000" dirty="0"/>
          </a:p>
        </p:txBody>
      </p:sp>
      <p:sp>
        <p:nvSpPr>
          <p:cNvPr id="55" name="Прямоугольник 54"/>
          <p:cNvSpPr/>
          <p:nvPr/>
        </p:nvSpPr>
        <p:spPr>
          <a:xfrm>
            <a:off x="2127808" y="5202759"/>
            <a:ext cx="2304799" cy="133010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ysClr val="windowText" lastClr="000000"/>
                </a:solidFill>
              </a:rPr>
              <a:t>Центр по доклиническим и клиническим испытаниям</a:t>
            </a:r>
            <a:endParaRPr lang="ru-RU" sz="1300" dirty="0">
              <a:solidFill>
                <a:sysClr val="windowText" lastClr="000000"/>
              </a:solidFill>
            </a:endParaRPr>
          </a:p>
        </p:txBody>
      </p:sp>
      <p:sp>
        <p:nvSpPr>
          <p:cNvPr id="57" name="Выгнутая вниз стрелка 56"/>
          <p:cNvSpPr/>
          <p:nvPr/>
        </p:nvSpPr>
        <p:spPr>
          <a:xfrm rot="5197185">
            <a:off x="503722" y="3500208"/>
            <a:ext cx="3415370" cy="428063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9" name="Стрелка вниз 58"/>
          <p:cNvSpPr/>
          <p:nvPr/>
        </p:nvSpPr>
        <p:spPr>
          <a:xfrm>
            <a:off x="7973045" y="2166213"/>
            <a:ext cx="312394" cy="82009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5384616" y="3104651"/>
            <a:ext cx="1546861" cy="82286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Овал 23"/>
          <p:cNvSpPr/>
          <p:nvPr/>
        </p:nvSpPr>
        <p:spPr>
          <a:xfrm>
            <a:off x="3804731" y="3003910"/>
            <a:ext cx="1467862" cy="90729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Овал 24"/>
          <p:cNvSpPr/>
          <p:nvPr/>
        </p:nvSpPr>
        <p:spPr>
          <a:xfrm>
            <a:off x="2088345" y="3035091"/>
            <a:ext cx="1751887" cy="160391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Стрелка вниз 25"/>
          <p:cNvSpPr/>
          <p:nvPr/>
        </p:nvSpPr>
        <p:spPr>
          <a:xfrm>
            <a:off x="2730728" y="2166213"/>
            <a:ext cx="312394" cy="82009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4352191" y="2151671"/>
            <a:ext cx="312394" cy="82009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6090072" y="2166212"/>
            <a:ext cx="312394" cy="82009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275885" y="3219165"/>
            <a:ext cx="162985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ООО «</a:t>
            </a:r>
            <a:r>
              <a:rPr lang="ru-RU" sz="1100" dirty="0" err="1" smtClean="0"/>
              <a:t>ОнкоМакс</a:t>
            </a:r>
            <a:r>
              <a:rPr lang="ru-RU" sz="1100" dirty="0" smtClean="0"/>
              <a:t>,</a:t>
            </a:r>
          </a:p>
          <a:p>
            <a:r>
              <a:rPr lang="ru-RU" sz="1100" dirty="0" smtClean="0"/>
              <a:t>ООО «</a:t>
            </a:r>
            <a:r>
              <a:rPr lang="ru-RU" sz="1100" dirty="0" err="1" smtClean="0"/>
              <a:t>НьюВак</a:t>
            </a:r>
            <a:r>
              <a:rPr lang="ru-RU" sz="1100" dirty="0" smtClean="0"/>
              <a:t>»,</a:t>
            </a:r>
          </a:p>
          <a:p>
            <a:r>
              <a:rPr lang="ru-RU" sz="1100" dirty="0" smtClean="0"/>
              <a:t>ООО «СЛ </a:t>
            </a:r>
            <a:r>
              <a:rPr lang="ru-RU" sz="1100" dirty="0" err="1" smtClean="0"/>
              <a:t>Онколоджи</a:t>
            </a:r>
            <a:r>
              <a:rPr lang="ru-RU" sz="1100" dirty="0" smtClean="0"/>
              <a:t>»</a:t>
            </a:r>
            <a:r>
              <a:rPr lang="ru-RU" sz="1100" dirty="0" smtClean="0"/>
              <a:t>,</a:t>
            </a:r>
          </a:p>
          <a:p>
            <a:r>
              <a:rPr lang="ru-RU" sz="1100" dirty="0" smtClean="0"/>
              <a:t>ООО «</a:t>
            </a:r>
            <a:r>
              <a:rPr lang="ru-RU" sz="1100" dirty="0" err="1" smtClean="0"/>
              <a:t>Инкурон</a:t>
            </a:r>
            <a:r>
              <a:rPr lang="ru-RU" sz="1100" dirty="0" smtClean="0"/>
              <a:t>»,</a:t>
            </a:r>
          </a:p>
          <a:p>
            <a:r>
              <a:rPr lang="ru-RU" sz="1100" dirty="0" smtClean="0"/>
              <a:t>ООО «</a:t>
            </a:r>
            <a:r>
              <a:rPr lang="ru-RU" sz="1100" dirty="0" err="1" smtClean="0"/>
              <a:t>Метамакс</a:t>
            </a:r>
            <a:r>
              <a:rPr lang="ru-RU" sz="1100" dirty="0" smtClean="0"/>
              <a:t>»,</a:t>
            </a:r>
          </a:p>
          <a:p>
            <a:r>
              <a:rPr lang="ru-RU" sz="1100" dirty="0" smtClean="0"/>
              <a:t>ООО «</a:t>
            </a:r>
            <a:r>
              <a:rPr lang="ru-RU" sz="1100" dirty="0" err="1" smtClean="0"/>
              <a:t>Онкотартис</a:t>
            </a:r>
            <a:r>
              <a:rPr lang="ru-RU" sz="1100" dirty="0" smtClean="0"/>
              <a:t>»,</a:t>
            </a:r>
          </a:p>
          <a:p>
            <a:r>
              <a:rPr lang="ru-RU" sz="1100" dirty="0" smtClean="0"/>
              <a:t>ООО «</a:t>
            </a:r>
            <a:r>
              <a:rPr lang="ru-RU" sz="1100" dirty="0" err="1" smtClean="0"/>
              <a:t>Терамаб</a:t>
            </a:r>
            <a:r>
              <a:rPr lang="ru-RU" sz="1100" dirty="0" smtClean="0"/>
              <a:t>»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40231" y="3226723"/>
            <a:ext cx="1432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/>
              <a:t>ООО </a:t>
            </a:r>
          </a:p>
          <a:p>
            <a:pPr algn="ctr"/>
            <a:r>
              <a:rPr lang="ru-RU" sz="1200" dirty="0" smtClean="0"/>
              <a:t>«МБЦ </a:t>
            </a:r>
            <a:r>
              <a:rPr lang="ru-RU" sz="1200" dirty="0" err="1" smtClean="0"/>
              <a:t>Генериум</a:t>
            </a:r>
            <a:r>
              <a:rPr lang="ru-RU" sz="1200" dirty="0" smtClean="0"/>
              <a:t>»</a:t>
            </a:r>
            <a:endParaRPr lang="ru-RU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454941" y="3292888"/>
            <a:ext cx="1406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ООО «</a:t>
            </a:r>
            <a:r>
              <a:rPr lang="ru-RU" sz="1200" dirty="0" err="1" smtClean="0"/>
              <a:t>БиоХарт</a:t>
            </a:r>
            <a:r>
              <a:rPr lang="ru-RU" sz="1200" dirty="0" smtClean="0"/>
              <a:t>»,</a:t>
            </a:r>
          </a:p>
          <a:p>
            <a:r>
              <a:rPr lang="ru-RU" sz="1200" dirty="0" smtClean="0"/>
              <a:t>ООО «</a:t>
            </a:r>
            <a:r>
              <a:rPr lang="ru-RU" sz="1200" dirty="0" err="1" smtClean="0"/>
              <a:t>Инфектекс</a:t>
            </a:r>
            <a:r>
              <a:rPr lang="ru-RU" sz="1200" dirty="0" smtClean="0"/>
              <a:t>»</a:t>
            </a:r>
            <a:endParaRPr lang="ru-RU" sz="1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029200" y="5289018"/>
            <a:ext cx="3241335" cy="12438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Центр по </a:t>
            </a:r>
            <a:r>
              <a:rPr lang="ru-RU" dirty="0" err="1" smtClean="0">
                <a:solidFill>
                  <a:schemeClr val="tx1"/>
                </a:solidFill>
              </a:rPr>
              <a:t>протеомике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" name="Выгнутая вниз стрелка 40"/>
          <p:cNvSpPr/>
          <p:nvPr/>
        </p:nvSpPr>
        <p:spPr>
          <a:xfrm rot="5718615" flipV="1">
            <a:off x="6334120" y="3877623"/>
            <a:ext cx="4383479" cy="922600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Выгнутая вниз стрелка 41"/>
          <p:cNvSpPr/>
          <p:nvPr/>
        </p:nvSpPr>
        <p:spPr>
          <a:xfrm rot="5197185" flipV="1">
            <a:off x="5253712" y="3415610"/>
            <a:ext cx="3170986" cy="597260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729566" y="2166213"/>
            <a:ext cx="1243480" cy="807398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4664585" y="2151671"/>
            <a:ext cx="1493461" cy="807398"/>
          </a:xfrm>
          <a:prstGeom prst="round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>
            <a:off x="5337852" y="3021052"/>
            <a:ext cx="190151" cy="949789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729566" y="2207774"/>
            <a:ext cx="12434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/>
              <a:t>Противодиабетические и другие эндокринологические лекарства</a:t>
            </a:r>
            <a:endParaRPr lang="ru-RU" sz="1100" dirty="0"/>
          </a:p>
        </p:txBody>
      </p:sp>
      <p:sp>
        <p:nvSpPr>
          <p:cNvPr id="48" name="TextBox 47"/>
          <p:cNvSpPr txBox="1"/>
          <p:nvPr/>
        </p:nvSpPr>
        <p:spPr>
          <a:xfrm>
            <a:off x="4695411" y="2161766"/>
            <a:ext cx="14934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Препараты для лечения </a:t>
            </a:r>
            <a:r>
              <a:rPr lang="ru-RU" sz="1000" dirty="0" err="1" smtClean="0"/>
              <a:t>нейродегенеративных</a:t>
            </a:r>
            <a:r>
              <a:rPr lang="ru-RU" sz="1000" dirty="0" smtClean="0"/>
              <a:t> заболеваний и заболеваний органов чувств</a:t>
            </a:r>
            <a:endParaRPr lang="ru-RU" sz="1000" dirty="0"/>
          </a:p>
        </p:txBody>
      </p:sp>
      <p:sp>
        <p:nvSpPr>
          <p:cNvPr id="50" name="Овал 49"/>
          <p:cNvSpPr/>
          <p:nvPr/>
        </p:nvSpPr>
        <p:spPr>
          <a:xfrm>
            <a:off x="4721010" y="4153319"/>
            <a:ext cx="1467862" cy="90729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4721010" y="4338923"/>
            <a:ext cx="1816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ООО «</a:t>
            </a:r>
            <a:r>
              <a:rPr lang="ru-RU" sz="1200" dirty="0" err="1" smtClean="0"/>
              <a:t>Фарма-Био</a:t>
            </a:r>
            <a:r>
              <a:rPr lang="ru-RU" sz="1200" dirty="0" smtClean="0"/>
              <a:t>»,</a:t>
            </a:r>
          </a:p>
          <a:p>
            <a:r>
              <a:rPr lang="ru-RU" sz="1200" dirty="0" smtClean="0"/>
              <a:t>ООО «</a:t>
            </a:r>
            <a:r>
              <a:rPr lang="ru-RU" sz="1200" dirty="0" err="1" smtClean="0"/>
              <a:t>Виоргон</a:t>
            </a:r>
            <a:r>
              <a:rPr lang="ru-RU" sz="1200" dirty="0" smtClean="0"/>
              <a:t>-СМД»</a:t>
            </a:r>
            <a:endParaRPr lang="ru-RU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-2" y="2349549"/>
            <a:ext cx="2088347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100" b="1" dirty="0" smtClean="0"/>
              <a:t>      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FF0000"/>
                </a:solidFill>
                <a:cs typeface="Arial" charset="0"/>
              </a:rPr>
              <a:t>ОБОСНОВАНИЕ</a:t>
            </a:r>
            <a:endParaRPr lang="ru-RU" sz="900" b="1" dirty="0">
              <a:solidFill>
                <a:srgbClr val="ED6B5D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Область с высоким 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дестабилизационным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потенциалом, который подтверждается проведенными научно-исследовательскими работами (например, 275 млн. долл. США в год было потрачено на составление каталога генетических изменений всего по 20 видам лечения рака).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Значительный объем существующего рынка (общий текущий объем рынка в России составляет 190 млн. долл. США), что делает эту область привлекательной для научно-исследовательских работ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Туберкулез 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–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одно из трех инфекционных заболеваний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уносящих наибольшее количество жизней по всему миру  - огромный рынок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Средний рынок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(22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млрд. 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долл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США по всему миру, однако только ~5% рынка основаны на биотехнологиях); Российский рынок составляет 300 млн. долл. США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Например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более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500 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тыс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случаев заражения ВИЧ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(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возможно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еще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1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млн. случаев не было диагностировано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),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число которых ежегодно растет на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10%;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только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~25%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получают адекватное лечение</a:t>
            </a:r>
            <a:endParaRPr lang="ru-RU" sz="12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312805" y="1992040"/>
            <a:ext cx="16364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B050"/>
                </a:solidFill>
              </a:rPr>
              <a:t>16 проектов, 3 центра</a:t>
            </a:r>
            <a:endParaRPr lang="ru-RU" sz="1200" b="1" dirty="0">
              <a:solidFill>
                <a:srgbClr val="00B050"/>
              </a:solidFill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1949238" y="1069060"/>
            <a:ext cx="5736916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2818236" y="1069059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6" name="Прямая со стрелкой 55"/>
          <p:cNvCxnSpPr/>
          <p:nvPr/>
        </p:nvCxnSpPr>
        <p:spPr>
          <a:xfrm>
            <a:off x="4432607" y="1071655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6158046" y="1069284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>
            <a:off x="7686154" y="1069060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8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Медико-биологические и биологические науки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964419948"/>
              </p:ext>
            </p:extLst>
          </p:nvPr>
        </p:nvGraphicFramePr>
        <p:xfrm>
          <a:off x="399010" y="1147155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703525" y="5171089"/>
            <a:ext cx="3503844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Проекты/ЦКП/Центры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V="1">
            <a:off x="2730438" y="5455783"/>
            <a:ext cx="5804900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Выгнутая вниз стрелка 56"/>
          <p:cNvSpPr/>
          <p:nvPr/>
        </p:nvSpPr>
        <p:spPr>
          <a:xfrm rot="2665261" flipV="1">
            <a:off x="5555510" y="4851994"/>
            <a:ext cx="1179350" cy="382925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3867978" y="5467808"/>
            <a:ext cx="262588" cy="39799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632888" y="5592931"/>
            <a:ext cx="2806262" cy="113738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761448" y="5699956"/>
            <a:ext cx="25491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Центр по </a:t>
            </a:r>
            <a:r>
              <a:rPr lang="ru-RU" dirty="0" err="1"/>
              <a:t>протеомике</a:t>
            </a:r>
            <a:r>
              <a:rPr lang="ru-RU" dirty="0"/>
              <a:t>, Центр по Структурной биологии на базе МФТИ</a:t>
            </a:r>
          </a:p>
        </p:txBody>
      </p:sp>
      <p:sp>
        <p:nvSpPr>
          <p:cNvPr id="37" name="Овал 36"/>
          <p:cNvSpPr/>
          <p:nvPr/>
        </p:nvSpPr>
        <p:spPr>
          <a:xfrm>
            <a:off x="3162102" y="5865805"/>
            <a:ext cx="1591850" cy="835695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94698" y="5960488"/>
            <a:ext cx="12740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ООО «НПК Рецептор»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44256" y="5402210"/>
            <a:ext cx="27116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9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Актуальная тема во всем мире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;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высокий интерес со стороны Ключевых игроков на рынке 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–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легко найти партнеров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Рынок с высоким потенциалом роста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,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поскольку поиск новых объектов лечения расширяется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Тесная синергия с другими видами деятельности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9186" y="2226064"/>
            <a:ext cx="2711669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100" b="1" dirty="0" smtClean="0"/>
              <a:t>      </a:t>
            </a: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8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en-US" sz="8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Высокий потенциал рынка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(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по оценкам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он составляет 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2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млрд. 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долл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.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США к 2015 году), ожидается рост на 20%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Высокие требования к владению компьютерными технологиями предполагают эффективное использование научно-исследовательских работ - традиционно сильной стороны российской науки 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Может выступать в качестве проводника в других областях биомедицины</a:t>
            </a:r>
            <a:endParaRPr lang="en-US" sz="1200" b="1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2850541" y="2171607"/>
            <a:ext cx="5804900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55925" y="1845279"/>
            <a:ext cx="3503844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2897837" y="2624061"/>
            <a:ext cx="3461931" cy="121783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Стрелка вниз 26"/>
          <p:cNvSpPr/>
          <p:nvPr/>
        </p:nvSpPr>
        <p:spPr>
          <a:xfrm>
            <a:off x="4476553" y="2229432"/>
            <a:ext cx="262588" cy="39799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162101" y="2909810"/>
            <a:ext cx="29830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ООО "</a:t>
            </a:r>
            <a:r>
              <a:rPr lang="ru-RU" sz="1400" dirty="0" err="1"/>
              <a:t>Гаммаглобал</a:t>
            </a:r>
            <a:r>
              <a:rPr lang="ru-RU" sz="1400" dirty="0"/>
              <a:t> РД", ООО "НПП Центр Перспективных технологий</a:t>
            </a:r>
            <a:endParaRPr lang="ru-RU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2429578" y="1056289"/>
            <a:ext cx="4051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3</a:t>
            </a:r>
            <a:r>
              <a:rPr lang="ru-RU" b="1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companies, 1 center</a:t>
            </a:r>
            <a:endParaRPr lang="ru-RU" b="1" dirty="0">
              <a:solidFill>
                <a:srgbClr val="00B050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852491" y="4114884"/>
            <a:ext cx="3500568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4343841" y="4136012"/>
            <a:ext cx="0" cy="3579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73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Медико-биологические и биологические науки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BAB45-0569-416B-895B-AC9ED127DFC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pSp>
        <p:nvGrpSpPr>
          <p:cNvPr id="13" name="Group 39"/>
          <p:cNvGrpSpPr>
            <a:grpSpLocks/>
          </p:cNvGrpSpPr>
          <p:nvPr/>
        </p:nvGrpSpPr>
        <p:grpSpPr bwMode="auto">
          <a:xfrm>
            <a:off x="560388" y="1866300"/>
            <a:ext cx="7878762" cy="4497169"/>
            <a:chOff x="251520" y="620688"/>
            <a:chExt cx="7272808" cy="5040560"/>
          </a:xfrm>
        </p:grpSpPr>
        <p:cxnSp>
          <p:nvCxnSpPr>
            <p:cNvPr id="14" name="Straight Connector 5"/>
            <p:cNvCxnSpPr/>
            <p:nvPr/>
          </p:nvCxnSpPr>
          <p:spPr>
            <a:xfrm>
              <a:off x="2267918" y="620688"/>
              <a:ext cx="0" cy="504056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7"/>
            <p:cNvCxnSpPr/>
            <p:nvPr/>
          </p:nvCxnSpPr>
          <p:spPr>
            <a:xfrm>
              <a:off x="251520" y="4797606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9"/>
            <p:cNvCxnSpPr/>
            <p:nvPr/>
          </p:nvCxnSpPr>
          <p:spPr>
            <a:xfrm>
              <a:off x="323324" y="1916151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0"/>
            <p:cNvCxnSpPr/>
            <p:nvPr/>
          </p:nvCxnSpPr>
          <p:spPr>
            <a:xfrm>
              <a:off x="323324" y="2852822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1"/>
            <p:cNvCxnSpPr/>
            <p:nvPr/>
          </p:nvCxnSpPr>
          <p:spPr>
            <a:xfrm>
              <a:off x="323324" y="3860935"/>
              <a:ext cx="7201004" cy="0"/>
            </a:xfrm>
            <a:prstGeom prst="line">
              <a:avLst/>
            </a:prstGeom>
            <a:ln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Схема 27"/>
          <p:cNvGraphicFramePr/>
          <p:nvPr>
            <p:extLst>
              <p:ext uri="{D42A27DB-BD31-4B8C-83A1-F6EECF244321}">
                <p14:modId xmlns:p14="http://schemas.microsoft.com/office/powerpoint/2010/main" val="3044269610"/>
              </p:ext>
            </p:extLst>
          </p:nvPr>
        </p:nvGraphicFramePr>
        <p:xfrm>
          <a:off x="399010" y="1147155"/>
          <a:ext cx="8603099" cy="5537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1" name="Прямая соединительная линия 30"/>
          <p:cNvCxnSpPr/>
          <p:nvPr/>
        </p:nvCxnSpPr>
        <p:spPr>
          <a:xfrm>
            <a:off x="2317531" y="3022107"/>
            <a:ext cx="0" cy="22278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49752" y="2102491"/>
            <a:ext cx="3227198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Проекты/ЦКП/Центры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flipV="1">
            <a:off x="2448397" y="2413760"/>
            <a:ext cx="6265192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6412852" y="2660936"/>
            <a:ext cx="2578799" cy="72280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Центр по </a:t>
            </a:r>
            <a:r>
              <a:rPr lang="ru-RU" dirty="0" err="1" smtClean="0">
                <a:solidFill>
                  <a:schemeClr val="tx1"/>
                </a:solidFill>
              </a:rPr>
              <a:t>протеомике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1" name="Выгнутая вниз стрелка 40"/>
          <p:cNvSpPr/>
          <p:nvPr/>
        </p:nvSpPr>
        <p:spPr>
          <a:xfrm rot="731037" flipV="1">
            <a:off x="2712966" y="1428582"/>
            <a:ext cx="4902635" cy="723145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2462076" y="2671878"/>
            <a:ext cx="3900729" cy="86315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125460" y="2557153"/>
            <a:ext cx="232293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100" b="1" dirty="0" smtClean="0"/>
              <a:t>      </a:t>
            </a:r>
            <a:r>
              <a:rPr lang="ru-RU" sz="9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Хорошие доходы по инвестициям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Крупный международный рынок, существенный рост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Широкие возможности, поскольку количество </a:t>
            </a:r>
            <a:r>
              <a:rPr lang="ru-RU" sz="900" b="1" dirty="0" err="1">
                <a:solidFill>
                  <a:srgbClr val="000000"/>
                </a:solidFill>
                <a:cs typeface="Arial" charset="0"/>
              </a:rPr>
              <a:t>орфанных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препаратов стремительно растет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63719" y="2687958"/>
            <a:ext cx="2253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ООО «УМЯЦ», </a:t>
            </a:r>
          </a:p>
          <a:p>
            <a:pPr algn="ctr"/>
            <a:r>
              <a:rPr lang="ru-RU" sz="1600" dirty="0" smtClean="0"/>
              <a:t>ООО «</a:t>
            </a:r>
            <a:r>
              <a:rPr lang="ru-RU" sz="1600" dirty="0" err="1" smtClean="0"/>
              <a:t>Лексистемс</a:t>
            </a:r>
            <a:r>
              <a:rPr lang="ru-RU" sz="1600" dirty="0" smtClean="0"/>
              <a:t>», </a:t>
            </a:r>
          </a:p>
          <a:p>
            <a:pPr algn="ctr"/>
            <a:r>
              <a:rPr lang="ru-RU" sz="1600" dirty="0" smtClean="0"/>
              <a:t>ООО «</a:t>
            </a:r>
            <a:r>
              <a:rPr lang="ru-RU" sz="1600" dirty="0" err="1" smtClean="0"/>
              <a:t>Интерлек</a:t>
            </a:r>
            <a:r>
              <a:rPr lang="ru-RU" sz="1600" dirty="0" smtClean="0"/>
              <a:t>»</a:t>
            </a:r>
            <a:endParaRPr 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4701" y="4200283"/>
            <a:ext cx="2053696" cy="1113905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01439" y="4295571"/>
            <a:ext cx="1841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Доклинические и клинические исследования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125460" y="5440105"/>
            <a:ext cx="234071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1100" b="1" dirty="0" smtClean="0"/>
              <a:t>      </a:t>
            </a: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FF0000"/>
                </a:solidFill>
                <a:cs typeface="Arial" charset="0"/>
              </a:rPr>
              <a:t>ОБОСНОВАНИЕ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Критические возможности для цикла разработки лекарств</a:t>
            </a:r>
          </a:p>
          <a:p>
            <a:pPr lvl="0" algn="just">
              <a:buFontTx/>
              <a:buChar char="•"/>
            </a:pP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 Высокий спрос со стороны партнеров и участников</a:t>
            </a:r>
            <a:endParaRPr lang="en-US" sz="900" b="1" dirty="0">
              <a:solidFill>
                <a:srgbClr val="000000"/>
              </a:solidFill>
              <a:cs typeface="Arial" charset="0"/>
            </a:endParaRPr>
          </a:p>
          <a:p>
            <a:pPr lvl="0" algn="just">
              <a:buFontTx/>
              <a:buChar char="•"/>
            </a:pPr>
            <a:r>
              <a:rPr lang="en-US" sz="9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ru-RU" sz="900" b="1" dirty="0">
                <a:solidFill>
                  <a:srgbClr val="000000"/>
                </a:solidFill>
                <a:cs typeface="Arial" charset="0"/>
              </a:rPr>
              <a:t>Хороший потенциал для внутренних и международных клинических исследований</a:t>
            </a:r>
            <a:endParaRPr lang="en-US" sz="1200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2849752" y="4221425"/>
            <a:ext cx="2053696" cy="1113905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047579" y="4326587"/>
            <a:ext cx="1743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Создание моделей в культурах клеток и лабораторных животных</a:t>
            </a:r>
            <a:endParaRPr lang="ru-RU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2898185" y="5350474"/>
            <a:ext cx="3125379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dirty="0" smtClean="0">
                <a:solidFill>
                  <a:srgbClr val="FF0000"/>
                </a:solidFill>
              </a:rPr>
              <a:t>Проекты/ЦКП/Центры Компетенций</a:t>
            </a:r>
            <a:endParaRPr lang="ru-RU" sz="1300" dirty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 flipV="1">
            <a:off x="2600797" y="5650281"/>
            <a:ext cx="6265192" cy="47296"/>
          </a:xfrm>
          <a:prstGeom prst="line">
            <a:avLst/>
          </a:prstGeom>
          <a:ln cmpd="sng">
            <a:solidFill>
              <a:srgbClr val="C3E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вал 33"/>
          <p:cNvSpPr/>
          <p:nvPr/>
        </p:nvSpPr>
        <p:spPr>
          <a:xfrm>
            <a:off x="2691871" y="5918219"/>
            <a:ext cx="2029841" cy="8905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2691871" y="6211935"/>
            <a:ext cx="23106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ООО «</a:t>
            </a:r>
            <a:r>
              <a:rPr lang="ru-RU" sz="1600" dirty="0" err="1" smtClean="0"/>
              <a:t>Трансгенфарм</a:t>
            </a:r>
            <a:r>
              <a:rPr lang="ru-RU" sz="1600" dirty="0" smtClean="0"/>
              <a:t>»</a:t>
            </a:r>
            <a:endParaRPr lang="ru-RU" sz="1600" dirty="0"/>
          </a:p>
        </p:txBody>
      </p:sp>
      <p:sp>
        <p:nvSpPr>
          <p:cNvPr id="37" name="Стрелка вниз 36"/>
          <p:cNvSpPr/>
          <p:nvPr/>
        </p:nvSpPr>
        <p:spPr>
          <a:xfrm>
            <a:off x="4276074" y="2387184"/>
            <a:ext cx="262588" cy="27287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>
            <a:off x="3554981" y="5683740"/>
            <a:ext cx="262588" cy="21212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Выгнутая вниз стрелка 39"/>
          <p:cNvSpPr/>
          <p:nvPr/>
        </p:nvSpPr>
        <p:spPr>
          <a:xfrm rot="731037" flipV="1">
            <a:off x="2450564" y="4380345"/>
            <a:ext cx="5120470" cy="1008895"/>
          </a:xfrm>
          <a:prstGeom prst="curvedUpArrow">
            <a:avLst>
              <a:gd name="adj1" fmla="val 25000"/>
              <a:gd name="adj2" fmla="val 50000"/>
              <a:gd name="adj3" fmla="val 45320"/>
            </a:avLst>
          </a:prstGeom>
          <a:solidFill>
            <a:srgbClr val="D2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75131" y="5958623"/>
            <a:ext cx="2270235" cy="85009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5900500" y="5958623"/>
            <a:ext cx="24194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Центр </a:t>
            </a:r>
            <a:r>
              <a:rPr lang="ru-RU" dirty="0" err="1" smtClean="0"/>
              <a:t>трансгеномных</a:t>
            </a:r>
            <a:r>
              <a:rPr lang="ru-RU" dirty="0" smtClean="0"/>
              <a:t> и </a:t>
            </a:r>
            <a:r>
              <a:rPr lang="ru-RU" dirty="0" err="1" smtClean="0"/>
              <a:t>постгеномных</a:t>
            </a:r>
            <a:r>
              <a:rPr lang="ru-RU" dirty="0" smtClean="0"/>
              <a:t> технологий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691255" y="1948602"/>
            <a:ext cx="17571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B050"/>
                </a:solidFill>
              </a:rPr>
              <a:t>4 проекта, 2 центра</a:t>
            </a:r>
            <a:endParaRPr lang="ru-RU" sz="1400" b="1" dirty="0">
              <a:solidFill>
                <a:srgbClr val="00B050"/>
              </a:solidFill>
            </a:endParaRPr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1383779" y="3992564"/>
            <a:ext cx="2644196" cy="0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4018757" y="4028920"/>
            <a:ext cx="0" cy="19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673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021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 &lt;/m_chGroupingSymbol&gt;&lt;m_chDecimalSymbol17909&gt;,&lt;/m_chDecimalSymbol17909&gt;&lt;m_nGroupingDigits17909 val=&quot;3&quot;/&gt;&lt;m_chGroupingSymbol17909&gt; &lt;/m_chGroupingSymbol17909&gt;&lt;/m_precDefault&gt;&lt;/CDefaultPrec&gt;&lt;/root&gt;"/>
  <p:tag name="THINKCELLUNDODONOTDELETE" val="3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FqL0WD3Mkq9jxquTYTxj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BtpmPXL8EyJ0YyIvGlXw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WwU.IqXF0OqPAFN4y6hO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CuSiB3uz0uKr0FlbGKo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9QffWIJsEOeYZeCipO7n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fhjJiDxXkK2_uuBA3oVy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yIYrDWQnUq.OwclCKlTV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PLYRI4T9kepMtzGeK2EI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VOb8vSEtUCEIhQm0uI4c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R_pnaNsL0aBejdXlueq1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qRBkR.TD0G0RHSvBrTNo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Bjkkb8gI0SBw619Z.sW6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cPSyhioD0qVLJousGeOg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Ob4FUs8IkyFQxiAri7jk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TY9uSeRi0mFp4qFWkUi4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FD.zKMvmECbcoNCb5_tK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hL6.dBwAEmBvtgzigB95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nE_IHQYMEqQwRa0pXhao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6MvhDHMQkOYfysin95jj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A82fJ_pVUm7XrYd4xWDZ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o8yarIkCkKQAMlDeLz9Y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X31bWHfbkO.z8PjtnAER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g_o5NQVaU.QfGjHaU88d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Yjkx9.IiUGg2AvfSh0DH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IUYwNP3M0u3qebl3nPzJ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aApUW7uXESIBe.fwkzCS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dJWkuTUkUGZDe4L0x.8F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RsMxpIhZEms1zISlFGUl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vZ8RacdmEeE8YL_NX_P7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PZbYNXQE0ie3066cp65k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BY.RNNgrEGhq00ZDTl97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4S76MWBQE.g1RLM759Xm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RpgpJPnqUi3a1yrslNVo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2V1UmGmPk.g7WlT0iNzU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nHsnKzbmU6Vj3v49IVhH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0HBs.zXgkeS.9L87P53l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9LyDzxh7UC344Jj2husnw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NSHEa3btEW9CfyCtYdCl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xnXU2.qtkWRzsiGEOcpr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W1p6nvPR0WjqrSOzwbNZ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RY4oVIjAk2Oials314Kfw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zgxAH_Tn0qIG9J_4jj7f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XIwNZN7JkmxM8EE1qoM4A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S3L0j1We0mMMq6ZB5pzWQ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j.K0zRmxUG0BhiRfkNBB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MZML6_4m0mnwMYE3J9dw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Dqr1HmDPkm69ku8ajGmuw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yP01RsnxUqiTiHvbafHIA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8nZi4ohrUCSzef13_35y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6Tw07ymBUa3NjOce0bN.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DocJPk4K0.PTGRmY7ow6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ndsVUBTbEm9XltZ6TGLHQ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QTll.Uv_kKMGSRJar5wO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Dqh0vu61kKKr_SnOfpMz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hNKaN9pG0WIurdN3ZeCE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Oxn8cJgu0GHNbmyp54mm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sFsyVYneUepjY.FnJ9q.A"/>
</p:tagLst>
</file>

<file path=ppt/theme/theme1.xml><?xml version="1.0" encoding="utf-8"?>
<a:theme xmlns:a="http://schemas.openxmlformats.org/drawingml/2006/main" name="Тема Office">
  <a:themeElements>
    <a:clrScheme name="Другая 7">
      <a:dk1>
        <a:srgbClr val="000000"/>
      </a:dk1>
      <a:lt1>
        <a:srgbClr val="FFFFFF"/>
      </a:lt1>
      <a:dk2>
        <a:srgbClr val="1F497D"/>
      </a:dk2>
      <a:lt2>
        <a:srgbClr val="FFFFFF"/>
      </a:lt2>
      <a:accent1>
        <a:srgbClr val="EFEDF4"/>
      </a:accent1>
      <a:accent2>
        <a:srgbClr val="D0D8E8"/>
      </a:accent2>
      <a:accent3>
        <a:srgbClr val="BFBFBF"/>
      </a:accent3>
      <a:accent4>
        <a:srgbClr val="595959"/>
      </a:accent4>
      <a:accent5>
        <a:srgbClr val="D2FF00"/>
      </a:accent5>
      <a:accent6>
        <a:srgbClr val="008080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5273</TotalTime>
  <Words>2273</Words>
  <Application>Microsoft Office PowerPoint</Application>
  <PresentationFormat>Экран (4:3)</PresentationFormat>
  <Paragraphs>307</Paragraphs>
  <Slides>15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think-cell Slide</vt:lpstr>
      <vt:lpstr>Презентация PowerPoint</vt:lpstr>
      <vt:lpstr>Обновленный взгляд на форсайты Кластера БМТ</vt:lpstr>
      <vt:lpstr>Клиническая медицина и здравоохранение</vt:lpstr>
      <vt:lpstr>Клиническая медицина и здравоохранение</vt:lpstr>
      <vt:lpstr>Клиническая медицина и здравоохранение</vt:lpstr>
      <vt:lpstr>Клиническая медицина и здравоохранение</vt:lpstr>
      <vt:lpstr>Медико-биологические и биологические науки</vt:lpstr>
      <vt:lpstr>Медико-биологические и биологические науки</vt:lpstr>
      <vt:lpstr>Медико-биологические и биологические науки</vt:lpstr>
      <vt:lpstr>Медико-биологические и биологические науки</vt:lpstr>
      <vt:lpstr>Биоинформатика</vt:lpstr>
      <vt:lpstr>Биоинформатика</vt:lpstr>
      <vt:lpstr>Биоинформатика</vt:lpstr>
      <vt:lpstr>Промышленные биотехнологии: 3 направления</vt:lpstr>
      <vt:lpstr>Промышленные биотехнологии: 3 направления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Golosovker Julia</dc:creator>
  <cp:lastModifiedBy>Kazbekova Viktoria</cp:lastModifiedBy>
  <cp:revision>746</cp:revision>
  <cp:lastPrinted>2011-04-18T11:35:07Z</cp:lastPrinted>
  <dcterms:created xsi:type="dcterms:W3CDTF">2011-01-23T13:18:48Z</dcterms:created>
  <dcterms:modified xsi:type="dcterms:W3CDTF">2011-11-24T10:28:42Z</dcterms:modified>
</cp:coreProperties>
</file>