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63" r:id="rId5"/>
    <p:sldId id="269" r:id="rId6"/>
    <p:sldId id="265" r:id="rId7"/>
    <p:sldId id="259" r:id="rId8"/>
    <p:sldId id="270" r:id="rId9"/>
    <p:sldId id="262" r:id="rId10"/>
    <p:sldId id="260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72" d="100"/>
          <a:sy n="72" d="100"/>
        </p:scale>
        <p:origin x="-12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D06F-06D5-4AEF-A8E2-179725966DE5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27DA-22BA-452F-8755-DE884B3C6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D06F-06D5-4AEF-A8E2-179725966DE5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27DA-22BA-452F-8755-DE884B3C6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D06F-06D5-4AEF-A8E2-179725966DE5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27DA-22BA-452F-8755-DE884B3C6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D06F-06D5-4AEF-A8E2-179725966DE5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27DA-22BA-452F-8755-DE884B3C6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D06F-06D5-4AEF-A8E2-179725966DE5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27DA-22BA-452F-8755-DE884B3C6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D06F-06D5-4AEF-A8E2-179725966DE5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27DA-22BA-452F-8755-DE884B3C6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D06F-06D5-4AEF-A8E2-179725966DE5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27DA-22BA-452F-8755-DE884B3C6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D06F-06D5-4AEF-A8E2-179725966DE5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27DA-22BA-452F-8755-DE884B3C6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D06F-06D5-4AEF-A8E2-179725966DE5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27DA-22BA-452F-8755-DE884B3C6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D06F-06D5-4AEF-A8E2-179725966DE5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27DA-22BA-452F-8755-DE884B3C6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D06F-06D5-4AEF-A8E2-179725966DE5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27DA-22BA-452F-8755-DE884B3C6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7D06F-06D5-4AEF-A8E2-179725966DE5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F27DA-22BA-452F-8755-DE884B3C6D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517232"/>
            <a:ext cx="5184576" cy="1109985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</a:rPr>
              <a:t>«Школа Сколково»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в Свердловской области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03"/>
            <a:ext cx="9144000" cy="544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658461"/>
            <a:ext cx="21272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12" y="260648"/>
            <a:ext cx="8803976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Преимущества концепции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208912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Концепция отвечает требованиям новых Федеральных государственных образовательных стандартов.</a:t>
            </a:r>
          </a:p>
          <a:p>
            <a:r>
              <a:rPr lang="ru-RU" dirty="0" smtClean="0"/>
              <a:t>Открыта для адаптации к разным школам.</a:t>
            </a:r>
          </a:p>
          <a:p>
            <a:pPr lvl="0"/>
            <a:r>
              <a:rPr lang="ru-RU" dirty="0" smtClean="0"/>
              <a:t>Ориентирована на партнерство </a:t>
            </a:r>
            <a:r>
              <a:rPr lang="ru-RU" dirty="0"/>
              <a:t>между образованием, бизнесом и </a:t>
            </a:r>
            <a:r>
              <a:rPr lang="ru-RU" dirty="0" smtClean="0"/>
              <a:t>государством.</a:t>
            </a:r>
            <a:endParaRPr lang="ru-RU" dirty="0"/>
          </a:p>
          <a:p>
            <a:endParaRPr lang="ru-RU" dirty="0"/>
          </a:p>
        </p:txBody>
      </p:sp>
      <p:pic>
        <p:nvPicPr>
          <p:cNvPr id="6150" name="Picture 6" descr="D:\КОРИФЕЙ-2008\СКОЛКОВО\Иннопром-2012\Презентация\Картинки к презентации\booklet-skolkovo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5013176"/>
            <a:ext cx="9793088" cy="184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:\КОРИФЕЙ-2008\СКОЛКОВО\Иннопром-2012\Презентация\Картинки к презентации\booklet-skolkovo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0605">
            <a:off x="-85916" y="5018869"/>
            <a:ext cx="9438532" cy="166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Перспективы и планы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6700" y="162880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Открытие первой очереди 1 сентября 2014 года;</a:t>
            </a:r>
          </a:p>
          <a:p>
            <a:r>
              <a:rPr lang="ru-RU" dirty="0" smtClean="0"/>
              <a:t>Создание сети школ вокруг региональной «Школы </a:t>
            </a:r>
            <a:r>
              <a:rPr lang="ru-RU" dirty="0" err="1" smtClean="0"/>
              <a:t>Сколково</a:t>
            </a:r>
            <a:r>
              <a:rPr lang="ru-RU" dirty="0" smtClean="0"/>
              <a:t>»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Интеграция в российское и международное образовательное пространство.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Победа в конкурсе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387" name="Freeform 3"/>
          <p:cNvSpPr>
            <a:spLocks/>
          </p:cNvSpPr>
          <p:nvPr/>
        </p:nvSpPr>
        <p:spPr bwMode="gray">
          <a:xfrm>
            <a:off x="2603500" y="2843213"/>
            <a:ext cx="1900238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Freeform 4"/>
          <p:cNvSpPr>
            <a:spLocks/>
          </p:cNvSpPr>
          <p:nvPr/>
        </p:nvSpPr>
        <p:spPr bwMode="gray">
          <a:xfrm>
            <a:off x="4522788" y="2778125"/>
            <a:ext cx="366712" cy="1562100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Freeform 5"/>
          <p:cNvSpPr>
            <a:spLocks/>
          </p:cNvSpPr>
          <p:nvPr/>
        </p:nvSpPr>
        <p:spPr bwMode="gray">
          <a:xfrm flipH="1">
            <a:off x="4922838" y="2843213"/>
            <a:ext cx="1900237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6300192" y="1618721"/>
            <a:ext cx="2232248" cy="1322388"/>
            <a:chOff x="4320" y="1152"/>
            <a:chExt cx="414" cy="402"/>
          </a:xfrm>
        </p:grpSpPr>
        <p:sp>
          <p:nvSpPr>
            <p:cNvPr id="16391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93" name="Rectangle 9"/>
          <p:cNvSpPr>
            <a:spLocks noChangeArrowheads="1"/>
          </p:cNvSpPr>
          <p:nvPr/>
        </p:nvSpPr>
        <p:spPr bwMode="gray">
          <a:xfrm>
            <a:off x="6705512" y="2049082"/>
            <a:ext cx="14216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cs typeface="Arial" pitchFamily="34" charset="0"/>
              </a:rPr>
              <a:t>Microsoft</a:t>
            </a:r>
            <a:endParaRPr lang="en-US" sz="2400" b="1" dirty="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16394" name="Group 10"/>
          <p:cNvGrpSpPr>
            <a:grpSpLocks/>
          </p:cNvGrpSpPr>
          <p:nvPr/>
        </p:nvGrpSpPr>
        <p:grpSpPr bwMode="auto">
          <a:xfrm>
            <a:off x="3553619" y="1644650"/>
            <a:ext cx="2319337" cy="1322388"/>
            <a:chOff x="4320" y="1152"/>
            <a:chExt cx="414" cy="402"/>
          </a:xfrm>
        </p:grpSpPr>
        <p:sp>
          <p:nvSpPr>
            <p:cNvPr id="16395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397" name="Group 13"/>
          <p:cNvGrpSpPr>
            <a:grpSpLocks/>
          </p:cNvGrpSpPr>
          <p:nvPr/>
        </p:nvGrpSpPr>
        <p:grpSpPr bwMode="auto">
          <a:xfrm>
            <a:off x="791543" y="1663809"/>
            <a:ext cx="2160240" cy="1322388"/>
            <a:chOff x="4320" y="1152"/>
            <a:chExt cx="414" cy="402"/>
          </a:xfrm>
          <a:solidFill>
            <a:srgbClr val="CCFF66"/>
          </a:solidFill>
        </p:grpSpPr>
        <p:sp>
          <p:nvSpPr>
            <p:cNvPr id="16398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9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00" name="Rectangle 16"/>
          <p:cNvSpPr>
            <a:spLocks noChangeArrowheads="1"/>
          </p:cNvSpPr>
          <p:nvPr/>
        </p:nvSpPr>
        <p:spPr bwMode="gray">
          <a:xfrm>
            <a:off x="3699278" y="1995032"/>
            <a:ext cx="21432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r>
              <a:rPr lang="ru-RU" sz="2400" b="1" dirty="0" err="1" smtClean="0">
                <a:solidFill>
                  <a:srgbClr val="FFFFFF"/>
                </a:solidFill>
                <a:cs typeface="Arial" pitchFamily="34" charset="0"/>
              </a:rPr>
              <a:t>Минобрнауки</a:t>
            </a:r>
            <a:r>
              <a:rPr lang="ru-RU" sz="2400" b="1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FFFFFF"/>
                </a:solidFill>
                <a:cs typeface="Arial" pitchFamily="34" charset="0"/>
              </a:rPr>
              <a:t>РФ</a:t>
            </a:r>
            <a:endParaRPr lang="en-US" sz="2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gray">
          <a:xfrm>
            <a:off x="1180881" y="2034846"/>
            <a:ext cx="14464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cs typeface="Arial" pitchFamily="34" charset="0"/>
              </a:rPr>
              <a:t>Фонд</a:t>
            </a:r>
          </a:p>
          <a:p>
            <a:pPr algn="ctr"/>
            <a:r>
              <a:rPr lang="ru-RU" sz="2400" b="1" dirty="0" err="1" smtClean="0">
                <a:solidFill>
                  <a:schemeClr val="accent1"/>
                </a:solidFill>
                <a:cs typeface="Arial" pitchFamily="34" charset="0"/>
              </a:rPr>
              <a:t>Сколково</a:t>
            </a:r>
            <a:endParaRPr 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ltGray">
          <a:xfrm>
            <a:off x="2376488" y="4397375"/>
            <a:ext cx="5939928" cy="1241425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2987824" y="4679533"/>
            <a:ext cx="518457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>«Школа </a:t>
            </a:r>
            <a:r>
              <a:rPr lang="ru-RU" sz="2000" b="1" dirty="0" err="1" smtClean="0">
                <a:solidFill>
                  <a:srgbClr val="000000"/>
                </a:solidFill>
                <a:cs typeface="Arial" pitchFamily="34" charset="0"/>
              </a:rPr>
              <a:t>Сколково</a:t>
            </a: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> в Свердловской области» </a:t>
            </a: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– 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победитель среди региональных проектов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405" name="Picture 21" descr="YG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" y="4083050"/>
            <a:ext cx="2048495" cy="19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6" name="Text Box 22"/>
          <p:cNvSpPr txBox="1">
            <a:spLocks noChangeArrowheads="1"/>
          </p:cNvSpPr>
          <p:nvPr/>
        </p:nvSpPr>
        <p:spPr bwMode="gray">
          <a:xfrm>
            <a:off x="1171265" y="4820592"/>
            <a:ext cx="1289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000000"/>
                </a:solidFill>
                <a:cs typeface="Arial" pitchFamily="34" charset="0"/>
              </a:rPr>
              <a:t>Конкурс</a:t>
            </a:r>
            <a:endParaRPr lang="en-US" sz="2400" b="1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918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Цель и значение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800" dirty="0" smtClean="0"/>
              <a:t>Миссия школ «Сколково» – стать ресурсом развития  российского образования.</a:t>
            </a:r>
          </a:p>
          <a:p>
            <a:r>
              <a:rPr lang="ru-RU" sz="2000" dirty="0" smtClean="0"/>
              <a:t>В иннограде Сколково и десяти регионах России создается сеть инновационных сколковских школ, отвечающих вызовам времени, интересных для учеников, открытых для их семей и местных сообществ.</a:t>
            </a:r>
            <a:endParaRPr lang="ru-RU" sz="2000" dirty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7" name="Picture 3" descr="D:\КОРИФЕЙ-2008\СКОЛКОВО\Иннопром-2012\Презентация\Картинки к презентации\LOG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608512" cy="207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КОРИФЕЙ-2008\СКОЛКОВО\Иннопром-2012\Презентация\Картинки к презентации\Vypu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93" y="2348880"/>
            <a:ext cx="2654517" cy="37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>
            <a:normAutofit/>
          </a:bodyPr>
          <a:lstStyle/>
          <a:p>
            <a:r>
              <a:rPr lang="ru-RU" sz="3800" dirty="0" smtClean="0">
                <a:solidFill>
                  <a:srgbClr val="0070C0"/>
                </a:solidFill>
              </a:rPr>
              <a:t>Кто будет учиться в «Школе </a:t>
            </a:r>
            <a:r>
              <a:rPr lang="ru-RU" sz="3800" dirty="0" err="1" smtClean="0">
                <a:solidFill>
                  <a:srgbClr val="0070C0"/>
                </a:solidFill>
              </a:rPr>
              <a:t>Сколково</a:t>
            </a:r>
            <a:r>
              <a:rPr lang="ru-RU" sz="3800" dirty="0" smtClean="0">
                <a:solidFill>
                  <a:srgbClr val="0070C0"/>
                </a:solidFill>
              </a:rPr>
              <a:t>»?</a:t>
            </a:r>
            <a:endParaRPr lang="ru-RU" sz="3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Школа проектируется на 1500 учеников, включая дошкольников.</a:t>
            </a:r>
          </a:p>
          <a:p>
            <a:r>
              <a:rPr lang="ru-RU" sz="2400" dirty="0" smtClean="0"/>
              <a:t>«Школа </a:t>
            </a:r>
            <a:r>
              <a:rPr lang="ru-RU" sz="2400" dirty="0" err="1" smtClean="0"/>
              <a:t>Сколково</a:t>
            </a:r>
            <a:r>
              <a:rPr lang="ru-RU" sz="2400" dirty="0" smtClean="0"/>
              <a:t>» проводит конкурсный отбор не учеников, а эффективных программ и технологий.</a:t>
            </a:r>
          </a:p>
          <a:p>
            <a:r>
              <a:rPr lang="ru-RU" sz="2400" dirty="0" smtClean="0"/>
              <a:t>В школе есть дети, которые учатся постоянно, а также ученики других школ Свердловской области, приезжающие на короткие сессии от 7 до 30 дней.</a:t>
            </a:r>
          </a:p>
          <a:p>
            <a:endParaRPr lang="ru-RU" sz="2400" dirty="0" smtClean="0"/>
          </a:p>
        </p:txBody>
      </p:sp>
      <p:pic>
        <p:nvPicPr>
          <p:cNvPr id="7171" name="Picture 3" descr="D:\КОРИФЕЙ-2008\СКОЛКОВО\Иннопром-2012\Презентация\Картинки к презентации\Untitled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252" y="6039063"/>
            <a:ext cx="1905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Школа ступеней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9"/>
            <a:ext cx="8928992" cy="2448272"/>
          </a:xfrm>
        </p:spPr>
        <p:txBody>
          <a:bodyPr numCol="1">
            <a:normAutofit/>
          </a:bodyPr>
          <a:lstStyle/>
          <a:p>
            <a:r>
              <a:rPr lang="ru-RU" sz="3300" dirty="0" smtClean="0"/>
              <a:t>Детский сад;</a:t>
            </a:r>
          </a:p>
          <a:p>
            <a:r>
              <a:rPr lang="ru-RU" sz="3300" dirty="0" smtClean="0"/>
              <a:t>Начальная школа 1-6 </a:t>
            </a:r>
            <a:r>
              <a:rPr lang="ru-RU" sz="3300" dirty="0" err="1" smtClean="0"/>
              <a:t>кл</a:t>
            </a:r>
            <a:r>
              <a:rPr lang="ru-RU" sz="3300" dirty="0" smtClean="0"/>
              <a:t>.;</a:t>
            </a:r>
          </a:p>
          <a:p>
            <a:r>
              <a:rPr lang="ru-RU" sz="3300" dirty="0" smtClean="0"/>
              <a:t>Старшая школа 7-11 </a:t>
            </a:r>
            <a:r>
              <a:rPr lang="ru-RU" sz="3300" dirty="0" err="1" smtClean="0"/>
              <a:t>кл</a:t>
            </a:r>
            <a:r>
              <a:rPr lang="ru-RU" sz="3300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051" name="Picture 3" descr="D:\КОРИФЕЙ-2008\СКОЛКОВО\Иннопром-2012\Презентация\Картинки к презентации\proek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61007"/>
            <a:ext cx="4371662" cy="273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572000" y="3645024"/>
            <a:ext cx="4580316" cy="24482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sz="2200" dirty="0"/>
              <a:t>Спортивно-оздоровительный комплекс,</a:t>
            </a:r>
          </a:p>
          <a:p>
            <a:pPr lvl="1"/>
            <a:r>
              <a:rPr lang="ru-RU" sz="2200" dirty="0"/>
              <a:t>Административно-хозяйственный блок,</a:t>
            </a:r>
          </a:p>
          <a:p>
            <a:pPr lvl="1"/>
            <a:r>
              <a:rPr lang="ru-RU" sz="2200" dirty="0"/>
              <a:t>Общежитие, гостиница.</a:t>
            </a:r>
          </a:p>
          <a:p>
            <a:endParaRPr lang="ru-RU" dirty="0" smtClean="0"/>
          </a:p>
        </p:txBody>
      </p:sp>
      <p:pic>
        <p:nvPicPr>
          <p:cNvPr id="2052" name="Picture 4" descr="D:\КОРИФЕЙ-2008\СКОЛКОВО\Иннопром-2012\Презентация\Картинки к презентации\proek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73180"/>
            <a:ext cx="3180523" cy="198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95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КОРИФЕЙ-2008\СКОЛКОВО\Иннопром-2012\Презентация\Картинки к презентации\booklet-skolkovo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229200"/>
            <a:ext cx="7620000" cy="216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КОРИФЕЙ-2008\СКОЛКОВО\Иннопром-2012\Презентация\Картинки к презентации\Vypusk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2736304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Режим работы школы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5184576" cy="4896544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Школа работает круглый год; летом – интеллектуально-оздоровительные программы.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Сколково является центром подготовки и развития учителей.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D:\КОРИФЕЙ-2008\СКОЛКОВО\Иннопром-2012\Презентация\Картинки к презентации\booklet-skolkovo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954">
            <a:off x="-679359" y="5707692"/>
            <a:ext cx="10196715" cy="131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Ключевые идеи и решения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28800"/>
            <a:ext cx="8147248" cy="4525963"/>
          </a:xfrm>
        </p:spPr>
        <p:txBody>
          <a:bodyPr/>
          <a:lstStyle/>
          <a:p>
            <a:r>
              <a:rPr lang="ru-RU" sz="3100" dirty="0" smtClean="0"/>
              <a:t>«Школа </a:t>
            </a:r>
            <a:r>
              <a:rPr lang="ru-RU" sz="3100" dirty="0" err="1" smtClean="0"/>
              <a:t>Сколково</a:t>
            </a:r>
            <a:r>
              <a:rPr lang="ru-RU" sz="3100" dirty="0" smtClean="0"/>
              <a:t>» – сетевая школа.</a:t>
            </a:r>
          </a:p>
          <a:p>
            <a:r>
              <a:rPr lang="ru-RU" sz="3100" dirty="0" smtClean="0"/>
              <a:t>Передовая образовательная среда.</a:t>
            </a:r>
          </a:p>
          <a:p>
            <a:r>
              <a:rPr lang="ru-RU" sz="3100" dirty="0" smtClean="0"/>
              <a:t>Расширение пространства выбора и ответственности.</a:t>
            </a:r>
          </a:p>
          <a:p>
            <a:r>
              <a:rPr lang="ru-RU" sz="3100" dirty="0" smtClean="0"/>
              <a:t>Мобильность учеников и учителей.</a:t>
            </a:r>
          </a:p>
          <a:p>
            <a:r>
              <a:rPr lang="ru-RU" sz="3100" dirty="0" smtClean="0"/>
              <a:t>Международные стандарты и лучшие российские традиции.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194" y="205205"/>
            <a:ext cx="8485286" cy="1143000"/>
          </a:xfrm>
        </p:spPr>
        <p:txBody>
          <a:bodyPr>
            <a:noAutofit/>
          </a:bodyPr>
          <a:lstStyle/>
          <a:p>
            <a:r>
              <a:rPr lang="ru-RU" sz="3800" dirty="0" err="1">
                <a:solidFill>
                  <a:srgbClr val="0070C0"/>
                </a:solidFill>
              </a:rPr>
              <a:t>Частно</a:t>
            </a:r>
            <a:r>
              <a:rPr lang="ru-RU" sz="3800" dirty="0">
                <a:solidFill>
                  <a:srgbClr val="0070C0"/>
                </a:solidFill>
              </a:rPr>
              <a:t>-государственное партнерство</a:t>
            </a:r>
            <a:endParaRPr lang="en-US" sz="3800" dirty="0">
              <a:solidFill>
                <a:srgbClr val="0070C0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762250" y="1373188"/>
            <a:ext cx="3435350" cy="536575"/>
            <a:chOff x="3964" y="2071"/>
            <a:chExt cx="1484" cy="330"/>
          </a:xfrm>
        </p:grpSpPr>
        <p:sp>
          <p:nvSpPr>
            <p:cNvPr id="292884" name="AutoShape 20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2885" name="AutoShape 21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292886" name="AutoShape 22"/>
          <p:cNvCxnSpPr>
            <a:cxnSpLocks noChangeShapeType="1"/>
          </p:cNvCxnSpPr>
          <p:nvPr/>
        </p:nvCxnSpPr>
        <p:spPr bwMode="auto">
          <a:xfrm rot="16200000" flipH="1">
            <a:off x="1687513" y="4324350"/>
            <a:ext cx="1130300" cy="1047750"/>
          </a:xfrm>
          <a:prstGeom prst="bentConnector2">
            <a:avLst/>
          </a:prstGeom>
          <a:noFill/>
          <a:ln w="38100" cap="rnd">
            <a:solidFill>
              <a:srgbClr val="B2B2B2"/>
            </a:solidFill>
            <a:prstDash val="sysDot"/>
            <a:miter lim="800000"/>
            <a:headEnd/>
            <a:tailEnd/>
          </a:ln>
          <a:effectLst/>
        </p:spPr>
      </p:cxnSp>
      <p:cxnSp>
        <p:nvCxnSpPr>
          <p:cNvPr id="292887" name="AutoShape 23"/>
          <p:cNvCxnSpPr>
            <a:cxnSpLocks noChangeShapeType="1"/>
          </p:cNvCxnSpPr>
          <p:nvPr/>
        </p:nvCxnSpPr>
        <p:spPr bwMode="auto">
          <a:xfrm rot="5400000">
            <a:off x="6200776" y="4281487"/>
            <a:ext cx="1130300" cy="1133475"/>
          </a:xfrm>
          <a:prstGeom prst="bentConnector2">
            <a:avLst/>
          </a:prstGeom>
          <a:noFill/>
          <a:ln w="38100" cap="rnd">
            <a:solidFill>
              <a:srgbClr val="B2B2B2"/>
            </a:solidFill>
            <a:prstDash val="sysDot"/>
            <a:miter lim="800000"/>
            <a:headEnd/>
            <a:tailEnd/>
          </a:ln>
          <a:effectLst/>
        </p:spPr>
      </p:cxnSp>
      <p:cxnSp>
        <p:nvCxnSpPr>
          <p:cNvPr id="292888" name="AutoShape 24"/>
          <p:cNvCxnSpPr>
            <a:cxnSpLocks noChangeShapeType="1"/>
          </p:cNvCxnSpPr>
          <p:nvPr/>
        </p:nvCxnSpPr>
        <p:spPr bwMode="auto">
          <a:xfrm rot="16200000">
            <a:off x="1717676" y="1638300"/>
            <a:ext cx="1060450" cy="1057275"/>
          </a:xfrm>
          <a:prstGeom prst="bentConnector2">
            <a:avLst/>
          </a:prstGeom>
          <a:noFill/>
          <a:ln w="38100" cap="rnd">
            <a:solidFill>
              <a:srgbClr val="B2B2B2"/>
            </a:solidFill>
            <a:prstDash val="sysDot"/>
            <a:miter lim="800000"/>
            <a:headEnd/>
            <a:tailEnd/>
          </a:ln>
          <a:effectLst/>
        </p:spPr>
      </p:cxnSp>
      <p:cxnSp>
        <p:nvCxnSpPr>
          <p:cNvPr id="292889" name="AutoShape 25"/>
          <p:cNvCxnSpPr>
            <a:cxnSpLocks noChangeShapeType="1"/>
          </p:cNvCxnSpPr>
          <p:nvPr/>
        </p:nvCxnSpPr>
        <p:spPr bwMode="auto">
          <a:xfrm rot="5400000" flipH="1">
            <a:off x="6253163" y="1582738"/>
            <a:ext cx="1025525" cy="1133475"/>
          </a:xfrm>
          <a:prstGeom prst="bentConnector2">
            <a:avLst/>
          </a:prstGeom>
          <a:noFill/>
          <a:ln w="38100" cap="rnd">
            <a:solidFill>
              <a:srgbClr val="B2B2B2"/>
            </a:solidFill>
            <a:prstDash val="sysDot"/>
            <a:miter lim="800000"/>
            <a:headEnd/>
            <a:tailEnd/>
          </a:ln>
          <a:effectLst/>
        </p:spPr>
      </p:cxnSp>
      <p:pic>
        <p:nvPicPr>
          <p:cNvPr id="292890" name="Picture 26" descr="Trans_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3513" y="2587625"/>
            <a:ext cx="1658937" cy="1658938"/>
          </a:xfrm>
          <a:prstGeom prst="rect">
            <a:avLst/>
          </a:prstGeom>
          <a:noFill/>
        </p:spPr>
      </p:pic>
      <p:pic>
        <p:nvPicPr>
          <p:cNvPr id="292891" name="Picture 27" descr="Trans_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40013"/>
            <a:ext cx="1658938" cy="1658937"/>
          </a:xfrm>
          <a:prstGeom prst="rect">
            <a:avLst/>
          </a:prstGeom>
          <a:noFill/>
        </p:spPr>
      </p:pic>
      <p:sp>
        <p:nvSpPr>
          <p:cNvPr id="292892" name="Freeform 28"/>
          <p:cNvSpPr>
            <a:spLocks/>
          </p:cNvSpPr>
          <p:nvPr/>
        </p:nvSpPr>
        <p:spPr bwMode="gray">
          <a:xfrm>
            <a:off x="2614613" y="3008313"/>
            <a:ext cx="3814762" cy="476250"/>
          </a:xfrm>
          <a:custGeom>
            <a:avLst/>
            <a:gdLst/>
            <a:ahLst/>
            <a:cxnLst>
              <a:cxn ang="0">
                <a:pos x="0" y="188"/>
              </a:cxn>
              <a:cxn ang="0">
                <a:pos x="0" y="336"/>
              </a:cxn>
              <a:cxn ang="0">
                <a:pos x="2347" y="336"/>
              </a:cxn>
              <a:cxn ang="0">
                <a:pos x="2005" y="0"/>
              </a:cxn>
              <a:cxn ang="0">
                <a:pos x="2005" y="189"/>
              </a:cxn>
              <a:cxn ang="0">
                <a:pos x="0" y="188"/>
              </a:cxn>
            </a:cxnLst>
            <a:rect l="0" t="0" r="r" b="b"/>
            <a:pathLst>
              <a:path w="2347" h="336">
                <a:moveTo>
                  <a:pt x="0" y="188"/>
                </a:moveTo>
                <a:lnTo>
                  <a:pt x="0" y="336"/>
                </a:lnTo>
                <a:lnTo>
                  <a:pt x="2347" y="336"/>
                </a:lnTo>
                <a:lnTo>
                  <a:pt x="2005" y="0"/>
                </a:lnTo>
                <a:lnTo>
                  <a:pt x="2005" y="189"/>
                </a:lnTo>
                <a:lnTo>
                  <a:pt x="0" y="188"/>
                </a:lnTo>
                <a:close/>
              </a:path>
            </a:pathLst>
          </a:custGeom>
          <a:gradFill rotWithShape="1">
            <a:gsLst>
              <a:gs pos="0">
                <a:srgbClr val="CCCC00">
                  <a:gamma/>
                  <a:tint val="0"/>
                  <a:invGamma/>
                </a:srgbClr>
              </a:gs>
              <a:gs pos="100000">
                <a:srgbClr val="CCCC00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2893" name="AutoShape 29"/>
          <p:cNvSpPr>
            <a:spLocks noChangeArrowheads="1"/>
          </p:cNvSpPr>
          <p:nvPr/>
        </p:nvSpPr>
        <p:spPr bwMode="gray">
          <a:xfrm>
            <a:off x="3783013" y="2030413"/>
            <a:ext cx="1443037" cy="768350"/>
          </a:xfrm>
          <a:prstGeom prst="upArrow">
            <a:avLst>
              <a:gd name="adj1" fmla="val 65157"/>
              <a:gd name="adj2" fmla="val 48347"/>
            </a:avLst>
          </a:prstGeom>
          <a:gradFill rotWithShape="1">
            <a:gsLst>
              <a:gs pos="0">
                <a:srgbClr val="FF9933"/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2894" name="AutoShape 30"/>
          <p:cNvSpPr>
            <a:spLocks noChangeArrowheads="1"/>
          </p:cNvSpPr>
          <p:nvPr/>
        </p:nvSpPr>
        <p:spPr bwMode="gray">
          <a:xfrm flipV="1">
            <a:off x="3783013" y="4249738"/>
            <a:ext cx="1443037" cy="768350"/>
          </a:xfrm>
          <a:prstGeom prst="upArrow">
            <a:avLst>
              <a:gd name="adj1" fmla="val 65157"/>
              <a:gd name="adj2" fmla="val 48347"/>
            </a:avLst>
          </a:pr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2895" name="Freeform 31"/>
          <p:cNvSpPr>
            <a:spLocks/>
          </p:cNvSpPr>
          <p:nvPr/>
        </p:nvSpPr>
        <p:spPr bwMode="gray">
          <a:xfrm flipH="1" flipV="1">
            <a:off x="2614613" y="3516313"/>
            <a:ext cx="3814762" cy="477837"/>
          </a:xfrm>
          <a:custGeom>
            <a:avLst/>
            <a:gdLst/>
            <a:ahLst/>
            <a:cxnLst>
              <a:cxn ang="0">
                <a:pos x="0" y="188"/>
              </a:cxn>
              <a:cxn ang="0">
                <a:pos x="0" y="336"/>
              </a:cxn>
              <a:cxn ang="0">
                <a:pos x="2347" y="336"/>
              </a:cxn>
              <a:cxn ang="0">
                <a:pos x="2005" y="0"/>
              </a:cxn>
              <a:cxn ang="0">
                <a:pos x="2005" y="189"/>
              </a:cxn>
              <a:cxn ang="0">
                <a:pos x="0" y="188"/>
              </a:cxn>
            </a:cxnLst>
            <a:rect l="0" t="0" r="r" b="b"/>
            <a:pathLst>
              <a:path w="2347" h="336">
                <a:moveTo>
                  <a:pt x="0" y="188"/>
                </a:moveTo>
                <a:lnTo>
                  <a:pt x="0" y="336"/>
                </a:lnTo>
                <a:lnTo>
                  <a:pt x="2347" y="336"/>
                </a:lnTo>
                <a:lnTo>
                  <a:pt x="2005" y="0"/>
                </a:lnTo>
                <a:lnTo>
                  <a:pt x="2005" y="189"/>
                </a:lnTo>
                <a:lnTo>
                  <a:pt x="0" y="188"/>
                </a:lnTo>
                <a:close/>
              </a:path>
            </a:pathLst>
          </a:custGeom>
          <a:gradFill rotWithShape="1">
            <a:gsLst>
              <a:gs pos="0">
                <a:srgbClr val="CCCC00">
                  <a:gamma/>
                  <a:tint val="0"/>
                  <a:invGamma/>
                </a:srgbClr>
              </a:gs>
              <a:gs pos="100000">
                <a:srgbClr val="CCCC00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2896" name="Text Box 32"/>
          <p:cNvSpPr txBox="1">
            <a:spLocks noChangeArrowheads="1"/>
          </p:cNvSpPr>
          <p:nvPr/>
        </p:nvSpPr>
        <p:spPr bwMode="auto">
          <a:xfrm>
            <a:off x="958150" y="3284815"/>
            <a:ext cx="1524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0" dirty="0" smtClean="0">
                <a:solidFill>
                  <a:srgbClr val="000000"/>
                </a:solidFill>
              </a:rPr>
              <a:t>Государство</a:t>
            </a:r>
            <a:endParaRPr lang="en-US" b="1" i="0" dirty="0">
              <a:solidFill>
                <a:srgbClr val="000000"/>
              </a:solidFill>
            </a:endParaRPr>
          </a:p>
        </p:txBody>
      </p:sp>
      <p:sp>
        <p:nvSpPr>
          <p:cNvPr id="292897" name="Text Box 33"/>
          <p:cNvSpPr txBox="1">
            <a:spLocks noChangeArrowheads="1"/>
          </p:cNvSpPr>
          <p:nvPr/>
        </p:nvSpPr>
        <p:spPr bwMode="auto">
          <a:xfrm>
            <a:off x="6584950" y="3049588"/>
            <a:ext cx="1524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0" dirty="0" smtClean="0">
                <a:solidFill>
                  <a:srgbClr val="000000"/>
                </a:solidFill>
              </a:rPr>
              <a:t>Частные инвестиции</a:t>
            </a:r>
            <a:endParaRPr lang="en-US" b="1" i="0" dirty="0">
              <a:solidFill>
                <a:srgbClr val="000000"/>
              </a:solidFill>
            </a:endParaRPr>
          </a:p>
        </p:txBody>
      </p:sp>
      <p:sp>
        <p:nvSpPr>
          <p:cNvPr id="292898" name="Text Box 34"/>
          <p:cNvSpPr txBox="1">
            <a:spLocks noChangeArrowheads="1"/>
          </p:cNvSpPr>
          <p:nvPr/>
        </p:nvSpPr>
        <p:spPr bwMode="auto">
          <a:xfrm>
            <a:off x="3646488" y="3829050"/>
            <a:ext cx="17430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000000"/>
                </a:solidFill>
              </a:rPr>
              <a:t>Гос. поддержка</a:t>
            </a:r>
            <a:endParaRPr lang="en-US" i="0" dirty="0">
              <a:solidFill>
                <a:srgbClr val="000000"/>
              </a:solidFill>
            </a:endParaRPr>
          </a:p>
        </p:txBody>
      </p:sp>
      <p:sp>
        <p:nvSpPr>
          <p:cNvPr id="292899" name="Text Box 35"/>
          <p:cNvSpPr txBox="1">
            <a:spLocks noChangeArrowheads="1"/>
          </p:cNvSpPr>
          <p:nvPr/>
        </p:nvSpPr>
        <p:spPr bwMode="auto">
          <a:xfrm>
            <a:off x="3646488" y="2894013"/>
            <a:ext cx="17430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0" dirty="0" smtClean="0">
                <a:solidFill>
                  <a:srgbClr val="000000"/>
                </a:solidFill>
              </a:rPr>
              <a:t>Инвестиции</a:t>
            </a:r>
            <a:endParaRPr lang="en-US" i="0" dirty="0">
              <a:solidFill>
                <a:srgbClr val="000000"/>
              </a:solidFill>
            </a:endParaRPr>
          </a:p>
        </p:txBody>
      </p:sp>
      <p:sp>
        <p:nvSpPr>
          <p:cNvPr id="292900" name="Rectangle 36"/>
          <p:cNvSpPr>
            <a:spLocks noChangeArrowheads="1"/>
          </p:cNvSpPr>
          <p:nvPr/>
        </p:nvSpPr>
        <p:spPr bwMode="auto">
          <a:xfrm>
            <a:off x="2922588" y="1371600"/>
            <a:ext cx="312896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b="1" i="0" dirty="0" smtClean="0">
                <a:solidFill>
                  <a:srgbClr val="000000"/>
                </a:solidFill>
              </a:rPr>
              <a:t>Единый образовательный комплекс «Школа Сколково»</a:t>
            </a:r>
            <a:endParaRPr lang="en-US" sz="1600" b="1" i="0" dirty="0">
              <a:solidFill>
                <a:srgbClr val="000000"/>
              </a:solidFill>
            </a:endParaRP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2762250" y="5167313"/>
            <a:ext cx="3435350" cy="536575"/>
            <a:chOff x="3964" y="2071"/>
            <a:chExt cx="1484" cy="330"/>
          </a:xfrm>
        </p:grpSpPr>
        <p:sp>
          <p:nvSpPr>
            <p:cNvPr id="292902" name="AutoShape 38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2903" name="AutoShape 39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92904" name="Rectangle 40"/>
          <p:cNvSpPr>
            <a:spLocks noChangeArrowheads="1"/>
          </p:cNvSpPr>
          <p:nvPr/>
        </p:nvSpPr>
        <p:spPr bwMode="auto">
          <a:xfrm>
            <a:off x="2915816" y="5229200"/>
            <a:ext cx="312896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b="1" i="0" dirty="0" smtClean="0">
                <a:solidFill>
                  <a:srgbClr val="000000"/>
                </a:solidFill>
              </a:rPr>
              <a:t>Устойчивость и развитие проекта</a:t>
            </a:r>
            <a:endParaRPr lang="en-US" sz="1600" b="1" i="0" dirty="0">
              <a:solidFill>
                <a:srgbClr val="000000"/>
              </a:solidFill>
            </a:endParaRPr>
          </a:p>
        </p:txBody>
      </p:sp>
      <p:sp>
        <p:nvSpPr>
          <p:cNvPr id="292905" name="Text Box 41"/>
          <p:cNvSpPr txBox="1">
            <a:spLocks noChangeArrowheads="1"/>
          </p:cNvSpPr>
          <p:nvPr/>
        </p:nvSpPr>
        <p:spPr bwMode="gray">
          <a:xfrm>
            <a:off x="1905000" y="6019800"/>
            <a:ext cx="51816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b="1" i="0" dirty="0" smtClean="0">
                <a:solidFill>
                  <a:srgbClr val="000000"/>
                </a:solidFill>
              </a:rPr>
              <a:t>.</a:t>
            </a:r>
            <a:endParaRPr lang="en-US" sz="1600" b="1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9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Место расположения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dirty="0" smtClean="0"/>
              <a:t>Обсуждались:</a:t>
            </a:r>
          </a:p>
          <a:p>
            <a:r>
              <a:rPr lang="ru-RU" sz="3000" dirty="0" smtClean="0"/>
              <a:t>Район озера </a:t>
            </a:r>
            <a:r>
              <a:rPr lang="ru-RU" sz="3000" dirty="0" err="1" smtClean="0"/>
              <a:t>Шарташ</a:t>
            </a:r>
            <a:r>
              <a:rPr lang="ru-RU" sz="3000" dirty="0" smtClean="0"/>
              <a:t>,</a:t>
            </a:r>
          </a:p>
          <a:p>
            <a:r>
              <a:rPr lang="ru-RU" sz="3000" dirty="0" smtClean="0"/>
              <a:t>М-н Академический,</a:t>
            </a:r>
          </a:p>
          <a:p>
            <a:r>
              <a:rPr lang="ru-RU" sz="3000" dirty="0" smtClean="0"/>
              <a:t>Нижне-</a:t>
            </a:r>
            <a:r>
              <a:rPr lang="ru-RU" sz="3000" dirty="0" err="1" smtClean="0"/>
              <a:t>Исетский</a:t>
            </a:r>
            <a:r>
              <a:rPr lang="ru-RU" sz="3000" dirty="0" smtClean="0"/>
              <a:t> пруд.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Итоги интернет-опроса:</a:t>
            </a:r>
          </a:p>
          <a:p>
            <a:pPr lvl="2"/>
            <a:r>
              <a:rPr lang="ru-RU" dirty="0" smtClean="0"/>
              <a:t>14</a:t>
            </a:r>
            <a:r>
              <a:rPr lang="ru-RU" dirty="0"/>
              <a:t>% </a:t>
            </a:r>
            <a:r>
              <a:rPr lang="ru-RU" dirty="0" smtClean="0"/>
              <a:t>	- </a:t>
            </a:r>
            <a:r>
              <a:rPr lang="ru-RU" dirty="0"/>
              <a:t>за центр </a:t>
            </a:r>
            <a:r>
              <a:rPr lang="ru-RU" dirty="0" smtClean="0"/>
              <a:t>города Екатеринбурга;</a:t>
            </a:r>
            <a:endParaRPr lang="ru-RU" sz="1600" dirty="0"/>
          </a:p>
          <a:p>
            <a:pPr lvl="2"/>
            <a:r>
              <a:rPr lang="ru-RU" dirty="0"/>
              <a:t>82% </a:t>
            </a:r>
            <a:r>
              <a:rPr lang="ru-RU" dirty="0" smtClean="0"/>
              <a:t>	- </a:t>
            </a:r>
            <a:r>
              <a:rPr lang="ru-RU" dirty="0"/>
              <a:t>за </a:t>
            </a:r>
            <a:r>
              <a:rPr lang="ru-RU" dirty="0" err="1"/>
              <a:t>экозону</a:t>
            </a:r>
            <a:r>
              <a:rPr lang="ru-RU" dirty="0"/>
              <a:t> в пригороде </a:t>
            </a:r>
            <a:r>
              <a:rPr lang="ru-RU" dirty="0" smtClean="0"/>
              <a:t>Екатеринбурга;</a:t>
            </a:r>
            <a:endParaRPr lang="ru-RU" sz="1600" dirty="0"/>
          </a:p>
          <a:p>
            <a:pPr lvl="2"/>
            <a:r>
              <a:rPr lang="ru-RU" dirty="0"/>
              <a:t>4% </a:t>
            </a:r>
            <a:r>
              <a:rPr lang="ru-RU" dirty="0" smtClean="0"/>
              <a:t>	- за </a:t>
            </a:r>
            <a:r>
              <a:rPr lang="ru-RU" dirty="0"/>
              <a:t>новый </a:t>
            </a:r>
            <a:r>
              <a:rPr lang="ru-RU" dirty="0" smtClean="0"/>
              <a:t>микрорайон Академический. </a:t>
            </a:r>
            <a:endParaRPr lang="ru-RU" sz="1600" dirty="0"/>
          </a:p>
        </p:txBody>
      </p:sp>
      <p:pic>
        <p:nvPicPr>
          <p:cNvPr id="4098" name="Picture 2" descr="D:\КОРИФЕЙ-2008\СКОЛКОВО\Иннопром-2012\Презентация\Картинки к презентации\proekt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412776"/>
            <a:ext cx="4098033" cy="291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306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«Школа Сколково» в Свердловской области</vt:lpstr>
      <vt:lpstr>Победа в конкурсе</vt:lpstr>
      <vt:lpstr>Цель и значение проекта</vt:lpstr>
      <vt:lpstr>Кто будет учиться в «Школе Сколково»?</vt:lpstr>
      <vt:lpstr>Школа ступеней</vt:lpstr>
      <vt:lpstr>Режим работы школы</vt:lpstr>
      <vt:lpstr>Ключевые идеи и решения</vt:lpstr>
      <vt:lpstr>Частно-государственное партнерство</vt:lpstr>
      <vt:lpstr>Место расположения</vt:lpstr>
      <vt:lpstr>Преимущества концепции</vt:lpstr>
      <vt:lpstr>Перспективы и планы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«Школа Сколково» в Свердловской области</dc:title>
  <dc:creator>babetov_aa</dc:creator>
  <cp:lastModifiedBy>kaluzhskaya_mv</cp:lastModifiedBy>
  <cp:revision>32</cp:revision>
  <dcterms:created xsi:type="dcterms:W3CDTF">2012-07-05T15:13:11Z</dcterms:created>
  <dcterms:modified xsi:type="dcterms:W3CDTF">2012-07-06T18:00:29Z</dcterms:modified>
</cp:coreProperties>
</file>